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JQzyBqZeZc&amp;t=111s" TargetMode="External"/><Relationship Id="rId2" Type="http://schemas.openxmlformats.org/officeDocument/2006/relationships/hyperlink" Target="https://www.youtube.com/watch?v=LajZxIQmZzs&amp;t=4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_rQkTBC0Rz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baMxt6Fego" TargetMode="External"/><Relationship Id="rId2" Type="http://schemas.openxmlformats.org/officeDocument/2006/relationships/hyperlink" Target="https://www.youtube.com/watch?v=wTDZJPOzLzg&amp;t=49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234241" y="650336"/>
            <a:ext cx="8168735" cy="2036763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err="1" smtClean="0">
                <a:solidFill>
                  <a:schemeClr val="bg2">
                    <a:lumMod val="75000"/>
                  </a:schemeClr>
                </a:solidFill>
              </a:rPr>
              <a:t>הידראט</a:t>
            </a:r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מולקולה של מתאן </a:t>
            </a:r>
            <a:b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כלואה ב"כדור" המורכב ממולקולות מים</a:t>
            </a:r>
            <a:endParaRPr lang="he-IL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AutoShape 2" descr="תוצאת תמונה עבור ‪hydrate methane‬‏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9578695" y="8130426"/>
            <a:ext cx="8791575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 dirty="0"/>
          </a:p>
        </p:txBody>
      </p:sp>
      <p:pic>
        <p:nvPicPr>
          <p:cNvPr id="1028" name="Picture 4" descr="The structure of methane hydrate. Molecules of methane are trapped within a ‘cage’ of water ice molecule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162" y="3218699"/>
            <a:ext cx="3268226" cy="264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תוצאת תמונה עבור ‪hydrate methane‬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828" y="3218699"/>
            <a:ext cx="2857500" cy="272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96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48200" y="703184"/>
            <a:ext cx="5554134" cy="1117149"/>
          </a:xfrm>
        </p:spPr>
        <p:txBody>
          <a:bodyPr>
            <a:normAutofit/>
          </a:bodyPr>
          <a:lstStyle/>
          <a:p>
            <a:pPr algn="ctr"/>
            <a:r>
              <a:rPr lang="he-IL" sz="4400" b="1" dirty="0" err="1">
                <a:solidFill>
                  <a:schemeClr val="bg2">
                    <a:lumMod val="75000"/>
                  </a:schemeClr>
                </a:solidFill>
              </a:rPr>
              <a:t>הידראט</a:t>
            </a:r>
            <a:r>
              <a:rPr lang="he-IL" sz="4400" b="1" dirty="0" smtClean="0">
                <a:solidFill>
                  <a:schemeClr val="bg2">
                    <a:lumMod val="75000"/>
                  </a:schemeClr>
                </a:solidFill>
              </a:rPr>
              <a:t> מצוי במעמקי הים</a:t>
            </a:r>
            <a:endParaRPr lang="he-IL" sz="4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091267" y="2530949"/>
            <a:ext cx="4587344" cy="773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4400" b="1" cap="all" dirty="0">
                <a:solidFill>
                  <a:schemeClr val="bg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או בקטבים, סיביר....</a:t>
            </a:r>
          </a:p>
        </p:txBody>
      </p:sp>
      <p:sp>
        <p:nvSpPr>
          <p:cNvPr id="4" name="מלבן 3"/>
          <p:cNvSpPr/>
          <p:nvPr/>
        </p:nvSpPr>
        <p:spPr>
          <a:xfrm>
            <a:off x="5851642" y="1516313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000" dirty="0" smtClean="0">
                <a:hlinkClick r:id="rId2"/>
              </a:rPr>
              <a:t>https://www.youtube.com/watch?v=LajZxIQmZzs&amp;t=4s</a:t>
            </a:r>
            <a:endParaRPr lang="he-IL" sz="1000" dirty="0" smtClean="0"/>
          </a:p>
          <a:p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3335010" y="3288155"/>
            <a:ext cx="3174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000" dirty="0">
                <a:hlinkClick r:id="rId3"/>
              </a:rPr>
              <a:t>https://</a:t>
            </a:r>
            <a:r>
              <a:rPr lang="he-IL" sz="1000" dirty="0" smtClean="0">
                <a:hlinkClick r:id="rId3"/>
              </a:rPr>
              <a:t>www.youtube.com/watch?v=iJQzyBqZeZc&amp;t=111s</a:t>
            </a:r>
            <a:endParaRPr lang="he-IL" sz="1000" dirty="0" smtClean="0"/>
          </a:p>
          <a:p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5240866" y="4270534"/>
            <a:ext cx="436880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cap="all" dirty="0">
                <a:solidFill>
                  <a:schemeClr val="bg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חומר בעירה עתידי</a:t>
            </a:r>
          </a:p>
        </p:txBody>
      </p:sp>
      <p:sp>
        <p:nvSpPr>
          <p:cNvPr id="7" name="מלבן 6"/>
          <p:cNvSpPr/>
          <p:nvPr/>
        </p:nvSpPr>
        <p:spPr>
          <a:xfrm>
            <a:off x="5980683" y="5039975"/>
            <a:ext cx="27703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000" dirty="0">
                <a:hlinkClick r:id="rId4"/>
              </a:rPr>
              <a:t>https://www.youtube.com/watch?v=_</a:t>
            </a:r>
            <a:r>
              <a:rPr lang="he-IL" sz="1000" dirty="0" smtClean="0">
                <a:hlinkClick r:id="rId4"/>
              </a:rPr>
              <a:t>rQkTBC0Rzo</a:t>
            </a:r>
            <a:endParaRPr lang="he-IL" sz="1000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6032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088090" y="330200"/>
            <a:ext cx="8791575" cy="5897563"/>
          </a:xfrm>
        </p:spPr>
        <p:txBody>
          <a:bodyPr>
            <a:normAutofit fontScale="90000"/>
          </a:bodyPr>
          <a:lstStyle/>
          <a:p>
            <a:pPr algn="ctr"/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חומרי ריח בגז</a:t>
            </a:r>
            <a:b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he-IL" b="1" dirty="0" smtClean="0"/>
              <a:t/>
            </a:r>
            <a:br>
              <a:rPr lang="he-IL" b="1" dirty="0" smtClean="0"/>
            </a:br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גז בישול: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C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3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H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8(</a:t>
            </a:r>
            <a:r>
              <a:rPr lang="en-US" sz="3200" b="1" cap="none" dirty="0" smtClean="0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 + C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4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H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10(</a:t>
            </a:r>
            <a:r>
              <a:rPr lang="en-US" sz="3200" b="1" cap="none" dirty="0" smtClean="0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he-IL" sz="3200" b="1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he-IL" sz="32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he-IL" sz="3200" b="1" dirty="0" smtClean="0">
                <a:solidFill>
                  <a:schemeClr val="bg2">
                    <a:lumMod val="75000"/>
                  </a:schemeClr>
                </a:solidFill>
              </a:rPr>
              <a:t>מסה </a:t>
            </a:r>
            <a:r>
              <a:rPr lang="he-IL" sz="3200" b="1" dirty="0" err="1" smtClean="0">
                <a:solidFill>
                  <a:schemeClr val="bg2">
                    <a:lumMod val="75000"/>
                  </a:schemeClr>
                </a:solidFill>
              </a:rPr>
              <a:t>מולארית</a:t>
            </a:r>
            <a:r>
              <a:rPr lang="he-IL" sz="3200" b="1" dirty="0" smtClean="0">
                <a:solidFill>
                  <a:schemeClr val="bg2">
                    <a:lumMod val="75000"/>
                  </a:schemeClr>
                </a:solidFill>
              </a:rPr>
              <a:t> ממוצעת כ- </a:t>
            </a:r>
            <a:r>
              <a:rPr lang="he-IL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50 גרם למול</a:t>
            </a:r>
            <a:br>
              <a:rPr lang="he-IL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he-IL" sz="3200" b="1" dirty="0" smtClean="0"/>
              <a:t/>
            </a:r>
            <a:br>
              <a:rPr lang="he-IL" sz="3200" b="1" dirty="0" smtClean="0"/>
            </a:br>
            <a:r>
              <a:rPr lang="he-IL" sz="3200" b="1" dirty="0"/>
              <a:t/>
            </a:r>
            <a:br>
              <a:rPr lang="he-IL" sz="3200" b="1" dirty="0"/>
            </a:br>
            <a:r>
              <a:rPr lang="he-IL" sz="4900" b="1" dirty="0" smtClean="0">
                <a:solidFill>
                  <a:schemeClr val="bg2">
                    <a:lumMod val="75000"/>
                  </a:schemeClr>
                </a:solidFill>
              </a:rPr>
              <a:t>גז טבעי, מכיל בעיקר </a:t>
            </a:r>
            <a:r>
              <a:rPr lang="en-US" sz="4900" b="1" dirty="0" smtClean="0">
                <a:solidFill>
                  <a:schemeClr val="bg2">
                    <a:lumMod val="75000"/>
                  </a:schemeClr>
                </a:solidFill>
              </a:rPr>
              <a:t>CH</a:t>
            </a:r>
            <a:r>
              <a:rPr lang="en-US" sz="3600" b="1" dirty="0" smtClean="0">
                <a:solidFill>
                  <a:schemeClr val="bg2">
                    <a:lumMod val="75000"/>
                  </a:schemeClr>
                </a:solidFill>
              </a:rPr>
              <a:t>4(</a:t>
            </a:r>
            <a:r>
              <a:rPr lang="en-US" sz="3600" b="1" cap="none" dirty="0" smtClean="0">
                <a:solidFill>
                  <a:schemeClr val="bg2">
                    <a:lumMod val="75000"/>
                  </a:schemeClr>
                </a:solidFill>
              </a:rPr>
              <a:t>g</a:t>
            </a:r>
            <a:r>
              <a:rPr lang="en-US" sz="3600" b="1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  <a:br>
              <a:rPr lang="en-US" sz="36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he-IL" sz="3600" b="1" dirty="0" smtClean="0">
                <a:solidFill>
                  <a:schemeClr val="bg2">
                    <a:lumMod val="75000"/>
                  </a:schemeClr>
                </a:solidFill>
              </a:rPr>
              <a:t>מסה </a:t>
            </a:r>
            <a:r>
              <a:rPr lang="he-IL" sz="3600" b="1" dirty="0" err="1" smtClean="0">
                <a:solidFill>
                  <a:schemeClr val="bg2">
                    <a:lumMod val="75000"/>
                  </a:schemeClr>
                </a:solidFill>
              </a:rPr>
              <a:t>מולארית</a:t>
            </a:r>
            <a:r>
              <a:rPr lang="he-IL" sz="36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he-IL" sz="3600" b="1" dirty="0" smtClean="0">
                <a:solidFill>
                  <a:schemeClr val="bg1"/>
                </a:solidFill>
              </a:rPr>
              <a:t>16 גרם למול</a:t>
            </a:r>
            <a:br>
              <a:rPr lang="he-IL" sz="3600" b="1" dirty="0" smtClean="0">
                <a:solidFill>
                  <a:schemeClr val="bg1"/>
                </a:solidFill>
              </a:rPr>
            </a:br>
            <a:r>
              <a:rPr lang="he-IL" sz="3600" b="1" dirty="0"/>
              <a:t/>
            </a:r>
            <a:br>
              <a:rPr lang="he-IL" sz="3600" b="1" dirty="0"/>
            </a:br>
            <a:r>
              <a:rPr lang="he-IL" sz="4900" b="1" dirty="0"/>
              <a:t>אוויר (80% חנקן ו- 20% חמצן)</a:t>
            </a:r>
            <a:br>
              <a:rPr lang="he-IL" sz="4900" b="1" dirty="0"/>
            </a:br>
            <a:r>
              <a:rPr lang="he-IL" sz="3600" b="1" dirty="0" smtClean="0"/>
              <a:t>מסה </a:t>
            </a:r>
            <a:r>
              <a:rPr lang="he-IL" sz="3600" b="1" dirty="0" err="1" smtClean="0"/>
              <a:t>מולארית</a:t>
            </a:r>
            <a:r>
              <a:rPr lang="he-IL" sz="3600" b="1" dirty="0" smtClean="0"/>
              <a:t> ממוצעת </a:t>
            </a:r>
            <a:r>
              <a:rPr lang="he-IL" sz="3600" b="1" dirty="0" smtClean="0">
                <a:solidFill>
                  <a:schemeClr val="bg1"/>
                </a:solidFill>
              </a:rPr>
              <a:t>כ- 30 גרם למול</a:t>
            </a:r>
            <a:endParaRPr lang="he-IL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32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395134" y="1117600"/>
            <a:ext cx="6604000" cy="838200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בלון מלא גז טבעי</a:t>
            </a:r>
            <a:endParaRPr lang="he-IL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252668" y="2059001"/>
            <a:ext cx="288893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900" dirty="0">
                <a:hlinkClick r:id="rId2"/>
              </a:rPr>
              <a:t>https://</a:t>
            </a:r>
            <a:r>
              <a:rPr lang="he-IL" sz="900" dirty="0" smtClean="0">
                <a:hlinkClick r:id="rId2"/>
              </a:rPr>
              <a:t>www.youtube.com/watch?v=wTDZJPOzLzg&amp;t=49s</a:t>
            </a:r>
            <a:endParaRPr lang="he-IL" sz="900" dirty="0" smtClean="0"/>
          </a:p>
          <a:p>
            <a:endParaRPr lang="he-IL" dirty="0"/>
          </a:p>
        </p:txBody>
      </p:sp>
      <p:sp>
        <p:nvSpPr>
          <p:cNvPr id="5" name="כותרת 1"/>
          <p:cNvSpPr txBox="1">
            <a:spLocks/>
          </p:cNvSpPr>
          <p:nvPr/>
        </p:nvSpPr>
        <p:spPr>
          <a:xfrm>
            <a:off x="3395134" y="3126052"/>
            <a:ext cx="66040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b="1" dirty="0" smtClean="0">
                <a:solidFill>
                  <a:schemeClr val="bg2">
                    <a:lumMod val="75000"/>
                  </a:schemeClr>
                </a:solidFill>
              </a:rPr>
              <a:t>בלון מלא גז המתקבל מאידוי גפ"מ</a:t>
            </a:r>
            <a:endParaRPr lang="he-IL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057712" y="3974991"/>
            <a:ext cx="253787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900" dirty="0">
                <a:hlinkClick r:id="rId3"/>
              </a:rPr>
              <a:t>https://</a:t>
            </a:r>
            <a:r>
              <a:rPr lang="he-IL" sz="900" dirty="0" smtClean="0">
                <a:hlinkClick r:id="rId3"/>
              </a:rPr>
              <a:t>www.youtube.com/watch?v=BbaMxt6Fego</a:t>
            </a:r>
            <a:endParaRPr lang="he-IL" sz="900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2425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עגל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TM04033919[[fn=מעגל]]</Template>
  <TotalTime>54</TotalTime>
  <Words>43</Words>
  <Application>Microsoft Office PowerPoint</Application>
  <PresentationFormat>מסך רחב</PresentationFormat>
  <Paragraphs>12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Tw Cen MT</vt:lpstr>
      <vt:lpstr>מעגל</vt:lpstr>
      <vt:lpstr>הידראט מולקולה של מתאן  כלואה ב"כדור" המורכב ממולקולות מים</vt:lpstr>
      <vt:lpstr>הידראט מצוי במעמקי הים</vt:lpstr>
      <vt:lpstr>חומרי ריח בגז  גז בישול: C3H8(g) + C4H10(g) מסה מולארית ממוצעת כ- 50 גרם למול   גז טבעי, מכיל בעיקר CH4(g) מסה מולארית 16 גרם למול  אוויר (80% חנקן ו- 20% חמצן) מסה מולארית ממוצעת כ- 30 גרם למול</vt:lpstr>
      <vt:lpstr>בלון מלא גז טבעי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Dorit_Lent</dc:creator>
  <cp:lastModifiedBy>Dorit_Lent</cp:lastModifiedBy>
  <cp:revision>8</cp:revision>
  <dcterms:created xsi:type="dcterms:W3CDTF">2016-11-28T15:10:29Z</dcterms:created>
  <dcterms:modified xsi:type="dcterms:W3CDTF">2016-12-18T08:18:34Z</dcterms:modified>
</cp:coreProperties>
</file>