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9" r:id="rId3"/>
    <p:sldId id="310" r:id="rId4"/>
    <p:sldId id="312" r:id="rId5"/>
    <p:sldId id="335" r:id="rId6"/>
    <p:sldId id="337" r:id="rId7"/>
    <p:sldId id="333" r:id="rId8"/>
    <p:sldId id="334" r:id="rId9"/>
    <p:sldId id="338" r:id="rId10"/>
    <p:sldId id="339" r:id="rId11"/>
    <p:sldId id="340" r:id="rId12"/>
    <p:sldId id="341" r:id="rId13"/>
    <p:sldId id="272" r:id="rId14"/>
  </p:sldIdLst>
  <p:sldSz cx="9144000" cy="6858000" type="screen4x3"/>
  <p:notesSz cx="6794500" cy="9906000"/>
  <p:custDataLst>
    <p:tags r:id="rId1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01">
          <p15:clr>
            <a:srgbClr val="A4A3A4"/>
          </p15:clr>
        </p15:guide>
        <p15:guide id="2" pos="19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CC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3C95"/>
    <a:srgbClr val="75A442"/>
    <a:srgbClr val="F9C761"/>
    <a:srgbClr val="448670"/>
    <a:srgbClr val="FDFFE5"/>
    <a:srgbClr val="579E42"/>
    <a:srgbClr val="EA6A32"/>
    <a:srgbClr val="FCD530"/>
    <a:srgbClr val="419CD6"/>
    <a:srgbClr val="5DA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82" autoAdjust="0"/>
    <p:restoredTop sz="88985" autoAdjust="0"/>
  </p:normalViewPr>
  <p:slideViewPr>
    <p:cSldViewPr snapToGrid="0" snapToObjects="1">
      <p:cViewPr>
        <p:scale>
          <a:sx n="61" d="100"/>
          <a:sy n="61" d="100"/>
        </p:scale>
        <p:origin x="-1200" y="-32"/>
      </p:cViewPr>
      <p:guideLst>
        <p:guide orient="horz" pos="4201"/>
        <p:guide pos="1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1986" y="-10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D650E-FFB2-4FBD-80F9-AFCD9910413A}" type="datetimeFigureOut">
              <a:rPr lang="en-GB" smtClean="0"/>
              <a:t>24/12/2015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873AA2-0446-4E14-B383-2E12E5353C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48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237A3-A911-44DC-9EE1-6F09851EC803}" type="datetimeFigureOut">
              <a:rPr lang="pt-BR" smtClean="0"/>
              <a:t>24/12/2015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A2630-BBF7-469A-9063-3C95AC688C36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579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2630-BBF7-469A-9063-3C95AC688C36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281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2630-BBF7-469A-9063-3C95AC688C36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609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2630-BBF7-469A-9063-3C95AC688C36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238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2630-BBF7-469A-9063-3C95AC688C36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017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2630-BBF7-469A-9063-3C95AC688C36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6949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A2630-BBF7-469A-9063-3C95AC688C36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9188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3263317"/>
            <a:ext cx="9144000" cy="3229762"/>
          </a:xfrm>
          <a:prstGeom prst="rect">
            <a:avLst/>
          </a:prstGeom>
          <a:solidFill>
            <a:srgbClr val="EA6A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0138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Lato Regular"/>
                <a:cs typeface="Lato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12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" y="312738"/>
            <a:ext cx="5136758" cy="2060374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6191075"/>
            <a:ext cx="9144000" cy="66692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221869" y="2556066"/>
            <a:ext cx="82660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i="0" kern="1200" dirty="0" smtClean="0">
                <a:solidFill>
                  <a:schemeClr val="bg1">
                    <a:lumMod val="50000"/>
                  </a:schemeClr>
                </a:solidFill>
                <a:latin typeface="Orbitron"/>
                <a:ea typeface="Ebrima" panose="02000000000000000000" pitchFamily="2" charset="0"/>
                <a:cs typeface="Orbitron"/>
              </a:rPr>
              <a:t>Equipping the Next Generation for Active Engagement in Science</a:t>
            </a:r>
            <a:endParaRPr lang="en-GB" sz="1600" b="1" i="0" kern="1200" dirty="0">
              <a:solidFill>
                <a:schemeClr val="bg1">
                  <a:lumMod val="50000"/>
                </a:schemeClr>
              </a:solidFill>
              <a:latin typeface="Orbitron"/>
              <a:ea typeface="Ebrima" panose="02000000000000000000" pitchFamily="2" charset="0"/>
              <a:cs typeface="Orbitron"/>
            </a:endParaRPr>
          </a:p>
        </p:txBody>
      </p:sp>
      <p:sp>
        <p:nvSpPr>
          <p:cNvPr id="9" name="AutoShape 4" descr="data:image/jpeg;base64,/9j/4AAQSkZJRgABAQAAAQABAAD/2wCEAAkGBxAHEhEOEhAVFBEWFhAUFBcVFRYUGBMXFRgYFxQVFBgZHSggGRolHBYaIzIhMSkrOi8uFx8zOzMsNygtLysBCgoKDg0OGxAQGjEkICQtLC8sLDAuLSwvNCwsLDcsLCwsNCw1LDQsLCw0LSw0LDQsLCwvLCw0LCwsLzQsLCwsLP/AABEIALkBEAMBEQACEQEDEQH/xAAcAAEAAgIDAQAAAAAAAAAAAAAABgcECAEDBQL/xABAEAABAwIBBwkGBQMEAwEAAAABAAIDBBESBQYHFyEx0xMiQVRVYZKUszI0NVFzdBRCcYGRIzOhFiRiglJysRX/xAAbAQEAAgMBAQAAAAAAAAAAAAAAAgQBAwUGB//EADYRAAIBAgIGCAYCAgMBAAAAAAABAgMRBCEFEhMVMaEyQVFhYnHR4QYiMzSBsRSRwfAjQvGy/9oADAMBAAIRAxEAPwC2c6c4Is2Kd1XKx72BzG2jDS67zYWxOA/ytlGlKrNQiRbSWZC9dOT+rVfgg4yu7sq9q5+h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JLsz86Yc7YX1ELJGNZIYiJQ0OxBrX3GFzhazx0/NVK9CVGWrInGSkeBpr+Fy/VpvUC36P+4X5/Rip0TXxd8qhZAQBAEAQBAEAQBAEAQBAEAQBAEAQBAEAQBAEAQBAEAQBAEAQBAEBeegP3Gp+7f6MC4Wk/qryLNLonoaavhcv1ab1AoaP+4X5/Rmp0TXxd8qhZAQBAEAQBAEAQBAEAQBAEAQBLAIAgCAIAgCAIAgCAIAgCAIAgCAIC9NAfuNT92/0YFwtJ/VXkWKXRM/TV8Ll+rTeoFDR/3C/P6JVOia+LvlULICAIAgCAIAgCAIAgCAILhAEB6ObVB/+xVU9MNofIwPsfyA4pP05oKo6UxDwmDq1nk4xdvO1o87EqUHKSR253ZMGQ6yoptga15dHtH9t/PYN/QCB32WvRGN/m4KnX62s/MlVhqzaPJG1dJqxrCAIAgCAIAgCAIAgCAIAgCAIC9NAfuNT92/0YFwtJ/VXkWKXRM/TV8Ll+rTeoFDR/3C/P6JVOia+LvlULICAIAgCAIAgCAIAgChtIxdm0LMldZmvyOSYco2PKGUl+2/9J5wR7Nv5gD0f3CDfo87R05Gel54PWvFRXlrK7f7X9Fh0f8AiUiKL0cZxbyaNFmfcMroHNe02c0tc02BsWm4NjsO0bik4KcXF8DBd2jXLn+oYnukpo2SxOawyRsa1smIE7OkOtvG7nC2+w+R/FmAeBqRjTqNxnnqt3t/rOnhp66u1wOzSNl4ZvRMkFMySSQujY97WubGQLjEDznbLkDdzdpHTH4V0dPHVZU3UcYws3FXV7/rh+jOJnqK9rlH1dQ6re+V5u5xLjsA2n5AbAO5fXaVKNKChFZLgcxtt5nUkpxjxYJXkbNn8dkutriOfG5roj/whF593QQ75DbGNtl53G6ajR0rRwt8pLPzeSX92N8KOtTciKL0SqQbsmv7NFmFMwEAQBAEAQBAEAQBAEBemgP3Gp+7f6MC4Wk/qryLFLomfpq+Fy/VpvUCho/7hfn9EqnRNfF3yqFkBAEAQBAEAQBAEAQEy0fZ3VeSZYqNg5WGSRrBGb3YXk86Nw9na67thFgd29eZ+ItD0MVQnXcnCcU3dPikuDXX3WsWKFVxlq2umXiX2vbad9hv7v5svjq1tdO7zdr5nTy4Gv2eGdtTnM8NlHJxsccMQ24HeyS4/mdvHdchfb9D6GoaPpfJJzk1nJu913dxyatWVR8COrsmo9uDOeelpPwEX9Jhc98r2kh8pcQQMX5WgACw3rlz0TQq4z+VV+aSySfBdX7zNiqNQ1Y5Hy7OWeWjdk6Q8pEDEYi42dByZvZtvaaW3bY7r7N1lFaHoQxv8yl8srNStwd7cV1PIy6rcNRnjLq2saeB7+amddTm0+8RxRuIxxG5D9wJbbaH2Fgf8FcrS2iaOkKTVRuLXCSdmvbtNtKq4PgbBQvL2tc4YXEAkXvYkbRfpsvh2IbjVlaTdm0n5PJnXXBFK6R87anKc01CRycEb3MLN5lLHXbI823bAQ3v6ej6/wDDWh6OHoQxOs5ykrptu3ekr5nNxFSTlq8CEL1BWCAIAgCAIAgCAIAgCAvTQH7jU/dv9GBcLSf1V5Fil0TP01fC5fq03qBQ0f8AcL8/olU6Jr4u+VQsgIAgCAIAgCAID7hhdUHCxpc6zjYC5s0Fzj+gAJ/ZQqVI04603ZcL+btzfAJN8D4UwZ+RMpuyNMypY1rpGY8GMXAc5paHW6bXv+yp47BxxlCVCbaUrXs7O107fmxOE3GV0ZEGctZBUGtE7+XJ2km4c3Fi5Nzd2D/j/FlpnonB1MN/FdNai4Kyyfb5hVZqWtcwco1f46WSfA1hkc57mtvhDnbX4bkkAuJNrm17dCt4ajsKUaSd1FJJ9y4X7zEpazuYy3kQgsEAQHfQ1H4SWKbCHcnJHJhO52Bwdhd3G1v3WqtT2lNwva6tfzMp2dzPyhnJWV84rHTuEzfYLCWiMEWIjbuaD0/PpuqOH0Rg8Phv4qppwfFO2fn293YTlVk3rXOnLuVn5blNTI1rZHNYH4AQHuaMOOxJsS0NuPmCdl7DdgMFDB0djB3S4eXYYnLWd2eerqV2azsqKd9K7A9pa6zHWOw2e0Oaf0LSD+6hTqwqR1ou/qSaa4nWpmAgCAIAgCAIAgCAvTQH7jU/dv8ARgXC0n9VeRYpdEz9NXwuX6tN6gUNH/cL8/olU6Jr4u+VQsgIAgCAIAgCAzckUAylK2EzRw4tgdLiDcRIAaS0GxN952bN6rYzEPD0nVUXK3UuNiVNazsWtmNo/kyBUGpnkiksxzY8GLmudsLuc0W5txcH8x+a+bfEHxXDGYZUcOnF6ybv4XdW/KReoYZwleRG8s6MpMn8tOaunjp2mQtxmQFrLksb7Ju61hYXXoMB8XUcRq0o05SnZXt+zVPDNXd8iABeyaKgQBAEAQBAEAQBYAR5AnWRdGsmVmxzsq6eSncRiLOUvhBs9ti0Wda422XkdI/FtLBynSnTkppZd76n5FmnhnKzTJfn5mG/OKWKaB8cZbHybw/FtDTePDhB3YnDo6F5j4e+KKeBpTpV03d3Vu/j/gsV8O5NNFSZayeMlSugE0cxbbE6IksDultyBcjpt+m8FfS8FiniqKquDjfqfG3b+eooTjquxgq2RCAIAgCAIAgCAvTQH7jU/dv9GBcLSf1V5Fil0TP01fC5fq03qBQ0f9wvz+iVTomvi75VCyAgCAIAgCALDAWfIwy4M3c56fNHJtIKiSSSWRvKNjbzntY6xYAC6zGBhbbaL9AXy/Sug8TpbSdX+PFRjHJyeSuuKyzbuuNjpU6sadNXdyP6V6pmVvwlbBMZKZ7ZGbzgbIw39gjmvIeb322b3G/d+D8NUwarYWvDVqRd+HFPLJ9mXaacU1K0lwK/XsioFkBAEAQBAEAQBAEBOtFVQzJklVWzTclTxxsa/bYSPeTyYLQbvIDX2Fjtds27/IfF9CpiqFPC0Ya05Sy7ks+L4X68yzhZKLbbJRljOmnzyoayCmfJHOI3Sck4YXyMjIc8NwkhwcARYG+3dtXndH6BxWh9I0aleKnBu2ss0m132z/Fu8sTrRqwajkynAvqL4nOOUAQBAEAQBAEAQF6aA/can7t/owLhaT+qvIsUuiZ+mr4XL9Wm9QKGj/uF+f0SqdE18XfKoWQEAQBAEAQBAEByST0/IfwLAfxYfsopJf71vj/AHxMX6zi+/vsT3kXAJ/S5/kpqq9+sz3BSAQBAEAQBAEAQBAEA70AO1YtfJoBZy6gEAQBAEAQBAEAQF6aA/can7t/owLhaT+qvIsUuiZ+mr4XL9Wm9QKGj/uF+f0SqdE18XfKoWQEAQBAEAQBAexmjkT/AFBVR0tyGuD3PcLXY1rScW0H82Ef9lzNL6QWAwsq/XwV+02U4a87Hl1ELqZzo3iz2Oc1w+Tmkhw/kLoU6kalNThmmk15Pga2rOx1qYCAIAgCAIAgCAIAgCAID6jjdKQxou9xDWjddzjYDb3kKE5qEXKTsln/AELXyPYzwyGc3qp9NcloEbmOdhu5rmi5OHYOcHD/AK9652h9JLSOFVddbkmvKTtysbKtPUlY8VdQ1hAEAQBAEAQBAXpoD9xqfu3+jAuFpP6q8ixS6Jn6avhcv1ab1AoaP+4X5/RKp0TXxd8qhZAQBAEAQBAd9BO2lkZI6NsrWm7mPvheNxBttG/Yeg237lpr05VKcoxk4t8JK10/zcynZ5ovHMGPJ1ZEayjpRC43ieNtwRhc5t72cNo2r5B8ST0jRrfxMZW11lJcFx68vI6lDUcdaCseFpEOTMhHEaBktXNieLhzWbTz3vIIBN+gbST0Xuu18Lb0xsUliHGlCystW+SyWa5mnEbOH/XNlSuOIk7OnduH6dy+lLJFA4WQEAQBAEAQBAEAQBActNiD/wDd37rDWQXHMtXRw/J2XHj/AGDIquHBKHMDyw4XCzm3JwEG3NJPdext85+J96aPjdYlypyurNRuu52XoX8Ps5/9cySZ+w0FND+Nq6blyy0bBzrkuJwtuNjQT0n/ACbBef8AhqppKrW/iYOtqJ5vh/efWbq6glrSVyj8o1LauRz2wshafZZGDhaBu2uJJPzPT8huX2DDUp0qajObm+uTtfklkcuTTeSsYq3mAgCAIAgCAIC9NAfuNT92/wBGBcLSf1V5Fil0TP01fC5fq03qBQ0f9wvz+iVTomvi75VCyAgCAIAgCABYuCV/62mo6SCgpbwhjf6kgtje9xJfh34W3O/ebflXnX8OUK2NnjMVabeUYvgklzZv27UFGOR05yZ1uzkggjnjH4iJ7jyrdjXxuBuC3odcN7th3XW7RehIaOr1J0JWpyXR61K6z/ZipV2kUpcSNLumkIAgCAIAgCAIAgCAIAsJW4AkmbGdTs2oZxDGDUyuaOUfYtjjaNmFo2l+IuO022N2HaFw9J6EhpGtTdaX/HC/yrrb7fL1NtOrs07cWd0Wes1RSVFBVAzsex/JyON5I5L4mFxNw5gdbvA3HcFqfw5Qp4yni8KlBxtrJZJrg7djtx7SSrtwcZZkVK9CaAsgIAgCAIAgCAvTQH7jU/dv9GBcLSf1V5Fil0TP01fC5fq03qBQ0f8AcL8/olU6Jr4u+VQsgIAgCAIAgCAJ1AAXWG7cf9/1jNhZAQBAEAQBAEAQBAEAQBAckWWLoeZwljF2FkyEAQBAEAQBAEBemgP3Gp+7f6MC4Wk/qryLFLomfpq+Fy/VpvUCho/7hfn9EqnRNfF3yqFkBAEAQBAEAQGXkvJs2VpBDCzHIQSGl7GXtbcXuAJ2jZe6rYvF0cJS2tZ2j22lL/5Tf+CUYOeSLC0fZiVNJUmasp8EbY5A0F8Tw5zxgNwx52YHO3jpXh/iL4pwtTCamCq60nJN5SVlF6y4pdaXWW6GGlGXzLIjldo9ylSulw02KJjpMLzNAA5jScLzd4IuADtA/QLu4X4q0ZVjFOp8zWa1Kjz/ABFmqWGmuoigN9q9IVzlAEAQBAEAQBAEAOzasN2BJ6LR/lKsMf8At7RPLbyCaBwDSbF4wyG9hc7Ady8/ifirRuH14yq/PFP5dSfHqWcbZ/0b4Yebs7ZEr0i5j1FdPFLR0+NvJMjfZ8bLGPmsPPcCeZYXufZHyC858N/E+EoUJwxlWz1m1dSfHyTsb6+GlJ/KiuMq5MmyPIYJ2YJAAS3Ex9gd1yxxAOzcvd4TF0cVSVWi7xfXZrlJJ8inOLi7MxFZIhAEAQBAEAQBAXpoD9xqfu3+jAuFpP6q8ixS6Jn6avhcv1ab1AoaP+4X5/RKp0TXxd8qhZAQBAEAQBAEuDlpwkEbCCCCN4I3Ed6xJJprqf8AuYV0XjmznCMk5NpqjKFRYyDmFwJe5lwI9gGJ5w2cXbd9yelfItMaIljNKVaWAp5Rve3C/F+Wd0jp0qurTTmyM6Y6yWT8MGTh1HK1xDWFpa58bvaJG1ws5thuBb893oPgnC0oKqqkLVoNZvqT/wDGacXJ5WeRWa98UggCAIAgCAIAgCAICx9D1ZOySdpmLaOKMveHHmNcSbEE7GbMZO7cF4T41w+HdGFoXqzkkmv8/pFzCSd3nkiXZezlZlOgqqjJ9UDJE3ESAQ5jWEGQ4XtuObezrW715rRehp4TSVKnpCn8suGeV7ZZlipVUqbcGUW4lxJJuSSSTtJJ2kk9JPzX16MVFJLh3cDl3vmcKQCAIAgCAIAgCAvTQH7jU/dv9GBcLSf1V5Fil0TP01fC5fq03qBQ0f8AcL8/olU6Jr4u+VQsgIAgCAIAgCAIDsmqHz4cb3OwtDGYnF2BoAAa2+5oAGzuUKdGnTT1IqN227Li+tvmZk3I5dUvcwQl7jG0lzWYjha473Bu4E/NYVGmqjq6q1mrN2zsv/TDbaszqU3xBnS5Jljp460j+k+R8QPTiYAb94POFxfaw9yqxxtKWKlhV00lL8O6t+LcyTjJR1jBVoiFkBAEAQBAehT5IlqKaetFuShfFG75kyfL9CW3/wDcd6pVMfShioYST+eacl5LP/BNU24uR56ukDsE72sdEHuDHFpc0Ehri2+EuG4kXNv1UHTi5qpZay4PrQUuo5pqqSkJdG9zHEFpLHFpLXe00kbwfko1aNOqlGcVJLOzXYItrNHUtrAQBAEAQBAEAQBAXpoD9xqfu3+jAuFpP6q8ixS6Jn6avhcv1ab1AoaP+4X5/RKp0TXxd8qhZAQBAEAQBAEAQBAEBKszaDJeVS2CqkminJOFwewRP3kC5YcBtYbTtO47bLzmnMXpXCJ1sKoShldNPWX9SV/6Vkb6MKUspXuW1UZoUs1E3JhxiFuEhwLQ+7XYsRdhtckm5t0lfMqfxBjY6QeNjbXeVrPV8rX/AMnQlRhqanUU9nbTZLoiIqKSWZ4PPkc9pjAsNjLMGM7d97C3T0fVNDVdKVobTHRjBNZJJ3/N27f0c6sqccoEcXcNJk5No3ZRlip2e1I9jBsJtiIFzboF7nuBWjFYiOHozrS4RTf9IzFa0kkfWVqB+S55qZ+10b3sJ3YrHY4DoBFiP1WMLiYYmjGvDhJXQlFxeqzEW+9iOZ72asGTat/JVr5Y8R5kjHAMF7ANeMBI23524dNt64+mKmkaVPaYJRlbipJ381Zr9G6koSymXNRZo0tNRSZOaXmGTGXOLgXkv24g4C1xYW2dHSvk9f4gxlTHRxs0lOPBWdsup53z68zpRowUNVcGVTntkvJeRSaemkmlqQedd7HRxWNnNfZou/Ydg3dPyP0vQWN0rjFtsVGEKfVk1J9+beRQrRpQyjdsiK9NxK4QBAEAQBAEAQBAEAQF6aA/can7t/owLhaT+qvIsUuiZ+mr4XL9Wm9QKGj/ALhfn9EqnRNfF3yqFkBAEAQBAEAQBAEAQHp5tOhiqoJJ34IY3iV5tcnkue1oFjclzQLdN+jeufpSNWWEqQoK8pLVVsullfySZOnq66uT+HSxepdjp/8AaHmixvI3nH+o7oOzezu2ErxkvgdRwycKn/Ms+7y/HbkWljPms1kVzlhkUc8wheHw43OiIFuY7nMFiBYgEAiwsWle4wUqssPDbK00kpLvSzz68+8qTtrZcDFjIaQSCW3FwDhJF9oBsbEjpsVZmm1ZOxEt3R/kDJNY9ldSyTulisXRyubeNz2uAxAMF/zWINti+afEulNK0ISwuIitWWSkutd3vY6GHp0380Ts0hZCyVC51dVvmbI8BrWRObeVzG2Aa0sNjYAEkgblp+GNKaUqRWEw0U1Hi31IzXp0180ioKlzHOcWNLWXOEOdjcB0YnWFz32C+oU1JQSk7vrdrHOdr5H3QRsmliZI4NidJG2RxvZrHOAe42+TblQxEpxpScOlZ28zMbXzLJqNK4hna2GnBo22ab3ErgNmJm3C0WtZpG220t6PB0/gh1MNKVedq0rvj8qbzs/89mZceMtKy4EHzvmp6qrlnp3YoZSJRsLS1z/7jXNIBBx4j3gg9K9foiniKeDhTxCtOKt5rtT/APGVqji53XA8ddM1hAEAQBAEAQBAEAQBAXpoD9xqfu3+jAuFpP6q8ixS6Jn6avhcv1ab1AoaP+4X5/RKp0TXxd8qhZAQBAEAQBAEAQBAEAQBHwARmLBDJM82c7Y81qNzYWCSsme5zy4ENiazmxh2wF+wuIANhiNyNy8tpXQU9K42Lry1aUFay4yfX5en9lmnWVOFlxGcOeLc56HkZ24aqJ8T2FoOCb8j92xjrOJttGzZ3Y0doB6LxzqUHelONmnxTvdW7Vx7BVrKpC0uJDF6lFYLICGLBYFgsmQgCAIAgCAIAgCAIAgL00B+41P3b/RgXC0n9VeRYpdEz9NXwuX6tN6gUNH/AHC/P6JVOia+LvlULICAIAgCAIAgCAIAgCAIAgCAJ3gIAgCAIAgCAIAgCAIAgCAIAgCAIC9NAfuNT92/0YFwtJ/VXkWKXRM/TV8Ll+rTeoFDR/3C/P6JVOia+LvlULICAIAgCAIAgCAIAgCAIAgCAIAgCAIAgCAIAgCAIAgCAIAgCAIAgL00B+41P3b/AEYFwtJ/VXkWKXRJZnvm6c6aR1GJeSu6N2PBylsDsVsOIXvb5qrh62yqKdrmySuiutR7+0m+VPGXQ3r4OZq2Jz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yd6P80zmfBJTmflscrpcQj5O12MZhtid/4XvfpVHE19vPWtY2RjqqxJyqy4kjkLCAQBAEAQBAEAQBAEAQBAEAQBAEAQBAEAQBAEAQBAEAQBAEAQBAEAQBZQP//Z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AutoShape 6" descr="data:image/jpeg;base64,/9j/4AAQSkZJRgABAQAAAQABAAD/2wCEAAkGBxAHEhEOEhAVFBEWFhAUFBcVFRYUGBMXFRgYFxQVFBgZHSggGRolHBYaIzIhMSkrOi8uFx8zOzMsNygtLysBCgoKDg0OGxAQGjEkICQtLC8sLDAuLSwvNCwsLDcsLCwsNCw1LDQsLCw0LSw0LDQsLCwvLCw0LCwsLzQsLCwsLP/AABEIALkBEAMBEQACEQEDEQH/xAAcAAEAAgIDAQAAAAAAAAAAAAAABgcECAEDBQL/xABAEAABAwIBBwkGBQMEAwEAAAABAAIDBBESBQYHFyEx0xMiQVRVYZKUszI0NVFzdBRCcYGRIzOhFiRiglJysRX/xAAbAQEAAgMBAQAAAAAAAAAAAAAAAgQBAwUGB//EADYRAAIBAgIGCAYCAgMBAAAAAAABAgMRBCEFEhMVMaEyQVFhYnHR4QYiMzSBsRSRwfAjQvGy/9oADAMBAAIRAxEAPwC2c6c4Is2Kd1XKx72BzG2jDS67zYWxOA/ytlGlKrNQiRbSWZC9dOT+rVfgg4yu7sq9q5+h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I11ZP6tV+CDjJuyr2rn6DaxGurJ/VqvwQcZN2Ve1c/QbWJLsz86Yc7YX1ELJGNZIYiJQ0OxBrX3GFzhazx0/NVK9CVGWrInGSkeBpr+Fy/VpvUC36P+4X5/Rip0TXxd8qhZAQBAEAQBAEAQBAEAQBAEAQBAEAQBAEAQBAEAQBAEAQBAEAQBAEBeegP3Gp+7f6MC4Wk/qryLNLonoaavhcv1ab1AoaP+4X5/Rmp0TXxd8qhZAQBAEAQBAEAQBAEAQBAEAQBLAIAgCAIAgCAIAgCAIAgCAIAgCAIC9NAfuNT92/0YFwtJ/VXkWKXRM/TV8Ll+rTeoFDR/3C/P6JVOia+LvlULICAIAgCAIAgCAIAgCAILhAEB6ObVB/+xVU9MNofIwPsfyA4pP05oKo6UxDwmDq1nk4xdvO1o87EqUHKSR253ZMGQ6yoptga15dHtH9t/PYN/QCB32WvRGN/m4KnX62s/MlVhqzaPJG1dJqxrCAIAgCAIAgCAIAgCAIAgCAIC9NAfuNT92/0YFwtJ/VXkWKXRM/TV8Ll+rTeoFDR/3C/P6JVOia+LvlULICAIAgCAIAgCAIAgChtIxdm0LMldZmvyOSYco2PKGUl+2/9J5wR7Nv5gD0f3CDfo87R05Gel54PWvFRXlrK7f7X9Fh0f8AiUiKL0cZxbyaNFmfcMroHNe02c0tc02BsWm4NjsO0bik4KcXF8DBd2jXLn+oYnukpo2SxOawyRsa1smIE7OkOtvG7nC2+w+R/FmAeBqRjTqNxnnqt3t/rOnhp66u1wOzSNl4ZvRMkFMySSQujY97WubGQLjEDznbLkDdzdpHTH4V0dPHVZU3UcYws3FXV7/rh+jOJnqK9rlH1dQ6re+V5u5xLjsA2n5AbAO5fXaVKNKChFZLgcxtt5nUkpxjxYJXkbNn8dkutriOfG5roj/whF593QQ75DbGNtl53G6ajR0rRwt8pLPzeSX92N8KOtTciKL0SqQbsmv7NFmFMwEAQBAEAQBAEAQBAEBemgP3Gp+7f6MC4Wk/qryLFLomfpq+Fy/VpvUCho/7hfn9EqnRNfF3yqFkBAEAQBAEAQBAEAQEy0fZ3VeSZYqNg5WGSRrBGb3YXk86Nw9na67thFgd29eZ+ItD0MVQnXcnCcU3dPikuDXX3WsWKFVxlq2umXiX2vbad9hv7v5svjq1tdO7zdr5nTy4Gv2eGdtTnM8NlHJxsccMQ24HeyS4/mdvHdchfb9D6GoaPpfJJzk1nJu913dxyatWVR8COrsmo9uDOeelpPwEX9Jhc98r2kh8pcQQMX5WgACw3rlz0TQq4z+VV+aSySfBdX7zNiqNQ1Y5Hy7OWeWjdk6Q8pEDEYi42dByZvZtvaaW3bY7r7N1lFaHoQxv8yl8srNStwd7cV1PIy6rcNRnjLq2saeB7+amddTm0+8RxRuIxxG5D9wJbbaH2Fgf8FcrS2iaOkKTVRuLXCSdmvbtNtKq4PgbBQvL2tc4YXEAkXvYkbRfpsvh2IbjVlaTdm0n5PJnXXBFK6R87anKc01CRycEb3MLN5lLHXbI823bAQ3v6ej6/wDDWh6OHoQxOs5ykrptu3ekr5nNxFSTlq8CEL1BWCAIAgCAIAgCAIAgCAvTQH7jU/dv9GBcLSf1V5Fil0TP01fC5fq03qBQ0f8AcL8/olU6Jr4u+VQsgIAgCAIAgCAID7hhdUHCxpc6zjYC5s0Fzj+gAJ/ZQqVI04603ZcL+btzfAJN8D4UwZ+RMpuyNMypY1rpGY8GMXAc5paHW6bXv+yp47BxxlCVCbaUrXs7O107fmxOE3GV0ZEGctZBUGtE7+XJ2km4c3Fi5Nzd2D/j/FlpnonB1MN/FdNai4Kyyfb5hVZqWtcwco1f46WSfA1hkc57mtvhDnbX4bkkAuJNrm17dCt4ajsKUaSd1FJJ9y4X7zEpazuYy3kQgsEAQHfQ1H4SWKbCHcnJHJhO52Bwdhd3G1v3WqtT2lNwva6tfzMp2dzPyhnJWV84rHTuEzfYLCWiMEWIjbuaD0/PpuqOH0Rg8Phv4qppwfFO2fn293YTlVk3rXOnLuVn5blNTI1rZHNYH4AQHuaMOOxJsS0NuPmCdl7DdgMFDB0djB3S4eXYYnLWd2eerqV2azsqKd9K7A9pa6zHWOw2e0Oaf0LSD+6hTqwqR1ou/qSaa4nWpmAgCAIAgCAIAgCAvTQH7jU/dv8ARgXC0n9VeRYpdEz9NXwuX6tN6gUNH/cL8/olU6Jr4u+VQsgIAgCAIAgCAzckUAylK2EzRw4tgdLiDcRIAaS0GxN952bN6rYzEPD0nVUXK3UuNiVNazsWtmNo/kyBUGpnkiksxzY8GLmudsLuc0W5txcH8x+a+bfEHxXDGYZUcOnF6ybv4XdW/KReoYZwleRG8s6MpMn8tOaunjp2mQtxmQFrLksb7Ju61hYXXoMB8XUcRq0o05SnZXt+zVPDNXd8iABeyaKgQBAEAQBAEAQBYAR5AnWRdGsmVmxzsq6eSncRiLOUvhBs9ti0Wda422XkdI/FtLBynSnTkppZd76n5FmnhnKzTJfn5mG/OKWKaB8cZbHybw/FtDTePDhB3YnDo6F5j4e+KKeBpTpV03d3Vu/j/gsV8O5NNFSZayeMlSugE0cxbbE6IksDultyBcjpt+m8FfS8FiniqKquDjfqfG3b+eooTjquxgq2RCAIAgCAIAgCAvTQH7jU/dv9GBcLSf1V5Fil0TP01fC5fq03qBQ0f9wvz+iVTomvi75VCyAgCAIAgCALDAWfIwy4M3c56fNHJtIKiSSSWRvKNjbzntY6xYAC6zGBhbbaL9AXy/Sug8TpbSdX+PFRjHJyeSuuKyzbuuNjpU6sadNXdyP6V6pmVvwlbBMZKZ7ZGbzgbIw39gjmvIeb322b3G/d+D8NUwarYWvDVqRd+HFPLJ9mXaacU1K0lwK/XsioFkBAEAQBAEAQBAEBOtFVQzJklVWzTclTxxsa/bYSPeTyYLQbvIDX2Fjtds27/IfF9CpiqFPC0Ya05Sy7ks+L4X68yzhZKLbbJRljOmnzyoayCmfJHOI3Sck4YXyMjIc8NwkhwcARYG+3dtXndH6BxWh9I0aleKnBu2ss0m132z/Fu8sTrRqwajkynAvqL4nOOUAQBAEAQBAEAQF6aA/can7t/owLhaT+qvIsUuiZ+mr4XL9Wm9QKGj/uF+f0SqdE18XfKoWQEAQBAEAQBAEByST0/IfwLAfxYfsopJf71vj/AHxMX6zi+/vsT3kXAJ/S5/kpqq9+sz3BSAQBAEAQBAEAQBAEA70AO1YtfJoBZy6gEAQBAEAQBAEAQF6aA/can7t/owLhaT+qvIsUuiZ+mr4XL9Wm9QKGj/uF+f0SqdE18XfKoWQEAQBAEAQBAexmjkT/AFBVR0tyGuD3PcLXY1rScW0H82Ef9lzNL6QWAwsq/XwV+02U4a87Hl1ELqZzo3iz2Oc1w+Tmkhw/kLoU6kalNThmmk15Pga2rOx1qYCAIAgCAIAgCAIAgCAID6jjdKQxou9xDWjddzjYDb3kKE5qEXKTsln/AELXyPYzwyGc3qp9NcloEbmOdhu5rmi5OHYOcHD/AK9652h9JLSOFVddbkmvKTtysbKtPUlY8VdQ1hAEAQBAEAQBAXpoD9xqfu3+jAuFpP6q8ixS6Jn6avhcv1ab1AoaP+4X5/RKp0TXxd8qhZAQBAEAQBAd9BO2lkZI6NsrWm7mPvheNxBttG/Yeg237lpr05VKcoxk4t8JK10/zcynZ5ovHMGPJ1ZEayjpRC43ieNtwRhc5t72cNo2r5B8ST0jRrfxMZW11lJcFx68vI6lDUcdaCseFpEOTMhHEaBktXNieLhzWbTz3vIIBN+gbST0Xuu18Lb0xsUliHGlCystW+SyWa5mnEbOH/XNlSuOIk7OnduH6dy+lLJFA4WQEAQBAEAQBAEAQBActNiD/wDd37rDWQXHMtXRw/J2XHj/AGDIquHBKHMDyw4XCzm3JwEG3NJPdext85+J96aPjdYlypyurNRuu52XoX8Ps5/9cySZ+w0FND+Nq6blyy0bBzrkuJwtuNjQT0n/ACbBef8AhqppKrW/iYOtqJ5vh/efWbq6glrSVyj8o1LauRz2wshafZZGDhaBu2uJJPzPT8huX2DDUp0qajObm+uTtfklkcuTTeSsYq3mAgCAIAgCAIC9NAfuNT92/wBGBcLSf1V5Fil0TP01fC5fq03qBQ0f9wvz+iVTomvi75VCyAgCAIAgCABYuCV/62mo6SCgpbwhjf6kgtje9xJfh34W3O/ebflXnX8OUK2NnjMVabeUYvgklzZv27UFGOR05yZ1uzkggjnjH4iJ7jyrdjXxuBuC3odcN7th3XW7RehIaOr1J0JWpyXR61K6z/ZipV2kUpcSNLumkIAgCAIAgCAIAgCAIAsJW4AkmbGdTs2oZxDGDUyuaOUfYtjjaNmFo2l+IuO022N2HaFw9J6EhpGtTdaX/HC/yrrb7fL1NtOrs07cWd0Wes1RSVFBVAzsex/JyON5I5L4mFxNw5gdbvA3HcFqfw5Qp4yni8KlBxtrJZJrg7djtx7SSrtwcZZkVK9CaAsgIAgCAIAgCAvTQH7jU/dv9GBcLSf1V5Fil0TP01fC5fq03qBQ0f8AcL8/olU6Jr4u+VQsgIAgCAIAgCAJ1AAXWG7cf9/1jNhZAQBAEAQBAEAQBAEAQBAckWWLoeZwljF2FkyEAQBAEAQBAEBemgP3Gp+7f6MC4Wk/qryLFLomfpq+Fy/VpvUCho/7hfn9EqnRNfF3yqFkBAEAQBAEAQGXkvJs2VpBDCzHIQSGl7GXtbcXuAJ2jZe6rYvF0cJS2tZ2j22lL/5Tf+CUYOeSLC0fZiVNJUmasp8EbY5A0F8Tw5zxgNwx52YHO3jpXh/iL4pwtTCamCq60nJN5SVlF6y4pdaXWW6GGlGXzLIjldo9ylSulw02KJjpMLzNAA5jScLzd4IuADtA/QLu4X4q0ZVjFOp8zWa1Kjz/ABFmqWGmuoigN9q9IVzlAEAQBAEAQBAEAOzasN2BJ6LR/lKsMf8At7RPLbyCaBwDSbF4wyG9hc7Ady8/ifirRuH14yq/PFP5dSfHqWcbZ/0b4Yebs7ZEr0i5j1FdPFLR0+NvJMjfZ8bLGPmsPPcCeZYXufZHyC858N/E+EoUJwxlWz1m1dSfHyTsb6+GlJ/KiuMq5MmyPIYJ2YJAAS3Ex9gd1yxxAOzcvd4TF0cVSVWi7xfXZrlJJ8inOLi7MxFZIhAEAQBAEAQBAXpoD9xqfu3+jAuFpP6q8ixS6Jn6avhcv1ab1AoaP+4X5/RKp0TXxd8qhZAQBAEAQBAEuDlpwkEbCCCCN4I3Ed6xJJprqf8AuYV0XjmznCMk5NpqjKFRYyDmFwJe5lwI9gGJ5w2cXbd9yelfItMaIljNKVaWAp5Rve3C/F+Wd0jp0qurTTmyM6Y6yWT8MGTh1HK1xDWFpa58bvaJG1ws5thuBb893oPgnC0oKqqkLVoNZvqT/wDGacXJ5WeRWa98UggCAIAgCAIAgCAICx9D1ZOySdpmLaOKMveHHmNcSbEE7GbMZO7cF4T41w+HdGFoXqzkkmv8/pFzCSd3nkiXZezlZlOgqqjJ9UDJE3ESAQ5jWEGQ4XtuObezrW715rRehp4TSVKnpCn8suGeV7ZZlipVUqbcGUW4lxJJuSSSTtJJ2kk9JPzX16MVFJLh3cDl3vmcKQCAIAgCAIAgCAvTQH7jU/dv9GBcLSf1V5Fil0TP01fC5fq03qBQ0f8AcL8/olU6Jr4u+VQsgIAgCAIAgCAIDsmqHz4cb3OwtDGYnF2BoAAa2+5oAGzuUKdGnTT1IqN227Li+tvmZk3I5dUvcwQl7jG0lzWYjha473Bu4E/NYVGmqjq6q1mrN2zsv/TDbaszqU3xBnS5Jljp460j+k+R8QPTiYAb94POFxfaw9yqxxtKWKlhV00lL8O6t+LcyTjJR1jBVoiFkBAEAQBAehT5IlqKaetFuShfFG75kyfL9CW3/wDcd6pVMfShioYST+eacl5LP/BNU24uR56ukDsE72sdEHuDHFpc0Ehri2+EuG4kXNv1UHTi5qpZay4PrQUuo5pqqSkJdG9zHEFpLHFpLXe00kbwfko1aNOqlGcVJLOzXYItrNHUtrAQBAEAQBAEAQBAXpoD9xqfu3+jAuFpP6q8ixS6Jn6avhcv1ab1AoaP+4X5/RKp0TXxd8qhZAQBAEAQBAEAQBAEBKszaDJeVS2CqkminJOFwewRP3kC5YcBtYbTtO47bLzmnMXpXCJ1sKoShldNPWX9SV/6Vkb6MKUspXuW1UZoUs1E3JhxiFuEhwLQ+7XYsRdhtckm5t0lfMqfxBjY6QeNjbXeVrPV8rX/AMnQlRhqanUU9nbTZLoiIqKSWZ4PPkc9pjAsNjLMGM7d97C3T0fVNDVdKVobTHRjBNZJJ3/N27f0c6sqccoEcXcNJk5No3ZRlip2e1I9jBsJtiIFzboF7nuBWjFYiOHozrS4RTf9IzFa0kkfWVqB+S55qZ+10b3sJ3YrHY4DoBFiP1WMLiYYmjGvDhJXQlFxeqzEW+9iOZ72asGTat/JVr5Y8R5kjHAMF7ANeMBI23524dNt64+mKmkaVPaYJRlbipJ381Zr9G6koSymXNRZo0tNRSZOaXmGTGXOLgXkv24g4C1xYW2dHSvk9f4gxlTHRxs0lOPBWdsup53z68zpRowUNVcGVTntkvJeRSaemkmlqQedd7HRxWNnNfZou/Ydg3dPyP0vQWN0rjFtsVGEKfVk1J9+beRQrRpQyjdsiK9NxK4QBAEAQBAEAQBAEAQF6aA/can7t/owLhaT+qvIsUuiZ+mr4XL9Wm9QKGj/ALhfn9EqnRNfF3yqFkBAEAQBAEAQBAEAQHp5tOhiqoJJ34IY3iV5tcnkue1oFjclzQLdN+jeufpSNWWEqQoK8pLVVsullfySZOnq66uT+HSxepdjp/8AaHmixvI3nH+o7oOzezu2ErxkvgdRwycKn/Ms+7y/HbkWljPms1kVzlhkUc8wheHw43OiIFuY7nMFiBYgEAiwsWle4wUqssPDbK00kpLvSzz68+8qTtrZcDFjIaQSCW3FwDhJF9oBsbEjpsVZmm1ZOxEt3R/kDJNY9ldSyTulisXRyubeNz2uAxAMF/zWINti+afEulNK0ISwuIitWWSkutd3vY6GHp0380Ts0hZCyVC51dVvmbI8BrWRObeVzG2Aa0sNjYAEkgblp+GNKaUqRWEw0U1Hi31IzXp0180ioKlzHOcWNLWXOEOdjcB0YnWFz32C+oU1JQSk7vrdrHOdr5H3QRsmliZI4NidJG2RxvZrHOAe42+TblQxEpxpScOlZ28zMbXzLJqNK4hna2GnBo22ab3ErgNmJm3C0WtZpG220t6PB0/gh1MNKVedq0rvj8qbzs/89mZceMtKy4EHzvmp6qrlnp3YoZSJRsLS1z/7jXNIBBx4j3gg9K9foiniKeDhTxCtOKt5rtT/APGVqji53XA8ddM1hAEAQBAEAQBAEAQBAXpoD9xqfu3+jAuFpP6q8ixS6Jn6avhcv1ab1AoaP+4X5/RKp0TXxd8qhZAQBAEAQBAEAQBAEAQBHwARmLBDJM82c7Y81qNzYWCSsme5zy4ENiazmxh2wF+wuIANhiNyNy8tpXQU9K42Lry1aUFay4yfX5en9lmnWVOFlxGcOeLc56HkZ24aqJ8T2FoOCb8j92xjrOJttGzZ3Y0doB6LxzqUHelONmnxTvdW7Vx7BVrKpC0uJDF6lFYLICGLBYFgsmQgCAIAgCAIAgCAIAgL00B+41P3b/RgXC0n9VeRYpdEz9NXwuX6tN6gUNH/AHC/P6JVOia+LvlULICAIAgCAIAgCAIAgCAIAgCAJ3gIAgCAIAgCAIAgCAIAgCAIAgCAIC9NAfuNT92/0YFwtJ/VXkWKXRM/TV8Ll+rTeoFDR/3C/P6JVOia+LvlULICAIAgCAIAgCAIAgCAIAgCAIAgCAIAgCAIAgCAIAgCAIAgCAIAgL00B+41P3b/AEYFwtJ/VXkWKXRJZnvm6c6aR1GJeSu6N2PBylsDsVsOIXvb5qrh62yqKdrmySuiutR7+0m+VPGXQ3r4OZq2Jz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xqPf2k3yp4yb08PP2Gx7yd6P80zmfBJTmflscrpcQj5O12MZhtid/4XvfpVHE19vPWtY2RjqqxJyqy4kjkLCAQBAEAQBAEAQBAEAQBAEAQBAEAQBAEAQBAEAQBAEAQBAEAQBAEAQBZQP//Z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555307" y="6290403"/>
            <a:ext cx="45075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600" b="1" i="0" dirty="0" smtClean="0">
                <a:solidFill>
                  <a:schemeClr val="bg1">
                    <a:lumMod val="95000"/>
                  </a:schemeClr>
                </a:solidFill>
                <a:latin typeface="Orbitron"/>
                <a:cs typeface="Orbitron"/>
              </a:rPr>
              <a:t> </a:t>
            </a:r>
            <a:r>
              <a:rPr lang="en-GB" sz="2600" b="1" i="0" dirty="0" smtClean="0">
                <a:solidFill>
                  <a:schemeClr val="bg1">
                    <a:lumMod val="95000"/>
                  </a:schemeClr>
                </a:solidFill>
                <a:latin typeface="Orbitron"/>
                <a:ea typeface="Ebrima" panose="02000000000000000000" pitchFamily="2" charset="0"/>
                <a:cs typeface="Orbitron"/>
              </a:rPr>
              <a:t>EngagingScience.eu</a:t>
            </a:r>
          </a:p>
        </p:txBody>
      </p:sp>
      <p:pic>
        <p:nvPicPr>
          <p:cNvPr id="18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402" y="6314052"/>
            <a:ext cx="939268" cy="363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217" y="6306543"/>
            <a:ext cx="10795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32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ngagelogo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511905" cy="606536"/>
          </a:xfrm>
          <a:prstGeom prst="rect">
            <a:avLst/>
          </a:prstGeom>
        </p:spPr>
      </p:pic>
      <p:sp>
        <p:nvSpPr>
          <p:cNvPr id="17" name="Rounded Rectangle 16"/>
          <p:cNvSpPr/>
          <p:nvPr userDrawn="1"/>
        </p:nvSpPr>
        <p:spPr>
          <a:xfrm rot="16200000">
            <a:off x="9147942" y="6066875"/>
            <a:ext cx="306387" cy="1079313"/>
          </a:xfrm>
          <a:prstGeom prst="roundRect">
            <a:avLst/>
          </a:prstGeom>
          <a:solidFill>
            <a:srgbClr val="9900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 userDrawn="1"/>
        </p:nvSpPr>
        <p:spPr bwMode="auto">
          <a:xfrm>
            <a:off x="8761478" y="6485086"/>
            <a:ext cx="457121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fld id="{74256886-91BF-4076-AFFA-7356CEB4E16A}" type="slidenum">
              <a:rPr lang="en-GB" altLang="en-US" sz="1400" b="1">
                <a:solidFill>
                  <a:schemeClr val="bg1"/>
                </a:solidFill>
                <a:latin typeface="Century Gothic" pitchFamily="34" charset="0"/>
              </a:rPr>
              <a:pPr algn="ctr" eaLnBrk="1" hangingPunct="1"/>
              <a:t>‹#›</a:t>
            </a:fld>
            <a:endParaRPr lang="en-GB" altLang="en-US" sz="14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394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8"/>
            <a:ext cx="9208419" cy="1251924"/>
          </a:xfrm>
          <a:prstGeom prst="rect">
            <a:avLst/>
          </a:prstGeom>
          <a:solidFill>
            <a:srgbClr val="B33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59726"/>
            <a:ext cx="9144000" cy="0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Orbitron"/>
                <a:cs typeface="Orbitro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Lato Regular"/>
                <a:cs typeface="Lato Regular"/>
              </a:defRPr>
            </a:lvl1pPr>
            <a:lvl2pPr>
              <a:defRPr>
                <a:solidFill>
                  <a:srgbClr val="4D4D4D"/>
                </a:solidFill>
                <a:latin typeface="Lato Regular"/>
                <a:cs typeface="Lato Regular"/>
              </a:defRPr>
            </a:lvl2pPr>
            <a:lvl3pPr>
              <a:defRPr>
                <a:solidFill>
                  <a:srgbClr val="4D4D4D"/>
                </a:solidFill>
                <a:latin typeface="Lato Regular"/>
                <a:cs typeface="Lato Regular"/>
              </a:defRPr>
            </a:lvl3pPr>
            <a:lvl4pPr>
              <a:defRPr>
                <a:solidFill>
                  <a:srgbClr val="4D4D4D"/>
                </a:solidFill>
                <a:latin typeface="Lato Regular"/>
                <a:cs typeface="Lato Regular"/>
              </a:defRPr>
            </a:lvl4pPr>
            <a:lvl5pPr>
              <a:defRPr>
                <a:solidFill>
                  <a:srgbClr val="4D4D4D"/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" y="6021688"/>
            <a:ext cx="1986885" cy="7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7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8"/>
            <a:ext cx="9208419" cy="1251924"/>
          </a:xfrm>
          <a:prstGeom prst="rect">
            <a:avLst/>
          </a:prstGeom>
          <a:solidFill>
            <a:srgbClr val="F9B23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59726"/>
            <a:ext cx="9144000" cy="0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Orbitron"/>
                <a:cs typeface="Orbitro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Lato Regular"/>
                <a:cs typeface="Lato Regular"/>
              </a:defRPr>
            </a:lvl1pPr>
            <a:lvl2pPr>
              <a:defRPr>
                <a:solidFill>
                  <a:srgbClr val="4D4D4D"/>
                </a:solidFill>
                <a:latin typeface="Lato Regular"/>
                <a:cs typeface="Lato Regular"/>
              </a:defRPr>
            </a:lvl2pPr>
            <a:lvl3pPr>
              <a:defRPr>
                <a:solidFill>
                  <a:srgbClr val="4D4D4D"/>
                </a:solidFill>
                <a:latin typeface="Lato Regular"/>
                <a:cs typeface="Lato Regular"/>
              </a:defRPr>
            </a:lvl3pPr>
            <a:lvl4pPr>
              <a:defRPr>
                <a:solidFill>
                  <a:srgbClr val="4D4D4D"/>
                </a:solidFill>
                <a:latin typeface="Lato Regular"/>
                <a:cs typeface="Lato Regular"/>
              </a:defRPr>
            </a:lvl4pPr>
            <a:lvl5pPr>
              <a:defRPr>
                <a:solidFill>
                  <a:srgbClr val="4D4D4D"/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" y="6021688"/>
            <a:ext cx="1986885" cy="7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8"/>
            <a:ext cx="9208419" cy="1251924"/>
          </a:xfrm>
          <a:prstGeom prst="rect">
            <a:avLst/>
          </a:prstGeom>
          <a:solidFill>
            <a:srgbClr val="579E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59726"/>
            <a:ext cx="9144000" cy="0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Orbitron"/>
                <a:cs typeface="Orbitro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Lato Regular"/>
                <a:cs typeface="Lato Regular"/>
              </a:defRPr>
            </a:lvl1pPr>
            <a:lvl2pPr>
              <a:defRPr>
                <a:solidFill>
                  <a:srgbClr val="4D4D4D"/>
                </a:solidFill>
                <a:latin typeface="Lato Regular"/>
                <a:cs typeface="Lato Regular"/>
              </a:defRPr>
            </a:lvl2pPr>
            <a:lvl3pPr>
              <a:defRPr>
                <a:solidFill>
                  <a:srgbClr val="4D4D4D"/>
                </a:solidFill>
                <a:latin typeface="Lato Regular"/>
                <a:cs typeface="Lato Regular"/>
              </a:defRPr>
            </a:lvl3pPr>
            <a:lvl4pPr>
              <a:defRPr>
                <a:solidFill>
                  <a:srgbClr val="4D4D4D"/>
                </a:solidFill>
                <a:latin typeface="Lato Regular"/>
                <a:cs typeface="Lato Regular"/>
              </a:defRPr>
            </a:lvl4pPr>
            <a:lvl5pPr>
              <a:defRPr>
                <a:solidFill>
                  <a:srgbClr val="4D4D4D"/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" y="6021688"/>
            <a:ext cx="1986885" cy="7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5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8"/>
            <a:ext cx="9208419" cy="1251924"/>
          </a:xfrm>
          <a:prstGeom prst="rect">
            <a:avLst/>
          </a:prstGeom>
          <a:solidFill>
            <a:srgbClr val="41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59726"/>
            <a:ext cx="9144000" cy="0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Orbitron"/>
                <a:cs typeface="Orbitro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Lato Regular"/>
                <a:cs typeface="Lato Regular"/>
              </a:defRPr>
            </a:lvl1pPr>
            <a:lvl2pPr>
              <a:defRPr>
                <a:solidFill>
                  <a:srgbClr val="4D4D4D"/>
                </a:solidFill>
                <a:latin typeface="Lato Regular"/>
                <a:cs typeface="Lato Regular"/>
              </a:defRPr>
            </a:lvl2pPr>
            <a:lvl3pPr>
              <a:defRPr>
                <a:solidFill>
                  <a:srgbClr val="4D4D4D"/>
                </a:solidFill>
                <a:latin typeface="Lato Regular"/>
                <a:cs typeface="Lato Regular"/>
              </a:defRPr>
            </a:lvl3pPr>
            <a:lvl4pPr>
              <a:defRPr>
                <a:solidFill>
                  <a:srgbClr val="4D4D4D"/>
                </a:solidFill>
                <a:latin typeface="Lato Regular"/>
                <a:cs typeface="Lato Regular"/>
              </a:defRPr>
            </a:lvl4pPr>
            <a:lvl5pPr>
              <a:defRPr>
                <a:solidFill>
                  <a:srgbClr val="4D4D4D"/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" y="6021688"/>
            <a:ext cx="1986885" cy="7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5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78"/>
            <a:ext cx="9208419" cy="1251924"/>
          </a:xfrm>
          <a:prstGeom prst="rect">
            <a:avLst/>
          </a:prstGeom>
          <a:solidFill>
            <a:srgbClr val="EA6A3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59726"/>
            <a:ext cx="9144000" cy="0"/>
          </a:xfrm>
          <a:prstGeom prst="line">
            <a:avLst/>
          </a:prstGeom>
          <a:ln>
            <a:solidFill>
              <a:srgbClr val="4D4D4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Orbitron"/>
                <a:cs typeface="Orbitro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defRPr>
                <a:solidFill>
                  <a:srgbClr val="4D4D4D"/>
                </a:solidFill>
                <a:latin typeface="Lato Regular"/>
                <a:cs typeface="Lato Regular"/>
              </a:defRPr>
            </a:lvl1pPr>
            <a:lvl2pPr>
              <a:defRPr>
                <a:solidFill>
                  <a:srgbClr val="4D4D4D"/>
                </a:solidFill>
                <a:latin typeface="Lato Regular"/>
                <a:cs typeface="Lato Regular"/>
              </a:defRPr>
            </a:lvl2pPr>
            <a:lvl3pPr>
              <a:defRPr>
                <a:solidFill>
                  <a:srgbClr val="4D4D4D"/>
                </a:solidFill>
                <a:latin typeface="Lato Regular"/>
                <a:cs typeface="Lato Regular"/>
              </a:defRPr>
            </a:lvl3pPr>
            <a:lvl4pPr>
              <a:defRPr>
                <a:solidFill>
                  <a:srgbClr val="4D4D4D"/>
                </a:solidFill>
                <a:latin typeface="Lato Regular"/>
                <a:cs typeface="Lato Regular"/>
              </a:defRPr>
            </a:lvl4pPr>
            <a:lvl5pPr>
              <a:defRPr>
                <a:solidFill>
                  <a:srgbClr val="4D4D4D"/>
                </a:solidFill>
                <a:latin typeface="Lato Regular"/>
                <a:cs typeface="Lato Regular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pic>
        <p:nvPicPr>
          <p:cNvPr id="9" name="Picture 8" descr="engage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21" y="6021688"/>
            <a:ext cx="1986885" cy="79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415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pic>
        <p:nvPicPr>
          <p:cNvPr id="1026" name="Picture 2" descr="\\userdata\documents3\alpo3\Desktop\engage\engage\engageico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949" y="6228068"/>
            <a:ext cx="653947" cy="57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376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101-CCEE-B642-AE77-0F2BE5F7C286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0580-4F4D-9D4B-B4F1-05B14E49CF99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engageicon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5856" y="1534701"/>
            <a:ext cx="6237452" cy="553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48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2F101-CCEE-B642-AE77-0F2BE5F7C286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0580-4F4D-9D4B-B4F1-05B14E49CF9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engageicon.png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68" y="4359773"/>
            <a:ext cx="2699732" cy="239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796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740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32F101-CCEE-B642-AE77-0F2BE5F7C286}" type="datetimeFigureOut">
              <a:rPr lang="en-US" smtClean="0"/>
              <a:t>12/24/2015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0580-4F4D-9D4B-B4F1-05B14E49CF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39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3" r:id="rId3"/>
    <p:sldLayoutId id="2147483665" r:id="rId4"/>
    <p:sldLayoutId id="2147483666" r:id="rId5"/>
    <p:sldLayoutId id="2147483667" r:id="rId6"/>
    <p:sldLayoutId id="2147483668" r:id="rId7"/>
    <p:sldLayoutId id="2147483655" r:id="rId8"/>
    <p:sldLayoutId id="2147483657" r:id="rId9"/>
    <p:sldLayoutId id="2147483670" r:id="rId10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Orbitron"/>
          <a:ea typeface="+mj-ea"/>
          <a:cs typeface="Orbitro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Lato Regular"/>
          <a:ea typeface="+mn-ea"/>
          <a:cs typeface="Lato Regular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Lato Regular"/>
          <a:ea typeface="+mn-ea"/>
          <a:cs typeface="Lato Regular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Lato Regular"/>
          <a:ea typeface="+mn-ea"/>
          <a:cs typeface="Lato Regular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Lato Regular"/>
          <a:ea typeface="+mn-ea"/>
          <a:cs typeface="Lato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Relationship Id="rId5" Type="http://schemas.openxmlformats.org/officeDocument/2006/relationships/image" Target="../media/image8.jpe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emf"/><Relationship Id="rId18" Type="http://schemas.openxmlformats.org/officeDocument/2006/relationships/image" Target="../media/image24.jp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1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.png"/><Relationship Id="rId1" Type="http://schemas.openxmlformats.org/officeDocument/2006/relationships/tags" Target="../tags/tag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19" Type="http://schemas.openxmlformats.org/officeDocument/2006/relationships/image" Target="../media/image8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04483" y="3963238"/>
            <a:ext cx="8277330" cy="2026830"/>
          </a:xfrm>
        </p:spPr>
        <p:txBody>
          <a:bodyPr>
            <a:noAutofit/>
          </a:bodyPr>
          <a:lstStyle/>
          <a:p>
            <a:pPr algn="ctr" rtl="1"/>
            <a:r>
              <a:rPr lang="he-IL" sz="4000" b="1" dirty="0" smtClean="0">
                <a:solidFill>
                  <a:schemeClr val="bg1"/>
                </a:solidFill>
                <a:latin typeface="Lato Regular"/>
                <a:cs typeface="Lato Regular"/>
              </a:rPr>
              <a:t>שילוב נושאים סוציו-מדעיים ואתיים בלימודי מדע</a:t>
            </a:r>
            <a:br>
              <a:rPr lang="he-IL" sz="40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he-IL" b="1" dirty="0" smtClean="0">
                <a:solidFill>
                  <a:schemeClr val="bg1"/>
                </a:solidFill>
                <a:latin typeface="Lato Regular"/>
                <a:cs typeface="Lato Regular"/>
              </a:rPr>
              <a:t>ד"ר יעל שורץ, אתי דגן ואמיל אידיין</a:t>
            </a:r>
            <a:br>
              <a:rPr lang="he-IL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r>
              <a:rPr lang="he-IL" sz="2800" b="1" dirty="0" smtClean="0">
                <a:solidFill>
                  <a:schemeClr val="bg1"/>
                </a:solidFill>
                <a:latin typeface="Lato Regular"/>
                <a:cs typeface="Lato Regular"/>
              </a:rPr>
              <a:t>כנס מורי הכימיה, חנוכה תשע"ו</a:t>
            </a:r>
            <a:r>
              <a:rPr lang="en-US" sz="4800" b="1" dirty="0" smtClean="0">
                <a:solidFill>
                  <a:schemeClr val="bg1"/>
                </a:solidFill>
                <a:latin typeface="Lato Regular"/>
                <a:cs typeface="Lato Regular"/>
              </a:rPr>
              <a:t/>
            </a:r>
            <a:br>
              <a:rPr lang="en-US" sz="4800" b="1" dirty="0" smtClean="0">
                <a:solidFill>
                  <a:schemeClr val="bg1"/>
                </a:solidFill>
                <a:latin typeface="Lato Regular"/>
                <a:cs typeface="Lato Regular"/>
              </a:rPr>
            </a:br>
            <a:endParaRPr lang="en-US" sz="4800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2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504" y="3743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926973"/>
              </p:ext>
            </p:extLst>
          </p:nvPr>
        </p:nvGraphicFramePr>
        <p:xfrm>
          <a:off x="279779" y="473453"/>
          <a:ext cx="8290289" cy="5714992"/>
        </p:xfrm>
        <a:graphic>
          <a:graphicData uri="http://schemas.openxmlformats.org/drawingml/2006/table">
            <a:tbl>
              <a:tblPr/>
              <a:tblGrid>
                <a:gridCol w="1403106"/>
                <a:gridCol w="6887183"/>
              </a:tblGrid>
              <a:tr h="569625">
                <a:tc gridSpan="2">
                  <a:txBody>
                    <a:bodyPr/>
                    <a:lstStyle/>
                    <a:p>
                      <a:pPr marL="0" marR="0" indent="0" algn="l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  Example of ENGAGE dilemma lesson - EBOLA</a:t>
                      </a:r>
                      <a:endParaRPr lang="en-GB" sz="2400" b="0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GB" sz="18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06494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engaging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Hooks (disaster</a:t>
                      </a:r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): Ebola can spread quickly </a:t>
                      </a:r>
                      <a:b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</a:br>
                      <a:r>
                        <a:rPr lang="en-GB" sz="1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with devastating consequences</a:t>
                      </a:r>
                      <a:endParaRPr lang="en-GB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2191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authentic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Scientists are developing drugs and vaccines to help fight it 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476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controversial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Students are asked if they would trial a new Ebola vaccine</a:t>
                      </a: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93656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covered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indent="0" rtl="0" fontAlgn="t">
                        <a:lnSpc>
                          <a:spcPts val="2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- </a:t>
                      </a:r>
                      <a:r>
                        <a:rPr lang="en-GB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Working Scientifically: 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Scientific attitudes: Evaluate risks</a:t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- </a:t>
                      </a:r>
                      <a:r>
                        <a:rPr lang="en-GB" sz="1600" b="0" i="0" u="sng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Biology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: Inheritance, chromosomes, DNA and genes: a simple </a:t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                model of chromosomes, genes and DNA in heredity</a:t>
                      </a: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5144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social</a:t>
                      </a:r>
                      <a:endParaRPr lang="en-GB" sz="1600" dirty="0"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E5"/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dirty="0" smtClean="0">
                          <a:latin typeface="Lato"/>
                        </a:rPr>
                        <a:t>- Weigh up risks and benefits and make a decision  </a:t>
                      </a:r>
                      <a:br>
                        <a:rPr lang="en-GB" sz="1600" dirty="0" smtClean="0">
                          <a:latin typeface="Lato"/>
                        </a:rPr>
                      </a:br>
                      <a:r>
                        <a:rPr lang="en-GB" sz="1600" dirty="0" smtClean="0">
                          <a:latin typeface="Lato"/>
                        </a:rPr>
                        <a:t>- Use scientific knowledge of the function of genes.</a:t>
                      </a: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E5"/>
                    </a:solidFill>
                  </a:tcPr>
                </a:tc>
              </a:tr>
              <a:tr h="124338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RRI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- Develop scientific thinking: evaluate personal, social, economic </a:t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  and health implications</a:t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- Make decisions based on the evaluation of evidence and arguments; - Evaluate risks both in practical science and the wider societal context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ebola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029" y="184032"/>
            <a:ext cx="1764794" cy="1180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29402" y="6188445"/>
            <a:ext cx="428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ENGAGE PROJECT  (2014-2016)</a:t>
            </a:r>
            <a:endParaRPr lang="en-GB" dirty="0"/>
          </a:p>
        </p:txBody>
      </p:sp>
      <p:pic>
        <p:nvPicPr>
          <p:cNvPr id="10" name="Picture 9" descr="http://ts1.mm.bing.net/th?&amp;id=HN.608045194951657806&amp;w=300&amp;h=300&amp;c=0&amp;pid=1.9&amp;rs=0&amp;p=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28" y="6168904"/>
            <a:ext cx="611772" cy="6890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4335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985234"/>
              </p:ext>
            </p:extLst>
          </p:nvPr>
        </p:nvGraphicFramePr>
        <p:xfrm>
          <a:off x="615310" y="395064"/>
          <a:ext cx="8077325" cy="5234516"/>
        </p:xfrm>
        <a:graphic>
          <a:graphicData uri="http://schemas.openxmlformats.org/drawingml/2006/table">
            <a:tbl>
              <a:tblPr/>
              <a:tblGrid>
                <a:gridCol w="659811"/>
                <a:gridCol w="7417514"/>
              </a:tblGrid>
              <a:tr h="1055076">
                <a:tc gridSpan="2">
                  <a:txBody>
                    <a:bodyPr/>
                    <a:lstStyle/>
                    <a:p>
                      <a:pPr algn="ctr"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What are the teachers’ role in ENGAGE dilemma lessons?</a:t>
                      </a:r>
                    </a:p>
                    <a:p>
                      <a:pPr algn="ctr"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4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to help students </a:t>
                      </a:r>
                      <a:endParaRPr lang="en-GB" sz="24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6940">
                <a:tc>
                  <a:txBody>
                    <a:bodyPr/>
                    <a:lstStyle/>
                    <a:p>
                      <a:pPr marL="0" indent="0"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capture their attention with the context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activate previous or informal knowledge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Be curious</a:t>
                      </a:r>
                      <a:r>
                        <a:rPr lang="en-GB" sz="1600" baseline="0" dirty="0" smtClean="0">
                          <a:latin typeface="Lato"/>
                        </a:rPr>
                        <a:t> and </a:t>
                      </a:r>
                      <a:r>
                        <a:rPr lang="en-GB" sz="1600" dirty="0" smtClean="0">
                          <a:latin typeface="Lato"/>
                        </a:rPr>
                        <a:t>appropriate the</a:t>
                      </a:r>
                      <a:r>
                        <a:rPr lang="en-GB" sz="1600" baseline="0" dirty="0" smtClean="0">
                          <a:latin typeface="Lato"/>
                        </a:rPr>
                        <a:t> dilemma’s learning</a:t>
                      </a:r>
                      <a:r>
                        <a:rPr lang="en-GB" sz="1600" dirty="0" smtClean="0">
                          <a:latin typeface="Lato"/>
                        </a:rPr>
                        <a:t> objectives as their</a:t>
                      </a:r>
                      <a:r>
                        <a:rPr lang="en-GB" sz="1600" baseline="0" dirty="0" smtClean="0">
                          <a:latin typeface="Lato"/>
                        </a:rPr>
                        <a:t> goals</a:t>
                      </a:r>
                      <a:endParaRPr lang="en-GB" sz="1600" dirty="0">
                        <a:latin typeface="Lato"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669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Use their relevant knowledge to solve the problem. 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Apply their  inquiry (RRI) skills to find solution.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Justify an overall decision or evaluation. </a:t>
                      </a:r>
                      <a:endParaRPr lang="en-GB" sz="1600" dirty="0">
                        <a:latin typeface="Lato"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366940">
                <a:tc>
                  <a:txBody>
                    <a:bodyPr/>
                    <a:lstStyle/>
                    <a:p>
                      <a:pPr rtl="0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 </a:t>
                      </a: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Get feedback to improve their performance.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Reflect on what they learned from the lesson and how. </a:t>
                      </a:r>
                      <a:endParaRPr lang="en-GB" sz="1600" dirty="0">
                        <a:latin typeface="Lato"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504" y="3743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 rot="16200000">
            <a:off x="312159" y="1906318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ENGAGE 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 rot="16200000">
            <a:off x="363334" y="332783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EXTEND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 rot="16200000">
            <a:off x="213741" y="4742338"/>
            <a:ext cx="142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  <a:latin typeface="Arial" panose="020B0604020202020204" pitchFamily="34" charset="0"/>
              </a:rPr>
              <a:t>EVALUATE </a:t>
            </a:r>
            <a:endParaRPr lang="en-GB" dirty="0"/>
          </a:p>
        </p:txBody>
      </p:sp>
      <p:pic>
        <p:nvPicPr>
          <p:cNvPr id="8" name="Picture 7" descr="http://ts1.mm.bing.net/th?&amp;id=HN.608045194951657806&amp;w=300&amp;h=300&amp;c=0&amp;pid=1.9&amp;rs=0&amp;p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71" y="6168905"/>
            <a:ext cx="611772" cy="6890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7534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2494880"/>
              </p:ext>
            </p:extLst>
          </p:nvPr>
        </p:nvGraphicFramePr>
        <p:xfrm>
          <a:off x="504417" y="421060"/>
          <a:ext cx="8267794" cy="5411154"/>
        </p:xfrm>
        <a:graphic>
          <a:graphicData uri="http://schemas.openxmlformats.org/drawingml/2006/table">
            <a:tbl>
              <a:tblPr/>
              <a:tblGrid>
                <a:gridCol w="540611"/>
                <a:gridCol w="7727183"/>
              </a:tblGrid>
              <a:tr h="653144">
                <a:tc gridSpan="2">
                  <a:txBody>
                    <a:bodyPr/>
                    <a:lstStyle/>
                    <a:p>
                      <a:pPr marL="0" marR="0" indent="0" algn="ctr" defTabSz="4572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</a:t>
                      </a:r>
                      <a:r>
                        <a:rPr lang="en-GB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GB" sz="24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What are key </a:t>
                      </a:r>
                      <a:r>
                        <a:rPr lang="en-GB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Lato"/>
                        </a:rPr>
                        <a:t>strategies in ENGAGE dilemma lessons?  </a:t>
                      </a:r>
                      <a:endParaRPr lang="en-GB" sz="2000" dirty="0" smtClean="0"/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63506">
                <a:tc>
                  <a:txBody>
                    <a:bodyPr/>
                    <a:lstStyle/>
                    <a:p>
                      <a:pPr marL="0" indent="0"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</a:t>
                      </a: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Find out about the new story to become enthusiastic yourself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Make the context more dramatic using props or demonstrations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Ask questions to relate the Dilemma to students’ experience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Get students to compare their reactions to the question  </a:t>
                      </a: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30998"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Lato"/>
                        </a:rPr>
                        <a:t>Listen in to group discussions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latin typeface="Lato"/>
                        </a:rPr>
                        <a:t>Ask questions to check understanding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Remove scaffolding in student sheet for more advanced students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Support students in interpreting sources of evidence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Support students in justifying their response to the dilemma</a:t>
                      </a: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63506">
                <a:tc>
                  <a:txBody>
                    <a:bodyPr/>
                    <a:lstStyle/>
                    <a:p>
                      <a:pPr rtl="0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   </a:t>
                      </a:r>
                      <a:endParaRPr lang="en-GB" sz="2000" dirty="0">
                        <a:effectLst/>
                      </a:endParaRP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Use formative assessment techniques to assess students’ understanding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Get students to self- or peer- assess the outputs</a:t>
                      </a:r>
                    </a:p>
                    <a:p>
                      <a:pPr marL="285750" indent="-285750">
                        <a:lnSpc>
                          <a:spcPts val="28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 smtClean="0">
                          <a:latin typeface="Lato"/>
                        </a:rPr>
                        <a:t>Ask students what was easy or difficult in the task, and how they solved the problem</a:t>
                      </a:r>
                    </a:p>
                  </a:txBody>
                  <a:tcPr marL="18208" marR="18208" marT="18208" marB="18208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504" y="3743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16200000">
            <a:off x="168389" y="1592989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ENGAGE 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 rot="16200000">
            <a:off x="208736" y="3259189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EXTEND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59144" y="4803849"/>
            <a:ext cx="1420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000000"/>
                </a:solidFill>
                <a:latin typeface="Arial" panose="020B0604020202020204" pitchFamily="34" charset="0"/>
              </a:rPr>
              <a:t>EVALUATE 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54579" y="5829311"/>
            <a:ext cx="428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ENGAGE PROJECT  (2014-2016)</a:t>
            </a:r>
            <a:endParaRPr lang="en-GB" dirty="0"/>
          </a:p>
        </p:txBody>
      </p:sp>
      <p:pic>
        <p:nvPicPr>
          <p:cNvPr id="8" name="Picture 7" descr="http://ts1.mm.bing.net/th?&amp;id=HN.608045194951657806&amp;w=300&amp;h=300&amp;c=0&amp;pid=1.9&amp;rs=0&amp;p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3471" y="6168905"/>
            <a:ext cx="611772" cy="6890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08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7059" y="277158"/>
            <a:ext cx="8821377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>
                <a:solidFill>
                  <a:srgbClr val="448670"/>
                </a:solidFill>
                <a:latin typeface="Orbitron" pitchFamily="50" charset="0"/>
              </a:rPr>
              <a:t>ENGAGE CONSORTIUM</a:t>
            </a:r>
            <a:endParaRPr lang="en-GB" b="1" dirty="0">
              <a:solidFill>
                <a:srgbClr val="448670"/>
              </a:solidFill>
              <a:latin typeface="Orbitron" pitchFamily="50" charset="0"/>
            </a:endParaRPr>
          </a:p>
          <a:p>
            <a:pPr marL="0" indent="0" algn="ctr">
              <a:buNone/>
            </a:pPr>
            <a:endParaRPr lang="en-GB" sz="2000" dirty="0" smtClean="0"/>
          </a:p>
          <a:p>
            <a:pPr marL="0" indent="0" algn="ctr">
              <a:buNone/>
            </a:pP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800" dirty="0" smtClean="0"/>
              <a:t>ENGAGE CONSORTIUM  includes 14 Institutions from 12 countries with extensive experience in IBSE,  RRI, teacher training, and curriculum design </a:t>
            </a:r>
            <a:endParaRPr lang="en-GB" sz="2000" dirty="0"/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053" y="5449500"/>
            <a:ext cx="128587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4" y="4311750"/>
            <a:ext cx="912456" cy="43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8" y="4803121"/>
            <a:ext cx="1181328" cy="502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37" y="4926175"/>
            <a:ext cx="611742" cy="418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043" y="4872217"/>
            <a:ext cx="1407851" cy="313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1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855" y="4221458"/>
            <a:ext cx="18240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105" y="4838892"/>
            <a:ext cx="495823" cy="43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8" r="40409"/>
          <a:stretch/>
        </p:blipFill>
        <p:spPr bwMode="auto">
          <a:xfrm>
            <a:off x="3752886" y="4279707"/>
            <a:ext cx="1104065" cy="37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1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919" y="4829681"/>
            <a:ext cx="855663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006" y="4905233"/>
            <a:ext cx="1221254" cy="28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2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007" y="5336779"/>
            <a:ext cx="878253" cy="608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132" y="5552100"/>
            <a:ext cx="1108281" cy="2900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273" y="4136153"/>
            <a:ext cx="923731" cy="594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 descr="kmi-logo-2014-hires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532" y="4964525"/>
            <a:ext cx="772680" cy="3422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42" y="4155161"/>
            <a:ext cx="932423" cy="500214"/>
          </a:xfrm>
          <a:prstGeom prst="rect">
            <a:avLst/>
          </a:prstGeom>
        </p:spPr>
      </p:pic>
      <p:pic>
        <p:nvPicPr>
          <p:cNvPr id="21" name="Picture 20" descr="http://ts1.mm.bing.net/th?&amp;id=HN.608045194951657806&amp;w=300&amp;h=300&amp;c=0&amp;pid=1.9&amp;rs=0&amp;p=0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982" y="6168903"/>
            <a:ext cx="611772" cy="6890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679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94"/>
          <p:cNvSpPr/>
          <p:nvPr/>
        </p:nvSpPr>
        <p:spPr>
          <a:xfrm>
            <a:off x="2267744" y="404665"/>
            <a:ext cx="5976664" cy="10081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4000" b="1" i="0" u="none" strike="noStrike" cap="none" baseline="0" dirty="0" smtClean="0">
                <a:solidFill>
                  <a:srgbClr val="5DA19E"/>
                </a:solidFill>
                <a:latin typeface="Orbitron"/>
                <a:ea typeface="Orbitron"/>
                <a:cs typeface="Orbitron"/>
                <a:sym typeface="Orbitron"/>
              </a:rPr>
              <a:t>ENGAGE GOALS</a:t>
            </a:r>
            <a:endParaRPr lang="en-US" sz="4800" b="1" i="0" u="none" strike="noStrike" cap="none" baseline="0" dirty="0">
              <a:solidFill>
                <a:srgbClr val="5DA19E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sp>
        <p:nvSpPr>
          <p:cNvPr id="3" name="Shape 93"/>
          <p:cNvSpPr txBox="1">
            <a:spLocks/>
          </p:cNvSpPr>
          <p:nvPr/>
        </p:nvSpPr>
        <p:spPr>
          <a:xfrm>
            <a:off x="827584" y="1407544"/>
            <a:ext cx="7608972" cy="2706687"/>
          </a:xfrm>
          <a:prstGeom prst="rect">
            <a:avLst/>
          </a:prstGeom>
          <a:noFill/>
          <a:ln>
            <a:noFill/>
          </a:ln>
        </p:spPr>
        <p:txBody>
          <a:bodyPr vert="horz" lIns="91425" tIns="45700" rIns="91425" bIns="45700" rtlCol="0" anchor="t" anchorCtr="0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198000" indent="-198000" algn="l" rtl="0">
              <a:lnSpc>
                <a:spcPct val="90000"/>
              </a:lnSpc>
              <a:spcBef>
                <a:spcPts val="0"/>
              </a:spcBef>
              <a:buClr>
                <a:srgbClr val="4D4D4D"/>
              </a:buClr>
              <a:buSzPct val="100000"/>
              <a:buFont typeface="Lato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 provide </a:t>
            </a:r>
            <a:r>
              <a:rPr lang="en-US" sz="2000" dirty="0">
                <a:solidFill>
                  <a:schemeClr val="tx1"/>
                </a:solidFill>
              </a:rPr>
              <a:t>teachers with skills and knowledge as to use RRI teaching </a:t>
            </a:r>
            <a:r>
              <a:rPr lang="en-US" sz="2000" dirty="0" smtClean="0">
                <a:solidFill>
                  <a:schemeClr val="tx1"/>
                </a:solidFill>
              </a:rPr>
              <a:t>strategies </a:t>
            </a:r>
          </a:p>
          <a:p>
            <a:pPr marL="198000" indent="-198000" algn="l" rtl="0">
              <a:lnSpc>
                <a:spcPct val="90000"/>
              </a:lnSpc>
              <a:spcBef>
                <a:spcPts val="0"/>
              </a:spcBef>
              <a:buClr>
                <a:srgbClr val="4D4D4D"/>
              </a:buClr>
              <a:buSzPct val="100000"/>
              <a:buFont typeface="Lato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98000" indent="-198000" algn="l" rtl="0">
              <a:lnSpc>
                <a:spcPct val="90000"/>
              </a:lnSpc>
              <a:spcBef>
                <a:spcPts val="0"/>
              </a:spcBef>
              <a:buClr>
                <a:srgbClr val="4D4D4D"/>
              </a:buClr>
              <a:buSzPct val="100000"/>
              <a:buFont typeface="Lato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198000" indent="-198000" algn="l" rtl="0">
              <a:lnSpc>
                <a:spcPct val="90000"/>
              </a:lnSpc>
              <a:spcBef>
                <a:spcPts val="0"/>
              </a:spcBef>
              <a:buClr>
                <a:srgbClr val="4D4D4D"/>
              </a:buClr>
              <a:buSzPct val="100000"/>
              <a:buFont typeface="Lato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To contribute to  students  </a:t>
            </a:r>
            <a:r>
              <a:rPr lang="en-US" sz="2000" dirty="0">
                <a:solidFill>
                  <a:schemeClr val="tx1"/>
                </a:solidFill>
              </a:rPr>
              <a:t>knowledge and skills, attitudes and </a:t>
            </a:r>
            <a:r>
              <a:rPr lang="en-US" sz="2000" dirty="0" smtClean="0">
                <a:solidFill>
                  <a:schemeClr val="tx1"/>
                </a:solidFill>
              </a:rPr>
              <a:t>behaviors </a:t>
            </a:r>
            <a:r>
              <a:rPr lang="en-US" sz="2000" dirty="0">
                <a:solidFill>
                  <a:schemeClr val="tx1"/>
                </a:solidFill>
              </a:rPr>
              <a:t>that allow them to engage effectively with RRI-based science as future citizens and in their own lives. </a:t>
            </a:r>
            <a:endParaRPr lang="en-US" sz="2200" dirty="0" smtClean="0">
              <a:solidFill>
                <a:schemeClr val="tx1"/>
              </a:solidFill>
              <a:latin typeface="Lato"/>
              <a:ea typeface="Lato"/>
              <a:cs typeface="Lato"/>
              <a:sym typeface="Lato"/>
            </a:endParaRPr>
          </a:p>
          <a:p>
            <a:pPr marL="198000" indent="-198000" algn="l" rtl="0">
              <a:lnSpc>
                <a:spcPct val="90000"/>
              </a:lnSpc>
              <a:spcBef>
                <a:spcPts val="0"/>
              </a:spcBef>
              <a:buClr>
                <a:srgbClr val="4D4D4D"/>
              </a:buClr>
              <a:buSzPct val="100000"/>
              <a:buFont typeface="Lato"/>
              <a:buChar char="•"/>
            </a:pPr>
            <a:endParaRPr lang="en-US" sz="2200" dirty="0">
              <a:solidFill>
                <a:srgbClr val="4D4D4D"/>
              </a:solidFill>
              <a:latin typeface="Lato"/>
              <a:ea typeface="Lato"/>
              <a:cs typeface="Lato"/>
              <a:sym typeface="Lato"/>
            </a:endParaRPr>
          </a:p>
          <a:p>
            <a:pPr marL="198000" indent="-198000" algn="l" rtl="0">
              <a:lnSpc>
                <a:spcPct val="90000"/>
              </a:lnSpc>
              <a:spcBef>
                <a:spcPts val="0"/>
              </a:spcBef>
              <a:buClr>
                <a:srgbClr val="4D4D4D"/>
              </a:buClr>
              <a:buSzPct val="100000"/>
              <a:buFont typeface="Lato"/>
              <a:buChar char="•"/>
            </a:pPr>
            <a:endParaRPr lang="en-US" sz="2200" dirty="0" smtClean="0">
              <a:solidFill>
                <a:srgbClr val="4D4D4D"/>
              </a:solidFill>
              <a:latin typeface="Lato"/>
              <a:ea typeface="Lato"/>
              <a:cs typeface="Lato"/>
              <a:sym typeface="Lato"/>
            </a:endParaRPr>
          </a:p>
          <a:p>
            <a:pPr marL="0" indent="0" algn="l" rtl="0">
              <a:lnSpc>
                <a:spcPct val="90000"/>
              </a:lnSpc>
              <a:spcBef>
                <a:spcPts val="0"/>
              </a:spcBef>
              <a:buClr>
                <a:srgbClr val="4D4D4D"/>
              </a:buClr>
              <a:buSzPct val="100000"/>
              <a:buNone/>
            </a:pPr>
            <a:endParaRPr lang="en-US" sz="2200" dirty="0" smtClean="0">
              <a:solidFill>
                <a:srgbClr val="4D4D4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744712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6744" y="1143063"/>
            <a:ext cx="7574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SzPct val="25000"/>
            </a:pPr>
            <a:r>
              <a:rPr lang="en-US" sz="4000" b="1" dirty="0">
                <a:solidFill>
                  <a:srgbClr val="5DA19E"/>
                </a:solidFill>
                <a:latin typeface="Orbitron"/>
                <a:ea typeface="Orbitron"/>
                <a:cs typeface="Orbitron"/>
              </a:rPr>
              <a:t>ENGAGE strategy for </a:t>
            </a:r>
            <a:r>
              <a:rPr lang="en-US" sz="4000" b="1" dirty="0" smtClean="0">
                <a:solidFill>
                  <a:srgbClr val="5DA19E"/>
                </a:solidFill>
                <a:latin typeface="Orbitron"/>
                <a:ea typeface="Orbitron"/>
                <a:cs typeface="Orbitron"/>
              </a:rPr>
              <a:t>teachers</a:t>
            </a:r>
            <a:endParaRPr lang="en-US" sz="4000" b="1" dirty="0">
              <a:solidFill>
                <a:srgbClr val="5DA19E"/>
              </a:solidFill>
              <a:latin typeface="Orbitron"/>
              <a:ea typeface="Orbitron"/>
              <a:cs typeface="Orbitro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7762" y="2270295"/>
            <a:ext cx="8612244" cy="46222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marR="0" lvl="0" indent="-457200" algn="just" rtl="0">
              <a:lnSpc>
                <a:spcPct val="170000"/>
              </a:lnSpc>
              <a:spcBef>
                <a:spcPts val="1200"/>
              </a:spcBef>
              <a:buClr>
                <a:srgbClr val="579E42"/>
              </a:buClr>
              <a:buSzPct val="100000"/>
              <a:buFont typeface="Calibri"/>
              <a:buAutoNum type="arabicPeriod"/>
            </a:pPr>
            <a:r>
              <a:rPr lang="en-US" sz="2000" b="1" dirty="0" smtClean="0">
                <a:solidFill>
                  <a:srgbClr val="579E42"/>
                </a:solidFill>
                <a:latin typeface="Lato"/>
                <a:ea typeface="Lato"/>
                <a:cs typeface="Lato"/>
                <a:sym typeface="Lato"/>
              </a:rPr>
              <a:t>Adopt</a:t>
            </a: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 </a:t>
            </a: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 </a:t>
            </a:r>
            <a:r>
              <a:rPr lang="en-US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combines exciting learning materials, online community, online courses and workshops for coaching and feedback.</a:t>
            </a:r>
          </a:p>
          <a:p>
            <a:pPr marL="457200" marR="0" lvl="0" indent="-457200" algn="just" rtl="0">
              <a:lnSpc>
                <a:spcPct val="170000"/>
              </a:lnSpc>
              <a:spcBef>
                <a:spcPts val="1200"/>
              </a:spcBef>
              <a:buClr>
                <a:srgbClr val="419CD6"/>
              </a:buClr>
              <a:buSzPct val="100000"/>
              <a:buFont typeface="Calibri"/>
              <a:buAutoNum type="arabicPeriod"/>
            </a:pPr>
            <a:r>
              <a:rPr lang="en-US" sz="2000" b="1" dirty="0" smtClean="0">
                <a:solidFill>
                  <a:srgbClr val="419CD6"/>
                </a:solidFill>
                <a:latin typeface="Lato"/>
                <a:ea typeface="Lato"/>
                <a:cs typeface="Lato"/>
                <a:sym typeface="Lato"/>
              </a:rPr>
              <a:t>Adapt</a:t>
            </a: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b="1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offers </a:t>
            </a: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opportunities for teachers to adapt and design their own RRI materials.</a:t>
            </a:r>
            <a:endParaRPr lang="en-US" sz="2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57200" algn="just" rtl="0">
              <a:lnSpc>
                <a:spcPct val="170000"/>
              </a:lnSpc>
              <a:spcBef>
                <a:spcPts val="1200"/>
              </a:spcBef>
              <a:buClr>
                <a:srgbClr val="B33C95"/>
              </a:buClr>
              <a:buSzPct val="100000"/>
              <a:buFont typeface="Calibri"/>
              <a:buAutoNum type="arabicPeriod"/>
            </a:pPr>
            <a:r>
              <a:rPr lang="en-US" sz="2000" b="1" dirty="0" smtClean="0">
                <a:solidFill>
                  <a:srgbClr val="B33C95"/>
                </a:solidFill>
                <a:latin typeface="Lato"/>
                <a:ea typeface="Lato"/>
                <a:cs typeface="Lato"/>
                <a:sym typeface="Lato"/>
              </a:rPr>
              <a:t>Transform</a:t>
            </a:r>
            <a:r>
              <a:rPr lang="en-US" sz="2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-</a:t>
            </a: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provides  open-ended projects to put teachers and students into partnership with </a:t>
            </a: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practicing </a:t>
            </a:r>
            <a:r>
              <a:rPr lang="en-US" sz="2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scientists, to learn about RRI directly</a:t>
            </a: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</a:p>
          <a:p>
            <a:pPr marR="0" lvl="0" algn="just" rtl="0">
              <a:lnSpc>
                <a:spcPct val="170000"/>
              </a:lnSpc>
              <a:spcBef>
                <a:spcPts val="1200"/>
              </a:spcBef>
              <a:buClr>
                <a:srgbClr val="B33C95"/>
              </a:buClr>
              <a:buSzPct val="100000"/>
            </a:pPr>
            <a:endParaRPr lang="en-US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8579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048" y="917470"/>
            <a:ext cx="553247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/>
              <a:t>The project Theoretical framework</a:t>
            </a:r>
            <a:endParaRPr lang="he-IL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917496" y="1699280"/>
            <a:ext cx="7704856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l" rtl="0">
              <a:buFont typeface="Arial" pitchFamily="34" charset="0"/>
              <a:buChar char="•"/>
            </a:pPr>
            <a:r>
              <a:rPr lang="en-US" sz="2000" dirty="0" smtClean="0"/>
              <a:t>Development of ready-to use </a:t>
            </a:r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classroom materials 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Developing a tool-kit for teachers including 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Dilemma tool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Group Discussion 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Problem-solving sequence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Class conversation  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Scenario-based topic</a:t>
            </a:r>
          </a:p>
          <a:p>
            <a:pPr lvl="1"/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</a:rPr>
              <a:t>Performance assessment</a:t>
            </a:r>
            <a:endParaRPr lang="en-US" sz="2000" b="1" dirty="0">
              <a:solidFill>
                <a:schemeClr val="accent6"/>
              </a:solidFill>
              <a:latin typeface="Lato"/>
              <a:ea typeface="Lato"/>
              <a:cs typeface="Lato"/>
              <a:sym typeface="Lato"/>
            </a:endParaRPr>
          </a:p>
          <a:p>
            <a:pPr marL="285750" indent="-285750" algn="l" rtl="0">
              <a:buFont typeface="Arial" pitchFamily="34" charset="0"/>
              <a:buChar char="•"/>
            </a:pPr>
            <a:endParaRPr lang="en-US" sz="2000" dirty="0" smtClean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Developing on-line and face to face teachers </a:t>
            </a:r>
            <a:r>
              <a:rPr lang="en-US" sz="2000" b="1" dirty="0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professional development programs </a:t>
            </a:r>
          </a:p>
          <a:p>
            <a:pPr marL="285750" indent="-285750" algn="l" rtl="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 algn="l" rtl="0">
              <a:buFont typeface="Arial" pitchFamily="34" charset="0"/>
              <a:buChar char="•"/>
            </a:pPr>
            <a:endParaRPr lang="en-US" sz="2400" dirty="0"/>
          </a:p>
          <a:p>
            <a:pPr marL="285750" indent="-285750" algn="l" rtl="0">
              <a:buFont typeface="Arial" pitchFamily="34" charset="0"/>
              <a:buChar char="•"/>
            </a:pPr>
            <a:endParaRPr lang="en-US" sz="2400" dirty="0" smtClean="0"/>
          </a:p>
          <a:p>
            <a:pPr algn="l" rtl="0"/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309929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280" y="1341120"/>
            <a:ext cx="7772400" cy="307776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dirty="0" smtClean="0"/>
              <a:t>Framework for curriculum development</a:t>
            </a:r>
          </a:p>
          <a:p>
            <a:endParaRPr lang="en-US" dirty="0"/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Science big ideas 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RRI context 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Ideal RRI skill </a:t>
            </a:r>
          </a:p>
          <a:p>
            <a:pPr marL="457200" indent="-45720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sz="2800" dirty="0" smtClean="0"/>
              <a:t>Proposed </a:t>
            </a:r>
            <a:r>
              <a:rPr lang="en-US" sz="2800" dirty="0"/>
              <a:t>Performance expectation </a:t>
            </a:r>
            <a:endParaRPr lang="en-US" sz="2800" dirty="0" smtClean="0"/>
          </a:p>
          <a:p>
            <a:r>
              <a:rPr lang="en-US" sz="2800" dirty="0" smtClean="0"/>
              <a:t> 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37859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8720" y="975360"/>
            <a:ext cx="664464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Example of RRI skills:</a:t>
            </a:r>
          </a:p>
          <a:p>
            <a:endParaRPr lang="en-US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Critique </a:t>
            </a:r>
            <a:r>
              <a:rPr lang="en-US" sz="2400" dirty="0"/>
              <a:t>claims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Weigh </a:t>
            </a:r>
            <a:r>
              <a:rPr lang="en-US" sz="2400" dirty="0"/>
              <a:t>up </a:t>
            </a:r>
            <a:r>
              <a:rPr lang="en-US" sz="2400" dirty="0" smtClean="0"/>
              <a:t>issues: </a:t>
            </a:r>
            <a:r>
              <a:rPr lang="en-US" sz="2400" dirty="0"/>
              <a:t>Compare </a:t>
            </a:r>
            <a:r>
              <a:rPr lang="en-US" sz="2400" dirty="0" smtClean="0"/>
              <a:t>solutions, </a:t>
            </a:r>
            <a:r>
              <a:rPr lang="en-US" sz="2400" dirty="0"/>
              <a:t>Estimate risks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Examine </a:t>
            </a:r>
            <a:r>
              <a:rPr lang="en-US" sz="2400" dirty="0" smtClean="0"/>
              <a:t>consequences, discuss limitations, </a:t>
            </a:r>
            <a:r>
              <a:rPr lang="en-US" sz="2400" dirty="0"/>
              <a:t>Draw </a:t>
            </a:r>
            <a:r>
              <a:rPr lang="en-US" sz="2400" dirty="0" smtClean="0"/>
              <a:t>conclusions, </a:t>
            </a:r>
            <a:endParaRPr lang="en-US" sz="2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Communicate ideas</a:t>
            </a:r>
            <a:endParaRPr lang="he-IL" sz="2400" dirty="0"/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Argue </a:t>
            </a:r>
            <a:r>
              <a:rPr lang="en-US" sz="2400" dirty="0"/>
              <a:t>an opinion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 smtClean="0"/>
              <a:t>Interrogate sources</a:t>
            </a:r>
          </a:p>
          <a:p>
            <a:pPr marL="342900" indent="-34290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en-US" sz="2400" dirty="0"/>
              <a:t>Use ethics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01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93573"/>
            <a:ext cx="459331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en-US" b="1" dirty="0" smtClean="0"/>
              <a:t>Our  dilemma-</a:t>
            </a:r>
            <a:r>
              <a:rPr lang="en-US" b="1" dirty="0" err="1" smtClean="0"/>
              <a:t>focsused</a:t>
            </a:r>
            <a:r>
              <a:rPr lang="en-US" b="1" dirty="0" smtClean="0"/>
              <a:t> classroom materials </a:t>
            </a:r>
          </a:p>
          <a:p>
            <a:pPr algn="ctr" rtl="0"/>
            <a:r>
              <a:rPr lang="en-US" dirty="0" smtClean="0"/>
              <a:t> Check Our site</a:t>
            </a:r>
          </a:p>
          <a:p>
            <a:pPr algn="ctr" rtl="0"/>
            <a:r>
              <a:rPr lang="en-US" dirty="0"/>
              <a:t>http://www.engagingscience.eu/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25316"/>
            <a:ext cx="8568952" cy="531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037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1"/>
            <a:ext cx="9597233" cy="577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35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608492"/>
              </p:ext>
            </p:extLst>
          </p:nvPr>
        </p:nvGraphicFramePr>
        <p:xfrm>
          <a:off x="211681" y="132698"/>
          <a:ext cx="8620820" cy="6205957"/>
        </p:xfrm>
        <a:graphic>
          <a:graphicData uri="http://schemas.openxmlformats.org/drawingml/2006/table">
            <a:tbl>
              <a:tblPr/>
              <a:tblGrid>
                <a:gridCol w="1591998"/>
                <a:gridCol w="7028822"/>
              </a:tblGrid>
              <a:tr h="33841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Criteria</a:t>
                      </a:r>
                      <a:endParaRPr lang="en-GB" sz="18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2400" b="0" i="0" u="none" strike="noStrike" kern="12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The Dilemma </a:t>
                      </a:r>
                      <a:r>
                        <a:rPr lang="en-GB" sz="2400" b="0" i="0" u="none" strike="noStrike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should be ...</a:t>
                      </a:r>
                      <a:endParaRPr lang="en-GB" sz="2400" b="0" i="0" u="none" strike="noStrike" kern="12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664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Lato"/>
                      </a:endParaRPr>
                    </a:p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engaging</a:t>
                      </a:r>
                      <a:endParaRPr lang="en-GB" sz="18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Interesting to most students. It has a 'hook'. Hooks are stories with strong human interest: popular topics with boys/girls, concerns about the future, lifestyle, disasters, celebrities</a:t>
                      </a:r>
                      <a:endParaRPr lang="en-GB" sz="16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735462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endParaRPr lang="en-GB" sz="1800" b="0" i="0" u="none" strike="noStrike" dirty="0" smtClean="0">
                        <a:solidFill>
                          <a:srgbClr val="000000"/>
                        </a:solidFill>
                        <a:effectLst/>
                        <a:latin typeface="Lato"/>
                      </a:endParaRPr>
                    </a:p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authentic</a:t>
                      </a:r>
                      <a:endParaRPr lang="en-GB" sz="18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a real question, choice, or action that students might consider in response to news in the media about emerging science or technology</a:t>
                      </a:r>
                      <a:endParaRPr lang="en-GB" sz="1600" b="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5474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controversial</a:t>
                      </a:r>
                      <a:endParaRPr lang="en-GB" sz="18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should not be  an obvious choice or action for students, in order to merit thought and discussion. </a:t>
                      </a:r>
                      <a:endParaRPr lang="en-GB" sz="1600" b="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03328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covered</a:t>
                      </a:r>
                      <a:endParaRPr lang="en-GB" sz="18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1" algn="l" defTabSz="457200" rtl="0" eaLnBrk="1" fontAlgn="t" latinLnBrk="0" hangingPunct="1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an issue that requires the use of science in its resolution, which applies knowledge that is part of the national curriculum (or equivalent), at an appropriate age-level </a:t>
                      </a:r>
                      <a:endParaRPr lang="en-GB" sz="1600" b="0" i="0" u="none" strike="noStrike" kern="1200" dirty="0">
                        <a:solidFill>
                          <a:schemeClr val="tx1"/>
                        </a:solidFill>
                        <a:effectLst/>
                        <a:latin typeface="Lato"/>
                        <a:ea typeface="+mn-ea"/>
                        <a:cs typeface="+mn-cs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863236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Lato"/>
                          <a:ea typeface="+mn-ea"/>
                          <a:cs typeface="+mn-cs"/>
                        </a:rPr>
                        <a:t>social</a:t>
                      </a:r>
                      <a:endParaRPr lang="en-GB" sz="1800" dirty="0"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E5"/>
                    </a:solidFill>
                  </a:tcPr>
                </a:tc>
                <a:tc>
                  <a:txBody>
                    <a:bodyPr/>
                    <a:lstStyle/>
                    <a:p>
                      <a:pPr lvl="1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dirty="0" smtClean="0">
                          <a:latin typeface="Lato"/>
                        </a:rPr>
                        <a:t>a decision-making scenario, based on scientific knowledge  influences the life on the individual including the impact on society, environment, economy etc. </a:t>
                      </a: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FFE5"/>
                    </a:solidFill>
                  </a:tcPr>
                </a:tc>
              </a:tr>
              <a:tr h="1312171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RRI</a:t>
                      </a:r>
                      <a:endParaRPr lang="en-GB" sz="180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1" rtl="0" fontAlgn="t">
                        <a:lnSpc>
                          <a:spcPts val="2300"/>
                        </a:lnSpc>
                        <a:spcBef>
                          <a:spcPts val="1200"/>
                        </a:spcBef>
                        <a:spcAft>
                          <a:spcPts val="600"/>
                        </a:spcAft>
                      </a:pP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a problem that requires an inquiry process (RRI)</a:t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Lato"/>
                        </a:rPr>
                        <a:t>e.g. technology, big science, values thinking, scientific media, define problems, evaluate solutions, construct arguments, critique arguments , interrogate media, communicate ideas.</a:t>
                      </a:r>
                      <a:endParaRPr lang="en-GB" sz="1600" b="0" dirty="0">
                        <a:effectLst/>
                        <a:latin typeface="Lato"/>
                      </a:endParaRPr>
                    </a:p>
                  </a:txBody>
                  <a:tcPr marL="18208" marR="18208" marT="18208" marB="18208" anchor="ctr">
                    <a:lnL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8888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2504" y="37430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5" descr="Image result for icon authen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854579" y="6277544"/>
            <a:ext cx="42894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Source: ENGAGE PROJECT  (2014-2016)</a:t>
            </a:r>
            <a:endParaRPr lang="en-GB" dirty="0"/>
          </a:p>
        </p:txBody>
      </p:sp>
      <p:pic>
        <p:nvPicPr>
          <p:cNvPr id="7" name="Picture 6" descr="http://ts1.mm.bing.net/th?&amp;id=HN.608045194951657806&amp;w=300&amp;h=300&amp;c=0&amp;pid=1.9&amp;rs=0&amp;p=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228" y="6168904"/>
            <a:ext cx="611772" cy="68909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279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heme/theme1.xml><?xml version="1.0" encoding="utf-8"?>
<a:theme xmlns:a="http://schemas.openxmlformats.org/drawingml/2006/main" name="engag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4461</TotalTime>
  <Words>594</Words>
  <Application>Microsoft Office PowerPoint</Application>
  <PresentationFormat>On-screen Show (4:3)</PresentationFormat>
  <Paragraphs>123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engage Theme</vt:lpstr>
      <vt:lpstr>שילוב נושאים סוציו-מדעיים ואתיים בלימודי מדע ד"ר יעל שורץ, אתי דגן ואמיל אידיין כנס מורי הכימיה, חנוכה תשע"ו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</dc:creator>
  <cp:lastModifiedBy>Windows User</cp:lastModifiedBy>
  <cp:revision>162</cp:revision>
  <cp:lastPrinted>2014-04-29T12:13:01Z</cp:lastPrinted>
  <dcterms:created xsi:type="dcterms:W3CDTF">2014-03-28T15:12:14Z</dcterms:created>
  <dcterms:modified xsi:type="dcterms:W3CDTF">2015-12-24T11:55:38Z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A561B4A4-0032-4998-AAD3-F70E5E285879</vt:lpwstr>
  </property>
  <property fmtid="{D5CDD505-2E9C-101B-9397-08002B2CF9AE}" pid="3" name="ArticulatePath">
    <vt:lpwstr>engage project presentation 20Nov2014 updated</vt:lpwstr>
  </property>
</Properties>
</file>