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28" r:id="rId1"/>
  </p:sldMasterIdLst>
  <p:sldIdLst>
    <p:sldId id="256" r:id="rId2"/>
    <p:sldId id="258" r:id="rId3"/>
    <p:sldId id="263" r:id="rId4"/>
    <p:sldId id="257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53" d="100"/>
          <a:sy n="53" d="100"/>
        </p:scale>
        <p:origin x="-127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EE9BCBC9-740F-43F5-BD2B-8F90C65BDFC3}" type="datetimeFigureOut">
              <a:rPr lang="he-IL" smtClean="0"/>
              <a:pPr/>
              <a:t>י"ז/כסלו/תשע"ג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youtube.com/watch?v=NuWJMEvgBC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nuffieldfoundation.org/sites/default/files/images/plant-water-155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e-IL" dirty="0" smtClean="0"/>
              <a:t>לאן נעלמו המים?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4714884"/>
            <a:ext cx="6858000" cy="990600"/>
          </a:xfrm>
        </p:spPr>
        <p:txBody>
          <a:bodyPr>
            <a:normAutofit lnSpcReduction="10000"/>
          </a:bodyPr>
          <a:lstStyle/>
          <a:p>
            <a:pPr algn="ctr"/>
            <a:r>
              <a:rPr lang="he-IL" b="1" dirty="0" smtClean="0">
                <a:latin typeface="Arial" pitchFamily="34" charset="0"/>
                <a:cs typeface="Arial" pitchFamily="34" charset="0"/>
              </a:rPr>
              <a:t>ניסוי חקר עם כדורי </a:t>
            </a:r>
            <a:r>
              <a:rPr lang="he-IL" b="1" dirty="0" err="1" smtClean="0">
                <a:latin typeface="Arial" pitchFamily="34" charset="0"/>
                <a:cs typeface="Arial" pitchFamily="34" charset="0"/>
              </a:rPr>
              <a:t>הידרוג'ל</a:t>
            </a:r>
            <a:endParaRPr lang="he-IL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he-IL" b="1" dirty="0" smtClean="0">
                <a:latin typeface="Arial" pitchFamily="34" charset="0"/>
                <a:cs typeface="Arial" pitchFamily="34" charset="0"/>
              </a:rPr>
              <a:t>מלכה </a:t>
            </a:r>
            <a:r>
              <a:rPr lang="he-IL" b="1" dirty="0" err="1" smtClean="0">
                <a:latin typeface="Arial" pitchFamily="34" charset="0"/>
                <a:cs typeface="Arial" pitchFamily="34" charset="0"/>
              </a:rPr>
              <a:t>יאיון</a:t>
            </a:r>
            <a:endParaRPr lang="he-IL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8397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6288904"/>
            <a:ext cx="7543800" cy="566936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www.youtube.com/watch?v=NuWJMEvgBC0</a:t>
            </a:r>
            <a:endParaRPr lang="he-IL" dirty="0" smtClean="0"/>
          </a:p>
          <a:p>
            <a:endParaRPr lang="he-IL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49587" y="217730"/>
            <a:ext cx="7543800" cy="475252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אתם רוצים לצאת לחופשה 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ואין </a:t>
            </a: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מי שישקה את </a:t>
            </a: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העציצים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בבית? </a:t>
            </a:r>
          </a:p>
          <a:p>
            <a:pPr marL="0" indent="0">
              <a:buNone/>
            </a:pPr>
            <a:endParaRPr lang="he-IL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שים  </a:t>
            </a: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כדורי </a:t>
            </a:r>
            <a:r>
              <a:rPr lang="he-IL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הידרוג'ל</a:t>
            </a: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! </a:t>
            </a:r>
          </a:p>
          <a:p>
            <a:pPr marL="0" indent="0">
              <a:buNone/>
            </a:pP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הם ישקו בזמן שאתם מטיילים!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83993">
            <a:off x="199974" y="919391"/>
            <a:ext cx="3762375" cy="268605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4453">
            <a:off x="238401" y="2699232"/>
            <a:ext cx="2019300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473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949587" y="1584688"/>
            <a:ext cx="7543800" cy="288032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הכדורים ספוגים  במים. </a:t>
            </a:r>
          </a:p>
          <a:p>
            <a:pPr marL="0" indent="0">
              <a:buNone/>
            </a:pP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המים </a:t>
            </a: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הספוגים בהם עוברים לאדמה בעציץ </a:t>
            </a:r>
            <a:endParaRPr lang="he-IL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he-IL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פשוט!!</a:t>
            </a:r>
          </a:p>
          <a:p>
            <a:pPr marL="0" indent="0">
              <a:buNone/>
            </a:pPr>
            <a:endParaRPr lang="he-IL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ניתן </a:t>
            </a: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לקנות כדורים כאלה במשתלות 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או </a:t>
            </a: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אפילו בחנויות </a:t>
            </a: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צעצועים "</a:t>
            </a:r>
            <a:r>
              <a:rPr lang="he-IL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הכל</a:t>
            </a: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בשקל".</a:t>
            </a:r>
          </a:p>
          <a:p>
            <a:pPr marL="0" indent="0">
              <a:buNone/>
            </a:pP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(ברחובות- רחוב אחד העם) 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37761">
            <a:off x="55719" y="2467177"/>
            <a:ext cx="2019300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399711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2247" y="277199"/>
            <a:ext cx="835191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r>
              <a:rPr lang="he-IL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ברמת המיקרו:</a:t>
            </a: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r>
              <a:rPr lang="he-IL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מולקולות הפולימר שמהם עשויים הכדורים, בעלות קבוצות צד </a:t>
            </a:r>
            <a:r>
              <a:rPr lang="en-US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COOH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-1728788" algn="l"/>
              </a:tabLst>
            </a:pPr>
            <a:r>
              <a:rPr lang="he-IL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קבוצות אלה (החומצה </a:t>
            </a:r>
            <a:r>
              <a:rPr lang="he-IL" sz="24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הקרביקסיליות</a:t>
            </a:r>
            <a:r>
              <a:rPr lang="he-IL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) יוצרות  </a:t>
            </a:r>
            <a:r>
              <a:rPr lang="he-I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קשרי מימן וגם </a:t>
            </a:r>
            <a:r>
              <a:rPr lang="he-IL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מגיבות </a:t>
            </a:r>
            <a:r>
              <a:rPr lang="he-I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עם </a:t>
            </a:r>
            <a:r>
              <a:rPr lang="he-IL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מולקולות המים. על</a:t>
            </a:r>
            <a:r>
              <a:rPr kumimoji="0" lang="he-I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David" pitchFamily="34" charset="-79"/>
              </a:rPr>
              <a:t> </a:t>
            </a:r>
            <a:r>
              <a:rPr lang="he-I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פי הניסוח הבא.</a:t>
            </a:r>
            <a:endParaRPr lang="en-US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endParaRPr lang="en-US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027" name="Picture 3" descr="molecular diagram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95" y="2132856"/>
            <a:ext cx="8135009" cy="25922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04495" y="5022883"/>
            <a:ext cx="784741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r>
              <a:rPr kumimoji="0" 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שרשראות הפולימר קשורות בקשרי </a:t>
            </a:r>
            <a:r>
              <a:rPr kumimoji="0" lang="he-I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צילוב</a:t>
            </a:r>
            <a:r>
              <a:rPr kumimoji="0" 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ולכן</a:t>
            </a:r>
            <a:r>
              <a:rPr kumimoji="0" 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הפולימר גדל עד לגבול מסוים. מולקולות המים יכולות להרחיק את המולקולות של הפולימר אך לא לנתק אותן זו מזו.</a:t>
            </a:r>
            <a:endParaRPr kumimoji="0" 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408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7" y="1988840"/>
            <a:ext cx="8784976" cy="2992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2247" y="769641"/>
            <a:ext cx="83519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r>
              <a:rPr lang="he-IL" sz="28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שאלות חקר שתלמידים חקרו:</a:t>
            </a:r>
            <a:endParaRPr lang="en-US" sz="2800" b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endParaRPr lang="en-US" sz="2800" b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55776" y="4981053"/>
            <a:ext cx="6156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6. כיצד משפיע נפח המים על גודל הכדור הסופי?</a:t>
            </a:r>
            <a:endParaRPr lang="he-IL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809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395536" y="764704"/>
            <a:ext cx="8097851" cy="475252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2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בניסוי אפשר לדון באופן המדידה של גודל הכדורים:</a:t>
            </a:r>
          </a:p>
          <a:p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על ידי מדידת קוטר הכדור</a:t>
            </a:r>
          </a:p>
          <a:p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על ידי מדידת ההפרש בין נפח המים בתחילת הניסוי ובסופו.</a:t>
            </a:r>
          </a:p>
          <a:p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על ידי הוספת כדורים לנפח מדוד של מים ומדידת ההפרש בנפחים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287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0" y="764704"/>
            <a:ext cx="9144000" cy="475252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2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הניסוי אפשר לדון במושג של ממוצע </a:t>
            </a:r>
          </a:p>
          <a:p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לא כל כדור גדל באותו אופן</a:t>
            </a:r>
          </a:p>
          <a:p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בחשיבות של מספר הכדורים כדי לדייק יותר מבחינה סטטיסטית</a:t>
            </a:r>
          </a:p>
          <a:p>
            <a:pPr marL="0" indent="0">
              <a:buNone/>
            </a:pPr>
            <a:r>
              <a:rPr lang="he-IL" sz="32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השאלה</a:t>
            </a: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he-IL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כיצד </a:t>
            </a:r>
            <a:r>
              <a:rPr lang="he-IL" sz="3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משפיע נפח המים על גודל הכדור הסופי?</a:t>
            </a:r>
          </a:p>
          <a:p>
            <a:pPr marL="0" indent="0">
              <a:buNone/>
            </a:pPr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גרמה לנו לדון ב:</a:t>
            </a:r>
          </a:p>
          <a:p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תווכים בהם נעשה הניסוי -נפחים גדולים מאוד וחלק קטנים מאוד </a:t>
            </a:r>
          </a:p>
          <a:p>
            <a:r>
              <a:rPr lang="he-I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משורה צרה מידי הגבילה את נפח הכדור</a:t>
            </a:r>
          </a:p>
        </p:txBody>
      </p:sp>
    </p:spTree>
    <p:extLst>
      <p:ext uri="{BB962C8B-B14F-4D97-AF65-F5344CB8AC3E}">
        <p14:creationId xmlns="" xmlns:p14="http://schemas.microsoft.com/office/powerpoint/2010/main" val="375873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564904"/>
            <a:ext cx="7789912" cy="2896344"/>
          </a:xfrm>
        </p:spPr>
        <p:txBody>
          <a:bodyPr>
            <a:normAutofit fontScale="90000"/>
          </a:bodyPr>
          <a:lstStyle/>
          <a:p>
            <a:pPr algn="r"/>
            <a:r>
              <a:rPr lang="he-IL" dirty="0" smtClean="0">
                <a:solidFill>
                  <a:srgbClr val="C00000"/>
                </a:solidFill>
              </a:rPr>
              <a:t>ניסוי מומלץ!! 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>תלמידים ביקשו לקחת את הניסוי הביתה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>וגם התעניינו ברכישת כדורים</a:t>
            </a:r>
            <a:endParaRPr lang="he-IL" dirty="0"/>
          </a:p>
        </p:txBody>
      </p:sp>
    </p:spTree>
    <p:extLst>
      <p:ext uri="{BB962C8B-B14F-4D97-AF65-F5344CB8AC3E}">
        <p14:creationId xmlns="" xmlns:p14="http://schemas.microsoft.com/office/powerpoint/2010/main" val="2479697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110</TotalTime>
  <Words>204</Words>
  <Application>Microsoft Office PowerPoint</Application>
  <PresentationFormat>‫הצגה על המסך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9" baseType="lpstr">
      <vt:lpstr>NewsPrint</vt:lpstr>
      <vt:lpstr>לאן נעלמו המים?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ניסוי מומלץ!!   תלמידים ביקשו לקחת את הניסוי הביתה  וגם התעניינו ברכישת כדורים</vt:lpstr>
    </vt:vector>
  </TitlesOfParts>
  <Company>Weizmann Institute of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Dvora</cp:lastModifiedBy>
  <cp:revision>13</cp:revision>
  <dcterms:created xsi:type="dcterms:W3CDTF">2012-11-27T15:31:46Z</dcterms:created>
  <dcterms:modified xsi:type="dcterms:W3CDTF">2012-12-01T09:09:21Z</dcterms:modified>
</cp:coreProperties>
</file>