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3.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648" r:id="rId5"/>
    <p:sldMasterId id="2147483687" r:id="rId6"/>
    <p:sldMasterId id="2147483699" r:id="rId7"/>
    <p:sldMasterId id="2147483711" r:id="rId8"/>
    <p:sldMasterId id="2147483751" r:id="rId9"/>
  </p:sldMasterIdLst>
  <p:notesMasterIdLst>
    <p:notesMasterId r:id="rId54"/>
  </p:notesMasterIdLst>
  <p:handoutMasterIdLst>
    <p:handoutMasterId r:id="rId55"/>
  </p:handoutMasterIdLst>
  <p:sldIdLst>
    <p:sldId id="259" r:id="rId10"/>
    <p:sldId id="319" r:id="rId11"/>
    <p:sldId id="463" r:id="rId12"/>
    <p:sldId id="464" r:id="rId13"/>
    <p:sldId id="465" r:id="rId14"/>
    <p:sldId id="467" r:id="rId15"/>
    <p:sldId id="466" r:id="rId16"/>
    <p:sldId id="340" r:id="rId17"/>
    <p:sldId id="341" r:id="rId18"/>
    <p:sldId id="469" r:id="rId19"/>
    <p:sldId id="470" r:id="rId20"/>
    <p:sldId id="471" r:id="rId21"/>
    <p:sldId id="347" r:id="rId22"/>
    <p:sldId id="478" r:id="rId23"/>
    <p:sldId id="495" r:id="rId24"/>
    <p:sldId id="494" r:id="rId25"/>
    <p:sldId id="475" r:id="rId26"/>
    <p:sldId id="351" r:id="rId27"/>
    <p:sldId id="480" r:id="rId28"/>
    <p:sldId id="382" r:id="rId29"/>
    <p:sldId id="381" r:id="rId30"/>
    <p:sldId id="383" r:id="rId31"/>
    <p:sldId id="385" r:id="rId32"/>
    <p:sldId id="390" r:id="rId33"/>
    <p:sldId id="392" r:id="rId34"/>
    <p:sldId id="491" r:id="rId35"/>
    <p:sldId id="477" r:id="rId36"/>
    <p:sldId id="399" r:id="rId37"/>
    <p:sldId id="476" r:id="rId38"/>
    <p:sldId id="454" r:id="rId39"/>
    <p:sldId id="443" r:id="rId40"/>
    <p:sldId id="402" r:id="rId41"/>
    <p:sldId id="462" r:id="rId42"/>
    <p:sldId id="451" r:id="rId43"/>
    <p:sldId id="407" r:id="rId44"/>
    <p:sldId id="444" r:id="rId45"/>
    <p:sldId id="474" r:id="rId46"/>
    <p:sldId id="493" r:id="rId47"/>
    <p:sldId id="492" r:id="rId48"/>
    <p:sldId id="483" r:id="rId49"/>
    <p:sldId id="481" r:id="rId50"/>
    <p:sldId id="484" r:id="rId51"/>
    <p:sldId id="485" r:id="rId52"/>
    <p:sldId id="260" r:id="rId53"/>
  </p:sldIdLst>
  <p:sldSz cx="12192000" cy="6858000"/>
  <p:notesSz cx="6883400" cy="9906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859" autoAdjust="0"/>
    <p:restoredTop sz="70393" autoAdjust="0"/>
  </p:normalViewPr>
  <p:slideViewPr>
    <p:cSldViewPr snapToGrid="0">
      <p:cViewPr varScale="1">
        <p:scale>
          <a:sx n="78" d="100"/>
          <a:sy n="78" d="100"/>
        </p:scale>
        <p:origin x="1014" y="9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19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handoutMaster" Target="handoutMasters/handoutMaster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heme" Target="theme/theme1.xml"/><Relationship Id="rId5" Type="http://schemas.openxmlformats.org/officeDocument/2006/relationships/slideMaster" Target="slideMasters/slideMaster1.xml"/><Relationship Id="rId19" Type="http://schemas.openxmlformats.org/officeDocument/2006/relationships/slide" Target="slides/slide10.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s>
</file>

<file path=ppt/charts/_rels/chart1.xml.rels><?xml version="1.0" encoding="UTF-8" standalone="yes"?>
<Relationships xmlns="http://schemas.openxmlformats.org/package/2006/relationships"><Relationship Id="rId2" Type="http://schemas.openxmlformats.org/officeDocument/2006/relationships/oleObject" Target="file:///C:\Users\ilany\Desktop\&#1499;&#1493;&#1512;&#1497;%20&#1499;&#1493;&#1495;.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גיליון1!$B$1</c:f>
              <c:strCache>
                <c:ptCount val="1"/>
                <c:pt idx="0">
                  <c:v>כורים בהקמה</c:v>
                </c:pt>
              </c:strCache>
            </c:strRef>
          </c:tx>
          <c:invertIfNegative val="0"/>
          <c:cat>
            <c:strRef>
              <c:f>גיליון1!$A$2:$A$25</c:f>
              <c:strCache>
                <c:ptCount val="24"/>
                <c:pt idx="0">
                  <c:v>סין</c:v>
                </c:pt>
                <c:pt idx="1">
                  <c:v>רוסיה</c:v>
                </c:pt>
                <c:pt idx="2">
                  <c:v>הודו</c:v>
                </c:pt>
                <c:pt idx="3">
                  <c:v>קוריאה הדרומית</c:v>
                </c:pt>
                <c:pt idx="4">
                  <c:v>ארה"ב</c:v>
                </c:pt>
                <c:pt idx="5">
                  <c:v>איחוד האמירויות</c:v>
                </c:pt>
                <c:pt idx="6">
                  <c:v>בייאלרוס</c:v>
                </c:pt>
                <c:pt idx="7">
                  <c:v>יפן</c:v>
                </c:pt>
                <c:pt idx="8">
                  <c:v>פקיסטן</c:v>
                </c:pt>
                <c:pt idx="9">
                  <c:v>סלובקיה</c:v>
                </c:pt>
                <c:pt idx="10">
                  <c:v>אוקריינה</c:v>
                </c:pt>
                <c:pt idx="11">
                  <c:v>טיוואן</c:v>
                </c:pt>
                <c:pt idx="12">
                  <c:v>ירדן</c:v>
                </c:pt>
                <c:pt idx="13">
                  <c:v>תורקיה</c:v>
                </c:pt>
                <c:pt idx="14">
                  <c:v>מצריים</c:v>
                </c:pt>
                <c:pt idx="15">
                  <c:v>פולין</c:v>
                </c:pt>
                <c:pt idx="16">
                  <c:v>בריטניה</c:v>
                </c:pt>
                <c:pt idx="17">
                  <c:v>בולגריה</c:v>
                </c:pt>
                <c:pt idx="18">
                  <c:v>אירן</c:v>
                </c:pt>
                <c:pt idx="19">
                  <c:v>אינדונזייה</c:v>
                </c:pt>
                <c:pt idx="20">
                  <c:v>צ'כיה</c:v>
                </c:pt>
                <c:pt idx="21">
                  <c:v>הונגריה</c:v>
                </c:pt>
                <c:pt idx="22">
                  <c:v>קזחסטאן</c:v>
                </c:pt>
                <c:pt idx="23">
                  <c:v>רומינה</c:v>
                </c:pt>
              </c:strCache>
            </c:strRef>
          </c:cat>
          <c:val>
            <c:numRef>
              <c:f>גיליון1!$B$2:$B$25</c:f>
              <c:numCache>
                <c:formatCode>General</c:formatCode>
                <c:ptCount val="24"/>
                <c:pt idx="0">
                  <c:v>22</c:v>
                </c:pt>
                <c:pt idx="1">
                  <c:v>9</c:v>
                </c:pt>
                <c:pt idx="2">
                  <c:v>6</c:v>
                </c:pt>
                <c:pt idx="3">
                  <c:v>4</c:v>
                </c:pt>
                <c:pt idx="4">
                  <c:v>5</c:v>
                </c:pt>
                <c:pt idx="5">
                  <c:v>3</c:v>
                </c:pt>
                <c:pt idx="6">
                  <c:v>2</c:v>
                </c:pt>
                <c:pt idx="7">
                  <c:v>2</c:v>
                </c:pt>
                <c:pt idx="8">
                  <c:v>2</c:v>
                </c:pt>
                <c:pt idx="9">
                  <c:v>2</c:v>
                </c:pt>
                <c:pt idx="10">
                  <c:v>2</c:v>
                </c:pt>
                <c:pt idx="11">
                  <c:v>2</c:v>
                </c:pt>
              </c:numCache>
            </c:numRef>
          </c:val>
        </c:ser>
        <c:ser>
          <c:idx val="1"/>
          <c:order val="1"/>
          <c:tx>
            <c:strRef>
              <c:f>גיליון1!$C$1</c:f>
              <c:strCache>
                <c:ptCount val="1"/>
                <c:pt idx="0">
                  <c:v>כורים בתכנון</c:v>
                </c:pt>
              </c:strCache>
            </c:strRef>
          </c:tx>
          <c:invertIfNegative val="0"/>
          <c:cat>
            <c:strRef>
              <c:f>גיליון1!$A$2:$A$25</c:f>
              <c:strCache>
                <c:ptCount val="24"/>
                <c:pt idx="0">
                  <c:v>סין</c:v>
                </c:pt>
                <c:pt idx="1">
                  <c:v>רוסיה</c:v>
                </c:pt>
                <c:pt idx="2">
                  <c:v>הודו</c:v>
                </c:pt>
                <c:pt idx="3">
                  <c:v>קוריאה הדרומית</c:v>
                </c:pt>
                <c:pt idx="4">
                  <c:v>ארה"ב</c:v>
                </c:pt>
                <c:pt idx="5">
                  <c:v>איחוד האמירויות</c:v>
                </c:pt>
                <c:pt idx="6">
                  <c:v>בייאלרוס</c:v>
                </c:pt>
                <c:pt idx="7">
                  <c:v>יפן</c:v>
                </c:pt>
                <c:pt idx="8">
                  <c:v>פקיסטן</c:v>
                </c:pt>
                <c:pt idx="9">
                  <c:v>סלובקיה</c:v>
                </c:pt>
                <c:pt idx="10">
                  <c:v>אוקריינה</c:v>
                </c:pt>
                <c:pt idx="11">
                  <c:v>טיוואן</c:v>
                </c:pt>
                <c:pt idx="12">
                  <c:v>ירדן</c:v>
                </c:pt>
                <c:pt idx="13">
                  <c:v>תורקיה</c:v>
                </c:pt>
                <c:pt idx="14">
                  <c:v>מצריים</c:v>
                </c:pt>
                <c:pt idx="15">
                  <c:v>פולין</c:v>
                </c:pt>
                <c:pt idx="16">
                  <c:v>בריטניה</c:v>
                </c:pt>
                <c:pt idx="17">
                  <c:v>בולגריה</c:v>
                </c:pt>
                <c:pt idx="18">
                  <c:v>אירן</c:v>
                </c:pt>
                <c:pt idx="19">
                  <c:v>אינדונזייה</c:v>
                </c:pt>
                <c:pt idx="20">
                  <c:v>צ'כיה</c:v>
                </c:pt>
                <c:pt idx="21">
                  <c:v>הונגריה</c:v>
                </c:pt>
                <c:pt idx="22">
                  <c:v>קזחסטאן</c:v>
                </c:pt>
                <c:pt idx="23">
                  <c:v>רומינה</c:v>
                </c:pt>
              </c:strCache>
            </c:strRef>
          </c:cat>
          <c:val>
            <c:numRef>
              <c:f>גיליון1!$C$2:$C$25</c:f>
              <c:numCache>
                <c:formatCode>General</c:formatCode>
                <c:ptCount val="24"/>
                <c:pt idx="12">
                  <c:v>1</c:v>
                </c:pt>
                <c:pt idx="13">
                  <c:v>4</c:v>
                </c:pt>
                <c:pt idx="14">
                  <c:v>1</c:v>
                </c:pt>
                <c:pt idx="15">
                  <c:v>6</c:v>
                </c:pt>
                <c:pt idx="16">
                  <c:v>4</c:v>
                </c:pt>
                <c:pt idx="17">
                  <c:v>1</c:v>
                </c:pt>
                <c:pt idx="18">
                  <c:v>1</c:v>
                </c:pt>
                <c:pt idx="19">
                  <c:v>1</c:v>
                </c:pt>
                <c:pt idx="20">
                  <c:v>2</c:v>
                </c:pt>
                <c:pt idx="21">
                  <c:v>2</c:v>
                </c:pt>
                <c:pt idx="22">
                  <c:v>2</c:v>
                </c:pt>
                <c:pt idx="23">
                  <c:v>2</c:v>
                </c:pt>
              </c:numCache>
            </c:numRef>
          </c:val>
        </c:ser>
        <c:dLbls>
          <c:showLegendKey val="0"/>
          <c:showVal val="0"/>
          <c:showCatName val="0"/>
          <c:showSerName val="0"/>
          <c:showPercent val="0"/>
          <c:showBubbleSize val="0"/>
        </c:dLbls>
        <c:gapWidth val="150"/>
        <c:axId val="480292672"/>
        <c:axId val="480295392"/>
      </c:barChart>
      <c:catAx>
        <c:axId val="480292672"/>
        <c:scaling>
          <c:orientation val="maxMin"/>
        </c:scaling>
        <c:delete val="0"/>
        <c:axPos val="b"/>
        <c:numFmt formatCode="General" sourceLinked="0"/>
        <c:majorTickMark val="out"/>
        <c:minorTickMark val="none"/>
        <c:tickLblPos val="nextTo"/>
        <c:txPr>
          <a:bodyPr/>
          <a:lstStyle/>
          <a:p>
            <a:pPr>
              <a:defRPr sz="1500" baseline="0"/>
            </a:pPr>
            <a:endParaRPr lang="he-IL"/>
          </a:p>
        </c:txPr>
        <c:crossAx val="480295392"/>
        <c:crosses val="autoZero"/>
        <c:auto val="1"/>
        <c:lblAlgn val="ctr"/>
        <c:lblOffset val="100"/>
        <c:noMultiLvlLbl val="0"/>
      </c:catAx>
      <c:valAx>
        <c:axId val="480295392"/>
        <c:scaling>
          <c:orientation val="minMax"/>
        </c:scaling>
        <c:delete val="0"/>
        <c:axPos val="r"/>
        <c:majorGridlines/>
        <c:numFmt formatCode="General" sourceLinked="1"/>
        <c:majorTickMark val="out"/>
        <c:minorTickMark val="none"/>
        <c:tickLblPos val="nextTo"/>
        <c:txPr>
          <a:bodyPr/>
          <a:lstStyle/>
          <a:p>
            <a:pPr>
              <a:defRPr sz="1500" baseline="0"/>
            </a:pPr>
            <a:endParaRPr lang="he-IL"/>
          </a:p>
        </c:txPr>
        <c:crossAx val="480292672"/>
        <c:crosses val="autoZero"/>
        <c:crossBetween val="between"/>
      </c:valAx>
      <c:spPr>
        <a:ln>
          <a:solidFill>
            <a:schemeClr val="tx1"/>
          </a:solidFill>
        </a:ln>
      </c:spPr>
    </c:plotArea>
    <c:legend>
      <c:legendPos val="l"/>
      <c:overlay val="0"/>
      <c:txPr>
        <a:bodyPr/>
        <a:lstStyle/>
        <a:p>
          <a:pPr>
            <a:defRPr sz="2500" baseline="0"/>
          </a:pPr>
          <a:endParaRPr lang="he-IL"/>
        </a:p>
      </c:txPr>
    </c:legend>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212FAC-AC95-495C-9049-312DF9EDD02D}" type="doc">
      <dgm:prSet loTypeId="urn:microsoft.com/office/officeart/2005/8/layout/vList2" loCatId="list" qsTypeId="urn:microsoft.com/office/officeart/2005/8/quickstyle/simple1" qsCatId="simple" csTypeId="urn:microsoft.com/office/officeart/2005/8/colors/colorful5" csCatId="colorful" phldr="1"/>
      <dgm:spPr/>
      <dgm:t>
        <a:bodyPr/>
        <a:lstStyle/>
        <a:p>
          <a:pPr rtl="1"/>
          <a:endParaRPr lang="he-IL"/>
        </a:p>
      </dgm:t>
    </dgm:pt>
    <dgm:pt modelId="{6CDA8F09-BD86-4A2E-9534-0528C00712E0}">
      <dgm:prSet custT="1"/>
      <dgm:spPr/>
      <dgm:t>
        <a:bodyPr/>
        <a:lstStyle/>
        <a:p>
          <a:pPr rtl="1"/>
          <a:r>
            <a:rPr lang="he-IL" sz="4400" dirty="0" smtClean="0"/>
            <a:t>מבוא – הצורך והטכנולוגיה</a:t>
          </a:r>
          <a:endParaRPr lang="he-IL" sz="4400" dirty="0"/>
        </a:p>
      </dgm:t>
    </dgm:pt>
    <dgm:pt modelId="{153758A5-E840-4B1C-8EB1-80881089409E}" type="parTrans" cxnId="{3BE6D2E0-B943-418D-A26B-D066CF6200D7}">
      <dgm:prSet/>
      <dgm:spPr/>
      <dgm:t>
        <a:bodyPr/>
        <a:lstStyle/>
        <a:p>
          <a:pPr rtl="1"/>
          <a:endParaRPr lang="he-IL"/>
        </a:p>
      </dgm:t>
    </dgm:pt>
    <dgm:pt modelId="{8C947B54-E829-476B-BA4A-DDF58905AA0D}" type="sibTrans" cxnId="{3BE6D2E0-B943-418D-A26B-D066CF6200D7}">
      <dgm:prSet/>
      <dgm:spPr/>
      <dgm:t>
        <a:bodyPr/>
        <a:lstStyle/>
        <a:p>
          <a:pPr rtl="1"/>
          <a:endParaRPr lang="he-IL"/>
        </a:p>
      </dgm:t>
    </dgm:pt>
    <dgm:pt modelId="{14B32E0E-E7ED-4C7C-A7A8-F0DE42BA1A3E}">
      <dgm:prSet custT="1"/>
      <dgm:spPr/>
      <dgm:t>
        <a:bodyPr/>
        <a:lstStyle/>
        <a:p>
          <a:pPr marL="0" marR="0" indent="0" defTabSz="914400" rtl="1" eaLnBrk="1" fontAlgn="auto" latinLnBrk="0" hangingPunct="1">
            <a:lnSpc>
              <a:spcPct val="100000"/>
            </a:lnSpc>
            <a:spcBef>
              <a:spcPts val="0"/>
            </a:spcBef>
            <a:spcAft>
              <a:spcPts val="0"/>
            </a:spcAft>
            <a:buClrTx/>
            <a:buSzTx/>
            <a:buFontTx/>
            <a:buNone/>
            <a:tabLst/>
            <a:defRPr/>
          </a:pPr>
          <a:r>
            <a:rPr lang="he-IL" sz="4400" dirty="0" smtClean="0"/>
            <a:t>אתגרים וסיכום</a:t>
          </a:r>
        </a:p>
      </dgm:t>
    </dgm:pt>
    <dgm:pt modelId="{6B895CA5-C66C-4243-9EFA-D5BF169BC2A9}" type="parTrans" cxnId="{060D684F-C177-4D79-B18C-22CE894FD658}">
      <dgm:prSet/>
      <dgm:spPr/>
      <dgm:t>
        <a:bodyPr/>
        <a:lstStyle/>
        <a:p>
          <a:pPr rtl="1"/>
          <a:endParaRPr lang="he-IL"/>
        </a:p>
      </dgm:t>
    </dgm:pt>
    <dgm:pt modelId="{60464B35-63E6-495F-B66F-66C5D108418A}" type="sibTrans" cxnId="{060D684F-C177-4D79-B18C-22CE894FD658}">
      <dgm:prSet/>
      <dgm:spPr/>
      <dgm:t>
        <a:bodyPr/>
        <a:lstStyle/>
        <a:p>
          <a:pPr rtl="1"/>
          <a:endParaRPr lang="he-IL"/>
        </a:p>
      </dgm:t>
    </dgm:pt>
    <dgm:pt modelId="{ED171792-C54D-4831-B70A-B7DB98D071DD}">
      <dgm:prSet custT="1"/>
      <dgm:spPr/>
      <dgm:t>
        <a:bodyPr/>
        <a:lstStyle/>
        <a:p>
          <a:pPr marL="0" marR="0" lvl="0" indent="0" defTabSz="914400" rtl="1" eaLnBrk="1" fontAlgn="auto" latinLnBrk="0" hangingPunct="1">
            <a:lnSpc>
              <a:spcPct val="100000"/>
            </a:lnSpc>
            <a:spcBef>
              <a:spcPts val="0"/>
            </a:spcBef>
            <a:spcAft>
              <a:spcPts val="0"/>
            </a:spcAft>
            <a:buClrTx/>
            <a:buSzTx/>
            <a:buFontTx/>
            <a:buNone/>
            <a:tabLst/>
            <a:defRPr/>
          </a:pPr>
          <a:endParaRPr lang="he-IL" sz="4400" dirty="0" smtClean="0"/>
        </a:p>
        <a:p>
          <a:pPr marL="0" marR="0" lvl="0" indent="0" defTabSz="914400" rtl="1" eaLnBrk="1" fontAlgn="auto" latinLnBrk="0" hangingPunct="1">
            <a:lnSpc>
              <a:spcPct val="100000"/>
            </a:lnSpc>
            <a:spcBef>
              <a:spcPts val="0"/>
            </a:spcBef>
            <a:spcAft>
              <a:spcPts val="0"/>
            </a:spcAft>
            <a:buClrTx/>
            <a:buSzTx/>
            <a:buFontTx/>
            <a:buNone/>
            <a:tabLst/>
            <a:defRPr/>
          </a:pPr>
          <a:r>
            <a:rPr lang="he-IL" sz="4400" dirty="0" err="1" smtClean="0"/>
            <a:t>אנ</a:t>
          </a:r>
          <a:r>
            <a:rPr lang="he-IL" sz="4400" dirty="0" smtClean="0"/>
            <a:t>. גרעינית בארץ ובעולם </a:t>
          </a:r>
        </a:p>
        <a:p>
          <a:pPr lvl="0" rtl="1"/>
          <a:endParaRPr lang="he-IL" sz="4000" dirty="0"/>
        </a:p>
      </dgm:t>
    </dgm:pt>
    <dgm:pt modelId="{384E97E6-E857-4064-84BD-78D23472FDCC}" type="parTrans" cxnId="{81172E63-90F1-480F-AFFE-CAC3838EA961}">
      <dgm:prSet/>
      <dgm:spPr/>
      <dgm:t>
        <a:bodyPr/>
        <a:lstStyle/>
        <a:p>
          <a:pPr rtl="1"/>
          <a:endParaRPr lang="he-IL"/>
        </a:p>
      </dgm:t>
    </dgm:pt>
    <dgm:pt modelId="{E524268D-7DC0-4EF1-BB62-1BE1E88ACAB3}" type="sibTrans" cxnId="{81172E63-90F1-480F-AFFE-CAC3838EA961}">
      <dgm:prSet/>
      <dgm:spPr/>
      <dgm:t>
        <a:bodyPr/>
        <a:lstStyle/>
        <a:p>
          <a:pPr rtl="1"/>
          <a:endParaRPr lang="he-IL"/>
        </a:p>
      </dgm:t>
    </dgm:pt>
    <dgm:pt modelId="{3FA75006-7BAA-4063-B8B4-309D364B1D2D}" type="pres">
      <dgm:prSet presAssocID="{BA212FAC-AC95-495C-9049-312DF9EDD02D}" presName="linear" presStyleCnt="0">
        <dgm:presLayoutVars>
          <dgm:animLvl val="lvl"/>
          <dgm:resizeHandles val="exact"/>
        </dgm:presLayoutVars>
      </dgm:prSet>
      <dgm:spPr/>
      <dgm:t>
        <a:bodyPr/>
        <a:lstStyle/>
        <a:p>
          <a:pPr rtl="1"/>
          <a:endParaRPr lang="he-IL"/>
        </a:p>
      </dgm:t>
    </dgm:pt>
    <dgm:pt modelId="{6DCA322D-5CD4-4CBD-A125-E90E3E003E8A}" type="pres">
      <dgm:prSet presAssocID="{6CDA8F09-BD86-4A2E-9534-0528C00712E0}" presName="parentText" presStyleLbl="node1" presStyleIdx="0" presStyleCnt="3">
        <dgm:presLayoutVars>
          <dgm:chMax val="0"/>
          <dgm:bulletEnabled val="1"/>
        </dgm:presLayoutVars>
      </dgm:prSet>
      <dgm:spPr/>
      <dgm:t>
        <a:bodyPr/>
        <a:lstStyle/>
        <a:p>
          <a:pPr rtl="1"/>
          <a:endParaRPr lang="he-IL"/>
        </a:p>
      </dgm:t>
    </dgm:pt>
    <dgm:pt modelId="{BA85C358-AF9F-47BE-BA97-B8AD172A762B}" type="pres">
      <dgm:prSet presAssocID="{8C947B54-E829-476B-BA4A-DDF58905AA0D}" presName="spacer" presStyleCnt="0"/>
      <dgm:spPr/>
    </dgm:pt>
    <dgm:pt modelId="{B33C8CEF-FBE8-48E1-8912-46A49913EA1F}" type="pres">
      <dgm:prSet presAssocID="{14B32E0E-E7ED-4C7C-A7A8-F0DE42BA1A3E}" presName="parentText" presStyleLbl="node1" presStyleIdx="1" presStyleCnt="3" custLinFactY="100000" custLinFactNeighborX="-272" custLinFactNeighborY="186581">
        <dgm:presLayoutVars>
          <dgm:chMax val="0"/>
          <dgm:bulletEnabled val="1"/>
        </dgm:presLayoutVars>
      </dgm:prSet>
      <dgm:spPr/>
      <dgm:t>
        <a:bodyPr/>
        <a:lstStyle/>
        <a:p>
          <a:pPr rtl="1"/>
          <a:endParaRPr lang="he-IL"/>
        </a:p>
      </dgm:t>
    </dgm:pt>
    <dgm:pt modelId="{0D8A7A2B-2976-48F9-9F1F-F454C5AD1DA5}" type="pres">
      <dgm:prSet presAssocID="{60464B35-63E6-495F-B66F-66C5D108418A}" presName="spacer" presStyleCnt="0"/>
      <dgm:spPr/>
    </dgm:pt>
    <dgm:pt modelId="{2AF1FFC9-D3DB-4ABD-AE74-95182915551E}" type="pres">
      <dgm:prSet presAssocID="{ED171792-C54D-4831-B70A-B7DB98D071DD}" presName="parentText" presStyleLbl="node1" presStyleIdx="2" presStyleCnt="3" custLinFactY="-100000" custLinFactNeighborX="-155" custLinFactNeighborY="-117411">
        <dgm:presLayoutVars>
          <dgm:chMax val="0"/>
          <dgm:bulletEnabled val="1"/>
        </dgm:presLayoutVars>
      </dgm:prSet>
      <dgm:spPr/>
      <dgm:t>
        <a:bodyPr/>
        <a:lstStyle/>
        <a:p>
          <a:pPr rtl="1"/>
          <a:endParaRPr lang="he-IL"/>
        </a:p>
      </dgm:t>
    </dgm:pt>
  </dgm:ptLst>
  <dgm:cxnLst>
    <dgm:cxn modelId="{3BE6D2E0-B943-418D-A26B-D066CF6200D7}" srcId="{BA212FAC-AC95-495C-9049-312DF9EDD02D}" destId="{6CDA8F09-BD86-4A2E-9534-0528C00712E0}" srcOrd="0" destOrd="0" parTransId="{153758A5-E840-4B1C-8EB1-80881089409E}" sibTransId="{8C947B54-E829-476B-BA4A-DDF58905AA0D}"/>
    <dgm:cxn modelId="{060D684F-C177-4D79-B18C-22CE894FD658}" srcId="{BA212FAC-AC95-495C-9049-312DF9EDD02D}" destId="{14B32E0E-E7ED-4C7C-A7A8-F0DE42BA1A3E}" srcOrd="1" destOrd="0" parTransId="{6B895CA5-C66C-4243-9EFA-D5BF169BC2A9}" sibTransId="{60464B35-63E6-495F-B66F-66C5D108418A}"/>
    <dgm:cxn modelId="{81172E63-90F1-480F-AFFE-CAC3838EA961}" srcId="{BA212FAC-AC95-495C-9049-312DF9EDD02D}" destId="{ED171792-C54D-4831-B70A-B7DB98D071DD}" srcOrd="2" destOrd="0" parTransId="{384E97E6-E857-4064-84BD-78D23472FDCC}" sibTransId="{E524268D-7DC0-4EF1-BB62-1BE1E88ACAB3}"/>
    <dgm:cxn modelId="{3624FF31-9034-45B5-A33D-189AEB5C5C3D}" type="presOf" srcId="{14B32E0E-E7ED-4C7C-A7A8-F0DE42BA1A3E}" destId="{B33C8CEF-FBE8-48E1-8912-46A49913EA1F}" srcOrd="0" destOrd="0" presId="urn:microsoft.com/office/officeart/2005/8/layout/vList2"/>
    <dgm:cxn modelId="{B1E177A9-5260-4E2B-895F-B8FB70BD673D}" type="presOf" srcId="{ED171792-C54D-4831-B70A-B7DB98D071DD}" destId="{2AF1FFC9-D3DB-4ABD-AE74-95182915551E}" srcOrd="0" destOrd="0" presId="urn:microsoft.com/office/officeart/2005/8/layout/vList2"/>
    <dgm:cxn modelId="{342FBAFA-4B48-4D65-843B-158404A0B0D6}" type="presOf" srcId="{6CDA8F09-BD86-4A2E-9534-0528C00712E0}" destId="{6DCA322D-5CD4-4CBD-A125-E90E3E003E8A}" srcOrd="0" destOrd="0" presId="urn:microsoft.com/office/officeart/2005/8/layout/vList2"/>
    <dgm:cxn modelId="{1DADCE4A-AC09-4921-922E-5F1758569875}" type="presOf" srcId="{BA212FAC-AC95-495C-9049-312DF9EDD02D}" destId="{3FA75006-7BAA-4063-B8B4-309D364B1D2D}" srcOrd="0" destOrd="0" presId="urn:microsoft.com/office/officeart/2005/8/layout/vList2"/>
    <dgm:cxn modelId="{0543D42E-9A64-4B12-92B4-8222824F01A5}" type="presParOf" srcId="{3FA75006-7BAA-4063-B8B4-309D364B1D2D}" destId="{6DCA322D-5CD4-4CBD-A125-E90E3E003E8A}" srcOrd="0" destOrd="0" presId="urn:microsoft.com/office/officeart/2005/8/layout/vList2"/>
    <dgm:cxn modelId="{00316F58-EF39-4424-9FE9-4374CAB6E06E}" type="presParOf" srcId="{3FA75006-7BAA-4063-B8B4-309D364B1D2D}" destId="{BA85C358-AF9F-47BE-BA97-B8AD172A762B}" srcOrd="1" destOrd="0" presId="urn:microsoft.com/office/officeart/2005/8/layout/vList2"/>
    <dgm:cxn modelId="{27283D33-4B4C-45E2-9542-6B7E56CABB12}" type="presParOf" srcId="{3FA75006-7BAA-4063-B8B4-309D364B1D2D}" destId="{B33C8CEF-FBE8-48E1-8912-46A49913EA1F}" srcOrd="2" destOrd="0" presId="urn:microsoft.com/office/officeart/2005/8/layout/vList2"/>
    <dgm:cxn modelId="{202FAF01-5AB3-4A96-9863-AB0598BE4AD8}" type="presParOf" srcId="{3FA75006-7BAA-4063-B8B4-309D364B1D2D}" destId="{0D8A7A2B-2976-48F9-9F1F-F454C5AD1DA5}" srcOrd="3" destOrd="0" presId="urn:microsoft.com/office/officeart/2005/8/layout/vList2"/>
    <dgm:cxn modelId="{22725380-F791-45E7-874A-A35E10BDBF89}" type="presParOf" srcId="{3FA75006-7BAA-4063-B8B4-309D364B1D2D}" destId="{2AF1FFC9-D3DB-4ABD-AE74-95182915551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6AAE87-4F0A-47C8-B29F-52503A6F1AA1}" type="doc">
      <dgm:prSet loTypeId="urn:microsoft.com/office/officeart/2005/8/layout/vList3" loCatId="list" qsTypeId="urn:microsoft.com/office/officeart/2005/8/quickstyle/simple1" qsCatId="simple" csTypeId="urn:microsoft.com/office/officeart/2005/8/colors/colorful5" csCatId="colorful" phldr="1"/>
      <dgm:spPr/>
      <dgm:t>
        <a:bodyPr/>
        <a:lstStyle/>
        <a:p>
          <a:pPr rtl="1"/>
          <a:endParaRPr lang="he-IL"/>
        </a:p>
      </dgm:t>
    </dgm:pt>
    <dgm:pt modelId="{1300DDB2-26E0-49EF-B81E-2AD5AA034B96}">
      <dgm:prSet/>
      <dgm:spPr/>
      <dgm:t>
        <a:bodyPr/>
        <a:lstStyle/>
        <a:p>
          <a:pPr rtl="1"/>
          <a:r>
            <a:rPr lang="he-IL" dirty="0" smtClean="0"/>
            <a:t>אפשרות להטמנה (כור מוגן יותר)</a:t>
          </a:r>
          <a:endParaRPr lang="he-IL" dirty="0"/>
        </a:p>
      </dgm:t>
    </dgm:pt>
    <dgm:pt modelId="{A404C8AD-E024-4214-94B6-97C9696C020F}" type="parTrans" cxnId="{124EBB84-1AAF-48BC-9D03-6431D5995BE9}">
      <dgm:prSet/>
      <dgm:spPr/>
      <dgm:t>
        <a:bodyPr/>
        <a:lstStyle/>
        <a:p>
          <a:pPr rtl="1"/>
          <a:endParaRPr lang="he-IL"/>
        </a:p>
      </dgm:t>
    </dgm:pt>
    <dgm:pt modelId="{D75D2BE0-3A52-4184-8A21-F614528DEF69}" type="sibTrans" cxnId="{124EBB84-1AAF-48BC-9D03-6431D5995BE9}">
      <dgm:prSet/>
      <dgm:spPr/>
      <dgm:t>
        <a:bodyPr/>
        <a:lstStyle/>
        <a:p>
          <a:pPr rtl="1"/>
          <a:endParaRPr lang="he-IL"/>
        </a:p>
      </dgm:t>
    </dgm:pt>
    <dgm:pt modelId="{09DA673F-46F5-404E-85B6-4DD59BBAEC22}">
      <dgm:prSet/>
      <dgm:spPr/>
      <dgm:t>
        <a:bodyPr/>
        <a:lstStyle/>
        <a:p>
          <a:pPr rtl="1"/>
          <a:r>
            <a:rPr lang="he-IL" dirty="0" smtClean="0"/>
            <a:t>הספק מותאם למשק החשמל הישראלי</a:t>
          </a:r>
          <a:endParaRPr lang="he-IL" dirty="0"/>
        </a:p>
      </dgm:t>
    </dgm:pt>
    <dgm:pt modelId="{8409281F-E49F-4328-9896-17A9B421B081}" type="parTrans" cxnId="{DB947A77-4530-4772-BB77-3DF7A7124B70}">
      <dgm:prSet/>
      <dgm:spPr/>
      <dgm:t>
        <a:bodyPr/>
        <a:lstStyle/>
        <a:p>
          <a:pPr rtl="1"/>
          <a:endParaRPr lang="he-IL"/>
        </a:p>
      </dgm:t>
    </dgm:pt>
    <dgm:pt modelId="{E428B1DA-63E4-41DD-AEE9-FAFED8FA2BCB}" type="sibTrans" cxnId="{DB947A77-4530-4772-BB77-3DF7A7124B70}">
      <dgm:prSet/>
      <dgm:spPr/>
      <dgm:t>
        <a:bodyPr/>
        <a:lstStyle/>
        <a:p>
          <a:pPr rtl="1"/>
          <a:endParaRPr lang="he-IL"/>
        </a:p>
      </dgm:t>
    </dgm:pt>
    <dgm:pt modelId="{BCEC5C42-494C-4BF3-869E-DB6164A0884D}">
      <dgm:prSet/>
      <dgm:spPr/>
      <dgm:t>
        <a:bodyPr/>
        <a:lstStyle/>
        <a:p>
          <a:pPr rtl="1"/>
          <a:r>
            <a:rPr lang="he-IL" smtClean="0"/>
            <a:t>התקנה פשוטה ומהירה (עלות)</a:t>
          </a:r>
          <a:endParaRPr lang="he-IL"/>
        </a:p>
      </dgm:t>
    </dgm:pt>
    <dgm:pt modelId="{AAE2332E-F493-4796-A65B-8F88E1BF6E8C}" type="parTrans" cxnId="{6413C0B8-B238-4C5F-AB22-39479F454D56}">
      <dgm:prSet/>
      <dgm:spPr/>
      <dgm:t>
        <a:bodyPr/>
        <a:lstStyle/>
        <a:p>
          <a:pPr rtl="1"/>
          <a:endParaRPr lang="he-IL"/>
        </a:p>
      </dgm:t>
    </dgm:pt>
    <dgm:pt modelId="{D66CB2EF-AAC7-4D57-B1EC-CC83E05463CF}" type="sibTrans" cxnId="{6413C0B8-B238-4C5F-AB22-39479F454D56}">
      <dgm:prSet/>
      <dgm:spPr/>
      <dgm:t>
        <a:bodyPr/>
        <a:lstStyle/>
        <a:p>
          <a:pPr rtl="1"/>
          <a:endParaRPr lang="he-IL"/>
        </a:p>
      </dgm:t>
    </dgm:pt>
    <dgm:pt modelId="{839D81D8-95B8-471D-B02A-9B20E35F3A61}">
      <dgm:prSet/>
      <dgm:spPr/>
      <dgm:t>
        <a:bodyPr/>
        <a:lstStyle/>
        <a:p>
          <a:pPr rtl="1"/>
          <a:r>
            <a:rPr lang="he-IL" smtClean="0"/>
            <a:t>תדלוק אחת לחמש שנים</a:t>
          </a:r>
          <a:endParaRPr lang="he-IL"/>
        </a:p>
      </dgm:t>
    </dgm:pt>
    <dgm:pt modelId="{E11B3BD6-2F10-4C67-8573-CB5B422647B4}" type="parTrans" cxnId="{B8B00DAA-7F57-4582-83E7-673591A2D798}">
      <dgm:prSet/>
      <dgm:spPr/>
      <dgm:t>
        <a:bodyPr/>
        <a:lstStyle/>
        <a:p>
          <a:pPr rtl="1"/>
          <a:endParaRPr lang="he-IL"/>
        </a:p>
      </dgm:t>
    </dgm:pt>
    <dgm:pt modelId="{DB44F0A9-D3A7-4D2C-88FC-6F7FA081DF89}" type="sibTrans" cxnId="{B8B00DAA-7F57-4582-83E7-673591A2D798}">
      <dgm:prSet/>
      <dgm:spPr/>
      <dgm:t>
        <a:bodyPr/>
        <a:lstStyle/>
        <a:p>
          <a:pPr rtl="1"/>
          <a:endParaRPr lang="he-IL"/>
        </a:p>
      </dgm:t>
    </dgm:pt>
    <dgm:pt modelId="{ED016098-EC1F-4DC4-8F21-BD6978114D3E}" type="pres">
      <dgm:prSet presAssocID="{C26AAE87-4F0A-47C8-B29F-52503A6F1AA1}" presName="linearFlow" presStyleCnt="0">
        <dgm:presLayoutVars>
          <dgm:dir val="rev"/>
          <dgm:resizeHandles val="exact"/>
        </dgm:presLayoutVars>
      </dgm:prSet>
      <dgm:spPr/>
      <dgm:t>
        <a:bodyPr/>
        <a:lstStyle/>
        <a:p>
          <a:pPr rtl="1"/>
          <a:endParaRPr lang="he-IL"/>
        </a:p>
      </dgm:t>
    </dgm:pt>
    <dgm:pt modelId="{2100A5E4-7A39-460F-A32C-3FA1EE5ADF55}" type="pres">
      <dgm:prSet presAssocID="{1300DDB2-26E0-49EF-B81E-2AD5AA034B96}" presName="composite" presStyleCnt="0"/>
      <dgm:spPr/>
    </dgm:pt>
    <dgm:pt modelId="{E424FA0E-AB70-4FEA-B844-1C79006109F0}" type="pres">
      <dgm:prSet presAssocID="{1300DDB2-26E0-49EF-B81E-2AD5AA034B96}" presName="imgShp" presStyleLbl="fgImgPlace1" presStyleIdx="0" presStyleCnt="4"/>
      <dgm:spPr/>
      <dgm:t>
        <a:bodyPr/>
        <a:lstStyle/>
        <a:p>
          <a:pPr rtl="1"/>
          <a:endParaRPr lang="he-IL"/>
        </a:p>
      </dgm:t>
    </dgm:pt>
    <dgm:pt modelId="{219F6106-AF0A-4CF1-93A3-D1755780B902}" type="pres">
      <dgm:prSet presAssocID="{1300DDB2-26E0-49EF-B81E-2AD5AA034B96}" presName="txShp" presStyleLbl="node1" presStyleIdx="0" presStyleCnt="4">
        <dgm:presLayoutVars>
          <dgm:bulletEnabled val="1"/>
        </dgm:presLayoutVars>
      </dgm:prSet>
      <dgm:spPr/>
      <dgm:t>
        <a:bodyPr/>
        <a:lstStyle/>
        <a:p>
          <a:pPr rtl="1"/>
          <a:endParaRPr lang="he-IL"/>
        </a:p>
      </dgm:t>
    </dgm:pt>
    <dgm:pt modelId="{7492E4E6-E789-4FB2-A37C-94A52E9640CA}" type="pres">
      <dgm:prSet presAssocID="{D75D2BE0-3A52-4184-8A21-F614528DEF69}" presName="spacing" presStyleCnt="0"/>
      <dgm:spPr/>
    </dgm:pt>
    <dgm:pt modelId="{9DBBA33A-AB0C-4EE1-B04D-C180B4BF7E42}" type="pres">
      <dgm:prSet presAssocID="{09DA673F-46F5-404E-85B6-4DD59BBAEC22}" presName="composite" presStyleCnt="0"/>
      <dgm:spPr/>
    </dgm:pt>
    <dgm:pt modelId="{C23FB7EE-125B-4B33-809D-8C84971888EE}" type="pres">
      <dgm:prSet presAssocID="{09DA673F-46F5-404E-85B6-4DD59BBAEC22}" presName="imgShp" presStyleLbl="fgImgPlace1" presStyleIdx="1" presStyleCnt="4"/>
      <dgm:spPr/>
      <dgm:t>
        <a:bodyPr/>
        <a:lstStyle/>
        <a:p>
          <a:pPr rtl="1"/>
          <a:endParaRPr lang="he-IL"/>
        </a:p>
      </dgm:t>
    </dgm:pt>
    <dgm:pt modelId="{459585CF-F301-4C12-A04A-DCFFB4E209F7}" type="pres">
      <dgm:prSet presAssocID="{09DA673F-46F5-404E-85B6-4DD59BBAEC22}" presName="txShp" presStyleLbl="node1" presStyleIdx="1" presStyleCnt="4">
        <dgm:presLayoutVars>
          <dgm:bulletEnabled val="1"/>
        </dgm:presLayoutVars>
      </dgm:prSet>
      <dgm:spPr/>
      <dgm:t>
        <a:bodyPr/>
        <a:lstStyle/>
        <a:p>
          <a:pPr rtl="1"/>
          <a:endParaRPr lang="he-IL"/>
        </a:p>
      </dgm:t>
    </dgm:pt>
    <dgm:pt modelId="{1397BF52-7C6F-4A79-A8DB-F136FE62D825}" type="pres">
      <dgm:prSet presAssocID="{E428B1DA-63E4-41DD-AEE9-FAFED8FA2BCB}" presName="spacing" presStyleCnt="0"/>
      <dgm:spPr/>
    </dgm:pt>
    <dgm:pt modelId="{EA8E563B-8D04-492A-8C72-381A7826EEAA}" type="pres">
      <dgm:prSet presAssocID="{BCEC5C42-494C-4BF3-869E-DB6164A0884D}" presName="composite" presStyleCnt="0"/>
      <dgm:spPr/>
    </dgm:pt>
    <dgm:pt modelId="{E938C8E1-1A21-40FC-99DF-6FF977D31530}" type="pres">
      <dgm:prSet presAssocID="{BCEC5C42-494C-4BF3-869E-DB6164A0884D}" presName="imgShp" presStyleLbl="fgImgPlace1" presStyleIdx="2" presStyleCnt="4"/>
      <dgm:spPr/>
      <dgm:t>
        <a:bodyPr/>
        <a:lstStyle/>
        <a:p>
          <a:pPr rtl="1"/>
          <a:endParaRPr lang="he-IL"/>
        </a:p>
      </dgm:t>
    </dgm:pt>
    <dgm:pt modelId="{FBE0A0FD-8382-49BB-9716-E6DB0657B935}" type="pres">
      <dgm:prSet presAssocID="{BCEC5C42-494C-4BF3-869E-DB6164A0884D}" presName="txShp" presStyleLbl="node1" presStyleIdx="2" presStyleCnt="4">
        <dgm:presLayoutVars>
          <dgm:bulletEnabled val="1"/>
        </dgm:presLayoutVars>
      </dgm:prSet>
      <dgm:spPr/>
      <dgm:t>
        <a:bodyPr/>
        <a:lstStyle/>
        <a:p>
          <a:pPr rtl="1"/>
          <a:endParaRPr lang="he-IL"/>
        </a:p>
      </dgm:t>
    </dgm:pt>
    <dgm:pt modelId="{2569404B-818B-4AD7-A90A-F4C3D6802211}" type="pres">
      <dgm:prSet presAssocID="{D66CB2EF-AAC7-4D57-B1EC-CC83E05463CF}" presName="spacing" presStyleCnt="0"/>
      <dgm:spPr/>
    </dgm:pt>
    <dgm:pt modelId="{65915CE6-2A2F-472D-8FBE-9831C1213CD8}" type="pres">
      <dgm:prSet presAssocID="{839D81D8-95B8-471D-B02A-9B20E35F3A61}" presName="composite" presStyleCnt="0"/>
      <dgm:spPr/>
    </dgm:pt>
    <dgm:pt modelId="{79B83D90-87D2-4F53-AD68-208C5CEB4D7E}" type="pres">
      <dgm:prSet presAssocID="{839D81D8-95B8-471D-B02A-9B20E35F3A61}" presName="imgShp" presStyleLbl="fgImgPlace1" presStyleIdx="3" presStyleCnt="4"/>
      <dgm:spPr/>
    </dgm:pt>
    <dgm:pt modelId="{C57EEB11-DA82-4A16-B255-E07EDEB3C7C7}" type="pres">
      <dgm:prSet presAssocID="{839D81D8-95B8-471D-B02A-9B20E35F3A61}" presName="txShp" presStyleLbl="node1" presStyleIdx="3" presStyleCnt="4">
        <dgm:presLayoutVars>
          <dgm:bulletEnabled val="1"/>
        </dgm:presLayoutVars>
      </dgm:prSet>
      <dgm:spPr/>
      <dgm:t>
        <a:bodyPr/>
        <a:lstStyle/>
        <a:p>
          <a:pPr rtl="1"/>
          <a:endParaRPr lang="he-IL"/>
        </a:p>
      </dgm:t>
    </dgm:pt>
  </dgm:ptLst>
  <dgm:cxnLst>
    <dgm:cxn modelId="{DB947A77-4530-4772-BB77-3DF7A7124B70}" srcId="{C26AAE87-4F0A-47C8-B29F-52503A6F1AA1}" destId="{09DA673F-46F5-404E-85B6-4DD59BBAEC22}" srcOrd="1" destOrd="0" parTransId="{8409281F-E49F-4328-9896-17A9B421B081}" sibTransId="{E428B1DA-63E4-41DD-AEE9-FAFED8FA2BCB}"/>
    <dgm:cxn modelId="{399CE552-07F1-4FA6-820F-7C23DA05AD3F}" type="presOf" srcId="{BCEC5C42-494C-4BF3-869E-DB6164A0884D}" destId="{FBE0A0FD-8382-49BB-9716-E6DB0657B935}" srcOrd="0" destOrd="0" presId="urn:microsoft.com/office/officeart/2005/8/layout/vList3"/>
    <dgm:cxn modelId="{A1B271D0-F549-40B2-B7BB-F39860E95ABE}" type="presOf" srcId="{839D81D8-95B8-471D-B02A-9B20E35F3A61}" destId="{C57EEB11-DA82-4A16-B255-E07EDEB3C7C7}" srcOrd="0" destOrd="0" presId="urn:microsoft.com/office/officeart/2005/8/layout/vList3"/>
    <dgm:cxn modelId="{124EBB84-1AAF-48BC-9D03-6431D5995BE9}" srcId="{C26AAE87-4F0A-47C8-B29F-52503A6F1AA1}" destId="{1300DDB2-26E0-49EF-B81E-2AD5AA034B96}" srcOrd="0" destOrd="0" parTransId="{A404C8AD-E024-4214-94B6-97C9696C020F}" sibTransId="{D75D2BE0-3A52-4184-8A21-F614528DEF69}"/>
    <dgm:cxn modelId="{DA11BB2C-613A-4CB9-A58D-6160ED4A49B7}" type="presOf" srcId="{C26AAE87-4F0A-47C8-B29F-52503A6F1AA1}" destId="{ED016098-EC1F-4DC4-8F21-BD6978114D3E}" srcOrd="0" destOrd="0" presId="urn:microsoft.com/office/officeart/2005/8/layout/vList3"/>
    <dgm:cxn modelId="{E4808EF0-93C5-426E-B32E-6E2739DEB374}" type="presOf" srcId="{1300DDB2-26E0-49EF-B81E-2AD5AA034B96}" destId="{219F6106-AF0A-4CF1-93A3-D1755780B902}" srcOrd="0" destOrd="0" presId="urn:microsoft.com/office/officeart/2005/8/layout/vList3"/>
    <dgm:cxn modelId="{B8B00DAA-7F57-4582-83E7-673591A2D798}" srcId="{C26AAE87-4F0A-47C8-B29F-52503A6F1AA1}" destId="{839D81D8-95B8-471D-B02A-9B20E35F3A61}" srcOrd="3" destOrd="0" parTransId="{E11B3BD6-2F10-4C67-8573-CB5B422647B4}" sibTransId="{DB44F0A9-D3A7-4D2C-88FC-6F7FA081DF89}"/>
    <dgm:cxn modelId="{6413C0B8-B238-4C5F-AB22-39479F454D56}" srcId="{C26AAE87-4F0A-47C8-B29F-52503A6F1AA1}" destId="{BCEC5C42-494C-4BF3-869E-DB6164A0884D}" srcOrd="2" destOrd="0" parTransId="{AAE2332E-F493-4796-A65B-8F88E1BF6E8C}" sibTransId="{D66CB2EF-AAC7-4D57-B1EC-CC83E05463CF}"/>
    <dgm:cxn modelId="{515DC5EB-6043-4783-9597-A7FACE421321}" type="presOf" srcId="{09DA673F-46F5-404E-85B6-4DD59BBAEC22}" destId="{459585CF-F301-4C12-A04A-DCFFB4E209F7}" srcOrd="0" destOrd="0" presId="urn:microsoft.com/office/officeart/2005/8/layout/vList3"/>
    <dgm:cxn modelId="{9BE4AE83-56FC-4E8D-88E8-FBE6EDDCFC43}" type="presParOf" srcId="{ED016098-EC1F-4DC4-8F21-BD6978114D3E}" destId="{2100A5E4-7A39-460F-A32C-3FA1EE5ADF55}" srcOrd="0" destOrd="0" presId="urn:microsoft.com/office/officeart/2005/8/layout/vList3"/>
    <dgm:cxn modelId="{40EF4EE9-331D-4442-A06F-C5919CBF389C}" type="presParOf" srcId="{2100A5E4-7A39-460F-A32C-3FA1EE5ADF55}" destId="{E424FA0E-AB70-4FEA-B844-1C79006109F0}" srcOrd="0" destOrd="0" presId="urn:microsoft.com/office/officeart/2005/8/layout/vList3"/>
    <dgm:cxn modelId="{B247E521-18EB-459E-B5CF-D1E34210086E}" type="presParOf" srcId="{2100A5E4-7A39-460F-A32C-3FA1EE5ADF55}" destId="{219F6106-AF0A-4CF1-93A3-D1755780B902}" srcOrd="1" destOrd="0" presId="urn:microsoft.com/office/officeart/2005/8/layout/vList3"/>
    <dgm:cxn modelId="{9E2B99A9-43D7-4B6E-8D50-33541C261219}" type="presParOf" srcId="{ED016098-EC1F-4DC4-8F21-BD6978114D3E}" destId="{7492E4E6-E789-4FB2-A37C-94A52E9640CA}" srcOrd="1" destOrd="0" presId="urn:microsoft.com/office/officeart/2005/8/layout/vList3"/>
    <dgm:cxn modelId="{8EBC694A-7B50-442D-ABB3-A018C7EE7061}" type="presParOf" srcId="{ED016098-EC1F-4DC4-8F21-BD6978114D3E}" destId="{9DBBA33A-AB0C-4EE1-B04D-C180B4BF7E42}" srcOrd="2" destOrd="0" presId="urn:microsoft.com/office/officeart/2005/8/layout/vList3"/>
    <dgm:cxn modelId="{55DA8EE2-829D-4FE7-A0A6-CC4B668F9459}" type="presParOf" srcId="{9DBBA33A-AB0C-4EE1-B04D-C180B4BF7E42}" destId="{C23FB7EE-125B-4B33-809D-8C84971888EE}" srcOrd="0" destOrd="0" presId="urn:microsoft.com/office/officeart/2005/8/layout/vList3"/>
    <dgm:cxn modelId="{3EB9B1F9-AC5B-44E4-9AE1-FD6A18B1778C}" type="presParOf" srcId="{9DBBA33A-AB0C-4EE1-B04D-C180B4BF7E42}" destId="{459585CF-F301-4C12-A04A-DCFFB4E209F7}" srcOrd="1" destOrd="0" presId="urn:microsoft.com/office/officeart/2005/8/layout/vList3"/>
    <dgm:cxn modelId="{3FAFB7ED-66C5-41E6-81D5-ACAC375B3133}" type="presParOf" srcId="{ED016098-EC1F-4DC4-8F21-BD6978114D3E}" destId="{1397BF52-7C6F-4A79-A8DB-F136FE62D825}" srcOrd="3" destOrd="0" presId="urn:microsoft.com/office/officeart/2005/8/layout/vList3"/>
    <dgm:cxn modelId="{27BC46FB-2355-4742-B16E-1C12D278B652}" type="presParOf" srcId="{ED016098-EC1F-4DC4-8F21-BD6978114D3E}" destId="{EA8E563B-8D04-492A-8C72-381A7826EEAA}" srcOrd="4" destOrd="0" presId="urn:microsoft.com/office/officeart/2005/8/layout/vList3"/>
    <dgm:cxn modelId="{5D2936CE-8E63-4BC0-A3C6-3B03FEDCC712}" type="presParOf" srcId="{EA8E563B-8D04-492A-8C72-381A7826EEAA}" destId="{E938C8E1-1A21-40FC-99DF-6FF977D31530}" srcOrd="0" destOrd="0" presId="urn:microsoft.com/office/officeart/2005/8/layout/vList3"/>
    <dgm:cxn modelId="{911FC4F4-C449-429E-912D-E44E78FDD26B}" type="presParOf" srcId="{EA8E563B-8D04-492A-8C72-381A7826EEAA}" destId="{FBE0A0FD-8382-49BB-9716-E6DB0657B935}" srcOrd="1" destOrd="0" presId="urn:microsoft.com/office/officeart/2005/8/layout/vList3"/>
    <dgm:cxn modelId="{965AF4A3-55B5-47B2-9A5C-6FF999DAC3D4}" type="presParOf" srcId="{ED016098-EC1F-4DC4-8F21-BD6978114D3E}" destId="{2569404B-818B-4AD7-A90A-F4C3D6802211}" srcOrd="5" destOrd="0" presId="urn:microsoft.com/office/officeart/2005/8/layout/vList3"/>
    <dgm:cxn modelId="{61BC8F00-7969-484D-AC56-B7EEA66673AA}" type="presParOf" srcId="{ED016098-EC1F-4DC4-8F21-BD6978114D3E}" destId="{65915CE6-2A2F-472D-8FBE-9831C1213CD8}" srcOrd="6" destOrd="0" presId="urn:microsoft.com/office/officeart/2005/8/layout/vList3"/>
    <dgm:cxn modelId="{98338288-E4A8-462A-8C13-FD4919F86AEF}" type="presParOf" srcId="{65915CE6-2A2F-472D-8FBE-9831C1213CD8}" destId="{79B83D90-87D2-4F53-AD68-208C5CEB4D7E}" srcOrd="0" destOrd="0" presId="urn:microsoft.com/office/officeart/2005/8/layout/vList3"/>
    <dgm:cxn modelId="{627689B3-E95D-46CE-BFB7-2C2CB9D79A4E}" type="presParOf" srcId="{65915CE6-2A2F-472D-8FBE-9831C1213CD8}" destId="{C57EEB11-DA82-4A16-B255-E07EDEB3C7C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900593" y="0"/>
            <a:ext cx="2982807" cy="497020"/>
          </a:xfrm>
          <a:prstGeom prst="rect">
            <a:avLst/>
          </a:prstGeom>
        </p:spPr>
        <p:txBody>
          <a:bodyPr vert="horz" lIns="95939" tIns="47969" rIns="95939" bIns="47969" rtlCol="1"/>
          <a:lstStyle>
            <a:lvl1pPr algn="r">
              <a:defRPr sz="1300"/>
            </a:lvl1pPr>
          </a:lstStyle>
          <a:p>
            <a:endParaRPr lang="he-IL"/>
          </a:p>
        </p:txBody>
      </p:sp>
      <p:sp>
        <p:nvSpPr>
          <p:cNvPr id="3" name="מציין מיקום של תאריך 2"/>
          <p:cNvSpPr>
            <a:spLocks noGrp="1"/>
          </p:cNvSpPr>
          <p:nvPr>
            <p:ph type="dt" sz="quarter" idx="1"/>
          </p:nvPr>
        </p:nvSpPr>
        <p:spPr>
          <a:xfrm>
            <a:off x="1594" y="0"/>
            <a:ext cx="2982807" cy="497020"/>
          </a:xfrm>
          <a:prstGeom prst="rect">
            <a:avLst/>
          </a:prstGeom>
        </p:spPr>
        <p:txBody>
          <a:bodyPr vert="horz" lIns="95939" tIns="47969" rIns="95939" bIns="47969" rtlCol="1"/>
          <a:lstStyle>
            <a:lvl1pPr algn="l">
              <a:defRPr sz="1300"/>
            </a:lvl1pPr>
          </a:lstStyle>
          <a:p>
            <a:fld id="{754346D8-402E-4166-83C7-854E4C12FC3F}" type="datetimeFigureOut">
              <a:rPr lang="he-IL" smtClean="0"/>
              <a:t>ד'/תמוז/תשע"ז</a:t>
            </a:fld>
            <a:endParaRPr lang="he-IL"/>
          </a:p>
        </p:txBody>
      </p:sp>
      <p:sp>
        <p:nvSpPr>
          <p:cNvPr id="4" name="מציין מיקום של כותרת תחתונה 3"/>
          <p:cNvSpPr>
            <a:spLocks noGrp="1"/>
          </p:cNvSpPr>
          <p:nvPr>
            <p:ph type="ftr" sz="quarter" idx="2"/>
          </p:nvPr>
        </p:nvSpPr>
        <p:spPr>
          <a:xfrm>
            <a:off x="3900593" y="9408982"/>
            <a:ext cx="2982807" cy="497019"/>
          </a:xfrm>
          <a:prstGeom prst="rect">
            <a:avLst/>
          </a:prstGeom>
        </p:spPr>
        <p:txBody>
          <a:bodyPr vert="horz" lIns="95939" tIns="47969" rIns="95939" bIns="47969" rtlCol="1" anchor="b"/>
          <a:lstStyle>
            <a:lvl1pPr algn="r">
              <a:defRPr sz="1300"/>
            </a:lvl1pPr>
          </a:lstStyle>
          <a:p>
            <a:endParaRPr lang="he-IL"/>
          </a:p>
        </p:txBody>
      </p:sp>
      <p:sp>
        <p:nvSpPr>
          <p:cNvPr id="5" name="מציין מיקום של מספר שקופית 4"/>
          <p:cNvSpPr>
            <a:spLocks noGrp="1"/>
          </p:cNvSpPr>
          <p:nvPr>
            <p:ph type="sldNum" sz="quarter" idx="3"/>
          </p:nvPr>
        </p:nvSpPr>
        <p:spPr>
          <a:xfrm>
            <a:off x="1594" y="9408982"/>
            <a:ext cx="2982807" cy="497019"/>
          </a:xfrm>
          <a:prstGeom prst="rect">
            <a:avLst/>
          </a:prstGeom>
        </p:spPr>
        <p:txBody>
          <a:bodyPr vert="horz" lIns="95939" tIns="47969" rIns="95939" bIns="47969" rtlCol="1" anchor="b"/>
          <a:lstStyle>
            <a:lvl1pPr algn="l">
              <a:defRPr sz="1300"/>
            </a:lvl1pPr>
          </a:lstStyle>
          <a:p>
            <a:fld id="{27C2FFF7-BD61-4D31-B5ED-A70DF18E68A6}" type="slidenum">
              <a:rPr lang="he-IL" smtClean="0"/>
              <a:t>‹#›</a:t>
            </a:fld>
            <a:endParaRPr lang="he-IL"/>
          </a:p>
        </p:txBody>
      </p:sp>
    </p:spTree>
    <p:extLst>
      <p:ext uri="{BB962C8B-B14F-4D97-AF65-F5344CB8AC3E}">
        <p14:creationId xmlns:p14="http://schemas.microsoft.com/office/powerpoint/2010/main" val="3010817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0" y="0"/>
            <a:ext cx="2982807" cy="495300"/>
          </a:xfrm>
          <a:prstGeom prst="rect">
            <a:avLst/>
          </a:prstGeom>
        </p:spPr>
        <p:txBody>
          <a:bodyPr vert="horz" lIns="95939" tIns="47969" rIns="95939" bIns="47969" rtlCol="0"/>
          <a:lstStyle>
            <a:lvl1pPr algn="l">
              <a:defRPr sz="1300"/>
            </a:lvl1pPr>
          </a:lstStyle>
          <a:p>
            <a:endParaRPr lang="en-US"/>
          </a:p>
        </p:txBody>
      </p:sp>
      <p:sp>
        <p:nvSpPr>
          <p:cNvPr id="3" name="מציין מיקום של תאריך 2"/>
          <p:cNvSpPr>
            <a:spLocks noGrp="1"/>
          </p:cNvSpPr>
          <p:nvPr>
            <p:ph type="dt" idx="1"/>
          </p:nvPr>
        </p:nvSpPr>
        <p:spPr>
          <a:xfrm>
            <a:off x="3899001" y="0"/>
            <a:ext cx="2982807" cy="495300"/>
          </a:xfrm>
          <a:prstGeom prst="rect">
            <a:avLst/>
          </a:prstGeom>
        </p:spPr>
        <p:txBody>
          <a:bodyPr vert="horz" lIns="95939" tIns="47969" rIns="95939" bIns="47969" rtlCol="0"/>
          <a:lstStyle>
            <a:lvl1pPr algn="r">
              <a:defRPr sz="1300"/>
            </a:lvl1pPr>
          </a:lstStyle>
          <a:p>
            <a:fld id="{D3F089EB-827C-405C-B598-F5BE46A79968}" type="datetimeFigureOut">
              <a:rPr lang="en-US" smtClean="0"/>
              <a:t>6/28/2017</a:t>
            </a:fld>
            <a:endParaRPr lang="en-US"/>
          </a:p>
        </p:txBody>
      </p:sp>
      <p:sp>
        <p:nvSpPr>
          <p:cNvPr id="4" name="מציין מיקום של תמונת שקופית 3"/>
          <p:cNvSpPr>
            <a:spLocks noGrp="1" noRot="1" noChangeAspect="1"/>
          </p:cNvSpPr>
          <p:nvPr>
            <p:ph type="sldImg" idx="2"/>
          </p:nvPr>
        </p:nvSpPr>
        <p:spPr>
          <a:xfrm>
            <a:off x="139700" y="742950"/>
            <a:ext cx="6604000" cy="3714750"/>
          </a:xfrm>
          <a:prstGeom prst="rect">
            <a:avLst/>
          </a:prstGeom>
          <a:noFill/>
          <a:ln w="12700">
            <a:solidFill>
              <a:prstClr val="black"/>
            </a:solidFill>
          </a:ln>
        </p:spPr>
        <p:txBody>
          <a:bodyPr vert="horz" lIns="95939" tIns="47969" rIns="95939" bIns="47969" rtlCol="0" anchor="ctr"/>
          <a:lstStyle/>
          <a:p>
            <a:endParaRPr lang="en-US"/>
          </a:p>
        </p:txBody>
      </p:sp>
      <p:sp>
        <p:nvSpPr>
          <p:cNvPr id="5" name="מציין מיקום של הערות 4"/>
          <p:cNvSpPr>
            <a:spLocks noGrp="1"/>
          </p:cNvSpPr>
          <p:nvPr>
            <p:ph type="body" sz="quarter" idx="3"/>
          </p:nvPr>
        </p:nvSpPr>
        <p:spPr>
          <a:xfrm>
            <a:off x="688340" y="4705350"/>
            <a:ext cx="5506720" cy="4457700"/>
          </a:xfrm>
          <a:prstGeom prst="rect">
            <a:avLst/>
          </a:prstGeom>
        </p:spPr>
        <p:txBody>
          <a:bodyPr vert="horz" lIns="95939" tIns="47969" rIns="95939" bIns="47969" rtlCol="0"/>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6" name="מציין מיקום של כותרת תחתונה 5"/>
          <p:cNvSpPr>
            <a:spLocks noGrp="1"/>
          </p:cNvSpPr>
          <p:nvPr>
            <p:ph type="ftr" sz="quarter" idx="4"/>
          </p:nvPr>
        </p:nvSpPr>
        <p:spPr>
          <a:xfrm>
            <a:off x="0" y="9408982"/>
            <a:ext cx="2982807" cy="495300"/>
          </a:xfrm>
          <a:prstGeom prst="rect">
            <a:avLst/>
          </a:prstGeom>
        </p:spPr>
        <p:txBody>
          <a:bodyPr vert="horz" lIns="95939" tIns="47969" rIns="95939" bIns="47969" rtlCol="0" anchor="b"/>
          <a:lstStyle>
            <a:lvl1pPr algn="l">
              <a:defRPr sz="1300"/>
            </a:lvl1pPr>
          </a:lstStyle>
          <a:p>
            <a:endParaRPr lang="en-US"/>
          </a:p>
        </p:txBody>
      </p:sp>
      <p:sp>
        <p:nvSpPr>
          <p:cNvPr id="7" name="מציין מיקום של מספר שקופית 6"/>
          <p:cNvSpPr>
            <a:spLocks noGrp="1"/>
          </p:cNvSpPr>
          <p:nvPr>
            <p:ph type="sldNum" sz="quarter" idx="5"/>
          </p:nvPr>
        </p:nvSpPr>
        <p:spPr>
          <a:xfrm>
            <a:off x="3899001" y="9408982"/>
            <a:ext cx="2982807" cy="495300"/>
          </a:xfrm>
          <a:prstGeom prst="rect">
            <a:avLst/>
          </a:prstGeom>
        </p:spPr>
        <p:txBody>
          <a:bodyPr vert="horz" lIns="95939" tIns="47969" rIns="95939" bIns="47969" rtlCol="0" anchor="b"/>
          <a:lstStyle>
            <a:lvl1pPr algn="r">
              <a:defRPr sz="1300"/>
            </a:lvl1pPr>
          </a:lstStyle>
          <a:p>
            <a:fld id="{174E527B-C95B-46A6-981D-AB458E7F41FD}" type="slidenum">
              <a:rPr lang="en-US" smtClean="0"/>
              <a:t>‹#›</a:t>
            </a:fld>
            <a:endParaRPr lang="en-US"/>
          </a:p>
        </p:txBody>
      </p:sp>
    </p:spTree>
    <p:extLst>
      <p:ext uri="{BB962C8B-B14F-4D97-AF65-F5344CB8AC3E}">
        <p14:creationId xmlns:p14="http://schemas.microsoft.com/office/powerpoint/2010/main" val="1733323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39700" y="742950"/>
            <a:ext cx="6604000" cy="3714750"/>
          </a:xfrm>
        </p:spPr>
      </p:sp>
      <p:sp>
        <p:nvSpPr>
          <p:cNvPr id="3" name="מציין מיקום של הערות 2"/>
          <p:cNvSpPr>
            <a:spLocks noGrp="1"/>
          </p:cNvSpPr>
          <p:nvPr>
            <p:ph type="body" idx="1"/>
          </p:nvPr>
        </p:nvSpPr>
        <p:spPr/>
        <p:txBody>
          <a:bodyPr/>
          <a:lstStyle/>
          <a:p>
            <a:pPr algn="r" rtl="1"/>
            <a:r>
              <a:rPr lang="he-IL" dirty="0" smtClean="0"/>
              <a:t>כאשר מדברים על מקורות אנרגיה לשימוש האדם, יש להפריד בין </a:t>
            </a:r>
            <a:r>
              <a:rPr lang="he-IL" b="1" dirty="0" smtClean="0">
                <a:solidFill>
                  <a:srgbClr val="800080"/>
                </a:solidFill>
                <a:effectLst/>
              </a:rPr>
              <a:t>מקורות אנרגיה מתכלים</a:t>
            </a:r>
            <a:r>
              <a:rPr lang="he-IL" dirty="0" smtClean="0"/>
              <a:t> (שיספיקו לזמן קצוב), לבין </a:t>
            </a:r>
            <a:r>
              <a:rPr lang="he-IL" b="1" dirty="0" smtClean="0">
                <a:solidFill>
                  <a:srgbClr val="800080"/>
                </a:solidFill>
                <a:effectLst/>
              </a:rPr>
              <a:t>מקורות אנרגיה מתחדשים</a:t>
            </a:r>
            <a:r>
              <a:rPr lang="he-IL" dirty="0" smtClean="0"/>
              <a:t>.</a:t>
            </a:r>
          </a:p>
          <a:p>
            <a:pPr algn="r" rtl="1"/>
            <a:r>
              <a:rPr lang="he-IL" dirty="0" smtClean="0"/>
              <a:t>בשם </a:t>
            </a:r>
            <a:r>
              <a:rPr lang="he-IL" b="1" dirty="0" smtClean="0">
                <a:solidFill>
                  <a:srgbClr val="804000"/>
                </a:solidFill>
                <a:effectLst/>
              </a:rPr>
              <a:t>מקורות אנרגיה מתכלים</a:t>
            </a:r>
            <a:r>
              <a:rPr lang="he-IL" dirty="0" smtClean="0"/>
              <a:t> (נגמרים), נכללים אותם מקורות אנרגיה הנחצבים מקליפת כדור הארץ. ביניהם ניתן לכלול את הנפט הגולמי, הפחם, הגז הטבעי, והאורניום המשמש כדלק לכורים גרעיניים. קיימת הטעיה, של אלו הטוענים כאילו דלק ביקוע גרעיני הוא מקור אנרגיה מתחדש, ונדון בנושא בסעיף על התגובות הגרעיניות.</a:t>
            </a:r>
          </a:p>
          <a:p>
            <a:pPr algn="r" rtl="1"/>
            <a:r>
              <a:rPr lang="he-IL" dirty="0" smtClean="0"/>
              <a:t>בשם </a:t>
            </a:r>
            <a:r>
              <a:rPr lang="he-IL" b="1" dirty="0" smtClean="0">
                <a:solidFill>
                  <a:srgbClr val="804000"/>
                </a:solidFill>
                <a:effectLst/>
              </a:rPr>
              <a:t>מקורות אנרגיה מתחדשים</a:t>
            </a:r>
            <a:r>
              <a:rPr lang="he-IL" dirty="0" smtClean="0"/>
              <a:t>, כוללים את המקורות המבוססים בעיקרם על אנרגיית השמש, ועל תהליך המיזוג הגרעיני. בין המקורות המתחדשים ניתן למנות את הביומסה, אנרגיית הרוח, המרה ישירה של אנרגיית השמש לחום, המרה ישירה של אנרגיית השמש לחשמל (תאי שמש), אנרגיה הידרואלקטרית, אנרגיה גיאותרמית, </a:t>
            </a:r>
            <a:r>
              <a:rPr lang="he-IL" dirty="0" err="1" smtClean="0"/>
              <a:t>וכו</a:t>
            </a:r>
            <a:r>
              <a:rPr lang="he-IL" dirty="0" smtClean="0"/>
              <a:t>'. </a:t>
            </a:r>
            <a:r>
              <a:rPr lang="he-IL" b="1" dirty="0" smtClean="0">
                <a:solidFill>
                  <a:srgbClr val="800080"/>
                </a:solidFill>
                <a:effectLst/>
              </a:rPr>
              <a:t>ההגדרה של מקור אנרגיה מתחדש</a:t>
            </a:r>
            <a:r>
              <a:rPr lang="he-IL" dirty="0" smtClean="0"/>
              <a:t> היא שהוא </a:t>
            </a:r>
            <a:r>
              <a:rPr lang="he-IL" b="1" dirty="0" smtClean="0">
                <a:solidFill>
                  <a:srgbClr val="800000"/>
                </a:solidFill>
                <a:effectLst/>
              </a:rPr>
              <a:t>אינו נגמר, וכן שאינו גורם נזק לסביבה, כך שניתן להשתמש בו ללא מגבלות</a:t>
            </a:r>
            <a:r>
              <a:rPr lang="he-IL" dirty="0" smtClean="0"/>
              <a:t>.</a:t>
            </a:r>
          </a:p>
          <a:p>
            <a:pPr algn="r" rtl="1"/>
            <a:r>
              <a:rPr lang="he-IL" b="1" dirty="0" smtClean="0">
                <a:solidFill>
                  <a:srgbClr val="800040"/>
                </a:solidFill>
                <a:effectLst/>
              </a:rPr>
              <a:t>אחת הבעיות הקשות העומדות בפני האנושות בתחילת המילניום השלישי, היא הקטנת השימוש במקורות האנרגיה המתכלים, והגברת השימוש במקורות האנרגיה המתחדשים</a:t>
            </a:r>
            <a:r>
              <a:rPr lang="he-IL" b="1" dirty="0" smtClean="0"/>
              <a:t>.</a:t>
            </a:r>
            <a:endParaRPr lang="he-IL" dirty="0" smtClean="0"/>
          </a:p>
          <a:p>
            <a:pPr algn="r" rtl="1"/>
            <a:endParaRPr lang="he-IL" dirty="0" smtClean="0"/>
          </a:p>
          <a:p>
            <a:pPr algn="r" rtl="1"/>
            <a:r>
              <a:rPr lang="he-IL" dirty="0" smtClean="0"/>
              <a:t>למעשה, </a:t>
            </a:r>
            <a:r>
              <a:rPr lang="he-IL" b="1" dirty="0" smtClean="0">
                <a:solidFill>
                  <a:srgbClr val="800080"/>
                </a:solidFill>
                <a:effectLst/>
              </a:rPr>
              <a:t>כמעט כל מקורות האנרגיה העומדים לרשות האדם בכדור הארץ</a:t>
            </a:r>
            <a:r>
              <a:rPr lang="he-IL" b="1" dirty="0" smtClean="0"/>
              <a:t>, </a:t>
            </a:r>
            <a:r>
              <a:rPr lang="he-IL" b="1" dirty="0" smtClean="0">
                <a:solidFill>
                  <a:srgbClr val="800080"/>
                </a:solidFill>
                <a:effectLst/>
              </a:rPr>
              <a:t>מקורם בשני מקורות בסיסיים</a:t>
            </a:r>
            <a:r>
              <a:rPr lang="he-IL" dirty="0" smtClean="0"/>
              <a:t>:</a:t>
            </a:r>
          </a:p>
          <a:p>
            <a:pPr algn="r" rtl="1">
              <a:buFont typeface="Arial" panose="020B0604020202020204" pitchFamily="34" charset="0"/>
              <a:buChar char="•"/>
            </a:pPr>
            <a:r>
              <a:rPr lang="he-IL" b="1" dirty="0" smtClean="0">
                <a:solidFill>
                  <a:srgbClr val="804000"/>
                </a:solidFill>
                <a:effectLst/>
              </a:rPr>
              <a:t>השמש</a:t>
            </a:r>
            <a:r>
              <a:rPr lang="he-IL" b="1" dirty="0" smtClean="0"/>
              <a:t> </a:t>
            </a:r>
            <a:r>
              <a:rPr lang="he-IL" dirty="0" smtClean="0"/>
              <a:t>(שאף בה מקור האנרגיה הוא בריאקציות של מיזוג גרעיני המתרחשות בתוך השמש).</a:t>
            </a:r>
          </a:p>
          <a:p>
            <a:pPr algn="r" rtl="1">
              <a:buFont typeface="Arial" panose="020B0604020202020204" pitchFamily="34" charset="0"/>
              <a:buChar char="•"/>
            </a:pPr>
            <a:r>
              <a:rPr lang="he-IL" dirty="0" smtClean="0"/>
              <a:t>אנרגיה גרעיניות של </a:t>
            </a:r>
            <a:r>
              <a:rPr lang="he-IL" b="1" dirty="0" smtClean="0">
                <a:solidFill>
                  <a:srgbClr val="804000"/>
                </a:solidFill>
                <a:effectLst/>
              </a:rPr>
              <a:t>התפרקויות רדיואקטיביות</a:t>
            </a:r>
            <a:r>
              <a:rPr lang="he-IL" dirty="0" smtClean="0"/>
              <a:t> בתוך כדור הארץ.</a:t>
            </a:r>
          </a:p>
          <a:p>
            <a:pPr algn="r" rtl="1">
              <a:buFont typeface="Arial" panose="020B0604020202020204" pitchFamily="34" charset="0"/>
              <a:buChar char="•"/>
            </a:pPr>
            <a:r>
              <a:rPr lang="he-IL" dirty="0" smtClean="0"/>
              <a:t>קיים גם מקור נוסף של </a:t>
            </a:r>
            <a:r>
              <a:rPr lang="he-IL" b="1" dirty="0" smtClean="0">
                <a:solidFill>
                  <a:srgbClr val="800080"/>
                </a:solidFill>
                <a:effectLst/>
              </a:rPr>
              <a:t>תופעת הגאות והשפל</a:t>
            </a:r>
            <a:r>
              <a:rPr lang="he-IL" dirty="0" smtClean="0"/>
              <a:t>, הנובעת מכוח המשיכה של הירח בסיבובו סביב כדור הארץ, וכן השפעה של סיבוב כדור הארץ סביב השמש.</a:t>
            </a:r>
          </a:p>
          <a:p>
            <a:pPr algn="r" rtl="1">
              <a:buFont typeface="Arial" panose="020B0604020202020204" pitchFamily="34" charset="0"/>
              <a:buChar char="•"/>
            </a:pPr>
            <a:r>
              <a:rPr lang="he-IL" b="1" i="1" dirty="0" smtClean="0"/>
              <a:t>ומקורות מתחדשים – אינם</a:t>
            </a:r>
            <a:r>
              <a:rPr lang="he-IL" b="1" i="1" baseline="0" dirty="0" smtClean="0"/>
              <a:t> תמיד בעדיפות, כפי שנראה להלן...</a:t>
            </a:r>
            <a:endParaRPr lang="he-IL" b="1" i="1" dirty="0" smtClean="0"/>
          </a:p>
          <a:p>
            <a:pPr algn="r" rtl="1">
              <a:buFont typeface="Arial" panose="020B0604020202020204" pitchFamily="34" charset="0"/>
              <a:buChar char="•"/>
            </a:pPr>
            <a:endParaRPr lang="he-IL" dirty="0" smtClean="0"/>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t>1</a:t>
            </a:fld>
            <a:endParaRPr lang="en-US"/>
          </a:p>
        </p:txBody>
      </p:sp>
    </p:spTree>
    <p:extLst>
      <p:ext uri="{BB962C8B-B14F-4D97-AF65-F5344CB8AC3E}">
        <p14:creationId xmlns:p14="http://schemas.microsoft.com/office/powerpoint/2010/main" val="2455360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המבנה</a:t>
            </a:r>
            <a:r>
              <a:rPr lang="he-IL" b="1" baseline="0" dirty="0" smtClean="0"/>
              <a:t> העקרוני של כור: </a:t>
            </a:r>
          </a:p>
          <a:p>
            <a:pPr algn="r" rtl="1"/>
            <a:r>
              <a:rPr lang="he-IL" b="1" baseline="0" dirty="0" smtClean="0"/>
              <a:t>מבחינה עקרונית ניתן לתאר את הכור הגרעיני ע"י חמישה מרכיבים עיקריים: הדלק הגרעיני, המאט, </a:t>
            </a:r>
            <a:r>
              <a:rPr lang="he-IL" b="1" baseline="0" dirty="0" err="1" smtClean="0"/>
              <a:t>הקרר</a:t>
            </a:r>
            <a:r>
              <a:rPr lang="he-IL" b="1" baseline="0" dirty="0" smtClean="0"/>
              <a:t>, המחזר ומוטות הבקרה.</a:t>
            </a:r>
          </a:p>
          <a:p>
            <a:pPr algn="r" rtl="1"/>
            <a:endParaRPr lang="he-IL" b="1" baseline="0" dirty="0" smtClean="0"/>
          </a:p>
          <a:p>
            <a:pPr algn="r" rtl="1"/>
            <a:r>
              <a:rPr lang="he-IL" b="1" baseline="0" dirty="0" smtClean="0"/>
              <a:t>הדלק הגרעיני – </a:t>
            </a:r>
            <a:r>
              <a:rPr lang="he-IL" b="0" baseline="0" dirty="0" smtClean="0"/>
              <a:t>זהו המרכיב שבו מתרחשים הביקועים הגרעיניים. הוא מורכב בד"כ מחומר בקיע ומחומר פורה. ההרכב השכיח ביותר של דלק הוא אורניום-235 ואורניום-238. בכורי כוח מופיע הדלק בד"כ בצורת תחמוצת של אורניום </a:t>
            </a:r>
            <a:r>
              <a:rPr lang="he-IL" b="0" baseline="0" dirty="0" err="1" smtClean="0"/>
              <a:t>דיאוקסיד</a:t>
            </a:r>
            <a:r>
              <a:rPr lang="he-IL" b="0" baseline="0" dirty="0" smtClean="0"/>
              <a:t> ובמהירים – עם </a:t>
            </a:r>
            <a:r>
              <a:rPr lang="he-IL" b="0" baseline="0" dirty="0" err="1" smtClean="0"/>
              <a:t>פלוטויניום</a:t>
            </a:r>
            <a:r>
              <a:rPr lang="he-IL" b="0" baseline="0" dirty="0" smtClean="0"/>
              <a:t> </a:t>
            </a:r>
            <a:r>
              <a:rPr lang="he-IL" b="0" baseline="0" dirty="0" err="1" smtClean="0"/>
              <a:t>דיאקסיד</a:t>
            </a:r>
            <a:r>
              <a:rPr lang="he-IL" b="0" baseline="0" dirty="0" smtClean="0"/>
              <a:t>. בכורים מכילי </a:t>
            </a:r>
            <a:r>
              <a:rPr lang="he-IL" b="0" baseline="0" dirty="0" err="1" smtClean="0"/>
              <a:t>תוריום</a:t>
            </a:r>
            <a:r>
              <a:rPr lang="he-IL" b="0" baseline="0" dirty="0" smtClean="0"/>
              <a:t> יהיה ההרכב </a:t>
            </a:r>
            <a:r>
              <a:rPr lang="he-IL" b="0" baseline="0" dirty="0" err="1" smtClean="0"/>
              <a:t>תוריום</a:t>
            </a:r>
            <a:r>
              <a:rPr lang="he-IL" b="0" baseline="0" dirty="0" smtClean="0"/>
              <a:t> </a:t>
            </a:r>
            <a:r>
              <a:rPr lang="he-IL" b="0" baseline="0" dirty="0" err="1" smtClean="0"/>
              <a:t>דיאוקסיד</a:t>
            </a:r>
            <a:r>
              <a:rPr lang="he-IL" b="0" baseline="0" dirty="0" smtClean="0"/>
              <a:t>. התחמוצות הללו מיוצרות כאבקה, שעוברת תהליך כבישה הקרוי </a:t>
            </a:r>
            <a:r>
              <a:rPr lang="he-IL" b="0" baseline="0" dirty="0" err="1" smtClean="0"/>
              <a:t>סינטור</a:t>
            </a:r>
            <a:r>
              <a:rPr lang="he-IL" b="0" baseline="0" dirty="0" smtClean="0"/>
              <a:t>, ויוצרים ממנה את "גלולות" הדלק. ישנם כורים בהם </a:t>
            </a:r>
            <a:r>
              <a:rPr lang="he-IL" b="0" baseline="0" dirty="0" err="1" smtClean="0"/>
              <a:t>קרביד</a:t>
            </a:r>
            <a:r>
              <a:rPr lang="he-IL" b="0" baseline="0" dirty="0" smtClean="0"/>
              <a:t> האורניום משמש כדלק, כלומר תרכובת של </a:t>
            </a:r>
            <a:r>
              <a:rPr lang="he-IL" b="0" baseline="0" dirty="0" err="1" smtClean="0"/>
              <a:t>פחמן+אורניום</a:t>
            </a:r>
            <a:r>
              <a:rPr lang="he-IL" b="0" baseline="0" dirty="0" smtClean="0"/>
              <a:t>, ולא מתחמוצת של אורניום. הסיבה לכך הטמפרטורה הגבוהה בה צריך לעמוד הדלק הגרעיני. בד"כ הדלק מורכב ממוטות דלק, שהם למעשה צינורות המכילים את גלולות הדלק. מכיוון שתוצרי הביקוע הם רדיואקטיביים, יש צורך במניעת יציאתם מהדלק הגרעיני אל המרכיבים האחרים בכור, והעיקר אל מחוץ לכור. </a:t>
            </a:r>
            <a:r>
              <a:rPr lang="he-IL" b="1" i="1" baseline="0" dirty="0" smtClean="0"/>
              <a:t>הדבר מושג ע"י מעטפת הדלק הגרעיני במעטפת</a:t>
            </a:r>
            <a:r>
              <a:rPr lang="he-IL" b="0" baseline="0" dirty="0" smtClean="0"/>
              <a:t>. תפקיד נוסף של המעטפת הוא למנוע תגובה כימית בין החומר המקרר את הדלק לדלק הגרעיני עצמו. </a:t>
            </a:r>
          </a:p>
          <a:p>
            <a:pPr algn="r" rtl="1"/>
            <a:r>
              <a:rPr lang="he-IL" b="0" baseline="0" dirty="0" smtClean="0"/>
              <a:t>ככל שטמפ' הדלק גבוהה יותר, כך גדל הפוטנציאל של הכור בגרעיני להשיג נצילות </a:t>
            </a:r>
            <a:r>
              <a:rPr lang="he-IL" b="0" baseline="0" dirty="0" err="1" smtClean="0"/>
              <a:t>תרמודינמית</a:t>
            </a:r>
            <a:r>
              <a:rPr lang="he-IL" b="0" baseline="0" dirty="0" smtClean="0"/>
              <a:t> (היחס בין ההספק החשמלי להספק התרמי) גבוהה, ולכן דרושה עמידות הדלק. בנוסף, </a:t>
            </a:r>
            <a:r>
              <a:rPr lang="he-IL" b="0" baseline="0" dirty="0" err="1" smtClean="0"/>
              <a:t>האנ</a:t>
            </a:r>
            <a:r>
              <a:rPr lang="he-IL" b="0" baseline="0" dirty="0" smtClean="0"/>
              <a:t>. הנוצרת התהליך הביקוע גורמת לחימום הדלק. לכן יש צורך </a:t>
            </a:r>
            <a:r>
              <a:rPr lang="he-IL" b="0" i="1" baseline="0" dirty="0" smtClean="0"/>
              <a:t>בקירורו של הדלק, וכך נכנס מרכיב </a:t>
            </a:r>
            <a:r>
              <a:rPr lang="he-IL" b="0" i="1" baseline="0" dirty="0" err="1" smtClean="0"/>
              <a:t>הקרר</a:t>
            </a:r>
            <a:r>
              <a:rPr lang="he-IL" b="0" i="1" baseline="0" dirty="0" smtClean="0"/>
              <a:t>.</a:t>
            </a:r>
          </a:p>
          <a:p>
            <a:pPr algn="r" rtl="1"/>
            <a:endParaRPr lang="he-IL" b="0" baseline="0" dirty="0" smtClean="0"/>
          </a:p>
          <a:p>
            <a:pPr algn="r" rtl="1"/>
            <a:r>
              <a:rPr lang="he-IL" b="1" baseline="0" dirty="0" smtClean="0"/>
              <a:t>המקרר – </a:t>
            </a:r>
            <a:r>
              <a:rPr lang="he-IL" b="0" baseline="0" dirty="0" smtClean="0"/>
              <a:t>תפקידו הוא להוציא את </a:t>
            </a:r>
            <a:r>
              <a:rPr lang="he-IL" b="0" baseline="0" dirty="0" err="1" smtClean="0"/>
              <a:t>אנ</a:t>
            </a:r>
            <a:r>
              <a:rPr lang="he-IL" b="0" baseline="0" dirty="0" smtClean="0"/>
              <a:t>. החום שבדלק (שנוצרה עקב הביקוע הגרעיני) אל מחוץ לכור. בנוסף, עליו למנוע עליית טמפ' הדלק לערכים גבוהים ולמנוע את התכתו. </a:t>
            </a:r>
            <a:r>
              <a:rPr lang="he-IL" b="0" i="1" u="sng" baseline="0" dirty="0" smtClean="0"/>
              <a:t>התכונות הדרושות ממקרר אידיאלי</a:t>
            </a:r>
            <a:r>
              <a:rPr lang="he-IL" b="0" baseline="0" dirty="0" smtClean="0"/>
              <a:t>: חום סגולי גבוה ומקדם הולכת חום גבוה, טמפ' רתיחה גבוהה וטמפ' היתוך נמוכה ועוד. </a:t>
            </a:r>
            <a:r>
              <a:rPr lang="he-IL" b="0" i="1" baseline="0" dirty="0" smtClean="0"/>
              <a:t>מים כקרר..</a:t>
            </a:r>
          </a:p>
          <a:p>
            <a:pPr algn="r" rtl="1"/>
            <a:endParaRPr lang="he-IL" b="0" dirty="0" smtClean="0"/>
          </a:p>
          <a:p>
            <a:pPr algn="r" rtl="1"/>
            <a:r>
              <a:rPr lang="he-IL" b="1" dirty="0" smtClean="0"/>
              <a:t>המאט – </a:t>
            </a:r>
            <a:r>
              <a:rPr lang="he-IL" b="0" dirty="0" smtClean="0"/>
              <a:t>תפקידו </a:t>
            </a:r>
            <a:r>
              <a:rPr lang="he-IL" b="0" dirty="0" err="1" smtClean="0"/>
              <a:t>להאיט</a:t>
            </a:r>
            <a:r>
              <a:rPr lang="he-IL" b="0" dirty="0" smtClean="0"/>
              <a:t> את הנויטרונים</a:t>
            </a:r>
            <a:r>
              <a:rPr lang="he-IL" b="0" baseline="0" dirty="0" smtClean="0"/>
              <a:t> ולהקטין את מהירותם, בגין הגדלת הסיכוי לביקוע. ככל שמהירות הנויטרון נמוכה יותר, כך גדל סיכויו לבצע ביקוע גרעיני. שכן חתך הפעולה גדל ככל שמהירות (</a:t>
            </a:r>
            <a:r>
              <a:rPr lang="he-IL" b="0" baseline="0" dirty="0" err="1" smtClean="0"/>
              <a:t>אנרגייה</a:t>
            </a:r>
            <a:r>
              <a:rPr lang="he-IL" b="0" baseline="0" dirty="0" smtClean="0"/>
              <a:t>) הנויטרון קטנה. </a:t>
            </a:r>
          </a:p>
          <a:p>
            <a:pPr algn="r" rtl="1"/>
            <a:r>
              <a:rPr lang="he-IL" b="0" baseline="0" dirty="0" smtClean="0"/>
              <a:t>ככל שמסתו של גרעין המאט קטנה יותר, כך אובדן האנרגיה בהתנגשות יהיה רב יותר. לכן מבחינת תכונות האטה עדיפים מאטים עם גרעינים בעלי משקל אטומי נמוך. הגרעינים בעלי המשקל האטומי הנמוך ביותר הם </a:t>
            </a:r>
            <a:r>
              <a:rPr lang="he-IL" b="0" baseline="0" dirty="0" err="1" smtClean="0"/>
              <a:t>המימנים</a:t>
            </a:r>
            <a:r>
              <a:rPr lang="he-IL" b="0" baseline="0" dirty="0" smtClean="0"/>
              <a:t>, ולכן הם בעלי תכונות האטה טובות. מים רגילים, המכילים כמות רבה של מימנים , הינם מאט עם תכונות האטה טובות. אין כמעט מאט שעונה על כלל הדרישות. אולם ניתן למצוא: מים , מים כבדים וגרפיט. </a:t>
            </a:r>
          </a:p>
          <a:p>
            <a:pPr algn="r" rtl="1"/>
            <a:endParaRPr lang="he-IL" b="0" baseline="0" dirty="0" smtClean="0"/>
          </a:p>
          <a:p>
            <a:pPr algn="r" rtl="1"/>
            <a:r>
              <a:rPr lang="he-IL" b="1" baseline="0" dirty="0" smtClean="0"/>
              <a:t>המחזר</a:t>
            </a:r>
            <a:r>
              <a:rPr lang="he-IL" b="0" baseline="0" dirty="0" smtClean="0"/>
              <a:t> – תפקידו להקטין את דליפת הנויטרונים מליבת הכור החוצה. במלים אחרות: תפקידו להשיב את הנויטרונים הדולפים מליבת הכור בחזרה לליבה. התכונות הנדרשות: עמידות בחום ובקרינה, עלות נמוכה </a:t>
            </a:r>
            <a:r>
              <a:rPr lang="he-IL" b="0" baseline="0" dirty="0" err="1" smtClean="0"/>
              <a:t>וכו</a:t>
            </a:r>
            <a:r>
              <a:rPr lang="he-IL" b="0" baseline="0" dirty="0" smtClean="0"/>
              <a:t>',שהן למעשה הדרישות ממאט. לכן – אותם חומרים. </a:t>
            </a:r>
          </a:p>
          <a:p>
            <a:pPr algn="r" rtl="1"/>
            <a:endParaRPr lang="he-IL" b="0" baseline="0" dirty="0" smtClean="0"/>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t>10</a:t>
            </a:fld>
            <a:endParaRPr lang="en-US"/>
          </a:p>
        </p:txBody>
      </p:sp>
    </p:spTree>
    <p:extLst>
      <p:ext uri="{BB962C8B-B14F-4D97-AF65-F5344CB8AC3E}">
        <p14:creationId xmlns:p14="http://schemas.microsoft.com/office/powerpoint/2010/main" val="3238527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smtClean="0">
                <a:ln>
                  <a:noFill/>
                </a:ln>
                <a:solidFill>
                  <a:prstClr val="black"/>
                </a:solidFill>
                <a:effectLst/>
                <a:uLnTx/>
                <a:uFillTx/>
                <a:latin typeface="+mn-lt"/>
                <a:ea typeface="+mn-ea"/>
                <a:cs typeface="+mn-cs"/>
              </a:rPr>
              <a:t>הבקרה </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תפקידה לשלוט על אוכלוסיית הנויטרונים בכור. בזמן הפעלה רגילה תפקידה לשמור על </a:t>
            </a:r>
            <a:r>
              <a:rPr kumimoji="0" lang="he-IL" sz="1200" b="0" i="0" u="none" strike="noStrike" kern="1200" cap="none" spc="0" normalizeH="0" baseline="0" noProof="0" dirty="0" err="1" smtClean="0">
                <a:ln>
                  <a:noFill/>
                </a:ln>
                <a:solidFill>
                  <a:prstClr val="black"/>
                </a:solidFill>
                <a:effectLst/>
                <a:uLnTx/>
                <a:uFillTx/>
                <a:latin typeface="+mn-lt"/>
                <a:ea typeface="+mn-ea"/>
                <a:cs typeface="+mn-cs"/>
              </a:rPr>
              <a:t>אוכ</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נויטרונים קבועה. בזמן עצירת הכור תפקידה </a:t>
            </a:r>
            <a:r>
              <a:rPr kumimoji="0" lang="he-IL" sz="1200" b="0" i="1" u="sng" strike="noStrike" kern="1200" cap="none" spc="0" normalizeH="0" baseline="0" noProof="0" dirty="0" smtClean="0">
                <a:ln>
                  <a:noFill/>
                </a:ln>
                <a:solidFill>
                  <a:prstClr val="black"/>
                </a:solidFill>
                <a:effectLst/>
                <a:uLnTx/>
                <a:uFillTx/>
                <a:latin typeface="+mn-lt"/>
                <a:ea typeface="+mn-ea"/>
                <a:cs typeface="+mn-cs"/>
              </a:rPr>
              <a:t>להפסיק את תגובת השרשרת, ולאפס </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את אוכלוסיית הנויטרונים במהירות האפשרית. הצורה המקובלת להשגת בקרה הינה ע"י שליטה בכמות </a:t>
            </a:r>
            <a:r>
              <a:rPr kumimoji="0" lang="he-IL" sz="1200" b="0" i="0" u="none" strike="noStrike" kern="1200" cap="none" spc="0" normalizeH="0" baseline="0" noProof="0" dirty="0" err="1" smtClean="0">
                <a:ln>
                  <a:noFill/>
                </a:ln>
                <a:solidFill>
                  <a:prstClr val="black"/>
                </a:solidFill>
                <a:effectLst/>
                <a:uLnTx/>
                <a:uFillTx/>
                <a:latin typeface="+mn-lt"/>
                <a:ea typeface="+mn-ea"/>
                <a:cs typeface="+mn-cs"/>
              </a:rPr>
              <a:t>הויטרונים</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הנבלעים בליבת הכור. זאת משיגים ע"י הכנסה או הוצאה של חומרים בעלי הסתברות גבוהה לבליעת נויטרונים. זה נעשה בכמה אופנים: בקרה ע"י מוטות בקרה, בעזרת רעל מומס, ובעזרת רעל מתכלה. </a:t>
            </a:r>
          </a:p>
          <a:p>
            <a:pPr algn="r" rtl="1"/>
            <a:endParaRPr lang="he-IL" dirty="0" smtClean="0"/>
          </a:p>
          <a:p>
            <a:pPr algn="r" rtl="1"/>
            <a:r>
              <a:rPr lang="he-IL" dirty="0" smtClean="0"/>
              <a:t>האיור</a:t>
            </a:r>
            <a:r>
              <a:rPr lang="he-IL" baseline="0" dirty="0" smtClean="0"/>
              <a:t> שלפנינו מדגים את </a:t>
            </a:r>
            <a:r>
              <a:rPr lang="he-IL" b="1" baseline="0" dirty="0" smtClean="0"/>
              <a:t>ליבת הכור</a:t>
            </a:r>
            <a:r>
              <a:rPr lang="he-IL" baseline="0" dirty="0" smtClean="0"/>
              <a:t>. הליבה בנויה </a:t>
            </a:r>
            <a:r>
              <a:rPr lang="he-IL" b="1" baseline="0" dirty="0" smtClean="0"/>
              <a:t>מאשכולות דלק </a:t>
            </a:r>
            <a:r>
              <a:rPr lang="he-IL" baseline="0" dirty="0" smtClean="0"/>
              <a:t>(). אשכולות הדלק בנויים </a:t>
            </a:r>
            <a:r>
              <a:rPr lang="he-IL" b="1" baseline="0" dirty="0" smtClean="0"/>
              <a:t>ממוטות דלק</a:t>
            </a:r>
            <a:r>
              <a:rPr lang="he-IL" baseline="0" dirty="0" smtClean="0"/>
              <a:t>, כאשר כל מוט דלק מכיל </a:t>
            </a:r>
            <a:r>
              <a:rPr lang="he-IL" b="1" baseline="0" dirty="0" smtClean="0"/>
              <a:t>גלולת דלק</a:t>
            </a:r>
            <a:r>
              <a:rPr lang="he-IL" baseline="0" dirty="0" smtClean="0"/>
              <a:t>. – כפי שיוסבר להלן</a:t>
            </a:r>
          </a:p>
          <a:p>
            <a:pPr algn="r" rtl="1"/>
            <a:r>
              <a:rPr lang="he-IL" baseline="0" dirty="0" smtClean="0"/>
              <a:t>(בכור המהיר גלולות הדלק מורכבות מתערובת של תחמוצת אורניום ותחמוצת פלוטוניום, כאשר העשרת הפלוטוניום היא בשיעור של 15%).</a:t>
            </a:r>
            <a:endParaRPr lang="he-IL" dirty="0"/>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t>11</a:t>
            </a:fld>
            <a:endParaRPr lang="en-US"/>
          </a:p>
        </p:txBody>
      </p:sp>
    </p:spTree>
    <p:extLst>
      <p:ext uri="{BB962C8B-B14F-4D97-AF65-F5344CB8AC3E}">
        <p14:creationId xmlns:p14="http://schemas.microsoft.com/office/powerpoint/2010/main" val="2404938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הדלק הגרעיני – </a:t>
            </a:r>
            <a:r>
              <a:rPr lang="he-IL" b="0" dirty="0" smtClean="0"/>
              <a:t>המרכיב בו מתרחשים הביקועים הגרעיניים הינו </a:t>
            </a:r>
            <a:r>
              <a:rPr lang="he-IL" b="1" dirty="0" smtClean="0"/>
              <a:t>הדלק הגרעיני. הדלק </a:t>
            </a:r>
            <a:r>
              <a:rPr lang="he-IL" b="0" dirty="0" smtClean="0"/>
              <a:t>מורכב בד"כ מגרעינים של חומר בקיע ומחומר פורה. החומרים הבקיעים שמשתמשים</a:t>
            </a:r>
            <a:r>
              <a:rPr lang="he-IL" b="0" baseline="0" dirty="0" smtClean="0"/>
              <a:t> בהם הם בכורים הם אורניום-235, אורניום-233, פלוטוניום-239, ופלוטוניום-247. הפוריים הם  אורניום-238, תוריום-232 ופלוטוניום-240. ההרכב השכיח ביותר של דלק גרעיני הינו של אורניום-235 ואורניום-238. בכורי כוח הדלק מופיע בד"כ בצורת תחמוצות של אורניום או פלוטוניום. הסיבה לכך: הטמפ' הגבוהה בה הדלק חייב לעמוד. ברוב הכורים הדלק מורכב ממוטות דלק, שהם למעשה צינורות שבהם נמצאות גלולות הדלק.</a:t>
            </a:r>
          </a:p>
          <a:p>
            <a:pPr algn="r" rtl="1"/>
            <a:r>
              <a:rPr lang="he-IL" b="0" baseline="0" dirty="0" smtClean="0"/>
              <a:t>תוצרי הביקוע הם ר"א – לכן יש צורך במניעת יציאתם אל מחוץ לכור – מושג ע"י המעטפת. </a:t>
            </a:r>
            <a:endParaRPr lang="he-IL" b="0" dirty="0" smtClean="0"/>
          </a:p>
          <a:p>
            <a:pPr algn="r" rtl="1"/>
            <a:endParaRPr lang="he-IL" dirty="0" smtClean="0"/>
          </a:p>
          <a:p>
            <a:pPr algn="r" rtl="1"/>
            <a:r>
              <a:rPr lang="he-IL" dirty="0" smtClean="0"/>
              <a:t>הציור שלפנינו נותן מבט אל </a:t>
            </a:r>
            <a:r>
              <a:rPr lang="he-IL" b="1" dirty="0" smtClean="0"/>
              <a:t>מוט הדלק ואשכול הדלק. מוט הדלק – </a:t>
            </a:r>
            <a:r>
              <a:rPr lang="he-IL" b="0" dirty="0" smtClean="0"/>
              <a:t>מורכב מצינור של פלדת אל חלד (להבדיל מזירקוניום </a:t>
            </a:r>
            <a:r>
              <a:rPr lang="he-IL" b="0" i="1" dirty="0" smtClean="0"/>
              <a:t>בכור התרמי</a:t>
            </a:r>
            <a:r>
              <a:rPr lang="he-IL" b="0" dirty="0" smtClean="0"/>
              <a:t>). אורך מוט הדלק הוא 2.7 מטר. אשכול הדלק המתואר כאן מורכב מ-271 מוטות דלק. בכור בו אין מאט</a:t>
            </a:r>
            <a:r>
              <a:rPr lang="he-IL" b="0" baseline="0" dirty="0" smtClean="0"/>
              <a:t> – יהיה המרחק בין מוטות הדלק לבין עצמם קטן הרבה יותר מאשר בכורים בהם יש צורך בהאטה. </a:t>
            </a:r>
          </a:p>
          <a:p>
            <a:pPr algn="r" rtl="1"/>
            <a:r>
              <a:rPr lang="he-IL" b="0" baseline="0" dirty="0" smtClean="0"/>
              <a:t>המרווח בין מוטות הדלק מושג ע"י ליפוף מוט הדלק בחוט דלק (באנגלית: </a:t>
            </a:r>
            <a:r>
              <a:rPr lang="he-IL" b="0" baseline="0" dirty="0" err="1" smtClean="0"/>
              <a:t>ספייסר</a:t>
            </a:r>
            <a:r>
              <a:rPr lang="he-IL" b="0" baseline="0" dirty="0" smtClean="0"/>
              <a:t>). חוט פלדה זה מבטיח את המרחק הנכון בין מוטות הלק, כפי שניתן לראות בציור. אורכו של אשכול הדלק הוא 5.4 מטר. </a:t>
            </a:r>
            <a:r>
              <a:rPr lang="he-IL" b="0" i="1" u="sng" baseline="0" dirty="0" smtClean="0"/>
              <a:t>מקרה יחידני: </a:t>
            </a:r>
            <a:r>
              <a:rPr lang="he-IL" b="0" baseline="0" dirty="0" smtClean="0"/>
              <a:t>ליבת הכור מורכבת מ-364 (!) אשכולות דלק, הכוללים דלק של אורניום פלוטוניום, וכן 239 אשכולות המכילים רק אורניום, אשר נמצאים בהיקף בליבה ומכונים בשם שמיכה ("</a:t>
            </a:r>
            <a:r>
              <a:rPr lang="he-IL" b="0" baseline="0" dirty="0" err="1" smtClean="0"/>
              <a:t>בלאנקט</a:t>
            </a:r>
            <a:r>
              <a:rPr lang="he-IL" b="0" baseline="0" dirty="0" smtClean="0"/>
              <a:t>") – </a:t>
            </a:r>
            <a:r>
              <a:rPr lang="he-IL" b="1" baseline="0" dirty="0" smtClean="0"/>
              <a:t>בכור דוגר</a:t>
            </a:r>
            <a:r>
              <a:rPr lang="he-IL" b="0" baseline="0" dirty="0" smtClean="0"/>
              <a:t>. </a:t>
            </a:r>
          </a:p>
          <a:p>
            <a:pPr algn="r" rtl="1"/>
            <a:r>
              <a:rPr lang="he-IL" b="0" baseline="0" dirty="0" smtClean="0"/>
              <a:t>בתוך הליבה ישנם גם </a:t>
            </a:r>
            <a:r>
              <a:rPr lang="he-IL" b="1" baseline="0" dirty="0" smtClean="0"/>
              <a:t>21 אשכולות </a:t>
            </a:r>
            <a:r>
              <a:rPr lang="he-IL" b="0" baseline="0" dirty="0" smtClean="0"/>
              <a:t>בקרה, ובנוסף – </a:t>
            </a:r>
            <a:r>
              <a:rPr lang="he-IL" b="1" baseline="0" dirty="0" smtClean="0"/>
              <a:t>3 אשכולות בקרה לשעת חרום</a:t>
            </a:r>
            <a:r>
              <a:rPr lang="he-IL" b="0" baseline="0" dirty="0" smtClean="0"/>
              <a:t>. בכל אשכול בקרה ישנם 31 מוטות העשויים פלדת אל חלד, שבתוכם מוכנס </a:t>
            </a:r>
            <a:r>
              <a:rPr lang="he-IL" b="0" baseline="0" dirty="0" err="1" smtClean="0"/>
              <a:t>קרביד</a:t>
            </a:r>
            <a:r>
              <a:rPr lang="he-IL" b="0" baseline="0" dirty="0" smtClean="0"/>
              <a:t> </a:t>
            </a:r>
            <a:r>
              <a:rPr lang="he-IL" b="0" baseline="0" dirty="0" err="1" smtClean="0"/>
              <a:t>הבורון</a:t>
            </a:r>
            <a:r>
              <a:rPr lang="he-IL" b="0" baseline="0" dirty="0" smtClean="0"/>
              <a:t> – שהינו חומר בעל חתך פעולה גבוה לבליעת נויטרונים. מסביב לליבת הכור ישנם אשכולות שבהם במקום דלק יש </a:t>
            </a:r>
            <a:r>
              <a:rPr lang="he-IL" b="1" i="1" baseline="0" dirty="0" smtClean="0"/>
              <a:t>מוטות פלדת אל חלד בלבד</a:t>
            </a:r>
            <a:r>
              <a:rPr lang="he-IL" b="0" baseline="0" dirty="0" smtClean="0"/>
              <a:t>, אשר משמשים למיגון מיכל הכור בפני הקרינה </a:t>
            </a:r>
            <a:r>
              <a:rPr lang="he-IL" b="0" baseline="0" dirty="0" err="1" smtClean="0"/>
              <a:t>הר"א</a:t>
            </a:r>
            <a:r>
              <a:rPr lang="he-IL" b="0" baseline="0" dirty="0" smtClean="0"/>
              <a:t> החזקה הנוצרת בכור.</a:t>
            </a:r>
            <a:endParaRPr lang="he-IL" b="0" dirty="0"/>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t>12</a:t>
            </a:fld>
            <a:endParaRPr lang="en-US"/>
          </a:p>
        </p:txBody>
      </p:sp>
    </p:spTree>
    <p:extLst>
      <p:ext uri="{BB962C8B-B14F-4D97-AF65-F5344CB8AC3E}">
        <p14:creationId xmlns:p14="http://schemas.microsoft.com/office/powerpoint/2010/main" val="1772587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39700" y="742950"/>
            <a:ext cx="6604000" cy="3714750"/>
          </a:xfrm>
        </p:spPr>
      </p:sp>
      <p:sp>
        <p:nvSpPr>
          <p:cNvPr id="3" name="מציין מיקום של הערות 2"/>
          <p:cNvSpPr>
            <a:spLocks noGrp="1"/>
          </p:cNvSpPr>
          <p:nvPr>
            <p:ph type="body" idx="1"/>
          </p:nvPr>
        </p:nvSpPr>
        <p:spPr/>
        <p:txBody>
          <a:bodyPr/>
          <a:lstStyle/>
          <a:p>
            <a:pPr marL="239847" indent="-239847" algn="r" defTabSz="959388" rtl="1">
              <a:lnSpc>
                <a:spcPct val="90000"/>
              </a:lnSpc>
              <a:spcBef>
                <a:spcPts val="1049"/>
              </a:spcBef>
              <a:buFont typeface="Arial" panose="020B0604020202020204" pitchFamily="34" charset="0"/>
              <a:buChar char="•"/>
              <a:defRPr/>
            </a:pPr>
            <a:r>
              <a:rPr lang="he-IL" sz="2900" b="1" dirty="0">
                <a:solidFill>
                  <a:srgbClr val="000000"/>
                </a:solidFill>
              </a:rPr>
              <a:t>כור גרעיני </a:t>
            </a:r>
            <a:r>
              <a:rPr lang="he-IL" sz="2900" dirty="0">
                <a:solidFill>
                  <a:srgbClr val="000000"/>
                </a:solidFill>
              </a:rPr>
              <a:t>הוא סוג של מתקן המסוגל לייצר, לשלוט ולשמור על תגובות שרשרת גרעיניות </a:t>
            </a:r>
            <a:r>
              <a:rPr lang="he-IL" sz="2900" dirty="0" smtClean="0">
                <a:solidFill>
                  <a:srgbClr val="000000"/>
                </a:solidFill>
              </a:rPr>
              <a:t>המתרחשות </a:t>
            </a:r>
            <a:r>
              <a:rPr lang="he-IL" sz="2900" dirty="0">
                <a:solidFill>
                  <a:srgbClr val="000000"/>
                </a:solidFill>
              </a:rPr>
              <a:t>בליבת המתקן</a:t>
            </a:r>
          </a:p>
          <a:p>
            <a:pPr marL="0" marR="0" lvl="0" indent="0" algn="r" defTabSz="914400" rtl="1" eaLnBrk="1" fontAlgn="auto" latinLnBrk="0" hangingPunct="1">
              <a:lnSpc>
                <a:spcPct val="150000"/>
              </a:lnSpc>
              <a:spcBef>
                <a:spcPts val="0"/>
              </a:spcBef>
              <a:spcAft>
                <a:spcPts val="1049"/>
              </a:spcAft>
              <a:buClrTx/>
              <a:buSzTx/>
              <a:buFontTx/>
              <a:buNone/>
              <a:tabLst/>
              <a:defRPr/>
            </a:pPr>
            <a:r>
              <a:rPr lang="he-IL" sz="2900" b="1" dirty="0">
                <a:solidFill>
                  <a:srgbClr val="000000"/>
                </a:solidFill>
              </a:rPr>
              <a:t>עיקרון ההפעלה </a:t>
            </a:r>
            <a:r>
              <a:rPr lang="he-IL" sz="2900" dirty="0">
                <a:solidFill>
                  <a:srgbClr val="000000"/>
                </a:solidFill>
              </a:rPr>
              <a:t>הבסיסי של תחנת כוח גרעינית מבוסס על </a:t>
            </a:r>
            <a:r>
              <a:rPr lang="he-IL" sz="2900" b="1" dirty="0">
                <a:solidFill>
                  <a:srgbClr val="000000"/>
                </a:solidFill>
              </a:rPr>
              <a:t>קבלת אנרגית חום באמצעות אטומים דליקים ע"י תהליך ביקוע האטומים המתחולל </a:t>
            </a:r>
            <a:r>
              <a:rPr lang="he-IL" sz="2900" dirty="0">
                <a:solidFill>
                  <a:srgbClr val="000000"/>
                </a:solidFill>
              </a:rPr>
              <a:t>בליבת  הכור. את אותה אנרגיית חום, </a:t>
            </a:r>
            <a:r>
              <a:rPr lang="he-IL" sz="2900" i="1" dirty="0">
                <a:solidFill>
                  <a:srgbClr val="000000"/>
                </a:solidFill>
              </a:rPr>
              <a:t>המכילה אדי מים </a:t>
            </a:r>
            <a:r>
              <a:rPr lang="he-IL" sz="2900" dirty="0">
                <a:solidFill>
                  <a:srgbClr val="000000"/>
                </a:solidFill>
              </a:rPr>
              <a:t>, ניתן להמיר לאנרגיה מכנית בטורבינה, ולבסוף להמיר אנרגיה מכנית לאנרגיה חשמלית באמצעות גנראטור</a:t>
            </a:r>
            <a:r>
              <a:rPr lang="he-IL" sz="2900" dirty="0" smtClean="0">
                <a:solidFill>
                  <a:srgbClr val="000000"/>
                </a:solidFill>
              </a:rPr>
              <a:t>.</a:t>
            </a:r>
            <a:r>
              <a:rPr kumimoji="0" lang="he-IL" sz="13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מים רותחים.</a:t>
            </a:r>
          </a:p>
          <a:p>
            <a:pPr marL="0" indent="0" algn="r" defTabSz="959388" rtl="1">
              <a:lnSpc>
                <a:spcPct val="90000"/>
              </a:lnSpc>
              <a:spcBef>
                <a:spcPts val="1049"/>
              </a:spcBef>
              <a:buFont typeface="Arial" panose="020B0604020202020204" pitchFamily="34" charset="0"/>
              <a:buNone/>
              <a:defRPr/>
            </a:pPr>
            <a:endParaRPr lang="he-IL" sz="2900" dirty="0">
              <a:solidFill>
                <a:prstClr val="black"/>
              </a:solidFill>
            </a:endParaRPr>
          </a:p>
          <a:p>
            <a:pPr algn="r" defTabSz="959388" rtl="1">
              <a:defRPr/>
            </a:pPr>
            <a:r>
              <a:rPr lang="he-IL" sz="1300" b="1" dirty="0">
                <a:solidFill>
                  <a:prstClr val="black"/>
                </a:solidFill>
              </a:rPr>
              <a:t>רכיבי כור גרעיני</a:t>
            </a:r>
          </a:p>
          <a:p>
            <a:pPr algn="r" rtl="1">
              <a:lnSpc>
                <a:spcPct val="150000"/>
              </a:lnSpc>
              <a:spcAft>
                <a:spcPts val="1049"/>
              </a:spcAft>
            </a:pPr>
            <a:r>
              <a:rPr lang="he-IL" sz="1300" dirty="0" smtClean="0">
                <a:latin typeface="Times New Roman" panose="02020603050405020304" pitchFamily="18" charset="0"/>
                <a:ea typeface="Calibri" panose="020F0502020204030204" pitchFamily="34" charset="0"/>
              </a:rPr>
              <a:t>1. תהליך </a:t>
            </a:r>
            <a:r>
              <a:rPr lang="he-IL" sz="1300" dirty="0">
                <a:latin typeface="Times New Roman" panose="02020603050405020304" pitchFamily="18" charset="0"/>
                <a:ea typeface="Calibri" panose="020F0502020204030204" pitchFamily="34" charset="0"/>
              </a:rPr>
              <a:t>הביקוע הגרעיני עצמו מתרחש בתוך מרכז הכור, הנקרא </a:t>
            </a:r>
            <a:r>
              <a:rPr lang="he-IL" sz="1300" b="1" dirty="0">
                <a:latin typeface="Times New Roman" panose="02020603050405020304" pitchFamily="18" charset="0"/>
                <a:ea typeface="Calibri" panose="020F0502020204030204" pitchFamily="34" charset="0"/>
              </a:rPr>
              <a:t>ליבת </a:t>
            </a:r>
            <a:r>
              <a:rPr lang="he-IL" sz="1300" b="1" dirty="0" smtClean="0">
                <a:latin typeface="Times New Roman" panose="02020603050405020304" pitchFamily="18" charset="0"/>
                <a:ea typeface="Calibri" panose="020F0502020204030204" pitchFamily="34" charset="0"/>
              </a:rPr>
              <a:t>הכור </a:t>
            </a:r>
            <a:r>
              <a:rPr lang="en-US" sz="1300" b="1" dirty="0" smtClean="0">
                <a:latin typeface="Times New Roman" panose="02020603050405020304" pitchFamily="18" charset="0"/>
                <a:ea typeface="Calibri" panose="020F0502020204030204" pitchFamily="34" charset="0"/>
              </a:rPr>
              <a:t>E</a:t>
            </a:r>
            <a:r>
              <a:rPr lang="he-IL" sz="1300" dirty="0" smtClean="0">
                <a:latin typeface="Times New Roman" panose="02020603050405020304" pitchFamily="18" charset="0"/>
                <a:ea typeface="Calibri" panose="020F0502020204030204" pitchFamily="34" charset="0"/>
              </a:rPr>
              <a:t>. </a:t>
            </a:r>
            <a:r>
              <a:rPr lang="he-IL" sz="1300" dirty="0">
                <a:latin typeface="Times New Roman" panose="02020603050405020304" pitchFamily="18" charset="0"/>
                <a:ea typeface="Calibri" panose="020F0502020204030204" pitchFamily="34" charset="0"/>
              </a:rPr>
              <a:t>בליבת הכור נמצאים </a:t>
            </a:r>
            <a:r>
              <a:rPr lang="he-IL" sz="1300" b="1" dirty="0">
                <a:latin typeface="Times New Roman" panose="02020603050405020304" pitchFamily="18" charset="0"/>
                <a:ea typeface="Calibri" panose="020F0502020204030204" pitchFamily="34" charset="0"/>
              </a:rPr>
              <a:t>מוטות דלק</a:t>
            </a:r>
            <a:r>
              <a:rPr lang="he-IL" sz="1300" dirty="0">
                <a:latin typeface="Times New Roman" panose="02020603050405020304" pitchFamily="18" charset="0"/>
                <a:ea typeface="Calibri" panose="020F0502020204030204" pitchFamily="34" charset="0"/>
              </a:rPr>
              <a:t>, העשויים מאורניום, </a:t>
            </a:r>
            <a:r>
              <a:rPr lang="he-IL" sz="1300" b="1" dirty="0">
                <a:latin typeface="Times New Roman" panose="02020603050405020304" pitchFamily="18" charset="0"/>
                <a:ea typeface="Calibri" panose="020F0502020204030204" pitchFamily="34" charset="0"/>
              </a:rPr>
              <a:t>ומוטות בקרה</a:t>
            </a:r>
            <a:r>
              <a:rPr lang="he-IL" sz="1300" dirty="0">
                <a:latin typeface="Times New Roman" panose="02020603050405020304" pitchFamily="18" charset="0"/>
                <a:ea typeface="Calibri" panose="020F0502020204030204" pitchFamily="34" charset="0"/>
              </a:rPr>
              <a:t>, העשויים מחומרים שיכולים לספוג את מקצת האנרגיה (חלק מן האנרגיה) של הנויטרונים המשתחררים בתהליך הביקוע הגרעיני של האורניום. בכך הם מווסתים את קצב התהליך. </a:t>
            </a:r>
            <a:r>
              <a:rPr lang="he-IL" sz="1300" dirty="0" smtClean="0">
                <a:latin typeface="Times New Roman" panose="02020603050405020304" pitchFamily="18" charset="0"/>
                <a:ea typeface="Calibri" panose="020F0502020204030204" pitchFamily="34" charset="0"/>
              </a:rPr>
              <a:t>על </a:t>
            </a:r>
            <a:r>
              <a:rPr lang="he-IL" sz="1300" dirty="0">
                <a:latin typeface="Times New Roman" panose="02020603050405020304" pitchFamily="18" charset="0"/>
                <a:ea typeface="Calibri" panose="020F0502020204030204" pitchFamily="34" charset="0"/>
              </a:rPr>
              <a:t>ליבת הכור מגִנה </a:t>
            </a:r>
            <a:r>
              <a:rPr lang="he-IL" sz="1300" b="1" dirty="0">
                <a:latin typeface="Times New Roman" panose="02020603050405020304" pitchFamily="18" charset="0"/>
                <a:ea typeface="Calibri" panose="020F0502020204030204" pitchFamily="34" charset="0"/>
              </a:rPr>
              <a:t>המעטפת</a:t>
            </a:r>
            <a:r>
              <a:rPr lang="he-IL" sz="1300" dirty="0">
                <a:latin typeface="Times New Roman" panose="02020603050405020304" pitchFamily="18" charset="0"/>
                <a:ea typeface="Calibri" panose="020F0502020204030204" pitchFamily="34" charset="0"/>
              </a:rPr>
              <a:t>, העשויה </a:t>
            </a:r>
            <a:r>
              <a:rPr lang="he-IL" sz="1300" b="1" dirty="0">
                <a:latin typeface="Times New Roman" panose="02020603050405020304" pitchFamily="18" charset="0"/>
                <a:ea typeface="Calibri" panose="020F0502020204030204" pitchFamily="34" charset="0"/>
              </a:rPr>
              <a:t>שכבת עופרת</a:t>
            </a:r>
            <a:r>
              <a:rPr lang="he-IL" sz="1300" dirty="0">
                <a:latin typeface="Times New Roman" panose="02020603050405020304" pitchFamily="18" charset="0"/>
                <a:ea typeface="Calibri" panose="020F0502020204030204" pitchFamily="34" charset="0"/>
              </a:rPr>
              <a:t> אשר מכוסה </a:t>
            </a:r>
            <a:r>
              <a:rPr lang="he-IL" sz="1300" b="1" dirty="0">
                <a:latin typeface="Times New Roman" panose="02020603050405020304" pitchFamily="18" charset="0"/>
                <a:ea typeface="Calibri" panose="020F0502020204030204" pitchFamily="34" charset="0"/>
              </a:rPr>
              <a:t>בשכבת בטון</a:t>
            </a:r>
            <a:r>
              <a:rPr lang="he-IL" sz="1300" dirty="0">
                <a:latin typeface="Times New Roman" panose="02020603050405020304" pitchFamily="18" charset="0"/>
                <a:ea typeface="Calibri" panose="020F0502020204030204" pitchFamily="34" charset="0"/>
              </a:rPr>
              <a:t> בעובי של מטר אחד. מטרת השכבה העבה היא להבטיח שהקרינה המסוכנת לא תיפלט לסביבה. המוטות טבולים בתוך נוזל – מים. </a:t>
            </a:r>
            <a:endParaRPr lang="en-US" sz="1300" dirty="0">
              <a:latin typeface="Times New Roman" panose="02020603050405020304" pitchFamily="18" charset="0"/>
              <a:ea typeface="Times New Roman" panose="02020603050405020304" pitchFamily="18" charset="0"/>
            </a:endParaRPr>
          </a:p>
          <a:p>
            <a:pPr algn="r" rtl="1">
              <a:lnSpc>
                <a:spcPct val="150000"/>
              </a:lnSpc>
              <a:spcAft>
                <a:spcPts val="1049"/>
              </a:spcAft>
            </a:pPr>
            <a:r>
              <a:rPr lang="he-IL" sz="1300" dirty="0" smtClean="0">
                <a:latin typeface="Times New Roman" panose="02020603050405020304" pitchFamily="18" charset="0"/>
                <a:ea typeface="Calibri" panose="020F0502020204030204" pitchFamily="34" charset="0"/>
              </a:rPr>
              <a:t>2. האנרגיה </a:t>
            </a:r>
            <a:r>
              <a:rPr lang="he-IL" sz="1300" dirty="0">
                <a:latin typeface="Times New Roman" panose="02020603050405020304" pitchFamily="18" charset="0"/>
                <a:ea typeface="Calibri" panose="020F0502020204030204" pitchFamily="34" charset="0"/>
              </a:rPr>
              <a:t>הרבה הנוצרת בתהליך הביקוע מועברת אל מחוץ לליבה באמצעות מערכת של </a:t>
            </a:r>
            <a:r>
              <a:rPr lang="he-IL" sz="1300" b="1" dirty="0">
                <a:latin typeface="Times New Roman" panose="02020603050405020304" pitchFamily="18" charset="0"/>
                <a:ea typeface="Calibri" panose="020F0502020204030204" pitchFamily="34" charset="0"/>
              </a:rPr>
              <a:t>נוזל קירור</a:t>
            </a:r>
            <a:r>
              <a:rPr lang="he-IL" sz="1300" dirty="0">
                <a:latin typeface="Times New Roman" panose="02020603050405020304" pitchFamily="18" charset="0"/>
                <a:ea typeface="Calibri" panose="020F0502020204030204" pitchFamily="34" charset="0"/>
              </a:rPr>
              <a:t>. נוזל הקירור משמש לקירור ליבת הכור ולהסעת החום הנוצר אל מחוץ לליבה. נוסף על כך, נוזל הקירור משמש גם להאטת הנויטרונים, על מנת לייעל את התהליך הגרעיני. </a:t>
            </a:r>
            <a:endParaRPr lang="he-IL" sz="1300" dirty="0" smtClean="0">
              <a:latin typeface="Times New Roman" panose="02020603050405020304" pitchFamily="18" charset="0"/>
              <a:ea typeface="Calibri" panose="020F0502020204030204" pitchFamily="34" charset="0"/>
            </a:endParaRPr>
          </a:p>
          <a:p>
            <a:pPr algn="r" rtl="1">
              <a:lnSpc>
                <a:spcPct val="150000"/>
              </a:lnSpc>
              <a:spcAft>
                <a:spcPts val="1049"/>
              </a:spcAft>
            </a:pPr>
            <a:r>
              <a:rPr lang="he-IL" sz="1300" dirty="0" smtClean="0">
                <a:latin typeface="Times New Roman" panose="02020603050405020304" pitchFamily="18" charset="0"/>
                <a:ea typeface="Calibri" panose="020F0502020204030204" pitchFamily="34" charset="0"/>
              </a:rPr>
              <a:t>3. המים </a:t>
            </a:r>
            <a:r>
              <a:rPr lang="he-IL" sz="1300" dirty="0">
                <a:latin typeface="Times New Roman" panose="02020603050405020304" pitchFamily="18" charset="0"/>
                <a:ea typeface="Calibri" panose="020F0502020204030204" pitchFamily="34" charset="0"/>
              </a:rPr>
              <a:t>שבנוזל הקירור קולטים את אנרגיית החום הנפלטת בעקבות הביקוע הגרעיני של האורניום. המים מתחממים והופכים לקיטור בעל טמפרטורה גבוהה מאוד. הקיטור זורם אל קטע הצינור המצוי בתוך מְכַל המים </a:t>
            </a:r>
            <a:r>
              <a:rPr lang="he-IL" sz="1300" dirty="0" smtClean="0">
                <a:latin typeface="Times New Roman" panose="02020603050405020304" pitchFamily="18" charset="0"/>
                <a:ea typeface="Calibri" panose="020F0502020204030204" pitchFamily="34" charset="0"/>
              </a:rPr>
              <a:t>הגדול </a:t>
            </a:r>
            <a:r>
              <a:rPr lang="en-US" sz="1300" dirty="0" smtClean="0">
                <a:latin typeface="Times New Roman" panose="02020603050405020304" pitchFamily="18" charset="0"/>
                <a:ea typeface="Calibri" panose="020F0502020204030204" pitchFamily="34" charset="0"/>
              </a:rPr>
              <a:t> </a:t>
            </a:r>
            <a:r>
              <a:rPr lang="en-US" sz="1300" b="1" dirty="0" smtClean="0">
                <a:latin typeface="Times New Roman" panose="02020603050405020304" pitchFamily="18" charset="0"/>
                <a:ea typeface="Calibri" panose="020F0502020204030204" pitchFamily="34" charset="0"/>
              </a:rPr>
              <a:t>A</a:t>
            </a:r>
            <a:r>
              <a:rPr lang="he-IL" sz="1300" dirty="0" smtClean="0">
                <a:latin typeface="Times New Roman" panose="02020603050405020304" pitchFamily="18" charset="0"/>
                <a:ea typeface="Calibri" panose="020F0502020204030204" pitchFamily="34" charset="0"/>
              </a:rPr>
              <a:t>. </a:t>
            </a:r>
            <a:r>
              <a:rPr lang="he-IL" sz="1300" dirty="0">
                <a:latin typeface="Times New Roman" panose="02020603050405020304" pitchFamily="18" charset="0"/>
                <a:ea typeface="Calibri" panose="020F0502020204030204" pitchFamily="34" charset="0"/>
              </a:rPr>
              <a:t>בעקבות זאת, המים שבמכל הגדול קולטים חום רב, רותחים והאדים שלהם זורמים אל המעבר הקר. </a:t>
            </a:r>
            <a:endParaRPr lang="he-IL" sz="1300" dirty="0" smtClean="0">
              <a:latin typeface="Times New Roman" panose="02020603050405020304" pitchFamily="18" charset="0"/>
              <a:ea typeface="Calibri" panose="020F0502020204030204" pitchFamily="34" charset="0"/>
            </a:endParaRPr>
          </a:p>
          <a:p>
            <a:pPr algn="r" rtl="1">
              <a:lnSpc>
                <a:spcPct val="150000"/>
              </a:lnSpc>
              <a:spcAft>
                <a:spcPts val="1049"/>
              </a:spcAft>
            </a:pPr>
            <a:r>
              <a:rPr lang="he-IL" sz="1300" dirty="0" smtClean="0">
                <a:latin typeface="Times New Roman" panose="02020603050405020304" pitchFamily="18" charset="0"/>
                <a:ea typeface="Calibri" panose="020F0502020204030204" pitchFamily="34" charset="0"/>
              </a:rPr>
              <a:t>4. בזרימתם – המים</a:t>
            </a:r>
            <a:r>
              <a:rPr lang="he-IL" sz="1300" baseline="0" dirty="0" smtClean="0">
                <a:latin typeface="Times New Roman" panose="02020603050405020304" pitchFamily="18" charset="0"/>
                <a:ea typeface="Calibri" panose="020F0502020204030204" pitchFamily="34" charset="0"/>
              </a:rPr>
              <a:t> </a:t>
            </a:r>
            <a:r>
              <a:rPr lang="he-IL" sz="1300" dirty="0" smtClean="0">
                <a:latin typeface="Times New Roman" panose="02020603050405020304" pitchFamily="18" charset="0"/>
                <a:ea typeface="Calibri" panose="020F0502020204030204" pitchFamily="34" charset="0"/>
              </a:rPr>
              <a:t>מסובבים </a:t>
            </a:r>
            <a:r>
              <a:rPr lang="he-IL" sz="1300" b="1" dirty="0">
                <a:latin typeface="Times New Roman" panose="02020603050405020304" pitchFamily="18" charset="0"/>
                <a:ea typeface="Calibri" panose="020F0502020204030204" pitchFamily="34" charset="0"/>
              </a:rPr>
              <a:t>טורבינה </a:t>
            </a:r>
            <a:r>
              <a:rPr lang="en-US" sz="1300" b="1" dirty="0" smtClean="0">
                <a:latin typeface="Times New Roman" panose="02020603050405020304" pitchFamily="18" charset="0"/>
                <a:ea typeface="Calibri" panose="020F0502020204030204" pitchFamily="34" charset="0"/>
              </a:rPr>
              <a:t>F</a:t>
            </a:r>
            <a:r>
              <a:rPr lang="he-IL" sz="1300" b="1" dirty="0" smtClean="0">
                <a:latin typeface="Times New Roman" panose="02020603050405020304" pitchFamily="18" charset="0"/>
                <a:ea typeface="Calibri" panose="020F0502020204030204" pitchFamily="34" charset="0"/>
              </a:rPr>
              <a:t> </a:t>
            </a:r>
            <a:r>
              <a:rPr lang="en-US" sz="1300" b="1" dirty="0" smtClean="0">
                <a:latin typeface="Times New Roman" panose="02020603050405020304" pitchFamily="18" charset="0"/>
                <a:ea typeface="Calibri" panose="020F0502020204030204" pitchFamily="34" charset="0"/>
              </a:rPr>
              <a:t> </a:t>
            </a:r>
            <a:r>
              <a:rPr lang="he-IL" sz="1300" dirty="0" smtClean="0">
                <a:latin typeface="Times New Roman" panose="02020603050405020304" pitchFamily="18" charset="0"/>
                <a:ea typeface="Calibri" panose="020F0502020204030204" pitchFamily="34" charset="0"/>
              </a:rPr>
              <a:t>אשר </a:t>
            </a:r>
            <a:r>
              <a:rPr lang="he-IL" sz="1300" dirty="0">
                <a:latin typeface="Times New Roman" panose="02020603050405020304" pitchFamily="18" charset="0"/>
                <a:ea typeface="Calibri" panose="020F0502020204030204" pitchFamily="34" charset="0"/>
              </a:rPr>
              <a:t>מסובבת </a:t>
            </a:r>
            <a:r>
              <a:rPr lang="he-IL" sz="1300" b="1" dirty="0" smtClean="0">
                <a:latin typeface="Times New Roman" panose="02020603050405020304" pitchFamily="18" charset="0"/>
                <a:ea typeface="Calibri" panose="020F0502020204030204" pitchFamily="34" charset="0"/>
              </a:rPr>
              <a:t>גנרטור</a:t>
            </a:r>
            <a:r>
              <a:rPr lang="en-US" sz="1300" b="1" dirty="0" smtClean="0">
                <a:latin typeface="Times New Roman" panose="02020603050405020304" pitchFamily="18" charset="0"/>
                <a:ea typeface="Calibri" panose="020F0502020204030204" pitchFamily="34" charset="0"/>
              </a:rPr>
              <a:t> G </a:t>
            </a:r>
            <a:r>
              <a:rPr lang="he-IL" sz="1300" dirty="0" smtClean="0">
                <a:latin typeface="Times New Roman" panose="02020603050405020304" pitchFamily="18" charset="0"/>
                <a:ea typeface="Calibri" panose="020F0502020204030204" pitchFamily="34" charset="0"/>
              </a:rPr>
              <a:t>, </a:t>
            </a:r>
            <a:r>
              <a:rPr lang="he-IL" sz="1300" dirty="0">
                <a:latin typeface="Times New Roman" panose="02020603050405020304" pitchFamily="18" charset="0"/>
                <a:ea typeface="Calibri" panose="020F0502020204030204" pitchFamily="34" charset="0"/>
              </a:rPr>
              <a:t>המפיק חשמל. כאשר האדים מגיעים ל</a:t>
            </a:r>
            <a:r>
              <a:rPr lang="he-IL" sz="1300" b="1" dirty="0">
                <a:latin typeface="Times New Roman" panose="02020603050405020304" pitchFamily="18" charset="0"/>
                <a:ea typeface="Calibri" panose="020F0502020204030204" pitchFamily="34" charset="0"/>
              </a:rPr>
              <a:t>מעבה</a:t>
            </a:r>
            <a:r>
              <a:rPr lang="he-IL" sz="1300" dirty="0">
                <a:latin typeface="Times New Roman" panose="02020603050405020304" pitchFamily="18" charset="0"/>
                <a:ea typeface="Calibri" panose="020F0502020204030204" pitchFamily="34" charset="0"/>
              </a:rPr>
              <a:t> </a:t>
            </a:r>
            <a:r>
              <a:rPr lang="he-IL" sz="1300" dirty="0" smtClean="0">
                <a:latin typeface="Times New Roman" panose="02020603050405020304" pitchFamily="18" charset="0"/>
                <a:ea typeface="Calibri" panose="020F0502020204030204" pitchFamily="34" charset="0"/>
              </a:rPr>
              <a:t>(</a:t>
            </a:r>
            <a:r>
              <a:rPr lang="en-US" sz="1300" b="1" dirty="0" smtClean="0">
                <a:latin typeface="Times New Roman" panose="02020603050405020304" pitchFamily="18" charset="0"/>
                <a:ea typeface="Calibri" panose="020F0502020204030204" pitchFamily="34" charset="0"/>
              </a:rPr>
              <a:t>C</a:t>
            </a:r>
            <a:r>
              <a:rPr lang="he-IL" sz="1300" dirty="0" smtClean="0">
                <a:latin typeface="Times New Roman" panose="02020603050405020304" pitchFamily="18" charset="0"/>
                <a:ea typeface="Calibri" panose="020F0502020204030204" pitchFamily="34" charset="0"/>
              </a:rPr>
              <a:t>) </a:t>
            </a:r>
            <a:r>
              <a:rPr lang="he-IL" sz="1300" dirty="0">
                <a:latin typeface="Times New Roman" panose="02020603050405020304" pitchFamily="18" charset="0"/>
                <a:ea typeface="Calibri" panose="020F0502020204030204" pitchFamily="34" charset="0"/>
              </a:rPr>
              <a:t>הם מתעבים בחזרה למים ומוחזרים בעזרת משאבה למכל המים הגדול. וכך התהליך יכול לחזור על עצמו.</a:t>
            </a:r>
          </a:p>
          <a:p>
            <a:pPr algn="r" rtl="1">
              <a:lnSpc>
                <a:spcPct val="150000"/>
              </a:lnSpc>
              <a:spcAft>
                <a:spcPts val="1049"/>
              </a:spcAft>
            </a:pPr>
            <a:endParaRPr lang="he-IL" sz="1300" dirty="0">
              <a:latin typeface="Times New Roman" panose="02020603050405020304" pitchFamily="18" charset="0"/>
              <a:ea typeface="Times New Roman" panose="02020603050405020304" pitchFamily="18" charset="0"/>
            </a:endParaRPr>
          </a:p>
          <a:p>
            <a:pPr algn="r" rtl="1">
              <a:lnSpc>
                <a:spcPct val="150000"/>
              </a:lnSpc>
              <a:spcAft>
                <a:spcPts val="1049"/>
              </a:spcAft>
            </a:pPr>
            <a:endParaRPr lang="en-US" sz="1300" dirty="0">
              <a:latin typeface="Times New Roman" panose="02020603050405020304" pitchFamily="18" charset="0"/>
              <a:ea typeface="Times New Roman" panose="02020603050405020304" pitchFamily="18" charset="0"/>
            </a:endParaRPr>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298297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1" u="sng" strike="noStrike" kern="1200" cap="none" spc="0" normalizeH="0" baseline="0" noProof="0" dirty="0" smtClean="0">
                <a:ln>
                  <a:noFill/>
                </a:ln>
                <a:solidFill>
                  <a:prstClr val="black"/>
                </a:solidFill>
                <a:effectLst/>
                <a:uLnTx/>
                <a:uFillTx/>
                <a:latin typeface="+mn-lt"/>
                <a:ea typeface="+mn-ea"/>
                <a:cs typeface="+mn-cs"/>
              </a:rPr>
              <a:t>שני גורמים עיקריים</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קובעים את </a:t>
            </a:r>
            <a:r>
              <a:rPr kumimoji="0" lang="he-IL" sz="1200" b="1" i="0" u="none" strike="noStrike" kern="1200" cap="none" spc="0" normalizeH="0" baseline="0" noProof="0" dirty="0" smtClean="0">
                <a:ln>
                  <a:noFill/>
                </a:ln>
                <a:solidFill>
                  <a:srgbClr val="800080"/>
                </a:solidFill>
                <a:effectLst/>
                <a:uLnTx/>
                <a:uFillTx/>
                <a:latin typeface="+mn-lt"/>
                <a:ea typeface="+mn-ea"/>
                <a:cs typeface="+mn-cs"/>
              </a:rPr>
              <a:t>מידת הבטיחות של כור גרעיני, במקרה של תקלה</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r" defTabSz="914400" rtl="1" eaLnBrk="1" fontAlgn="auto" latinLnBrk="0" hangingPunct="1">
              <a:lnSpc>
                <a:spcPct val="100000"/>
              </a:lnSpc>
              <a:spcBef>
                <a:spcPts val="0"/>
              </a:spcBef>
              <a:spcAft>
                <a:spcPts val="0"/>
              </a:spcAft>
              <a:buClrTx/>
              <a:buSzTx/>
              <a:buFont typeface="+mj-lt"/>
              <a:buAutoNum type="arabicPeriod"/>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שניתן לעצור את </a:t>
            </a:r>
            <a:r>
              <a:rPr kumimoji="0" lang="he-IL" sz="1200" b="1" i="0" u="none" strike="noStrike" kern="1200" cap="none" spc="0" normalizeH="0" baseline="0" noProof="0" dirty="0" smtClean="0">
                <a:ln>
                  <a:noFill/>
                </a:ln>
                <a:solidFill>
                  <a:srgbClr val="804000"/>
                </a:solidFill>
                <a:effectLst/>
                <a:uLnTx/>
                <a:uFillTx/>
                <a:latin typeface="+mn-lt"/>
                <a:ea typeface="+mn-ea"/>
                <a:cs typeface="+mn-cs"/>
              </a:rPr>
              <a:t>"תגובת השרשרת"</a:t>
            </a:r>
            <a:r>
              <a:rPr kumimoji="0" lang="en-GB" sz="1200" b="1" i="0" u="none" strike="noStrike" kern="1200" cap="none" spc="0" normalizeH="0" baseline="0" noProof="0" dirty="0" smtClean="0">
                <a:ln>
                  <a:noFill/>
                </a:ln>
                <a:solidFill>
                  <a:srgbClr val="804000"/>
                </a:solidFill>
                <a:effectLst/>
                <a:uLnTx/>
                <a:uFillTx/>
                <a:latin typeface="+mn-lt"/>
                <a:ea typeface="+mn-ea"/>
                <a:cs typeface="+mn-cs"/>
              </a:rPr>
              <a:t>Chain Reaction)</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ולהשאירה במצב לא פעיל </a:t>
            </a:r>
          </a:p>
          <a:p>
            <a:pPr marL="0" marR="0" lvl="0" indent="0" algn="r" defTabSz="914400" rtl="1" eaLnBrk="1" fontAlgn="auto" latinLnBrk="0" hangingPunct="1">
              <a:lnSpc>
                <a:spcPct val="100000"/>
              </a:lnSpc>
              <a:spcBef>
                <a:spcPts val="0"/>
              </a:spcBef>
              <a:spcAft>
                <a:spcPts val="0"/>
              </a:spcAft>
              <a:buClrTx/>
              <a:buSzTx/>
              <a:buFont typeface="+mj-lt"/>
              <a:buAutoNum type="arabicPeriod"/>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שכמות האנרגיה התרמית (חום), המתקבלת בכור, תסולק באופן בטוח, אפילו במקרה של תקלה (מחליף חום ללא אפשרות תקלות)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Heat Removal Function).</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(גם </a:t>
            </a:r>
            <a:r>
              <a:rPr kumimoji="0" lang="he-IL" sz="1200" b="1" i="0" u="none" strike="noStrike" kern="1200" cap="none" spc="0" normalizeH="0" baseline="0" noProof="0" dirty="0" smtClean="0">
                <a:ln>
                  <a:noFill/>
                </a:ln>
                <a:solidFill>
                  <a:srgbClr val="800080"/>
                </a:solidFill>
                <a:effectLst/>
                <a:uLnTx/>
                <a:uFillTx/>
                <a:latin typeface="+mn-lt"/>
                <a:ea typeface="+mn-ea"/>
                <a:cs typeface="+mn-cs"/>
              </a:rPr>
              <a:t>בפעולה רגילה של הכור (ללא תקלות), יש בעיות בטיחות</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חייבים, בזמן פעולת הכור, להקפיד על </a:t>
            </a:r>
            <a:r>
              <a:rPr kumimoji="0" lang="he-IL" sz="1200" b="1" i="0" u="none" strike="noStrike" kern="1200" cap="none" spc="0" normalizeH="0" baseline="0" noProof="0" dirty="0" smtClean="0">
                <a:ln>
                  <a:noFill/>
                </a:ln>
                <a:solidFill>
                  <a:srgbClr val="800080"/>
                </a:solidFill>
                <a:effectLst/>
                <a:uLnTx/>
                <a:uFillTx/>
                <a:latin typeface="+mn-lt"/>
                <a:ea typeface="+mn-ea"/>
                <a:cs typeface="+mn-cs"/>
              </a:rPr>
              <a:t>מניעת דליפה של חומרים רדיואקטיביים לסביבה (גם בתוך המפעל וגם בסביבתו)</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החל בגזים הנפלטים לאוויר, המשך בנוזלים המשמשים לקירור, וכלה בקירות הכור, הסופגים הפצצה בחלקיקים אנרגטיים, במשך שנות פעולת הכור, והופכים להיות רדיואקטיביים.</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חייבים לאחר גמר השימוש בדלק הגרעיני, לשנע אותו (מוטות פסולת) בבטיחות, לאתר האחסון.</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חייבים </a:t>
            </a:r>
            <a:r>
              <a:rPr kumimoji="0" lang="he-IL" sz="1200" b="1" i="0" u="none" strike="noStrike" kern="1200" cap="none" spc="0" normalizeH="0" baseline="0" noProof="0" dirty="0" smtClean="0">
                <a:ln>
                  <a:noFill/>
                </a:ln>
                <a:solidFill>
                  <a:srgbClr val="800080"/>
                </a:solidFill>
                <a:effectLst/>
                <a:uLnTx/>
                <a:uFillTx/>
                <a:latin typeface="+mn-lt"/>
                <a:ea typeface="+mn-ea"/>
                <a:cs typeface="+mn-cs"/>
              </a:rPr>
              <a:t>לאחסן את הדלק המשומש</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(שהוא רדיואקטיבי), לתקופות זמן ארוכות (אלפי שנים). </a:t>
            </a:r>
            <a:r>
              <a:rPr kumimoji="0" lang="he-IL" sz="1200" b="1" i="0" u="none" strike="noStrike" kern="1200" cap="none" spc="0" normalizeH="0" baseline="0" noProof="0" dirty="0" smtClean="0">
                <a:ln>
                  <a:noFill/>
                </a:ln>
                <a:solidFill>
                  <a:srgbClr val="800080"/>
                </a:solidFill>
                <a:effectLst/>
                <a:uLnTx/>
                <a:uFillTx/>
                <a:latin typeface="+mn-lt"/>
                <a:ea typeface="+mn-ea"/>
                <a:cs typeface="+mn-cs"/>
              </a:rPr>
              <a:t>הסכנות הקשורות </a:t>
            </a:r>
            <a:r>
              <a:rPr kumimoji="0" lang="he-IL" sz="1200" b="1" i="0" u="none" strike="noStrike" kern="1200" cap="none" spc="0" normalizeH="0" baseline="0" noProof="0" dirty="0" err="1" smtClean="0">
                <a:ln>
                  <a:noFill/>
                </a:ln>
                <a:solidFill>
                  <a:srgbClr val="800080"/>
                </a:solidFill>
                <a:effectLst/>
                <a:uLnTx/>
                <a:uFillTx/>
                <a:latin typeface="+mn-lt"/>
                <a:ea typeface="+mn-ea"/>
                <a:cs typeface="+mn-cs"/>
              </a:rPr>
              <a:t>באיחסון</a:t>
            </a:r>
            <a:r>
              <a:rPr kumimoji="0" lang="he-IL" sz="1200" b="1" i="0" u="none" strike="noStrike" kern="1200" cap="none" spc="0" normalizeH="0" baseline="0" noProof="0" dirty="0" smtClean="0">
                <a:ln>
                  <a:noFill/>
                </a:ln>
                <a:solidFill>
                  <a:srgbClr val="800080"/>
                </a:solidFill>
                <a:effectLst/>
                <a:uLnTx/>
                <a:uFillTx/>
                <a:latin typeface="+mn-lt"/>
                <a:ea typeface="+mn-ea"/>
                <a:cs typeface="+mn-cs"/>
              </a:rPr>
              <a:t> פסולת הדלק הגרעיני</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sng"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תקריות </a:t>
            </a:r>
            <a:r>
              <a:rPr kumimoji="0" lang="he-IL" sz="1200" b="1" i="0" u="sng"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צ'רנוביל</a:t>
            </a:r>
            <a:r>
              <a:rPr kumimoji="0" lang="he-IL" sz="1200" b="1" i="0" u="sng"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 </a:t>
            </a:r>
            <a:r>
              <a:rPr kumimoji="0" lang="he-IL" sz="1200" b="1" i="0" u="sng"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ופוקושימה</a:t>
            </a:r>
            <a:endPar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תקריות חמורות אלה התרחשו ב1986 </a:t>
            </a:r>
            <a:r>
              <a:rPr kumimoji="0" lang="he-IL" sz="1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וב</a:t>
            </a:r>
            <a:r>
              <a:rPr kumimoji="0" lang="he-I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 2011 בהתאמה, והיו כרוכות בפליטות  של כמויות גדולות של </a:t>
            </a:r>
            <a:r>
              <a:rPr kumimoji="0" lang="he-IL" sz="1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רדינוקלידים</a:t>
            </a:r>
            <a:r>
              <a:rPr kumimoji="0" lang="he-I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 לסביבה. </a:t>
            </a:r>
            <a:r>
              <a:rPr kumimoji="0" lang="he-IL"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תקרית </a:t>
            </a:r>
            <a:r>
              <a:rPr kumimoji="0" lang="he-IL" sz="1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צ'רנוביל</a:t>
            </a:r>
            <a:r>
              <a:rPr kumimoji="0" lang="he-IL"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 </a:t>
            </a:r>
            <a:r>
              <a:rPr kumimoji="0" lang="he-I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ארעה עקב שרשרת טעויות אנוש חמורות </a:t>
            </a:r>
            <a:r>
              <a:rPr kumimoji="0" lang="he-IL" sz="1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שארעו</a:t>
            </a:r>
            <a:r>
              <a:rPr kumimoji="0" lang="he-I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 במהלך ניסוי שגרתי לבירור משכי הזמן בהם עדיין מופק חשמל מן התחנה לאחר הפסקת פעולתה ואילו תקרית </a:t>
            </a:r>
            <a:r>
              <a:rPr kumimoji="0" lang="he-IL" sz="1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פוקושימה</a:t>
            </a:r>
            <a:r>
              <a:rPr kumimoji="0" lang="he-I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 נגרמה כזכור מרעידת האדמה החזקה שפקדה את יפן ב 11.03.11 (הרביעית בעוצמתה בהיסטוריה האנושית)  מאבדן מי קירור (דהיינו הפסקת </a:t>
            </a:r>
            <a:r>
              <a:rPr kumimoji="0" lang="he-IL" sz="1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הצירקולציה</a:t>
            </a:r>
            <a:r>
              <a:rPr kumimoji="0" lang="he-I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 של מי הקירור) כתוצאה מהפסקת חשמל שנגרמה מרעידת האדמה וכשל </a:t>
            </a:r>
            <a:r>
              <a:rPr kumimoji="0" lang="he-IL" sz="1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גנרטורי</a:t>
            </a:r>
            <a:r>
              <a:rPr kumimoji="0" lang="he-I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 החירום שנגרם ע"י גל הצונאמי ששטף את חופי יפן בסמוך לאירוע הרעידה. יצוין רק שתקרית </a:t>
            </a:r>
            <a:r>
              <a:rPr kumimoji="0" lang="he-IL" sz="1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צ'רנוביל</a:t>
            </a:r>
            <a:r>
              <a:rPr kumimoji="0" lang="he-I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 ארעה ביחידה של כ – 1000 מגוואט חשמלי של כור </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RBMK</a:t>
            </a:r>
            <a:r>
              <a:rPr kumimoji="0" lang="en-US" sz="1200" b="0" i="0" u="none" strike="noStrike" kern="1200" cap="none" spc="0" normalizeH="0" baseline="0" noProof="0" dirty="0" smtClean="0">
                <a:ln>
                  <a:noFill/>
                </a:ln>
                <a:solidFill>
                  <a:prstClr val="black"/>
                </a:solidFill>
                <a:effectLst/>
                <a:uLnTx/>
                <a:uFillTx/>
                <a:latin typeface="David" panose="020E0502060401010101" pitchFamily="34" charset="-79"/>
                <a:ea typeface="Times New Roman" panose="02020603050405020304" pitchFamily="18" charset="0"/>
                <a:cs typeface="+mn-cs"/>
              </a:rPr>
              <a:t> </a:t>
            </a:r>
            <a:r>
              <a:rPr kumimoji="0" lang="he-IL" sz="1200" b="0" i="0" u="none" strike="noStrike" kern="1200" cap="none" spc="0" normalizeH="0" baseline="0" noProof="0" dirty="0" smtClean="0">
                <a:ln>
                  <a:noFill/>
                </a:ln>
                <a:solidFill>
                  <a:prstClr val="black"/>
                </a:solidFill>
                <a:effectLst/>
                <a:uLnTx/>
                <a:uFillTx/>
                <a:latin typeface="David" panose="020E0502060401010101" pitchFamily="34" charset="-79"/>
                <a:ea typeface="Times New Roman" panose="02020603050405020304" pitchFamily="18" charset="0"/>
                <a:cs typeface="+mn-cs"/>
              </a:rPr>
              <a:t> סובייטי ואופיינה ע"י התפוצצויות חזקות ושריפה אדירה שהיוו פגיעה חמורה ביותר בכור  ואילו תקרית </a:t>
            </a:r>
            <a:r>
              <a:rPr kumimoji="0" lang="he-IL" sz="1200" b="0" i="0" u="none" strike="noStrike" kern="1200" cap="none" spc="0" normalizeH="0" baseline="0" noProof="0" dirty="0" err="1" smtClean="0">
                <a:ln>
                  <a:noFill/>
                </a:ln>
                <a:solidFill>
                  <a:prstClr val="black"/>
                </a:solidFill>
                <a:effectLst/>
                <a:uLnTx/>
                <a:uFillTx/>
                <a:latin typeface="David" panose="020E0502060401010101" pitchFamily="34" charset="-79"/>
                <a:ea typeface="Times New Roman" panose="02020603050405020304" pitchFamily="18" charset="0"/>
                <a:cs typeface="+mn-cs"/>
              </a:rPr>
              <a:t>פוקושימה</a:t>
            </a:r>
            <a:r>
              <a:rPr kumimoji="0" lang="he-IL" sz="1200" b="0" i="0" u="none" strike="noStrike" kern="1200" cap="none" spc="0" normalizeH="0" baseline="0" noProof="0" dirty="0" smtClean="0">
                <a:ln>
                  <a:noFill/>
                </a:ln>
                <a:solidFill>
                  <a:prstClr val="black"/>
                </a:solidFill>
                <a:effectLst/>
                <a:uLnTx/>
                <a:uFillTx/>
                <a:latin typeface="David" panose="020E0502060401010101" pitchFamily="34" charset="-79"/>
                <a:ea typeface="Times New Roman" panose="02020603050405020304" pitchFamily="18" charset="0"/>
                <a:cs typeface="+mn-cs"/>
              </a:rPr>
              <a:t> אירעה ב- 3 יחידות של כורי </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BWR</a:t>
            </a:r>
            <a:r>
              <a:rPr kumimoji="0" lang="he-I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  מתוצרת </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GE</a:t>
            </a:r>
            <a:r>
              <a:rPr kumimoji="0" lang="he-I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 ואופיינה בהתכה של רבע – שליש (ואולי אף יותר) של ליבות הכורים, שהיו בהספק כולל של מעט יותר מ – 2000 </a:t>
            </a:r>
            <a:r>
              <a:rPr kumimoji="0" lang="he-IL" sz="1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מגאוואט</a:t>
            </a:r>
            <a:r>
              <a:rPr kumimoji="0" lang="he-I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 חשמלי. יש לציין, שבתקרית זו היו מעורבות פליטות משמעותיות של </a:t>
            </a:r>
            <a:r>
              <a:rPr kumimoji="0" lang="he-IL" sz="1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רדיונוקלידים</a:t>
            </a:r>
            <a:r>
              <a:rPr kumimoji="0" lang="he-I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  גם מדלק ישן שהיה מאוחסן בבריכות קירור בתוך מבני הכורים. </a:t>
            </a:r>
            <a:r>
              <a:rPr kumimoji="0" lang="he-IL" sz="1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הבטים</a:t>
            </a:r>
            <a:r>
              <a:rPr kumimoji="0" lang="he-I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 סביבתיים חשובים של תקרית </a:t>
            </a:r>
            <a:r>
              <a:rPr kumimoji="0" lang="he-IL" sz="1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פוקושימה</a:t>
            </a:r>
            <a:r>
              <a:rPr kumimoji="0" lang="he-I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 – בעיקר ניתוחים כמותיים של כמויות </a:t>
            </a:r>
            <a:r>
              <a:rPr kumimoji="0" lang="he-IL" sz="1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רדיונוקלידים</a:t>
            </a:r>
            <a:r>
              <a:rPr kumimoji="0" lang="he-I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rPr>
              <a:t> ארוכי חיים שנפלטו לסביבה ושקעו סביב האתר הפגוע .</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smtClean="0">
              <a:ln>
                <a:noFill/>
              </a:ln>
              <a:solidFill>
                <a:prstClr val="black"/>
              </a:solidFill>
              <a:effectLst/>
              <a:uLnTx/>
              <a:uFillTx/>
              <a:latin typeface="+mn-lt"/>
              <a:ea typeface="+mn-ea"/>
              <a:cs typeface="+mn-cs"/>
            </a:endParaRPr>
          </a:p>
          <a:p>
            <a:pPr marL="464820" algn="r" rtl="1">
              <a:lnSpc>
                <a:spcPts val="1600"/>
              </a:lnSpc>
              <a:spcAft>
                <a:spcPts val="0"/>
              </a:spcAft>
            </a:pPr>
            <a:endParaRPr lang="he-IL" sz="1200" b="1" dirty="0" smtClean="0">
              <a:effectLst/>
              <a:latin typeface="Times New Roman" panose="02020603050405020304" pitchFamily="18" charset="0"/>
              <a:ea typeface="Times New Roman" panose="02020603050405020304" pitchFamily="18" charset="0"/>
              <a:cs typeface="David" panose="020E0502060401010101" pitchFamily="34" charset="-79"/>
            </a:endParaRPr>
          </a:p>
          <a:p>
            <a:pPr marL="464820" algn="r" rtl="1">
              <a:lnSpc>
                <a:spcPts val="1600"/>
              </a:lnSpc>
              <a:spcAft>
                <a:spcPts val="0"/>
              </a:spcAft>
            </a:pPr>
            <a:r>
              <a:rPr lang="he-IL" sz="1200" b="1" dirty="0" smtClean="0">
                <a:effectLst/>
                <a:latin typeface="Times New Roman" panose="02020603050405020304" pitchFamily="18" charset="0"/>
                <a:ea typeface="Times New Roman" panose="02020603050405020304" pitchFamily="18" charset="0"/>
                <a:cs typeface="David" panose="020E0502060401010101" pitchFamily="34" charset="-79"/>
              </a:rPr>
              <a:t>תקרית </a:t>
            </a:r>
            <a:r>
              <a:rPr lang="he-IL" sz="1200" b="1" dirty="0" err="1" smtClean="0">
                <a:effectLst/>
                <a:latin typeface="Times New Roman" panose="02020603050405020304" pitchFamily="18" charset="0"/>
                <a:ea typeface="Times New Roman" panose="02020603050405020304" pitchFamily="18" charset="0"/>
                <a:cs typeface="David" panose="020E0502060401010101" pitchFamily="34" charset="-79"/>
              </a:rPr>
              <a:t>צ'רנוביל</a:t>
            </a:r>
            <a:r>
              <a:rPr lang="he-IL" sz="1200" b="1" dirty="0" smtClean="0">
                <a:effectLst/>
                <a:latin typeface="Times New Roman" panose="02020603050405020304" pitchFamily="18" charset="0"/>
                <a:ea typeface="Times New Roman" panose="02020603050405020304" pitchFamily="18" charset="0"/>
                <a:cs typeface="David" panose="020E0502060401010101" pitchFamily="34" charset="-79"/>
              </a:rPr>
              <a:t> שהתרחשה  ב- 1986</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נמשכה 12 יום ובמהלכה נפלטו לסביבה כמויות אדירות של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רדיונוקלידים</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(נזקיה הישירים מוערכים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בלמעלה</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מ – 200 מיליארד דולר)  </a:t>
            </a:r>
            <a:r>
              <a:rPr lang="he-IL" sz="1200" b="1" dirty="0" smtClean="0">
                <a:effectLst/>
                <a:latin typeface="Times New Roman" panose="02020603050405020304" pitchFamily="18" charset="0"/>
                <a:ea typeface="Times New Roman" panose="02020603050405020304" pitchFamily="18" charset="0"/>
                <a:cs typeface="David" panose="020E0502060401010101" pitchFamily="34" charset="-79"/>
              </a:rPr>
              <a:t>ובמידה רבה גם תקרית "אי שלושת </a:t>
            </a:r>
            <a:r>
              <a:rPr lang="he-IL" sz="1200" b="1" dirty="0" err="1" smtClean="0">
                <a:effectLst/>
                <a:latin typeface="Times New Roman" panose="02020603050405020304" pitchFamily="18" charset="0"/>
                <a:ea typeface="Times New Roman" panose="02020603050405020304" pitchFamily="18" charset="0"/>
                <a:cs typeface="David" panose="020E0502060401010101" pitchFamily="34" charset="-79"/>
              </a:rPr>
              <a:t>המילין</a:t>
            </a:r>
            <a:r>
              <a:rPr lang="he-IL" sz="1200" b="1" dirty="0" smtClean="0">
                <a:effectLst/>
                <a:latin typeface="Times New Roman" panose="02020603050405020304" pitchFamily="18" charset="0"/>
                <a:ea typeface="Times New Roman" panose="02020603050405020304" pitchFamily="18" charset="0"/>
                <a:cs typeface="David" panose="020E0502060401010101" pitchFamily="34" charset="-79"/>
              </a:rPr>
              <a:t>" בפנסילבניה (1979), </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שגם במהלכה נפלטו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רדיונוקלידים</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לסביבה – אם כי בכמויות קטנות עד זניחות – תקריות אלה </a:t>
            </a:r>
            <a:r>
              <a:rPr lang="he-IL" sz="1200" b="1" dirty="0" smtClean="0">
                <a:effectLst/>
                <a:latin typeface="Times New Roman" panose="02020603050405020304" pitchFamily="18" charset="0"/>
                <a:ea typeface="Times New Roman" panose="02020603050405020304" pitchFamily="18" charset="0"/>
                <a:cs typeface="David" panose="020E0502060401010101" pitchFamily="34" charset="-79"/>
              </a:rPr>
              <a:t>ערערו במידה רבה את אמון </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הציבור באנרגיה גרעינית – עד כדי חוסר אמון כמעט מוחלט.  </a:t>
            </a:r>
            <a:r>
              <a:rPr lang="he-IL" sz="1200" i="1" u="sng" dirty="0" smtClean="0">
                <a:effectLst/>
                <a:latin typeface="Times New Roman" panose="02020603050405020304" pitchFamily="18" charset="0"/>
                <a:ea typeface="Times New Roman" panose="02020603050405020304" pitchFamily="18" charset="0"/>
                <a:cs typeface="David" panose="020E0502060401010101" pitchFamily="34" charset="-79"/>
              </a:rPr>
              <a:t>לכך יש להוסיף את הגורם הכלכלי</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בעוד שעלותה של תחנת כוח פחמית בת 1000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מגאוואט</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חשמלי עלול להגיע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לכ</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1800 מיליון דולר, הרי שתחנה גרעינית מקבילה עלולה לעלות כדי 5 מיליארד דולר ואף למעלה מכך – עלויות שספק רב אם ניתן לקזזן בעלויות שוטפות ו/או בעלויות דלק גרעיני מופחתות. נוסיף על כך גם את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פוקושימה</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(מרץ</a:t>
            </a:r>
            <a:r>
              <a:rPr lang="he-IL" sz="1200" baseline="0" dirty="0" smtClean="0">
                <a:effectLst/>
                <a:latin typeface="Times New Roman" panose="02020603050405020304" pitchFamily="18" charset="0"/>
                <a:ea typeface="Times New Roman" panose="02020603050405020304" pitchFamily="18" charset="0"/>
                <a:cs typeface="David" panose="020E0502060401010101" pitchFamily="34" charset="-79"/>
              </a:rPr>
              <a:t> 2011). </a:t>
            </a:r>
            <a:endParaRPr lang="en-US" sz="1200" dirty="0" smtClean="0">
              <a:effectLst/>
              <a:latin typeface="Times New Roman" panose="02020603050405020304" pitchFamily="18" charset="0"/>
              <a:ea typeface="Times New Roman" panose="02020603050405020304" pitchFamily="18" charset="0"/>
            </a:endParaRPr>
          </a:p>
          <a:p>
            <a:pPr marL="457200" algn="r" rtl="1">
              <a:lnSpc>
                <a:spcPts val="1600"/>
              </a:lnSpc>
              <a:spcAft>
                <a:spcPts val="0"/>
              </a:spcAft>
            </a:pPr>
            <a:r>
              <a:rPr lang="he-IL" sz="1200" b="1" dirty="0" smtClean="0">
                <a:effectLst/>
                <a:latin typeface="Times New Roman" panose="02020603050405020304" pitchFamily="18" charset="0"/>
                <a:ea typeface="Times New Roman" panose="02020603050405020304" pitchFamily="18" charset="0"/>
                <a:cs typeface="David" panose="020E0502060401010101" pitchFamily="34" charset="-79"/>
              </a:rPr>
              <a:t>הפגיעות בנפש בתקרית </a:t>
            </a:r>
            <a:r>
              <a:rPr lang="he-IL" sz="1200" b="1" dirty="0" err="1" smtClean="0">
                <a:effectLst/>
                <a:latin typeface="Times New Roman" panose="02020603050405020304" pitchFamily="18" charset="0"/>
                <a:ea typeface="Times New Roman" panose="02020603050405020304" pitchFamily="18" charset="0"/>
                <a:cs typeface="David" panose="020E0502060401010101" pitchFamily="34" charset="-79"/>
              </a:rPr>
              <a:t>צ'רנוביל</a:t>
            </a:r>
            <a:r>
              <a:rPr lang="he-IL" sz="1200" b="1" dirty="0" smtClean="0">
                <a:effectLst/>
                <a:latin typeface="Times New Roman" panose="02020603050405020304" pitchFamily="18" charset="0"/>
                <a:ea typeface="Times New Roman" panose="02020603050405020304" pitchFamily="18" charset="0"/>
                <a:cs typeface="David" panose="020E0502060401010101" pitchFamily="34" charset="-79"/>
              </a:rPr>
              <a:t> </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(קרוב ל – 50 מקרי מוות בשנה הראשונה, רובם מחשיפות אקוטיות לקרינה מייננת בקרב צוותי החרום שטיפלו בתקרית, ובנוסף – כמה אלפי מקרים של סרטן בלוטת המגן בקרב מי שהיו ילדים בעת התקרית ועוד  תוספת סטטיסטית של כמה אלפי מקרים  של לויקמיה וסרטנים אחרים הצפויים בקרב מיליוני הנחשפים לתוצאות התקרית),  וכן שטחים שגודלם כשטח מדינת ישראל שהזדהמו מעל לספים מקובלים,  משקיעת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רדיונוקלידים</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(בעיקר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צזיום</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 137), על </a:t>
            </a:r>
            <a:r>
              <a:rPr lang="he-IL" sz="1200" b="1" i="1" dirty="0" smtClean="0">
                <a:effectLst/>
                <a:latin typeface="Times New Roman" panose="02020603050405020304" pitchFamily="18" charset="0"/>
                <a:ea typeface="Times New Roman" panose="02020603050405020304" pitchFamily="18" charset="0"/>
                <a:cs typeface="David" panose="020E0502060401010101" pitchFamily="34" charset="-79"/>
              </a:rPr>
              <a:t>כל המשתמע מכך מבחינת מגורים, גידולים חקלאיים וכיו"ב – כל אלו הביאו לרתיעה כלל עולמית חזקה מאנרגיה גרעינית. לא עזרו טענות המומחים  שבכורים "מערביים"  - תקרית כזאת לא הייתה אפשרית כלל מסיבות פיזיקאליות – תכנוניות של הכורים.  </a:t>
            </a:r>
            <a:endParaRPr lang="en-US" sz="1200" b="1" i="1" dirty="0" smtClean="0">
              <a:effectLst/>
              <a:latin typeface="Times New Roman" panose="02020603050405020304" pitchFamily="18" charset="0"/>
              <a:ea typeface="Times New Roman" panose="02020603050405020304" pitchFamily="18" charset="0"/>
            </a:endParaRPr>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t>14</a:t>
            </a:fld>
            <a:endParaRPr lang="en-US"/>
          </a:p>
        </p:txBody>
      </p:sp>
    </p:spTree>
    <p:extLst>
      <p:ext uri="{BB962C8B-B14F-4D97-AF65-F5344CB8AC3E}">
        <p14:creationId xmlns:p14="http://schemas.microsoft.com/office/powerpoint/2010/main" val="2412077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400" b="1" i="0" u="none" strike="noStrike" baseline="0" dirty="0" smtClean="0">
                <a:latin typeface="Geula"/>
              </a:rPr>
              <a:t>נהוג לסווג את הכורים על פי 'דורות'. </a:t>
            </a:r>
          </a:p>
          <a:p>
            <a:pPr algn="r"/>
            <a:r>
              <a:rPr lang="he-IL" sz="1400" b="1" i="0" u="none" strike="noStrike" baseline="0" dirty="0" smtClean="0">
                <a:latin typeface="Geula"/>
              </a:rPr>
              <a:t>- </a:t>
            </a:r>
            <a:r>
              <a:rPr lang="he-IL" sz="1400" b="0" i="0" u="none" strike="noStrike" baseline="0" dirty="0" smtClean="0">
                <a:latin typeface="Geula"/>
              </a:rPr>
              <a:t>דור הכורים הראשון הכיל את הכורים הניסיוניים בשנים</a:t>
            </a:r>
          </a:p>
          <a:p>
            <a:pPr algn="r"/>
            <a:r>
              <a:rPr lang="he-IL" sz="1400" b="0" i="0" u="none" strike="noStrike" baseline="0" dirty="0" smtClean="0">
                <a:latin typeface="Geula"/>
              </a:rPr>
              <a:t>1950 ־ 1970 .</a:t>
            </a:r>
          </a:p>
          <a:p>
            <a:pPr algn="r"/>
            <a:r>
              <a:rPr lang="he-IL" sz="1400" b="0" i="0" u="none" strike="noStrike" baseline="0" dirty="0" smtClean="0">
                <a:latin typeface="Geula"/>
              </a:rPr>
              <a:t>- הדור השני כולל את הכורים המסחריים הראשונים בשנים 1970 ־ 1990 , עמם נמנים גם הכור</a:t>
            </a:r>
          </a:p>
          <a:p>
            <a:pPr algn="r"/>
            <a:r>
              <a:rPr lang="he-IL" sz="1400" b="0" i="0" u="none" strike="noStrike" baseline="0" dirty="0" err="1" smtClean="0">
                <a:latin typeface="Geula"/>
              </a:rPr>
              <a:t>בהריסבורג</a:t>
            </a:r>
            <a:r>
              <a:rPr lang="he-IL" sz="1400" b="0" i="0" u="none" strike="noStrike" baseline="0" dirty="0" smtClean="0">
                <a:latin typeface="Geula"/>
              </a:rPr>
              <a:t> - אי שלושת המיילים, </a:t>
            </a:r>
            <a:r>
              <a:rPr lang="he-IL" sz="1400" b="0" i="0" u="none" strike="noStrike" baseline="0" dirty="0" err="1" smtClean="0">
                <a:latin typeface="Geula"/>
              </a:rPr>
              <a:t>בצ'רנוביל</a:t>
            </a:r>
            <a:r>
              <a:rPr lang="he-IL" sz="1400" b="0" i="0" u="none" strike="noStrike" baseline="0" dirty="0" smtClean="0">
                <a:latin typeface="Geula"/>
              </a:rPr>
              <a:t> </a:t>
            </a:r>
            <a:r>
              <a:rPr lang="he-IL" sz="1400" b="0" i="0" u="none" strike="noStrike" baseline="0" dirty="0" err="1" smtClean="0">
                <a:latin typeface="Geula"/>
              </a:rPr>
              <a:t>ובפוקושימה</a:t>
            </a:r>
            <a:r>
              <a:rPr lang="he-IL" sz="1400" b="0" i="0" u="none" strike="noStrike" baseline="0" dirty="0" smtClean="0">
                <a:latin typeface="Geula"/>
              </a:rPr>
              <a:t>, ובעצם גם רוב רובם של הכורים הפעילים כיום</a:t>
            </a:r>
          </a:p>
          <a:p>
            <a:pPr algn="r"/>
            <a:r>
              <a:rPr lang="he-IL" sz="1400" b="0" i="0" u="none" strike="noStrike" baseline="0" dirty="0" smtClean="0">
                <a:latin typeface="Geula"/>
              </a:rPr>
              <a:t>- הכורים המתוכננים והנבנים כיום </a:t>
            </a:r>
            <a:r>
              <a:rPr lang="he-IL" sz="1400" b="1" i="0" u="none" strike="noStrike" baseline="0" dirty="0" smtClean="0">
                <a:latin typeface="Geula"/>
              </a:rPr>
              <a:t>נקראים דור שלישי</a:t>
            </a:r>
            <a:r>
              <a:rPr lang="he-IL" sz="1400" b="0" i="0" u="none" strike="noStrike" baseline="0" dirty="0" smtClean="0">
                <a:latin typeface="Geula"/>
              </a:rPr>
              <a:t>, והם מתהדרים בתכנון פשוט יותר, המקטין את</a:t>
            </a:r>
          </a:p>
          <a:p>
            <a:pPr algn="r"/>
            <a:r>
              <a:rPr lang="he-IL" sz="1400" b="0" i="0" u="none" strike="noStrike" baseline="0" dirty="0" smtClean="0">
                <a:latin typeface="Geula"/>
              </a:rPr>
              <a:t>ההסתברות לתקלות ואת העלות הכספית, בנצילות גבוהה יותר ובבטיחות מוגברת. עד כה הופעל כור דור שלישי בודד ביפן בשנת 1996 , וכורים נוספים מדור זה נמצאים כיום בבנייה.</a:t>
            </a:r>
          </a:p>
          <a:p>
            <a:pPr algn="r"/>
            <a:r>
              <a:rPr lang="he-IL" sz="1400" b="0" i="0" u="none" strike="noStrike" baseline="0" dirty="0" smtClean="0">
                <a:latin typeface="Geula"/>
              </a:rPr>
              <a:t>בניסיון להקטין את הסיכון הכרוך בתפעול כורים גרעיניים, כורי הדור השלישי כוללים מערכות- כאמור:</a:t>
            </a:r>
            <a:r>
              <a:rPr lang="en-US" sz="1400" b="0" i="0" u="none" strike="noStrike" baseline="0" dirty="0" smtClean="0">
                <a:latin typeface="Geula"/>
              </a:rPr>
              <a:t> -</a:t>
            </a:r>
            <a:endParaRPr lang="he-IL" sz="1400" b="0" i="0" u="none" strike="noStrike" baseline="0" dirty="0" smtClean="0">
              <a:latin typeface="Geula"/>
            </a:endParaRPr>
          </a:p>
          <a:p>
            <a:pPr algn="r" rtl="1"/>
            <a:r>
              <a:rPr lang="he-IL" sz="1400" b="1" i="1" u="none" strike="noStrike" baseline="0" dirty="0" smtClean="0">
                <a:latin typeface="Geula"/>
              </a:rPr>
              <a:t>'פסיביות'. </a:t>
            </a:r>
            <a:r>
              <a:rPr lang="he-IL" sz="1400" b="0" i="0" u="none" strike="noStrike" baseline="0" dirty="0" smtClean="0">
                <a:latin typeface="Geula"/>
              </a:rPr>
              <a:t>אם בכורי הדור השני היה צורך באמצעים פעילים לתפעול השוטף של הכור ולטיפול במקרי חירום, כגון מערכות אלקטרו־מכניות, שסתומים, ומשאבות מים להתזת מי קירור, הרי שבכורי הדור השלישי מובנות מערכות בטיחות שאינן דורשות מגע יד אדם, הפעלה מכנית או חשמלית. המערכות מתבססות על עקרונות פיזיקליים להפעלתן גם בשגרה, ובעיקר במקרי חירום.( כך למשל, כור </a:t>
            </a:r>
            <a:r>
              <a:rPr lang="he-IL" sz="1400" b="0" i="0" u="none" strike="noStrike" baseline="0" dirty="0" err="1" smtClean="0">
                <a:latin typeface="Geula"/>
              </a:rPr>
              <a:t>המים־בלחץ</a:t>
            </a:r>
            <a:r>
              <a:rPr lang="he-IL" sz="1400" b="0" i="0" u="none" strike="noStrike" baseline="0" dirty="0" smtClean="0">
                <a:latin typeface="Geula"/>
              </a:rPr>
              <a:t> האירופי נעזר באמבט מים הנמצא מעל לליבה, והמותקן כך שבמקרה חירום ישחרר את המים שיישפכו</a:t>
            </a:r>
          </a:p>
          <a:p>
            <a:pPr algn="r" rtl="1"/>
            <a:r>
              <a:rPr lang="he-IL" sz="1400" b="0" i="0" u="none" strike="noStrike" baseline="0" dirty="0" smtClean="0">
                <a:latin typeface="Geula"/>
              </a:rPr>
              <a:t>על הליבה לקירורה, וזאת מבלי להזדקק למשאבות, לשסתומים, למערכות בקרה, או להתערבות אנושית</a:t>
            </a:r>
          </a:p>
          <a:p>
            <a:pPr algn="r" rtl="1"/>
            <a:r>
              <a:rPr lang="he-IL" sz="1400" b="0" i="0" u="none" strike="noStrike" baseline="0" dirty="0" smtClean="0">
                <a:latin typeface="Geula"/>
              </a:rPr>
              <a:t>כלשהי.)</a:t>
            </a:r>
          </a:p>
          <a:p>
            <a:pPr algn="r" rtl="1"/>
            <a:endParaRPr lang="he-IL" sz="1400" b="0" i="0" u="none" strike="noStrike" baseline="0" dirty="0" smtClean="0">
              <a:solidFill>
                <a:srgbClr val="000000"/>
              </a:solidFill>
              <a:latin typeface="Geula"/>
            </a:endParaRPr>
          </a:p>
          <a:p>
            <a:pPr algn="r" rtl="1"/>
            <a:r>
              <a:rPr lang="he-IL" sz="1300" b="1" dirty="0" smtClean="0">
                <a:solidFill>
                  <a:srgbClr val="000000"/>
                </a:solidFill>
                <a:latin typeface="Stone Sans ITC TT"/>
              </a:rPr>
              <a:t>כורי הדור הרביעי – עליהם עוד ידובר כאן...</a:t>
            </a:r>
          </a:p>
          <a:p>
            <a:pPr algn="r" rtl="1"/>
            <a:r>
              <a:rPr lang="he-IL" sz="1300" dirty="0" smtClean="0">
                <a:solidFill>
                  <a:srgbClr val="000000"/>
                </a:solidFill>
                <a:latin typeface="Stone Sans ITC TT"/>
              </a:rPr>
              <a:t>עם זאת, חוקרי הגרעין עמלים כיום על הדור הרביעי של הכורים, דור המתבסס על טכנולוגיות</a:t>
            </a:r>
          </a:p>
          <a:p>
            <a:pPr algn="r" rtl="1"/>
            <a:r>
              <a:rPr lang="he-IL" sz="1300" dirty="0" smtClean="0">
                <a:solidFill>
                  <a:srgbClr val="000000"/>
                </a:solidFill>
                <a:latin typeface="Stone Sans ITC TT"/>
              </a:rPr>
              <a:t>השונות מאלה של כורי המים של הדורות הקודמים. השאיפה היא לפתח טכנולוגיות שהן בטוחות יותר,</a:t>
            </a:r>
          </a:p>
          <a:p>
            <a:pPr algn="r" rtl="1"/>
            <a:r>
              <a:rPr lang="he-IL" sz="1300" dirty="0" smtClean="0">
                <a:solidFill>
                  <a:srgbClr val="000000"/>
                </a:solidFill>
                <a:latin typeface="Stone Sans ITC TT"/>
              </a:rPr>
              <a:t>פשוטות יותר ובעיקר זולות יותר, תוך ניסיון לפנייה לייצור המוני שיוזיל באופן משמעותי את עלויות</a:t>
            </a:r>
          </a:p>
          <a:p>
            <a:pPr algn="r" rtl="1"/>
            <a:r>
              <a:rPr lang="he-IL" sz="1300" dirty="0" smtClean="0">
                <a:solidFill>
                  <a:srgbClr val="000000"/>
                </a:solidFill>
                <a:latin typeface="Stone Sans ITC TT"/>
              </a:rPr>
              <a:t>הייצור. </a:t>
            </a:r>
            <a:r>
              <a:rPr lang="he-IL" sz="1300" b="1" dirty="0" smtClean="0">
                <a:solidFill>
                  <a:srgbClr val="000000"/>
                </a:solidFill>
                <a:latin typeface="Stone Sans ITC TT"/>
              </a:rPr>
              <a:t>הדור הרביעי אינו סוג מסוים של כורים, אלא אוסף של טכנולוגיות שונות הנמצאות כיום בשלבי</a:t>
            </a:r>
          </a:p>
          <a:p>
            <a:pPr algn="r" rtl="1"/>
            <a:r>
              <a:rPr lang="he-IL" sz="1300" b="1" dirty="0" smtClean="0">
                <a:solidFill>
                  <a:srgbClr val="000000"/>
                </a:solidFill>
                <a:latin typeface="Stone Sans ITC TT"/>
              </a:rPr>
              <a:t>בחינה והוכחה שונים, שישנה תקווה כי יביאו לשיפורים שעוד</a:t>
            </a:r>
            <a:r>
              <a:rPr lang="he-IL" sz="1300" b="1" baseline="0" dirty="0" smtClean="0">
                <a:solidFill>
                  <a:srgbClr val="000000"/>
                </a:solidFill>
                <a:latin typeface="Stone Sans ITC TT"/>
              </a:rPr>
              <a:t> נציין כאן.</a:t>
            </a:r>
            <a:r>
              <a:rPr lang="en-US" sz="1300" dirty="0">
                <a:solidFill>
                  <a:srgbClr val="000000"/>
                </a:solidFill>
                <a:latin typeface="Stone Sans ITC TT"/>
              </a:rPr>
              <a:t>	</a:t>
            </a:r>
          </a:p>
          <a:p>
            <a:pPr algn="r" defTabSz="959388">
              <a:defRPr/>
            </a:pPr>
            <a:endParaRPr lang="en-US" sz="1300" b="1" dirty="0">
              <a:solidFill>
                <a:srgbClr val="000000"/>
              </a:solidFill>
              <a:latin typeface="StoneSans LT Semibold"/>
            </a:endParaRPr>
          </a:p>
          <a:p>
            <a:pPr algn="r" defTabSz="959388">
              <a:defRPr/>
            </a:pPr>
            <a:endParaRPr lang="he-IL" sz="1300" b="1" dirty="0">
              <a:solidFill>
                <a:prstClr val="black"/>
              </a:solidFill>
            </a:endParaRPr>
          </a:p>
          <a:p>
            <a:pPr algn="r" defTabSz="959388" rtl="1">
              <a:lnSpc>
                <a:spcPct val="115000"/>
              </a:lnSpc>
              <a:spcAft>
                <a:spcPts val="630"/>
              </a:spcAft>
              <a:defRPr/>
            </a:pPr>
            <a:endParaRPr lang="en-US" sz="2500" b="1" u="sng" dirty="0">
              <a:solidFill>
                <a:prstClr val="black"/>
              </a:solidFill>
            </a:endParaRPr>
          </a:p>
          <a:p>
            <a:pPr algn="r" defTabSz="959388" rtl="1">
              <a:lnSpc>
                <a:spcPct val="115000"/>
              </a:lnSpc>
              <a:spcAft>
                <a:spcPts val="630"/>
              </a:spcAft>
              <a:defRPr/>
            </a:pPr>
            <a:endParaRPr lang="en-US" sz="900" dirty="0">
              <a:solidFill>
                <a:prstClr val="black"/>
              </a:solidFill>
            </a:endParaRPr>
          </a:p>
          <a:p>
            <a:pPr marL="1199236" lvl="2" indent="-239847" algn="r" defTabSz="959388" rtl="1">
              <a:lnSpc>
                <a:spcPct val="115000"/>
              </a:lnSpc>
              <a:spcAft>
                <a:spcPts val="630"/>
              </a:spcAft>
              <a:buFont typeface="+mj-lt"/>
              <a:buAutoNum type="arabicPeriod"/>
              <a:defRPr/>
            </a:pPr>
            <a:endParaRPr lang="he-IL" sz="1300" dirty="0">
              <a:solidFill>
                <a:prstClr val="black"/>
              </a:solidFill>
            </a:endParaRPr>
          </a:p>
          <a:p>
            <a:pPr indent="-239847" algn="r" defTabSz="959388" rtl="1">
              <a:lnSpc>
                <a:spcPct val="115000"/>
              </a:lnSpc>
              <a:spcAft>
                <a:spcPts val="630"/>
              </a:spcAft>
              <a:buFont typeface="Arial" panose="020B0604020202020204" pitchFamily="34" charset="0"/>
              <a:buChar char="•"/>
              <a:defRPr/>
            </a:pPr>
            <a:endParaRPr lang="en-US" sz="2900" dirty="0">
              <a:solidFill>
                <a:srgbClr val="215968"/>
              </a:solidFill>
              <a:latin typeface="David" pitchFamily="34" charset="-79"/>
              <a:cs typeface="David" pitchFamily="34" charset="-79"/>
            </a:endParaRPr>
          </a:p>
          <a:p>
            <a:pPr algn="r" rtl="1"/>
            <a:endParaRPr lang="he-IL" b="1" dirty="0"/>
          </a:p>
        </p:txBody>
      </p:sp>
      <p:sp>
        <p:nvSpPr>
          <p:cNvPr id="4" name="מציין מיקום של מספר שקופית 3"/>
          <p:cNvSpPr>
            <a:spLocks noGrp="1"/>
          </p:cNvSpPr>
          <p:nvPr>
            <p:ph type="sldNum" sz="quarter" idx="10"/>
          </p:nvPr>
        </p:nvSpPr>
        <p:spPr/>
        <p:txBody>
          <a:bodyPr/>
          <a:lstStyle/>
          <a:p>
            <a:fld id="{015FA32F-8276-4951-8B3D-60B25E4A64F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52798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39700" y="742950"/>
            <a:ext cx="6604000" cy="3714750"/>
          </a:xfrm>
        </p:spPr>
      </p:sp>
      <p:sp>
        <p:nvSpPr>
          <p:cNvPr id="3" name="מציין מיקום של הערות 2"/>
          <p:cNvSpPr>
            <a:spLocks noGrp="1"/>
          </p:cNvSpPr>
          <p:nvPr>
            <p:ph type="body" idx="1"/>
          </p:nvPr>
        </p:nvSpPr>
        <p:spPr/>
        <p:txBody>
          <a:bodyPr/>
          <a:lstStyle/>
          <a:p>
            <a:pPr algn="r" rtl="1"/>
            <a:endParaRPr lang="en-US" sz="1050" b="0" i="0" u="none" strike="noStrike" baseline="0" dirty="0" smtClean="0">
              <a:latin typeface="AGaramondPro-Regular"/>
            </a:endParaRPr>
          </a:p>
          <a:p>
            <a:pPr marL="0" marR="0" indent="0" algn="r" defTabSz="914400" rtl="1" eaLnBrk="1" fontAlgn="auto" latinLnBrk="0" hangingPunct="1">
              <a:lnSpc>
                <a:spcPct val="100000"/>
              </a:lnSpc>
              <a:spcBef>
                <a:spcPts val="0"/>
              </a:spcBef>
              <a:spcAft>
                <a:spcPts val="0"/>
              </a:spcAft>
              <a:buClrTx/>
              <a:buSzTx/>
              <a:buFontTx/>
              <a:buNone/>
              <a:tabLst/>
              <a:defRPr/>
            </a:pPr>
            <a:r>
              <a:rPr lang="en-US" sz="1050" b="1" i="0" u="none" strike="noStrike" baseline="0" dirty="0" smtClean="0">
                <a:latin typeface="AGaramondPro-Regular"/>
              </a:rPr>
              <a:t>Pressurized Water Reactor</a:t>
            </a:r>
            <a:r>
              <a:rPr lang="he-IL" sz="1050" b="1" i="0" u="none" strike="noStrike" baseline="0" dirty="0" smtClean="0">
                <a:latin typeface="AGaramondPro-Regular"/>
              </a:rPr>
              <a:t> </a:t>
            </a:r>
            <a:r>
              <a:rPr lang="he-IL" sz="1050" b="1" dirty="0" smtClean="0"/>
              <a:t>כורי מים בלחץ</a:t>
            </a:r>
          </a:p>
          <a:p>
            <a:pPr marL="0" marR="0" indent="0" algn="r" defTabSz="914400" rtl="1" eaLnBrk="1" fontAlgn="auto" latinLnBrk="0" hangingPunct="1">
              <a:lnSpc>
                <a:spcPct val="100000"/>
              </a:lnSpc>
              <a:spcBef>
                <a:spcPts val="0"/>
              </a:spcBef>
              <a:spcAft>
                <a:spcPts val="0"/>
              </a:spcAft>
              <a:buClrTx/>
              <a:buSzTx/>
              <a:buFontTx/>
              <a:buNone/>
              <a:tabLst/>
              <a:defRPr/>
            </a:pPr>
            <a:endParaRPr lang="he-IL" sz="1050" b="1" dirty="0" smtClean="0"/>
          </a:p>
          <a:p>
            <a:pPr algn="r" rtl="1"/>
            <a:r>
              <a:rPr lang="he-IL" sz="1050" dirty="0" smtClean="0">
                <a:effectLst/>
              </a:rPr>
              <a:t>כור מים בלחץ </a:t>
            </a:r>
            <a:r>
              <a:rPr lang="en-US" sz="1050" dirty="0" smtClean="0">
                <a:effectLst/>
              </a:rPr>
              <a:t>(PWR) </a:t>
            </a:r>
            <a:r>
              <a:rPr lang="he-IL" sz="1050" dirty="0" smtClean="0">
                <a:effectLst/>
              </a:rPr>
              <a:t> פועל למעשה כמו סיר לחץ, שבו </a:t>
            </a:r>
            <a:r>
              <a:rPr lang="he-IL" sz="1050" b="1" dirty="0" smtClean="0">
                <a:effectLst/>
              </a:rPr>
              <a:t>מניחים מכסה הדוק מעל סיר עם מים מחוממים</a:t>
            </a:r>
            <a:r>
              <a:rPr lang="he-IL" sz="1050" dirty="0" smtClean="0">
                <a:effectLst/>
              </a:rPr>
              <a:t>, הגורם ללחץ בתוך לגדול עם</a:t>
            </a:r>
            <a:r>
              <a:rPr lang="he-IL" sz="1050" baseline="0" dirty="0" smtClean="0">
                <a:effectLst/>
              </a:rPr>
              <a:t> העלייה ב</a:t>
            </a:r>
            <a:r>
              <a:rPr lang="he-IL" sz="1050" dirty="0" smtClean="0">
                <a:effectLst/>
              </a:rPr>
              <a:t>טמפרטורה (כי האדים לא יכול לברוח), אבל מונע מהמים לרתוח</a:t>
            </a:r>
            <a:r>
              <a:rPr lang="he-IL" sz="1050" baseline="0" dirty="0" smtClean="0">
                <a:effectLst/>
              </a:rPr>
              <a:t> </a:t>
            </a:r>
            <a:r>
              <a:rPr lang="he-IL" sz="1050" dirty="0" err="1" smtClean="0">
                <a:effectLst/>
              </a:rPr>
              <a:t>בטמפ</a:t>
            </a:r>
            <a:r>
              <a:rPr lang="he-IL" sz="1050" dirty="0" smtClean="0">
                <a:effectLst/>
              </a:rPr>
              <a:t> הרגילה</a:t>
            </a:r>
            <a:r>
              <a:rPr lang="en-US" sz="1050" dirty="0" smtClean="0">
                <a:effectLst/>
              </a:rPr>
              <a:t>(100° C) .</a:t>
            </a:r>
            <a:r>
              <a:rPr lang="he-IL" sz="1050" dirty="0" smtClean="0">
                <a:effectLst/>
              </a:rPr>
              <a:t> </a:t>
            </a:r>
          </a:p>
          <a:p>
            <a:pPr algn="r" rtl="1"/>
            <a:r>
              <a:rPr lang="he-IL" sz="1050" dirty="0" smtClean="0">
                <a:effectLst/>
              </a:rPr>
              <a:t>כשני שלישים של תחנות הכוח ההפעלה כור גרעיני בארצות הברית הם </a:t>
            </a:r>
            <a:r>
              <a:rPr lang="en-US" sz="1050" dirty="0" smtClean="0">
                <a:effectLst/>
              </a:rPr>
              <a:t>PWRs.</a:t>
            </a:r>
            <a:endParaRPr lang="en-US" sz="1050" b="1" i="0" u="none" strike="noStrike" baseline="0" dirty="0" smtClean="0">
              <a:latin typeface="AGaramondPro-Regular"/>
            </a:endParaRPr>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877836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defTabSz="959388" rtl="1">
              <a:lnSpc>
                <a:spcPct val="115000"/>
              </a:lnSpc>
              <a:spcAft>
                <a:spcPts val="630"/>
              </a:spcAft>
              <a:defRPr/>
            </a:pPr>
            <a:r>
              <a:rPr lang="he-IL" sz="2500" b="1" dirty="0" smtClean="0">
                <a:solidFill>
                  <a:prstClr val="black"/>
                </a:solidFill>
              </a:rPr>
              <a:t>כור כוח מטיפוס מים בלחץ </a:t>
            </a:r>
            <a:r>
              <a:rPr lang="he-IL" sz="2500" dirty="0" smtClean="0">
                <a:solidFill>
                  <a:prstClr val="black"/>
                </a:solidFill>
              </a:rPr>
              <a:t>– מרבית כורי הכוח בעולם הם מטיפוס מים קלים, כאשר החלק היותר נכבד</a:t>
            </a:r>
            <a:r>
              <a:rPr lang="he-IL" sz="2500" baseline="0" dirty="0" smtClean="0">
                <a:solidFill>
                  <a:prstClr val="black"/>
                </a:solidFill>
              </a:rPr>
              <a:t> הוא כורי המים בלחץ </a:t>
            </a:r>
            <a:r>
              <a:rPr lang="en-US" sz="2500" baseline="0" dirty="0" smtClean="0">
                <a:solidFill>
                  <a:prstClr val="black"/>
                </a:solidFill>
              </a:rPr>
              <a:t>PWR</a:t>
            </a:r>
            <a:r>
              <a:rPr lang="he-IL" sz="2500" baseline="0" dirty="0" smtClean="0">
                <a:solidFill>
                  <a:prstClr val="black"/>
                </a:solidFill>
              </a:rPr>
              <a:t>. </a:t>
            </a:r>
          </a:p>
          <a:p>
            <a:pPr algn="just" defTabSz="959388" rtl="1">
              <a:lnSpc>
                <a:spcPct val="115000"/>
              </a:lnSpc>
              <a:spcAft>
                <a:spcPts val="630"/>
              </a:spcAft>
              <a:defRPr/>
            </a:pPr>
            <a:r>
              <a:rPr lang="he-IL" sz="2500" baseline="0" dirty="0" smtClean="0">
                <a:solidFill>
                  <a:prstClr val="black"/>
                </a:solidFill>
              </a:rPr>
              <a:t>הנצילות </a:t>
            </a:r>
            <a:r>
              <a:rPr lang="he-IL" sz="2500" baseline="0" dirty="0" err="1" smtClean="0">
                <a:solidFill>
                  <a:prstClr val="black"/>
                </a:solidFill>
              </a:rPr>
              <a:t>התרמודינמית</a:t>
            </a:r>
            <a:r>
              <a:rPr lang="he-IL" sz="2500" baseline="0" dirty="0" smtClean="0">
                <a:solidFill>
                  <a:prstClr val="black"/>
                </a:solidFill>
              </a:rPr>
              <a:t> (המוגדרת כיחס בין ההספק החשמלי להספק התרמי – כלומר המתקבל מהאנרגיה הגרעינית) הוא 34% בכורים אלה. </a:t>
            </a:r>
            <a:r>
              <a:rPr lang="he-IL" sz="2500" b="1" u="sng" baseline="0" dirty="0" smtClean="0">
                <a:solidFill>
                  <a:prstClr val="black"/>
                </a:solidFill>
              </a:rPr>
              <a:t>מהדיאגרמה האופיינית: </a:t>
            </a:r>
            <a:r>
              <a:rPr lang="he-IL" sz="2500" baseline="0" dirty="0" smtClean="0">
                <a:solidFill>
                  <a:prstClr val="black"/>
                </a:solidFill>
              </a:rPr>
              <a:t>ליבת הכור נמצאת בתוך מיכל הלחץ, והיא מהווה למעשה את מקור החום הנובע </a:t>
            </a:r>
            <a:r>
              <a:rPr lang="he-IL" sz="2500" baseline="0" dirty="0" err="1" smtClean="0">
                <a:solidFill>
                  <a:prstClr val="black"/>
                </a:solidFill>
              </a:rPr>
              <a:t>מהאנ</a:t>
            </a:r>
            <a:r>
              <a:rPr lang="he-IL" sz="2500" baseline="0" dirty="0" smtClean="0">
                <a:solidFill>
                  <a:prstClr val="black"/>
                </a:solidFill>
              </a:rPr>
              <a:t> הגרעינית. הביקוע הגרעיני מתבצע במוטות הדלק הגרעיני, הנמצאים בליבת הכור.</a:t>
            </a:r>
          </a:p>
          <a:p>
            <a:pPr algn="just" defTabSz="959388" rtl="1">
              <a:lnSpc>
                <a:spcPct val="115000"/>
              </a:lnSpc>
              <a:spcAft>
                <a:spcPts val="630"/>
              </a:spcAft>
              <a:defRPr/>
            </a:pPr>
            <a:r>
              <a:rPr lang="he-IL" sz="2500" baseline="0" dirty="0" smtClean="0">
                <a:solidFill>
                  <a:prstClr val="black"/>
                </a:solidFill>
              </a:rPr>
              <a:t>הכניסה של המקרר (מים – המשמשים לקירור מוטות הדלק) לליבת הכור היא דרך פתח במיכל הלחץ. מי </a:t>
            </a:r>
            <a:r>
              <a:rPr lang="he-IL" sz="2500" baseline="0" dirty="0" err="1" smtClean="0">
                <a:solidFill>
                  <a:prstClr val="black"/>
                </a:solidFill>
              </a:rPr>
              <a:t>הקרור</a:t>
            </a:r>
            <a:r>
              <a:rPr lang="he-IL" sz="2500" baseline="0" dirty="0" smtClean="0">
                <a:solidFill>
                  <a:prstClr val="black"/>
                </a:solidFill>
              </a:rPr>
              <a:t> (הקרים יחסית) נכנסים אל תחתית ליבת הכור, ויוצאים אל מחוץ למיכל דרך פתחים הדומים לפתחי הכניסה. </a:t>
            </a:r>
            <a:r>
              <a:rPr lang="he-IL" sz="2500" baseline="0" dirty="0" err="1" smtClean="0">
                <a:solidFill>
                  <a:prstClr val="black"/>
                </a:solidFill>
              </a:rPr>
              <a:t>טמפ</a:t>
            </a:r>
            <a:r>
              <a:rPr lang="he-IL" sz="2500" baseline="0" dirty="0" smtClean="0">
                <a:solidFill>
                  <a:prstClr val="black"/>
                </a:solidFill>
              </a:rPr>
              <a:t> הכניסה שלהם היא כ</a:t>
            </a:r>
            <a:r>
              <a:rPr lang="he-IL" sz="2500" b="1" baseline="0" dirty="0" smtClean="0">
                <a:solidFill>
                  <a:prstClr val="black"/>
                </a:solidFill>
              </a:rPr>
              <a:t>-290 מעלות והיציאה </a:t>
            </a:r>
            <a:r>
              <a:rPr lang="he-IL" sz="2500" b="1" baseline="0" dirty="0" err="1" smtClean="0">
                <a:solidFill>
                  <a:prstClr val="black"/>
                </a:solidFill>
              </a:rPr>
              <a:t>בכ</a:t>
            </a:r>
            <a:r>
              <a:rPr lang="he-IL" sz="2500" b="1" baseline="0" dirty="0" smtClean="0">
                <a:solidFill>
                  <a:prstClr val="black"/>
                </a:solidFill>
              </a:rPr>
              <a:t>- 323. כלומר: יש כמות אדירה, </a:t>
            </a:r>
            <a:r>
              <a:rPr lang="he-IL" sz="2500" b="1" baseline="0" dirty="0" err="1" smtClean="0">
                <a:solidFill>
                  <a:prstClr val="black"/>
                </a:solidFill>
              </a:rPr>
              <a:t>וטמפ</a:t>
            </a:r>
            <a:r>
              <a:rPr lang="he-IL" sz="2500" b="1" baseline="0" dirty="0" smtClean="0">
                <a:solidFill>
                  <a:prstClr val="black"/>
                </a:solidFill>
              </a:rPr>
              <a:t> </a:t>
            </a:r>
            <a:r>
              <a:rPr lang="he-IL" sz="2500" b="1" i="1" baseline="0" dirty="0" smtClean="0">
                <a:solidFill>
                  <a:prstClr val="black"/>
                </a:solidFill>
              </a:rPr>
              <a:t>רתיחה של 100 מעלות (בלחץ רגיל)</a:t>
            </a:r>
            <a:r>
              <a:rPr lang="he-IL" sz="2500" b="1" baseline="0" dirty="0" smtClean="0">
                <a:solidFill>
                  <a:prstClr val="black"/>
                </a:solidFill>
              </a:rPr>
              <a:t>.  לכן, יש צורך בהגדרת הלחץ. הלחץ הקיים בליבה הינו גבוה, ומגיע ל-155 </a:t>
            </a:r>
            <a:r>
              <a:rPr lang="he-IL" sz="2500" b="1" baseline="0" dirty="0" err="1" smtClean="0">
                <a:solidFill>
                  <a:prstClr val="black"/>
                </a:solidFill>
              </a:rPr>
              <a:t>אטמ</a:t>
            </a:r>
            <a:r>
              <a:rPr lang="he-IL" sz="2500" b="1" baseline="0" dirty="0" smtClean="0">
                <a:solidFill>
                  <a:prstClr val="black"/>
                </a:solidFill>
              </a:rPr>
              <a:t>'. מכאן גם שמו של הכור!!</a:t>
            </a:r>
          </a:p>
          <a:p>
            <a:pPr algn="just" defTabSz="959388" rtl="1">
              <a:lnSpc>
                <a:spcPct val="115000"/>
              </a:lnSpc>
              <a:spcAft>
                <a:spcPts val="630"/>
              </a:spcAft>
              <a:defRPr/>
            </a:pPr>
            <a:r>
              <a:rPr lang="he-IL" sz="2500" baseline="0" dirty="0" smtClean="0">
                <a:solidFill>
                  <a:prstClr val="black"/>
                </a:solidFill>
              </a:rPr>
              <a:t>ע"מ לשמור על הלחץ הגבוה של מי </a:t>
            </a:r>
            <a:r>
              <a:rPr lang="he-IL" sz="2500" baseline="0" dirty="0" err="1" smtClean="0">
                <a:solidFill>
                  <a:prstClr val="black"/>
                </a:solidFill>
              </a:rPr>
              <a:t>הקרור</a:t>
            </a:r>
            <a:r>
              <a:rPr lang="he-IL" sz="2500" baseline="0" dirty="0" smtClean="0">
                <a:solidFill>
                  <a:prstClr val="black"/>
                </a:solidFill>
              </a:rPr>
              <a:t>, נמצאת ליבת הכור במיכל לחץ (שני חלקים: חלק תחתון וכיפה שמחוברת אליו בעזרת </a:t>
            </a:r>
            <a:r>
              <a:rPr lang="he-IL" sz="2500" baseline="0" dirty="0" err="1" smtClean="0">
                <a:solidFill>
                  <a:prstClr val="black"/>
                </a:solidFill>
              </a:rPr>
              <a:t>ברגי</a:t>
            </a:r>
            <a:r>
              <a:rPr lang="he-IL" sz="2500" baseline="0" dirty="0" smtClean="0">
                <a:solidFill>
                  <a:prstClr val="black"/>
                </a:solidFill>
              </a:rPr>
              <a:t> ענק). אותה יש לפתוח לצורך תדלוק. בליבה: יש </a:t>
            </a:r>
            <a:r>
              <a:rPr lang="he-IL" sz="2500" baseline="0" dirty="0" err="1" smtClean="0">
                <a:solidFill>
                  <a:prstClr val="black"/>
                </a:solidFill>
              </a:rPr>
              <a:t>מווטת</a:t>
            </a:r>
            <a:r>
              <a:rPr lang="he-IL" sz="2500" baseline="0" dirty="0" smtClean="0">
                <a:solidFill>
                  <a:prstClr val="black"/>
                </a:solidFill>
              </a:rPr>
              <a:t> דלק ומוטות בקרה. </a:t>
            </a:r>
          </a:p>
          <a:p>
            <a:pPr algn="just" defTabSz="959388" rtl="1">
              <a:lnSpc>
                <a:spcPct val="115000"/>
              </a:lnSpc>
              <a:spcAft>
                <a:spcPts val="630"/>
              </a:spcAft>
              <a:defRPr/>
            </a:pPr>
            <a:r>
              <a:rPr lang="he-IL" sz="2500" baseline="0" dirty="0" smtClean="0">
                <a:solidFill>
                  <a:prstClr val="black"/>
                </a:solidFill>
              </a:rPr>
              <a:t>במצב עבודה רגיל – מוטות הבקרה נמצאים מחוץ לאשכול, או מוחדרים לתוכו באופן חלקי. כשרוצים לעצור את הכור – מוחדרים המוטות פנימה לאשכול הדלק. (יש לציין כי המוטות מחוברים בעזרת אלקטרו מגנט אל המנגנון השולט בהם). </a:t>
            </a:r>
          </a:p>
          <a:p>
            <a:pPr algn="just" defTabSz="959388" rtl="1">
              <a:lnSpc>
                <a:spcPct val="115000"/>
              </a:lnSpc>
              <a:spcAft>
                <a:spcPts val="630"/>
              </a:spcAft>
              <a:defRPr/>
            </a:pPr>
            <a:r>
              <a:rPr lang="he-IL" sz="2500" baseline="0" dirty="0" smtClean="0">
                <a:solidFill>
                  <a:prstClr val="black"/>
                </a:solidFill>
              </a:rPr>
              <a:t>הפתחים בחלק העליון של מיכל הלחץ הם פתחי הכניסה והיציאה של מי </a:t>
            </a:r>
            <a:r>
              <a:rPr lang="he-IL" sz="2500" baseline="0" dirty="0" err="1" smtClean="0">
                <a:solidFill>
                  <a:prstClr val="black"/>
                </a:solidFill>
              </a:rPr>
              <a:t>הקרור</a:t>
            </a:r>
            <a:r>
              <a:rPr lang="he-IL" sz="2500" baseline="0" dirty="0" smtClean="0">
                <a:solidFill>
                  <a:prstClr val="black"/>
                </a:solidFill>
              </a:rPr>
              <a:t>. </a:t>
            </a:r>
            <a:r>
              <a:rPr lang="he-IL" sz="2500" baseline="0" dirty="0" err="1" smtClean="0">
                <a:solidFill>
                  <a:prstClr val="black"/>
                </a:solidFill>
              </a:rPr>
              <a:t>המיכל</a:t>
            </a:r>
            <a:r>
              <a:rPr lang="he-IL" sz="2500" baseline="0" dirty="0" smtClean="0">
                <a:solidFill>
                  <a:prstClr val="black"/>
                </a:solidFill>
              </a:rPr>
              <a:t> מתוכנן לעמוד בלחצים גבוהים ובטמפ' גבוהות, ובתנאי הקרינה </a:t>
            </a:r>
            <a:r>
              <a:rPr lang="he-IL" sz="2500" baseline="0" dirty="0" err="1" smtClean="0">
                <a:solidFill>
                  <a:prstClr val="black"/>
                </a:solidFill>
              </a:rPr>
              <a:t>הר"א</a:t>
            </a:r>
            <a:r>
              <a:rPr lang="he-IL" sz="2500" baseline="0" dirty="0" smtClean="0">
                <a:solidFill>
                  <a:prstClr val="black"/>
                </a:solidFill>
              </a:rPr>
              <a:t> המתמשכת למשך 40 שנה (חיי הכור..). </a:t>
            </a:r>
            <a:endParaRPr lang="he-IL" sz="2500" dirty="0">
              <a:solidFill>
                <a:prstClr val="black"/>
              </a:solidFill>
            </a:endParaRPr>
          </a:p>
          <a:p>
            <a:pPr algn="r" defTabSz="959388" rtl="1">
              <a:lnSpc>
                <a:spcPct val="115000"/>
              </a:lnSpc>
              <a:spcAft>
                <a:spcPts val="630"/>
              </a:spcAft>
              <a:defRPr/>
            </a:pPr>
            <a:r>
              <a:rPr lang="he-IL" sz="2500" b="0" u="none" dirty="0" smtClean="0">
                <a:solidFill>
                  <a:prstClr val="black"/>
                </a:solidFill>
              </a:rPr>
              <a:t>מי </a:t>
            </a:r>
            <a:r>
              <a:rPr lang="he-IL" sz="2500" b="0" u="none" dirty="0" err="1" smtClean="0">
                <a:solidFill>
                  <a:prstClr val="black"/>
                </a:solidFill>
              </a:rPr>
              <a:t>הקרור</a:t>
            </a:r>
            <a:r>
              <a:rPr lang="he-IL" sz="2500" b="0" u="none" dirty="0" smtClean="0">
                <a:solidFill>
                  <a:prstClr val="black"/>
                </a:solidFill>
              </a:rPr>
              <a:t> היוצאים ממיכל הלחץ נכנסים למחולל הקיטור – שתפקידו: להעביר את החום של מי </a:t>
            </a:r>
            <a:r>
              <a:rPr lang="he-IL" sz="2500" b="0" u="none" dirty="0" err="1" smtClean="0">
                <a:solidFill>
                  <a:prstClr val="black"/>
                </a:solidFill>
              </a:rPr>
              <a:t>הקרור</a:t>
            </a:r>
            <a:r>
              <a:rPr lang="he-IL" sz="2500" b="0" u="none" dirty="0" smtClean="0">
                <a:solidFill>
                  <a:prstClr val="black"/>
                </a:solidFill>
              </a:rPr>
              <a:t> למערכת קיטור,</a:t>
            </a:r>
            <a:r>
              <a:rPr lang="he-IL" sz="2500" b="0" u="none" baseline="0" dirty="0" smtClean="0">
                <a:solidFill>
                  <a:prstClr val="black"/>
                </a:solidFill>
              </a:rPr>
              <a:t> כדי להניע את הטורבו – גנרטורים. המחולל הוא למעשה מ"ח בצורת האות יו, עם קליפה וצינורות. </a:t>
            </a:r>
          </a:p>
          <a:p>
            <a:pPr algn="r" defTabSz="959388" rtl="1">
              <a:lnSpc>
                <a:spcPct val="115000"/>
              </a:lnSpc>
              <a:spcAft>
                <a:spcPts val="630"/>
              </a:spcAft>
              <a:defRPr/>
            </a:pPr>
            <a:r>
              <a:rPr lang="he-IL" sz="2500" b="0" u="none" baseline="0" dirty="0" smtClean="0">
                <a:solidFill>
                  <a:prstClr val="black"/>
                </a:solidFill>
              </a:rPr>
              <a:t>אלמנט נוסף במערכת הינו המתקן </a:t>
            </a:r>
            <a:r>
              <a:rPr lang="he-IL" sz="2500" b="1" u="none" baseline="0" dirty="0" smtClean="0">
                <a:solidFill>
                  <a:prstClr val="black"/>
                </a:solidFill>
              </a:rPr>
              <a:t>לוויסות הלחץ – </a:t>
            </a:r>
            <a:r>
              <a:rPr lang="he-IL" sz="2500" b="0" u="none" baseline="0" dirty="0" smtClean="0">
                <a:solidFill>
                  <a:prstClr val="black"/>
                </a:solidFill>
              </a:rPr>
              <a:t>המתקן משמש כדי ליצור לחץ של כ-160 </a:t>
            </a:r>
            <a:r>
              <a:rPr lang="he-IL" sz="2500" b="0" u="none" baseline="0" dirty="0" err="1" smtClean="0">
                <a:solidFill>
                  <a:prstClr val="black"/>
                </a:solidFill>
              </a:rPr>
              <a:t>אטמ</a:t>
            </a:r>
            <a:r>
              <a:rPr lang="he-IL" sz="2500" b="0" u="none" baseline="0" dirty="0" smtClean="0">
                <a:solidFill>
                  <a:prstClr val="black"/>
                </a:solidFill>
              </a:rPr>
              <a:t>' הדרוש לפעולת מע' </a:t>
            </a:r>
            <a:r>
              <a:rPr lang="he-IL" sz="2500" b="0" u="none" baseline="0" dirty="0" err="1" smtClean="0">
                <a:solidFill>
                  <a:prstClr val="black"/>
                </a:solidFill>
              </a:rPr>
              <a:t>הקרור</a:t>
            </a:r>
            <a:r>
              <a:rPr lang="he-IL" sz="2500" b="0" u="none" baseline="0" dirty="0" smtClean="0">
                <a:solidFill>
                  <a:prstClr val="black"/>
                </a:solidFill>
              </a:rPr>
              <a:t> בכור. תפקיד נוסף שלו הוא לווסת – להגדיל או להקטין את לחץ המקרר, כתוצאה משינויי </a:t>
            </a:r>
            <a:r>
              <a:rPr lang="he-IL" sz="2500" b="0" u="none" baseline="0" dirty="0" err="1" smtClean="0">
                <a:solidFill>
                  <a:prstClr val="black"/>
                </a:solidFill>
              </a:rPr>
              <a:t>טמפ</a:t>
            </a:r>
            <a:r>
              <a:rPr lang="he-IL" sz="2500" b="0" u="none" baseline="0" dirty="0" smtClean="0">
                <a:solidFill>
                  <a:prstClr val="black"/>
                </a:solidFill>
              </a:rPr>
              <a:t> הנובעים משינויי עומס של הכור. וויסות הלחץ מושג בעזרת מחממים חשמליים ומקלחות שסתומי שחרור. כשהלחץ יורד מופעלים המחממים, הגורמים לרתיחה נוספת של המים וליצירת קיטור, ובכך להגדלת הלחץ. אם הלחץ עולה – מופעלות המקלחות המפזרות מים קרים, וגורמות בכך לחלק מהקיטור להתעבות, וכך להקטין את הלחץ. אם הגידול בלחץ רב, ייפתח  שסתום (בדומה לסיר לחץ). </a:t>
            </a:r>
          </a:p>
          <a:p>
            <a:pPr algn="r" defTabSz="959388" rtl="1">
              <a:lnSpc>
                <a:spcPct val="115000"/>
              </a:lnSpc>
              <a:spcAft>
                <a:spcPts val="630"/>
              </a:spcAft>
              <a:defRPr/>
            </a:pPr>
            <a:r>
              <a:rPr lang="he-IL" sz="2500" b="1" u="none" baseline="0" dirty="0" smtClean="0">
                <a:solidFill>
                  <a:prstClr val="black"/>
                </a:solidFill>
              </a:rPr>
              <a:t>כל המערכות העיקריות של הכור </a:t>
            </a:r>
            <a:r>
              <a:rPr lang="he-IL" sz="2500" b="0" u="none" baseline="0" dirty="0" smtClean="0">
                <a:solidFill>
                  <a:prstClr val="black"/>
                </a:solidFill>
              </a:rPr>
              <a:t>– כלומר, מיכל הלחץ והליבה, מחוללי הקיטור, המשאבות והמתקן לוויסות לחץ נמצאות במאטם. המאטם בעל מבנה כדורי, או חצי כדורי, כדי לשמור בקלות על תת לחץ בזמן עבודה רגיל, או על לחץ גבוה בעת תקלה. ובעיקר – תפקיד המאטם הוא למנוע דליפת גזים ר"א מבניין הכור. </a:t>
            </a:r>
          </a:p>
          <a:p>
            <a:pPr algn="r" defTabSz="959388" rtl="1">
              <a:lnSpc>
                <a:spcPct val="115000"/>
              </a:lnSpc>
              <a:spcAft>
                <a:spcPts val="630"/>
              </a:spcAft>
              <a:defRPr/>
            </a:pPr>
            <a:r>
              <a:rPr lang="he-IL" sz="2500" b="0" u="none" baseline="0" dirty="0" smtClean="0">
                <a:solidFill>
                  <a:prstClr val="black"/>
                </a:solidFill>
              </a:rPr>
              <a:t>כדי להחזיר את הקיטור </a:t>
            </a:r>
            <a:r>
              <a:rPr lang="he-IL" sz="2500" b="0" u="none" baseline="0" dirty="0" err="1" smtClean="0">
                <a:solidFill>
                  <a:prstClr val="black"/>
                </a:solidFill>
              </a:rPr>
              <a:t>למע</a:t>
            </a:r>
            <a:r>
              <a:rPr lang="he-IL" sz="2500" b="0" u="none" baseline="0" dirty="0" smtClean="0">
                <a:solidFill>
                  <a:prstClr val="black"/>
                </a:solidFill>
              </a:rPr>
              <a:t>' יש צורך בעיבוי הקיטור, כלומר- הפיכת הקיטור למים שאותם ניתן לשאוב. זה נעשה במעבה (מיכל גדול עם צינורות של מי </a:t>
            </a:r>
            <a:r>
              <a:rPr lang="he-IL" sz="2500" b="0" u="none" baseline="0" dirty="0" err="1" smtClean="0">
                <a:solidFill>
                  <a:prstClr val="black"/>
                </a:solidFill>
              </a:rPr>
              <a:t>קרור</a:t>
            </a:r>
            <a:r>
              <a:rPr lang="he-IL" sz="2500" b="0" u="none" baseline="0" dirty="0" smtClean="0">
                <a:solidFill>
                  <a:prstClr val="black"/>
                </a:solidFill>
              </a:rPr>
              <a:t>. </a:t>
            </a:r>
            <a:endParaRPr lang="en-US" sz="900" dirty="0">
              <a:solidFill>
                <a:prstClr val="black"/>
              </a:solidFill>
            </a:endParaRPr>
          </a:p>
          <a:p>
            <a:pPr marL="1199236" lvl="2" indent="-239847" algn="just" defTabSz="959388" rtl="1">
              <a:lnSpc>
                <a:spcPct val="115000"/>
              </a:lnSpc>
              <a:spcAft>
                <a:spcPts val="630"/>
              </a:spcAft>
              <a:buFont typeface="+mj-lt"/>
              <a:buAutoNum type="arabicPeriod"/>
              <a:defRPr/>
            </a:pPr>
            <a:endParaRPr lang="he-IL" sz="1300" dirty="0">
              <a:solidFill>
                <a:prstClr val="black"/>
              </a:solidFill>
            </a:endParaRPr>
          </a:p>
          <a:p>
            <a:pPr indent="-239847" algn="just" defTabSz="959388" rtl="1">
              <a:lnSpc>
                <a:spcPct val="115000"/>
              </a:lnSpc>
              <a:spcAft>
                <a:spcPts val="630"/>
              </a:spcAft>
              <a:buFont typeface="Arial" panose="020B0604020202020204" pitchFamily="34" charset="0"/>
              <a:buChar char="•"/>
              <a:defRPr/>
            </a:pPr>
            <a:endParaRPr lang="en-US" sz="2900" dirty="0">
              <a:solidFill>
                <a:srgbClr val="215968"/>
              </a:solidFill>
              <a:latin typeface="David" pitchFamily="34" charset="-79"/>
              <a:cs typeface="David" pitchFamily="34" charset="-79"/>
            </a:endParaRPr>
          </a:p>
          <a:p>
            <a:pPr algn="r" rtl="1"/>
            <a:endParaRPr lang="he-IL" b="1" dirty="0"/>
          </a:p>
        </p:txBody>
      </p:sp>
      <p:sp>
        <p:nvSpPr>
          <p:cNvPr id="4" name="מציין מיקום של מספר שקופית 3"/>
          <p:cNvSpPr>
            <a:spLocks noGrp="1"/>
          </p:cNvSpPr>
          <p:nvPr>
            <p:ph type="sldNum" sz="quarter" idx="10"/>
          </p:nvPr>
        </p:nvSpPr>
        <p:spPr/>
        <p:txBody>
          <a:bodyPr/>
          <a:lstStyle/>
          <a:p>
            <a:fld id="{015FA32F-8276-4951-8B3D-60B25E4A64F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417222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39700" y="742950"/>
            <a:ext cx="6604000" cy="3714750"/>
          </a:xfrm>
        </p:spPr>
      </p:sp>
      <p:sp>
        <p:nvSpPr>
          <p:cNvPr id="3" name="מציין מיקום של הערות 2"/>
          <p:cNvSpPr>
            <a:spLocks noGrp="1"/>
          </p:cNvSpPr>
          <p:nvPr>
            <p:ph type="body" idx="1"/>
          </p:nvPr>
        </p:nvSpPr>
        <p:spPr/>
        <p:txBody>
          <a:bodyPr/>
          <a:lstStyle/>
          <a:p>
            <a:pPr algn="r" rtl="1"/>
            <a:r>
              <a:rPr lang="en-US" sz="1300" b="1" dirty="0">
                <a:solidFill>
                  <a:prstClr val="black"/>
                </a:solidFill>
              </a:rPr>
              <a:t>BWR </a:t>
            </a:r>
            <a:r>
              <a:rPr lang="he-IL" sz="1300" b="1" dirty="0">
                <a:solidFill>
                  <a:prstClr val="black"/>
                </a:solidFill>
              </a:rPr>
              <a:t>- כורי מים </a:t>
            </a:r>
            <a:r>
              <a:rPr lang="he-IL" sz="1300" b="1" dirty="0" smtClean="0">
                <a:solidFill>
                  <a:prstClr val="black"/>
                </a:solidFill>
              </a:rPr>
              <a:t>רותחים</a:t>
            </a:r>
            <a:r>
              <a:rPr lang="he-IL" sz="1400" b="1" baseline="0" dirty="0" smtClean="0">
                <a:solidFill>
                  <a:srgbClr val="804000"/>
                </a:solidFill>
                <a:effectLst/>
              </a:rPr>
              <a:t> </a:t>
            </a:r>
            <a:r>
              <a:rPr lang="en-GB" sz="1400" b="1" dirty="0" smtClean="0">
                <a:solidFill>
                  <a:srgbClr val="804000"/>
                </a:solidFill>
                <a:effectLst/>
              </a:rPr>
              <a:t>BWR = Boiling Water Reactor)</a:t>
            </a:r>
            <a:r>
              <a:rPr lang="en-GB" sz="1400" dirty="0" smtClean="0"/>
              <a:t>. </a:t>
            </a:r>
            <a:r>
              <a:rPr lang="he-IL" sz="1400" dirty="0" smtClean="0"/>
              <a:t>)</a:t>
            </a:r>
            <a:r>
              <a:rPr lang="he-IL" sz="1400" baseline="0" dirty="0" smtClean="0"/>
              <a:t> </a:t>
            </a:r>
            <a:r>
              <a:rPr lang="he-IL" sz="1400" dirty="0" smtClean="0"/>
              <a:t>בו עוברים המים ישירות לטורבינה, ללא צורך ביצירת קיטור ממים אחרים.</a:t>
            </a:r>
            <a:endParaRPr lang="he-IL" sz="1300" b="1" dirty="0">
              <a:solidFill>
                <a:prstClr val="black"/>
              </a:solidFill>
            </a:endParaRPr>
          </a:p>
          <a:p>
            <a:pPr marL="171450" indent="-171450" algn="r" rtl="1">
              <a:buFontTx/>
              <a:buChar char="-"/>
            </a:pPr>
            <a:r>
              <a:rPr lang="he-IL" dirty="0" smtClean="0">
                <a:effectLst/>
              </a:rPr>
              <a:t>כאמור, בריאקציה זו נוצר בין השאר חום רב, המחמם את מי הכור, </a:t>
            </a:r>
            <a:r>
              <a:rPr lang="he-IL" b="1" dirty="0" smtClean="0">
                <a:effectLst/>
              </a:rPr>
              <a:t>הנמצאים בלחץ גבוה (כ- 70 אטמוספירות) עד כדי רתיחה</a:t>
            </a:r>
            <a:r>
              <a:rPr lang="he-IL" dirty="0" smtClean="0">
                <a:effectLst/>
              </a:rPr>
              <a:t>. - בשל הלחץ הגבוה בכור, </a:t>
            </a:r>
            <a:r>
              <a:rPr lang="he-IL" b="1" dirty="0" smtClean="0">
                <a:effectLst/>
              </a:rPr>
              <a:t>הרתיחה מתחוללת בטמפרטורה גבוהה של כ- 300 מעלות צלזיוס</a:t>
            </a:r>
            <a:r>
              <a:rPr lang="he-IL" dirty="0" smtClean="0">
                <a:effectLst/>
              </a:rPr>
              <a:t>. הקיטור, הנמצא בלחץ וטמפרטורה גבוהים, זורם </a:t>
            </a:r>
            <a:r>
              <a:rPr lang="he-IL" dirty="0" err="1" smtClean="0">
                <a:effectLst/>
              </a:rPr>
              <a:t>מהמיכל</a:t>
            </a:r>
            <a:r>
              <a:rPr lang="he-IL" dirty="0" smtClean="0">
                <a:effectLst/>
              </a:rPr>
              <a:t> לעבר הטורבינה. במעברו של הקיטור דרך הטורבינה הוא מביא לסיבוב הגנרטור המפיק חשמל. </a:t>
            </a:r>
          </a:p>
          <a:p>
            <a:pPr marL="171450" indent="-171450" algn="r" rtl="1">
              <a:buFontTx/>
              <a:buChar char="-"/>
            </a:pPr>
            <a:r>
              <a:rPr lang="he-IL" b="1" dirty="0" smtClean="0">
                <a:effectLst/>
              </a:rPr>
              <a:t>ביציאה מהטורבינה לחץ הקיטור יורד משמעותית וחלקו אף מתעבה. הקיטור ממשיך לזרום לעבר מעבה, המעבה אותו לפאזה מימית באמצעות מעגל מי קירור משני, המפנה את החום מהמעבה לסביבה, למשל לים. </a:t>
            </a:r>
          </a:p>
          <a:p>
            <a:pPr marL="171450" indent="-171450" algn="r" rtl="1">
              <a:buFontTx/>
              <a:buChar char="-"/>
            </a:pPr>
            <a:r>
              <a:rPr lang="he-IL" dirty="0" smtClean="0">
                <a:effectLst/>
              </a:rPr>
              <a:t>מים אלו נשאבים על ידי משאבת ההזנה ומוזרמים חזרה אל ליבת הכור דרך מחמם ראשוני.</a:t>
            </a:r>
            <a:endParaRPr lang="he-IL" b="1" dirty="0"/>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450674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50000"/>
              </a:lnSpc>
              <a:spcBef>
                <a:spcPts val="0"/>
              </a:spcBef>
              <a:spcAft>
                <a:spcPts val="1049"/>
              </a:spcAft>
              <a:buClrTx/>
              <a:buSzTx/>
              <a:buFontTx/>
              <a:buNone/>
              <a:tabLst/>
              <a:defRPr/>
            </a:pPr>
            <a:r>
              <a:rPr kumimoji="0" lang="he-IL" sz="13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מאתר </a:t>
            </a:r>
            <a:r>
              <a:rPr kumimoji="0" lang="he-IL" sz="13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הוא"א</a:t>
            </a:r>
            <a:r>
              <a:rPr kumimoji="0" lang="he-IL" sz="13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smtClean="0">
                <a:ln>
                  <a:noFill/>
                </a:ln>
                <a:solidFill>
                  <a:prstClr val="black"/>
                </a:solidFill>
                <a:effectLst/>
                <a:uLnTx/>
                <a:uFillTx/>
                <a:latin typeface="+mn-lt"/>
                <a:ea typeface="+mn-ea"/>
                <a:cs typeface="+mn-cs"/>
              </a:rPr>
              <a:t>מהו כור כוח כדוגמת זה שביפן ומה עיקרון הפעולה שלו?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כור הגרעיני הינו מערכת הפועלת על עיקרון של ביקועים מבוקרים של אטומי אורניום (235). האורניום הבקיע נמצא בכור בתצורה של מוטות. מוטות אלו עטופים ונאטמים הרמטית במתכת עמידה לתנאי העבודה בכור, כולל לחום גבוה. בתהליך הביקוע נוצרת קרינה מסוגים שונים, חום רב ותוצרי ביקוע רדיואקטיביים. החום הרב שנוצר בכור מפונה על ידי זרם קירור, בדרך כלל מים, ומנוצל להפקת אנרגיה חשמלית. תוצרי הביקוע הרדיואקטיביים מוכלים בתוך הדלק העטוף בצורה הרמטית והקרינה נחסמת בכור. המים שסביב מוטות הדלק משמשים לקירור מוטות הדלק ולהאטת הנויטרונים במטרה להגדיל את הסיכוי לביקוע.</a:t>
            </a:r>
            <a:br>
              <a:rPr kumimoji="0" lang="he-IL" sz="1200" b="0" i="0" u="none" strike="noStrike" kern="1200" cap="none" spc="0" normalizeH="0" baseline="0" noProof="0" dirty="0" smtClean="0">
                <a:ln>
                  <a:noFill/>
                </a:ln>
                <a:solidFill>
                  <a:prstClr val="black"/>
                </a:solidFill>
                <a:effectLst/>
                <a:uLnTx/>
                <a:uFillTx/>
                <a:latin typeface="+mn-lt"/>
                <a:ea typeface="+mn-ea"/>
                <a:cs typeface="+mn-cs"/>
              </a:rPr>
            </a:br>
            <a:endParaRPr lang="he-IL" dirty="0"/>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t>19</a:t>
            </a:fld>
            <a:endParaRPr lang="en-US"/>
          </a:p>
        </p:txBody>
      </p:sp>
    </p:spTree>
    <p:extLst>
      <p:ext uri="{BB962C8B-B14F-4D97-AF65-F5344CB8AC3E}">
        <p14:creationId xmlns:p14="http://schemas.microsoft.com/office/powerpoint/2010/main" val="4257215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39700" y="742950"/>
            <a:ext cx="6604000" cy="3714750"/>
          </a:xfrm>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t>2</a:t>
            </a:fld>
            <a:endParaRPr lang="en-US"/>
          </a:p>
        </p:txBody>
      </p:sp>
    </p:spTree>
    <p:extLst>
      <p:ext uri="{BB962C8B-B14F-4D97-AF65-F5344CB8AC3E}">
        <p14:creationId xmlns:p14="http://schemas.microsoft.com/office/powerpoint/2010/main" val="2018141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במצגת הבאה אשוחח על כורים קטנים מדור רביעי, ועל התאמתם לישראל.</a:t>
            </a:r>
            <a:r>
              <a:rPr lang="he-IL" baseline="0" dirty="0" smtClean="0"/>
              <a:t> כ- "משלים" את המגמה שקיימת כיום בעולם – כורים בטיחותיים מאוד, עם הסתברות נמוכה לתאונות. </a:t>
            </a:r>
          </a:p>
          <a:p>
            <a:pPr algn="r" rtl="1"/>
            <a:r>
              <a:rPr lang="he-IL" baseline="0" dirty="0" smtClean="0"/>
              <a:t>בהקשר זה, אשוחח כמובן על אספקט חשוב שהוא – מדוע דווקא כורים או </a:t>
            </a:r>
            <a:r>
              <a:rPr lang="he-IL" baseline="0" dirty="0" err="1" smtClean="0"/>
              <a:t>תגרי"ם</a:t>
            </a:r>
            <a:r>
              <a:rPr lang="he-IL" baseline="0" dirty="0" smtClean="0"/>
              <a:t> מסוג זה עשויים להתאים לארץ.</a:t>
            </a:r>
          </a:p>
          <a:p>
            <a:pPr algn="just" rtl="1">
              <a:lnSpc>
                <a:spcPct val="107000"/>
              </a:lnSpc>
              <a:spcAft>
                <a:spcPts val="839"/>
              </a:spcAft>
            </a:pPr>
            <a:endParaRPr lang="he-IL" sz="1300" dirty="0">
              <a:latin typeface="Calibri" panose="020F0502020204030204" pitchFamily="34" charset="0"/>
              <a:ea typeface="Calibri" panose="020F0502020204030204" pitchFamily="34" charset="0"/>
            </a:endParaRPr>
          </a:p>
          <a:p>
            <a:pPr algn="r" rtl="1"/>
            <a:endParaRPr lang="he-IL" dirty="0" smtClean="0"/>
          </a:p>
          <a:p>
            <a:pPr algn="just" rtl="1">
              <a:lnSpc>
                <a:spcPct val="107000"/>
              </a:lnSpc>
              <a:spcAft>
                <a:spcPts val="839"/>
              </a:spcAft>
            </a:pPr>
            <a:r>
              <a:rPr lang="he-IL" sz="1300" b="1" u="sng" dirty="0">
                <a:highlight>
                  <a:srgbClr val="00FFFF"/>
                </a:highlight>
                <a:latin typeface="Calibri" panose="020F0502020204030204" pitchFamily="34" charset="0"/>
                <a:ea typeface="Calibri" panose="020F0502020204030204" pitchFamily="34" charset="0"/>
              </a:rPr>
              <a:t>חידושים טכנולוגיים – כורי כוח</a:t>
            </a:r>
            <a:r>
              <a:rPr lang="he-IL" sz="1300" b="1" u="sng" dirty="0">
                <a:latin typeface="Calibri" panose="020F0502020204030204" pitchFamily="34" charset="0"/>
                <a:ea typeface="Calibri" panose="020F0502020204030204" pitchFamily="34" charset="0"/>
              </a:rPr>
              <a:t> </a:t>
            </a:r>
            <a:endParaRPr lang="en-US" sz="13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39"/>
              </a:spcAft>
            </a:pPr>
            <a:r>
              <a:rPr lang="en-US" sz="1300" b="1" u="sng" dirty="0">
                <a:highlight>
                  <a:srgbClr val="00FFFF"/>
                </a:highlight>
                <a:latin typeface="Calibri" panose="020F0502020204030204" pitchFamily="34" charset="0"/>
                <a:ea typeface="Calibri" panose="020F0502020204030204" pitchFamily="34" charset="0"/>
                <a:cs typeface="Arial" panose="020B0604020202020204" pitchFamily="34" charset="0"/>
              </a:rPr>
              <a:t>SMRs –</a:t>
            </a:r>
            <a:endParaRPr lang="en-US" sz="13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39"/>
              </a:spcAft>
            </a:pPr>
            <a:r>
              <a:rPr lang="he-IL" sz="1300" dirty="0">
                <a:latin typeface="Calibri" panose="020F0502020204030204" pitchFamily="34" charset="0"/>
                <a:ea typeface="Calibri" panose="020F0502020204030204" pitchFamily="34" charset="0"/>
              </a:rPr>
              <a:t>כורים כאלה יוכלו להיכנס לנישה במדינות בהן רשת החשמל אינה מפותחות דיו, שאינה יכולה לתמוך </a:t>
            </a:r>
            <a:r>
              <a:rPr lang="he-IL" sz="1300" dirty="0" err="1">
                <a:latin typeface="Calibri" panose="020F0502020204030204" pitchFamily="34" charset="0"/>
                <a:ea typeface="Calibri" panose="020F0502020204030204" pitchFamily="34" charset="0"/>
              </a:rPr>
              <a:t>בתגרי"ם</a:t>
            </a:r>
            <a:r>
              <a:rPr lang="he-IL" sz="1300" dirty="0">
                <a:latin typeface="Calibri" panose="020F0502020204030204" pitchFamily="34" charset="0"/>
                <a:ea typeface="Calibri" panose="020F0502020204030204" pitchFamily="34" charset="0"/>
              </a:rPr>
              <a:t> גדולות, או שיוכלו לשמש כדי להתגבר על מקומיות ספציפיות, כמו אספקת חשמל לצרכי חימום אזורי, או למתקני התפלה. הבעיה המרכזית לגבי כורים אלו היא הטכנולוגיה (וכן הכלכליות) שעדיין לא הוכחה בתנאי תפעול </a:t>
            </a:r>
            <a:r>
              <a:rPr lang="he-IL" sz="1300" dirty="0" err="1">
                <a:latin typeface="Calibri" panose="020F0502020204030204" pitchFamily="34" charset="0"/>
                <a:ea typeface="Calibri" panose="020F0502020204030204" pitchFamily="34" charset="0"/>
              </a:rPr>
              <a:t>אמיתיים</a:t>
            </a:r>
            <a:r>
              <a:rPr lang="he-IL" sz="1300" dirty="0">
                <a:latin typeface="Calibri" panose="020F0502020204030204" pitchFamily="34" charset="0"/>
                <a:ea typeface="Calibri" panose="020F0502020204030204" pitchFamily="34" charset="0"/>
              </a:rPr>
              <a:t>, כי אם רק במתקנים ניסיוניים למיניהם. העניין בכורים כאלו מונע גם בשל העניין הרב של מדינות לצמצם בעלויות ההקמה, ולספק חשמל באזורים מרוחקים, בהם , כאמור, רשת החשמל איננה מפותחת דיו. לחלק מהכורים הקטנים תכונות אטרקטיביות, כגון הבטיחות אינהרנטית שיכולה להבטיח סילוק החום </a:t>
            </a:r>
            <a:r>
              <a:rPr lang="he-IL" sz="1300" dirty="0" err="1">
                <a:latin typeface="Calibri" panose="020F0502020204030204" pitchFamily="34" charset="0"/>
                <a:ea typeface="Calibri" panose="020F0502020204030204" pitchFamily="34" charset="0"/>
              </a:rPr>
              <a:t>השארי</a:t>
            </a:r>
            <a:r>
              <a:rPr lang="he-IL" sz="1300" dirty="0">
                <a:latin typeface="Calibri" panose="020F0502020204030204" pitchFamily="34" charset="0"/>
                <a:ea typeface="Calibri" panose="020F0502020204030204" pitchFamily="34" charset="0"/>
              </a:rPr>
              <a:t> במקרה של תאונה, גם ללא התערבות חיצונית של מפעיל. האתגר בשילוב </a:t>
            </a:r>
            <a:r>
              <a:rPr lang="he-IL" sz="1300" dirty="0" err="1">
                <a:latin typeface="Calibri" panose="020F0502020204030204" pitchFamily="34" charset="0"/>
                <a:ea typeface="Calibri" panose="020F0502020204030204" pitchFamily="34" charset="0"/>
              </a:rPr>
              <a:t>תגרי"ם</a:t>
            </a:r>
            <a:r>
              <a:rPr lang="he-IL" sz="1300" dirty="0">
                <a:latin typeface="Calibri" panose="020F0502020204030204" pitchFamily="34" charset="0"/>
                <a:ea typeface="Calibri" panose="020F0502020204030204" pitchFamily="34" charset="0"/>
              </a:rPr>
              <a:t> כאלו תהיה ביצירת שוק לכורים "ראשונים מסוגם" </a:t>
            </a:r>
            <a:r>
              <a:rPr lang="en-US" sz="1300" dirty="0">
                <a:latin typeface="Calibri" panose="020F0502020204030204" pitchFamily="34" charset="0"/>
                <a:ea typeface="Calibri" panose="020F0502020204030204" pitchFamily="34" charset="0"/>
                <a:cs typeface="Arial" panose="020B0604020202020204" pitchFamily="34" charset="0"/>
              </a:rPr>
              <a:t>FOAK</a:t>
            </a:r>
            <a:r>
              <a:rPr lang="he-IL" sz="1300" dirty="0">
                <a:latin typeface="Calibri" panose="020F0502020204030204" pitchFamily="34" charset="0"/>
                <a:ea typeface="Calibri" panose="020F0502020204030204" pitchFamily="34" charset="0"/>
              </a:rPr>
              <a:t> במדינות שבהן ייוצרו. כדי שניתן יהיה להכניסם לשימוש בטווח הזמן הנראה לעין, יהיה צורך בדחיפה מדינית וממשלתית בשילוב עם התעשייה. </a:t>
            </a:r>
            <a:endParaRPr lang="en-US" sz="13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39"/>
              </a:spcAft>
            </a:pPr>
            <a:r>
              <a:rPr lang="he-IL" sz="1300" dirty="0">
                <a:latin typeface="Calibri" panose="020F0502020204030204" pitchFamily="34" charset="0"/>
                <a:ea typeface="Calibri" panose="020F0502020204030204" pitchFamily="34" charset="0"/>
              </a:rPr>
              <a:t>כאמור, יש סוגים שונים של כורים קטנים, וחלקם נמצאים כיום בבנייה. למשל, בארגנטינה, סין ורוסיה. קיימים כורים כאלו שייכנסו לשימוש בעתיד הקרוב , כאלו הנבנים ע"י החברות </a:t>
            </a:r>
            <a:r>
              <a:rPr lang="he-IL" sz="1300" dirty="0" err="1">
                <a:latin typeface="Calibri" panose="020F0502020204030204" pitchFamily="34" charset="0"/>
                <a:ea typeface="Calibri" panose="020F0502020204030204" pitchFamily="34" charset="0"/>
              </a:rPr>
              <a:t>ווסטינגהאוס</a:t>
            </a:r>
            <a:r>
              <a:rPr lang="he-IL" sz="1300" dirty="0">
                <a:latin typeface="Calibri" panose="020F0502020204030204" pitchFamily="34" charset="0"/>
                <a:ea typeface="Calibri" panose="020F0502020204030204" pitchFamily="34" charset="0"/>
              </a:rPr>
              <a:t> ועוד, ואחרים שמתוכננים בפרספקטיבה ארוכת טווח, כמו ראקטורים עם קררים </a:t>
            </a:r>
            <a:r>
              <a:rPr lang="he-IL" sz="1300" dirty="0">
                <a:highlight>
                  <a:srgbClr val="FFFF00"/>
                </a:highlight>
                <a:latin typeface="Calibri" panose="020F0502020204030204" pitchFamily="34" charset="0"/>
                <a:ea typeface="Calibri" panose="020F0502020204030204" pitchFamily="34" charset="0"/>
              </a:rPr>
              <a:t>שמשלבים מתכות,</a:t>
            </a:r>
            <a:r>
              <a:rPr lang="he-IL" sz="1300" dirty="0">
                <a:latin typeface="Calibri" panose="020F0502020204030204" pitchFamily="34" charset="0"/>
                <a:ea typeface="Calibri" panose="020F0502020204030204" pitchFamily="34" charset="0"/>
              </a:rPr>
              <a:t> וכורים עם מבער מיוחד, שנועדו למדינות בהן יש עודפי פלוטוניום.</a:t>
            </a:r>
            <a:endParaRPr lang="en-US" sz="13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39"/>
              </a:spcAft>
            </a:pPr>
            <a:r>
              <a:rPr lang="he-IL" sz="1300" dirty="0">
                <a:latin typeface="Calibri" panose="020F0502020204030204" pitchFamily="34" charset="0"/>
                <a:ea typeface="Calibri" panose="020F0502020204030204" pitchFamily="34" charset="0"/>
              </a:rPr>
              <a:t> </a:t>
            </a:r>
            <a:endParaRPr lang="en-US" sz="13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39"/>
              </a:spcAft>
            </a:pPr>
            <a:r>
              <a:rPr lang="he-IL" sz="1300" b="1" u="sng" dirty="0">
                <a:latin typeface="Calibri" panose="020F0502020204030204" pitchFamily="34" charset="0"/>
                <a:ea typeface="Calibri" panose="020F0502020204030204" pitchFamily="34" charset="0"/>
              </a:rPr>
              <a:t>כורי דור רביעי: </a:t>
            </a:r>
            <a:endParaRPr lang="en-US" sz="13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39"/>
              </a:spcAft>
            </a:pPr>
            <a:r>
              <a:rPr lang="he-IL" sz="1300" dirty="0">
                <a:latin typeface="Calibri" panose="020F0502020204030204" pitchFamily="34" charset="0"/>
                <a:ea typeface="Calibri" panose="020F0502020204030204" pitchFamily="34" charset="0"/>
              </a:rPr>
              <a:t>הפורום לכורי דור רביעי הוא מסגרת של שיתופי פעולה בינ"ל למימוש מערכות מתקדמות לייצור אנרגיה, שנוסד בשנת 2001 ע"י המדינות </a:t>
            </a:r>
            <a:r>
              <a:rPr lang="he-IL" sz="1300" dirty="0" err="1">
                <a:latin typeface="Calibri" panose="020F0502020204030204" pitchFamily="34" charset="0"/>
                <a:ea typeface="Calibri" panose="020F0502020204030204" pitchFamily="34" charset="0"/>
              </a:rPr>
              <a:t>ברסיל</a:t>
            </a:r>
            <a:r>
              <a:rPr lang="he-IL" sz="1300" dirty="0">
                <a:latin typeface="Calibri" panose="020F0502020204030204" pitchFamily="34" charset="0"/>
                <a:ea typeface="Calibri" panose="020F0502020204030204" pitchFamily="34" charset="0"/>
              </a:rPr>
              <a:t>, ארגנטינה, קנדה, צרפת, יפן, קוריאה הדרומית, </a:t>
            </a:r>
            <a:r>
              <a:rPr lang="he-IL" sz="1300" dirty="0" err="1">
                <a:latin typeface="Calibri" panose="020F0502020204030204" pitchFamily="34" charset="0"/>
                <a:ea typeface="Calibri" panose="020F0502020204030204" pitchFamily="34" charset="0"/>
              </a:rPr>
              <a:t>דרא"פ</a:t>
            </a:r>
            <a:r>
              <a:rPr lang="he-IL" sz="1300" dirty="0">
                <a:latin typeface="Calibri" panose="020F0502020204030204" pitchFamily="34" charset="0"/>
                <a:ea typeface="Calibri" panose="020F0502020204030204" pitchFamily="34" charset="0"/>
              </a:rPr>
              <a:t>, בריטניה וארה"ב. לאחר מכן הצטרפו סין, רוסיה, שוויץ ומדינות האיחוד האירופי לשת"פ זה.</a:t>
            </a:r>
            <a:endParaRPr lang="en-US" sz="13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39"/>
              </a:spcAft>
            </a:pPr>
            <a:r>
              <a:rPr lang="he-IL" sz="1300" dirty="0">
                <a:latin typeface="Calibri" panose="020F0502020204030204" pitchFamily="34" charset="0"/>
                <a:ea typeface="Calibri" panose="020F0502020204030204" pitchFamily="34" charset="0"/>
              </a:rPr>
              <a:t>מטרות הפורום הן פיתוח טכנולוגיות של כורי דור רביעי, תוך שיפור הבטיחות, האמינות, הכלכליות וכן היכולת למיגון פיזי והמניעה לשימוש בדלק למטרות ייצור פצצות גרעיניות. בעיקר, הוחלט לשם דגש בפיתוחן של שש טכנולוגיות מרכזיות של כורים חדשניים: </a:t>
            </a:r>
            <a:endParaRPr lang="en-US" sz="13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39"/>
              </a:spcAft>
            </a:pPr>
            <a:r>
              <a:rPr lang="en-US" sz="1300" dirty="0">
                <a:latin typeface="Calibri" panose="020F0502020204030204" pitchFamily="34" charset="0"/>
                <a:ea typeface="Calibri" panose="020F0502020204030204" pitchFamily="34" charset="0"/>
                <a:cs typeface="Arial" panose="020B0604020202020204" pitchFamily="34" charset="0"/>
              </a:rPr>
              <a:t>GFR</a:t>
            </a:r>
            <a:r>
              <a:rPr lang="en-US" sz="1300" dirty="0">
                <a:latin typeface="Arial" panose="020B0604020202020204" pitchFamily="34" charset="0"/>
                <a:ea typeface="Calibri" panose="020F0502020204030204" pitchFamily="34" charset="0"/>
                <a:cs typeface="Arial" panose="020B0604020202020204" pitchFamily="34" charset="0"/>
              </a:rPr>
              <a:t> </a:t>
            </a:r>
            <a:r>
              <a:rPr lang="he-IL" sz="1300" dirty="0">
                <a:latin typeface="Arial" panose="020B0604020202020204" pitchFamily="34" charset="0"/>
                <a:ea typeface="Calibri" panose="020F0502020204030204" pitchFamily="34" charset="0"/>
              </a:rPr>
              <a:t>– כור מהיר </a:t>
            </a:r>
            <a:r>
              <a:rPr lang="he-IL" sz="1300" dirty="0" err="1">
                <a:latin typeface="Arial" panose="020B0604020202020204" pitchFamily="34" charset="0"/>
                <a:ea typeface="Calibri" panose="020F0502020204030204" pitchFamily="34" charset="0"/>
              </a:rPr>
              <a:t>מרקורר</a:t>
            </a:r>
            <a:r>
              <a:rPr lang="he-IL" sz="1300" dirty="0">
                <a:latin typeface="Arial" panose="020B0604020202020204" pitchFamily="34" charset="0"/>
                <a:ea typeface="Calibri" panose="020F0502020204030204" pitchFamily="34" charset="0"/>
              </a:rPr>
              <a:t> גז</a:t>
            </a:r>
            <a:endParaRPr lang="en-US" sz="13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39"/>
              </a:spcAft>
            </a:pPr>
            <a:r>
              <a:rPr lang="en-US" sz="1300" dirty="0">
                <a:latin typeface="Calibri" panose="020F0502020204030204" pitchFamily="34" charset="0"/>
                <a:ea typeface="Calibri" panose="020F0502020204030204" pitchFamily="34" charset="0"/>
                <a:cs typeface="Arial" panose="020B0604020202020204" pitchFamily="34" charset="0"/>
              </a:rPr>
              <a:t>LFR</a:t>
            </a:r>
            <a:r>
              <a:rPr lang="en-US" sz="1300" dirty="0">
                <a:latin typeface="Arial" panose="020B0604020202020204" pitchFamily="34" charset="0"/>
                <a:ea typeface="Calibri" panose="020F0502020204030204" pitchFamily="34" charset="0"/>
                <a:cs typeface="Arial" panose="020B0604020202020204" pitchFamily="34" charset="0"/>
              </a:rPr>
              <a:t> </a:t>
            </a:r>
            <a:r>
              <a:rPr lang="he-IL" sz="1300" dirty="0">
                <a:latin typeface="Arial" panose="020B0604020202020204" pitchFamily="34" charset="0"/>
                <a:ea typeface="Calibri" panose="020F0502020204030204" pitchFamily="34" charset="0"/>
              </a:rPr>
              <a:t>– </a:t>
            </a:r>
            <a:r>
              <a:rPr lang="he-IL" sz="1300" dirty="0" err="1">
                <a:latin typeface="Arial" panose="020B0604020202020204" pitchFamily="34" charset="0"/>
                <a:ea typeface="Calibri" panose="020F0502020204030204" pitchFamily="34" charset="0"/>
              </a:rPr>
              <a:t>כןר</a:t>
            </a:r>
            <a:r>
              <a:rPr lang="he-IL" sz="1300" dirty="0">
                <a:latin typeface="Arial" panose="020B0604020202020204" pitchFamily="34" charset="0"/>
                <a:ea typeface="Calibri" panose="020F0502020204030204" pitchFamily="34" charset="0"/>
              </a:rPr>
              <a:t> מהיר מקורר עופרת</a:t>
            </a:r>
            <a:endParaRPr lang="en-US" sz="13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39"/>
              </a:spcAft>
            </a:pPr>
            <a:r>
              <a:rPr lang="en-US" sz="1300" dirty="0">
                <a:latin typeface="Calibri" panose="020F0502020204030204" pitchFamily="34" charset="0"/>
                <a:ea typeface="Calibri" panose="020F0502020204030204" pitchFamily="34" charset="0"/>
                <a:cs typeface="Arial" panose="020B0604020202020204" pitchFamily="34" charset="0"/>
              </a:rPr>
              <a:t>MSR</a:t>
            </a:r>
            <a:r>
              <a:rPr lang="en-US" sz="1300" dirty="0">
                <a:latin typeface="Arial" panose="020B0604020202020204" pitchFamily="34" charset="0"/>
                <a:ea typeface="Calibri" panose="020F0502020204030204" pitchFamily="34" charset="0"/>
                <a:cs typeface="Arial" panose="020B0604020202020204" pitchFamily="34" charset="0"/>
              </a:rPr>
              <a:t> </a:t>
            </a:r>
            <a:r>
              <a:rPr lang="he-IL" sz="1300" dirty="0">
                <a:latin typeface="Arial" panose="020B0604020202020204" pitchFamily="34" charset="0"/>
                <a:ea typeface="Calibri" panose="020F0502020204030204" pitchFamily="34" charset="0"/>
              </a:rPr>
              <a:t>– כור מקורר </a:t>
            </a:r>
            <a:r>
              <a:rPr lang="he-IL" sz="1300" dirty="0" err="1">
                <a:latin typeface="Arial" panose="020B0604020202020204" pitchFamily="34" charset="0"/>
                <a:ea typeface="Calibri" panose="020F0502020204030204" pitchFamily="34" charset="0"/>
              </a:rPr>
              <a:t>תמלחת</a:t>
            </a:r>
            <a:endParaRPr lang="en-US" sz="13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39"/>
              </a:spcAft>
            </a:pPr>
            <a:r>
              <a:rPr lang="en-US" sz="1300" dirty="0">
                <a:latin typeface="Calibri" panose="020F0502020204030204" pitchFamily="34" charset="0"/>
                <a:ea typeface="Calibri" panose="020F0502020204030204" pitchFamily="34" charset="0"/>
                <a:cs typeface="Arial" panose="020B0604020202020204" pitchFamily="34" charset="0"/>
              </a:rPr>
              <a:t>SFR</a:t>
            </a:r>
            <a:r>
              <a:rPr lang="en-US" sz="1300" dirty="0">
                <a:latin typeface="Arial" panose="020B0604020202020204" pitchFamily="34" charset="0"/>
                <a:ea typeface="Calibri" panose="020F0502020204030204" pitchFamily="34" charset="0"/>
                <a:cs typeface="Arial" panose="020B0604020202020204" pitchFamily="34" charset="0"/>
              </a:rPr>
              <a:t> </a:t>
            </a:r>
            <a:r>
              <a:rPr lang="he-IL" sz="1300" dirty="0">
                <a:latin typeface="Arial" panose="020B0604020202020204" pitchFamily="34" charset="0"/>
                <a:ea typeface="Calibri" panose="020F0502020204030204" pitchFamily="34" charset="0"/>
              </a:rPr>
              <a:t>– כור מקורר בסודיום </a:t>
            </a:r>
            <a:endParaRPr lang="en-US" sz="13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39"/>
              </a:spcAft>
            </a:pPr>
            <a:r>
              <a:rPr lang="en-US" sz="1300" dirty="0">
                <a:latin typeface="Calibri" panose="020F0502020204030204" pitchFamily="34" charset="0"/>
                <a:ea typeface="Calibri" panose="020F0502020204030204" pitchFamily="34" charset="0"/>
                <a:cs typeface="Arial" panose="020B0604020202020204" pitchFamily="34" charset="0"/>
              </a:rPr>
              <a:t>SCWR</a:t>
            </a:r>
            <a:r>
              <a:rPr lang="en-US" sz="1300" dirty="0">
                <a:latin typeface="Arial" panose="020B0604020202020204" pitchFamily="34" charset="0"/>
                <a:ea typeface="Calibri" panose="020F0502020204030204" pitchFamily="34" charset="0"/>
                <a:cs typeface="Arial" panose="020B0604020202020204" pitchFamily="34" charset="0"/>
              </a:rPr>
              <a:t> </a:t>
            </a:r>
            <a:r>
              <a:rPr lang="he-IL" sz="1300" dirty="0">
                <a:latin typeface="Arial" panose="020B0604020202020204" pitchFamily="34" charset="0"/>
                <a:ea typeface="Calibri" panose="020F0502020204030204" pitchFamily="34" charset="0"/>
              </a:rPr>
              <a:t>– כור מקורר מים סופר קריטיים</a:t>
            </a:r>
            <a:endParaRPr lang="en-US" sz="13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39"/>
              </a:spcAft>
            </a:pPr>
            <a:r>
              <a:rPr lang="en-US" sz="1300" dirty="0">
                <a:latin typeface="Calibri" panose="020F0502020204030204" pitchFamily="34" charset="0"/>
                <a:ea typeface="Calibri" panose="020F0502020204030204" pitchFamily="34" charset="0"/>
                <a:cs typeface="Arial" panose="020B0604020202020204" pitchFamily="34" charset="0"/>
              </a:rPr>
              <a:t>VHTR</a:t>
            </a:r>
            <a:r>
              <a:rPr lang="en-US" sz="1300" dirty="0">
                <a:latin typeface="Arial" panose="020B0604020202020204" pitchFamily="34" charset="0"/>
                <a:ea typeface="Calibri" panose="020F0502020204030204" pitchFamily="34" charset="0"/>
                <a:cs typeface="Arial" panose="020B0604020202020204" pitchFamily="34" charset="0"/>
              </a:rPr>
              <a:t> </a:t>
            </a:r>
            <a:r>
              <a:rPr lang="he-IL" sz="1300" dirty="0">
                <a:latin typeface="Arial" panose="020B0604020202020204" pitchFamily="34" charset="0"/>
                <a:ea typeface="Calibri" panose="020F0502020204030204" pitchFamily="34" charset="0"/>
              </a:rPr>
              <a:t>– גור בטמפרטורות גבוהות מאוד</a:t>
            </a:r>
            <a:endParaRPr lang="en-US" sz="13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39"/>
              </a:spcAft>
            </a:pPr>
            <a:r>
              <a:rPr lang="he-IL" sz="1300" dirty="0">
                <a:latin typeface="Calibri" panose="020F0502020204030204" pitchFamily="34" charset="0"/>
                <a:ea typeface="Calibri" panose="020F0502020204030204" pitchFamily="34" charset="0"/>
              </a:rPr>
              <a:t>לפי מפת הדרכים של הפרום מ2014 עבור כורים מדור רביעי, הטכנולוגיות שעשויות להפגין יכולות בנות קיימא הן בעיקר </a:t>
            </a:r>
            <a:r>
              <a:rPr lang="en-US" sz="1300" dirty="0">
                <a:latin typeface="Calibri" panose="020F0502020204030204" pitchFamily="34" charset="0"/>
                <a:ea typeface="Calibri" panose="020F0502020204030204" pitchFamily="34" charset="0"/>
                <a:cs typeface="Arial" panose="020B0604020202020204" pitchFamily="34" charset="0"/>
              </a:rPr>
              <a:t>SFR</a:t>
            </a:r>
            <a:r>
              <a:rPr lang="en-US" sz="1300" dirty="0">
                <a:latin typeface="Arial" panose="020B0604020202020204" pitchFamily="34" charset="0"/>
                <a:ea typeface="Calibri" panose="020F0502020204030204" pitchFamily="34" charset="0"/>
                <a:cs typeface="Arial" panose="020B0604020202020204" pitchFamily="34" charset="0"/>
              </a:rPr>
              <a:t> </a:t>
            </a:r>
            <a:r>
              <a:rPr lang="en-US" sz="1300" dirty="0">
                <a:latin typeface="Calibri" panose="020F0502020204030204" pitchFamily="34" charset="0"/>
                <a:ea typeface="Calibri" panose="020F0502020204030204" pitchFamily="34" charset="0"/>
                <a:cs typeface="Arial" panose="020B0604020202020204" pitchFamily="34" charset="0"/>
              </a:rPr>
              <a:t>LFR</a:t>
            </a:r>
            <a:r>
              <a:rPr lang="en-US" sz="1300" dirty="0">
                <a:latin typeface="Arial" panose="020B0604020202020204" pitchFamily="34" charset="0"/>
                <a:ea typeface="Calibri" panose="020F0502020204030204" pitchFamily="34" charset="0"/>
                <a:cs typeface="Arial" panose="020B0604020202020204" pitchFamily="34" charset="0"/>
              </a:rPr>
              <a:t> </a:t>
            </a:r>
            <a:r>
              <a:rPr lang="en-US" sz="1300" dirty="0">
                <a:latin typeface="Calibri" panose="020F0502020204030204" pitchFamily="34" charset="0"/>
                <a:ea typeface="Calibri" panose="020F0502020204030204" pitchFamily="34" charset="0"/>
                <a:cs typeface="Arial" panose="020B0604020202020204" pitchFamily="34" charset="0"/>
              </a:rPr>
              <a:t>SCWR</a:t>
            </a:r>
            <a:r>
              <a:rPr lang="he-IL" sz="1300" dirty="0">
                <a:latin typeface="Calibri" panose="020F0502020204030204" pitchFamily="34" charset="0"/>
                <a:ea typeface="Calibri" panose="020F0502020204030204" pitchFamily="34" charset="0"/>
              </a:rPr>
              <a:t> ו </a:t>
            </a:r>
            <a:r>
              <a:rPr lang="en-US" sz="1300" dirty="0">
                <a:latin typeface="Calibri" panose="020F0502020204030204" pitchFamily="34" charset="0"/>
                <a:ea typeface="Calibri" panose="020F0502020204030204" pitchFamily="34" charset="0"/>
                <a:cs typeface="Arial" panose="020B0604020202020204" pitchFamily="34" charset="0"/>
              </a:rPr>
              <a:t>VHTR </a:t>
            </a:r>
          </a:p>
          <a:p>
            <a:pPr algn="just" rtl="1">
              <a:lnSpc>
                <a:spcPct val="107000"/>
              </a:lnSpc>
              <a:spcAft>
                <a:spcPts val="839"/>
              </a:spcAft>
            </a:pPr>
            <a:r>
              <a:rPr lang="he-IL" sz="1300" dirty="0">
                <a:latin typeface="Calibri" panose="020F0502020204030204" pitchFamily="34" charset="0"/>
                <a:ea typeface="Calibri" panose="020F0502020204030204" pitchFamily="34" charset="0"/>
              </a:rPr>
              <a:t>היתרונות של כורים מהירים הן ניצול טוב יותר של הדלק, עבור אותה כמות של אורניום, כורים כאלה יכולים לייצר כמות אנרגיה הגבוהה פי 60 או יותר מכורי דור 3 </a:t>
            </a:r>
            <a:r>
              <a:rPr lang="he-IL" sz="1300" dirty="0" err="1">
                <a:latin typeface="Calibri" panose="020F0502020204030204" pitchFamily="34" charset="0"/>
                <a:ea typeface="Calibri" panose="020F0502020204030204" pitchFamily="34" charset="0"/>
              </a:rPr>
              <a:t>מקוררי</a:t>
            </a:r>
            <a:r>
              <a:rPr lang="he-IL" sz="1300" dirty="0">
                <a:latin typeface="Calibri" panose="020F0502020204030204" pitchFamily="34" charset="0"/>
                <a:ea typeface="Calibri" panose="020F0502020204030204" pitchFamily="34" charset="0"/>
              </a:rPr>
              <a:t> מים, או שימוש רב פעמי בדלק, ושיפור ניהול הפסולת </a:t>
            </a:r>
            <a:r>
              <a:rPr lang="he-IL" sz="1300" dirty="0" err="1">
                <a:latin typeface="Calibri" panose="020F0502020204030204" pitchFamily="34" charset="0"/>
                <a:ea typeface="Calibri" panose="020F0502020204030204" pitchFamily="34" charset="0"/>
              </a:rPr>
              <a:t>עי"כ</a:t>
            </a:r>
            <a:r>
              <a:rPr lang="he-IL" sz="1300" dirty="0">
                <a:latin typeface="Calibri" panose="020F0502020204030204" pitchFamily="34" charset="0"/>
                <a:ea typeface="Calibri" panose="020F0502020204030204" pitchFamily="34" charset="0"/>
              </a:rPr>
              <a:t> הפחתת הרעילות של הפסולת הסופית. היתרון העיקרי של </a:t>
            </a:r>
            <a:r>
              <a:rPr lang="en-US" sz="1300" dirty="0">
                <a:latin typeface="Calibri" panose="020F0502020204030204" pitchFamily="34" charset="0"/>
                <a:ea typeface="Calibri" panose="020F0502020204030204" pitchFamily="34" charset="0"/>
                <a:cs typeface="Arial" panose="020B0604020202020204" pitchFamily="34" charset="0"/>
              </a:rPr>
              <a:t>SCWR</a:t>
            </a:r>
            <a:r>
              <a:rPr lang="he-IL" sz="1300" dirty="0">
                <a:latin typeface="Calibri" panose="020F0502020204030204" pitchFamily="34" charset="0"/>
                <a:ea typeface="Calibri" panose="020F0502020204030204" pitchFamily="34" charset="0"/>
              </a:rPr>
              <a:t> הוא שיפור בכלכליות לעומת כור מקורר מים, וכן בשל בנייה הפשוטה יחסית. היתרונות של </a:t>
            </a:r>
            <a:r>
              <a:rPr lang="en-US" sz="1300" dirty="0">
                <a:latin typeface="Calibri" panose="020F0502020204030204" pitchFamily="34" charset="0"/>
                <a:ea typeface="Calibri" panose="020F0502020204030204" pitchFamily="34" charset="0"/>
                <a:cs typeface="Arial" panose="020B0604020202020204" pitchFamily="34" charset="0"/>
              </a:rPr>
              <a:t>VHTR</a:t>
            </a:r>
            <a:r>
              <a:rPr lang="he-IL" sz="1300" dirty="0">
                <a:latin typeface="Calibri" panose="020F0502020204030204" pitchFamily="34" charset="0"/>
                <a:ea typeface="Calibri" panose="020F0502020204030204" pitchFamily="34" charset="0"/>
              </a:rPr>
              <a:t> הם שיפור ים בטיחותיים, וכן היכולת לספר מי תהליך בטמפרטורות גבוהות מאוד, </a:t>
            </a:r>
            <a:r>
              <a:rPr lang="he-IL" sz="1300" dirty="0" smtClean="0">
                <a:latin typeface="Calibri" panose="020F0502020204030204" pitchFamily="34" charset="0"/>
                <a:ea typeface="Calibri" panose="020F0502020204030204" pitchFamily="34" charset="0"/>
              </a:rPr>
              <a:t>שבהם </a:t>
            </a:r>
            <a:r>
              <a:rPr lang="he-IL" sz="1300" dirty="0">
                <a:latin typeface="Calibri" panose="020F0502020204030204" pitchFamily="34" charset="0"/>
                <a:ea typeface="Calibri" panose="020F0502020204030204" pitchFamily="34" charset="0"/>
              </a:rPr>
              <a:t>ניתן לעשות שימוש במספר אפליקציות, כגון ייצור מימן. </a:t>
            </a:r>
            <a:endParaRPr lang="en-US" sz="13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39"/>
              </a:spcAft>
            </a:pPr>
            <a:r>
              <a:rPr lang="he-IL" sz="1300" dirty="0">
                <a:latin typeface="Calibri" panose="020F0502020204030204" pitchFamily="34" charset="0"/>
                <a:ea typeface="Calibri" panose="020F0502020204030204" pitchFamily="34" charset="0"/>
              </a:rPr>
              <a:t>הצפי כיום הוא שכורים מסוג זה לא ייכנסו לשימוש לפני שנת 2030. בנוסף, צפוי כי במשך עשורים רבים יפעלו כורים אלה </a:t>
            </a:r>
            <a:r>
              <a:rPr lang="he-IL" sz="1300" dirty="0" err="1">
                <a:latin typeface="Calibri" panose="020F0502020204030204" pitchFamily="34" charset="0"/>
                <a:ea typeface="Calibri" panose="020F0502020204030204" pitchFamily="34" charset="0"/>
              </a:rPr>
              <a:t>לצידם</a:t>
            </a:r>
            <a:r>
              <a:rPr lang="he-IL" sz="1300" dirty="0">
                <a:latin typeface="Calibri" panose="020F0502020204030204" pitchFamily="34" charset="0"/>
                <a:ea typeface="Calibri" panose="020F0502020204030204" pitchFamily="34" charset="0"/>
              </a:rPr>
              <a:t> של כורי דור שלישי, אך בכמויות קטנות בהרבה. למרות יתרונותיהם היחסיים, נדרשים עדיין </a:t>
            </a:r>
            <a:r>
              <a:rPr lang="he-IL" sz="1300" dirty="0" err="1">
                <a:latin typeface="Calibri" panose="020F0502020204030204" pitchFamily="34" charset="0"/>
                <a:ea typeface="Calibri" panose="020F0502020204030204" pitchFamily="34" charset="0"/>
              </a:rPr>
              <a:t>פרוייקטי</a:t>
            </a:r>
            <a:r>
              <a:rPr lang="he-IL" sz="1300" dirty="0">
                <a:latin typeface="Calibri" panose="020F0502020204030204" pitchFamily="34" charset="0"/>
                <a:ea typeface="Calibri" panose="020F0502020204030204" pitchFamily="34" charset="0"/>
              </a:rPr>
              <a:t> מחקר רבים, כמו גם </a:t>
            </a:r>
            <a:r>
              <a:rPr lang="he-IL" sz="1300" dirty="0" err="1">
                <a:latin typeface="Calibri" panose="020F0502020204030204" pitchFamily="34" charset="0"/>
                <a:ea typeface="Calibri" panose="020F0502020204030204" pitchFamily="34" charset="0"/>
              </a:rPr>
              <a:t>פרוייקטי</a:t>
            </a:r>
            <a:r>
              <a:rPr lang="he-IL" sz="1300" dirty="0">
                <a:latin typeface="Calibri" panose="020F0502020204030204" pitchFamily="34" charset="0"/>
                <a:ea typeface="Calibri" panose="020F0502020204030204" pitchFamily="34" charset="0"/>
              </a:rPr>
              <a:t> ההדגמה, בעיקר בתחום הדלק והחומרים העמידים בפני טמפרטורות גבוהות, שטף </a:t>
            </a:r>
            <a:r>
              <a:rPr lang="he-IL" sz="1300" dirty="0" err="1">
                <a:latin typeface="Calibri" panose="020F0502020204030204" pitchFamily="34" charset="0"/>
                <a:ea typeface="Calibri" panose="020F0502020204030204" pitchFamily="34" charset="0"/>
              </a:rPr>
              <a:t>ניוטרונים</a:t>
            </a:r>
            <a:r>
              <a:rPr lang="he-IL" sz="1300" dirty="0">
                <a:latin typeface="Calibri" panose="020F0502020204030204" pitchFamily="34" charset="0"/>
                <a:ea typeface="Calibri" panose="020F0502020204030204" pitchFamily="34" charset="0"/>
              </a:rPr>
              <a:t> גבוה, או בסביבות </a:t>
            </a:r>
            <a:r>
              <a:rPr lang="he-IL" sz="1300" dirty="0" err="1">
                <a:latin typeface="Calibri" panose="020F0502020204030204" pitchFamily="34" charset="0"/>
                <a:ea typeface="Calibri" panose="020F0502020204030204" pitchFamily="34" charset="0"/>
              </a:rPr>
              <a:t>קורוזיביות</a:t>
            </a:r>
            <a:r>
              <a:rPr lang="he-IL" sz="1300" dirty="0">
                <a:latin typeface="Calibri" panose="020F0502020204030204" pitchFamily="34" charset="0"/>
                <a:ea typeface="Calibri" panose="020F0502020204030204" pitchFamily="34" charset="0"/>
              </a:rPr>
              <a:t>, כדי להפוך סוגי כורים אלו למצב של מסחריות. בעיקר דרוש טיפוס אב, בכדי שכורים אלו יוכלו להיות בשימוש החל משנות ה2030 ואילך. </a:t>
            </a:r>
            <a:endParaRPr lang="en-US" sz="13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39"/>
              </a:spcAft>
            </a:pPr>
            <a:r>
              <a:rPr lang="he-IL" sz="1300" dirty="0">
                <a:latin typeface="Calibri" panose="020F0502020204030204" pitchFamily="34" charset="0"/>
                <a:ea typeface="Calibri" panose="020F0502020204030204" pitchFamily="34" charset="0"/>
              </a:rPr>
              <a:t>כמה מדינות כבר החלו ביצירת מתווה ראשוני, וחלקן אף החלו (לעתים בו זמנית) בהקמתם של כורים מדור רביעי. עבור טכנולוגיית הכורים המהירים, שהיא בעלת היסטוריה ארוכה של כורים פועלים </a:t>
            </a:r>
            <a:r>
              <a:rPr lang="he-IL" sz="1300" dirty="0" err="1">
                <a:latin typeface="Calibri" panose="020F0502020204030204" pitchFamily="34" charset="0"/>
                <a:ea typeface="Calibri" panose="020F0502020204030204" pitchFamily="34" charset="0"/>
              </a:rPr>
              <a:t>מקוררי</a:t>
            </a:r>
            <a:r>
              <a:rPr lang="he-IL" sz="1300" dirty="0">
                <a:latin typeface="Calibri" panose="020F0502020204030204" pitchFamily="34" charset="0"/>
                <a:ea typeface="Calibri" panose="020F0502020204030204" pitchFamily="34" charset="0"/>
              </a:rPr>
              <a:t> סודיום שהיו מחוברים לרשת כבר בשנות ה-80 של המאה הקודמת,, קיימים כיום כורים המייצרים 800 ואף 1200 </a:t>
            </a:r>
            <a:r>
              <a:rPr lang="he-IL" sz="1300" dirty="0" err="1">
                <a:latin typeface="Calibri" panose="020F0502020204030204" pitchFamily="34" charset="0"/>
                <a:ea typeface="Calibri" panose="020F0502020204030204" pitchFamily="34" charset="0"/>
              </a:rPr>
              <a:t>מגהוואט</a:t>
            </a:r>
            <a:r>
              <a:rPr lang="he-IL" sz="1300" dirty="0">
                <a:latin typeface="Calibri" panose="020F0502020204030204" pitchFamily="34" charset="0"/>
                <a:ea typeface="Calibri" panose="020F0502020204030204" pitchFamily="34" charset="0"/>
              </a:rPr>
              <a:t> שנכנסו להרצה, ויש סיכוי רב שיוכלו להיכנס לפעולה בשנת 2030. גם צרפת נחשבת למתקדמת באספקט זה, ובניית כור הסודיום "</a:t>
            </a:r>
            <a:r>
              <a:rPr lang="he-IL" sz="1300" dirty="0" err="1">
                <a:latin typeface="Calibri" panose="020F0502020204030204" pitchFamily="34" charset="0"/>
                <a:ea typeface="Calibri" panose="020F0502020204030204" pitchFamily="34" charset="0"/>
              </a:rPr>
              <a:t>אסטריד</a:t>
            </a:r>
            <a:r>
              <a:rPr lang="he-IL" sz="1300" dirty="0">
                <a:latin typeface="Calibri" panose="020F0502020204030204" pitchFamily="34" charset="0"/>
                <a:ea typeface="Calibri" panose="020F0502020204030204" pitchFamily="34" charset="0"/>
              </a:rPr>
              <a:t>" שברשות תסתיים ככל הנראה עד שנת 2019. סין מפעילה כור מהיר ניסיוני, שמפיק 20 </a:t>
            </a:r>
            <a:r>
              <a:rPr lang="he-IL" sz="1300" dirty="0" err="1">
                <a:latin typeface="Calibri" panose="020F0502020204030204" pitchFamily="34" charset="0"/>
                <a:ea typeface="Calibri" panose="020F0502020204030204" pitchFamily="34" charset="0"/>
              </a:rPr>
              <a:t>מגהוואט</a:t>
            </a:r>
            <a:r>
              <a:rPr lang="he-IL" sz="1300" dirty="0">
                <a:latin typeface="Calibri" panose="020F0502020204030204" pitchFamily="34" charset="0"/>
                <a:ea typeface="Calibri" panose="020F0502020204030204" pitchFamily="34" charset="0"/>
              </a:rPr>
              <a:t> חשמל, ומחובר לרשת החשמל כבר משנת 2011, ובימים אלו מתוכנן אב הטיפוס לכור של 1000 </a:t>
            </a:r>
            <a:r>
              <a:rPr lang="he-IL" sz="1300" dirty="0" err="1">
                <a:latin typeface="Calibri" panose="020F0502020204030204" pitchFamily="34" charset="0"/>
                <a:ea typeface="Calibri" panose="020F0502020204030204" pitchFamily="34" charset="0"/>
              </a:rPr>
              <a:t>מגהוואט</a:t>
            </a:r>
            <a:r>
              <a:rPr lang="he-IL" sz="1300" dirty="0">
                <a:latin typeface="Calibri" panose="020F0502020204030204" pitchFamily="34" charset="0"/>
                <a:ea typeface="Calibri" panose="020F0502020204030204" pitchFamily="34" charset="0"/>
              </a:rPr>
              <a:t>. הודו עסקה בכורי </a:t>
            </a:r>
            <a:r>
              <a:rPr lang="he-IL" sz="1300" dirty="0" err="1">
                <a:latin typeface="Calibri" panose="020F0502020204030204" pitchFamily="34" charset="0"/>
                <a:ea typeface="Calibri" panose="020F0502020204030204" pitchFamily="34" charset="0"/>
              </a:rPr>
              <a:t>מקוררי</a:t>
            </a:r>
            <a:r>
              <a:rPr lang="he-IL" sz="1300" dirty="0">
                <a:latin typeface="Calibri" panose="020F0502020204030204" pitchFamily="34" charset="0"/>
                <a:ea typeface="Calibri" panose="020F0502020204030204" pitchFamily="34" charset="0"/>
              </a:rPr>
              <a:t> סודיום במשך מספר </a:t>
            </a:r>
            <a:r>
              <a:rPr lang="he-IL" sz="1300" dirty="0" smtClean="0">
                <a:latin typeface="Calibri" panose="020F0502020204030204" pitchFamily="34" charset="0"/>
                <a:ea typeface="Calibri" panose="020F0502020204030204" pitchFamily="34" charset="0"/>
              </a:rPr>
              <a:t>עשורים!. </a:t>
            </a:r>
            <a:r>
              <a:rPr lang="en-US" sz="1300" dirty="0">
                <a:latin typeface="Calibri" panose="020F0502020204030204" pitchFamily="34" charset="0"/>
                <a:ea typeface="Calibri" panose="020F0502020204030204" pitchFamily="34" charset="0"/>
                <a:cs typeface="Arial" panose="020B0604020202020204" pitchFamily="34" charset="0"/>
              </a:rPr>
              <a:t>SFR</a:t>
            </a:r>
            <a:r>
              <a:rPr lang="he-IL" sz="1300" dirty="0">
                <a:latin typeface="Calibri" panose="020F0502020204030204" pitchFamily="34" charset="0"/>
                <a:ea typeface="Calibri" panose="020F0502020204030204" pitchFamily="34" charset="0"/>
              </a:rPr>
              <a:t> מודולרי, כמו כור ה"פריזמה", המבוסס על טכנולוגיה שפותחה בארה"ב בשנות ה-80 של המאה הקודמת, שבו ניתן להשתמש גם </a:t>
            </a:r>
            <a:r>
              <a:rPr lang="he-IL" sz="1300" dirty="0" err="1">
                <a:latin typeface="Calibri" panose="020F0502020204030204" pitchFamily="34" charset="0"/>
                <a:ea typeface="Calibri" panose="020F0502020204030204" pitchFamily="34" charset="0"/>
              </a:rPr>
              <a:t>למיחזור</a:t>
            </a:r>
            <a:r>
              <a:rPr lang="he-IL" sz="1300" dirty="0">
                <a:latin typeface="Calibri" panose="020F0502020204030204" pitchFamily="34" charset="0"/>
                <a:ea typeface="Calibri" panose="020F0502020204030204" pitchFamily="34" charset="0"/>
              </a:rPr>
              <a:t> פלוטוניום. בהקשר של כורים </a:t>
            </a:r>
            <a:r>
              <a:rPr lang="he-IL" sz="1300" dirty="0" err="1">
                <a:latin typeface="Calibri" panose="020F0502020204030204" pitchFamily="34" charset="0"/>
                <a:ea typeface="Calibri" panose="020F0502020204030204" pitchFamily="34" charset="0"/>
              </a:rPr>
              <a:t>בטמפרוטורות</a:t>
            </a:r>
            <a:r>
              <a:rPr lang="he-IL" sz="1300" dirty="0">
                <a:latin typeface="Calibri" panose="020F0502020204030204" pitchFamily="34" charset="0"/>
                <a:ea typeface="Calibri" panose="020F0502020204030204" pitchFamily="34" charset="0"/>
              </a:rPr>
              <a:t> גבוהות, סין מקימה את אב הטיפוס הראשון, ה </a:t>
            </a:r>
            <a:r>
              <a:rPr lang="en-US" sz="1300" dirty="0">
                <a:latin typeface="Calibri" panose="020F0502020204030204" pitchFamily="34" charset="0"/>
                <a:ea typeface="Calibri" panose="020F0502020204030204" pitchFamily="34" charset="0"/>
                <a:cs typeface="Arial" panose="020B0604020202020204" pitchFamily="34" charset="0"/>
              </a:rPr>
              <a:t>HTR</a:t>
            </a:r>
            <a:r>
              <a:rPr lang="he-IL" sz="1300" dirty="0">
                <a:latin typeface="Calibri" panose="020F0502020204030204" pitchFamily="34" charset="0"/>
                <a:ea typeface="Calibri" panose="020F0502020204030204" pitchFamily="34" charset="0"/>
              </a:rPr>
              <a:t>-</a:t>
            </a:r>
            <a:r>
              <a:rPr lang="en-US" sz="1300" dirty="0">
                <a:latin typeface="Calibri" panose="020F0502020204030204" pitchFamily="34" charset="0"/>
                <a:ea typeface="Calibri" panose="020F0502020204030204" pitchFamily="34" charset="0"/>
                <a:cs typeface="Arial" panose="020B0604020202020204" pitchFamily="34" charset="0"/>
              </a:rPr>
              <a:t>PM</a:t>
            </a:r>
            <a:r>
              <a:rPr lang="he-IL" sz="1300" dirty="0">
                <a:latin typeface="Calibri" panose="020F0502020204030204" pitchFamily="34" charset="0"/>
                <a:ea typeface="Calibri" panose="020F0502020204030204" pitchFamily="34" charset="0"/>
              </a:rPr>
              <a:t>, שאמור לייצר 201 </a:t>
            </a:r>
            <a:r>
              <a:rPr lang="he-IL" sz="1300" dirty="0" err="1">
                <a:latin typeface="Calibri" panose="020F0502020204030204" pitchFamily="34" charset="0"/>
                <a:ea typeface="Calibri" panose="020F0502020204030204" pitchFamily="34" charset="0"/>
              </a:rPr>
              <a:t>מגהוואט</a:t>
            </a:r>
            <a:r>
              <a:rPr lang="he-IL" sz="1300" dirty="0">
                <a:latin typeface="Calibri" panose="020F0502020204030204" pitchFamily="34" charset="0"/>
                <a:ea typeface="Calibri" panose="020F0502020204030204" pitchFamily="34" charset="0"/>
              </a:rPr>
              <a:t> חשמל. לסין גם כור ניסיוני קטן (10 </a:t>
            </a:r>
            <a:r>
              <a:rPr lang="he-IL" sz="1300" dirty="0" err="1">
                <a:latin typeface="Calibri" panose="020F0502020204030204" pitchFamily="34" charset="0"/>
                <a:ea typeface="Calibri" panose="020F0502020204030204" pitchFamily="34" charset="0"/>
              </a:rPr>
              <a:t>מגהוואט</a:t>
            </a:r>
            <a:r>
              <a:rPr lang="he-IL" sz="1300" dirty="0">
                <a:latin typeface="Calibri" panose="020F0502020204030204" pitchFamily="34" charset="0"/>
                <a:ea typeface="Calibri" panose="020F0502020204030204" pitchFamily="34" charset="0"/>
              </a:rPr>
              <a:t>) שפועל מזה עשור. הפיתוח של כורים מסוג זה יהיה תלוי בעיקר בפיתוח של מערכות שלא למרות ייצור חשמל בלבד, כמו מערכות </a:t>
            </a:r>
            <a:r>
              <a:rPr lang="he-IL" sz="1300" dirty="0" smtClean="0">
                <a:latin typeface="Calibri" panose="020F0502020204030204" pitchFamily="34" charset="0"/>
                <a:ea typeface="Calibri" panose="020F0502020204030204" pitchFamily="34" charset="0"/>
              </a:rPr>
              <a:t>התפלה.</a:t>
            </a:r>
            <a:endParaRPr lang="he-IL" dirty="0"/>
          </a:p>
        </p:txBody>
      </p:sp>
      <p:sp>
        <p:nvSpPr>
          <p:cNvPr id="4" name="מציין מיקום של מספר שקופית 3"/>
          <p:cNvSpPr>
            <a:spLocks noGrp="1"/>
          </p:cNvSpPr>
          <p:nvPr>
            <p:ph type="sldNum" sz="quarter" idx="10"/>
          </p:nvPr>
        </p:nvSpPr>
        <p:spPr/>
        <p:txBody>
          <a:bodyPr/>
          <a:lstStyle/>
          <a:p>
            <a:fld id="{015FA32F-8276-4951-8B3D-60B25E4A64F7}"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075325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779503" lvl="1" indent="-299809" algn="just" defTabSz="959388" rtl="1">
              <a:lnSpc>
                <a:spcPct val="115000"/>
              </a:lnSpc>
              <a:spcAft>
                <a:spcPts val="630"/>
              </a:spcAft>
              <a:buFont typeface="+mj-lt"/>
              <a:buAutoNum type="arabicPeriod"/>
              <a:defRPr/>
            </a:pPr>
            <a:r>
              <a:rPr lang="he-IL" sz="1300" b="1" u="sng" dirty="0" err="1">
                <a:solidFill>
                  <a:srgbClr val="4F81BD"/>
                </a:solidFill>
                <a:latin typeface="Times New Roman" panose="02020603050405020304" pitchFamily="18" charset="0"/>
                <a:cs typeface="David" panose="020E0502060401010101" pitchFamily="34" charset="-79"/>
              </a:rPr>
              <a:t>תג"רי</a:t>
            </a:r>
            <a:r>
              <a:rPr lang="he-IL" sz="1300" b="1" u="sng" dirty="0">
                <a:solidFill>
                  <a:srgbClr val="4F81BD"/>
                </a:solidFill>
                <a:latin typeface="Times New Roman" panose="02020603050405020304" pitchFamily="18" charset="0"/>
                <a:cs typeface="David" panose="020E0502060401010101" pitchFamily="34" charset="-79"/>
              </a:rPr>
              <a:t> דור 4</a:t>
            </a:r>
            <a:endParaRPr lang="he-IL" sz="1300" b="1" dirty="0">
              <a:solidFill>
                <a:srgbClr val="4F81BD"/>
              </a:solidFill>
              <a:latin typeface="Times New Roman" panose="02020603050405020304" pitchFamily="18" charset="0"/>
              <a:cs typeface="David" panose="020E0502060401010101" pitchFamily="34" charset="-79"/>
            </a:endParaRPr>
          </a:p>
          <a:p>
            <a:pPr marL="479694" lvl="1" algn="just" defTabSz="959388" rtl="1">
              <a:lnSpc>
                <a:spcPct val="115000"/>
              </a:lnSpc>
              <a:spcAft>
                <a:spcPts val="630"/>
              </a:spcAft>
              <a:defRPr/>
            </a:pPr>
            <a:r>
              <a:rPr lang="he-IL" sz="1300" b="1" dirty="0">
                <a:solidFill>
                  <a:prstClr val="black"/>
                </a:solidFill>
                <a:latin typeface="Times New Roman" panose="02020603050405020304" pitchFamily="18" charset="0"/>
                <a:cs typeface="David" panose="020E0502060401010101" pitchFamily="34" charset="-79"/>
              </a:rPr>
              <a:t>המצב בעולם</a:t>
            </a:r>
            <a:endParaRPr lang="en-US" sz="1300" b="1" dirty="0">
              <a:solidFill>
                <a:prstClr val="black"/>
              </a:solidFill>
              <a:latin typeface="Times New Roman" panose="02020603050405020304" pitchFamily="18" charset="0"/>
              <a:cs typeface="David" panose="020E0502060401010101" pitchFamily="34" charset="-79"/>
            </a:endParaRPr>
          </a:p>
          <a:p>
            <a:pPr algn="just" defTabSz="959388" rtl="1">
              <a:lnSpc>
                <a:spcPct val="115000"/>
              </a:lnSpc>
              <a:spcAft>
                <a:spcPts val="630"/>
              </a:spcAft>
              <a:defRPr/>
            </a:pP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הצורך בחשמל דל פחמן, הביא למחשבה על הגדלה משמעותית של הצורך בחשמל גרעיני, למשל הגדלת הספק מותקן ב 70% עד 2030. התחזית לשימוש נרחב זה הציבה 4 אתגרים בפני דור 4 :</a:t>
            </a:r>
            <a:endParaRPr lang="en-US" sz="1300" dirty="0">
              <a:solidFill>
                <a:prstClr val="black"/>
              </a:solidFill>
              <a:latin typeface="Times New Roman" panose="02020603050405020304" pitchFamily="18" charset="0"/>
              <a:ea typeface="Calibri" panose="020F0502020204030204" pitchFamily="34" charset="0"/>
              <a:cs typeface="David" panose="020E0502060401010101" pitchFamily="34" charset="-79"/>
            </a:endParaRPr>
          </a:p>
          <a:p>
            <a:pPr marL="779503" lvl="1" indent="-299809" algn="just" defTabSz="959388" rtl="1">
              <a:lnSpc>
                <a:spcPct val="115000"/>
              </a:lnSpc>
              <a:buFont typeface="+mj-cs"/>
              <a:buAutoNum type="hebrew2Minus"/>
              <a:defRPr/>
            </a:pP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מקור אנרגיה בר קיימא מבחינת השימוש במשאבי דלק וניהול הסילוק של פסולת גרעינית.</a:t>
            </a:r>
            <a:endParaRPr lang="en-US" sz="1300" dirty="0">
              <a:solidFill>
                <a:prstClr val="black"/>
              </a:solidFill>
              <a:latin typeface="Times New Roman" panose="02020603050405020304" pitchFamily="18" charset="0"/>
              <a:ea typeface="Calibri" panose="020F0502020204030204" pitchFamily="34" charset="0"/>
              <a:cs typeface="David" panose="020E0502060401010101" pitchFamily="34" charset="-79"/>
            </a:endParaRPr>
          </a:p>
          <a:p>
            <a:pPr marL="779503" lvl="1" indent="-299809" algn="just" defTabSz="959388" rtl="1">
              <a:lnSpc>
                <a:spcPct val="115000"/>
              </a:lnSpc>
              <a:buFont typeface="+mj-cs"/>
              <a:buAutoNum type="hebrew2Minus"/>
              <a:defRPr/>
            </a:pPr>
            <a:r>
              <a:rPr lang="he-IL" sz="1300" dirty="0" err="1">
                <a:solidFill>
                  <a:prstClr val="black"/>
                </a:solidFill>
                <a:latin typeface="Times New Roman" panose="02020603050405020304" pitchFamily="18" charset="0"/>
                <a:ea typeface="Calibri" panose="020F0502020204030204" pitchFamily="34" charset="0"/>
                <a:cs typeface="David" panose="020E0502060401010101" pitchFamily="34" charset="-79"/>
              </a:rPr>
              <a:t>תג"רים</a:t>
            </a: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 אמינות ובנות תחרות כלכלית עם הקיימות.</a:t>
            </a:r>
            <a:endParaRPr lang="en-US" sz="1300" dirty="0">
              <a:solidFill>
                <a:prstClr val="black"/>
              </a:solidFill>
              <a:latin typeface="Times New Roman" panose="02020603050405020304" pitchFamily="18" charset="0"/>
              <a:ea typeface="Calibri" panose="020F0502020204030204" pitchFamily="34" charset="0"/>
              <a:cs typeface="David" panose="020E0502060401010101" pitchFamily="34" charset="-79"/>
            </a:endParaRPr>
          </a:p>
          <a:p>
            <a:pPr marL="779503" lvl="1" indent="-299809" algn="just" defTabSz="959388" rtl="1">
              <a:lnSpc>
                <a:spcPct val="115000"/>
              </a:lnSpc>
              <a:buFont typeface="+mj-cs"/>
              <a:buAutoNum type="hebrew2Minus"/>
              <a:defRPr/>
            </a:pP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בטיחות תישאר גורם עליון בחשיבותו.</a:t>
            </a:r>
            <a:endParaRPr lang="en-US" sz="1300" dirty="0">
              <a:solidFill>
                <a:prstClr val="black"/>
              </a:solidFill>
              <a:latin typeface="Times New Roman" panose="02020603050405020304" pitchFamily="18" charset="0"/>
              <a:ea typeface="Calibri" panose="020F0502020204030204" pitchFamily="34" charset="0"/>
              <a:cs typeface="David" panose="020E0502060401010101" pitchFamily="34" charset="-79"/>
            </a:endParaRPr>
          </a:p>
          <a:p>
            <a:pPr marL="779503" lvl="1" indent="-299809" algn="just" defTabSz="959388" rtl="1">
              <a:lnSpc>
                <a:spcPct val="115000"/>
              </a:lnSpc>
              <a:buFont typeface="+mj-cs"/>
              <a:buAutoNum type="hebrew2Minus"/>
              <a:defRPr/>
            </a:pP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הקטנת הסיכונים להפצה של נשק גרעיני. </a:t>
            </a:r>
            <a:endParaRPr lang="en-US" sz="1300" dirty="0">
              <a:solidFill>
                <a:prstClr val="black"/>
              </a:solidFill>
              <a:latin typeface="Times New Roman" panose="02020603050405020304" pitchFamily="18" charset="0"/>
              <a:ea typeface="Calibri" panose="020F0502020204030204" pitchFamily="34" charset="0"/>
              <a:cs typeface="David" panose="020E0502060401010101" pitchFamily="34" charset="-79"/>
            </a:endParaRPr>
          </a:p>
          <a:p>
            <a:pPr algn="just" defTabSz="959388" rtl="1">
              <a:lnSpc>
                <a:spcPct val="115000"/>
              </a:lnSpc>
              <a:defRPr/>
            </a:pP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לאתגרים אלה נוספו 2 שחשיבותם גדלה עם התפתחות התכנית</a:t>
            </a:r>
            <a:endParaRPr lang="en-US" sz="1300" dirty="0">
              <a:solidFill>
                <a:prstClr val="black"/>
              </a:solidFill>
              <a:latin typeface="Times New Roman" panose="02020603050405020304" pitchFamily="18" charset="0"/>
              <a:ea typeface="Calibri" panose="020F0502020204030204" pitchFamily="34" charset="0"/>
              <a:cs typeface="David" panose="020E0502060401010101" pitchFamily="34" charset="-79"/>
            </a:endParaRPr>
          </a:p>
          <a:p>
            <a:pPr marL="779503" lvl="1" indent="-299809" algn="just" defTabSz="959388" rtl="1">
              <a:lnSpc>
                <a:spcPct val="115000"/>
              </a:lnSpc>
              <a:buFont typeface="+mj-cs"/>
              <a:buAutoNum type="hebrew2Minus"/>
              <a:defRPr/>
            </a:pP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צורך במוצרי אנרגיה נוספים לחשמל.</a:t>
            </a:r>
            <a:endParaRPr lang="en-US" sz="1300" dirty="0">
              <a:solidFill>
                <a:prstClr val="black"/>
              </a:solidFill>
              <a:latin typeface="Times New Roman" panose="02020603050405020304" pitchFamily="18" charset="0"/>
              <a:ea typeface="Calibri" panose="020F0502020204030204" pitchFamily="34" charset="0"/>
              <a:cs typeface="David" panose="020E0502060401010101" pitchFamily="34" charset="-79"/>
            </a:endParaRPr>
          </a:p>
          <a:p>
            <a:pPr marL="779503" lvl="1" indent="-299809" algn="just" defTabSz="959388" rtl="1">
              <a:lnSpc>
                <a:spcPct val="115000"/>
              </a:lnSpc>
              <a:spcAft>
                <a:spcPts val="630"/>
              </a:spcAft>
              <a:buFont typeface="+mj-cs"/>
              <a:buAutoNum type="hebrew2Minus"/>
              <a:defRPr/>
            </a:pP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צורך של ממשלות לתמוך בהחייאת תשתית המו"פ הגרעיני שלהן. </a:t>
            </a:r>
            <a:endParaRPr lang="en-US" sz="1300" dirty="0">
              <a:solidFill>
                <a:prstClr val="black"/>
              </a:solidFill>
              <a:latin typeface="Times New Roman" panose="02020603050405020304" pitchFamily="18" charset="0"/>
              <a:ea typeface="Calibri" panose="020F0502020204030204" pitchFamily="34" charset="0"/>
              <a:cs typeface="David" panose="020E0502060401010101" pitchFamily="34" charset="-79"/>
            </a:endParaRPr>
          </a:p>
          <a:p>
            <a:pPr algn="just" defTabSz="959388" rtl="1">
              <a:lnSpc>
                <a:spcPct val="115000"/>
              </a:lnSpc>
              <a:spcAft>
                <a:spcPts val="630"/>
              </a:spcAft>
              <a:defRPr/>
            </a:pP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למרות ההכרה </a:t>
            </a:r>
            <a:r>
              <a:rPr lang="he-IL" sz="1300" b="1" dirty="0">
                <a:solidFill>
                  <a:prstClr val="black"/>
                </a:solidFill>
                <a:latin typeface="Times New Roman" panose="02020603050405020304" pitchFamily="18" charset="0"/>
                <a:ea typeface="Calibri" panose="020F0502020204030204" pitchFamily="34" charset="0"/>
                <a:cs typeface="David" panose="020E0502060401010101" pitchFamily="34" charset="-79"/>
              </a:rPr>
              <a:t>בצורך</a:t>
            </a: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 לחשמל דל פחמן, הרי </a:t>
            </a:r>
            <a:r>
              <a:rPr lang="he-IL" sz="1300" b="1" dirty="0">
                <a:solidFill>
                  <a:prstClr val="black"/>
                </a:solidFill>
                <a:latin typeface="Times New Roman" panose="02020603050405020304" pitchFamily="18" charset="0"/>
                <a:ea typeface="Calibri" panose="020F0502020204030204" pitchFamily="34" charset="0"/>
                <a:cs typeface="David" panose="020E0502060401010101" pitchFamily="34" charset="-79"/>
              </a:rPr>
              <a:t>ביקוש</a:t>
            </a: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 מוגבר לחשמל גרעיני טרם התממש. תחזיות </a:t>
            </a:r>
            <a:r>
              <a:rPr lang="he-IL" sz="1300" dirty="0" err="1">
                <a:solidFill>
                  <a:prstClr val="black"/>
                </a:solidFill>
                <a:latin typeface="Times New Roman" panose="02020603050405020304" pitchFamily="18" charset="0"/>
                <a:ea typeface="Calibri" panose="020F0502020204030204" pitchFamily="34" charset="0"/>
                <a:cs typeface="David" panose="020E0502060401010101" pitchFamily="34" charset="-79"/>
              </a:rPr>
              <a:t>סבא"א</a:t>
            </a: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 להספק הגרעיני המותקן ב-2030 וב-2050 הן גידול ב 24% עד 100% ו 27% עד 208% בהתאמה לעומת ההספק המותקן בסוף 2011. הסקר המשלים מציין, גם בעקבות דו"ח</a:t>
            </a:r>
            <a:r>
              <a:rPr lang="en-US"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MIT </a:t>
            </a:r>
            <a:r>
              <a:rPr lang="he-IL" sz="1300" baseline="30000" dirty="0">
                <a:solidFill>
                  <a:prstClr val="black"/>
                </a:solidFill>
                <a:latin typeface="Times New Roman" panose="02020603050405020304" pitchFamily="18" charset="0"/>
                <a:ea typeface="Calibri" panose="020F0502020204030204" pitchFamily="34" charset="0"/>
                <a:cs typeface="David" panose="020E0502060401010101" pitchFamily="34" charset="-79"/>
              </a:rPr>
              <a:t>4</a:t>
            </a: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 כי יתכן שהמניע של לחץ על משאבי האורניום לא יתממש במחצית הראשונה של המאה הנוכחית. </a:t>
            </a:r>
            <a:endParaRPr lang="en-US" sz="1300" dirty="0">
              <a:solidFill>
                <a:prstClr val="black"/>
              </a:solidFill>
              <a:latin typeface="Times New Roman" panose="02020603050405020304" pitchFamily="18" charset="0"/>
              <a:ea typeface="Calibri" panose="020F0502020204030204" pitchFamily="34" charset="0"/>
              <a:cs typeface="David" panose="020E0502060401010101" pitchFamily="34" charset="-79"/>
            </a:endParaRPr>
          </a:p>
          <a:p>
            <a:pPr algn="just" defTabSz="959388" rtl="1">
              <a:lnSpc>
                <a:spcPct val="115000"/>
              </a:lnSpc>
              <a:spcAft>
                <a:spcPts val="630"/>
              </a:spcAft>
              <a:defRPr/>
            </a:pP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במדינות המפיקות מזה שנים אנרגיה גרעינית הצטבר דלק משומש, המכיל בין השאר </a:t>
            </a:r>
            <a:r>
              <a:rPr lang="he-IL" sz="1300" dirty="0" err="1">
                <a:solidFill>
                  <a:prstClr val="black"/>
                </a:solidFill>
                <a:latin typeface="Times New Roman" panose="02020603050405020304" pitchFamily="18" charset="0"/>
                <a:ea typeface="Calibri" panose="020F0502020204030204" pitchFamily="34" charset="0"/>
                <a:cs typeface="David" panose="020E0502060401010101" pitchFamily="34" charset="-79"/>
              </a:rPr>
              <a:t>אקטינידים</a:t>
            </a: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 ארוכי חיים. הכורים המהירים עשויים לסייע בטיפול בדלק משומש זה ע"י שימוש חוזר בחלקו כדלק וע"י כך הפיכתו למוצרי ביקוע קצרי חיים יחסית. </a:t>
            </a:r>
            <a:r>
              <a:rPr lang="he-IL" sz="1300" b="1" i="1" dirty="0">
                <a:solidFill>
                  <a:prstClr val="black"/>
                </a:solidFill>
                <a:latin typeface="Times New Roman" panose="02020603050405020304" pitchFamily="18" charset="0"/>
                <a:ea typeface="Calibri" panose="020F0502020204030204" pitchFamily="34" charset="0"/>
                <a:cs typeface="David" panose="020E0502060401010101" pitchFamily="34" charset="-79"/>
              </a:rPr>
              <a:t>למדינות הבונות את </a:t>
            </a:r>
            <a:r>
              <a:rPr lang="he-IL" sz="1300" b="1" i="1" dirty="0" err="1">
                <a:solidFill>
                  <a:prstClr val="black"/>
                </a:solidFill>
                <a:latin typeface="Times New Roman" panose="02020603050405020304" pitchFamily="18" charset="0"/>
                <a:ea typeface="Calibri" panose="020F0502020204030204" pitchFamily="34" charset="0"/>
                <a:cs typeface="David" panose="020E0502060401010101" pitchFamily="34" charset="-79"/>
              </a:rPr>
              <a:t>התג"ר</a:t>
            </a:r>
            <a:r>
              <a:rPr lang="he-IL" sz="1300" b="1" i="1" dirty="0">
                <a:solidFill>
                  <a:prstClr val="black"/>
                </a:solidFill>
                <a:latin typeface="Times New Roman" panose="02020603050405020304" pitchFamily="18" charset="0"/>
                <a:ea typeface="Calibri" panose="020F0502020204030204" pitchFamily="34" charset="0"/>
                <a:cs typeface="David" panose="020E0502060401010101" pitchFamily="34" charset="-79"/>
              </a:rPr>
              <a:t> הראשונה שלהן אין ענין מיוחד בשימוש זה.</a:t>
            </a:r>
            <a:endParaRPr lang="en-US" sz="1300" b="1" i="1" dirty="0">
              <a:solidFill>
                <a:prstClr val="black"/>
              </a:solidFill>
              <a:latin typeface="Times New Roman" panose="02020603050405020304" pitchFamily="18" charset="0"/>
              <a:ea typeface="Calibri" panose="020F0502020204030204" pitchFamily="34" charset="0"/>
              <a:cs typeface="David" panose="020E0502060401010101" pitchFamily="34" charset="-79"/>
            </a:endParaRPr>
          </a:p>
          <a:p>
            <a:pPr algn="r" defTabSz="959388" rtl="1">
              <a:defRPr/>
            </a:pPr>
            <a:endParaRPr lang="he-IL" sz="1300" dirty="0">
              <a:solidFill>
                <a:prstClr val="black"/>
              </a:solidFill>
            </a:endParaRPr>
          </a:p>
          <a:p>
            <a:pPr algn="r" defTabSz="959388" rtl="1">
              <a:lnSpc>
                <a:spcPct val="115000"/>
              </a:lnSpc>
              <a:spcAft>
                <a:spcPts val="630"/>
              </a:spcAft>
              <a:defRPr/>
            </a:pPr>
            <a:r>
              <a:rPr lang="he-IL" sz="1300" dirty="0">
                <a:solidFill>
                  <a:prstClr val="black"/>
                </a:solidFill>
                <a:latin typeface="arial" panose="020B0604020202020204" pitchFamily="34" charset="0"/>
              </a:rPr>
              <a:t>בשנת 2001, הרוב של המדינות הגרעיניות המובילות בעולם יצר מסגרת לפיתוח מערכות הכוח הגרעיניות שצפויות להצליח (שאינן מבוססות טכנולוגית LWR) מאוחר יותר, בהתבסס על ההנחה שכורי הדור השלישי יהיו מוצלחים מאוד.</a:t>
            </a:r>
            <a:br>
              <a:rPr lang="he-IL" sz="1300" dirty="0">
                <a:solidFill>
                  <a:prstClr val="black"/>
                </a:solidFill>
                <a:latin typeface="arial" panose="020B0604020202020204" pitchFamily="34" charset="0"/>
              </a:rPr>
            </a:br>
            <a:r>
              <a:rPr lang="he-IL" sz="1300" b="1" dirty="0">
                <a:solidFill>
                  <a:prstClr val="black"/>
                </a:solidFill>
                <a:latin typeface="Times New Roman" panose="02020603050405020304" pitchFamily="18" charset="0"/>
                <a:ea typeface="Calibri" panose="020F0502020204030204" pitchFamily="34" charset="0"/>
                <a:cs typeface="David" panose="020E0502060401010101" pitchFamily="34" charset="-79"/>
              </a:rPr>
              <a:t>טכנולוגיות:</a:t>
            </a:r>
          </a:p>
          <a:p>
            <a:pPr marL="359771" indent="-359771" algn="r" defTabSz="959388" rtl="1" eaLnBrk="0" fontAlgn="base" hangingPunct="0">
              <a:spcBef>
                <a:spcPct val="20000"/>
              </a:spcBef>
              <a:spcAft>
                <a:spcPct val="0"/>
              </a:spcAft>
              <a:buSzPct val="80000"/>
              <a:buBlip>
                <a:blip r:embed="rId3"/>
              </a:buBlip>
              <a:defRPr/>
            </a:pPr>
            <a:r>
              <a:rPr lang="he-IL" sz="3400" dirty="0">
                <a:solidFill>
                  <a:srgbClr val="215968"/>
                </a:solidFill>
                <a:latin typeface="David" pitchFamily="34" charset="-79"/>
                <a:cs typeface="David" pitchFamily="34" charset="-79"/>
              </a:rPr>
              <a:t>לעומת כורי דור 3 (המצוידים במערכות בטיחות מרובות, חלק משמעותי בהן פסיביות, </a:t>
            </a:r>
            <a:r>
              <a:rPr lang="he-IL" sz="3400" b="1" i="1" dirty="0">
                <a:solidFill>
                  <a:srgbClr val="215968"/>
                </a:solidFill>
                <a:latin typeface="David" pitchFamily="34" charset="-79"/>
                <a:cs typeface="David" pitchFamily="34" charset="-79"/>
              </a:rPr>
              <a:t>אך גם אקטיביות</a:t>
            </a:r>
            <a:r>
              <a:rPr lang="he-IL" sz="3400" dirty="0">
                <a:solidFill>
                  <a:srgbClr val="215968"/>
                </a:solidFill>
                <a:latin typeface="David" pitchFamily="34" charset="-79"/>
                <a:cs typeface="David" pitchFamily="34" charset="-79"/>
              </a:rPr>
              <a:t>).</a:t>
            </a:r>
          </a:p>
          <a:p>
            <a:pPr marL="359771" indent="-359771" algn="r" defTabSz="959388" rtl="1" eaLnBrk="0" fontAlgn="base" hangingPunct="0">
              <a:spcBef>
                <a:spcPct val="20000"/>
              </a:spcBef>
              <a:spcAft>
                <a:spcPct val="0"/>
              </a:spcAft>
              <a:buSzPct val="80000"/>
              <a:buBlip>
                <a:blip r:embed="rId3"/>
              </a:buBlip>
              <a:defRPr/>
            </a:pPr>
            <a:r>
              <a:rPr lang="he-IL" sz="3400" dirty="0">
                <a:solidFill>
                  <a:srgbClr val="215968"/>
                </a:solidFill>
                <a:latin typeface="David" pitchFamily="34" charset="-79"/>
                <a:cs typeface="David" pitchFamily="34" charset="-79"/>
              </a:rPr>
              <a:t>בפיתוח בעיקר בארה"ב, כורים מודולריים קטנים (</a:t>
            </a:r>
            <a:r>
              <a:rPr lang="en-US" sz="3400" dirty="0">
                <a:solidFill>
                  <a:srgbClr val="215968"/>
                </a:solidFill>
                <a:latin typeface="David" pitchFamily="34" charset="-79"/>
                <a:cs typeface="David" pitchFamily="34" charset="-79"/>
              </a:rPr>
              <a:t>SMR</a:t>
            </a:r>
            <a:r>
              <a:rPr lang="he-IL" sz="3400" dirty="0">
                <a:solidFill>
                  <a:srgbClr val="215968"/>
                </a:solidFill>
                <a:latin typeface="David" pitchFamily="34" charset="-79"/>
                <a:cs typeface="David" pitchFamily="34" charset="-79"/>
              </a:rPr>
              <a:t>) </a:t>
            </a:r>
            <a:r>
              <a:rPr lang="he-IL" sz="3400" b="1" dirty="0">
                <a:solidFill>
                  <a:srgbClr val="215968"/>
                </a:solidFill>
                <a:latin typeface="David" pitchFamily="34" charset="-79"/>
                <a:cs typeface="David" pitchFamily="34" charset="-79"/>
              </a:rPr>
              <a:t>עם יתרונות פוטנציאלים בבטיחות ובהתאמה לרשת</a:t>
            </a:r>
            <a:r>
              <a:rPr lang="he-IL" sz="3400" dirty="0">
                <a:solidFill>
                  <a:srgbClr val="215968"/>
                </a:solidFill>
                <a:latin typeface="David" pitchFamily="34" charset="-79"/>
                <a:cs typeface="David" pitchFamily="34" charset="-79"/>
              </a:rPr>
              <a:t>.</a:t>
            </a:r>
          </a:p>
          <a:p>
            <a:pPr algn="just" defTabSz="959388" rtl="1">
              <a:lnSpc>
                <a:spcPct val="115000"/>
              </a:lnSpc>
              <a:spcAft>
                <a:spcPts val="630"/>
              </a:spcAft>
              <a:defRPr/>
            </a:pPr>
            <a:r>
              <a:rPr lang="he-IL" sz="3400" b="1" u="sng" dirty="0">
                <a:solidFill>
                  <a:srgbClr val="215968"/>
                </a:solidFill>
                <a:latin typeface="David" pitchFamily="34" charset="-79"/>
                <a:cs typeface="David" pitchFamily="34" charset="-79"/>
              </a:rPr>
              <a:t>(דוגמא:</a:t>
            </a:r>
            <a:r>
              <a:rPr lang="en-US" sz="3400" b="1" u="sng" dirty="0">
                <a:solidFill>
                  <a:srgbClr val="215968"/>
                </a:solidFill>
                <a:latin typeface="David" pitchFamily="34" charset="-79"/>
                <a:cs typeface="David" pitchFamily="34" charset="-79"/>
              </a:rPr>
              <a:t> </a:t>
            </a:r>
            <a:r>
              <a:rPr lang="he-IL" sz="3400" b="1" u="sng" dirty="0">
                <a:solidFill>
                  <a:srgbClr val="215968"/>
                </a:solidFill>
                <a:latin typeface="David" pitchFamily="34" charset="-79"/>
                <a:cs typeface="David" pitchFamily="34" charset="-79"/>
              </a:rPr>
              <a:t>בטיחות משופרת: </a:t>
            </a:r>
            <a:r>
              <a:rPr lang="he-IL" sz="3400" dirty="0">
                <a:solidFill>
                  <a:srgbClr val="215968"/>
                </a:solidFill>
                <a:latin typeface="David" pitchFamily="34" charset="-79"/>
                <a:cs typeface="David" pitchFamily="34" charset="-79"/>
              </a:rPr>
              <a:t>(</a:t>
            </a:r>
            <a:r>
              <a:rPr lang="he-IL" sz="3400" dirty="0" err="1">
                <a:solidFill>
                  <a:srgbClr val="215968"/>
                </a:solidFill>
                <a:latin typeface="David" pitchFamily="34" charset="-79"/>
                <a:cs typeface="David" pitchFamily="34" charset="-79"/>
              </a:rPr>
              <a:t>קריטריוני</a:t>
            </a:r>
            <a:r>
              <a:rPr lang="he-IL" sz="3400" dirty="0">
                <a:solidFill>
                  <a:srgbClr val="215968"/>
                </a:solidFill>
                <a:latin typeface="David" pitchFamily="34" charset="-79"/>
                <a:cs typeface="David" pitchFamily="34" charset="-79"/>
              </a:rPr>
              <a:t> בטיחות </a:t>
            </a:r>
            <a:r>
              <a:rPr lang="en-US" sz="3400" dirty="0">
                <a:solidFill>
                  <a:srgbClr val="215968"/>
                </a:solidFill>
                <a:latin typeface="David" pitchFamily="34" charset="-79"/>
                <a:cs typeface="David" pitchFamily="34" charset="-79"/>
              </a:rPr>
              <a:t>10</a:t>
            </a:r>
            <a:r>
              <a:rPr lang="en-US" sz="3400" baseline="30000" dirty="0">
                <a:solidFill>
                  <a:srgbClr val="215968"/>
                </a:solidFill>
                <a:latin typeface="David" pitchFamily="34" charset="-79"/>
                <a:cs typeface="David" pitchFamily="34" charset="-79"/>
              </a:rPr>
              <a:t>-5</a:t>
            </a:r>
            <a:r>
              <a:rPr lang="en-US" sz="3400" dirty="0">
                <a:solidFill>
                  <a:srgbClr val="215968"/>
                </a:solidFill>
                <a:latin typeface="David" pitchFamily="34" charset="-79"/>
                <a:cs typeface="David" pitchFamily="34" charset="-79"/>
              </a:rPr>
              <a:t>/</a:t>
            </a:r>
            <a:r>
              <a:rPr lang="en-US" sz="3400" dirty="0" err="1">
                <a:solidFill>
                  <a:srgbClr val="215968"/>
                </a:solidFill>
                <a:latin typeface="David" pitchFamily="34" charset="-79"/>
                <a:cs typeface="David" pitchFamily="34" charset="-79"/>
              </a:rPr>
              <a:t>ry</a:t>
            </a:r>
            <a:r>
              <a:rPr lang="he-IL" sz="3400" dirty="0">
                <a:solidFill>
                  <a:srgbClr val="215968"/>
                </a:solidFill>
                <a:latin typeface="David" pitchFamily="34" charset="-79"/>
                <a:cs typeface="David" pitchFamily="34" charset="-79"/>
              </a:rPr>
              <a:t> לנזק לליבה (דמוי </a:t>
            </a:r>
            <a:r>
              <a:rPr lang="en-US" sz="3400" dirty="0">
                <a:solidFill>
                  <a:srgbClr val="215968"/>
                </a:solidFill>
                <a:latin typeface="David" pitchFamily="34" charset="-79"/>
                <a:cs typeface="David" pitchFamily="34" charset="-79"/>
              </a:rPr>
              <a:t>TMI</a:t>
            </a:r>
            <a:r>
              <a:rPr lang="he-IL" sz="3400" dirty="0">
                <a:solidFill>
                  <a:srgbClr val="215968"/>
                </a:solidFill>
                <a:latin typeface="David" pitchFamily="34" charset="-79"/>
                <a:cs typeface="David" pitchFamily="34" charset="-79"/>
              </a:rPr>
              <a:t>) ; </a:t>
            </a:r>
            <a:r>
              <a:rPr lang="en-US" sz="3400" dirty="0">
                <a:solidFill>
                  <a:srgbClr val="215968"/>
                </a:solidFill>
                <a:latin typeface="David" pitchFamily="34" charset="-79"/>
                <a:cs typeface="David" pitchFamily="34" charset="-79"/>
              </a:rPr>
              <a:t>10</a:t>
            </a:r>
            <a:r>
              <a:rPr lang="en-US" sz="3400" baseline="30000" dirty="0">
                <a:solidFill>
                  <a:srgbClr val="215968"/>
                </a:solidFill>
                <a:latin typeface="David" pitchFamily="34" charset="-79"/>
                <a:cs typeface="David" pitchFamily="34" charset="-79"/>
              </a:rPr>
              <a:t>-6</a:t>
            </a:r>
            <a:r>
              <a:rPr lang="en-US" sz="3400" dirty="0">
                <a:solidFill>
                  <a:srgbClr val="215968"/>
                </a:solidFill>
                <a:latin typeface="David" pitchFamily="34" charset="-79"/>
                <a:cs typeface="David" pitchFamily="34" charset="-79"/>
              </a:rPr>
              <a:t>/</a:t>
            </a:r>
            <a:r>
              <a:rPr lang="en-US" sz="3400" dirty="0" err="1">
                <a:solidFill>
                  <a:srgbClr val="215968"/>
                </a:solidFill>
                <a:latin typeface="David" pitchFamily="34" charset="-79"/>
                <a:cs typeface="David" pitchFamily="34" charset="-79"/>
              </a:rPr>
              <a:t>ry</a:t>
            </a:r>
            <a:r>
              <a:rPr lang="he-IL" sz="3400" dirty="0">
                <a:solidFill>
                  <a:srgbClr val="215968"/>
                </a:solidFill>
                <a:latin typeface="David" pitchFamily="34" charset="-79"/>
                <a:cs typeface="David" pitchFamily="34" charset="-79"/>
              </a:rPr>
              <a:t> לשחרור גדול ומהיר של ר"א (דמוי </a:t>
            </a:r>
            <a:r>
              <a:rPr lang="he-IL" sz="3400" dirty="0" err="1">
                <a:solidFill>
                  <a:srgbClr val="215968"/>
                </a:solidFill>
                <a:latin typeface="David" pitchFamily="34" charset="-79"/>
                <a:cs typeface="David" pitchFamily="34" charset="-79"/>
              </a:rPr>
              <a:t>צ'רנוביל</a:t>
            </a:r>
            <a:r>
              <a:rPr lang="he-IL" sz="3400" dirty="0">
                <a:solidFill>
                  <a:srgbClr val="215968"/>
                </a:solidFill>
                <a:latin typeface="David" pitchFamily="34" charset="-79"/>
                <a:cs typeface="David" pitchFamily="34" charset="-79"/>
              </a:rPr>
              <a:t> \ </a:t>
            </a:r>
            <a:r>
              <a:rPr lang="he-IL" sz="3400" dirty="0" err="1">
                <a:solidFill>
                  <a:srgbClr val="215968"/>
                </a:solidFill>
                <a:latin typeface="David" pitchFamily="34" charset="-79"/>
                <a:cs typeface="David" pitchFamily="34" charset="-79"/>
              </a:rPr>
              <a:t>פוקושימה</a:t>
            </a:r>
            <a:r>
              <a:rPr lang="he-IL" sz="3400" dirty="0">
                <a:solidFill>
                  <a:srgbClr val="215968"/>
                </a:solidFill>
                <a:latin typeface="David" pitchFamily="34" charset="-79"/>
                <a:cs typeface="David" pitchFamily="34" charset="-79"/>
              </a:rPr>
              <a:t>). בפועל </a:t>
            </a:r>
            <a:r>
              <a:rPr lang="he-IL" sz="3400" dirty="0" err="1">
                <a:solidFill>
                  <a:srgbClr val="215968"/>
                </a:solidFill>
                <a:latin typeface="David" pitchFamily="34" charset="-79"/>
                <a:cs typeface="David" pitchFamily="34" charset="-79"/>
              </a:rPr>
              <a:t>תג"רים</a:t>
            </a:r>
            <a:r>
              <a:rPr lang="he-IL" sz="3400" dirty="0">
                <a:solidFill>
                  <a:srgbClr val="215968"/>
                </a:solidFill>
                <a:latin typeface="David" pitchFamily="34" charset="-79"/>
                <a:cs typeface="David" pitchFamily="34" charset="-79"/>
              </a:rPr>
              <a:t> חדשות מציגות בחישוב ערכים טובים פי 10.)</a:t>
            </a: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 </a:t>
            </a:r>
          </a:p>
          <a:p>
            <a:pPr algn="just" defTabSz="959388" rtl="1">
              <a:lnSpc>
                <a:spcPct val="115000"/>
              </a:lnSpc>
              <a:spcAft>
                <a:spcPts val="630"/>
              </a:spcAft>
              <a:defRPr/>
            </a:pPr>
            <a:r>
              <a:rPr lang="he-IL" sz="1300" b="1" dirty="0">
                <a:solidFill>
                  <a:prstClr val="black"/>
                </a:solidFill>
                <a:latin typeface="Times New Roman" panose="02020603050405020304" pitchFamily="18" charset="0"/>
                <a:ea typeface="Calibri" panose="020F0502020204030204" pitchFamily="34" charset="0"/>
                <a:cs typeface="David" panose="020E0502060401010101" pitchFamily="34" charset="-79"/>
              </a:rPr>
              <a:t>בארה"ב נמצאים כיום בשלבי פיתוח לפחות ארבעה כורים קטנים </a:t>
            </a:r>
            <a:r>
              <a:rPr lang="he-IL" sz="1300" b="1" dirty="0" err="1">
                <a:solidFill>
                  <a:prstClr val="black"/>
                </a:solidFill>
                <a:latin typeface="Times New Roman" panose="02020603050405020304" pitchFamily="18" charset="0"/>
                <a:ea typeface="Calibri" panose="020F0502020204030204" pitchFamily="34" charset="0"/>
                <a:cs typeface="David" panose="020E0502060401010101" pitchFamily="34" charset="-79"/>
              </a:rPr>
              <a:t>מקוררי</a:t>
            </a:r>
            <a:r>
              <a:rPr lang="he-IL" sz="1300" b="1" dirty="0">
                <a:solidFill>
                  <a:prstClr val="black"/>
                </a:solidFill>
                <a:latin typeface="Times New Roman" panose="02020603050405020304" pitchFamily="18" charset="0"/>
                <a:ea typeface="Calibri" panose="020F0502020204030204" pitchFamily="34" charset="0"/>
                <a:cs typeface="David" panose="020E0502060401010101" pitchFamily="34" charset="-79"/>
              </a:rPr>
              <a:t> מים המיועדים גם להטמנה רדודה של המאטם</a:t>
            </a: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 (דבר שיאפשר מיגון משופר כנגד איומים ע"י נשק חודר). יתכן אמנם שתידרש הטמנה עמוקה יותר (כנגד נשק ייחוס בזירה הישראלית) -0 וכרגע נראה, שקל יותר יהיה להשיגה </a:t>
            </a:r>
            <a:r>
              <a:rPr lang="he-IL" sz="1300" dirty="0" err="1">
                <a:solidFill>
                  <a:prstClr val="black"/>
                </a:solidFill>
                <a:latin typeface="Times New Roman" panose="02020603050405020304" pitchFamily="18" charset="0"/>
                <a:ea typeface="Calibri" panose="020F0502020204030204" pitchFamily="34" charset="0"/>
                <a:cs typeface="David" panose="020E0502060401010101" pitchFamily="34" charset="-79"/>
              </a:rPr>
              <a:t>בתג"ר</a:t>
            </a: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 זו מאשר </a:t>
            </a:r>
            <a:r>
              <a:rPr lang="he-IL" sz="1300" dirty="0" err="1">
                <a:solidFill>
                  <a:prstClr val="black"/>
                </a:solidFill>
                <a:latin typeface="Times New Roman" panose="02020603050405020304" pitchFamily="18" charset="0"/>
                <a:ea typeface="Calibri" panose="020F0502020204030204" pitchFamily="34" charset="0"/>
                <a:cs typeface="David" panose="020E0502060401010101" pitchFamily="34" charset="-79"/>
              </a:rPr>
              <a:t>בתג"ר</a:t>
            </a: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 גדולה. </a:t>
            </a:r>
            <a:r>
              <a:rPr lang="he-IL" sz="1300" b="1" dirty="0">
                <a:solidFill>
                  <a:prstClr val="black"/>
                </a:solidFill>
                <a:latin typeface="Times New Roman" panose="02020603050405020304" pitchFamily="18" charset="0"/>
                <a:ea typeface="Calibri" panose="020F0502020204030204" pitchFamily="34" charset="0"/>
                <a:cs typeface="David" panose="020E0502060401010101" pitchFamily="34" charset="-79"/>
              </a:rPr>
              <a:t>לכורים אלה, שהם כולם </a:t>
            </a:r>
            <a:r>
              <a:rPr lang="en-US" sz="1300" b="1" dirty="0">
                <a:solidFill>
                  <a:prstClr val="black"/>
                </a:solidFill>
                <a:latin typeface="Times New Roman" panose="02020603050405020304" pitchFamily="18" charset="0"/>
                <a:ea typeface="Calibri" panose="020F0502020204030204" pitchFamily="34" charset="0"/>
                <a:cs typeface="David" panose="020E0502060401010101" pitchFamily="34" charset="-79"/>
              </a:rPr>
              <a:t>PWR </a:t>
            </a:r>
            <a:r>
              <a:rPr lang="he-IL" sz="1300" b="1" dirty="0">
                <a:solidFill>
                  <a:prstClr val="black"/>
                </a:solidFill>
                <a:latin typeface="Times New Roman" panose="02020603050405020304" pitchFamily="18" charset="0"/>
                <a:ea typeface="Calibri" panose="020F0502020204030204" pitchFamily="34" charset="0"/>
                <a:cs typeface="David" panose="020E0502060401010101" pitchFamily="34" charset="-79"/>
              </a:rPr>
              <a:t> (כלומר, </a:t>
            </a:r>
            <a:r>
              <a:rPr lang="he-IL" sz="1300" b="1" dirty="0" err="1">
                <a:solidFill>
                  <a:prstClr val="black"/>
                </a:solidFill>
                <a:latin typeface="Times New Roman" panose="02020603050405020304" pitchFamily="18" charset="0"/>
                <a:ea typeface="Calibri" panose="020F0502020204030204" pitchFamily="34" charset="0"/>
                <a:cs typeface="David" panose="020E0502060401010101" pitchFamily="34" charset="-79"/>
              </a:rPr>
              <a:t>מקוררי</a:t>
            </a:r>
            <a:r>
              <a:rPr lang="he-IL" sz="1300" b="1" dirty="0">
                <a:solidFill>
                  <a:prstClr val="black"/>
                </a:solidFill>
                <a:latin typeface="Times New Roman" panose="02020603050405020304" pitchFamily="18" charset="0"/>
                <a:ea typeface="Calibri" panose="020F0502020204030204" pitchFamily="34" charset="0"/>
                <a:cs typeface="David" panose="020E0502060401010101" pitchFamily="34" charset="-79"/>
              </a:rPr>
              <a:t> מים), תהיה צפיפות אנרגיה מופחתת מאשר ל-</a:t>
            </a:r>
            <a:r>
              <a:rPr lang="en-US" sz="1300" b="1" dirty="0">
                <a:solidFill>
                  <a:prstClr val="black"/>
                </a:solidFill>
                <a:latin typeface="Times New Roman" panose="02020603050405020304" pitchFamily="18" charset="0"/>
                <a:ea typeface="Calibri" panose="020F0502020204030204" pitchFamily="34" charset="0"/>
                <a:cs typeface="David" panose="020E0502060401010101" pitchFamily="34" charset="-79"/>
              </a:rPr>
              <a:t>PWR</a:t>
            </a:r>
            <a:r>
              <a:rPr lang="he-IL" sz="1300" b="1" dirty="0">
                <a:solidFill>
                  <a:prstClr val="black"/>
                </a:solidFill>
                <a:latin typeface="Times New Roman" panose="02020603050405020304" pitchFamily="18" charset="0"/>
                <a:ea typeface="Calibri" panose="020F0502020204030204" pitchFamily="34" charset="0"/>
                <a:cs typeface="David" panose="020E0502060401010101" pitchFamily="34" charset="-79"/>
              </a:rPr>
              <a:t> הגדולים. מערכות הבטיחות שלהם תהינה פסיביות)</a:t>
            </a:r>
            <a:endParaRPr lang="he-IL" sz="1900" u="sng" dirty="0">
              <a:solidFill>
                <a:prstClr val="black"/>
              </a:solidFill>
            </a:endParaRPr>
          </a:p>
          <a:p>
            <a:pPr marL="479694" lvl="1" algn="r" defTabSz="959388" rtl="1">
              <a:buBlip>
                <a:blip r:embed="rId3"/>
              </a:buBlip>
              <a:defRPr/>
            </a:pPr>
            <a:r>
              <a:rPr lang="he-IL" sz="1900" b="1" i="1" u="sng" dirty="0">
                <a:solidFill>
                  <a:prstClr val="black"/>
                </a:solidFill>
              </a:rPr>
              <a:t>הדגש כאן יהיה על כורים שאינם </a:t>
            </a:r>
            <a:r>
              <a:rPr lang="he-IL" sz="1900" b="1" i="1" u="sng" dirty="0" err="1">
                <a:solidFill>
                  <a:prstClr val="black"/>
                </a:solidFill>
              </a:rPr>
              <a:t>מקוררי</a:t>
            </a:r>
            <a:r>
              <a:rPr lang="he-IL" sz="1900" b="1" i="1" u="sng" dirty="0">
                <a:solidFill>
                  <a:prstClr val="black"/>
                </a:solidFill>
              </a:rPr>
              <a:t> מים!</a:t>
            </a:r>
          </a:p>
          <a:p>
            <a:pPr marL="479694" lvl="1" algn="r" defTabSz="959388" rtl="1">
              <a:buBlip>
                <a:blip r:embed="rId3"/>
              </a:buBlip>
              <a:defRPr/>
            </a:pPr>
            <a:r>
              <a:rPr lang="he-IL" sz="1900" u="sng" dirty="0">
                <a:solidFill>
                  <a:prstClr val="black"/>
                </a:solidFill>
              </a:rPr>
              <a:t>התקווה –</a:t>
            </a:r>
            <a:r>
              <a:rPr lang="he-IL" sz="1900" dirty="0">
                <a:solidFill>
                  <a:prstClr val="black"/>
                </a:solidFill>
              </a:rPr>
              <a:t> יצור בביח"ר יאפשר מחיר דומה לנוכחי בכורים גדולים;</a:t>
            </a:r>
          </a:p>
          <a:p>
            <a:pPr marL="479694" lvl="1" algn="r" defTabSz="959388" rtl="1">
              <a:buBlip>
                <a:blip r:embed="rId3"/>
              </a:buBlip>
              <a:defRPr/>
            </a:pPr>
            <a:r>
              <a:rPr lang="he-IL" sz="1900" dirty="0">
                <a:solidFill>
                  <a:prstClr val="black"/>
                </a:solidFill>
              </a:rPr>
              <a:t>תוצאות של תאונה קטנות יותר (אבל עקב ריבוי כורים שכיחות להספק כולל נתון עלולה לגדול);</a:t>
            </a:r>
          </a:p>
          <a:p>
            <a:pPr marL="479694" lvl="1" algn="r" defTabSz="959388" rtl="1">
              <a:buBlip>
                <a:blip r:embed="rId3"/>
              </a:buBlip>
              <a:defRPr/>
            </a:pPr>
            <a:r>
              <a:rPr lang="he-IL" sz="1900" dirty="0">
                <a:solidFill>
                  <a:prstClr val="black"/>
                </a:solidFill>
              </a:rPr>
              <a:t>יתכן ונוח יותר להטמנה</a:t>
            </a:r>
            <a:r>
              <a:rPr lang="he-IL" sz="1900" dirty="0" smtClean="0">
                <a:solidFill>
                  <a:prstClr val="black"/>
                </a:solidFill>
              </a:rPr>
              <a:t>;</a:t>
            </a:r>
            <a:endParaRPr lang="he-IL" sz="1900" dirty="0">
              <a:solidFill>
                <a:prstClr val="black"/>
              </a:solidFill>
            </a:endParaRPr>
          </a:p>
          <a:p>
            <a:pPr marL="479694" lvl="1" algn="r" defTabSz="959388" rtl="1">
              <a:buBlip>
                <a:blip r:embed="rId3"/>
              </a:buBlip>
              <a:defRPr/>
            </a:pPr>
            <a:r>
              <a:rPr lang="he-IL" sz="1900" dirty="0">
                <a:solidFill>
                  <a:prstClr val="black"/>
                </a:solidFill>
              </a:rPr>
              <a:t>(בארה"ב -  בעיקר </a:t>
            </a:r>
            <a:r>
              <a:rPr lang="en-US" sz="1900" dirty="0">
                <a:solidFill>
                  <a:prstClr val="black"/>
                </a:solidFill>
              </a:rPr>
              <a:t>LWR</a:t>
            </a:r>
            <a:r>
              <a:rPr lang="he-IL" sz="1900" dirty="0">
                <a:solidFill>
                  <a:prstClr val="black"/>
                </a:solidFill>
              </a:rPr>
              <a:t>, הפעלה ניסיונית צפויה לתחילת שנות ה-20. סין ורוסיה – גם תכנים אחרים ואולי מוקדם יותר.)</a:t>
            </a:r>
          </a:p>
          <a:p>
            <a:pPr marL="479694" lvl="1" algn="r" defTabSz="959388" rtl="1">
              <a:buNone/>
              <a:defRPr/>
            </a:pPr>
            <a:r>
              <a:rPr lang="he-IL" sz="1900" u="sng" dirty="0" smtClean="0">
                <a:solidFill>
                  <a:prstClr val="black"/>
                </a:solidFill>
              </a:rPr>
              <a:t>חיסרון</a:t>
            </a:r>
            <a:r>
              <a:rPr lang="he-IL" sz="1900" u="sng" dirty="0">
                <a:solidFill>
                  <a:prstClr val="black"/>
                </a:solidFill>
              </a:rPr>
              <a:t>:</a:t>
            </a:r>
            <a:r>
              <a:rPr lang="en-US" sz="1900" u="sng" dirty="0">
                <a:solidFill>
                  <a:prstClr val="black"/>
                </a:solidFill>
              </a:rPr>
              <a:t> </a:t>
            </a:r>
            <a:r>
              <a:rPr lang="he-IL" sz="1900" u="sng" dirty="0">
                <a:solidFill>
                  <a:prstClr val="black"/>
                </a:solidFill>
              </a:rPr>
              <a:t>להספק נתון – מחייב יותר שטח. לכן עשוי להיות בעייתי באתר שיבטה.</a:t>
            </a:r>
          </a:p>
          <a:p>
            <a:pPr algn="r" rtl="1"/>
            <a:endParaRPr lang="he-IL" dirty="0"/>
          </a:p>
        </p:txBody>
      </p:sp>
      <p:sp>
        <p:nvSpPr>
          <p:cNvPr id="4" name="מציין מיקום של מספר שקופית 3"/>
          <p:cNvSpPr>
            <a:spLocks noGrp="1"/>
          </p:cNvSpPr>
          <p:nvPr>
            <p:ph type="sldNum" sz="quarter" idx="10"/>
          </p:nvPr>
        </p:nvSpPr>
        <p:spPr/>
        <p:txBody>
          <a:bodyPr/>
          <a:lstStyle/>
          <a:p>
            <a:fld id="{015FA32F-8276-4951-8B3D-60B25E4A64F7}"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145265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rtl="1">
              <a:lnSpc>
                <a:spcPct val="115000"/>
              </a:lnSpc>
              <a:spcAft>
                <a:spcPts val="630"/>
              </a:spcAft>
            </a:pPr>
            <a:r>
              <a:rPr lang="he-IL" sz="1300" b="1" dirty="0">
                <a:latin typeface="Times New Roman" panose="02020603050405020304" pitchFamily="18" charset="0"/>
                <a:ea typeface="Calibri" panose="020F0502020204030204" pitchFamily="34" charset="0"/>
                <a:cs typeface="David" panose="020E0502060401010101" pitchFamily="34" charset="-79"/>
              </a:rPr>
              <a:t>אז מהם כורי </a:t>
            </a:r>
            <a:r>
              <a:rPr lang="en-US" sz="1300" b="1" dirty="0">
                <a:latin typeface="Times New Roman" panose="02020603050405020304" pitchFamily="18" charset="0"/>
                <a:ea typeface="Calibri" panose="020F0502020204030204" pitchFamily="34" charset="0"/>
                <a:cs typeface="David" panose="020E0502060401010101" pitchFamily="34" charset="-79"/>
              </a:rPr>
              <a:t>SMR</a:t>
            </a:r>
            <a:r>
              <a:rPr lang="he-IL" sz="1300" b="1" dirty="0">
                <a:latin typeface="Times New Roman" panose="02020603050405020304" pitchFamily="18" charset="0"/>
                <a:ea typeface="Calibri" panose="020F0502020204030204" pitchFamily="34" charset="0"/>
                <a:cs typeface="David" panose="020E0502060401010101" pitchFamily="34" charset="-79"/>
              </a:rPr>
              <a:t>?</a:t>
            </a:r>
          </a:p>
          <a:p>
            <a:pPr algn="r" defTabSz="959388" rtl="1">
              <a:defRPr/>
            </a:pPr>
            <a:r>
              <a:rPr lang="he-IL" sz="1300" dirty="0">
                <a:solidFill>
                  <a:prstClr val="black"/>
                </a:solidFill>
              </a:rPr>
              <a:t>1. כיום "</a:t>
            </a:r>
            <a:r>
              <a:rPr lang="he-IL" sz="1300" b="1" dirty="0">
                <a:solidFill>
                  <a:prstClr val="black"/>
                </a:solidFill>
              </a:rPr>
              <a:t>כורים קטנים מודולריים</a:t>
            </a:r>
            <a:r>
              <a:rPr lang="he-IL" sz="1300" dirty="0">
                <a:solidFill>
                  <a:prstClr val="black"/>
                </a:solidFill>
              </a:rPr>
              <a:t>" מוגדרים ככאלה שמייצרים פחות מ- 300 MW חשמל, ואשר מיוצרים במודולים שניתנים להובלה ולשינוע מהמפעל לאתר – באמצעות רכבת או משאית.</a:t>
            </a:r>
          </a:p>
          <a:p>
            <a:pPr algn="r" defTabSz="959388" rtl="1">
              <a:defRPr/>
            </a:pPr>
            <a:r>
              <a:rPr lang="he-IL" sz="1300" dirty="0">
                <a:solidFill>
                  <a:prstClr val="black"/>
                </a:solidFill>
              </a:rPr>
              <a:t>2. </a:t>
            </a:r>
            <a:r>
              <a:rPr lang="he-IL" sz="1300" dirty="0">
                <a:solidFill>
                  <a:prstClr val="black"/>
                </a:solidFill>
                <a:latin typeface="arial" panose="020B0604020202020204" pitchFamily="34" charset="0"/>
              </a:rPr>
              <a:t>כורים קטנים מודולריים (</a:t>
            </a:r>
            <a:r>
              <a:rPr lang="he-IL" sz="1300" dirty="0" err="1">
                <a:solidFill>
                  <a:prstClr val="black"/>
                </a:solidFill>
                <a:latin typeface="arial" panose="020B0604020202020204" pitchFamily="34" charset="0"/>
              </a:rPr>
              <a:t>SMRs</a:t>
            </a:r>
            <a:r>
              <a:rPr lang="he-IL" sz="1300" dirty="0">
                <a:solidFill>
                  <a:prstClr val="black"/>
                </a:solidFill>
                <a:latin typeface="arial" panose="020B0604020202020204" pitchFamily="34" charset="0"/>
              </a:rPr>
              <a:t>)  </a:t>
            </a:r>
            <a:r>
              <a:rPr lang="he-IL" sz="1300" b="1" dirty="0">
                <a:solidFill>
                  <a:prstClr val="black"/>
                </a:solidFill>
                <a:latin typeface="arial" panose="020B0604020202020204" pitchFamily="34" charset="0"/>
              </a:rPr>
              <a:t>הם מקרה מיוחד ונכללו בבדיקת </a:t>
            </a:r>
            <a:r>
              <a:rPr lang="he-IL" sz="1300" b="1" dirty="0" err="1">
                <a:solidFill>
                  <a:prstClr val="black"/>
                </a:solidFill>
                <a:latin typeface="arial" panose="020B0604020202020204" pitchFamily="34" charset="0"/>
              </a:rPr>
              <a:t>הבדה"ת</a:t>
            </a:r>
            <a:r>
              <a:rPr lang="he-IL" sz="1300" b="1" dirty="0">
                <a:solidFill>
                  <a:prstClr val="black"/>
                </a:solidFill>
                <a:latin typeface="arial" panose="020B0604020202020204" pitchFamily="34" charset="0"/>
              </a:rPr>
              <a:t> כאלטרנטיבה הולמת, </a:t>
            </a:r>
            <a:r>
              <a:rPr lang="he-IL" sz="1300" dirty="0">
                <a:solidFill>
                  <a:prstClr val="black"/>
                </a:solidFill>
                <a:latin typeface="arial" panose="020B0604020202020204" pitchFamily="34" charset="0"/>
              </a:rPr>
              <a:t>בגלל תכונות הבטיחות והפוטנציאל להפחית את העלות ולשפר את הגמישות בתכנון קיבולת הרשת שלהם.</a:t>
            </a:r>
            <a:endParaRPr lang="he-IL" sz="1300" dirty="0">
              <a:solidFill>
                <a:prstClr val="black"/>
              </a:solidFill>
            </a:endParaRPr>
          </a:p>
          <a:p>
            <a:pPr algn="just" rtl="1">
              <a:lnSpc>
                <a:spcPct val="115000"/>
              </a:lnSpc>
              <a:spcAft>
                <a:spcPts val="630"/>
              </a:spcAft>
            </a:pPr>
            <a:endParaRPr lang="he-IL" sz="1300" b="1" dirty="0">
              <a:latin typeface="Times New Roman" panose="02020603050405020304" pitchFamily="18" charset="0"/>
              <a:ea typeface="Calibri" panose="020F0502020204030204" pitchFamily="34" charset="0"/>
              <a:cs typeface="David" panose="020E0502060401010101" pitchFamily="34" charset="-79"/>
            </a:endParaRPr>
          </a:p>
          <a:p>
            <a:pPr algn="just" defTabSz="959388" rtl="1">
              <a:lnSpc>
                <a:spcPct val="115000"/>
              </a:lnSpc>
              <a:spcAft>
                <a:spcPts val="420"/>
              </a:spcAft>
              <a:defRPr/>
            </a:pPr>
            <a:r>
              <a:rPr lang="he-IL" sz="1300" b="1" dirty="0">
                <a:latin typeface="Times New Roman" panose="02020603050405020304" pitchFamily="18" charset="0"/>
                <a:ea typeface="Calibri" panose="020F0502020204030204" pitchFamily="34" charset="0"/>
                <a:cs typeface="David" panose="020E0502060401010101" pitchFamily="34" charset="-79"/>
              </a:rPr>
              <a:t>כורים אלה </a:t>
            </a:r>
            <a:r>
              <a:rPr lang="he-IL" sz="1300" dirty="0">
                <a:latin typeface="Times New Roman" panose="02020603050405020304" pitchFamily="18" charset="0"/>
                <a:ea typeface="Calibri" panose="020F0502020204030204" pitchFamily="34" charset="0"/>
                <a:cs typeface="David" panose="020E0502060401010101" pitchFamily="34" charset="-79"/>
              </a:rPr>
              <a:t>מבוססים על הכללת כל הרכיבים העיקריים של מעגל קירור הליבה, כולל מחולל הקיטור, במיכל הכור, </a:t>
            </a:r>
            <a:r>
              <a:rPr lang="he-IL" sz="1300" b="1" dirty="0">
                <a:latin typeface="Times New Roman" panose="02020603050405020304" pitchFamily="18" charset="0"/>
                <a:ea typeface="Calibri" panose="020F0502020204030204" pitchFamily="34" charset="0"/>
                <a:cs typeface="David" panose="020E0502060401010101" pitchFamily="34" charset="-79"/>
              </a:rPr>
              <a:t>ויצור מלא שלו </a:t>
            </a:r>
            <a:r>
              <a:rPr lang="he-IL" sz="1300" dirty="0">
                <a:latin typeface="Times New Roman" panose="02020603050405020304" pitchFamily="18" charset="0"/>
                <a:ea typeface="Calibri" panose="020F0502020204030204" pitchFamily="34" charset="0"/>
                <a:cs typeface="David" panose="020E0502060401010101" pitchFamily="34" charset="-79"/>
              </a:rPr>
              <a:t>במפעל תעשייתי והובלה של מיכל שלם לאתר התחנה.</a:t>
            </a:r>
            <a:r>
              <a:rPr lang="he-IL" sz="1300" dirty="0">
                <a:solidFill>
                  <a:prstClr val="black"/>
                </a:solidFill>
                <a:latin typeface="Times New Roman" panose="02020603050405020304" pitchFamily="18" charset="0"/>
                <a:ea typeface="Calibri" panose="020F0502020204030204" pitchFamily="34" charset="0"/>
              </a:rPr>
              <a:t> עם סיום חיי התחנה תוחזר זו למפעל לצרכי פרוק והטמנת הפסולת הגרעינית.</a:t>
            </a:r>
            <a:endParaRPr lang="en-US" dirty="0">
              <a:solidFill>
                <a:prstClr val="black"/>
              </a:solidFill>
              <a:latin typeface="Times New Roman" panose="02020603050405020304" pitchFamily="18" charset="0"/>
              <a:ea typeface="Calibri" panose="020F0502020204030204" pitchFamily="34" charset="0"/>
              <a:cs typeface="David" panose="020E0502060401010101" pitchFamily="34" charset="-79"/>
            </a:endParaRPr>
          </a:p>
          <a:p>
            <a:pPr algn="just" rtl="1">
              <a:lnSpc>
                <a:spcPct val="115000"/>
              </a:lnSpc>
              <a:spcAft>
                <a:spcPts val="630"/>
              </a:spcAft>
            </a:pPr>
            <a:r>
              <a:rPr lang="he-IL" sz="1300" dirty="0">
                <a:latin typeface="Times New Roman" panose="02020603050405020304" pitchFamily="18" charset="0"/>
                <a:ea typeface="Calibri" panose="020F0502020204030204" pitchFamily="34" charset="0"/>
                <a:cs typeface="David" panose="020E0502060401010101" pitchFamily="34" charset="-79"/>
              </a:rPr>
              <a:t> ד</a:t>
            </a:r>
            <a:r>
              <a:rPr lang="he-IL" sz="1300" i="1" dirty="0">
                <a:latin typeface="Times New Roman" panose="02020603050405020304" pitchFamily="18" charset="0"/>
                <a:ea typeface="Calibri" panose="020F0502020204030204" pitchFamily="34" charset="0"/>
                <a:cs typeface="David" panose="020E0502060401010101" pitchFamily="34" charset="-79"/>
              </a:rPr>
              <a:t>רך זו אמורה </a:t>
            </a:r>
            <a:r>
              <a:rPr lang="he-IL" sz="1300" b="1" i="1" dirty="0">
                <a:latin typeface="Times New Roman" panose="02020603050405020304" pitchFamily="18" charset="0"/>
                <a:ea typeface="Calibri" panose="020F0502020204030204" pitchFamily="34" charset="0"/>
                <a:cs typeface="David" panose="020E0502060401010101" pitchFamily="34" charset="-79"/>
              </a:rPr>
              <a:t>להביא לביטול היתרון לגודל של </a:t>
            </a:r>
            <a:r>
              <a:rPr lang="he-IL" sz="1300" b="1" i="1" dirty="0" err="1">
                <a:latin typeface="Times New Roman" panose="02020603050405020304" pitchFamily="18" charset="0"/>
                <a:ea typeface="Calibri" panose="020F0502020204030204" pitchFamily="34" charset="0"/>
                <a:cs typeface="David" panose="020E0502060401010101" pitchFamily="34" charset="-79"/>
              </a:rPr>
              <a:t>התג"ר</a:t>
            </a:r>
            <a:r>
              <a:rPr lang="he-IL" sz="1300" b="1" i="1" dirty="0">
                <a:latin typeface="Times New Roman" panose="02020603050405020304" pitchFamily="18" charset="0"/>
                <a:ea typeface="Calibri" panose="020F0502020204030204" pitchFamily="34" charset="0"/>
                <a:cs typeface="David" panose="020E0502060401010101" pitchFamily="34" charset="-79"/>
              </a:rPr>
              <a:t> הגדולות</a:t>
            </a:r>
            <a:r>
              <a:rPr lang="he-IL" sz="1300" dirty="0">
                <a:latin typeface="Times New Roman" panose="02020603050405020304" pitchFamily="18" charset="0"/>
                <a:ea typeface="Calibri" panose="020F0502020204030204" pitchFamily="34" charset="0"/>
                <a:cs typeface="David" panose="020E0502060401010101" pitchFamily="34" charset="-79"/>
              </a:rPr>
              <a:t>, שכן - ניתן לבנות </a:t>
            </a:r>
            <a:r>
              <a:rPr lang="he-IL" sz="1300" dirty="0" err="1">
                <a:latin typeface="Times New Roman" panose="02020603050405020304" pitchFamily="18" charset="0"/>
                <a:ea typeface="Calibri" panose="020F0502020204030204" pitchFamily="34" charset="0"/>
                <a:cs typeface="David" panose="020E0502060401010101" pitchFamily="34" charset="-79"/>
              </a:rPr>
              <a:t>תג"ר</a:t>
            </a:r>
            <a:r>
              <a:rPr lang="he-IL" sz="1300" dirty="0">
                <a:latin typeface="Times New Roman" panose="02020603050405020304" pitchFamily="18" charset="0"/>
                <a:ea typeface="Calibri" panose="020F0502020204030204" pitchFamily="34" charset="0"/>
                <a:cs typeface="David" panose="020E0502060401010101" pitchFamily="34" charset="-79"/>
              </a:rPr>
              <a:t> </a:t>
            </a:r>
            <a:r>
              <a:rPr lang="he-IL" sz="1300" dirty="0" err="1">
                <a:latin typeface="Times New Roman" panose="02020603050405020304" pitchFamily="18" charset="0"/>
                <a:ea typeface="Calibri" panose="020F0502020204030204" pitchFamily="34" charset="0"/>
                <a:cs typeface="David" panose="020E0502060401010101" pitchFamily="34" charset="-79"/>
              </a:rPr>
              <a:t>בהספקים</a:t>
            </a:r>
            <a:r>
              <a:rPr lang="he-IL" sz="1300" dirty="0">
                <a:latin typeface="Times New Roman" panose="02020603050405020304" pitchFamily="18" charset="0"/>
                <a:ea typeface="Calibri" panose="020F0502020204030204" pitchFamily="34" charset="0"/>
                <a:cs typeface="David" panose="020E0502060401010101" pitchFamily="34" charset="-79"/>
              </a:rPr>
              <a:t> שונים ע"י צירוף קל יחסית של כמה יחידות (</a:t>
            </a:r>
            <a:r>
              <a:rPr lang="he-IL" sz="1300" b="1" dirty="0">
                <a:latin typeface="Times New Roman" panose="02020603050405020304" pitchFamily="18" charset="0"/>
                <a:ea typeface="Calibri" panose="020F0502020204030204" pitchFamily="34" charset="0"/>
                <a:cs typeface="David" panose="020E0502060401010101" pitchFamily="34" charset="-79"/>
              </a:rPr>
              <a:t>מכאן התואר מודולרי</a:t>
            </a:r>
            <a:r>
              <a:rPr lang="he-IL" sz="1300" dirty="0">
                <a:latin typeface="Times New Roman" panose="02020603050405020304" pitchFamily="18" charset="0"/>
                <a:ea typeface="Calibri" panose="020F0502020204030204" pitchFamily="34" charset="0"/>
                <a:cs typeface="David" panose="020E0502060401010101" pitchFamily="34" charset="-79"/>
              </a:rPr>
              <a:t>). פיתוח כורים אלה הואץ ב- 2011-12, כולל בארה"ב.</a:t>
            </a:r>
          </a:p>
          <a:p>
            <a:pPr algn="just" rtl="1">
              <a:lnSpc>
                <a:spcPct val="115000"/>
              </a:lnSpc>
              <a:spcAft>
                <a:spcPts val="630"/>
              </a:spcAft>
            </a:pPr>
            <a:r>
              <a:rPr lang="he-IL" sz="1300" b="1" u="sng" dirty="0">
                <a:latin typeface="Times New Roman" panose="02020603050405020304" pitchFamily="18" charset="0"/>
                <a:ea typeface="Calibri" panose="020F0502020204030204" pitchFamily="34" charset="0"/>
                <a:cs typeface="David" panose="020E0502060401010101" pitchFamily="34" charset="-79"/>
              </a:rPr>
              <a:t>הערה: </a:t>
            </a:r>
            <a:r>
              <a:rPr lang="he-IL" sz="1300" b="1" dirty="0">
                <a:latin typeface="Times New Roman" panose="02020603050405020304" pitchFamily="18" charset="0"/>
                <a:ea typeface="Calibri" panose="020F0502020204030204" pitchFamily="34" charset="0"/>
                <a:cs typeface="David" panose="020E0502060401010101" pitchFamily="34" charset="-79"/>
              </a:rPr>
              <a:t>מאחר שבעבר היה יתרון כלכלי מובהק לגודל </a:t>
            </a:r>
            <a:r>
              <a:rPr lang="he-IL" sz="1300" b="1" dirty="0" err="1">
                <a:latin typeface="Times New Roman" panose="02020603050405020304" pitchFamily="18" charset="0"/>
                <a:ea typeface="Calibri" panose="020F0502020204030204" pitchFamily="34" charset="0"/>
                <a:cs typeface="David" panose="020E0502060401010101" pitchFamily="34" charset="-79"/>
              </a:rPr>
              <a:t>התג"ר</a:t>
            </a:r>
            <a:r>
              <a:rPr lang="he-IL" sz="1300" dirty="0">
                <a:latin typeface="Times New Roman" panose="02020603050405020304" pitchFamily="18" charset="0"/>
                <a:ea typeface="Calibri" panose="020F0502020204030204" pitchFamily="34" charset="0"/>
                <a:cs typeface="David" panose="020E0502060401010101" pitchFamily="34" charset="-79"/>
              </a:rPr>
              <a:t>, מחיר החשמל </a:t>
            </a:r>
            <a:r>
              <a:rPr lang="he-IL" sz="1300" dirty="0" err="1">
                <a:latin typeface="Times New Roman" panose="02020603050405020304" pitchFamily="18" charset="0"/>
                <a:ea typeface="Calibri" panose="020F0502020204030204" pitchFamily="34" charset="0"/>
                <a:cs typeface="David" panose="020E0502060401010101" pitchFamily="34" charset="-79"/>
              </a:rPr>
              <a:t>מתג"ר</a:t>
            </a:r>
            <a:r>
              <a:rPr lang="he-IL" sz="1300" dirty="0">
                <a:latin typeface="Times New Roman" panose="02020603050405020304" pitchFamily="18" charset="0"/>
                <a:ea typeface="Calibri" panose="020F0502020204030204" pitchFamily="34" charset="0"/>
                <a:cs typeface="David" panose="020E0502060401010101" pitchFamily="34" charset="-79"/>
              </a:rPr>
              <a:t> קטנה מהווה מרכיב עיקרי לא יעלה על זה </a:t>
            </a:r>
            <a:r>
              <a:rPr lang="he-IL" sz="1300" dirty="0" err="1">
                <a:latin typeface="Times New Roman" panose="02020603050405020304" pitchFamily="18" charset="0"/>
                <a:ea typeface="Calibri" panose="020F0502020204030204" pitchFamily="34" charset="0"/>
                <a:cs typeface="David" panose="020E0502060401010101" pitchFamily="34" charset="-79"/>
              </a:rPr>
              <a:t>שמתג"ר</a:t>
            </a:r>
            <a:r>
              <a:rPr lang="he-IL" sz="1300" dirty="0">
                <a:latin typeface="Times New Roman" panose="02020603050405020304" pitchFamily="18" charset="0"/>
                <a:ea typeface="Calibri" panose="020F0502020204030204" pitchFamily="34" charset="0"/>
                <a:cs typeface="David" panose="020E0502060401010101" pitchFamily="34" charset="-79"/>
              </a:rPr>
              <a:t> גדולה.</a:t>
            </a:r>
            <a:endParaRPr lang="en-US" sz="1300" dirty="0">
              <a:latin typeface="Times New Roman" panose="02020603050405020304" pitchFamily="18" charset="0"/>
              <a:ea typeface="Calibri" panose="020F0502020204030204" pitchFamily="34" charset="0"/>
              <a:cs typeface="David" panose="020E0502060401010101" pitchFamily="34" charset="-79"/>
            </a:endParaRPr>
          </a:p>
          <a:p>
            <a:pPr algn="just" rtl="1">
              <a:lnSpc>
                <a:spcPct val="115000"/>
              </a:lnSpc>
              <a:spcAft>
                <a:spcPts val="630"/>
              </a:spcAft>
            </a:pPr>
            <a:endParaRPr lang="he-IL" sz="1300" b="1" dirty="0" smtClean="0">
              <a:latin typeface="Times New Roman" panose="02020603050405020304" pitchFamily="18" charset="0"/>
              <a:ea typeface="Calibri" panose="020F0502020204030204" pitchFamily="34" charset="0"/>
              <a:cs typeface="David" panose="020E0502060401010101" pitchFamily="34" charset="-79"/>
            </a:endParaRPr>
          </a:p>
          <a:p>
            <a:pPr algn="just" rtl="1">
              <a:lnSpc>
                <a:spcPct val="115000"/>
              </a:lnSpc>
              <a:spcAft>
                <a:spcPts val="630"/>
              </a:spcAft>
            </a:pPr>
            <a:r>
              <a:rPr lang="he-IL" sz="1300" b="1" dirty="0" smtClean="0">
                <a:latin typeface="Times New Roman" panose="02020603050405020304" pitchFamily="18" charset="0"/>
                <a:ea typeface="Calibri" panose="020F0502020204030204" pitchFamily="34" charset="0"/>
                <a:cs typeface="David" panose="020E0502060401010101" pitchFamily="34" charset="-79"/>
              </a:rPr>
              <a:t>בנוסף</a:t>
            </a:r>
            <a:r>
              <a:rPr lang="he-IL" sz="1300" b="1" dirty="0">
                <a:latin typeface="Times New Roman" panose="02020603050405020304" pitchFamily="18" charset="0"/>
                <a:ea typeface="Calibri" panose="020F0502020204030204" pitchFamily="34" charset="0"/>
                <a:cs typeface="David" panose="020E0502060401010101" pitchFamily="34" charset="-79"/>
              </a:rPr>
              <a:t>, </a:t>
            </a:r>
            <a:r>
              <a:rPr lang="he-IL" sz="1300" b="1" dirty="0" err="1">
                <a:latin typeface="Times New Roman" panose="02020603050405020304" pitchFamily="18" charset="0"/>
                <a:ea typeface="Calibri" panose="020F0502020204030204" pitchFamily="34" charset="0"/>
                <a:cs typeface="David" panose="020E0502060401010101" pitchFamily="34" charset="-79"/>
              </a:rPr>
              <a:t>לתג"ר</a:t>
            </a:r>
            <a:r>
              <a:rPr lang="he-IL" sz="1300" b="1" dirty="0">
                <a:latin typeface="Times New Roman" panose="02020603050405020304" pitchFamily="18" charset="0"/>
                <a:ea typeface="Calibri" panose="020F0502020204030204" pitchFamily="34" charset="0"/>
                <a:cs typeface="David" panose="020E0502060401010101" pitchFamily="34" charset="-79"/>
              </a:rPr>
              <a:t> הבנויה מיחידות מודולריות יש שלושה יתרונות מובנים לעומת </a:t>
            </a:r>
            <a:r>
              <a:rPr lang="he-IL" sz="1300" b="1" dirty="0" err="1">
                <a:latin typeface="Times New Roman" panose="02020603050405020304" pitchFamily="18" charset="0"/>
                <a:ea typeface="Calibri" panose="020F0502020204030204" pitchFamily="34" charset="0"/>
                <a:cs typeface="David" panose="020E0502060401010101" pitchFamily="34" charset="-79"/>
              </a:rPr>
              <a:t>תג"ר</a:t>
            </a:r>
            <a:r>
              <a:rPr lang="he-IL" sz="1300" b="1" dirty="0">
                <a:latin typeface="Times New Roman" panose="02020603050405020304" pitchFamily="18" charset="0"/>
                <a:ea typeface="Calibri" panose="020F0502020204030204" pitchFamily="34" charset="0"/>
                <a:cs typeface="David" panose="020E0502060401010101" pitchFamily="34" charset="-79"/>
              </a:rPr>
              <a:t> גדולות:</a:t>
            </a:r>
            <a:endParaRPr lang="en-US" sz="1300" b="1" dirty="0">
              <a:latin typeface="Times New Roman" panose="02020603050405020304" pitchFamily="18" charset="0"/>
              <a:ea typeface="Calibri" panose="020F0502020204030204" pitchFamily="34" charset="0"/>
              <a:cs typeface="David" panose="020E0502060401010101" pitchFamily="34" charset="-79"/>
            </a:endParaRPr>
          </a:p>
          <a:p>
            <a:pPr marL="359771" indent="-359771" algn="just" rtl="1">
              <a:lnSpc>
                <a:spcPct val="115000"/>
              </a:lnSpc>
              <a:buFont typeface="+mj-cs"/>
              <a:buAutoNum type="hebrew2Minus"/>
            </a:pPr>
            <a:r>
              <a:rPr lang="he-IL" sz="1300" dirty="0">
                <a:latin typeface="Times New Roman" panose="02020603050405020304" pitchFamily="18" charset="0"/>
                <a:ea typeface="Calibri" panose="020F0502020204030204" pitchFamily="34" charset="0"/>
                <a:cs typeface="David" panose="020E0502060401010101" pitchFamily="34" charset="-79"/>
              </a:rPr>
              <a:t>סיכון נמוך יותר כלכלית, עקב דרישות הון קטנות יותר ואפשרות לבניה בשלבים.</a:t>
            </a:r>
            <a:endParaRPr lang="en-US" sz="1300" dirty="0">
              <a:latin typeface="Times New Roman" panose="02020603050405020304" pitchFamily="18" charset="0"/>
              <a:ea typeface="Calibri" panose="020F0502020204030204" pitchFamily="34" charset="0"/>
              <a:cs typeface="David" panose="020E0502060401010101" pitchFamily="34" charset="-79"/>
            </a:endParaRPr>
          </a:p>
          <a:p>
            <a:pPr marL="359771" indent="-359771" algn="just" rtl="1">
              <a:lnSpc>
                <a:spcPct val="115000"/>
              </a:lnSpc>
              <a:buFont typeface="+mj-cs"/>
              <a:buAutoNum type="hebrew2Minus"/>
            </a:pPr>
            <a:r>
              <a:rPr lang="he-IL" sz="1300" dirty="0">
                <a:latin typeface="Times New Roman" panose="02020603050405020304" pitchFamily="18" charset="0"/>
                <a:ea typeface="Calibri" panose="020F0502020204030204" pitchFamily="34" charset="0"/>
                <a:cs typeface="David" panose="020E0502060401010101" pitchFamily="34" charset="-79"/>
              </a:rPr>
              <a:t> התאמה טובה יותר להתפתחות הרשת (כמו כן במדינות גדולות ורבות אתרים, אפשרות לפריסה קרוב לצרכנים)</a:t>
            </a:r>
            <a:endParaRPr lang="en-US" sz="1300" dirty="0">
              <a:latin typeface="Times New Roman" panose="02020603050405020304" pitchFamily="18" charset="0"/>
              <a:ea typeface="Calibri" panose="020F0502020204030204" pitchFamily="34" charset="0"/>
              <a:cs typeface="David" panose="020E0502060401010101" pitchFamily="34" charset="-79"/>
            </a:endParaRPr>
          </a:p>
          <a:p>
            <a:pPr marL="359771" indent="-359771" algn="just" rtl="1">
              <a:lnSpc>
                <a:spcPct val="115000"/>
              </a:lnSpc>
              <a:spcAft>
                <a:spcPts val="630"/>
              </a:spcAft>
              <a:buFont typeface="+mj-cs"/>
              <a:buAutoNum type="hebrew2Minus"/>
            </a:pPr>
            <a:r>
              <a:rPr lang="he-IL" sz="1300" dirty="0">
                <a:latin typeface="Times New Roman" panose="02020603050405020304" pitchFamily="18" charset="0"/>
                <a:ea typeface="Calibri" panose="020F0502020204030204" pitchFamily="34" charset="0"/>
                <a:cs typeface="David" panose="020E0502060401010101" pitchFamily="34" charset="-79"/>
              </a:rPr>
              <a:t>איבר מקור וחום שיורי קטנים יותר ליחידה</a:t>
            </a:r>
            <a:r>
              <a:rPr lang="he-IL" sz="1300" dirty="0" smtClean="0">
                <a:latin typeface="Times New Roman" panose="02020603050405020304" pitchFamily="18" charset="0"/>
                <a:ea typeface="Calibri" panose="020F0502020204030204" pitchFamily="34" charset="0"/>
                <a:cs typeface="David" panose="020E0502060401010101" pitchFamily="34" charset="-79"/>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300" b="0" i="0" u="none" strike="noStrike" kern="1200" cap="none" spc="0" normalizeH="0" baseline="0" noProof="0" dirty="0" smtClean="0">
                <a:ln>
                  <a:noFill/>
                </a:ln>
                <a:solidFill>
                  <a:prstClr val="black"/>
                </a:solidFill>
                <a:effectLst/>
                <a:uLnTx/>
                <a:uFillTx/>
                <a:latin typeface="David" panose="020E0502060401010101" pitchFamily="34" charset="-79"/>
                <a:ea typeface="+mn-ea"/>
                <a:cs typeface="David" panose="020E0502060401010101" pitchFamily="34" charset="-79"/>
              </a:rPr>
              <a:t>ד -   הכור מציע את האפשרות לשריפה של אחוז גבוה מאוד של פסולת הרדיואקטיבית בדירוג גבוה הנוצרת בכורים אחרים ומכאן שכמות הפסולת הנוצרת הינה מינימלית עד לא קיימת כלל בכורים מסוג זה. כורים מדור רביעי ברובם מעוצבים בטכנולוגיה זו. בכורים אלו היחס בין האורניום המוכנס לכור לכמות האורניום שנשרפת בפעולת הכור הינה כמעט 1:1</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3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בתחום ישנם מספר </a:t>
            </a:r>
            <a:r>
              <a:rPr kumimoji="0" lang="he-IL" sz="13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mn-cs"/>
              </a:rPr>
              <a:t>פרוייקטים</a:t>
            </a:r>
            <a:r>
              <a:rPr kumimoji="0" lang="he-IL" sz="13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 שמתבצעים כיום בצרפת, סין, יפן, רוסיה, קוריאה הדרומית, </a:t>
            </a:r>
            <a:r>
              <a:rPr kumimoji="0" lang="he-IL" sz="13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mn-cs"/>
              </a:rPr>
              <a:t>דר"אפ</a:t>
            </a:r>
            <a:r>
              <a:rPr kumimoji="0" lang="he-IL" sz="13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 וארה"ב, בנוסף לחברות האיחוד האירופאי. הראקטור ה</a:t>
            </a:r>
            <a:r>
              <a:rPr kumimoji="0" lang="he-IL" sz="1300" b="0" i="0" u="none" strike="noStrike" kern="1200" cap="none" spc="0" normalizeH="0" baseline="0" noProof="0" dirty="0" smtClean="0">
                <a:ln>
                  <a:noFill/>
                </a:ln>
                <a:solidFill>
                  <a:prstClr val="black"/>
                </a:solidFill>
                <a:effectLst/>
                <a:uLnTx/>
                <a:uFillTx/>
                <a:latin typeface="David" panose="020E0502060401010101" pitchFamily="34" charset="-79"/>
                <a:ea typeface="+mn-ea"/>
                <a:cs typeface="David" panose="020E0502060401010101" pitchFamily="34" charset="-79"/>
              </a:rPr>
              <a:t>כור נויטרונים מהיר הינו פיתוח טכנולוגי חדש הפותר בעיות ודילמות רבות הקשורות לפסול</a:t>
            </a:r>
            <a:r>
              <a:rPr kumimoji="0" lang="en-US" sz="1300" b="0" i="0" u="none" strike="noStrike" kern="1200" cap="none" spc="0" normalizeH="0" baseline="0" noProof="0" dirty="0" smtClean="0">
                <a:ln>
                  <a:noFill/>
                </a:ln>
                <a:solidFill>
                  <a:prstClr val="black"/>
                </a:solidFill>
                <a:effectLst/>
                <a:uLnTx/>
                <a:uFillTx/>
                <a:latin typeface="David" panose="020E0502060401010101" pitchFamily="34" charset="-79"/>
                <a:ea typeface="+mn-ea"/>
                <a:cs typeface="David" panose="020E0502060401010101" pitchFamily="34" charset="-79"/>
              </a:rPr>
              <a:t> </a:t>
            </a:r>
            <a:r>
              <a:rPr kumimoji="0" lang="he-IL" sz="1300" b="0" i="0" u="none" strike="noStrike" kern="1200" cap="none" spc="0" normalizeH="0" baseline="0" noProof="0" dirty="0" smtClean="0">
                <a:ln>
                  <a:noFill/>
                </a:ln>
                <a:solidFill>
                  <a:prstClr val="black"/>
                </a:solidFill>
                <a:effectLst/>
                <a:uLnTx/>
                <a:uFillTx/>
                <a:latin typeface="David" panose="020E0502060401010101" pitchFamily="34" charset="-79"/>
                <a:ea typeface="+mn-ea"/>
                <a:cs typeface="David" panose="020E0502060401010101" pitchFamily="34" charset="-79"/>
              </a:rPr>
              <a:t>הנוצרת מהפעלתו של הכור. תהליך הפיתוח של כורים מסוג זה החל כבר לפני מספר עשורים ונדחה, תהליך זה החל בתחילתו, מתוך רצון לתת מענה לחוסר במחצב אורניום בעולם, אך משהתברר כי יסוד זה נמצא בשפע ולא צפוי להיות חסר בעשרות שנים הקרובות נזנח המחקר. מחקר זה חזר לכותרות בשנים האחרונות כשעולם הקיימות ואיכות הסביבה הפך להיות שיקול מרכזי בבחירת מקורות אנרגיה. יכולתו של הכור לצמצם </a:t>
            </a:r>
            <a:r>
              <a:rPr kumimoji="0" lang="he-IL" sz="1300" b="1" i="0" u="none" strike="noStrike" kern="1200" cap="none" spc="0" normalizeH="0" baseline="0" noProof="0" dirty="0" smtClean="0">
                <a:ln>
                  <a:noFill/>
                </a:ln>
                <a:solidFill>
                  <a:prstClr val="black"/>
                </a:solidFill>
                <a:effectLst/>
                <a:uLnTx/>
                <a:uFillTx/>
                <a:latin typeface="David" panose="020E0502060401010101" pitchFamily="34" charset="-79"/>
                <a:ea typeface="+mn-ea"/>
                <a:cs typeface="David" panose="020E0502060401010101" pitchFamily="34" charset="-79"/>
              </a:rPr>
              <a:t>במאות אחוזים את כמות הפסולת הרדיואקטיבית </a:t>
            </a:r>
            <a:r>
              <a:rPr kumimoji="0" lang="he-IL" sz="1300" b="0" i="0" u="none" strike="noStrike" kern="1200" cap="none" spc="0" normalizeH="0" baseline="0" noProof="0" dirty="0" smtClean="0">
                <a:ln>
                  <a:noFill/>
                </a:ln>
                <a:solidFill>
                  <a:prstClr val="black"/>
                </a:solidFill>
                <a:effectLst/>
                <a:uLnTx/>
                <a:uFillTx/>
                <a:latin typeface="David" panose="020E0502060401010101" pitchFamily="34" charset="-79"/>
                <a:ea typeface="+mn-ea"/>
                <a:cs typeface="David" panose="020E0502060401010101" pitchFamily="34" charset="-79"/>
              </a:rPr>
              <a:t>הנוצרת ממנו המהווה שיקול מרכזי בהקמתן של תחנות כוח  גרעיניות מהווה פריצת דרך ושינוי מצב משמעותי מאוד. בנוסף, ישנה אפשרות הנבדקת בימים אלו בנוגע ליכולת </a:t>
            </a:r>
            <a:r>
              <a:rPr kumimoji="0" lang="he-IL" sz="13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בתצורה של </a:t>
            </a:r>
            <a:r>
              <a:rPr kumimoji="0" lang="en-US" sz="13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en-US" sz="13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PBMR</a:t>
            </a:r>
            <a:r>
              <a:rPr kumimoji="0" lang="he-IL" sz="13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 הוא כעת בתהליכי בנייה בסין, והמגמה היא לייצר באמצעותו חשמל </a:t>
            </a:r>
            <a:r>
              <a:rPr kumimoji="0" lang="he-IL" sz="1300" b="0"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mn-cs"/>
              </a:rPr>
              <a:t>בשנת 2017</a:t>
            </a:r>
            <a:r>
              <a:rPr kumimoji="0" lang="he-IL" sz="13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rPr>
              <a:t>. </a:t>
            </a:r>
          </a:p>
          <a:p>
            <a:pPr marL="359771" indent="-359771" algn="just" rtl="1">
              <a:lnSpc>
                <a:spcPct val="115000"/>
              </a:lnSpc>
              <a:spcAft>
                <a:spcPts val="630"/>
              </a:spcAft>
              <a:buFont typeface="+mj-cs"/>
              <a:buAutoNum type="hebrew2Minus"/>
            </a:pPr>
            <a:endParaRPr lang="he-IL" sz="1300" dirty="0">
              <a:latin typeface="Times New Roman" panose="02020603050405020304" pitchFamily="18" charset="0"/>
              <a:ea typeface="Calibri" panose="020F0502020204030204" pitchFamily="34" charset="0"/>
              <a:cs typeface="David" panose="020E0502060401010101" pitchFamily="34" charset="-79"/>
            </a:endParaRPr>
          </a:p>
          <a:p>
            <a:pPr algn="r" rtl="1">
              <a:lnSpc>
                <a:spcPct val="150000"/>
              </a:lnSpc>
              <a:spcAft>
                <a:spcPts val="1049"/>
              </a:spcAft>
            </a:pPr>
            <a:endParaRPr lang="he-IL" sz="1300" dirty="0">
              <a:latin typeface="Times New Roman" panose="02020603050405020304" pitchFamily="18" charset="0"/>
              <a:ea typeface="Calibri" panose="020F0502020204030204" pitchFamily="34" charset="0"/>
            </a:endParaRPr>
          </a:p>
          <a:p>
            <a:pPr marL="359771" indent="-359771" algn="just" rtl="1">
              <a:lnSpc>
                <a:spcPct val="115000"/>
              </a:lnSpc>
              <a:spcAft>
                <a:spcPts val="630"/>
              </a:spcAft>
              <a:buFont typeface="+mj-cs"/>
              <a:buAutoNum type="hebrew2Minus"/>
            </a:pPr>
            <a:endParaRPr lang="he-IL" sz="1300" dirty="0">
              <a:latin typeface="Times New Roman" panose="02020603050405020304" pitchFamily="18" charset="0"/>
              <a:ea typeface="Calibri" panose="020F0502020204030204" pitchFamily="34" charset="0"/>
              <a:cs typeface="David" panose="020E0502060401010101" pitchFamily="34" charset="-79"/>
            </a:endParaRPr>
          </a:p>
          <a:p>
            <a:pPr marL="359771" indent="-359771" algn="just" rtl="1">
              <a:lnSpc>
                <a:spcPct val="115000"/>
              </a:lnSpc>
              <a:spcAft>
                <a:spcPts val="630"/>
              </a:spcAft>
              <a:buFont typeface="+mj-cs"/>
              <a:buAutoNum type="hebrew2Minus"/>
            </a:pPr>
            <a:endParaRPr lang="he-IL" sz="1300" dirty="0">
              <a:latin typeface="Times New Roman" panose="02020603050405020304" pitchFamily="18" charset="0"/>
              <a:ea typeface="Calibri" panose="020F0502020204030204" pitchFamily="34" charset="0"/>
              <a:cs typeface="David" panose="020E0502060401010101" pitchFamily="34" charset="-79"/>
            </a:endParaRPr>
          </a:p>
        </p:txBody>
      </p:sp>
      <p:sp>
        <p:nvSpPr>
          <p:cNvPr id="4" name="מציין מיקום של מספר שקופית 3"/>
          <p:cNvSpPr>
            <a:spLocks noGrp="1"/>
          </p:cNvSpPr>
          <p:nvPr>
            <p:ph type="sldNum" sz="quarter" idx="10"/>
          </p:nvPr>
        </p:nvSpPr>
        <p:spPr/>
        <p:txBody>
          <a:bodyPr/>
          <a:lstStyle/>
          <a:p>
            <a:fld id="{015FA32F-8276-4951-8B3D-60B25E4A64F7}"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048958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59388" rtl="1" eaLnBrk="1" fontAlgn="auto" latinLnBrk="0" hangingPunct="1">
              <a:lnSpc>
                <a:spcPct val="100000"/>
              </a:lnSpc>
              <a:spcBef>
                <a:spcPts val="0"/>
              </a:spcBef>
              <a:spcAft>
                <a:spcPts val="0"/>
              </a:spcAft>
              <a:buClrTx/>
              <a:buSzTx/>
              <a:buFontTx/>
              <a:buNone/>
              <a:tabLst/>
              <a:defRPr/>
            </a:pPr>
            <a:r>
              <a:rPr kumimoji="0" lang="he-IL" sz="1300" b="1" i="0" u="sng" strike="noStrike" kern="1200" cap="none" spc="0" normalizeH="0" baseline="0" noProof="0" dirty="0" smtClean="0">
                <a:ln>
                  <a:noFill/>
                </a:ln>
                <a:solidFill>
                  <a:prstClr val="black"/>
                </a:solidFill>
                <a:effectLst/>
                <a:uLnTx/>
                <a:uFillTx/>
                <a:latin typeface="+mn-lt"/>
                <a:ea typeface="+mn-ea"/>
                <a:cs typeface="+mn-cs"/>
              </a:rPr>
              <a:t>כורי דור 4 - </a:t>
            </a:r>
          </a:p>
          <a:p>
            <a:pPr marL="0" marR="0" lvl="0" indent="0" algn="just" defTabSz="959388" rtl="1" eaLnBrk="1" fontAlgn="auto" latinLnBrk="0" hangingPunct="1">
              <a:lnSpc>
                <a:spcPct val="115000"/>
              </a:lnSpc>
              <a:spcBef>
                <a:spcPts val="0"/>
              </a:spcBef>
              <a:spcAft>
                <a:spcPts val="420"/>
              </a:spcAft>
              <a:buClrTx/>
              <a:buSzTx/>
              <a:buFontTx/>
              <a:buNone/>
              <a:tabLst/>
              <a:defRPr/>
            </a:pPr>
            <a:r>
              <a:rPr kumimoji="0" lang="he-IL" sz="13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David" panose="020E0502060401010101" pitchFamily="34" charset="-79"/>
              </a:rPr>
              <a:t>6 </a:t>
            </a:r>
            <a:r>
              <a:rPr kumimoji="0" lang="he-IL" sz="13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הטכנולוגיות</a:t>
            </a:r>
            <a:r>
              <a:rPr kumimoji="0" lang="he-IL" sz="13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he-IL" sz="13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הן: </a:t>
            </a:r>
            <a:r>
              <a:rPr kumimoji="0" lang="he-IL" sz="13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קירור במתכת נוזלית כגון נתרן, עופרת ונתך של עופרת-</a:t>
            </a:r>
            <a:r>
              <a:rPr kumimoji="0" lang="he-IL" sz="13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mn-cs"/>
              </a:rPr>
              <a:t>ביסמוט</a:t>
            </a:r>
            <a:r>
              <a:rPr kumimoji="0" lang="he-IL" sz="13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קירור בגז, קירור במלחים </a:t>
            </a:r>
            <a:r>
              <a:rPr kumimoji="0" lang="he-IL" sz="13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mn-cs"/>
              </a:rPr>
              <a:t>פלורידים</a:t>
            </a:r>
            <a:r>
              <a:rPr kumimoji="0" lang="he-IL" sz="13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שונים, ובנוסף קיימת גם הצעה לשימוש במים בלחצים סופר-קריטיים.</a:t>
            </a:r>
            <a:r>
              <a:rPr kumimoji="0" lang="he-IL" sz="1300" b="1" i="0" u="sng"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בטיחות משופרת בכורי דור רביעי</a:t>
            </a:r>
            <a:r>
              <a:rPr kumimoji="0" lang="he-IL" sz="1300" b="1" i="1" u="sng"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he-IL" sz="13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טכנולוגיות שונות </a:t>
            </a:r>
            <a:r>
              <a:rPr kumimoji="0" lang="he-IL" sz="13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שמשו בתכן כורים אלה. המשותף לכולן הוא הגברת הבטיחות ע"י שימוש בשיטות פסיביות למיתון תקלות, ותכן</a:t>
            </a:r>
            <a:r>
              <a:rPr kumimoji="0" lang="he-IL" sz="13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he-IL" sz="13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mn-cs"/>
              </a:rPr>
              <a:t>רובוסטי</a:t>
            </a:r>
            <a:r>
              <a:rPr kumimoji="0" lang="he-IL" sz="13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he-IL" sz="13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שימנע את רוב התקלות שפגעו בכורי הכוח כמו </a:t>
            </a:r>
            <a:r>
              <a:rPr kumimoji="0" lang="en-US" sz="13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David" panose="020E0502060401010101" pitchFamily="34" charset="-79"/>
              </a:rPr>
              <a:t>TMI</a:t>
            </a:r>
            <a:r>
              <a:rPr kumimoji="0" lang="he-IL" sz="13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he-IL" sz="13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mn-cs"/>
              </a:rPr>
              <a:t>צ'רנוביל</a:t>
            </a:r>
            <a:r>
              <a:rPr kumimoji="0" lang="he-IL" sz="13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he-IL" sz="13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mn-cs"/>
              </a:rPr>
              <a:t>ופוקושימה</a:t>
            </a:r>
            <a:r>
              <a:rPr kumimoji="0" lang="he-IL" sz="13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גם בתנאי סביבה חריגים.</a:t>
            </a:r>
          </a:p>
          <a:p>
            <a:pPr marL="0" marR="0" lvl="0" indent="0" algn="r" defTabSz="959388" rtl="1" eaLnBrk="1" fontAlgn="auto" latinLnBrk="0" hangingPunct="1">
              <a:lnSpc>
                <a:spcPct val="115000"/>
              </a:lnSpc>
              <a:spcBef>
                <a:spcPts val="0"/>
              </a:spcBef>
              <a:spcAft>
                <a:spcPts val="630"/>
              </a:spcAft>
              <a:buClrTx/>
              <a:buSzTx/>
              <a:buFontTx/>
              <a:buNone/>
              <a:tabLst/>
              <a:defRPr/>
            </a:pPr>
            <a:endParaRPr kumimoji="0" lang="he-IL" sz="13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David" panose="020E0502060401010101" pitchFamily="34" charset="-79"/>
            </a:endParaRPr>
          </a:p>
          <a:p>
            <a:pPr marL="0" marR="0" lvl="0" indent="0" algn="r" defTabSz="959388" rtl="1" eaLnBrk="1" fontAlgn="auto" latinLnBrk="0" hangingPunct="1">
              <a:lnSpc>
                <a:spcPct val="115000"/>
              </a:lnSpc>
              <a:spcBef>
                <a:spcPts val="0"/>
              </a:spcBef>
              <a:spcAft>
                <a:spcPts val="630"/>
              </a:spcAft>
              <a:buClrTx/>
              <a:buSzTx/>
              <a:buFontTx/>
              <a:buNone/>
              <a:tabLst/>
              <a:defRPr/>
            </a:pPr>
            <a:r>
              <a:rPr kumimoji="0" lang="he-IL" sz="13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David" panose="020E0502060401010101" pitchFamily="34" charset="-79"/>
              </a:rPr>
              <a:t>ארבע הן של כורים מהירים ומאפשרות מעגל דלק דוגר, כלומר יצירת חומר בקיע חדש המפצה על דילול הדלק בזמן פעולת הכור. כל הטכנולוגיות אמורות לפעול בטמפרטורות גבוהות מאלה של הכורים </a:t>
            </a:r>
            <a:r>
              <a:rPr kumimoji="0" lang="he-IL" sz="13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David" panose="020E0502060401010101" pitchFamily="34" charset="-79"/>
              </a:rPr>
              <a:t>מקוררי</a:t>
            </a:r>
            <a:r>
              <a:rPr kumimoji="0" lang="he-IL" sz="13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David" panose="020E0502060401010101" pitchFamily="34" charset="-79"/>
              </a:rPr>
              <a:t> המים של דור </a:t>
            </a:r>
            <a:r>
              <a:rPr kumimoji="0" lang="he-IL" sz="13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David" panose="020E0502060401010101" pitchFamily="34" charset="-79"/>
              </a:rPr>
              <a:t>3 ולכן להגדיל את הנצילות </a:t>
            </a:r>
            <a:r>
              <a:rPr kumimoji="0" lang="he-IL" sz="13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David" panose="020E0502060401010101" pitchFamily="34" charset="-79"/>
              </a:rPr>
              <a:t>התרמודינמית</a:t>
            </a:r>
            <a:r>
              <a:rPr kumimoji="0" lang="he-IL" sz="13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David" panose="020E0502060401010101" pitchFamily="34" charset="-79"/>
              </a:rPr>
              <a:t> של הכורים</a:t>
            </a:r>
            <a:r>
              <a:rPr kumimoji="0" lang="he-IL" sz="13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David" panose="020E0502060401010101" pitchFamily="34" charset="-79"/>
              </a:rPr>
              <a:t>. </a:t>
            </a:r>
          </a:p>
          <a:p>
            <a:pPr marL="0" marR="0" lvl="0" indent="0" algn="r" defTabSz="959388" rtl="1" eaLnBrk="1" fontAlgn="auto" latinLnBrk="0" hangingPunct="1">
              <a:lnSpc>
                <a:spcPct val="115000"/>
              </a:lnSpc>
              <a:spcBef>
                <a:spcPts val="0"/>
              </a:spcBef>
              <a:spcAft>
                <a:spcPts val="630"/>
              </a:spcAft>
              <a:buClrTx/>
              <a:buSzTx/>
              <a:buFontTx/>
              <a:buNone/>
              <a:tabLst/>
              <a:defRPr/>
            </a:pPr>
            <a:r>
              <a:rPr kumimoji="0" lang="he-IL" sz="1300" b="1"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David" panose="020E0502060401010101" pitchFamily="34" charset="-79"/>
              </a:rPr>
              <a:t>טכנולוגיות מתקדמות יחסית בפיתוחן הן אלה של כורי (</a:t>
            </a:r>
            <a:r>
              <a:rPr kumimoji="0" lang="he-IL" sz="1300" b="1" i="1"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David" panose="020E0502060401010101" pitchFamily="34" charset="-79"/>
              </a:rPr>
              <a:t>מקוררי</a:t>
            </a:r>
            <a:r>
              <a:rPr kumimoji="0" lang="he-IL" sz="1300" b="1"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David" panose="020E0502060401010101" pitchFamily="34" charset="-79"/>
              </a:rPr>
              <a:t>) נתרן מהירים, </a:t>
            </a:r>
            <a:r>
              <a:rPr kumimoji="0" lang="en-US" sz="1300" b="1"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David" panose="020E0502060401010101" pitchFamily="34" charset="-79"/>
              </a:rPr>
              <a:t>FSR</a:t>
            </a:r>
            <a:r>
              <a:rPr kumimoji="0" lang="he-IL" sz="1300" b="1"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David" panose="020E0502060401010101" pitchFamily="34" charset="-79"/>
              </a:rPr>
              <a:t>, וכורים בטמפרטורות גבוהות מאוד - </a:t>
            </a:r>
            <a:r>
              <a:rPr kumimoji="0" lang="en-US" sz="1300" b="1"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David" panose="020E0502060401010101" pitchFamily="34" charset="-79"/>
              </a:rPr>
              <a:t>VHTR</a:t>
            </a:r>
            <a:r>
              <a:rPr kumimoji="0" lang="he-IL" sz="1300" b="1"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David" panose="020E0502060401010101" pitchFamily="34" charset="-79"/>
              </a:rPr>
              <a:t>. </a:t>
            </a:r>
          </a:p>
          <a:p>
            <a:pPr marL="0" marR="0" lvl="0" indent="0" algn="r" defTabSz="959388" rtl="1" eaLnBrk="1" fontAlgn="auto" latinLnBrk="0" hangingPunct="1">
              <a:lnSpc>
                <a:spcPct val="115000"/>
              </a:lnSpc>
              <a:spcBef>
                <a:spcPts val="0"/>
              </a:spcBef>
              <a:spcAft>
                <a:spcPts val="630"/>
              </a:spcAft>
              <a:buClrTx/>
              <a:buSzTx/>
              <a:buFontTx/>
              <a:buNone/>
              <a:tabLst/>
              <a:defRPr/>
            </a:pPr>
            <a:endParaRPr kumimoji="0" lang="he-IL" sz="13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David" panose="020E0502060401010101" pitchFamily="34" charset="-79"/>
            </a:endParaRPr>
          </a:p>
          <a:p>
            <a:pPr marL="0" marR="0" lvl="0" indent="0" algn="just" defTabSz="959388" rtl="1" eaLnBrk="1" fontAlgn="auto" latinLnBrk="0" hangingPunct="1">
              <a:lnSpc>
                <a:spcPct val="115000"/>
              </a:lnSpc>
              <a:spcBef>
                <a:spcPts val="0"/>
              </a:spcBef>
              <a:spcAft>
                <a:spcPts val="420"/>
              </a:spcAft>
              <a:buClrTx/>
              <a:buSzTx/>
              <a:buFontTx/>
              <a:buNone/>
              <a:tabLst/>
              <a:defRPr/>
            </a:pPr>
            <a:r>
              <a:rPr kumimoji="0" lang="he-IL" sz="1900" b="1" i="1" u="none" strike="noStrike" kern="1200" cap="none" spc="0" normalizeH="0" baseline="0" noProof="0" dirty="0" smtClean="0">
                <a:ln>
                  <a:noFill/>
                </a:ln>
                <a:solidFill>
                  <a:prstClr val="black"/>
                </a:solidFill>
                <a:effectLst/>
                <a:uLnTx/>
                <a:uFillTx/>
                <a:latin typeface="+mn-lt"/>
                <a:ea typeface="+mn-ea"/>
                <a:cs typeface="+mn-cs"/>
              </a:rPr>
              <a:t>דור 4 </a:t>
            </a:r>
            <a:r>
              <a:rPr kumimoji="0" lang="he-IL" sz="13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המשמעות של </a:t>
            </a:r>
            <a:r>
              <a:rPr kumimoji="0" lang="he-IL" sz="13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בטיחות אינהרנטית </a:t>
            </a:r>
            <a:r>
              <a:rPr kumimoji="0" lang="en-US" sz="13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David" panose="020E0502060401010101" pitchFamily="34" charset="-79"/>
              </a:rPr>
              <a:t>(Inherently Safe)</a:t>
            </a:r>
            <a:r>
              <a:rPr kumimoji="0" lang="he-IL" sz="13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כלומר מערכות </a:t>
            </a:r>
            <a:r>
              <a:rPr kumimoji="0" lang="he-IL" sz="13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mn-cs"/>
              </a:rPr>
              <a:t>התג"ר</a:t>
            </a:r>
            <a:r>
              <a:rPr kumimoji="0" lang="he-IL" sz="13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יוכלו להתגבר על כל תקלה מתקלות הבסיס לתכן מבלי להזדקק למפעיל, או מקור אנרגיה חיצוני. הפעולות הדרושות לביטול תוצאות התקלה יתבצעו כולן </a:t>
            </a:r>
            <a:r>
              <a:rPr kumimoji="0" lang="he-IL" sz="1300" b="0"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באופן אוטומטי ע"י כוחות טבעיים כמו גרביטציה, הסעת חום טבעית, או באמצעות לחץ גז אגור.</a:t>
            </a:r>
          </a:p>
          <a:p>
            <a:pPr marL="0" marR="0" lvl="0" indent="0" algn="just" defTabSz="959388" rtl="1" eaLnBrk="1" fontAlgn="auto" latinLnBrk="0" hangingPunct="1">
              <a:lnSpc>
                <a:spcPct val="115000"/>
              </a:lnSpc>
              <a:spcBef>
                <a:spcPts val="0"/>
              </a:spcBef>
              <a:spcAft>
                <a:spcPts val="420"/>
              </a:spcAft>
              <a:buClrTx/>
              <a:buSzTx/>
              <a:buFontTx/>
              <a:buNone/>
              <a:tabLst/>
              <a:defRPr/>
            </a:pPr>
            <a:r>
              <a:rPr kumimoji="0" lang="he-IL" sz="13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בהיות כורי </a:t>
            </a:r>
            <a:r>
              <a:rPr kumimoji="0" lang="en-US" sz="13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David" panose="020E0502060401010101" pitchFamily="34" charset="-79"/>
              </a:rPr>
              <a:t>SMR</a:t>
            </a:r>
            <a:r>
              <a:rPr kumimoji="0" lang="he-IL" sz="13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הרבה יותר קטנים מכור גרעיני רגיל, יחס פני השטח של מיכל הכור לכמות מוצרי הביקוע בתוכו הוא הרבה יותר גדול מאשר בכור רגיל. נתון זה מאפשר ביתר קלות לסלק את החום השיורי מהליבה ובכך להקטין משמעותית את סכנת התכת הליבה ע"י  קירור פסיבי פשוט.</a:t>
            </a:r>
          </a:p>
          <a:p>
            <a:pPr marL="479694" marR="0" lvl="1" indent="0" algn="r" defTabSz="959388" rtl="1" eaLnBrk="1" fontAlgn="auto" latinLnBrk="0" hangingPunct="1">
              <a:lnSpc>
                <a:spcPct val="100000"/>
              </a:lnSpc>
              <a:spcBef>
                <a:spcPts val="0"/>
              </a:spcBef>
              <a:spcAft>
                <a:spcPts val="0"/>
              </a:spcAft>
              <a:buClrTx/>
              <a:buSzTx/>
              <a:buFontTx/>
              <a:buBlip>
                <a:blip r:embed="rId3"/>
              </a:buBlip>
              <a:tabLst/>
              <a:defRPr/>
            </a:pPr>
            <a:r>
              <a:rPr kumimoji="0" lang="he-IL" sz="1900" b="1" i="1" u="none" strike="noStrike" kern="1200" cap="none" spc="0" normalizeH="0" baseline="0" noProof="0" dirty="0" smtClean="0">
                <a:ln>
                  <a:noFill/>
                </a:ln>
                <a:solidFill>
                  <a:prstClr val="black"/>
                </a:solidFill>
                <a:effectLst/>
                <a:uLnTx/>
                <a:uFillTx/>
                <a:latin typeface="+mn-lt"/>
                <a:ea typeface="+mn-ea"/>
                <a:cs typeface="+mn-cs"/>
              </a:rPr>
              <a:t>במערב עדיין רחוק מיישום</a:t>
            </a:r>
            <a:r>
              <a:rPr kumimoji="0" lang="he-IL" sz="1900" b="0" i="0" u="none" strike="noStrike" kern="1200" cap="none" spc="0" normalizeH="0" baseline="0" noProof="0" dirty="0" smtClean="0">
                <a:ln>
                  <a:noFill/>
                </a:ln>
                <a:solidFill>
                  <a:prstClr val="black"/>
                </a:solidFill>
                <a:effectLst/>
                <a:uLnTx/>
                <a:uFillTx/>
                <a:latin typeface="+mn-lt"/>
                <a:ea typeface="+mn-ea"/>
                <a:cs typeface="+mn-cs"/>
              </a:rPr>
              <a:t>. יחד עם זאת - </a:t>
            </a:r>
            <a:r>
              <a:rPr kumimoji="0" lang="he-IL" sz="1900" b="0" i="0" u="none" strike="noStrike" kern="1200" cap="none" spc="0" normalizeH="0" baseline="0" noProof="0" dirty="0" err="1" smtClean="0">
                <a:ln>
                  <a:noFill/>
                </a:ln>
                <a:solidFill>
                  <a:prstClr val="black"/>
                </a:solidFill>
                <a:effectLst/>
                <a:uLnTx/>
                <a:uFillTx/>
                <a:latin typeface="+mn-lt"/>
                <a:ea typeface="+mn-ea"/>
                <a:cs typeface="+mn-cs"/>
              </a:rPr>
              <a:t>תג"ר</a:t>
            </a:r>
            <a:r>
              <a:rPr kumimoji="0" lang="he-IL" sz="19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900" b="0" i="0" u="none" strike="noStrike" kern="1200" cap="none" spc="0" normalizeH="0" baseline="0" noProof="0" dirty="0" smtClean="0">
                <a:ln>
                  <a:noFill/>
                </a:ln>
                <a:solidFill>
                  <a:prstClr val="black"/>
                </a:solidFill>
                <a:effectLst/>
                <a:uLnTx/>
                <a:uFillTx/>
                <a:latin typeface="+mn-lt"/>
                <a:ea typeface="+mn-ea"/>
                <a:cs typeface="+mn-cs"/>
              </a:rPr>
              <a:t>VHTR</a:t>
            </a:r>
            <a:r>
              <a:rPr kumimoji="0" lang="he-IL" sz="1900" b="0" i="0" u="none" strike="noStrike" kern="1200" cap="none" spc="0" normalizeH="0" baseline="0" noProof="0" dirty="0" smtClean="0">
                <a:ln>
                  <a:noFill/>
                </a:ln>
                <a:solidFill>
                  <a:prstClr val="black"/>
                </a:solidFill>
                <a:effectLst/>
                <a:uLnTx/>
                <a:uFillTx/>
                <a:latin typeface="+mn-lt"/>
                <a:ea typeface="+mn-ea"/>
                <a:cs typeface="+mn-cs"/>
              </a:rPr>
              <a:t> עשויה לעניין אותנו עקב בטיחות.</a:t>
            </a:r>
          </a:p>
          <a:p>
            <a:pPr marL="479694" marR="0" lvl="1" indent="0" algn="r" defTabSz="959388" rtl="1" eaLnBrk="1" fontAlgn="auto" latinLnBrk="0" hangingPunct="1">
              <a:lnSpc>
                <a:spcPct val="100000"/>
              </a:lnSpc>
              <a:spcBef>
                <a:spcPts val="0"/>
              </a:spcBef>
              <a:spcAft>
                <a:spcPts val="0"/>
              </a:spcAft>
              <a:buClrTx/>
              <a:buSzTx/>
              <a:buFontTx/>
              <a:buNone/>
              <a:tabLst/>
              <a:defRPr/>
            </a:pPr>
            <a:endParaRPr lang="he-IL" sz="1300" b="1" u="sng" dirty="0" smtClean="0">
              <a:solidFill>
                <a:prstClr val="black"/>
              </a:solidFill>
              <a:latin typeface="Times New Roman" panose="02020603050405020304" pitchFamily="18" charset="0"/>
              <a:ea typeface="Calibri" panose="020F0502020204030204" pitchFamily="34" charset="0"/>
            </a:endParaRPr>
          </a:p>
          <a:p>
            <a:pPr algn="just" defTabSz="959388" rtl="1">
              <a:lnSpc>
                <a:spcPct val="115000"/>
              </a:lnSpc>
              <a:spcAft>
                <a:spcPts val="420"/>
              </a:spcAft>
              <a:defRPr/>
            </a:pPr>
            <a:r>
              <a:rPr lang="he-IL" sz="1300" b="1" u="sng" dirty="0" smtClean="0">
                <a:solidFill>
                  <a:prstClr val="black"/>
                </a:solidFill>
                <a:latin typeface="Times New Roman" panose="02020603050405020304" pitchFamily="18" charset="0"/>
                <a:ea typeface="Calibri" panose="020F0502020204030204" pitchFamily="34" charset="0"/>
              </a:rPr>
              <a:t>דוגמה</a:t>
            </a:r>
            <a:r>
              <a:rPr lang="he-IL" sz="1300" b="1" u="sng" baseline="0" dirty="0" smtClean="0">
                <a:solidFill>
                  <a:prstClr val="black"/>
                </a:solidFill>
                <a:latin typeface="Times New Roman" panose="02020603050405020304" pitchFamily="18" charset="0"/>
                <a:ea typeface="Calibri" panose="020F0502020204030204" pitchFamily="34" charset="0"/>
              </a:rPr>
              <a:t> ספציפית</a:t>
            </a:r>
            <a:endParaRPr lang="en-US" dirty="0">
              <a:solidFill>
                <a:prstClr val="black"/>
              </a:solidFill>
              <a:latin typeface="Times New Roman" panose="02020603050405020304" pitchFamily="18" charset="0"/>
              <a:ea typeface="Calibri" panose="020F0502020204030204" pitchFamily="34" charset="0"/>
              <a:cs typeface="David" panose="020E0502060401010101" pitchFamily="34" charset="-79"/>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100" b="0" i="0" u="none" strike="noStrike" kern="1200" cap="none" spc="0" normalizeH="0" baseline="0" noProof="0" dirty="0" smtClean="0">
                <a:ln>
                  <a:noFill/>
                </a:ln>
                <a:solidFill>
                  <a:prstClr val="black"/>
                </a:solidFill>
                <a:effectLst/>
                <a:uLnTx/>
                <a:uFillTx/>
                <a:latin typeface="Geula"/>
                <a:ea typeface="+mn-ea"/>
                <a:cs typeface="+mn-cs"/>
              </a:rPr>
              <a:t>אחת הטכנולוגיות הנבחנות במסגרת זו </a:t>
            </a:r>
            <a:r>
              <a:rPr kumimoji="0" lang="he-IL" sz="1100" b="1" i="0" u="none" strike="noStrike" kern="1200" cap="none" spc="0" normalizeH="0" baseline="0" noProof="0" dirty="0" smtClean="0">
                <a:ln>
                  <a:noFill/>
                </a:ln>
                <a:solidFill>
                  <a:prstClr val="black"/>
                </a:solidFill>
                <a:effectLst/>
                <a:uLnTx/>
                <a:uFillTx/>
                <a:latin typeface="Geula"/>
                <a:ea typeface="+mn-ea"/>
                <a:cs typeface="+mn-cs"/>
              </a:rPr>
              <a:t>היא כור מצע הכדוריות </a:t>
            </a:r>
            <a:r>
              <a:rPr kumimoji="0" lang="he-IL" sz="1100" b="0" i="0" u="none" strike="noStrike" kern="1200" cap="none" spc="0" normalizeH="0" baseline="0" noProof="0" dirty="0" smtClean="0">
                <a:ln>
                  <a:noFill/>
                </a:ln>
                <a:solidFill>
                  <a:prstClr val="black"/>
                </a:solidFill>
                <a:effectLst/>
                <a:uLnTx/>
                <a:uFillTx/>
                <a:latin typeface="Geula"/>
                <a:ea typeface="+mn-ea"/>
                <a:cs typeface="+mn-cs"/>
              </a:rPr>
              <a:t>(</a:t>
            </a:r>
            <a:r>
              <a:rPr kumimoji="0" lang="he-IL" sz="1400" b="0" i="0" u="none" strike="noStrike" kern="1200" cap="none" spc="0" normalizeH="0" baseline="0" noProof="0" dirty="0" smtClean="0">
                <a:ln>
                  <a:noFill/>
                </a:ln>
                <a:solidFill>
                  <a:prstClr val="black"/>
                </a:solidFill>
                <a:effectLst/>
                <a:uLnTx/>
                <a:uFillTx/>
                <a:latin typeface="Geula"/>
                <a:ea typeface="+mn-ea"/>
                <a:cs typeface="+mn-cs"/>
              </a:rPr>
              <a:t>בכור מסוג זה </a:t>
            </a:r>
            <a:r>
              <a:rPr kumimoji="0" lang="he-IL" sz="1400" b="0" i="0" u="none" strike="noStrike" kern="1200" cap="none" spc="0" normalizeH="0" baseline="0" noProof="0" dirty="0" smtClean="0">
                <a:ln>
                  <a:noFill/>
                </a:ln>
                <a:solidFill>
                  <a:prstClr val="black"/>
                </a:solidFill>
                <a:effectLst/>
                <a:uLnTx/>
                <a:uFillTx/>
                <a:latin typeface="AGaramondPro-Regular"/>
                <a:ea typeface="+mn-ea"/>
                <a:cs typeface="+mn-cs"/>
              </a:rPr>
              <a:t>) </a:t>
            </a:r>
            <a:r>
              <a:rPr kumimoji="0" lang="he-IL" sz="1400" b="0" i="0" u="none" strike="noStrike" kern="1200" cap="none" spc="0" normalizeH="0" baseline="0" noProof="0" dirty="0" smtClean="0">
                <a:ln>
                  <a:noFill/>
                </a:ln>
                <a:solidFill>
                  <a:prstClr val="black"/>
                </a:solidFill>
                <a:effectLst/>
                <a:uLnTx/>
                <a:uFillTx/>
                <a:latin typeface="Geula"/>
                <a:ea typeface="+mn-ea"/>
                <a:cs typeface="+mn-cs"/>
              </a:rPr>
              <a:t>שהוזכר מספר פעמים כמועמד ליישום בישראל </a:t>
            </a:r>
            <a:r>
              <a:rPr kumimoji="0" lang="he-IL" sz="1400" b="1" i="0" u="none" strike="noStrike" kern="1200" cap="none" spc="0" normalizeH="0" baseline="0" noProof="0" dirty="0" smtClean="0">
                <a:ln>
                  <a:noFill/>
                </a:ln>
                <a:solidFill>
                  <a:prstClr val="black"/>
                </a:solidFill>
                <a:effectLst/>
                <a:uLnTx/>
                <a:uFillTx/>
                <a:latin typeface="Geula"/>
                <a:ea typeface="+mn-ea"/>
                <a:cs typeface="+mn-cs"/>
              </a:rPr>
              <a:t>בליבה מונחות אלפי כדוריות גרפיט בגודל כדור טניס שמשוקעים בהן חלקיקי אורניום זעירים המצופים בקליפה קֶרָמית למניעת דליפת תוצרי הביקוע לסביבה.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smtClean="0">
                <a:ln>
                  <a:noFill/>
                </a:ln>
                <a:solidFill>
                  <a:prstClr val="black"/>
                </a:solidFill>
                <a:effectLst/>
                <a:uLnTx/>
                <a:uFillTx/>
                <a:latin typeface="Geula"/>
                <a:ea typeface="+mn-ea"/>
                <a:cs typeface="+mn-cs"/>
              </a:rPr>
              <a:t>כורים מסוג זה פועלים בטמפרטורות גבוהות הרבה יותר מאשר כורי המים המקובלים. החום הרב מסולק מהליבה באמצעות גז אדיש )אינרטי( כגון הליום או חנקן. בגלל החום הרב יש להקפיד ולמנוע כניסת חמצן לליבת הכור, מאחר שאירוע כזה יגרום לשרֵפה של כדוריות הגרפיט. לטכנולוגיה זו יתרון בכך שהיא יציבה </a:t>
            </a:r>
            <a:r>
              <a:rPr kumimoji="0" lang="he-IL" sz="1400" b="0" i="1" u="sng" strike="noStrike" kern="1200" cap="none" spc="0" normalizeH="0" baseline="0" noProof="0" dirty="0" smtClean="0">
                <a:ln>
                  <a:noFill/>
                </a:ln>
                <a:solidFill>
                  <a:prstClr val="black"/>
                </a:solidFill>
                <a:effectLst/>
                <a:uLnTx/>
                <a:uFillTx/>
                <a:latin typeface="Geula"/>
                <a:ea typeface="+mn-ea"/>
                <a:cs typeface="+mn-cs"/>
              </a:rPr>
              <a:t>מיסודה - אם הריאקציות הגרעיניות מתגברות, עולה הטמפרטורה בליבה והפיזיקה של תהליכי הביקוע מביאה להיחלשות הריאקציות ולחזרה למצב נורמלי</a:t>
            </a:r>
            <a:r>
              <a:rPr kumimoji="0" lang="he-IL" sz="1400" b="0" i="0" u="none" strike="noStrike" kern="1200" cap="none" spc="0" normalizeH="0" baseline="0" noProof="0" dirty="0" smtClean="0">
                <a:ln>
                  <a:noFill/>
                </a:ln>
                <a:solidFill>
                  <a:prstClr val="black"/>
                </a:solidFill>
                <a:effectLst/>
                <a:uLnTx/>
                <a:uFillTx/>
                <a:latin typeface="Geula"/>
                <a:ea typeface="+mn-ea"/>
                <a:cs typeface="+mn-cs"/>
              </a:rPr>
              <a:t>. כך מושג יתרון בטיחותי פסיבי</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smtClean="0">
                <a:ln>
                  <a:noFill/>
                </a:ln>
                <a:solidFill>
                  <a:prstClr val="black"/>
                </a:solidFill>
                <a:effectLst/>
                <a:uLnTx/>
                <a:uFillTx/>
                <a:latin typeface="Geula"/>
                <a:ea typeface="+mn-ea"/>
                <a:cs typeface="+mn-cs"/>
              </a:rPr>
              <a:t>משמעותי.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smtClean="0">
                <a:ln>
                  <a:noFill/>
                </a:ln>
                <a:solidFill>
                  <a:prstClr val="black"/>
                </a:solidFill>
                <a:effectLst/>
                <a:uLnTx/>
                <a:uFillTx/>
                <a:latin typeface="Geula"/>
                <a:ea typeface="+mn-ea"/>
                <a:cs typeface="+mn-cs"/>
              </a:rPr>
              <a:t>כורים מטכנולוגיה זו אמורים להיות פשוטים יותר לתפעול, עם פחות חלקים נעים, בטוחים יותר ויעילים יותר מהכורים הנוכחיים. במעבדות הפיתוח אף קיים תכנון ליחידה אטומה שתוכל לספק חשמל כמה עשרות שנים ללא צורך בתחזוקה. יחידה שכזו תישלח אל אתר היעד ותספק חשמל במשך עשרות שנים, ולאחר סיום הפעולה תיאסף </a:t>
            </a:r>
            <a:r>
              <a:rPr kumimoji="0" lang="he-IL" sz="1400" b="0" i="0" u="none" strike="noStrike" kern="1200" cap="none" spc="0" normalizeH="0" baseline="0" noProof="0" dirty="0" err="1" smtClean="0">
                <a:ln>
                  <a:noFill/>
                </a:ln>
                <a:solidFill>
                  <a:prstClr val="black"/>
                </a:solidFill>
                <a:effectLst/>
                <a:uLnTx/>
                <a:uFillTx/>
                <a:latin typeface="Geula"/>
                <a:ea typeface="+mn-ea"/>
                <a:cs typeface="+mn-cs"/>
              </a:rPr>
              <a:t>על־ידי</a:t>
            </a:r>
            <a:r>
              <a:rPr kumimoji="0" lang="he-IL" sz="1400" b="0" i="0" u="none" strike="noStrike" kern="1200" cap="none" spc="0" normalizeH="0" baseline="0" noProof="0" dirty="0" smtClean="0">
                <a:ln>
                  <a:noFill/>
                </a:ln>
                <a:solidFill>
                  <a:prstClr val="black"/>
                </a:solidFill>
                <a:effectLst/>
                <a:uLnTx/>
                <a:uFillTx/>
                <a:latin typeface="Geula"/>
                <a:ea typeface="+mn-ea"/>
                <a:cs typeface="+mn-cs"/>
              </a:rPr>
              <a:t> היצרנית, תפורק ותנוטרל.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300" dirty="0">
              <a:solidFill>
                <a:prstClr val="black"/>
              </a:solidFill>
              <a:latin typeface="Times New Roman" panose="02020603050405020304" pitchFamily="18" charset="0"/>
              <a:ea typeface="Calibri" panose="020F0502020204030204" pitchFamily="34" charset="0"/>
            </a:endParaRPr>
          </a:p>
          <a:p>
            <a:pPr algn="r" rtl="1">
              <a:lnSpc>
                <a:spcPct val="115000"/>
              </a:lnSpc>
              <a:spcAft>
                <a:spcPts val="1049"/>
              </a:spcAft>
            </a:pPr>
            <a:r>
              <a:rPr lang="he-IL" sz="1300" b="1" u="sng" dirty="0">
                <a:latin typeface="Calibri" panose="020F0502020204030204" pitchFamily="34" charset="0"/>
                <a:ea typeface="Calibri" panose="020F0502020204030204" pitchFamily="34" charset="0"/>
              </a:rPr>
              <a:t>ה - </a:t>
            </a:r>
            <a:r>
              <a:rPr lang="en-US" sz="1300" b="1" u="sng" dirty="0">
                <a:latin typeface="Calibri" panose="020F0502020204030204" pitchFamily="34" charset="0"/>
                <a:ea typeface="Calibri" panose="020F0502020204030204" pitchFamily="34" charset="0"/>
                <a:cs typeface="Arial" panose="020B0604020202020204" pitchFamily="34" charset="0"/>
              </a:rPr>
              <a:t>PBMR</a:t>
            </a:r>
            <a:r>
              <a:rPr lang="he-IL" sz="1300" b="1" u="sng" dirty="0">
                <a:latin typeface="Calibri" panose="020F0502020204030204" pitchFamily="34" charset="0"/>
                <a:ea typeface="Calibri" panose="020F0502020204030204" pitchFamily="34" charset="0"/>
              </a:rPr>
              <a:t> מבוסס על העיקרון של ריאקטור הפועל בטמפ' גבוהות</a:t>
            </a:r>
            <a:endParaRPr lang="en-US" sz="1000" b="1" u="sng" dirty="0">
              <a:latin typeface="Calibri" panose="020F0502020204030204" pitchFamily="34" charset="0"/>
              <a:ea typeface="Calibri" panose="020F0502020204030204" pitchFamily="34" charset="0"/>
              <a:cs typeface="Arial" panose="020B0604020202020204" pitchFamily="34" charset="0"/>
            </a:endParaRPr>
          </a:p>
          <a:p>
            <a:pPr marL="17322" algn="r" rtl="1">
              <a:lnSpc>
                <a:spcPct val="115000"/>
              </a:lnSpc>
            </a:pPr>
            <a:r>
              <a:rPr lang="he-IL" sz="1300" dirty="0">
                <a:latin typeface="Calibri" panose="020F0502020204030204" pitchFamily="34" charset="0"/>
                <a:ea typeface="Calibri" panose="020F0502020204030204" pitchFamily="34" charset="0"/>
              </a:rPr>
              <a:t>-  קוטר מוגבל לריאקטור(3 מטר) - ניתן לסוגרו על ידי שימוש במוטות בקרה (</a:t>
            </a:r>
            <a:r>
              <a:rPr lang="en-US" sz="1300" dirty="0">
                <a:latin typeface="Calibri" panose="020F0502020204030204" pitchFamily="34" charset="0"/>
                <a:ea typeface="Calibri" panose="020F0502020204030204" pitchFamily="34" charset="0"/>
                <a:cs typeface="Arial" panose="020B0604020202020204" pitchFamily="34" charset="0"/>
              </a:rPr>
              <a:t>CNT</a:t>
            </a:r>
            <a:r>
              <a:rPr lang="he-IL" sz="1300" dirty="0">
                <a:latin typeface="Calibri" panose="020F0502020204030204" pitchFamily="34" charset="0"/>
                <a:ea typeface="Calibri" panose="020F0502020204030204" pitchFamily="34" charset="0"/>
              </a:rPr>
              <a:t>-</a:t>
            </a:r>
            <a:r>
              <a:rPr lang="en-US" sz="1300" dirty="0">
                <a:latin typeface="Calibri" panose="020F0502020204030204" pitchFamily="34" charset="0"/>
                <a:ea typeface="Calibri" panose="020F0502020204030204" pitchFamily="34" charset="0"/>
                <a:cs typeface="Arial" panose="020B0604020202020204" pitchFamily="34" charset="0"/>
              </a:rPr>
              <a:t>RODS</a:t>
            </a:r>
            <a:r>
              <a:rPr lang="he-IL" sz="1300" dirty="0">
                <a:latin typeface="Calibri" panose="020F0502020204030204" pitchFamily="34" charset="0"/>
                <a:ea typeface="Calibri" panose="020F0502020204030204" pitchFamily="34" charset="0"/>
              </a:rPr>
              <a:t>.) הממוקמים בחורים </a:t>
            </a:r>
            <a:r>
              <a:rPr lang="he-IL" sz="1300" dirty="0" err="1">
                <a:latin typeface="Calibri" panose="020F0502020204030204" pitchFamily="34" charset="0"/>
                <a:ea typeface="Calibri" panose="020F0502020204030204" pitchFamily="34" charset="0"/>
              </a:rPr>
              <a:t>בצידי</a:t>
            </a:r>
            <a:r>
              <a:rPr lang="he-IL" sz="1300" dirty="0">
                <a:latin typeface="Calibri" panose="020F0502020204030204" pitchFamily="34" charset="0"/>
                <a:ea typeface="Calibri" panose="020F0502020204030204" pitchFamily="34" charset="0"/>
              </a:rPr>
              <a:t> </a:t>
            </a:r>
            <a:r>
              <a:rPr lang="he-IL" sz="1300" dirty="0" smtClean="0">
                <a:latin typeface="Calibri" panose="020F0502020204030204" pitchFamily="34" charset="0"/>
                <a:ea typeface="Calibri" panose="020F0502020204030204" pitchFamily="34" charset="0"/>
              </a:rPr>
              <a:t>הרפלקטור</a:t>
            </a:r>
            <a:endParaRPr lang="en-US" sz="1000" dirty="0">
              <a:latin typeface="Calibri" panose="020F0502020204030204" pitchFamily="34" charset="0"/>
              <a:ea typeface="Calibri" panose="020F0502020204030204" pitchFamily="34" charset="0"/>
              <a:cs typeface="Arial" panose="020B0604020202020204" pitchFamily="34" charset="0"/>
            </a:endParaRPr>
          </a:p>
          <a:p>
            <a:pPr marL="17322" algn="r" rtl="1">
              <a:lnSpc>
                <a:spcPct val="115000"/>
              </a:lnSpc>
              <a:spcAft>
                <a:spcPts val="1049"/>
              </a:spcAft>
            </a:pPr>
            <a:r>
              <a:rPr lang="he-IL" sz="1300" dirty="0">
                <a:latin typeface="Calibri" panose="020F0502020204030204" pitchFamily="34" charset="0"/>
                <a:ea typeface="Calibri" panose="020F0502020204030204" pitchFamily="34" charset="0"/>
              </a:rPr>
              <a:t>- טמפ' הדלק תמיד נשמרת מתחת </a:t>
            </a:r>
            <a:r>
              <a:rPr lang="he-IL" sz="1300" dirty="0" smtClean="0">
                <a:latin typeface="Calibri" panose="020F0502020204030204" pitchFamily="34" charset="0"/>
                <a:ea typeface="Calibri" panose="020F0502020204030204" pitchFamily="34" charset="0"/>
              </a:rPr>
              <a:t>ל-1600 מעלות </a:t>
            </a:r>
            <a:r>
              <a:rPr lang="he-IL" sz="1300" dirty="0">
                <a:latin typeface="Calibri" panose="020F0502020204030204" pitchFamily="34" charset="0"/>
                <a:ea typeface="Calibri" panose="020F0502020204030204" pitchFamily="34" charset="0"/>
              </a:rPr>
              <a:t>צלזיוס, ולפיכך כל תוצרי השחרור הרדיואקטיבי יישמרו שם.</a:t>
            </a:r>
            <a:endParaRPr lang="en-US" sz="1000" dirty="0">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49"/>
              </a:spcAft>
            </a:pPr>
            <a:r>
              <a:rPr lang="he-IL" sz="1300" dirty="0">
                <a:latin typeface="Calibri" panose="020F0502020204030204" pitchFamily="34" charset="0"/>
                <a:ea typeface="Calibri" panose="020F0502020204030204" pitchFamily="34" charset="0"/>
              </a:rPr>
              <a:t>- </a:t>
            </a:r>
            <a:r>
              <a:rPr lang="he-IL" sz="1400" i="1" dirty="0" smtClean="0">
                <a:latin typeface="Calibri" panose="020F0502020204030204" pitchFamily="34" charset="0"/>
                <a:ea typeface="Calibri" panose="020F0502020204030204" pitchFamily="34" charset="0"/>
              </a:rPr>
              <a:t>(כל ספרת דלק שמוכלת בליבה, מכילה אזור פנימי עם קוטר חיצוני של 50 מ"מ של חלקיקי אורניום </a:t>
            </a:r>
            <a:r>
              <a:rPr lang="he-IL" sz="1400" i="1" dirty="0" err="1" smtClean="0">
                <a:latin typeface="Calibri" panose="020F0502020204030204" pitchFamily="34" charset="0"/>
                <a:ea typeface="Calibri" panose="020F0502020204030204" pitchFamily="34" charset="0"/>
              </a:rPr>
              <a:t>דיאוקסיד</a:t>
            </a:r>
            <a:r>
              <a:rPr lang="he-IL" sz="1400" i="1" dirty="0" smtClean="0">
                <a:latin typeface="Calibri" panose="020F0502020204030204" pitchFamily="34" charset="0"/>
                <a:ea typeface="Calibri" panose="020F0502020204030204" pitchFamily="34" charset="0"/>
              </a:rPr>
              <a:t> בתוך מצע גרפיט. בנוסף, יש שכבה של גרפיט ללא דלק, עם קוטר חיצוני של 60 מ"מ שמכסה את האזור ה"דלקי". )</a:t>
            </a:r>
            <a:endParaRPr lang="en-US" sz="1400" b="1" i="1" dirty="0" smtClean="0">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49"/>
              </a:spcAft>
            </a:pPr>
            <a:r>
              <a:rPr lang="he-IL" sz="2400" dirty="0" smtClean="0">
                <a:latin typeface="Calibri" panose="020F0502020204030204" pitchFamily="34" charset="0"/>
                <a:ea typeface="Calibri" panose="020F0502020204030204" pitchFamily="34" charset="0"/>
              </a:rPr>
              <a:t>באמצעות תכונות אלו נמנעים שני המצבים המסוכנים: סילוק הכוח </a:t>
            </a:r>
            <a:r>
              <a:rPr lang="he-IL" sz="2400" dirty="0" err="1" smtClean="0">
                <a:latin typeface="Calibri" panose="020F0502020204030204" pitchFamily="34" charset="0"/>
                <a:ea typeface="Calibri" panose="020F0502020204030204" pitchFamily="34" charset="0"/>
              </a:rPr>
              <a:t>השארי</a:t>
            </a:r>
            <a:r>
              <a:rPr lang="he-IL" sz="2400" dirty="0" smtClean="0">
                <a:latin typeface="Calibri" panose="020F0502020204030204" pitchFamily="34" charset="0"/>
                <a:ea typeface="Calibri" panose="020F0502020204030204" pitchFamily="34" charset="0"/>
              </a:rPr>
              <a:t> ושינוי בלתי מכוון בכוח בשל הכנסת </a:t>
            </a:r>
            <a:r>
              <a:rPr lang="he-IL" sz="2400" dirty="0" err="1" smtClean="0">
                <a:latin typeface="Calibri" panose="020F0502020204030204" pitchFamily="34" charset="0"/>
                <a:ea typeface="Calibri" panose="020F0502020204030204" pitchFamily="34" charset="0"/>
              </a:rPr>
              <a:t>ראקטיביות</a:t>
            </a:r>
            <a:r>
              <a:rPr lang="he-IL" sz="2400" dirty="0" smtClean="0">
                <a:latin typeface="Calibri" panose="020F0502020204030204" pitchFamily="34" charset="0"/>
                <a:ea typeface="Calibri" panose="020F0502020204030204" pitchFamily="34" charset="0"/>
              </a:rPr>
              <a:t>.</a:t>
            </a:r>
            <a:endParaRPr lang="en-US" sz="1400" dirty="0" smtClean="0">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49"/>
              </a:spcAft>
            </a:pPr>
            <a:r>
              <a:rPr lang="he-IL" sz="1300" dirty="0" smtClean="0">
                <a:latin typeface="Calibri" panose="020F0502020204030204" pitchFamily="34" charset="0"/>
                <a:ea typeface="Calibri" panose="020F0502020204030204" pitchFamily="34" charset="0"/>
              </a:rPr>
              <a:t>במידה </a:t>
            </a:r>
            <a:r>
              <a:rPr lang="he-IL" sz="1300" dirty="0">
                <a:latin typeface="Calibri" panose="020F0502020204030204" pitchFamily="34" charset="0"/>
                <a:ea typeface="Calibri" panose="020F0502020204030204" pitchFamily="34" charset="0"/>
              </a:rPr>
              <a:t>והקירור האקטיבי נכשל, ניתן יהיה לסלק את הכוח </a:t>
            </a:r>
            <a:r>
              <a:rPr lang="he-IL" sz="1300" dirty="0" err="1">
                <a:latin typeface="Calibri" panose="020F0502020204030204" pitchFamily="34" charset="0"/>
                <a:ea typeface="Calibri" panose="020F0502020204030204" pitchFamily="34" charset="0"/>
              </a:rPr>
              <a:t>השארי</a:t>
            </a:r>
            <a:r>
              <a:rPr lang="he-IL" sz="1300" dirty="0">
                <a:latin typeface="Calibri" panose="020F0502020204030204" pitchFamily="34" charset="0"/>
                <a:ea typeface="Calibri" panose="020F0502020204030204" pitchFamily="34" charset="0"/>
              </a:rPr>
              <a:t> (</a:t>
            </a:r>
            <a:r>
              <a:rPr lang="en-US" sz="1300" dirty="0">
                <a:latin typeface="Calibri" panose="020F0502020204030204" pitchFamily="34" charset="0"/>
                <a:ea typeface="Calibri" panose="020F0502020204030204" pitchFamily="34" charset="0"/>
                <a:cs typeface="Arial" panose="020B0604020202020204" pitchFamily="34" charset="0"/>
              </a:rPr>
              <a:t>DECAY HEAT</a:t>
            </a:r>
            <a:r>
              <a:rPr lang="he-IL" sz="1300" dirty="0">
                <a:latin typeface="Calibri" panose="020F0502020204030204" pitchFamily="34" charset="0"/>
                <a:ea typeface="Calibri" panose="020F0502020204030204" pitchFamily="34" charset="0"/>
              </a:rPr>
              <a:t>) באמצעים של הולכה וקרינה אל מחוץ למיכל הלחץ (</a:t>
            </a:r>
            <a:r>
              <a:rPr lang="en-US" sz="1300" dirty="0">
                <a:latin typeface="Calibri" panose="020F0502020204030204" pitchFamily="34" charset="0"/>
                <a:ea typeface="Calibri" panose="020F0502020204030204" pitchFamily="34" charset="0"/>
                <a:cs typeface="Arial" panose="020B0604020202020204" pitchFamily="34" charset="0"/>
              </a:rPr>
              <a:t>CONTAINMENT</a:t>
            </a:r>
            <a:r>
              <a:rPr lang="he-IL" sz="1300" dirty="0">
                <a:latin typeface="Calibri" panose="020F0502020204030204" pitchFamily="34" charset="0"/>
                <a:ea typeface="Calibri" panose="020F0502020204030204" pitchFamily="34" charset="0"/>
              </a:rPr>
              <a:t>).</a:t>
            </a:r>
            <a:endParaRPr lang="en-US" sz="1000" dirty="0">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49"/>
              </a:spcAft>
            </a:pPr>
            <a:r>
              <a:rPr lang="he-IL" sz="1300" dirty="0">
                <a:latin typeface="Calibri" panose="020F0502020204030204" pitchFamily="34" charset="0"/>
                <a:ea typeface="Calibri" panose="020F0502020204030204" pitchFamily="34" charset="0"/>
              </a:rPr>
              <a:t>כדי להשיג את העיקרון של </a:t>
            </a:r>
            <a:r>
              <a:rPr lang="he-IL" sz="1300" b="1" dirty="0">
                <a:latin typeface="Calibri" panose="020F0502020204030204" pitchFamily="34" charset="0"/>
                <a:ea typeface="Calibri" panose="020F0502020204030204" pitchFamily="34" charset="0"/>
              </a:rPr>
              <a:t>בטיחות אינהרנטית : צפיפות כוח נמוכה, קיבולת תרמית גבוהה </a:t>
            </a:r>
            <a:r>
              <a:rPr lang="he-IL" sz="1300" b="1" dirty="0" err="1">
                <a:latin typeface="Calibri" panose="020F0502020204030204" pitchFamily="34" charset="0"/>
                <a:ea typeface="Calibri" panose="020F0502020204030204" pitchFamily="34" charset="0"/>
              </a:rPr>
              <a:t>והלייאאוט</a:t>
            </a:r>
            <a:r>
              <a:rPr lang="he-IL" sz="1300" b="1" dirty="0">
                <a:latin typeface="Calibri" panose="020F0502020204030204" pitchFamily="34" charset="0"/>
                <a:ea typeface="Calibri" panose="020F0502020204030204" pitchFamily="34" charset="0"/>
              </a:rPr>
              <a:t> מאפשרים סילוק חום פסיבי. דגשים על: הליום כנוזל מקרר חלקיקי הדלק ( </a:t>
            </a:r>
            <a:r>
              <a:rPr lang="he-IL" sz="1300" b="1" i="1" dirty="0">
                <a:latin typeface="Calibri" panose="020F0502020204030204" pitchFamily="34" charset="0"/>
                <a:ea typeface="Calibri" panose="020F0502020204030204" pitchFamily="34" charset="0"/>
              </a:rPr>
              <a:t>מצופים, </a:t>
            </a:r>
            <a:r>
              <a:rPr lang="he-IL" sz="1300" b="1" i="1" dirty="0" err="1">
                <a:latin typeface="Calibri" panose="020F0502020204030204" pitchFamily="34" charset="0"/>
                <a:ea typeface="Calibri" panose="020F0502020204030204" pitchFamily="34" charset="0"/>
              </a:rPr>
              <a:t>ספריים</a:t>
            </a:r>
            <a:r>
              <a:rPr lang="he-IL" sz="1300" b="1" i="1" dirty="0">
                <a:latin typeface="Calibri" panose="020F0502020204030204" pitchFamily="34" charset="0"/>
                <a:ea typeface="Calibri" panose="020F0502020204030204" pitchFamily="34" charset="0"/>
              </a:rPr>
              <a:t>) </a:t>
            </a:r>
            <a:r>
              <a:rPr lang="he-IL" sz="1300" b="1" dirty="0">
                <a:latin typeface="Calibri" panose="020F0502020204030204" pitchFamily="34" charset="0"/>
                <a:ea typeface="Calibri" panose="020F0502020204030204" pitchFamily="34" charset="0"/>
              </a:rPr>
              <a:t>ומכאן שאין צורך במערכת בטיחות אקטיבית. כך נשמרת "שלמות" הדלק גם בתנאים החמורים ביותר כגון: הוצאה של המוטות, אובדן הקירור </a:t>
            </a:r>
            <a:r>
              <a:rPr lang="he-IL" sz="1300" b="1" dirty="0" err="1">
                <a:latin typeface="Calibri" panose="020F0502020204030204" pitchFamily="34" charset="0"/>
                <a:ea typeface="Calibri" panose="020F0502020204030204" pitchFamily="34" charset="0"/>
              </a:rPr>
              <a:t>וכו</a:t>
            </a:r>
            <a:r>
              <a:rPr lang="he-IL" sz="1300" b="1" dirty="0">
                <a:latin typeface="Calibri" panose="020F0502020204030204" pitchFamily="34" charset="0"/>
                <a:ea typeface="Calibri" panose="020F0502020204030204" pitchFamily="34" charset="0"/>
              </a:rPr>
              <a:t>'.</a:t>
            </a:r>
            <a:r>
              <a:rPr lang="he-IL" sz="1000" dirty="0">
                <a:latin typeface="Calibri" panose="020F0502020204030204" pitchFamily="34" charset="0"/>
                <a:ea typeface="Calibri" panose="020F0502020204030204" pitchFamily="34" charset="0"/>
              </a:rPr>
              <a:t> </a:t>
            </a:r>
            <a:endParaRPr lang="he-IL" sz="1000" dirty="0" smtClean="0">
              <a:latin typeface="Calibri" panose="020F0502020204030204" pitchFamily="34" charset="0"/>
              <a:ea typeface="Calibri" panose="020F0502020204030204" pitchFamily="34" charset="0"/>
            </a:endParaRPr>
          </a:p>
          <a:p>
            <a:pPr algn="r" rtl="1">
              <a:lnSpc>
                <a:spcPct val="115000"/>
              </a:lnSpc>
              <a:spcAft>
                <a:spcPts val="1049"/>
              </a:spcAft>
            </a:pPr>
            <a:endParaRPr lang="he-IL" sz="1000" dirty="0" smtClean="0">
              <a:latin typeface="Calibri" panose="020F0502020204030204" pitchFamily="34" charset="0"/>
              <a:ea typeface="Calibri" panose="020F0502020204030204" pitchFamily="34" charset="0"/>
            </a:endParaRPr>
          </a:p>
          <a:p>
            <a:pPr algn="r" rtl="1">
              <a:buFont typeface="Arial" panose="020B0604020202020204" pitchFamily="34" charset="0"/>
              <a:buChar char="•"/>
            </a:pPr>
            <a:r>
              <a:rPr lang="he-IL" sz="1000" dirty="0" smtClean="0"/>
              <a:t>–היה</a:t>
            </a:r>
            <a:r>
              <a:rPr lang="he-IL" sz="1000" baseline="0" dirty="0" smtClean="0"/>
              <a:t> רעיון  (שנגוז) ל</a:t>
            </a:r>
            <a:r>
              <a:rPr lang="he-IL" sz="1000" dirty="0" smtClean="0"/>
              <a:t>בנייה בדרום אפריקה, על ידי חברת </a:t>
            </a:r>
            <a:r>
              <a:rPr lang="en-GB" sz="1000" dirty="0" smtClean="0"/>
              <a:t>Eskom. </a:t>
            </a:r>
            <a:r>
              <a:rPr lang="he-IL" sz="1000" dirty="0" smtClean="0"/>
              <a:t>הרעיון הוא לבנות </a:t>
            </a:r>
            <a:r>
              <a:rPr lang="he-IL" sz="1000" b="1" dirty="0" smtClean="0">
                <a:solidFill>
                  <a:srgbClr val="800000"/>
                </a:solidFill>
                <a:effectLst/>
              </a:rPr>
              <a:t>מספר כורי ביקוע גרעיניים קטנים (כל אחד מהם מייצר 110 </a:t>
            </a:r>
            <a:r>
              <a:rPr lang="he-IL" sz="1000" b="1" dirty="0" err="1" smtClean="0">
                <a:solidFill>
                  <a:srgbClr val="800000"/>
                </a:solidFill>
                <a:effectLst/>
              </a:rPr>
              <a:t>מגהוואט</a:t>
            </a:r>
            <a:r>
              <a:rPr lang="he-IL" sz="1000" b="1" dirty="0" smtClean="0">
                <a:solidFill>
                  <a:srgbClr val="800000"/>
                </a:solidFill>
                <a:effectLst/>
              </a:rPr>
              <a:t> חשמל) באותו מתחם</a:t>
            </a:r>
            <a:r>
              <a:rPr lang="he-IL" sz="1000" dirty="0" smtClean="0"/>
              <a:t>, כך ש 10 כורים ביחד נותנים 1100 </a:t>
            </a:r>
            <a:r>
              <a:rPr lang="he-IL" sz="1000" dirty="0" err="1" smtClean="0"/>
              <a:t>מגהוואט</a:t>
            </a:r>
            <a:r>
              <a:rPr lang="he-IL" sz="1000" dirty="0" smtClean="0"/>
              <a:t> חשמל. כול הכורים נשלטים מאותו חדר בקרה, ומשתמשים באותם אמצעי בטיחות. </a:t>
            </a:r>
            <a:r>
              <a:rPr lang="he-IL" sz="1000" b="1" dirty="0" smtClean="0">
                <a:solidFill>
                  <a:srgbClr val="800000"/>
                </a:solidFill>
                <a:effectLst/>
              </a:rPr>
              <a:t>הדלק הגרעיני בכורים אלו הוא בצורת כדורים בגודל של כדור טניס (קוטר 60 מילימטר), ובכל כדור דלק יש כ 10,000 מיקרו-כדורים (קוטר של מעט פחות ממילימטר) של אורניום מועשר מעט, העטופים כל אחד בנפרד בחומר קרמי</a:t>
            </a:r>
            <a:r>
              <a:rPr lang="he-IL" sz="1000" dirty="0" smtClean="0"/>
              <a:t>. הציפוי מיועד למנוע התכה של החומר, וכליאת הרדיואקטיביות בתוכו גם במקרה של תאונה בכור. בין המיקרו-כדורים נמצא גרפיט כחומר </a:t>
            </a:r>
            <a:r>
              <a:rPr lang="he-IL" sz="1000" dirty="0" err="1" smtClean="0"/>
              <a:t>מאיט</a:t>
            </a:r>
            <a:r>
              <a:rPr lang="he-IL" sz="1000" dirty="0" smtClean="0"/>
              <a:t> (</a:t>
            </a:r>
            <a:r>
              <a:rPr lang="en-GB" sz="1000" dirty="0" smtClean="0"/>
              <a:t>Moderator). </a:t>
            </a:r>
            <a:r>
              <a:rPr lang="he-IL" sz="1000" dirty="0" smtClean="0"/>
              <a:t>כדורי הדלק נעים בכור באופן מחזורי עקב פעולת הגרביטציה, כאשר אלו שיצאו מתחתית הערימה מוחזרים לראשה לאחר בדיקתם. בכל רגע נתון יש כ 40,000 כדורי דלק בכור. כל כדור עובר בדיקה לכמות החומר הפעיל בו, ברגע שהוא יוצא מתחתית הערימה. כל כדור עובר כ 10 מחזורים במערכת הכור, במשך מספר שבועות, עד שנגמר בו הדלק הפעיל. חומר הקירור הוא גז הליום במחזור סגור המועבר בלחץ בין כדורי הדלק. הגז מועבר לטורבינת גז במחזור ברייטון (</a:t>
            </a:r>
            <a:r>
              <a:rPr lang="en-GB" sz="1000" dirty="0" smtClean="0"/>
              <a:t>Direct Brayton Cycle Gas Turbine). </a:t>
            </a:r>
            <a:r>
              <a:rPr lang="he-IL" sz="1000" dirty="0" smtClean="0"/>
              <a:t>הכור מתוכנן כך שמתחתיו יישמרו כדורי הדלק המשומשים למשך 40 שנה בכספות באחסון יבש.</a:t>
            </a:r>
          </a:p>
          <a:p>
            <a:pPr algn="r" rtl="1">
              <a:lnSpc>
                <a:spcPct val="115000"/>
              </a:lnSpc>
              <a:spcAft>
                <a:spcPts val="1049"/>
              </a:spcAft>
            </a:pPr>
            <a:endParaRPr lang="he-IL" sz="1000" dirty="0" smtClean="0">
              <a:latin typeface="Calibri" panose="020F0502020204030204" pitchFamily="34" charset="0"/>
              <a:ea typeface="Calibri" panose="020F0502020204030204" pitchFamily="34" charset="0"/>
            </a:endParaRPr>
          </a:p>
          <a:p>
            <a:pPr algn="just" defTabSz="959388" rtl="1">
              <a:lnSpc>
                <a:spcPct val="115000"/>
              </a:lnSpc>
              <a:spcAft>
                <a:spcPts val="420"/>
              </a:spcAft>
              <a:defRPr/>
            </a:pPr>
            <a:endParaRPr lang="he-IL" sz="1300" dirty="0" smtClean="0">
              <a:solidFill>
                <a:prstClr val="black"/>
              </a:solidFill>
              <a:latin typeface="Times New Roman" panose="02020603050405020304" pitchFamily="18" charset="0"/>
              <a:ea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15FA32F-8276-4951-8B3D-60B25E4A64F7}"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392833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defTabSz="959388" rtl="1">
              <a:lnSpc>
                <a:spcPct val="90000"/>
              </a:lnSpc>
              <a:spcBef>
                <a:spcPts val="1049"/>
              </a:spcBef>
              <a:defRPr/>
            </a:pPr>
            <a:r>
              <a:rPr lang="he-IL" sz="2900" b="1" u="sng" dirty="0" smtClean="0">
                <a:solidFill>
                  <a:prstClr val="black"/>
                </a:solidFill>
                <a:latin typeface="arial" panose="020B0604020202020204" pitchFamily="34" charset="0"/>
              </a:rPr>
              <a:t>כמה </a:t>
            </a:r>
            <a:r>
              <a:rPr lang="he-IL" sz="2900" b="1" u="sng" dirty="0">
                <a:solidFill>
                  <a:prstClr val="black"/>
                </a:solidFill>
                <a:latin typeface="arial" panose="020B0604020202020204" pitchFamily="34" charset="0"/>
              </a:rPr>
              <a:t>נקודות עניין מיוחד ב</a:t>
            </a:r>
            <a:r>
              <a:rPr lang="en-US" sz="2900" b="1" u="sng" dirty="0">
                <a:solidFill>
                  <a:prstClr val="black"/>
                </a:solidFill>
                <a:latin typeface="arial" panose="020B0604020202020204" pitchFamily="34" charset="0"/>
              </a:rPr>
              <a:t>SMRs </a:t>
            </a:r>
            <a:r>
              <a:rPr lang="he-IL" sz="2900" b="1" u="sng" dirty="0">
                <a:solidFill>
                  <a:prstClr val="black"/>
                </a:solidFill>
                <a:latin typeface="arial" panose="020B0604020202020204" pitchFamily="34" charset="0"/>
              </a:rPr>
              <a:t> לישראל</a:t>
            </a:r>
            <a:endParaRPr lang="he-IL" sz="2900" b="1" u="sng" dirty="0">
              <a:solidFill>
                <a:prstClr val="black"/>
              </a:solidFill>
            </a:endParaRPr>
          </a:p>
          <a:p>
            <a:pPr marL="239847" indent="-239847" algn="r" defTabSz="959388" rtl="1">
              <a:lnSpc>
                <a:spcPct val="90000"/>
              </a:lnSpc>
              <a:spcBef>
                <a:spcPts val="1049"/>
              </a:spcBef>
              <a:buFont typeface="Arial" panose="020B0604020202020204" pitchFamily="34" charset="0"/>
              <a:buChar char="•"/>
              <a:defRPr/>
            </a:pPr>
            <a:r>
              <a:rPr lang="he-IL" sz="2900" i="1" dirty="0">
                <a:solidFill>
                  <a:srgbClr val="00B050"/>
                </a:solidFill>
              </a:rPr>
              <a:t>הצורך בגידול בייצור (בהתאם לעליה בתצרוכת), וכן הגיוון בתמהיל </a:t>
            </a:r>
            <a:r>
              <a:rPr lang="he-IL" sz="2900" i="1" dirty="0" err="1">
                <a:solidFill>
                  <a:srgbClr val="00B050"/>
                </a:solidFill>
              </a:rPr>
              <a:t>הדלקים</a:t>
            </a:r>
            <a:r>
              <a:rPr lang="he-IL" sz="2900" i="1" dirty="0">
                <a:solidFill>
                  <a:srgbClr val="00B050"/>
                </a:solidFill>
              </a:rPr>
              <a:t> הוצגו </a:t>
            </a:r>
            <a:r>
              <a:rPr lang="he-IL" sz="2900" i="1" dirty="0" smtClean="0">
                <a:solidFill>
                  <a:srgbClr val="00B050"/>
                </a:solidFill>
              </a:rPr>
              <a:t>כבר. </a:t>
            </a:r>
            <a:r>
              <a:rPr lang="he-IL" sz="2900" i="1" dirty="0">
                <a:solidFill>
                  <a:srgbClr val="00B050"/>
                </a:solidFill>
              </a:rPr>
              <a:t>כמו כן </a:t>
            </a:r>
            <a:r>
              <a:rPr lang="he-IL" sz="2900" i="1" dirty="0" smtClean="0">
                <a:solidFill>
                  <a:srgbClr val="00B050"/>
                </a:solidFill>
              </a:rPr>
              <a:t>ראוי</a:t>
            </a:r>
            <a:r>
              <a:rPr lang="he-IL" sz="2900" i="1" baseline="0" dirty="0" smtClean="0">
                <a:solidFill>
                  <a:srgbClr val="00B050"/>
                </a:solidFill>
              </a:rPr>
              <a:t> לציין</a:t>
            </a:r>
            <a:r>
              <a:rPr lang="he-IL" sz="2900" i="1" dirty="0" smtClean="0">
                <a:solidFill>
                  <a:srgbClr val="00B050"/>
                </a:solidFill>
              </a:rPr>
              <a:t>, </a:t>
            </a:r>
            <a:r>
              <a:rPr lang="he-IL" sz="2900" i="1" dirty="0">
                <a:solidFill>
                  <a:srgbClr val="00B050"/>
                </a:solidFill>
              </a:rPr>
              <a:t>כי פעולות </a:t>
            </a:r>
            <a:r>
              <a:rPr lang="he-IL" sz="2900" i="1" dirty="0" err="1">
                <a:solidFill>
                  <a:srgbClr val="00B050"/>
                </a:solidFill>
              </a:rPr>
              <a:t>המינהלת</a:t>
            </a:r>
            <a:r>
              <a:rPr lang="he-IL" sz="2900" i="1" dirty="0">
                <a:solidFill>
                  <a:srgbClr val="00B050"/>
                </a:solidFill>
              </a:rPr>
              <a:t> נגזרות ממסקנות פעילות הצוות המקצועי למחקר קדם היתכנות </a:t>
            </a:r>
            <a:r>
              <a:rPr lang="he-IL" sz="2900" i="1" dirty="0" err="1">
                <a:solidFill>
                  <a:srgbClr val="00B050"/>
                </a:solidFill>
              </a:rPr>
              <a:t>לתג"ר</a:t>
            </a:r>
            <a:r>
              <a:rPr lang="he-IL" sz="2900" i="1" dirty="0">
                <a:solidFill>
                  <a:srgbClr val="00B050"/>
                </a:solidFill>
              </a:rPr>
              <a:t> בישראל. דובר על בעייתיות האתר היחיד </a:t>
            </a:r>
            <a:r>
              <a:rPr lang="he-IL" sz="2900" i="1" dirty="0" err="1">
                <a:solidFill>
                  <a:srgbClr val="00B050"/>
                </a:solidFill>
              </a:rPr>
              <a:t>לתג"ר</a:t>
            </a:r>
            <a:r>
              <a:rPr lang="he-IL" sz="2900" i="1" dirty="0">
                <a:solidFill>
                  <a:srgbClr val="00B050"/>
                </a:solidFill>
              </a:rPr>
              <a:t>, ועל דרישות הבטיחות המיוחדות לנו.</a:t>
            </a:r>
          </a:p>
          <a:p>
            <a:pPr marL="239847" indent="-239847" algn="r" defTabSz="959388" rtl="1">
              <a:lnSpc>
                <a:spcPct val="90000"/>
              </a:lnSpc>
              <a:spcBef>
                <a:spcPts val="1049"/>
              </a:spcBef>
              <a:buFont typeface="Wingdings" panose="05000000000000000000" pitchFamily="2" charset="2"/>
              <a:buChar char="ü"/>
              <a:defRPr/>
            </a:pPr>
            <a:r>
              <a:rPr lang="he-IL" sz="2900" b="1" dirty="0">
                <a:solidFill>
                  <a:srgbClr val="FF0000"/>
                </a:solidFill>
                <a:latin typeface="arial" panose="020B0604020202020204" pitchFamily="34" charset="0"/>
              </a:rPr>
              <a:t>היתרונות לכורי </a:t>
            </a:r>
            <a:r>
              <a:rPr lang="en-US" sz="2900" b="1" dirty="0">
                <a:solidFill>
                  <a:srgbClr val="FF0000"/>
                </a:solidFill>
                <a:latin typeface="arial" panose="020B0604020202020204" pitchFamily="34" charset="0"/>
              </a:rPr>
              <a:t>SMR</a:t>
            </a:r>
            <a:r>
              <a:rPr lang="he-IL" sz="2900" b="1" dirty="0">
                <a:solidFill>
                  <a:srgbClr val="FF0000"/>
                </a:solidFill>
                <a:latin typeface="arial" panose="020B0604020202020204" pitchFamily="34" charset="0"/>
              </a:rPr>
              <a:t> – בעלי פוטנציאל ל:</a:t>
            </a:r>
            <a:r>
              <a:rPr lang="en-US" sz="2900" dirty="0">
                <a:solidFill>
                  <a:srgbClr val="FF0000"/>
                </a:solidFill>
                <a:latin typeface="arial" panose="020B0604020202020204" pitchFamily="34" charset="0"/>
              </a:rPr>
              <a:t/>
            </a:r>
            <a:br>
              <a:rPr lang="en-US" sz="2900" dirty="0">
                <a:solidFill>
                  <a:srgbClr val="FF0000"/>
                </a:solidFill>
                <a:latin typeface="arial" panose="020B0604020202020204" pitchFamily="34" charset="0"/>
              </a:rPr>
            </a:br>
            <a:r>
              <a:rPr lang="he-IL" sz="2900" dirty="0">
                <a:solidFill>
                  <a:srgbClr val="FF0000"/>
                </a:solidFill>
                <a:latin typeface="arial" panose="020B0604020202020204" pitchFamily="34" charset="0"/>
              </a:rPr>
              <a:t>1. שיפור של הגמישות של הרשת</a:t>
            </a:r>
            <a:br>
              <a:rPr lang="he-IL" sz="2900" dirty="0">
                <a:solidFill>
                  <a:srgbClr val="FF0000"/>
                </a:solidFill>
                <a:latin typeface="arial" panose="020B0604020202020204" pitchFamily="34" charset="0"/>
              </a:rPr>
            </a:br>
            <a:r>
              <a:rPr lang="he-IL" sz="2900" dirty="0">
                <a:solidFill>
                  <a:srgbClr val="FF0000"/>
                </a:solidFill>
                <a:latin typeface="arial" panose="020B0604020202020204" pitchFamily="34" charset="0"/>
              </a:rPr>
              <a:t>2. הפחתת ההוצאות לפני תפעול בזמני שיא וכן הפחתת אי ודאות פיננסית</a:t>
            </a:r>
          </a:p>
          <a:p>
            <a:pPr algn="r" defTabSz="959388" rtl="1">
              <a:defRPr/>
            </a:pPr>
            <a:endParaRPr lang="he-IL" altLang="en-US" sz="1300" dirty="0">
              <a:solidFill>
                <a:prstClr val="black"/>
              </a:solidFill>
            </a:endParaRPr>
          </a:p>
          <a:p>
            <a:pPr algn="r" defTabSz="959388" rtl="1">
              <a:defRPr/>
            </a:pPr>
            <a:r>
              <a:rPr lang="he-IL" altLang="en-US" sz="1300" dirty="0">
                <a:solidFill>
                  <a:prstClr val="black"/>
                </a:solidFill>
              </a:rPr>
              <a:t>באופן כללי, השימוש בכורים קטנים עשוי להגביר את גמישותה של רשת החשמל, ולצמצם את הוצאות הטרום-הפעלה וחוסר הודאות הפיננסית.</a:t>
            </a:r>
          </a:p>
          <a:p>
            <a:pPr algn="r" defTabSz="959388" rtl="1">
              <a:defRPr/>
            </a:pPr>
            <a:r>
              <a:rPr lang="he-IL" altLang="en-US" sz="1300" dirty="0">
                <a:solidFill>
                  <a:prstClr val="black"/>
                </a:solidFill>
              </a:rPr>
              <a:t>העניין המיוחד שלנו בכורים קטנים קשור לחששות האמורים. </a:t>
            </a:r>
            <a:r>
              <a:rPr lang="he-IL" altLang="en-US" sz="1300" b="1" dirty="0">
                <a:solidFill>
                  <a:prstClr val="black"/>
                </a:solidFill>
              </a:rPr>
              <a:t>שלושה נושאים שאנו מחשיבים כיום הם</a:t>
            </a:r>
            <a:r>
              <a:rPr lang="he-IL" altLang="en-US" sz="1300" dirty="0">
                <a:solidFill>
                  <a:prstClr val="black"/>
                </a:solidFill>
              </a:rPr>
              <a:t>:</a:t>
            </a:r>
          </a:p>
          <a:p>
            <a:pPr algn="r" defTabSz="959388" rtl="1">
              <a:defRPr/>
            </a:pPr>
            <a:r>
              <a:rPr lang="he-IL" altLang="en-US" sz="1300" dirty="0">
                <a:solidFill>
                  <a:prstClr val="black"/>
                </a:solidFill>
              </a:rPr>
              <a:t>1. כור מוטמן  - הגנה מפני מעשי זדון: בכוונתנו לחקור את ההיתכנות של </a:t>
            </a:r>
            <a:r>
              <a:rPr lang="he-IL" altLang="en-US" sz="1300" dirty="0" err="1">
                <a:solidFill>
                  <a:prstClr val="black"/>
                </a:solidFill>
              </a:rPr>
              <a:t>תג"ר</a:t>
            </a:r>
            <a:r>
              <a:rPr lang="he-IL" altLang="en-US" sz="1300" dirty="0">
                <a:solidFill>
                  <a:prstClr val="black"/>
                </a:solidFill>
              </a:rPr>
              <a:t> מוטמנת כפתרון אפשרי לבעיה הביטחונית. אנו מצפים שיהיה זה קל יותר לקבור </a:t>
            </a:r>
            <a:r>
              <a:rPr lang="en-US" altLang="en-US" sz="1300" dirty="0">
                <a:solidFill>
                  <a:prstClr val="black"/>
                </a:solidFill>
              </a:rPr>
              <a:t>SMR </a:t>
            </a:r>
            <a:r>
              <a:rPr lang="he-IL" altLang="en-US" sz="1300" dirty="0">
                <a:solidFill>
                  <a:prstClr val="black"/>
                </a:solidFill>
              </a:rPr>
              <a:t> ולא כור גדול. בכוונתנו להתחיל מחקר היתכנות לגבי ההשלכות של הטמנת </a:t>
            </a:r>
            <a:r>
              <a:rPr lang="he-IL" altLang="en-US" sz="1300" dirty="0" err="1">
                <a:solidFill>
                  <a:prstClr val="black"/>
                </a:solidFill>
              </a:rPr>
              <a:t>תג"ר</a:t>
            </a:r>
            <a:r>
              <a:rPr lang="he-IL" altLang="en-US" sz="1300" dirty="0">
                <a:solidFill>
                  <a:prstClr val="black"/>
                </a:solidFill>
              </a:rPr>
              <a:t> בתת הקרקע, המבוססת על הפריסה של כורים גדולים קיימים מדור 3, ואנו רוצים לכלול גם ניתוח של</a:t>
            </a:r>
            <a:r>
              <a:rPr lang="en-US" altLang="en-US" sz="1300" dirty="0">
                <a:solidFill>
                  <a:prstClr val="black"/>
                </a:solidFill>
              </a:rPr>
              <a:t>SMR </a:t>
            </a:r>
            <a:r>
              <a:rPr lang="he-IL" altLang="en-US" sz="1300" dirty="0" smtClean="0">
                <a:solidFill>
                  <a:prstClr val="black"/>
                </a:solidFill>
              </a:rPr>
              <a:t> מוטמן </a:t>
            </a:r>
            <a:r>
              <a:rPr lang="he-IL" altLang="en-US" sz="1300" dirty="0">
                <a:solidFill>
                  <a:prstClr val="black"/>
                </a:solidFill>
              </a:rPr>
              <a:t>במחקר זה.</a:t>
            </a:r>
          </a:p>
          <a:p>
            <a:pPr algn="r" defTabSz="959388" rtl="1">
              <a:defRPr/>
            </a:pPr>
            <a:r>
              <a:rPr lang="he-IL" altLang="en-US" sz="1300" dirty="0">
                <a:solidFill>
                  <a:prstClr val="black"/>
                </a:solidFill>
              </a:rPr>
              <a:t>2. כור מוטמן - התנהגות בתנאי תאונה: </a:t>
            </a:r>
            <a:r>
              <a:rPr lang="he-IL" altLang="en-US" sz="1300" b="1" i="1" dirty="0">
                <a:solidFill>
                  <a:prstClr val="black"/>
                </a:solidFill>
              </a:rPr>
              <a:t>האם זה יהיה קל יותר להכיל את החומר רדיואקטיבי של כור מוטמן ניזוק?</a:t>
            </a:r>
          </a:p>
          <a:p>
            <a:pPr algn="r" defTabSz="959388" rtl="1">
              <a:defRPr/>
            </a:pPr>
            <a:r>
              <a:rPr lang="he-IL" sz="3600" dirty="0">
                <a:solidFill>
                  <a:srgbClr val="215968"/>
                </a:solidFill>
                <a:latin typeface="arial" panose="020B0604020202020204" pitchFamily="34" charset="0"/>
              </a:rPr>
              <a:t>3. היתרונות של איבר מקור קטן יותר: ההשלכות (הרדיואקטיביות ששוחררה, מינונים, אזור מזוהם, וכו') של תאונה חמורה צפויים להיות קטנים בכור</a:t>
            </a:r>
            <a:r>
              <a:rPr lang="en-US" sz="3600" dirty="0">
                <a:solidFill>
                  <a:srgbClr val="215968"/>
                </a:solidFill>
                <a:latin typeface="arial" panose="020B0604020202020204" pitchFamily="34" charset="0"/>
              </a:rPr>
              <a:t>SMR </a:t>
            </a:r>
            <a:r>
              <a:rPr lang="he-IL" sz="3600" dirty="0">
                <a:solidFill>
                  <a:srgbClr val="215968"/>
                </a:solidFill>
                <a:latin typeface="arial" panose="020B0604020202020204" pitchFamily="34" charset="0"/>
              </a:rPr>
              <a:t> ביחס להשלכות של תאונה דומה ב</a:t>
            </a:r>
            <a:r>
              <a:rPr lang="en-US" sz="3600" dirty="0">
                <a:solidFill>
                  <a:srgbClr val="215968"/>
                </a:solidFill>
                <a:latin typeface="arial" panose="020B0604020202020204" pitchFamily="34" charset="0"/>
              </a:rPr>
              <a:t>LR</a:t>
            </a:r>
            <a:r>
              <a:rPr lang="he-IL" sz="3600" dirty="0">
                <a:solidFill>
                  <a:srgbClr val="215968"/>
                </a:solidFill>
                <a:latin typeface="arial" panose="020B0604020202020204" pitchFamily="34" charset="0"/>
              </a:rPr>
              <a:t> בשל איבר המקור הקטן שלו והחום שיורי. </a:t>
            </a:r>
            <a:r>
              <a:rPr lang="he-IL" sz="3600" b="1" i="1" dirty="0">
                <a:solidFill>
                  <a:srgbClr val="215968"/>
                </a:solidFill>
                <a:latin typeface="arial" panose="020B0604020202020204" pitchFamily="34" charset="0"/>
              </a:rPr>
              <a:t>האם אנחנו יכולים לתרגם את התוצאות מופחתות לקריטריונים מגבילים גמישים יותר?</a:t>
            </a:r>
          </a:p>
          <a:p>
            <a:pPr algn="r" defTabSz="959388" rtl="1" eaLnBrk="0" fontAlgn="base" hangingPunct="0">
              <a:spcBef>
                <a:spcPct val="20000"/>
              </a:spcBef>
              <a:spcAft>
                <a:spcPct val="0"/>
              </a:spcAft>
              <a:defRPr/>
            </a:pPr>
            <a:endParaRPr lang="he-IL" sz="2900" b="1" dirty="0">
              <a:solidFill>
                <a:prstClr val="black"/>
              </a:solidFill>
              <a:latin typeface="David" pitchFamily="34" charset="-79"/>
              <a:cs typeface="David" pitchFamily="34" charset="-79"/>
            </a:endParaRPr>
          </a:p>
          <a:p>
            <a:pPr algn="r" defTabSz="959388" rtl="1" eaLnBrk="0" fontAlgn="base" hangingPunct="0">
              <a:spcBef>
                <a:spcPct val="20000"/>
              </a:spcBef>
              <a:spcAft>
                <a:spcPct val="0"/>
              </a:spcAft>
              <a:defRPr/>
            </a:pPr>
            <a:r>
              <a:rPr lang="he-IL" sz="2900" b="1" dirty="0">
                <a:solidFill>
                  <a:prstClr val="black"/>
                </a:solidFill>
                <a:latin typeface="David" pitchFamily="34" charset="-79"/>
                <a:cs typeface="David" pitchFamily="34" charset="-79"/>
              </a:rPr>
              <a:t>ועוד אתגרים טכנולוגיים עיקריים שכור קטן עשוי לפתור:</a:t>
            </a:r>
          </a:p>
          <a:p>
            <a:pPr marL="539656" indent="-539656" algn="r" defTabSz="959388" rtl="1" eaLnBrk="0" fontAlgn="base" hangingPunct="0">
              <a:spcBef>
                <a:spcPct val="20000"/>
              </a:spcBef>
              <a:spcAft>
                <a:spcPct val="0"/>
              </a:spcAft>
              <a:buFont typeface="Arial" panose="020B0604020202020204" pitchFamily="34" charset="0"/>
              <a:buAutoNum type="arabicPeriod"/>
              <a:defRPr/>
            </a:pPr>
            <a:r>
              <a:rPr lang="he-IL" sz="2900" dirty="0">
                <a:solidFill>
                  <a:prstClr val="black"/>
                </a:solidFill>
                <a:latin typeface="David" pitchFamily="34" charset="-79"/>
                <a:cs typeface="David" pitchFamily="34" charset="-79"/>
              </a:rPr>
              <a:t>בטיחות – (אחד האיומים שאנו שוקלים הוא נשק מונחה מדויק (PGM) עם יכולת חדירה עמוקה. (</a:t>
            </a:r>
            <a:r>
              <a:rPr lang="he-IL" sz="2900" dirty="0" err="1">
                <a:solidFill>
                  <a:prstClr val="black"/>
                </a:solidFill>
                <a:latin typeface="David" pitchFamily="34" charset="-79"/>
                <a:cs typeface="David" pitchFamily="34" charset="-79"/>
              </a:rPr>
              <a:t>תגרי"ם</a:t>
            </a:r>
            <a:r>
              <a:rPr lang="he-IL" sz="2900" dirty="0">
                <a:solidFill>
                  <a:prstClr val="black"/>
                </a:solidFill>
                <a:latin typeface="David" pitchFamily="34" charset="-79"/>
                <a:cs typeface="David" pitchFamily="34" charset="-79"/>
              </a:rPr>
              <a:t> מדור 3 הנוכחי כנראה לא תוכננו לעמוד בפני איומים כאלו)).</a:t>
            </a:r>
            <a:r>
              <a:rPr lang="he-IL" sz="1300" dirty="0">
                <a:solidFill>
                  <a:prstClr val="black"/>
                </a:solidFill>
                <a:latin typeface="Times New Roman" panose="02020603050405020304" pitchFamily="18" charset="0"/>
                <a:ea typeface="Calibri" panose="020F0502020204030204" pitchFamily="34" charset="0"/>
              </a:rPr>
              <a:t> בהיות כורים אלה </a:t>
            </a:r>
            <a:r>
              <a:rPr lang="he-IL" sz="1300" b="1" i="1" dirty="0">
                <a:solidFill>
                  <a:prstClr val="black"/>
                </a:solidFill>
                <a:latin typeface="Times New Roman" panose="02020603050405020304" pitchFamily="18" charset="0"/>
                <a:ea typeface="Calibri" panose="020F0502020204030204" pitchFamily="34" charset="0"/>
              </a:rPr>
              <a:t>קטני ממדים לא - צפוי קושי רב בכריית חללים תת-קרקעיים </a:t>
            </a:r>
            <a:r>
              <a:rPr lang="he-IL" sz="1300" dirty="0">
                <a:solidFill>
                  <a:prstClr val="black"/>
                </a:solidFill>
                <a:latin typeface="Times New Roman" panose="02020603050405020304" pitchFamily="18" charset="0"/>
                <a:ea typeface="Calibri" panose="020F0502020204030204" pitchFamily="34" charset="0"/>
              </a:rPr>
              <a:t>למיקומם ומיקום מערכות העזר הדרושות להם. </a:t>
            </a:r>
            <a:endParaRPr lang="he-IL" sz="2900" dirty="0">
              <a:solidFill>
                <a:prstClr val="black"/>
              </a:solidFill>
              <a:latin typeface="David" pitchFamily="34" charset="-79"/>
              <a:cs typeface="David" pitchFamily="34" charset="-79"/>
            </a:endParaRPr>
          </a:p>
          <a:p>
            <a:pPr marL="539656" indent="-539656" algn="r" defTabSz="959388" rtl="1" eaLnBrk="0" fontAlgn="base" hangingPunct="0">
              <a:spcBef>
                <a:spcPct val="20000"/>
              </a:spcBef>
              <a:spcAft>
                <a:spcPct val="0"/>
              </a:spcAft>
              <a:buFont typeface="Arial" panose="020B0604020202020204" pitchFamily="34" charset="0"/>
              <a:buAutoNum type="arabicPeriod"/>
              <a:defRPr/>
            </a:pPr>
            <a:r>
              <a:rPr lang="he-IL" sz="2900" dirty="0">
                <a:solidFill>
                  <a:prstClr val="black"/>
                </a:solidFill>
                <a:latin typeface="David" pitchFamily="34" charset="-79"/>
                <a:cs typeface="David" pitchFamily="34" charset="-79"/>
              </a:rPr>
              <a:t>בחירת אתר – אפשרות לכור מוטמן, שיאפשר להתגבר על בעיית הבטיחות, ויחד עם זאת יאפשר הקלה בקריטריונים הנוכחיים. </a:t>
            </a:r>
          </a:p>
          <a:p>
            <a:pPr marL="539656" indent="-539656" algn="r" defTabSz="959388" rtl="1" eaLnBrk="0" fontAlgn="base" hangingPunct="0">
              <a:spcBef>
                <a:spcPct val="20000"/>
              </a:spcBef>
              <a:spcAft>
                <a:spcPct val="0"/>
              </a:spcAft>
              <a:buFont typeface="Arial" panose="020B0604020202020204" pitchFamily="34" charset="0"/>
              <a:buAutoNum type="arabicPeriod"/>
              <a:defRPr/>
            </a:pPr>
            <a:r>
              <a:rPr lang="he-IL" sz="2900" dirty="0">
                <a:solidFill>
                  <a:prstClr val="black"/>
                </a:solidFill>
                <a:latin typeface="David" pitchFamily="34" charset="-79"/>
                <a:cs typeface="David" pitchFamily="34" charset="-79"/>
              </a:rPr>
              <a:t>פריסה יעילה באתר.</a:t>
            </a:r>
          </a:p>
          <a:p>
            <a:pPr algn="r" defTabSz="959388" rtl="1" eaLnBrk="0" fontAlgn="base" hangingPunct="0">
              <a:spcBef>
                <a:spcPct val="20000"/>
              </a:spcBef>
              <a:spcAft>
                <a:spcPct val="0"/>
              </a:spcAft>
              <a:defRPr/>
            </a:pPr>
            <a:endParaRPr lang="he-IL" sz="2900" b="1" dirty="0">
              <a:solidFill>
                <a:prstClr val="black"/>
              </a:solidFill>
              <a:latin typeface="David" pitchFamily="34" charset="-79"/>
              <a:cs typeface="David" pitchFamily="34" charset="-79"/>
            </a:endParaRPr>
          </a:p>
          <a:p>
            <a:pPr algn="r" defTabSz="1006590" rtl="1" eaLnBrk="0" fontAlgn="base" hangingPunct="0">
              <a:spcBef>
                <a:spcPct val="20000"/>
              </a:spcBef>
              <a:spcAft>
                <a:spcPct val="0"/>
              </a:spcAft>
              <a:buSzPct val="80000"/>
              <a:defRPr/>
            </a:pPr>
            <a:endParaRPr lang="he-IL" sz="3600" dirty="0">
              <a:solidFill>
                <a:srgbClr val="215968"/>
              </a:solidFill>
              <a:latin typeface="Calibri" pitchFamily="34" charset="0"/>
            </a:endParaRPr>
          </a:p>
          <a:p>
            <a:pPr marL="359771" indent="-359771" algn="r" defTabSz="959388" rtl="1" eaLnBrk="0" fontAlgn="base" hangingPunct="0">
              <a:spcBef>
                <a:spcPct val="20000"/>
              </a:spcBef>
              <a:spcAft>
                <a:spcPct val="0"/>
              </a:spcAft>
              <a:buFont typeface="Arial" panose="020B0604020202020204" pitchFamily="34" charset="0"/>
              <a:buChar char="•"/>
              <a:defRPr/>
            </a:pPr>
            <a:endParaRPr lang="he-IL" sz="3400" dirty="0">
              <a:solidFill>
                <a:prstClr val="black"/>
              </a:solidFill>
            </a:endParaRPr>
          </a:p>
          <a:p>
            <a:pPr algn="r" defTabSz="959388" rtl="1" eaLnBrk="0" fontAlgn="base" hangingPunct="0">
              <a:spcBef>
                <a:spcPct val="20000"/>
              </a:spcBef>
              <a:spcAft>
                <a:spcPct val="0"/>
              </a:spcAft>
              <a:defRPr/>
            </a:pPr>
            <a:endParaRPr lang="he-IL" sz="2900" b="1" dirty="0">
              <a:solidFill>
                <a:prstClr val="black"/>
              </a:solidFill>
              <a:latin typeface="David" pitchFamily="34" charset="-79"/>
              <a:cs typeface="David" pitchFamily="34" charset="-79"/>
            </a:endParaRPr>
          </a:p>
        </p:txBody>
      </p:sp>
      <p:sp>
        <p:nvSpPr>
          <p:cNvPr id="4" name="מציין מיקום של מספר שקופית 3"/>
          <p:cNvSpPr>
            <a:spLocks noGrp="1"/>
          </p:cNvSpPr>
          <p:nvPr>
            <p:ph type="sldNum" sz="quarter" idx="10"/>
          </p:nvPr>
        </p:nvSpPr>
        <p:spPr/>
        <p:txBody>
          <a:bodyPr/>
          <a:lstStyle/>
          <a:p>
            <a:fld id="{015FA32F-8276-4951-8B3D-60B25E4A64F7}"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675386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defTabSz="959388" rtl="1">
              <a:lnSpc>
                <a:spcPct val="115000"/>
              </a:lnSpc>
              <a:spcAft>
                <a:spcPts val="630"/>
              </a:spcAft>
              <a:defRPr/>
            </a:pPr>
            <a:r>
              <a:rPr lang="he-IL" sz="2900" b="1" dirty="0">
                <a:solidFill>
                  <a:prstClr val="black"/>
                </a:solidFill>
                <a:latin typeface="Times New Roman" panose="02020603050405020304" pitchFamily="18" charset="0"/>
                <a:cs typeface="David" panose="020E0502060401010101" pitchFamily="34" charset="-79"/>
              </a:rPr>
              <a:t>אתגרים </a:t>
            </a:r>
            <a:r>
              <a:rPr lang="he-IL" sz="2900" b="1" dirty="0" err="1">
                <a:solidFill>
                  <a:prstClr val="black"/>
                </a:solidFill>
                <a:latin typeface="Times New Roman" panose="02020603050405020304" pitchFamily="18" charset="0"/>
                <a:cs typeface="David" panose="020E0502060401010101" pitchFamily="34" charset="-79"/>
              </a:rPr>
              <a:t>לתג"ר</a:t>
            </a:r>
            <a:r>
              <a:rPr lang="he-IL" sz="2900" b="1" dirty="0">
                <a:solidFill>
                  <a:prstClr val="black"/>
                </a:solidFill>
                <a:latin typeface="Times New Roman" panose="02020603050405020304" pitchFamily="18" charset="0"/>
                <a:cs typeface="David" panose="020E0502060401010101" pitchFamily="34" charset="-79"/>
              </a:rPr>
              <a:t> הקטנות </a:t>
            </a:r>
          </a:p>
          <a:p>
            <a:pPr algn="just" defTabSz="959388" rtl="1">
              <a:lnSpc>
                <a:spcPct val="115000"/>
              </a:lnSpc>
              <a:spcAft>
                <a:spcPts val="630"/>
              </a:spcAft>
              <a:defRPr/>
            </a:pPr>
            <a:r>
              <a:rPr lang="he-IL" sz="2900" dirty="0">
                <a:solidFill>
                  <a:srgbClr val="215968"/>
                </a:solidFill>
                <a:latin typeface="David" pitchFamily="34" charset="-79"/>
                <a:cs typeface="David" pitchFamily="34" charset="-79"/>
              </a:rPr>
              <a:t>מול היתרונות האפשריים של </a:t>
            </a:r>
            <a:r>
              <a:rPr lang="en-US" sz="2900" dirty="0">
                <a:solidFill>
                  <a:srgbClr val="215968"/>
                </a:solidFill>
                <a:latin typeface="David" pitchFamily="34" charset="-79"/>
                <a:cs typeface="David" pitchFamily="34" charset="-79"/>
              </a:rPr>
              <a:t>SMR</a:t>
            </a:r>
            <a:r>
              <a:rPr lang="he-IL" sz="2900" dirty="0">
                <a:solidFill>
                  <a:srgbClr val="215968"/>
                </a:solidFill>
                <a:latin typeface="David" pitchFamily="34" charset="-79"/>
                <a:cs typeface="David" pitchFamily="34" charset="-79"/>
              </a:rPr>
              <a:t> בבטיחות, אבטחה ובכלכלה עומדים כמה סיכונים הקשורים או</a:t>
            </a:r>
            <a:r>
              <a:rPr lang="he-IL" sz="2900" b="1" dirty="0">
                <a:solidFill>
                  <a:srgbClr val="215968"/>
                </a:solidFill>
                <a:latin typeface="David" pitchFamily="34" charset="-79"/>
                <a:cs typeface="David" pitchFamily="34" charset="-79"/>
              </a:rPr>
              <a:t> אתגרים </a:t>
            </a:r>
            <a:r>
              <a:rPr lang="he-IL" sz="2900" dirty="0">
                <a:solidFill>
                  <a:srgbClr val="215968"/>
                </a:solidFill>
                <a:latin typeface="David" pitchFamily="34" charset="-79"/>
                <a:cs typeface="David" pitchFamily="34" charset="-79"/>
              </a:rPr>
              <a:t>להשלמת הפיתוח :</a:t>
            </a:r>
          </a:p>
          <a:p>
            <a:pPr algn="just" defTabSz="959388" rtl="1">
              <a:lnSpc>
                <a:spcPct val="115000"/>
              </a:lnSpc>
              <a:spcAft>
                <a:spcPts val="630"/>
              </a:spcAft>
              <a:defRPr/>
            </a:pPr>
            <a:endParaRPr lang="he-IL" sz="2900" dirty="0">
              <a:solidFill>
                <a:srgbClr val="215968"/>
              </a:solidFill>
              <a:latin typeface="David" pitchFamily="34" charset="-79"/>
              <a:cs typeface="David" pitchFamily="34" charset="-79"/>
            </a:endParaRPr>
          </a:p>
          <a:p>
            <a:pPr algn="just" defTabSz="959388" rtl="1">
              <a:lnSpc>
                <a:spcPct val="115000"/>
              </a:lnSpc>
              <a:spcAft>
                <a:spcPts val="630"/>
              </a:spcAft>
              <a:defRPr/>
            </a:pPr>
            <a:r>
              <a:rPr lang="he-IL" sz="1300" b="1" dirty="0">
                <a:solidFill>
                  <a:prstClr val="black"/>
                </a:solidFill>
                <a:latin typeface="Times New Roman" panose="02020603050405020304" pitchFamily="18" charset="0"/>
                <a:cs typeface="David" panose="020E0502060401010101" pitchFamily="34" charset="-79"/>
              </a:rPr>
              <a:t>זמינות ובשלות הטכנולוגיה</a:t>
            </a:r>
          </a:p>
          <a:p>
            <a:pPr indent="-239847" algn="just" defTabSz="959388" rtl="1">
              <a:lnSpc>
                <a:spcPct val="115000"/>
              </a:lnSpc>
              <a:spcAft>
                <a:spcPts val="630"/>
              </a:spcAft>
              <a:buFont typeface="Arial" panose="020B0604020202020204" pitchFamily="34" charset="0"/>
              <a:buChar char="•"/>
              <a:defRPr/>
            </a:pPr>
            <a:r>
              <a:rPr lang="he-IL" sz="2700" dirty="0">
                <a:solidFill>
                  <a:srgbClr val="215968"/>
                </a:solidFill>
                <a:latin typeface="arial" panose="020B0604020202020204" pitchFamily="34" charset="0"/>
                <a:cs typeface="Calibri" pitchFamily="34" charset="0"/>
              </a:rPr>
              <a:t>מול היתרונות האפשריים של </a:t>
            </a:r>
            <a:r>
              <a:rPr lang="en-US" sz="2700" dirty="0">
                <a:solidFill>
                  <a:srgbClr val="215968"/>
                </a:solidFill>
                <a:latin typeface="arial" panose="020B0604020202020204" pitchFamily="34" charset="0"/>
                <a:cs typeface="Calibri" pitchFamily="34" charset="0"/>
              </a:rPr>
              <a:t>SMR</a:t>
            </a:r>
            <a:r>
              <a:rPr lang="he-IL" sz="2700" dirty="0">
                <a:solidFill>
                  <a:srgbClr val="215968"/>
                </a:solidFill>
                <a:latin typeface="arial" panose="020B0604020202020204" pitchFamily="34" charset="0"/>
                <a:cs typeface="Calibri" pitchFamily="34" charset="0"/>
              </a:rPr>
              <a:t> בבטיחות ואבטחה לעומת </a:t>
            </a:r>
            <a:r>
              <a:rPr lang="en-US" sz="2700" dirty="0">
                <a:solidFill>
                  <a:srgbClr val="215968"/>
                </a:solidFill>
                <a:latin typeface="arial" panose="020B0604020202020204" pitchFamily="34" charset="0"/>
                <a:cs typeface="Calibri" pitchFamily="34" charset="0"/>
              </a:rPr>
              <a:t>LR</a:t>
            </a:r>
            <a:r>
              <a:rPr lang="he-IL" sz="2700" dirty="0">
                <a:solidFill>
                  <a:srgbClr val="215968"/>
                </a:solidFill>
                <a:latin typeface="arial" panose="020B0604020202020204" pitchFamily="34" charset="0"/>
                <a:cs typeface="Calibri" pitchFamily="34" charset="0"/>
              </a:rPr>
              <a:t> (=</a:t>
            </a:r>
            <a:r>
              <a:rPr lang="he-IL" sz="2700" dirty="0" err="1">
                <a:solidFill>
                  <a:srgbClr val="215968"/>
                </a:solidFill>
                <a:latin typeface="arial" panose="020B0604020202020204" pitchFamily="34" charset="0"/>
                <a:cs typeface="Calibri" pitchFamily="34" charset="0"/>
              </a:rPr>
              <a:t>תג"ר</a:t>
            </a:r>
            <a:r>
              <a:rPr lang="he-IL" sz="2700" dirty="0">
                <a:solidFill>
                  <a:srgbClr val="215968"/>
                </a:solidFill>
                <a:latin typeface="arial" panose="020B0604020202020204" pitchFamily="34" charset="0"/>
                <a:cs typeface="Calibri" pitchFamily="34" charset="0"/>
              </a:rPr>
              <a:t> גדולה), והאפשרות שכלכלית שתי קבוצות אלה תהינה שוות ערך, עומדת העובדה הברורה, שהטכנולוגיה הראשונה עדיין אינה זמינה ליצור חשמל והטכנולוגיה השנייה כבר אתנו. ה-</a:t>
            </a:r>
            <a:r>
              <a:rPr lang="en-US" sz="2700" dirty="0">
                <a:solidFill>
                  <a:srgbClr val="215968"/>
                </a:solidFill>
                <a:latin typeface="arial" panose="020B0604020202020204" pitchFamily="34" charset="0"/>
                <a:cs typeface="Calibri" pitchFamily="34" charset="0"/>
              </a:rPr>
              <a:t>SMR</a:t>
            </a:r>
            <a:r>
              <a:rPr lang="he-IL" sz="2700" dirty="0">
                <a:solidFill>
                  <a:srgbClr val="215968"/>
                </a:solidFill>
                <a:latin typeface="arial" panose="020B0604020202020204" pitchFamily="34" charset="0"/>
                <a:cs typeface="Calibri" pitchFamily="34" charset="0"/>
              </a:rPr>
              <a:t>  בהם עסקנו כאן לא יספקו חשמל לרשת לפני 2022, בעוד שחלק מכורי דור </a:t>
            </a:r>
            <a:r>
              <a:rPr lang="en-US" sz="2700" dirty="0">
                <a:solidFill>
                  <a:srgbClr val="215968"/>
                </a:solidFill>
                <a:latin typeface="arial" panose="020B0604020202020204" pitchFamily="34" charset="0"/>
                <a:cs typeface="Calibri" pitchFamily="34" charset="0"/>
              </a:rPr>
              <a:t>III+</a:t>
            </a:r>
            <a:r>
              <a:rPr lang="he-IL" sz="2700" dirty="0">
                <a:solidFill>
                  <a:srgbClr val="215968"/>
                </a:solidFill>
                <a:latin typeface="arial" panose="020B0604020202020204" pitchFamily="34" charset="0"/>
                <a:cs typeface="Calibri" pitchFamily="34" charset="0"/>
              </a:rPr>
              <a:t> כבר פועלים. </a:t>
            </a:r>
            <a:endParaRPr lang="en-US" sz="2700" dirty="0">
              <a:solidFill>
                <a:srgbClr val="215968"/>
              </a:solidFill>
              <a:latin typeface="arial" panose="020B0604020202020204" pitchFamily="34" charset="0"/>
              <a:cs typeface="Calibri" pitchFamily="34" charset="0"/>
            </a:endParaRPr>
          </a:p>
          <a:p>
            <a:pPr algn="just" defTabSz="959388" rtl="1">
              <a:lnSpc>
                <a:spcPct val="115000"/>
              </a:lnSpc>
              <a:spcAft>
                <a:spcPts val="630"/>
              </a:spcAft>
              <a:defRPr/>
            </a:pP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אין עדיין בעולם ניסיון בייצור כורים מודולריים לתחנות כוח גרעיניות ולא כל שכן בהקמתם באתר ובהפעלתם. גם האתגרים הצפויים כדי להשיג את הכלכליות המובטחת;  בין השאר: ביקוש מספיק גדול והצלחה טכנית וכלכלית של ייצור במפעל </a:t>
            </a:r>
            <a:r>
              <a:rPr lang="he-IL" sz="1300" b="1" dirty="0">
                <a:solidFill>
                  <a:prstClr val="black"/>
                </a:solidFill>
                <a:latin typeface="Times New Roman" panose="02020603050405020304" pitchFamily="18" charset="0"/>
                <a:cs typeface="David" panose="020E0502060401010101" pitchFamily="34" charset="-79"/>
              </a:rPr>
              <a:t>עלות אתרים </a:t>
            </a:r>
            <a:r>
              <a:rPr lang="he-IL" sz="1300" b="1" dirty="0" err="1">
                <a:solidFill>
                  <a:prstClr val="black"/>
                </a:solidFill>
                <a:latin typeface="Times New Roman" panose="02020603050405020304" pitchFamily="18" charset="0"/>
                <a:cs typeface="David" panose="020E0502060401010101" pitchFamily="34" charset="-79"/>
              </a:rPr>
              <a:t>ותג"רים</a:t>
            </a:r>
            <a:r>
              <a:rPr lang="he-IL" sz="1300" b="1" dirty="0">
                <a:solidFill>
                  <a:prstClr val="black"/>
                </a:solidFill>
                <a:latin typeface="Times New Roman" panose="02020603050405020304" pitchFamily="18" charset="0"/>
                <a:cs typeface="David" panose="020E0502060401010101" pitchFamily="34" charset="-79"/>
              </a:rPr>
              <a:t> קטנות</a:t>
            </a:r>
            <a:endParaRPr lang="en-US" sz="1300" b="1" dirty="0">
              <a:solidFill>
                <a:prstClr val="black"/>
              </a:solidFill>
              <a:latin typeface="Times New Roman" panose="02020603050405020304" pitchFamily="18" charset="0"/>
              <a:cs typeface="David" panose="020E0502060401010101" pitchFamily="34" charset="-79"/>
            </a:endParaRPr>
          </a:p>
          <a:p>
            <a:pPr algn="just" defTabSz="959388" rtl="1">
              <a:lnSpc>
                <a:spcPct val="115000"/>
              </a:lnSpc>
              <a:spcAft>
                <a:spcPts val="630"/>
              </a:spcAft>
              <a:defRPr/>
            </a:pP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בשיחות עם אנשים בקהילה הגרעינית הצרפתית צוין כי אתרים אירופאים, ובכלל זה צרפתים, הם "יקרים", ולכן החשיבות של קבלת הספק "גדול" מאתר נתון רבה יותר מאשר בארה"ב, והם אינם רואים </a:t>
            </a:r>
            <a:r>
              <a:rPr lang="he-IL" sz="1300" dirty="0" err="1">
                <a:solidFill>
                  <a:prstClr val="black"/>
                </a:solidFill>
                <a:latin typeface="David" panose="020E0502060401010101" pitchFamily="34" charset="-79"/>
                <a:ea typeface="Calibri" panose="020F0502020204030204" pitchFamily="34" charset="0"/>
                <a:cs typeface="David" panose="020E0502060401010101" pitchFamily="34" charset="-79"/>
              </a:rPr>
              <a:t>תגרי"ם</a:t>
            </a:r>
            <a:r>
              <a:rPr lang="he-IL" sz="1300" dirty="0">
                <a:solidFill>
                  <a:prstClr val="black"/>
                </a:solidFill>
                <a:latin typeface="David" panose="020E0502060401010101" pitchFamily="34" charset="-79"/>
                <a:ea typeface="Calibri" panose="020F0502020204030204" pitchFamily="34" charset="0"/>
                <a:cs typeface="David" panose="020E0502060401010101" pitchFamily="34" charset="-79"/>
              </a:rPr>
              <a:t> מסוג </a:t>
            </a:r>
            <a:r>
              <a:rPr lang="en-US"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SMR</a:t>
            </a:r>
            <a:r>
              <a:rPr lang="en-US" sz="1300" dirty="0">
                <a:solidFill>
                  <a:prstClr val="black"/>
                </a:solidFill>
                <a:latin typeface="David" panose="020E0502060401010101" pitchFamily="34" charset="-79"/>
                <a:ea typeface="Calibri" panose="020F0502020204030204" pitchFamily="34" charset="0"/>
                <a:cs typeface="David" panose="020E0502060401010101" pitchFamily="34" charset="-79"/>
              </a:rPr>
              <a:t> </a:t>
            </a:r>
            <a:r>
              <a:rPr lang="he-IL" sz="1300" dirty="0">
                <a:solidFill>
                  <a:prstClr val="black"/>
                </a:solidFill>
                <a:latin typeface="David" panose="020E0502060401010101" pitchFamily="34" charset="-79"/>
                <a:ea typeface="Calibri" panose="020F0502020204030204" pitchFamily="34" charset="0"/>
                <a:cs typeface="David" panose="020E0502060401010101" pitchFamily="34" charset="-79"/>
              </a:rPr>
              <a:t> כמתאימים להקמה בצרפת.</a:t>
            </a:r>
            <a:endParaRPr lang="en-US" sz="1300" dirty="0">
              <a:solidFill>
                <a:prstClr val="black"/>
              </a:solidFill>
              <a:latin typeface="Times New Roman" panose="02020603050405020304" pitchFamily="18" charset="0"/>
              <a:ea typeface="Calibri" panose="020F0502020204030204" pitchFamily="34" charset="0"/>
              <a:cs typeface="David" panose="020E0502060401010101" pitchFamily="34" charset="-79"/>
            </a:endParaRPr>
          </a:p>
          <a:p>
            <a:pPr algn="just" defTabSz="959388" rtl="1">
              <a:lnSpc>
                <a:spcPct val="115000"/>
              </a:lnSpc>
              <a:spcAft>
                <a:spcPts val="630"/>
              </a:spcAft>
              <a:defRPr/>
            </a:pP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בנוסף, בדיקה ראשונית שביצעה </a:t>
            </a:r>
            <a:r>
              <a:rPr lang="he-IL" sz="1300" dirty="0" err="1">
                <a:solidFill>
                  <a:prstClr val="black"/>
                </a:solidFill>
                <a:latin typeface="Times New Roman" panose="02020603050405020304" pitchFamily="18" charset="0"/>
                <a:ea typeface="Calibri" panose="020F0502020204030204" pitchFamily="34" charset="0"/>
                <a:cs typeface="David" panose="020E0502060401010101" pitchFamily="34" charset="-79"/>
              </a:rPr>
              <a:t>חח"י</a:t>
            </a: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 העלתה כי </a:t>
            </a:r>
            <a:r>
              <a:rPr lang="he-IL" sz="1300" b="1" dirty="0">
                <a:solidFill>
                  <a:prstClr val="black"/>
                </a:solidFill>
                <a:latin typeface="Times New Roman" panose="02020603050405020304" pitchFamily="18" charset="0"/>
                <a:ea typeface="Calibri" panose="020F0502020204030204" pitchFamily="34" charset="0"/>
                <a:cs typeface="David" panose="020E0502060401010101" pitchFamily="34" charset="-79"/>
              </a:rPr>
              <a:t>היחס הספק \ טביעת רגל נמוך ב </a:t>
            </a:r>
            <a:r>
              <a:rPr lang="en-US" sz="1300" b="1" dirty="0">
                <a:solidFill>
                  <a:prstClr val="black"/>
                </a:solidFill>
                <a:latin typeface="Times New Roman" panose="02020603050405020304" pitchFamily="18" charset="0"/>
                <a:ea typeface="Calibri" panose="020F0502020204030204" pitchFamily="34" charset="0"/>
                <a:cs typeface="David" panose="020E0502060401010101" pitchFamily="34" charset="-79"/>
              </a:rPr>
              <a:t>SMR</a:t>
            </a:r>
            <a:r>
              <a:rPr lang="he-IL" sz="1300" b="1" dirty="0">
                <a:solidFill>
                  <a:prstClr val="black"/>
                </a:solidFill>
                <a:latin typeface="Times New Roman" panose="02020603050405020304" pitchFamily="18" charset="0"/>
                <a:ea typeface="Calibri" panose="020F0502020204030204" pitchFamily="34" charset="0"/>
                <a:cs typeface="David" panose="020E0502060401010101" pitchFamily="34" charset="-79"/>
              </a:rPr>
              <a:t> </a:t>
            </a: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משמעותית מאשר </a:t>
            </a:r>
            <a:r>
              <a:rPr lang="he-IL" sz="1300" dirty="0" err="1">
                <a:solidFill>
                  <a:prstClr val="black"/>
                </a:solidFill>
                <a:latin typeface="Times New Roman" panose="02020603050405020304" pitchFamily="18" charset="0"/>
                <a:ea typeface="Calibri" panose="020F0502020204030204" pitchFamily="34" charset="0"/>
                <a:cs typeface="David" panose="020E0502060401010101" pitchFamily="34" charset="-79"/>
              </a:rPr>
              <a:t>בתג"ר</a:t>
            </a:r>
            <a:r>
              <a:rPr lang="he-IL" sz="1300" dirty="0">
                <a:solidFill>
                  <a:prstClr val="black"/>
                </a:solidFill>
                <a:latin typeface="Times New Roman" panose="02020603050405020304" pitchFamily="18" charset="0"/>
                <a:ea typeface="Calibri" panose="020F0502020204030204" pitchFamily="34" charset="0"/>
                <a:cs typeface="David" panose="020E0502060401010101" pitchFamily="34" charset="-79"/>
              </a:rPr>
              <a:t> גדולה. </a:t>
            </a:r>
            <a:r>
              <a:rPr lang="he-IL" sz="1300" i="1" dirty="0">
                <a:solidFill>
                  <a:prstClr val="black"/>
                </a:solidFill>
                <a:latin typeface="Times New Roman" panose="02020603050405020304" pitchFamily="18" charset="0"/>
                <a:ea typeface="Calibri" panose="020F0502020204030204" pitchFamily="34" charset="0"/>
                <a:cs typeface="David" panose="020E0502060401010101" pitchFamily="34" charset="-79"/>
              </a:rPr>
              <a:t>נראה שהדבר לא נכלל בהערכות עלות שבוצעו ל-</a:t>
            </a:r>
            <a:r>
              <a:rPr lang="en-US" sz="1300" i="1" dirty="0">
                <a:solidFill>
                  <a:prstClr val="black"/>
                </a:solidFill>
                <a:latin typeface="Times New Roman" panose="02020603050405020304" pitchFamily="18" charset="0"/>
                <a:ea typeface="Calibri" panose="020F0502020204030204" pitchFamily="34" charset="0"/>
                <a:cs typeface="David" panose="020E0502060401010101" pitchFamily="34" charset="-79"/>
              </a:rPr>
              <a:t>SMR</a:t>
            </a:r>
            <a:r>
              <a:rPr lang="he-IL" sz="1300" i="1" dirty="0">
                <a:solidFill>
                  <a:prstClr val="black"/>
                </a:solidFill>
                <a:latin typeface="Times New Roman" panose="02020603050405020304" pitchFamily="18" charset="0"/>
                <a:ea typeface="Calibri" panose="020F0502020204030204" pitchFamily="34" charset="0"/>
                <a:cs typeface="David" panose="020E0502060401010101" pitchFamily="34" charset="-79"/>
              </a:rPr>
              <a:t> ועלול </a:t>
            </a:r>
            <a:r>
              <a:rPr lang="he-IL" sz="1300" i="1" dirty="0" err="1">
                <a:solidFill>
                  <a:prstClr val="black"/>
                </a:solidFill>
                <a:latin typeface="Times New Roman" panose="02020603050405020304" pitchFamily="18" charset="0"/>
                <a:ea typeface="Calibri" panose="020F0502020204030204" pitchFamily="34" charset="0"/>
                <a:cs typeface="David" panose="020E0502060401010101" pitchFamily="34" charset="-79"/>
              </a:rPr>
              <a:t>לשנותן</a:t>
            </a:r>
            <a:r>
              <a:rPr lang="he-IL" sz="1300" i="1" dirty="0">
                <a:solidFill>
                  <a:prstClr val="black"/>
                </a:solidFill>
                <a:latin typeface="Times New Roman" panose="02020603050405020304" pitchFamily="18" charset="0"/>
                <a:ea typeface="Calibri" panose="020F0502020204030204" pitchFamily="34" charset="0"/>
                <a:cs typeface="David" panose="020E0502060401010101" pitchFamily="34" charset="-79"/>
              </a:rPr>
              <a:t> לרעת ה – </a:t>
            </a:r>
            <a:r>
              <a:rPr lang="en-US" sz="1300" i="1" dirty="0">
                <a:solidFill>
                  <a:prstClr val="black"/>
                </a:solidFill>
                <a:latin typeface="Times New Roman" panose="02020603050405020304" pitchFamily="18" charset="0"/>
                <a:ea typeface="Calibri" panose="020F0502020204030204" pitchFamily="34" charset="0"/>
                <a:cs typeface="David" panose="020E0502060401010101" pitchFamily="34" charset="-79"/>
              </a:rPr>
              <a:t>SMR</a:t>
            </a:r>
            <a:r>
              <a:rPr lang="he-IL" sz="1300" i="1" dirty="0">
                <a:solidFill>
                  <a:prstClr val="black"/>
                </a:solidFill>
                <a:latin typeface="Times New Roman" panose="02020603050405020304" pitchFamily="18" charset="0"/>
                <a:ea typeface="Calibri" panose="020F0502020204030204" pitchFamily="34" charset="0"/>
                <a:cs typeface="David" panose="020E0502060401010101" pitchFamily="34" charset="-79"/>
              </a:rPr>
              <a:t>. </a:t>
            </a:r>
          </a:p>
          <a:p>
            <a:pPr algn="r" rtl="1"/>
            <a:endParaRPr lang="he-IL" b="1" dirty="0" smtClean="0"/>
          </a:p>
          <a:p>
            <a:pPr algn="r" rtl="1"/>
            <a:r>
              <a:rPr lang="he-IL" b="1" dirty="0" smtClean="0"/>
              <a:t>רישוי: </a:t>
            </a:r>
          </a:p>
          <a:p>
            <a:pPr marL="239847" indent="-239847" algn="just" defTabSz="959388" rtl="1">
              <a:lnSpc>
                <a:spcPct val="115000"/>
              </a:lnSpc>
              <a:spcAft>
                <a:spcPts val="630"/>
              </a:spcAft>
              <a:buFont typeface="Arial" panose="020B0604020202020204" pitchFamily="34" charset="0"/>
              <a:buChar char="•"/>
              <a:defRPr/>
            </a:pPr>
            <a:r>
              <a:rPr lang="he-IL" sz="2900" dirty="0">
                <a:solidFill>
                  <a:srgbClr val="215968"/>
                </a:solidFill>
                <a:latin typeface="David" pitchFamily="34" charset="-79"/>
                <a:cs typeface="David" pitchFamily="34" charset="-79"/>
              </a:rPr>
              <a:t>כורי </a:t>
            </a:r>
            <a:r>
              <a:rPr lang="en-US" sz="2900" dirty="0">
                <a:solidFill>
                  <a:srgbClr val="215968"/>
                </a:solidFill>
                <a:latin typeface="David" pitchFamily="34" charset="-79"/>
                <a:cs typeface="David" pitchFamily="34" charset="-79"/>
              </a:rPr>
              <a:t>SMR</a:t>
            </a:r>
            <a:r>
              <a:rPr lang="he-IL" sz="2900" dirty="0">
                <a:solidFill>
                  <a:srgbClr val="215968"/>
                </a:solidFill>
                <a:latin typeface="David" pitchFamily="34" charset="-79"/>
                <a:cs typeface="David" pitchFamily="34" charset="-79"/>
              </a:rPr>
              <a:t> יחייבו זמן לגיבוש שינויים בתהליך הרישוי, שעלול להיות ממושך מהצפוי - ביחוד מכיוון שבכוונת היצרנים לנסות כיוון כפול של רישוי אמריקאי: ה"ישן" , דו שלבי, לפי פרק 50 </a:t>
            </a:r>
            <a:r>
              <a:rPr lang="he-IL" sz="2900" dirty="0" err="1">
                <a:solidFill>
                  <a:srgbClr val="215968"/>
                </a:solidFill>
                <a:latin typeface="David" pitchFamily="34" charset="-79"/>
                <a:cs typeface="David" pitchFamily="34" charset="-79"/>
              </a:rPr>
              <a:t>וה"חדש</a:t>
            </a:r>
            <a:r>
              <a:rPr lang="he-IL" sz="2900" dirty="0">
                <a:solidFill>
                  <a:srgbClr val="215968"/>
                </a:solidFill>
                <a:latin typeface="David" pitchFamily="34" charset="-79"/>
                <a:cs typeface="David" pitchFamily="34" charset="-79"/>
              </a:rPr>
              <a:t>" חד שלבי לפי פרק 52.</a:t>
            </a:r>
            <a:endParaRPr lang="en-US" sz="2900" dirty="0">
              <a:solidFill>
                <a:srgbClr val="215968"/>
              </a:solidFill>
              <a:latin typeface="David" pitchFamily="34" charset="-79"/>
              <a:cs typeface="David" pitchFamily="34" charset="-79"/>
            </a:endParaRPr>
          </a:p>
          <a:p>
            <a:pPr indent="-239847" algn="just" defTabSz="959388" rtl="1">
              <a:lnSpc>
                <a:spcPct val="115000"/>
              </a:lnSpc>
              <a:spcAft>
                <a:spcPts val="630"/>
              </a:spcAft>
              <a:buFont typeface="Arial" panose="020B0604020202020204" pitchFamily="34" charset="0"/>
              <a:buChar char="•"/>
              <a:defRPr/>
            </a:pPr>
            <a:r>
              <a:rPr lang="he-IL" sz="2900" dirty="0">
                <a:solidFill>
                  <a:srgbClr val="215968"/>
                </a:solidFill>
                <a:latin typeface="David" pitchFamily="34" charset="-79"/>
                <a:cs typeface="David" pitchFamily="34" charset="-79"/>
              </a:rPr>
              <a:t>התכנים של סוגי ה</a:t>
            </a:r>
            <a:r>
              <a:rPr lang="en-US" sz="2900" dirty="0">
                <a:solidFill>
                  <a:srgbClr val="215968"/>
                </a:solidFill>
                <a:latin typeface="David" pitchFamily="34" charset="-79"/>
                <a:cs typeface="David" pitchFamily="34" charset="-79"/>
              </a:rPr>
              <a:t>SMR</a:t>
            </a:r>
            <a:r>
              <a:rPr lang="he-IL" sz="2900" dirty="0">
                <a:solidFill>
                  <a:srgbClr val="215968"/>
                </a:solidFill>
                <a:latin typeface="David" pitchFamily="34" charset="-79"/>
                <a:cs typeface="David" pitchFamily="34" charset="-79"/>
              </a:rPr>
              <a:t> הם בשלב מוקדם והם הושלמו רק בפחות מ-20%. </a:t>
            </a:r>
            <a:endParaRPr lang="en-US" sz="2900" dirty="0">
              <a:solidFill>
                <a:srgbClr val="215968"/>
              </a:solidFill>
              <a:latin typeface="David" pitchFamily="34" charset="-79"/>
              <a:cs typeface="David" pitchFamily="34" charset="-79"/>
            </a:endParaRPr>
          </a:p>
          <a:p>
            <a:pPr algn="just" defTabSz="959388" rtl="1">
              <a:lnSpc>
                <a:spcPct val="115000"/>
              </a:lnSpc>
              <a:spcAft>
                <a:spcPts val="630"/>
              </a:spcAft>
              <a:defRPr/>
            </a:pPr>
            <a:r>
              <a:rPr lang="he-IL" sz="2900" dirty="0">
                <a:solidFill>
                  <a:srgbClr val="215968"/>
                </a:solidFill>
                <a:latin typeface="David" pitchFamily="34" charset="-79"/>
                <a:cs typeface="David" pitchFamily="34" charset="-79"/>
              </a:rPr>
              <a:t>הסכמת גופי הרישוי למספר תפיסות חדשות, למשל חדרי פיקוד משותפים או דרך שונה למנוע פגיעה ע"י מטוס מתרסק, אינה וודאית, והעדרה עלול ליקר את עלות ה – </a:t>
            </a:r>
            <a:r>
              <a:rPr lang="en-US" sz="2900" dirty="0">
                <a:solidFill>
                  <a:srgbClr val="215968"/>
                </a:solidFill>
                <a:latin typeface="David" pitchFamily="34" charset="-79"/>
                <a:cs typeface="David" pitchFamily="34" charset="-79"/>
              </a:rPr>
              <a:t>SMR</a:t>
            </a:r>
            <a:endParaRPr lang="he-IL" sz="2900" dirty="0">
              <a:solidFill>
                <a:srgbClr val="215968"/>
              </a:solidFill>
              <a:latin typeface="David" pitchFamily="34" charset="-79"/>
              <a:cs typeface="David" pitchFamily="34" charset="-79"/>
            </a:endParaRPr>
          </a:p>
          <a:p>
            <a:pPr algn="just" defTabSz="959388" rtl="1">
              <a:lnSpc>
                <a:spcPct val="115000"/>
              </a:lnSpc>
              <a:spcAft>
                <a:spcPts val="630"/>
              </a:spcAft>
              <a:defRPr/>
            </a:pPr>
            <a:r>
              <a:rPr lang="he-IL" sz="2900" dirty="0">
                <a:solidFill>
                  <a:prstClr val="black"/>
                </a:solidFill>
                <a:latin typeface="Times New Roman" panose="02020603050405020304" pitchFamily="18" charset="0"/>
                <a:ea typeface="Calibri" panose="020F0502020204030204" pitchFamily="34" charset="0"/>
                <a:cs typeface="David" panose="020E0502060401010101" pitchFamily="34" charset="-79"/>
              </a:rPr>
              <a:t>בנוסף - מימוש ציפיות מול הרישוי, למשל הסכמה לחדר פיקוד יחיד למספר מודולים</a:t>
            </a:r>
            <a:r>
              <a:rPr lang="he-IL" sz="2900" dirty="0" smtClean="0">
                <a:solidFill>
                  <a:prstClr val="black"/>
                </a:solidFill>
                <a:latin typeface="Times New Roman" panose="02020603050405020304" pitchFamily="18" charset="0"/>
                <a:ea typeface="Calibri" panose="020F0502020204030204" pitchFamily="34" charset="0"/>
                <a:cs typeface="David" panose="020E0502060401010101" pitchFamily="34" charset="-79"/>
              </a:rPr>
              <a:t>.</a:t>
            </a:r>
            <a:endParaRPr lang="he-IL" sz="1300" b="1" dirty="0">
              <a:solidFill>
                <a:prstClr val="black"/>
              </a:solidFill>
              <a:latin typeface="Times New Roman" panose="02020603050405020304" pitchFamily="18" charset="0"/>
              <a:cs typeface="David" panose="020E0502060401010101" pitchFamily="34" charset="-79"/>
            </a:endParaRPr>
          </a:p>
          <a:p>
            <a:pPr indent="-239847" algn="just" defTabSz="959388" rtl="1">
              <a:lnSpc>
                <a:spcPct val="115000"/>
              </a:lnSpc>
              <a:spcAft>
                <a:spcPts val="630"/>
              </a:spcAft>
              <a:buFont typeface="Arial" panose="020B0604020202020204" pitchFamily="34" charset="0"/>
              <a:buChar char="•"/>
              <a:defRPr/>
            </a:pPr>
            <a:r>
              <a:rPr lang="he-IL" sz="2700" dirty="0">
                <a:solidFill>
                  <a:srgbClr val="215968"/>
                </a:solidFill>
                <a:latin typeface="arial" panose="020B0604020202020204" pitchFamily="34" charset="0"/>
                <a:cs typeface="Calibri" pitchFamily="34" charset="0"/>
              </a:rPr>
              <a:t>אפשר גם להצביע על נקודות בהן הערכה עדכנית </a:t>
            </a:r>
            <a:r>
              <a:rPr lang="he-IL" sz="2700" dirty="0" smtClean="0">
                <a:solidFill>
                  <a:srgbClr val="215968"/>
                </a:solidFill>
                <a:latin typeface="arial" panose="020B0604020202020204" pitchFamily="34" charset="0"/>
                <a:cs typeface="Calibri" pitchFamily="34" charset="0"/>
              </a:rPr>
              <a:t>מציגה </a:t>
            </a:r>
            <a:r>
              <a:rPr lang="he-IL" sz="2700" dirty="0">
                <a:solidFill>
                  <a:srgbClr val="215968"/>
                </a:solidFill>
                <a:latin typeface="arial" panose="020B0604020202020204" pitchFamily="34" charset="0"/>
                <a:cs typeface="Calibri" pitchFamily="34" charset="0"/>
              </a:rPr>
              <a:t>אפשרויות לבעיות, לעיכובים ולהתייקרויות בהמשך פיתוח וייצור </a:t>
            </a:r>
            <a:r>
              <a:rPr lang="en-US" sz="2700" dirty="0">
                <a:solidFill>
                  <a:srgbClr val="215968"/>
                </a:solidFill>
                <a:latin typeface="arial" panose="020B0604020202020204" pitchFamily="34" charset="0"/>
                <a:cs typeface="Calibri" pitchFamily="34" charset="0"/>
              </a:rPr>
              <a:t>SMR</a:t>
            </a:r>
            <a:r>
              <a:rPr lang="he-IL" sz="2700" dirty="0">
                <a:solidFill>
                  <a:srgbClr val="215968"/>
                </a:solidFill>
                <a:latin typeface="arial" panose="020B0604020202020204" pitchFamily="34" charset="0"/>
                <a:cs typeface="Calibri" pitchFamily="34" charset="0"/>
              </a:rPr>
              <a:t>.</a:t>
            </a:r>
            <a:r>
              <a:rPr lang="en-US" sz="2700" dirty="0">
                <a:solidFill>
                  <a:srgbClr val="215968"/>
                </a:solidFill>
                <a:latin typeface="arial" panose="020B0604020202020204" pitchFamily="34" charset="0"/>
                <a:cs typeface="Calibri" pitchFamily="34" charset="0"/>
              </a:rPr>
              <a:t> </a:t>
            </a:r>
            <a:r>
              <a:rPr lang="he-IL" sz="2700" dirty="0">
                <a:solidFill>
                  <a:srgbClr val="215968"/>
                </a:solidFill>
                <a:latin typeface="arial" panose="020B0604020202020204" pitchFamily="34" charset="0"/>
                <a:cs typeface="Calibri" pitchFamily="34" charset="0"/>
              </a:rPr>
              <a:t>החיסכון בעלויות הצפוי ב </a:t>
            </a:r>
            <a:r>
              <a:rPr lang="en-US" sz="2700" dirty="0">
                <a:solidFill>
                  <a:srgbClr val="215968"/>
                </a:solidFill>
                <a:latin typeface="arial" panose="020B0604020202020204" pitchFamily="34" charset="0"/>
                <a:cs typeface="Calibri" pitchFamily="34" charset="0"/>
              </a:rPr>
              <a:t>SMR</a:t>
            </a:r>
            <a:r>
              <a:rPr lang="he-IL" sz="2700" dirty="0">
                <a:solidFill>
                  <a:srgbClr val="215968"/>
                </a:solidFill>
                <a:latin typeface="arial" panose="020B0604020202020204" pitchFamily="34" charset="0"/>
                <a:cs typeface="Calibri" pitchFamily="34" charset="0"/>
              </a:rPr>
              <a:t> </a:t>
            </a:r>
            <a:r>
              <a:rPr lang="he-IL" sz="2700" i="1" dirty="0">
                <a:solidFill>
                  <a:srgbClr val="215968"/>
                </a:solidFill>
                <a:latin typeface="arial" panose="020B0604020202020204" pitchFamily="34" charset="0"/>
                <a:cs typeface="Calibri" pitchFamily="34" charset="0"/>
              </a:rPr>
              <a:t>נשען במידה רבה על תיעוש הייצור והבניה שלהם והעברת חלק מהפעילות הנעשית היום באתר הבניה לבתי-חרושת לביצוע עם צוות מומחה. תהליך זה טרם אומת.</a:t>
            </a:r>
          </a:p>
          <a:p>
            <a:pPr algn="r" defTabSz="959388" rtl="1">
              <a:buBlip>
                <a:blip r:embed="rId3"/>
              </a:buBlip>
              <a:defRPr/>
            </a:pPr>
            <a:r>
              <a:rPr lang="he-IL" sz="2500" dirty="0">
                <a:solidFill>
                  <a:prstClr val="black"/>
                </a:solidFill>
              </a:rPr>
              <a:t> עלות גבוהה - </a:t>
            </a:r>
            <a:r>
              <a:rPr lang="he-IL" sz="2500" b="1" dirty="0">
                <a:solidFill>
                  <a:prstClr val="black"/>
                </a:solidFill>
              </a:rPr>
              <a:t>המשך הפיתוח של </a:t>
            </a:r>
            <a:r>
              <a:rPr lang="en-US" sz="2500" b="1" dirty="0">
                <a:solidFill>
                  <a:prstClr val="black"/>
                </a:solidFill>
              </a:rPr>
              <a:t>SMR</a:t>
            </a:r>
            <a:r>
              <a:rPr lang="he-IL" sz="2500" b="1" dirty="0">
                <a:solidFill>
                  <a:prstClr val="black"/>
                </a:solidFill>
              </a:rPr>
              <a:t> יהיה יקר. הערכה: מדובר על כ 30% (!!)</a:t>
            </a:r>
            <a:r>
              <a:rPr lang="en-US" sz="2500" b="1" dirty="0">
                <a:solidFill>
                  <a:prstClr val="black"/>
                </a:solidFill>
              </a:rPr>
              <a:t> </a:t>
            </a:r>
            <a:r>
              <a:rPr lang="he-IL" sz="2500" b="1" dirty="0">
                <a:solidFill>
                  <a:prstClr val="black"/>
                </a:solidFill>
              </a:rPr>
              <a:t>מערך השוק של החברה המפתחת</a:t>
            </a:r>
            <a:r>
              <a:rPr lang="he-IL" sz="2500" dirty="0">
                <a:solidFill>
                  <a:prstClr val="black"/>
                </a:solidFill>
              </a:rPr>
              <a:t>, </a:t>
            </a:r>
            <a:r>
              <a:rPr lang="he-IL" sz="2500" i="1" dirty="0">
                <a:solidFill>
                  <a:prstClr val="black"/>
                </a:solidFill>
              </a:rPr>
              <a:t>שיעור הדומה לזה של פיתוח מטוס נוסעים חדש וגבוה פי מהשיעור של פיתוח תרופה חדשה (כ 0.5% מערך השוק של החברה המפתחת). פיתוח מטוסים ותרופות נהנה בארה"ב מסיוע פדרלי עקיף גבוה יותר מאשר כורים.</a:t>
            </a:r>
            <a:endParaRPr lang="he-IL" sz="2700" i="1" dirty="0">
              <a:solidFill>
                <a:srgbClr val="215968"/>
              </a:solidFill>
              <a:latin typeface="arial" panose="020B0604020202020204" pitchFamily="34" charset="0"/>
            </a:endParaRPr>
          </a:p>
          <a:p>
            <a:pPr algn="r" defTabSz="959388" rtl="1">
              <a:buBlip>
                <a:blip r:embed="rId3"/>
              </a:buBlip>
              <a:defRPr/>
            </a:pPr>
            <a:endParaRPr lang="he-IL" sz="2700" i="1" dirty="0">
              <a:solidFill>
                <a:srgbClr val="215968"/>
              </a:solidFill>
              <a:latin typeface="arial" panose="020B0604020202020204" pitchFamily="34" charset="0"/>
            </a:endParaRPr>
          </a:p>
          <a:p>
            <a:pPr algn="r" defTabSz="959388" rtl="1">
              <a:buBlip>
                <a:blip r:embed="rId3"/>
              </a:buBlip>
              <a:defRPr/>
            </a:pPr>
            <a:r>
              <a:rPr lang="he-IL" sz="2700" b="1" u="sng" dirty="0">
                <a:solidFill>
                  <a:srgbClr val="215968"/>
                </a:solidFill>
                <a:latin typeface="arial" panose="020B0604020202020204" pitchFamily="34" charset="0"/>
              </a:rPr>
              <a:t>תחזית </a:t>
            </a:r>
            <a:r>
              <a:rPr lang="he-IL" sz="2700" b="1" u="sng" dirty="0" err="1">
                <a:solidFill>
                  <a:srgbClr val="215968"/>
                </a:solidFill>
                <a:latin typeface="arial" panose="020B0604020202020204" pitchFamily="34" charset="0"/>
              </a:rPr>
              <a:t>הביקושים</a:t>
            </a:r>
            <a:r>
              <a:rPr lang="he-IL" sz="2900" b="1" u="sng" dirty="0">
                <a:solidFill>
                  <a:srgbClr val="215968"/>
                </a:solidFill>
                <a:latin typeface="David" pitchFamily="34" charset="-79"/>
                <a:cs typeface="David" pitchFamily="34" charset="-79"/>
              </a:rPr>
              <a:t>- </a:t>
            </a:r>
            <a:r>
              <a:rPr lang="he-IL" sz="2900" b="1" dirty="0">
                <a:solidFill>
                  <a:srgbClr val="215968"/>
                </a:solidFill>
                <a:latin typeface="David" pitchFamily="34" charset="-79"/>
                <a:cs typeface="David" pitchFamily="34" charset="-79"/>
              </a:rPr>
              <a:t>יש אי וודאות גדולה במספר ההזמנות הצפוי ל- </a:t>
            </a:r>
            <a:r>
              <a:rPr lang="en-US" sz="2900" b="1" dirty="0">
                <a:solidFill>
                  <a:srgbClr val="215968"/>
                </a:solidFill>
                <a:latin typeface="David" pitchFamily="34" charset="-79"/>
                <a:cs typeface="David" pitchFamily="34" charset="-79"/>
              </a:rPr>
              <a:t>SMR</a:t>
            </a:r>
            <a:r>
              <a:rPr lang="he-IL" sz="2900" dirty="0">
                <a:solidFill>
                  <a:srgbClr val="215968"/>
                </a:solidFill>
                <a:latin typeface="David" pitchFamily="34" charset="-79"/>
                <a:cs typeface="David" pitchFamily="34" charset="-79"/>
              </a:rPr>
              <a:t>. ערך זה ישפיע על חלק מהפרמטרים האחרים ובפרט על הצלחת התיעוש.</a:t>
            </a:r>
          </a:p>
          <a:p>
            <a:pPr algn="just" defTabSz="959388" rtl="1">
              <a:lnSpc>
                <a:spcPct val="115000"/>
              </a:lnSpc>
              <a:spcAft>
                <a:spcPts val="630"/>
              </a:spcAft>
              <a:defRPr/>
            </a:pPr>
            <a:endParaRPr lang="he-IL" sz="2900" dirty="0">
              <a:solidFill>
                <a:srgbClr val="215968"/>
              </a:solidFill>
              <a:latin typeface="David" pitchFamily="34" charset="-79"/>
              <a:cs typeface="David" pitchFamily="34" charset="-79"/>
            </a:endParaRPr>
          </a:p>
          <a:p>
            <a:pPr indent="-239847" algn="just" defTabSz="959388" rtl="1">
              <a:lnSpc>
                <a:spcPct val="115000"/>
              </a:lnSpc>
              <a:spcAft>
                <a:spcPts val="630"/>
              </a:spcAft>
              <a:buFont typeface="Arial" panose="020B0604020202020204" pitchFamily="34" charset="0"/>
              <a:buChar char="•"/>
              <a:defRPr/>
            </a:pPr>
            <a:r>
              <a:rPr lang="he-IL" sz="2500" b="1" dirty="0" smtClean="0">
                <a:solidFill>
                  <a:prstClr val="black"/>
                </a:solidFill>
              </a:rPr>
              <a:t>(בהקשר </a:t>
            </a:r>
            <a:r>
              <a:rPr lang="he-IL" sz="2500" b="1" dirty="0">
                <a:solidFill>
                  <a:prstClr val="black"/>
                </a:solidFill>
              </a:rPr>
              <a:t>הישראלי, כלל ה </a:t>
            </a:r>
            <a:r>
              <a:rPr lang="en-US" sz="2500" b="1" dirty="0">
                <a:solidFill>
                  <a:prstClr val="black"/>
                </a:solidFill>
              </a:rPr>
              <a:t>No-FOAK</a:t>
            </a:r>
            <a:r>
              <a:rPr lang="he-IL" sz="2500" dirty="0">
                <a:solidFill>
                  <a:prstClr val="black"/>
                </a:solidFill>
              </a:rPr>
              <a:t>, משמעותו היא שלא נוכל לשקול ברצינות הזמנה של יחידה בזו לפני שהיחידה הראשונה בעולם היה קרובה להשלמת בנייתה ואולי אף לפני חיבורה לרשת כלומר לא לפני </a:t>
            </a:r>
            <a:r>
              <a:rPr lang="he-IL" sz="2500" dirty="0" smtClean="0">
                <a:solidFill>
                  <a:prstClr val="black"/>
                </a:solidFill>
              </a:rPr>
              <a:t>2020-2022)</a:t>
            </a:r>
          </a:p>
          <a:p>
            <a:pPr indent="-239847" algn="just" defTabSz="959388" rtl="1">
              <a:lnSpc>
                <a:spcPct val="115000"/>
              </a:lnSpc>
              <a:spcAft>
                <a:spcPts val="630"/>
              </a:spcAft>
              <a:buFont typeface="Arial" panose="020B0604020202020204" pitchFamily="34" charset="0"/>
              <a:buChar char="•"/>
              <a:defRPr/>
            </a:pPr>
            <a:endParaRPr lang="he-IL" sz="2500" dirty="0" smtClean="0">
              <a:solidFill>
                <a:prstClr val="black"/>
              </a:solidFill>
            </a:endParaRP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lang="he-IL" sz="2500" b="1" i="1" dirty="0" smtClean="0">
                <a:solidFill>
                  <a:prstClr val="black"/>
                </a:solidFill>
              </a:rPr>
              <a:t>כמו כן, </a:t>
            </a:r>
            <a:r>
              <a:rPr kumimoji="0" lang="he-IL" sz="2400" b="0" i="0"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rPr>
              <a:t>מאז 9/11 שונו בארה"ב ובעולם המערבי דרישות מיגון הכורים כך שיעמדו בהתרסקות של בואינג 747 ישירות על מבנה הכור.</a:t>
            </a: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e-IL" sz="2400" b="0" i="0"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rPr>
              <a:t>דרישות אלה </a:t>
            </a:r>
            <a:r>
              <a:rPr kumimoji="0" lang="he-IL" sz="2400" b="0" i="0" u="none" strike="noStrike" kern="1200" cap="none" spc="0" normalizeH="0" baseline="0" noProof="0" dirty="0" err="1" smtClean="0">
                <a:ln>
                  <a:noFill/>
                </a:ln>
                <a:solidFill>
                  <a:prstClr val="black"/>
                </a:solidFill>
                <a:effectLst/>
                <a:uLnTx/>
                <a:uFillTx/>
                <a:latin typeface="David" pitchFamily="34" charset="-79"/>
                <a:ea typeface="+mn-ea"/>
                <a:cs typeface="David" pitchFamily="34" charset="-79"/>
              </a:rPr>
              <a:t>שבודאי</a:t>
            </a:r>
            <a:r>
              <a:rPr kumimoji="0" lang="he-IL" sz="2400" b="0" i="0"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rPr>
              <a:t> תוחמרנה בישראל מייקרות מאד את ההקמה</a:t>
            </a: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e-IL" sz="2400" b="1" i="1"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rPr>
              <a:t>עם זאת אימוץ הקונספט של כורים מודולריים קטנים מדור </a:t>
            </a:r>
            <a:r>
              <a:rPr kumimoji="0" lang="en-US" sz="2400" b="1" i="1"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rPr>
              <a:t>IV</a:t>
            </a:r>
            <a:r>
              <a:rPr kumimoji="0" lang="he-IL" sz="2400" b="1" i="1"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rPr>
              <a:t> מאפשר הקמת כורים ת"ק בעלי מיגון אינהרנטי</a:t>
            </a:r>
          </a:p>
          <a:p>
            <a:pPr indent="-239847" algn="just" defTabSz="959388" rtl="1">
              <a:lnSpc>
                <a:spcPct val="115000"/>
              </a:lnSpc>
              <a:spcAft>
                <a:spcPts val="630"/>
              </a:spcAft>
              <a:buFont typeface="Arial" panose="020B0604020202020204" pitchFamily="34" charset="0"/>
              <a:buChar char="•"/>
              <a:defRPr/>
            </a:pPr>
            <a:endParaRPr lang="he-IL" sz="2500" b="1" i="1" dirty="0" smtClean="0">
              <a:solidFill>
                <a:prstClr val="black"/>
              </a:solidFill>
            </a:endParaRPr>
          </a:p>
          <a:p>
            <a:pPr marL="0" marR="0" lvl="0" indent="0" algn="r" defTabSz="959388" rtl="1" eaLnBrk="0" fontAlgn="base" latinLnBrk="0" hangingPunct="0">
              <a:lnSpc>
                <a:spcPct val="100000"/>
              </a:lnSpc>
              <a:spcBef>
                <a:spcPct val="20000"/>
              </a:spcBef>
              <a:spcAft>
                <a:spcPct val="0"/>
              </a:spcAft>
              <a:buClrTx/>
              <a:buSzTx/>
              <a:buFontTx/>
              <a:buNone/>
              <a:tabLst/>
              <a:defRPr/>
            </a:pPr>
            <a:r>
              <a:rPr lang="he-IL" sz="3200" b="1" i="1" dirty="0" smtClean="0">
                <a:solidFill>
                  <a:prstClr val="black"/>
                </a:solidFill>
              </a:rPr>
              <a:t>וגם: </a:t>
            </a:r>
          </a:p>
          <a:p>
            <a:pPr marL="0" marR="0" lvl="0" indent="0" algn="r" defTabSz="959388" rtl="1" eaLnBrk="0" fontAlgn="base" latinLnBrk="0" hangingPunct="0">
              <a:lnSpc>
                <a:spcPct val="100000"/>
              </a:lnSpc>
              <a:spcBef>
                <a:spcPct val="20000"/>
              </a:spcBef>
              <a:spcAft>
                <a:spcPct val="0"/>
              </a:spcAft>
              <a:buClrTx/>
              <a:buSzTx/>
              <a:buFontTx/>
              <a:buNone/>
              <a:tabLst/>
              <a:defRPr/>
            </a:pPr>
            <a:r>
              <a:rPr kumimoji="0" lang="he-IL" sz="2900" b="1" i="0"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rPr>
              <a:t>– האם נותן מענה ל:</a:t>
            </a:r>
          </a:p>
          <a:p>
            <a:pPr marL="359771" marR="0" lvl="0" indent="-359771" algn="r" defTabSz="959388" rtl="1"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he-IL" altLang="en-US" sz="3400" b="0" i="0" u="none" strike="noStrike" kern="1200" cap="none" spc="0" normalizeH="0" baseline="0" noProof="0" dirty="0" smtClean="0">
                <a:ln>
                  <a:noFill/>
                </a:ln>
                <a:solidFill>
                  <a:prstClr val="black"/>
                </a:solidFill>
                <a:effectLst/>
                <a:uLnTx/>
                <a:uFillTx/>
                <a:latin typeface="+mn-lt"/>
                <a:ea typeface="+mn-ea"/>
                <a:cs typeface="+mn-cs"/>
              </a:rPr>
              <a:t>האם המניעה של תאונות חמורות תהיה יותר קשה בכור מוטמן מאשר בכור קונבנציונלי (עילי), בשל קשיי גישה לליבה? (האם </a:t>
            </a:r>
            <a:r>
              <a:rPr kumimoji="0" lang="en-US" altLang="en-US" sz="3400" b="0" i="0" u="none" strike="noStrike" kern="1200" cap="none" spc="0" normalizeH="0" baseline="0" noProof="0" dirty="0" smtClean="0">
                <a:ln>
                  <a:noFill/>
                </a:ln>
                <a:solidFill>
                  <a:prstClr val="black"/>
                </a:solidFill>
                <a:effectLst/>
                <a:uLnTx/>
                <a:uFillTx/>
                <a:latin typeface="+mn-lt"/>
                <a:ea typeface="+mn-ea"/>
                <a:cs typeface="+mn-cs"/>
              </a:rPr>
              <a:t> TEPCO </a:t>
            </a:r>
            <a:r>
              <a:rPr kumimoji="0" lang="he-IL" altLang="en-US" sz="3400" b="0" i="0" u="none" strike="noStrike" kern="1200" cap="none" spc="0" normalizeH="0" baseline="0" noProof="0" dirty="0" smtClean="0">
                <a:ln>
                  <a:noFill/>
                </a:ln>
                <a:solidFill>
                  <a:prstClr val="black"/>
                </a:solidFill>
                <a:effectLst/>
                <a:uLnTx/>
                <a:uFillTx/>
                <a:latin typeface="+mn-lt"/>
                <a:ea typeface="+mn-ea"/>
                <a:cs typeface="+mn-cs"/>
              </a:rPr>
              <a:t> היו מזרימים מי ים לליבות של כורי </a:t>
            </a:r>
            <a:r>
              <a:rPr kumimoji="0" lang="he-IL" altLang="en-US" sz="3400" b="0" i="0" u="none" strike="noStrike" kern="1200" cap="none" spc="0" normalizeH="0" baseline="0" noProof="0" dirty="0" err="1" smtClean="0">
                <a:ln>
                  <a:noFill/>
                </a:ln>
                <a:solidFill>
                  <a:prstClr val="black"/>
                </a:solidFill>
                <a:effectLst/>
                <a:uLnTx/>
                <a:uFillTx/>
                <a:latin typeface="+mn-lt"/>
                <a:ea typeface="+mn-ea"/>
                <a:cs typeface="+mn-cs"/>
              </a:rPr>
              <a:t>פוקושימה</a:t>
            </a:r>
            <a:r>
              <a:rPr kumimoji="0" lang="he-IL" altLang="en-US" sz="3400" b="0" i="0" u="none" strike="noStrike" kern="1200" cap="none" spc="0" normalizeH="0" baseline="0" noProof="0" dirty="0" smtClean="0">
                <a:ln>
                  <a:noFill/>
                </a:ln>
                <a:solidFill>
                  <a:prstClr val="black"/>
                </a:solidFill>
                <a:effectLst/>
                <a:uLnTx/>
                <a:uFillTx/>
                <a:latin typeface="+mn-lt"/>
                <a:ea typeface="+mn-ea"/>
                <a:cs typeface="+mn-cs"/>
              </a:rPr>
              <a:t> אם הם היו מוטמנים לאדמה?)</a:t>
            </a:r>
          </a:p>
          <a:p>
            <a:pPr marL="359771" marR="0" lvl="0" indent="-359771" algn="r" defTabSz="959388" rtl="1"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he-IL" sz="3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מניעת תאונות חמורות -</a:t>
            </a:r>
            <a:r>
              <a:rPr kumimoji="0" lang="he-IL" sz="3400" b="0" i="0" u="sng"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האם זה יהיה קשה יותר מאשר בכור עילי בשל קשיי גישה</a:t>
            </a:r>
            <a:r>
              <a:rPr kumimoji="0" lang="he-IL" sz="3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p>
          <a:p>
            <a:pPr marL="359771" marR="0" lvl="0" indent="-359771" algn="r" defTabSz="959388" rtl="1"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he-IL" sz="3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האם כור SMR מוטמן, שתוכנן במיוחד עבור פריסה תת קרקעית, </a:t>
            </a:r>
            <a:r>
              <a:rPr kumimoji="0" lang="he-IL" sz="3400" b="0" i="0" u="sng"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יוכל "ליהנות" מאותם יתרונות של מאטם "טבעי" ללא קשיי גישה</a:t>
            </a:r>
            <a:r>
              <a:rPr kumimoji="0" lang="he-IL" sz="3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p>
          <a:p>
            <a:pPr marL="0" marR="0" lvl="0" indent="0" algn="r" defTabSz="1006590" rtl="1" eaLnBrk="0" fontAlgn="base" latinLnBrk="0" hangingPunct="0">
              <a:lnSpc>
                <a:spcPct val="100000"/>
              </a:lnSpc>
              <a:spcBef>
                <a:spcPct val="20000"/>
              </a:spcBef>
              <a:spcAft>
                <a:spcPct val="0"/>
              </a:spcAft>
              <a:buClrTx/>
              <a:buSzPct val="80000"/>
              <a:buFontTx/>
              <a:buNone/>
              <a:tabLst/>
              <a:defRPr/>
            </a:pPr>
            <a:endParaRPr kumimoji="0" lang="he-IL" sz="3600" b="0" i="0" u="none" strike="noStrike" kern="1200" cap="none" spc="0" normalizeH="0" baseline="0" noProof="0" dirty="0" smtClean="0">
              <a:ln>
                <a:noFill/>
              </a:ln>
              <a:solidFill>
                <a:srgbClr val="215968"/>
              </a:solidFill>
              <a:effectLst/>
              <a:uLnTx/>
              <a:uFillTx/>
              <a:latin typeface="arial" panose="020B0604020202020204" pitchFamily="34" charset="0"/>
              <a:ea typeface="+mn-ea"/>
              <a:cs typeface="+mn-cs"/>
            </a:endParaRPr>
          </a:p>
          <a:p>
            <a:pPr marL="359771" marR="0" lvl="0" indent="-359771" algn="r" defTabSz="959388" rtl="1" eaLnBrk="1" fontAlgn="base" latinLnBrk="0" hangingPunct="1">
              <a:lnSpc>
                <a:spcPct val="100000"/>
              </a:lnSpc>
              <a:spcBef>
                <a:spcPct val="20000"/>
              </a:spcBef>
              <a:spcAft>
                <a:spcPct val="0"/>
              </a:spcAft>
              <a:buClrTx/>
              <a:buSzPct val="80000"/>
              <a:buFont typeface="Wingdings" panose="05000000000000000000" pitchFamily="2" charset="2"/>
              <a:buChar char="q"/>
              <a:tabLst/>
              <a:defRPr/>
            </a:pPr>
            <a:r>
              <a:rPr kumimoji="0" lang="he-IL" sz="3600" b="1" i="0" u="sng" strike="noStrike" kern="1200" cap="none" spc="0" normalizeH="0" baseline="0" noProof="0" dirty="0" smtClean="0">
                <a:ln>
                  <a:noFill/>
                </a:ln>
                <a:solidFill>
                  <a:srgbClr val="215968"/>
                </a:solidFill>
                <a:effectLst/>
                <a:uLnTx/>
                <a:uFillTx/>
                <a:latin typeface="arial" panose="020B0604020202020204" pitchFamily="34" charset="0"/>
                <a:ea typeface="+mn-ea"/>
                <a:cs typeface="+mn-cs"/>
              </a:rPr>
              <a:t>ומה לגבי פריסה יעילה של </a:t>
            </a:r>
            <a:r>
              <a:rPr kumimoji="0" lang="he-IL" sz="3600" b="1" i="0" u="sng" strike="noStrike" kern="1200" cap="none" spc="0" normalizeH="0" baseline="0" noProof="0" dirty="0" err="1" smtClean="0">
                <a:ln>
                  <a:noFill/>
                </a:ln>
                <a:solidFill>
                  <a:srgbClr val="215968"/>
                </a:solidFill>
                <a:effectLst/>
                <a:uLnTx/>
                <a:uFillTx/>
                <a:latin typeface="arial" panose="020B0604020202020204" pitchFamily="34" charset="0"/>
                <a:ea typeface="+mn-ea"/>
                <a:cs typeface="+mn-cs"/>
              </a:rPr>
              <a:t>התג"ר</a:t>
            </a:r>
            <a:r>
              <a:rPr kumimoji="0" lang="he-IL" sz="3600" b="1" i="0" u="sng" strike="noStrike" kern="1200" cap="none" spc="0" normalizeH="0" baseline="0" noProof="0" dirty="0" smtClean="0">
                <a:ln>
                  <a:noFill/>
                </a:ln>
                <a:solidFill>
                  <a:srgbClr val="215968"/>
                </a:solidFill>
                <a:effectLst/>
                <a:uLnTx/>
                <a:uFillTx/>
                <a:latin typeface="arial" panose="020B0604020202020204" pitchFamily="34" charset="0"/>
                <a:ea typeface="+mn-ea"/>
                <a:cs typeface="+mn-cs"/>
              </a:rPr>
              <a:t> </a:t>
            </a:r>
            <a:r>
              <a:rPr kumimoji="0" lang="he-IL" sz="3600" b="0" i="0" u="none" strike="noStrike" kern="1200" cap="none" spc="0" normalizeH="0" baseline="0" noProof="0" dirty="0" smtClean="0">
                <a:ln>
                  <a:noFill/>
                </a:ln>
                <a:solidFill>
                  <a:srgbClr val="215968"/>
                </a:solidFill>
                <a:effectLst/>
                <a:uLnTx/>
                <a:uFillTx/>
                <a:latin typeface="arial" panose="020B0604020202020204" pitchFamily="34" charset="0"/>
                <a:ea typeface="+mn-ea"/>
                <a:cs typeface="+mn-cs"/>
              </a:rPr>
              <a:t>- </a:t>
            </a:r>
            <a:r>
              <a:rPr kumimoji="0" lang="he-IL" altLang="en-US" sz="3400" b="0" i="0" u="none" strike="noStrike" kern="1200" cap="none" spc="0" normalizeH="0" baseline="0" noProof="0" dirty="0" smtClean="0">
                <a:ln>
                  <a:noFill/>
                </a:ln>
                <a:solidFill>
                  <a:srgbClr val="215968"/>
                </a:solidFill>
                <a:effectLst/>
                <a:uLnTx/>
                <a:uFillTx/>
                <a:latin typeface="arial" panose="020B0604020202020204" pitchFamily="34" charset="0"/>
                <a:ea typeface="+mn-ea"/>
                <a:cs typeface="+mn-cs"/>
              </a:rPr>
              <a:t>האם נוכל לנצל ביעילות את האתר היחיד, ולפרוס בו 8 יחידות של כורי </a:t>
            </a:r>
            <a:r>
              <a:rPr kumimoji="0" lang="en-US" altLang="en-US" sz="3400" b="0" i="0" u="none" strike="noStrike" kern="1200" cap="none" spc="0" normalizeH="0" baseline="0" noProof="0" dirty="0" smtClean="0">
                <a:ln>
                  <a:noFill/>
                </a:ln>
                <a:solidFill>
                  <a:srgbClr val="215968"/>
                </a:solidFill>
                <a:effectLst/>
                <a:uLnTx/>
                <a:uFillTx/>
                <a:latin typeface="arial" panose="020B0604020202020204" pitchFamily="34" charset="0"/>
                <a:ea typeface="+mn-ea"/>
                <a:cs typeface="+mn-cs"/>
              </a:rPr>
              <a:t>SMR</a:t>
            </a:r>
            <a:r>
              <a:rPr kumimoji="0" lang="he-IL" altLang="en-US" sz="3400" b="0" i="0" u="none" strike="noStrike" kern="1200" cap="none" spc="0" normalizeH="0" baseline="0" noProof="0" dirty="0" smtClean="0">
                <a:ln>
                  <a:noFill/>
                </a:ln>
                <a:solidFill>
                  <a:srgbClr val="215968"/>
                </a:solidFill>
                <a:effectLst/>
                <a:uLnTx/>
                <a:uFillTx/>
                <a:latin typeface="arial" panose="020B0604020202020204" pitchFamily="34" charset="0"/>
                <a:ea typeface="+mn-ea"/>
                <a:cs typeface="+mn-cs"/>
              </a:rPr>
              <a:t>? </a:t>
            </a:r>
          </a:p>
          <a:p>
            <a:pPr marL="359771" marR="0" lvl="0" indent="-359771" algn="r" defTabSz="959388" rtl="1" eaLnBrk="1" fontAlgn="base" latinLnBrk="0" hangingPunct="1">
              <a:lnSpc>
                <a:spcPct val="100000"/>
              </a:lnSpc>
              <a:spcBef>
                <a:spcPct val="20000"/>
              </a:spcBef>
              <a:spcAft>
                <a:spcPct val="0"/>
              </a:spcAft>
              <a:buClrTx/>
              <a:buSzPct val="80000"/>
              <a:buFont typeface="Wingdings" panose="05000000000000000000" pitchFamily="2" charset="2"/>
              <a:buChar char="q"/>
              <a:tabLst/>
              <a:defRPr/>
            </a:pPr>
            <a:r>
              <a:rPr kumimoji="0" lang="en-US" altLang="en-US" sz="3400" b="0" i="0" u="none" strike="noStrike" kern="1200" cap="none" spc="0" normalizeH="0" baseline="0" noProof="0" dirty="0" smtClean="0">
                <a:ln>
                  <a:noFill/>
                </a:ln>
                <a:solidFill>
                  <a:srgbClr val="FF0000"/>
                </a:solidFill>
                <a:effectLst/>
                <a:uLnTx/>
                <a:uFillTx/>
                <a:latin typeface="Calibri" pitchFamily="34" charset="0"/>
                <a:ea typeface="+mn-ea"/>
                <a:cs typeface="Arial" panose="020B0604020202020204" pitchFamily="34" charset="0"/>
              </a:rPr>
              <a:t>(40 SMRs of 0.2 </a:t>
            </a:r>
            <a:r>
              <a:rPr kumimoji="0" lang="en-US" altLang="en-US" sz="3400" b="0" i="0" u="none" strike="noStrike" kern="1200" cap="none" spc="0" normalizeH="0" baseline="0" noProof="0" dirty="0" err="1" smtClean="0">
                <a:ln>
                  <a:noFill/>
                </a:ln>
                <a:solidFill>
                  <a:srgbClr val="FF0000"/>
                </a:solidFill>
                <a:effectLst/>
                <a:uLnTx/>
                <a:uFillTx/>
                <a:latin typeface="Calibri" pitchFamily="34" charset="0"/>
                <a:ea typeface="+mn-ea"/>
                <a:cs typeface="Arial" panose="020B0604020202020204" pitchFamily="34" charset="0"/>
              </a:rPr>
              <a:t>GWe</a:t>
            </a:r>
            <a:r>
              <a:rPr kumimoji="0" lang="en-US" altLang="en-US" sz="3400" b="0" i="0" u="none" strike="noStrike" kern="1200" cap="none" spc="0" normalizeH="0" baseline="0" noProof="0" dirty="0" smtClean="0">
                <a:ln>
                  <a:noFill/>
                </a:ln>
                <a:solidFill>
                  <a:srgbClr val="FF0000"/>
                </a:solidFill>
                <a:effectLst/>
                <a:uLnTx/>
                <a:uFillTx/>
                <a:latin typeface="Calibri" pitchFamily="34" charset="0"/>
                <a:ea typeface="+mn-ea"/>
                <a:cs typeface="Arial" panose="020B0604020202020204" pitchFamily="34" charset="0"/>
              </a:rPr>
              <a:t>)</a:t>
            </a:r>
            <a:r>
              <a:rPr kumimoji="0" lang="he-IL" altLang="en-US" sz="3400" b="0" i="0" u="none" strike="noStrike" kern="1200" cap="none" spc="0" normalizeH="0" baseline="0" noProof="0" dirty="0" smtClean="0">
                <a:ln>
                  <a:noFill/>
                </a:ln>
                <a:solidFill>
                  <a:srgbClr val="FF0000"/>
                </a:solidFill>
                <a:effectLst/>
                <a:uLnTx/>
                <a:uFillTx/>
                <a:latin typeface="Calibri" pitchFamily="34" charset="0"/>
                <a:ea typeface="+mn-ea"/>
                <a:cs typeface="+mn-cs"/>
              </a:rPr>
              <a:t>?</a:t>
            </a:r>
          </a:p>
          <a:p>
            <a:pPr indent="-239847" algn="just" defTabSz="959388" rtl="1">
              <a:lnSpc>
                <a:spcPct val="115000"/>
              </a:lnSpc>
              <a:spcAft>
                <a:spcPts val="630"/>
              </a:spcAft>
              <a:buFont typeface="Arial" panose="020B0604020202020204" pitchFamily="34" charset="0"/>
              <a:buChar char="•"/>
              <a:defRPr/>
            </a:pPr>
            <a:endParaRPr lang="he-IL" sz="2500" b="1" i="1" dirty="0" smtClean="0">
              <a:solidFill>
                <a:prstClr val="black"/>
              </a:solidFill>
            </a:endParaRPr>
          </a:p>
          <a:p>
            <a:pPr algn="just" defTabSz="959388" rtl="1">
              <a:lnSpc>
                <a:spcPct val="115000"/>
              </a:lnSpc>
              <a:spcAft>
                <a:spcPts val="630"/>
              </a:spcAft>
              <a:defRPr/>
            </a:pPr>
            <a:endParaRPr lang="he-IL" sz="2500" dirty="0">
              <a:solidFill>
                <a:prstClr val="black"/>
              </a:solidFill>
            </a:endParaRPr>
          </a:p>
          <a:p>
            <a:pPr algn="r" defTabSz="959388" rtl="1">
              <a:lnSpc>
                <a:spcPct val="115000"/>
              </a:lnSpc>
              <a:spcAft>
                <a:spcPts val="630"/>
              </a:spcAft>
              <a:defRPr/>
            </a:pPr>
            <a:endParaRPr lang="en-US" sz="2500" b="1" u="sng" dirty="0">
              <a:solidFill>
                <a:prstClr val="black"/>
              </a:solidFill>
            </a:endParaRPr>
          </a:p>
          <a:p>
            <a:pPr algn="just" defTabSz="959388" rtl="1">
              <a:lnSpc>
                <a:spcPct val="115000"/>
              </a:lnSpc>
              <a:spcAft>
                <a:spcPts val="630"/>
              </a:spcAft>
              <a:defRPr/>
            </a:pPr>
            <a:endParaRPr lang="en-US" sz="900" dirty="0">
              <a:solidFill>
                <a:prstClr val="black"/>
              </a:solidFill>
            </a:endParaRPr>
          </a:p>
          <a:p>
            <a:pPr marL="1199236" lvl="2" indent="-239847" algn="just" defTabSz="959388" rtl="1">
              <a:lnSpc>
                <a:spcPct val="115000"/>
              </a:lnSpc>
              <a:spcAft>
                <a:spcPts val="630"/>
              </a:spcAft>
              <a:buFont typeface="+mj-lt"/>
              <a:buAutoNum type="arabicPeriod"/>
              <a:defRPr/>
            </a:pPr>
            <a:endParaRPr lang="he-IL" sz="1300" dirty="0">
              <a:solidFill>
                <a:prstClr val="black"/>
              </a:solidFill>
            </a:endParaRPr>
          </a:p>
          <a:p>
            <a:pPr indent="-239847" algn="just" defTabSz="959388" rtl="1">
              <a:lnSpc>
                <a:spcPct val="115000"/>
              </a:lnSpc>
              <a:spcAft>
                <a:spcPts val="630"/>
              </a:spcAft>
              <a:buFont typeface="Arial" panose="020B0604020202020204" pitchFamily="34" charset="0"/>
              <a:buChar char="•"/>
              <a:defRPr/>
            </a:pPr>
            <a:endParaRPr lang="en-US" sz="2900" dirty="0">
              <a:solidFill>
                <a:srgbClr val="215968"/>
              </a:solidFill>
              <a:latin typeface="David" pitchFamily="34" charset="-79"/>
              <a:cs typeface="David" pitchFamily="34" charset="-79"/>
            </a:endParaRPr>
          </a:p>
          <a:p>
            <a:pPr algn="r" rtl="1"/>
            <a:endParaRPr lang="he-IL" b="1" dirty="0"/>
          </a:p>
        </p:txBody>
      </p:sp>
      <p:sp>
        <p:nvSpPr>
          <p:cNvPr id="4" name="מציין מיקום של מספר שקופית 3"/>
          <p:cNvSpPr>
            <a:spLocks noGrp="1"/>
          </p:cNvSpPr>
          <p:nvPr>
            <p:ph type="sldNum" sz="quarter" idx="10"/>
          </p:nvPr>
        </p:nvSpPr>
        <p:spPr/>
        <p:txBody>
          <a:bodyPr/>
          <a:lstStyle/>
          <a:p>
            <a:fld id="{015FA32F-8276-4951-8B3D-60B25E4A64F7}"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795709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בעולם</a:t>
            </a:r>
            <a:r>
              <a:rPr lang="he-IL" baseline="0" dirty="0" smtClean="0"/>
              <a:t> - </a:t>
            </a:r>
            <a:endParaRPr lang="he-IL" dirty="0"/>
          </a:p>
        </p:txBody>
      </p:sp>
      <p:sp>
        <p:nvSpPr>
          <p:cNvPr id="4" name="מציין מיקום של מספר שקופית 3"/>
          <p:cNvSpPr>
            <a:spLocks noGrp="1"/>
          </p:cNvSpPr>
          <p:nvPr>
            <p:ph type="sldNum" sz="quarter" idx="10"/>
          </p:nvPr>
        </p:nvSpPr>
        <p:spPr/>
        <p:txBody>
          <a:bodyPr/>
          <a:lstStyle/>
          <a:p>
            <a:fld id="{015FA32F-8276-4951-8B3D-60B25E4A64F7}"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64063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39700" y="742950"/>
            <a:ext cx="6604000" cy="3714750"/>
          </a:xfrm>
        </p:spPr>
      </p:sp>
      <p:sp>
        <p:nvSpPr>
          <p:cNvPr id="3" name="מציין מיקום של הערות 2"/>
          <p:cNvSpPr>
            <a:spLocks noGrp="1"/>
          </p:cNvSpPr>
          <p:nvPr>
            <p:ph type="body" idx="1"/>
          </p:nvPr>
        </p:nvSpPr>
        <p:spPr/>
        <p:txBody>
          <a:bodyPr/>
          <a:lstStyle/>
          <a:p>
            <a:pPr algn="r" defTabSz="959388" rtl="1" eaLnBrk="0" fontAlgn="base" hangingPunct="0">
              <a:spcBef>
                <a:spcPct val="20000"/>
              </a:spcBef>
              <a:spcAft>
                <a:spcPct val="0"/>
              </a:spcAft>
              <a:buSzPct val="80000"/>
              <a:defRPr/>
            </a:pPr>
            <a:r>
              <a:rPr lang="he-IL" altLang="en-US" sz="3100" b="1" dirty="0">
                <a:solidFill>
                  <a:srgbClr val="215968"/>
                </a:solidFill>
                <a:latin typeface="David" pitchFamily="34" charset="-79"/>
                <a:cs typeface="David" pitchFamily="34" charset="-79"/>
              </a:rPr>
              <a:t>1. מדינות בעולם:</a:t>
            </a:r>
          </a:p>
          <a:p>
            <a:pPr marL="359771" indent="-359771" algn="r" defTabSz="959388" rtl="1" eaLnBrk="0" fontAlgn="base" hangingPunct="0">
              <a:spcBef>
                <a:spcPct val="20000"/>
              </a:spcBef>
              <a:spcAft>
                <a:spcPct val="0"/>
              </a:spcAft>
              <a:buSzPct val="80000"/>
              <a:buBlip>
                <a:blip r:embed="rId3"/>
              </a:buBlip>
              <a:defRPr/>
            </a:pPr>
            <a:r>
              <a:rPr lang="he-IL" altLang="en-US" sz="3100" b="1" dirty="0">
                <a:solidFill>
                  <a:srgbClr val="215968"/>
                </a:solidFill>
                <a:latin typeface="David" pitchFamily="34" charset="-79"/>
                <a:cs typeface="David" pitchFamily="34" charset="-79"/>
              </a:rPr>
              <a:t>יפן – </a:t>
            </a:r>
            <a:r>
              <a:rPr lang="he-IL" altLang="en-US" sz="3100" dirty="0">
                <a:solidFill>
                  <a:srgbClr val="215968"/>
                </a:solidFill>
                <a:latin typeface="David" pitchFamily="34" charset="-79"/>
                <a:cs typeface="David" pitchFamily="34" charset="-79"/>
              </a:rPr>
              <a:t>2 </a:t>
            </a:r>
            <a:r>
              <a:rPr lang="he-IL" altLang="en-US" sz="3100" dirty="0" err="1">
                <a:solidFill>
                  <a:srgbClr val="215968"/>
                </a:solidFill>
                <a:latin typeface="David" pitchFamily="34" charset="-79"/>
                <a:cs typeface="David" pitchFamily="34" charset="-79"/>
              </a:rPr>
              <a:t>תג"ר</a:t>
            </a:r>
            <a:r>
              <a:rPr lang="he-IL" altLang="en-US" sz="3100" dirty="0">
                <a:solidFill>
                  <a:srgbClr val="215968"/>
                </a:solidFill>
                <a:latin typeface="David" pitchFamily="34" charset="-79"/>
                <a:cs typeface="David" pitchFamily="34" charset="-79"/>
              </a:rPr>
              <a:t> פועלות מתוך 50. </a:t>
            </a:r>
          </a:p>
          <a:p>
            <a:pPr marL="359771" indent="-359771" algn="r" defTabSz="959388" rtl="1" eaLnBrk="0" fontAlgn="base" hangingPunct="0">
              <a:spcBef>
                <a:spcPct val="20000"/>
              </a:spcBef>
              <a:spcAft>
                <a:spcPct val="0"/>
              </a:spcAft>
              <a:buSzPct val="80000"/>
              <a:buBlip>
                <a:blip r:embed="rId3"/>
              </a:buBlip>
              <a:defRPr/>
            </a:pPr>
            <a:r>
              <a:rPr lang="he-IL" altLang="en-US" sz="3100" b="1" dirty="0">
                <a:solidFill>
                  <a:srgbClr val="215968"/>
                </a:solidFill>
                <a:latin typeface="David" pitchFamily="34" charset="-79"/>
                <a:cs typeface="David" pitchFamily="34" charset="-79"/>
              </a:rPr>
              <a:t>סין </a:t>
            </a:r>
            <a:r>
              <a:rPr lang="he-IL" altLang="en-US" sz="3100" dirty="0">
                <a:solidFill>
                  <a:srgbClr val="215968"/>
                </a:solidFill>
                <a:latin typeface="David" pitchFamily="34" charset="-79"/>
                <a:cs typeface="David" pitchFamily="34" charset="-79"/>
              </a:rPr>
              <a:t>– המשיכו בבניה. עצרו התחלות חדשות עד נובמבר 2012. יהיו הראשונים שיפעילו </a:t>
            </a:r>
            <a:r>
              <a:rPr lang="he-IL" altLang="en-US" sz="3100" dirty="0" err="1">
                <a:solidFill>
                  <a:srgbClr val="215968"/>
                </a:solidFill>
                <a:latin typeface="David" pitchFamily="34" charset="-79"/>
                <a:cs typeface="David" pitchFamily="34" charset="-79"/>
              </a:rPr>
              <a:t>תג"רי</a:t>
            </a:r>
            <a:r>
              <a:rPr lang="he-IL" altLang="en-US" sz="3100" dirty="0">
                <a:solidFill>
                  <a:srgbClr val="215968"/>
                </a:solidFill>
                <a:latin typeface="David" pitchFamily="34" charset="-79"/>
                <a:cs typeface="David" pitchFamily="34" charset="-79"/>
              </a:rPr>
              <a:t> דור 3 צרפתיים ואמריקאים! צריכת חשמל גדלה ב 10%+ לשנה. </a:t>
            </a:r>
          </a:p>
          <a:p>
            <a:pPr marL="779503" lvl="1" indent="-299809" algn="r" defTabSz="959388" rtl="1" eaLnBrk="0" fontAlgn="base" hangingPunct="0">
              <a:spcBef>
                <a:spcPct val="20000"/>
              </a:spcBef>
              <a:spcAft>
                <a:spcPct val="0"/>
              </a:spcAft>
              <a:buSzPct val="75000"/>
              <a:buBlip>
                <a:blip r:embed="rId3"/>
              </a:buBlip>
              <a:defRPr/>
            </a:pPr>
            <a:r>
              <a:rPr lang="he-IL" altLang="en-US" sz="2500" dirty="0">
                <a:solidFill>
                  <a:srgbClr val="215968"/>
                </a:solidFill>
                <a:latin typeface="David" pitchFamily="34" charset="-79"/>
                <a:cs typeface="David" pitchFamily="34" charset="-79"/>
              </a:rPr>
              <a:t>סוף 2012 – </a:t>
            </a:r>
            <a:r>
              <a:rPr lang="en-US" altLang="en-US" sz="2500" dirty="0" err="1">
                <a:solidFill>
                  <a:srgbClr val="215968"/>
                </a:solidFill>
                <a:latin typeface="David" pitchFamily="34" charset="-79"/>
                <a:cs typeface="David" pitchFamily="34" charset="-79"/>
              </a:rPr>
              <a:t>Gwe</a:t>
            </a:r>
            <a:r>
              <a:rPr lang="he-IL" altLang="en-US" sz="2500" dirty="0">
                <a:solidFill>
                  <a:srgbClr val="215968"/>
                </a:solidFill>
                <a:latin typeface="David" pitchFamily="34" charset="-79"/>
                <a:cs typeface="David" pitchFamily="34" charset="-79"/>
              </a:rPr>
              <a:t> 13</a:t>
            </a:r>
          </a:p>
          <a:p>
            <a:pPr marL="779503" lvl="1" indent="-299809" algn="r" defTabSz="959388" rtl="1" eaLnBrk="0" fontAlgn="base" hangingPunct="0">
              <a:spcBef>
                <a:spcPct val="20000"/>
              </a:spcBef>
              <a:spcAft>
                <a:spcPct val="0"/>
              </a:spcAft>
              <a:buSzPct val="75000"/>
              <a:buBlip>
                <a:blip r:embed="rId3"/>
              </a:buBlip>
              <a:defRPr/>
            </a:pPr>
            <a:r>
              <a:rPr lang="he-IL" altLang="en-US" sz="2500" dirty="0">
                <a:solidFill>
                  <a:srgbClr val="215968"/>
                </a:solidFill>
                <a:latin typeface="David" pitchFamily="34" charset="-79"/>
                <a:cs typeface="David" pitchFamily="34" charset="-79"/>
              </a:rPr>
              <a:t>מתוכנן ל 2020 – </a:t>
            </a:r>
            <a:r>
              <a:rPr lang="en-US" altLang="en-US" sz="2500" dirty="0">
                <a:solidFill>
                  <a:srgbClr val="215968"/>
                </a:solidFill>
                <a:latin typeface="David" pitchFamily="34" charset="-79"/>
                <a:cs typeface="David" pitchFamily="34" charset="-79"/>
              </a:rPr>
              <a:t>58GWe</a:t>
            </a:r>
            <a:r>
              <a:rPr lang="he-IL" altLang="en-US" sz="2500" dirty="0">
                <a:solidFill>
                  <a:srgbClr val="215968"/>
                </a:solidFill>
                <a:latin typeface="David" pitchFamily="34" charset="-79"/>
                <a:cs typeface="David" pitchFamily="34" charset="-79"/>
              </a:rPr>
              <a:t>; ל 2030 – </a:t>
            </a:r>
            <a:r>
              <a:rPr lang="en-US" altLang="en-US" sz="2500" dirty="0" err="1">
                <a:solidFill>
                  <a:srgbClr val="215968"/>
                </a:solidFill>
                <a:latin typeface="David" pitchFamily="34" charset="-79"/>
                <a:cs typeface="David" pitchFamily="34" charset="-79"/>
              </a:rPr>
              <a:t>GWe</a:t>
            </a:r>
            <a:r>
              <a:rPr lang="he-IL" altLang="en-US" sz="2500" dirty="0">
                <a:solidFill>
                  <a:srgbClr val="215968"/>
                </a:solidFill>
                <a:latin typeface="David" pitchFamily="34" charset="-79"/>
                <a:cs typeface="David" pitchFamily="34" charset="-79"/>
              </a:rPr>
              <a:t> 200</a:t>
            </a:r>
          </a:p>
          <a:p>
            <a:pPr marL="359771" indent="-359771" algn="r" defTabSz="959388" rtl="1" eaLnBrk="0" fontAlgn="base" hangingPunct="0">
              <a:spcBef>
                <a:spcPct val="20000"/>
              </a:spcBef>
              <a:spcAft>
                <a:spcPct val="0"/>
              </a:spcAft>
              <a:buSzPct val="80000"/>
              <a:buBlip>
                <a:blip r:embed="rId3"/>
              </a:buBlip>
              <a:defRPr/>
            </a:pPr>
            <a:r>
              <a:rPr lang="he-IL" altLang="en-US" sz="3400" b="1" dirty="0">
                <a:solidFill>
                  <a:srgbClr val="215968"/>
                </a:solidFill>
                <a:latin typeface="David" pitchFamily="34" charset="-79"/>
                <a:cs typeface="David" pitchFamily="34" charset="-79"/>
              </a:rPr>
              <a:t>הודו, רוסיה, קוריאה</a:t>
            </a:r>
            <a:r>
              <a:rPr lang="he-IL" altLang="en-US" sz="3400" dirty="0">
                <a:solidFill>
                  <a:srgbClr val="215968"/>
                </a:solidFill>
                <a:latin typeface="David" pitchFamily="34" charset="-79"/>
                <a:cs typeface="David" pitchFamily="34" charset="-79"/>
              </a:rPr>
              <a:t>: ממשיכים בהקמת </a:t>
            </a:r>
            <a:r>
              <a:rPr lang="he-IL" altLang="en-US" sz="3400" dirty="0" err="1">
                <a:solidFill>
                  <a:srgbClr val="215968"/>
                </a:solidFill>
                <a:latin typeface="David" pitchFamily="34" charset="-79"/>
                <a:cs typeface="David" pitchFamily="34" charset="-79"/>
              </a:rPr>
              <a:t>תג"רים</a:t>
            </a:r>
            <a:r>
              <a:rPr lang="he-IL" altLang="en-US" sz="3400" dirty="0">
                <a:solidFill>
                  <a:srgbClr val="215968"/>
                </a:solidFill>
                <a:latin typeface="David" pitchFamily="34" charset="-79"/>
                <a:cs typeface="David" pitchFamily="34" charset="-79"/>
              </a:rPr>
              <a:t>. ביילורוסיה תקים </a:t>
            </a:r>
            <a:r>
              <a:rPr lang="he-IL" altLang="en-US" sz="3400" dirty="0" err="1">
                <a:solidFill>
                  <a:srgbClr val="215968"/>
                </a:solidFill>
                <a:latin typeface="David" pitchFamily="34" charset="-79"/>
                <a:cs typeface="David" pitchFamily="34" charset="-79"/>
              </a:rPr>
              <a:t>תג"ר</a:t>
            </a:r>
            <a:endParaRPr lang="he-IL" altLang="en-US" sz="3400" dirty="0">
              <a:solidFill>
                <a:srgbClr val="215968"/>
              </a:solidFill>
              <a:latin typeface="David" pitchFamily="34" charset="-79"/>
              <a:cs typeface="David" pitchFamily="34" charset="-79"/>
            </a:endParaRPr>
          </a:p>
          <a:p>
            <a:pPr marL="359771" indent="-359771" algn="r" defTabSz="959388" rtl="1" eaLnBrk="0" fontAlgn="base" hangingPunct="0">
              <a:spcBef>
                <a:spcPct val="20000"/>
              </a:spcBef>
              <a:spcAft>
                <a:spcPct val="0"/>
              </a:spcAft>
              <a:buSzPct val="80000"/>
              <a:buBlip>
                <a:blip r:embed="rId3"/>
              </a:buBlip>
              <a:defRPr/>
            </a:pPr>
            <a:r>
              <a:rPr lang="he-IL" altLang="en-US" sz="3400" b="1" dirty="0">
                <a:solidFill>
                  <a:srgbClr val="215968"/>
                </a:solidFill>
                <a:latin typeface="David" pitchFamily="34" charset="-79"/>
                <a:cs typeface="David" pitchFamily="34" charset="-79"/>
              </a:rPr>
              <a:t>מזרח אירופה</a:t>
            </a:r>
            <a:r>
              <a:rPr lang="he-IL" altLang="en-US" sz="3400" dirty="0">
                <a:solidFill>
                  <a:srgbClr val="215968"/>
                </a:solidFill>
                <a:latin typeface="David" pitchFamily="34" charset="-79"/>
                <a:cs typeface="David" pitchFamily="34" charset="-79"/>
              </a:rPr>
              <a:t>: צ'כיה ממשיכים. בלטיות ופולין-  מהססות.</a:t>
            </a:r>
          </a:p>
          <a:p>
            <a:pPr algn="r" defTabSz="959388" rtl="1" eaLnBrk="0" fontAlgn="base" hangingPunct="0">
              <a:spcBef>
                <a:spcPct val="20000"/>
              </a:spcBef>
              <a:spcAft>
                <a:spcPct val="0"/>
              </a:spcAft>
              <a:buSzPct val="80000"/>
              <a:defRPr/>
            </a:pPr>
            <a:r>
              <a:rPr lang="he-IL" altLang="en-US" sz="3400" b="1" dirty="0">
                <a:solidFill>
                  <a:srgbClr val="215968"/>
                </a:solidFill>
                <a:latin typeface="David" pitchFamily="34" charset="-79"/>
                <a:cs typeface="David" pitchFamily="34" charset="-79"/>
              </a:rPr>
              <a:t>2. המשך</a:t>
            </a:r>
          </a:p>
          <a:p>
            <a:pPr marL="359771" indent="-359771" algn="r" defTabSz="959388" rtl="1" eaLnBrk="0" fontAlgn="base" hangingPunct="0">
              <a:spcBef>
                <a:spcPct val="20000"/>
              </a:spcBef>
              <a:spcAft>
                <a:spcPct val="0"/>
              </a:spcAft>
              <a:buSzPct val="80000"/>
              <a:buBlip>
                <a:blip r:embed="rId3"/>
              </a:buBlip>
              <a:defRPr/>
            </a:pPr>
            <a:r>
              <a:rPr lang="he-IL" altLang="en-US" sz="3400" dirty="0">
                <a:solidFill>
                  <a:srgbClr val="215968"/>
                </a:solidFill>
                <a:latin typeface="David" pitchFamily="34" charset="-79"/>
                <a:cs typeface="David" pitchFamily="34" charset="-79"/>
              </a:rPr>
              <a:t>מרכז אירופה – נוטשת גרעין (גרמניה, שוויץ) לא מצטרפות (איטליה , אוסטריה)</a:t>
            </a:r>
          </a:p>
          <a:p>
            <a:pPr marL="359771" indent="-359771" algn="r" defTabSz="959388" rtl="1" eaLnBrk="0" fontAlgn="base" hangingPunct="0">
              <a:spcBef>
                <a:spcPct val="20000"/>
              </a:spcBef>
              <a:spcAft>
                <a:spcPct val="0"/>
              </a:spcAft>
              <a:buSzPct val="80000"/>
              <a:buBlip>
                <a:blip r:embed="rId3"/>
              </a:buBlip>
              <a:defRPr/>
            </a:pPr>
            <a:r>
              <a:rPr lang="he-IL" altLang="en-US" sz="3400" dirty="0">
                <a:solidFill>
                  <a:srgbClr val="215968"/>
                </a:solidFill>
                <a:latin typeface="David" pitchFamily="34" charset="-79"/>
                <a:cs typeface="David" pitchFamily="34" charset="-79"/>
              </a:rPr>
              <a:t>מערב אירופה – צרפת אינה מתכננת בניה חדשה. בלגיה אומרת שתיטוש </a:t>
            </a:r>
          </a:p>
          <a:p>
            <a:pPr marL="359771" indent="-359771" algn="r" defTabSz="959388" rtl="1" eaLnBrk="0" fontAlgn="base" hangingPunct="0">
              <a:spcBef>
                <a:spcPct val="20000"/>
              </a:spcBef>
              <a:spcAft>
                <a:spcPct val="0"/>
              </a:spcAft>
              <a:buSzPct val="80000"/>
              <a:buBlip>
                <a:blip r:embed="rId3"/>
              </a:buBlip>
              <a:defRPr/>
            </a:pPr>
            <a:r>
              <a:rPr lang="he-IL" altLang="en-US" sz="3400" dirty="0">
                <a:solidFill>
                  <a:srgbClr val="215968"/>
                </a:solidFill>
                <a:latin typeface="David" pitchFamily="34" charset="-79"/>
                <a:cs typeface="David" pitchFamily="34" charset="-79"/>
              </a:rPr>
              <a:t>בריטניה – </a:t>
            </a:r>
            <a:r>
              <a:rPr lang="he-IL" altLang="en-US" sz="3400" dirty="0" smtClean="0">
                <a:solidFill>
                  <a:srgbClr val="215968"/>
                </a:solidFill>
                <a:latin typeface="David" pitchFamily="34" charset="-79"/>
                <a:cs typeface="David" pitchFamily="34" charset="-79"/>
              </a:rPr>
              <a:t>מתכננת </a:t>
            </a:r>
            <a:r>
              <a:rPr lang="he-IL" altLang="en-US" sz="3400" dirty="0">
                <a:solidFill>
                  <a:srgbClr val="215968"/>
                </a:solidFill>
                <a:latin typeface="David" pitchFamily="34" charset="-79"/>
                <a:cs typeface="David" pitchFamily="34" charset="-79"/>
              </a:rPr>
              <a:t>עד 2025 לחדש את צי הכורים שלה תוך </a:t>
            </a:r>
            <a:r>
              <a:rPr lang="he-IL" altLang="en-US" sz="3400" b="1" dirty="0">
                <a:solidFill>
                  <a:srgbClr val="FF0000"/>
                </a:solidFill>
                <a:latin typeface="David" pitchFamily="34" charset="-79"/>
                <a:cs typeface="David" pitchFamily="34" charset="-79"/>
              </a:rPr>
              <a:t>הכפלת </a:t>
            </a:r>
            <a:r>
              <a:rPr lang="he-IL" altLang="en-US" sz="3400" dirty="0">
                <a:solidFill>
                  <a:srgbClr val="215968"/>
                </a:solidFill>
                <a:latin typeface="David" pitchFamily="34" charset="-79"/>
                <a:cs typeface="David" pitchFamily="34" charset="-79"/>
              </a:rPr>
              <a:t>הספק מותקן. לא תהיה יצרנית.</a:t>
            </a:r>
          </a:p>
          <a:p>
            <a:pPr marL="359771" indent="-359771" algn="r" defTabSz="959388" rtl="1" eaLnBrk="0" fontAlgn="base" hangingPunct="0">
              <a:spcBef>
                <a:spcPct val="20000"/>
              </a:spcBef>
              <a:spcAft>
                <a:spcPct val="0"/>
              </a:spcAft>
              <a:buSzPct val="80000"/>
              <a:buBlip>
                <a:blip r:embed="rId3"/>
              </a:buBlip>
              <a:defRPr/>
            </a:pPr>
            <a:r>
              <a:rPr lang="he-IL" altLang="en-US" sz="3400" dirty="0">
                <a:solidFill>
                  <a:srgbClr val="215968"/>
                </a:solidFill>
                <a:latin typeface="David" pitchFamily="34" charset="-79"/>
                <a:cs typeface="David" pitchFamily="34" charset="-79"/>
              </a:rPr>
              <a:t>ארה"ב – ניתן רישיון הקמה ל2 זוגות </a:t>
            </a:r>
            <a:r>
              <a:rPr lang="he-IL" altLang="en-US" sz="3400" dirty="0" err="1">
                <a:solidFill>
                  <a:srgbClr val="215968"/>
                </a:solidFill>
                <a:latin typeface="David" pitchFamily="34" charset="-79"/>
                <a:cs typeface="David" pitchFamily="34" charset="-79"/>
              </a:rPr>
              <a:t>תג"רים</a:t>
            </a:r>
            <a:r>
              <a:rPr lang="he-IL" altLang="en-US" sz="3400" dirty="0">
                <a:solidFill>
                  <a:srgbClr val="215968"/>
                </a:solidFill>
                <a:latin typeface="David" pitchFamily="34" charset="-79"/>
                <a:cs typeface="David" pitchFamily="34" charset="-79"/>
              </a:rPr>
              <a:t> לראשונה מזה 30 שנה ומול זה – ביטול ודחיית הזמנות אחרות עקב גז זול וצפי לאי גידול בביקוש</a:t>
            </a:r>
          </a:p>
          <a:p>
            <a:pPr algn="r" defTabSz="959388" rtl="1" eaLnBrk="0" fontAlgn="base" hangingPunct="0">
              <a:spcBef>
                <a:spcPct val="20000"/>
              </a:spcBef>
              <a:spcAft>
                <a:spcPct val="0"/>
              </a:spcAft>
              <a:buSzPct val="80000"/>
              <a:defRPr/>
            </a:pPr>
            <a:r>
              <a:rPr lang="he-IL" altLang="en-US" sz="3400" b="1" dirty="0">
                <a:solidFill>
                  <a:srgbClr val="215968"/>
                </a:solidFill>
                <a:latin typeface="David" pitchFamily="34" charset="-79"/>
                <a:cs typeface="David" pitchFamily="34" charset="-79"/>
              </a:rPr>
              <a:t>3. מזרח תיכון</a:t>
            </a:r>
          </a:p>
          <a:p>
            <a:pPr marL="479694" indent="-479694" algn="r" defTabSz="959388" rtl="1" eaLnBrk="0" fontAlgn="base" hangingPunct="0">
              <a:spcBef>
                <a:spcPct val="20000"/>
              </a:spcBef>
              <a:spcAft>
                <a:spcPct val="0"/>
              </a:spcAft>
              <a:buSzPct val="80000"/>
              <a:buFont typeface="Wingdings" panose="05000000000000000000" pitchFamily="2" charset="2"/>
              <a:buChar char="q"/>
              <a:defRPr/>
            </a:pPr>
            <a:r>
              <a:rPr lang="he-IL" altLang="en-US" sz="3400" dirty="0" err="1" smtClean="0">
                <a:solidFill>
                  <a:srgbClr val="215968"/>
                </a:solidFill>
                <a:latin typeface="David" pitchFamily="34" charset="-79"/>
                <a:cs typeface="David" pitchFamily="34" charset="-79"/>
              </a:rPr>
              <a:t>מע"ם</a:t>
            </a:r>
            <a:r>
              <a:rPr lang="he-IL" altLang="en-US" sz="3400" dirty="0" smtClean="0">
                <a:solidFill>
                  <a:srgbClr val="215968"/>
                </a:solidFill>
                <a:latin typeface="David" pitchFamily="34" charset="-79"/>
                <a:cs typeface="David" pitchFamily="34" charset="-79"/>
              </a:rPr>
              <a:t> </a:t>
            </a:r>
            <a:r>
              <a:rPr lang="he-IL" altLang="en-US" sz="3400" dirty="0">
                <a:solidFill>
                  <a:srgbClr val="215968"/>
                </a:solidFill>
                <a:latin typeface="David" pitchFamily="34" charset="-79"/>
                <a:cs typeface="David" pitchFamily="34" charset="-79"/>
              </a:rPr>
              <a:t>– </a:t>
            </a:r>
            <a:r>
              <a:rPr lang="he-IL" altLang="en-US" sz="3400" dirty="0" err="1">
                <a:solidFill>
                  <a:srgbClr val="215968"/>
                </a:solidFill>
                <a:latin typeface="David" pitchFamily="34" charset="-79"/>
                <a:cs typeface="David" pitchFamily="34" charset="-79"/>
              </a:rPr>
              <a:t>תג"ר</a:t>
            </a:r>
            <a:r>
              <a:rPr lang="he-IL" altLang="en-US" sz="3400" dirty="0">
                <a:solidFill>
                  <a:srgbClr val="215968"/>
                </a:solidFill>
                <a:latin typeface="David" pitchFamily="34" charset="-79"/>
                <a:cs typeface="David" pitchFamily="34" charset="-79"/>
              </a:rPr>
              <a:t> דרום קוריאנית תפעל ב 2017.</a:t>
            </a:r>
          </a:p>
          <a:p>
            <a:pPr marL="359771" indent="-359771" algn="r" defTabSz="959388" rtl="1" eaLnBrk="0" fontAlgn="base" hangingPunct="0">
              <a:spcBef>
                <a:spcPct val="20000"/>
              </a:spcBef>
              <a:spcAft>
                <a:spcPct val="0"/>
              </a:spcAft>
              <a:buSzPct val="80000"/>
              <a:buBlip>
                <a:blip r:embed="rId3"/>
              </a:buBlip>
              <a:defRPr/>
            </a:pPr>
            <a:r>
              <a:rPr lang="he-IL" altLang="en-US" sz="3400" dirty="0">
                <a:solidFill>
                  <a:srgbClr val="215968"/>
                </a:solidFill>
                <a:latin typeface="David" pitchFamily="34" charset="-79"/>
                <a:cs typeface="David" pitchFamily="34" charset="-79"/>
              </a:rPr>
              <a:t>טורקיה </a:t>
            </a:r>
            <a:r>
              <a:rPr lang="he-IL" altLang="en-US" sz="3400" dirty="0" smtClean="0">
                <a:solidFill>
                  <a:srgbClr val="215968"/>
                </a:solidFill>
                <a:latin typeface="David" pitchFamily="34" charset="-79"/>
                <a:cs typeface="David" pitchFamily="34" charset="-79"/>
              </a:rPr>
              <a:t>–החלה</a:t>
            </a:r>
            <a:r>
              <a:rPr lang="he-IL" altLang="en-US" sz="3400" baseline="0" dirty="0" smtClean="0">
                <a:solidFill>
                  <a:srgbClr val="215968"/>
                </a:solidFill>
                <a:latin typeface="David" pitchFamily="34" charset="-79"/>
                <a:cs typeface="David" pitchFamily="34" charset="-79"/>
              </a:rPr>
              <a:t> </a:t>
            </a:r>
            <a:r>
              <a:rPr lang="he-IL" altLang="en-US" sz="3400" dirty="0" smtClean="0">
                <a:solidFill>
                  <a:srgbClr val="215968"/>
                </a:solidFill>
                <a:latin typeface="David" pitchFamily="34" charset="-79"/>
                <a:cs typeface="David" pitchFamily="34" charset="-79"/>
              </a:rPr>
              <a:t>בבניה </a:t>
            </a:r>
            <a:r>
              <a:rPr lang="he-IL" altLang="en-US" sz="3400" dirty="0">
                <a:solidFill>
                  <a:srgbClr val="215968"/>
                </a:solidFill>
                <a:latin typeface="David" pitchFamily="34" charset="-79"/>
                <a:cs typeface="David" pitchFamily="34" charset="-79"/>
              </a:rPr>
              <a:t>ב 2014. פעולה ב 2020. כור רוסי.  </a:t>
            </a:r>
            <a:r>
              <a:rPr lang="en-US" altLang="en-US" sz="3400" dirty="0">
                <a:solidFill>
                  <a:srgbClr val="215968"/>
                </a:solidFill>
                <a:latin typeface="David" pitchFamily="34" charset="-79"/>
                <a:cs typeface="David" pitchFamily="34" charset="-79"/>
              </a:rPr>
              <a:t>BOO</a:t>
            </a:r>
            <a:r>
              <a:rPr lang="he-IL" altLang="en-US" sz="3400" dirty="0">
                <a:solidFill>
                  <a:srgbClr val="215968"/>
                </a:solidFill>
                <a:latin typeface="David" pitchFamily="34" charset="-79"/>
                <a:cs typeface="David" pitchFamily="34" charset="-79"/>
              </a:rPr>
              <a:t> (לא היה מקובל בגרעין).</a:t>
            </a:r>
          </a:p>
          <a:p>
            <a:pPr marL="359771" indent="-359771" algn="r" defTabSz="959388" rtl="1" eaLnBrk="0" fontAlgn="base" hangingPunct="0">
              <a:spcBef>
                <a:spcPct val="20000"/>
              </a:spcBef>
              <a:spcAft>
                <a:spcPct val="0"/>
              </a:spcAft>
              <a:buSzPct val="80000"/>
              <a:buBlip>
                <a:blip r:embed="rId3"/>
              </a:buBlip>
              <a:defRPr/>
            </a:pPr>
            <a:r>
              <a:rPr lang="he-IL" altLang="en-US" sz="3400" dirty="0">
                <a:solidFill>
                  <a:srgbClr val="215968"/>
                </a:solidFill>
                <a:latin typeface="David" pitchFamily="34" charset="-79"/>
                <a:cs typeface="David" pitchFamily="34" charset="-79"/>
              </a:rPr>
              <a:t>ירדן – "שנה מהחלטה" מזה 3 שנים. בעיות מימון ועוד.</a:t>
            </a:r>
          </a:p>
          <a:p>
            <a:pPr marL="359771" indent="-359771" algn="r" defTabSz="959388" rtl="1" eaLnBrk="0" fontAlgn="base" hangingPunct="0">
              <a:spcBef>
                <a:spcPct val="20000"/>
              </a:spcBef>
              <a:spcAft>
                <a:spcPct val="0"/>
              </a:spcAft>
              <a:buSzPct val="80000"/>
              <a:buBlip>
                <a:blip r:embed="rId3"/>
              </a:buBlip>
              <a:defRPr/>
            </a:pPr>
            <a:r>
              <a:rPr lang="he-IL" altLang="en-US" sz="3400" dirty="0">
                <a:solidFill>
                  <a:srgbClr val="215968"/>
                </a:solidFill>
                <a:latin typeface="David" pitchFamily="34" charset="-79"/>
                <a:cs typeface="David" pitchFamily="34" charset="-79"/>
              </a:rPr>
              <a:t>סעודיה </a:t>
            </a:r>
            <a:r>
              <a:rPr lang="he-IL" altLang="en-US" sz="3400" dirty="0" smtClean="0">
                <a:solidFill>
                  <a:srgbClr val="215968"/>
                </a:solidFill>
                <a:latin typeface="David" pitchFamily="34" charset="-79"/>
                <a:cs typeface="David" pitchFamily="34" charset="-79"/>
              </a:rPr>
              <a:t>–</a:t>
            </a:r>
            <a:r>
              <a:rPr lang="he-IL" altLang="en-US" sz="3400" baseline="0" dirty="0" smtClean="0">
                <a:solidFill>
                  <a:srgbClr val="215968"/>
                </a:solidFill>
                <a:latin typeface="David" pitchFamily="34" charset="-79"/>
                <a:cs typeface="David" pitchFamily="34" charset="-79"/>
              </a:rPr>
              <a:t> תבנה</a:t>
            </a:r>
            <a:r>
              <a:rPr lang="he-IL" altLang="en-US" sz="3400" dirty="0" smtClean="0">
                <a:solidFill>
                  <a:srgbClr val="215968"/>
                </a:solidFill>
                <a:latin typeface="David" pitchFamily="34" charset="-79"/>
                <a:cs typeface="David" pitchFamily="34" charset="-79"/>
              </a:rPr>
              <a:t>.</a:t>
            </a:r>
            <a:endParaRPr lang="he-IL" altLang="en-US" sz="3400" dirty="0">
              <a:solidFill>
                <a:srgbClr val="215968"/>
              </a:solidFill>
              <a:latin typeface="David" pitchFamily="34" charset="-79"/>
              <a:cs typeface="David" pitchFamily="34" charset="-79"/>
            </a:endParaRPr>
          </a:p>
          <a:p>
            <a:pPr algn="r" defTabSz="959388" rtl="1" eaLnBrk="0" fontAlgn="base" hangingPunct="0">
              <a:spcBef>
                <a:spcPct val="20000"/>
              </a:spcBef>
              <a:spcAft>
                <a:spcPct val="0"/>
              </a:spcAft>
              <a:buSzPct val="80000"/>
              <a:defRPr/>
            </a:pPr>
            <a:endParaRPr lang="he-IL" altLang="en-US" sz="3400" b="1" dirty="0">
              <a:solidFill>
                <a:srgbClr val="215968"/>
              </a:solidFill>
              <a:latin typeface="David" pitchFamily="34" charset="-79"/>
              <a:cs typeface="David" pitchFamily="34" charset="-79"/>
            </a:endParaRPr>
          </a:p>
          <a:p>
            <a:pPr marL="359771" indent="-359771" algn="r" defTabSz="959388" rtl="1" eaLnBrk="0" fontAlgn="base" hangingPunct="0">
              <a:spcBef>
                <a:spcPct val="20000"/>
              </a:spcBef>
              <a:spcAft>
                <a:spcPct val="0"/>
              </a:spcAft>
              <a:buSzPct val="80000"/>
              <a:buBlip>
                <a:blip r:embed="rId3"/>
              </a:buBlip>
              <a:defRPr/>
            </a:pPr>
            <a:endParaRPr lang="he-IL" altLang="en-US" sz="3400" dirty="0">
              <a:solidFill>
                <a:srgbClr val="215968"/>
              </a:solidFill>
              <a:latin typeface="David" pitchFamily="34" charset="-79"/>
              <a:cs typeface="David" pitchFamily="34" charset="-79"/>
            </a:endParaRPr>
          </a:p>
          <a:p>
            <a:endParaRPr lang="he-IL" dirty="0"/>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961566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959388" lvl="2" algn="just" defTabSz="959388" rtl="1">
              <a:lnSpc>
                <a:spcPct val="115000"/>
              </a:lnSpc>
              <a:spcAft>
                <a:spcPts val="630"/>
              </a:spcAft>
              <a:defRPr/>
            </a:pPr>
            <a:endParaRPr lang="he-IL" sz="1300" dirty="0">
              <a:solidFill>
                <a:prstClr val="black"/>
              </a:solidFill>
            </a:endParaRPr>
          </a:p>
          <a:p>
            <a:pPr marL="0" indent="0" algn="just" defTabSz="959388" rtl="1">
              <a:lnSpc>
                <a:spcPct val="115000"/>
              </a:lnSpc>
              <a:spcAft>
                <a:spcPts val="630"/>
              </a:spcAft>
              <a:buFont typeface="Arial" panose="020B0604020202020204" pitchFamily="34" charset="0"/>
              <a:buNone/>
              <a:defRPr/>
            </a:pPr>
            <a:r>
              <a:rPr lang="he-IL" sz="2900" b="1" u="sng" dirty="0">
                <a:solidFill>
                  <a:srgbClr val="215968"/>
                </a:solidFill>
                <a:latin typeface="David" pitchFamily="34" charset="-79"/>
                <a:cs typeface="David" pitchFamily="34" charset="-79"/>
              </a:rPr>
              <a:t>מדינות מצטרפות לרשת + תחזית</a:t>
            </a:r>
          </a:p>
          <a:p>
            <a:pPr indent="-239847" algn="just" defTabSz="959388" rtl="1">
              <a:lnSpc>
                <a:spcPct val="115000"/>
              </a:lnSpc>
              <a:spcAft>
                <a:spcPts val="630"/>
              </a:spcAft>
              <a:buFont typeface="Arial" panose="020B0604020202020204" pitchFamily="34" charset="0"/>
              <a:buChar char="•"/>
              <a:defRPr/>
            </a:pPr>
            <a:r>
              <a:rPr lang="he-IL" sz="2900" b="1" dirty="0">
                <a:solidFill>
                  <a:srgbClr val="215968"/>
                </a:solidFill>
                <a:latin typeface="David" pitchFamily="34" charset="-79"/>
                <a:cs typeface="David" pitchFamily="34" charset="-79"/>
              </a:rPr>
              <a:t>היכן בונים </a:t>
            </a:r>
            <a:r>
              <a:rPr lang="he-IL" sz="2900" b="1" dirty="0" err="1">
                <a:solidFill>
                  <a:srgbClr val="215968"/>
                </a:solidFill>
                <a:latin typeface="David" pitchFamily="34" charset="-79"/>
                <a:cs typeface="David" pitchFamily="34" charset="-79"/>
              </a:rPr>
              <a:t>תגרי"ם</a:t>
            </a:r>
            <a:r>
              <a:rPr lang="he-IL" sz="2900" b="1" dirty="0">
                <a:solidFill>
                  <a:srgbClr val="215968"/>
                </a:solidFill>
                <a:latin typeface="David" pitchFamily="34" charset="-79"/>
                <a:cs typeface="David" pitchFamily="34" charset="-79"/>
              </a:rPr>
              <a:t>?</a:t>
            </a:r>
          </a:p>
          <a:p>
            <a:pPr indent="-239847" algn="just" defTabSz="959388" rtl="1">
              <a:lnSpc>
                <a:spcPct val="115000"/>
              </a:lnSpc>
              <a:spcAft>
                <a:spcPts val="630"/>
              </a:spcAft>
              <a:buFont typeface="Arial" panose="020B0604020202020204" pitchFamily="34" charset="0"/>
              <a:buChar char="•"/>
              <a:defRPr/>
            </a:pPr>
            <a:endParaRPr lang="he-IL" sz="2900" dirty="0">
              <a:solidFill>
                <a:srgbClr val="215968"/>
              </a:solidFill>
              <a:latin typeface="David" pitchFamily="34" charset="-79"/>
              <a:cs typeface="David" pitchFamily="34" charset="-79"/>
            </a:endParaRPr>
          </a:p>
          <a:p>
            <a:pPr indent="-239847" algn="just" defTabSz="959388" rtl="1">
              <a:lnSpc>
                <a:spcPct val="115000"/>
              </a:lnSpc>
              <a:spcAft>
                <a:spcPts val="630"/>
              </a:spcAft>
              <a:buFont typeface="Arial" panose="020B0604020202020204" pitchFamily="34" charset="0"/>
              <a:buChar char="•"/>
              <a:defRPr/>
            </a:pPr>
            <a:r>
              <a:rPr lang="he-IL" sz="2900" b="1" dirty="0">
                <a:solidFill>
                  <a:srgbClr val="215968"/>
                </a:solidFill>
                <a:latin typeface="David" pitchFamily="34" charset="-79"/>
                <a:cs typeface="David" pitchFamily="34" charset="-79"/>
              </a:rPr>
              <a:t>למה כ"כ מעט? </a:t>
            </a:r>
          </a:p>
          <a:p>
            <a:pPr indent="-239847" algn="just" defTabSz="959388" rtl="1">
              <a:lnSpc>
                <a:spcPct val="115000"/>
              </a:lnSpc>
              <a:spcAft>
                <a:spcPts val="630"/>
              </a:spcAft>
              <a:buFont typeface="Arial" panose="020B0604020202020204" pitchFamily="34" charset="0"/>
              <a:buChar char="•"/>
              <a:defRPr/>
            </a:pPr>
            <a:r>
              <a:rPr lang="he-IL" sz="2900" dirty="0">
                <a:solidFill>
                  <a:srgbClr val="215968"/>
                </a:solidFill>
                <a:latin typeface="David" pitchFamily="34" charset="-79"/>
                <a:cs typeface="David" pitchFamily="34" charset="-79"/>
              </a:rPr>
              <a:t>1. בשל מגבלות בטיחות </a:t>
            </a:r>
          </a:p>
          <a:p>
            <a:pPr marL="359771" indent="-359771" algn="r" defTabSz="959388" rtl="1" eaLnBrk="0" fontAlgn="base" hangingPunct="0">
              <a:spcBef>
                <a:spcPct val="20000"/>
              </a:spcBef>
              <a:spcAft>
                <a:spcPct val="0"/>
              </a:spcAft>
              <a:buSzPct val="80000"/>
              <a:buBlip>
                <a:blip r:embed="rId3"/>
              </a:buBlip>
              <a:defRPr/>
            </a:pPr>
            <a:r>
              <a:rPr lang="he-IL" altLang="en-US" sz="3100" dirty="0">
                <a:solidFill>
                  <a:srgbClr val="215968"/>
                </a:solidFill>
                <a:latin typeface="David" pitchFamily="34" charset="-79"/>
                <a:cs typeface="David" pitchFamily="34" charset="-79"/>
              </a:rPr>
              <a:t>כוונה לבצע סקר עמיתים אחת למספר שנים בכל </a:t>
            </a:r>
            <a:r>
              <a:rPr lang="he-IL" altLang="en-US" sz="3100" dirty="0" err="1">
                <a:solidFill>
                  <a:srgbClr val="215968"/>
                </a:solidFill>
                <a:latin typeface="David" pitchFamily="34" charset="-79"/>
                <a:cs typeface="David" pitchFamily="34" charset="-79"/>
              </a:rPr>
              <a:t>תג"ר</a:t>
            </a:r>
            <a:r>
              <a:rPr lang="he-IL" altLang="en-US" sz="3100" dirty="0">
                <a:solidFill>
                  <a:srgbClr val="215968"/>
                </a:solidFill>
                <a:latin typeface="David" pitchFamily="34" charset="-79"/>
                <a:cs typeface="David" pitchFamily="34" charset="-79"/>
              </a:rPr>
              <a:t>.</a:t>
            </a:r>
          </a:p>
          <a:p>
            <a:pPr marL="359771" indent="-359771" algn="r" defTabSz="959388" rtl="1" eaLnBrk="0" fontAlgn="base" hangingPunct="0">
              <a:spcBef>
                <a:spcPct val="20000"/>
              </a:spcBef>
              <a:spcAft>
                <a:spcPct val="0"/>
              </a:spcAft>
              <a:buSzPct val="80000"/>
              <a:buBlip>
                <a:blip r:embed="rId3"/>
              </a:buBlip>
              <a:defRPr/>
            </a:pPr>
            <a:r>
              <a:rPr lang="he-IL" altLang="en-US" sz="3100" dirty="0">
                <a:solidFill>
                  <a:srgbClr val="215968"/>
                </a:solidFill>
                <a:latin typeface="David" pitchFamily="34" charset="-79"/>
                <a:cs typeface="David" pitchFamily="34" charset="-79"/>
              </a:rPr>
              <a:t>"מבחני מאמץ" לכורים קיימים.</a:t>
            </a:r>
          </a:p>
          <a:p>
            <a:pPr marL="359771" indent="-359771" algn="r" defTabSz="959388" rtl="1" eaLnBrk="0" fontAlgn="base" hangingPunct="0">
              <a:spcBef>
                <a:spcPct val="20000"/>
              </a:spcBef>
              <a:spcAft>
                <a:spcPct val="0"/>
              </a:spcAft>
              <a:buSzPct val="80000"/>
              <a:buBlip>
                <a:blip r:embed="rId3"/>
              </a:buBlip>
              <a:defRPr/>
            </a:pPr>
            <a:r>
              <a:rPr lang="he-IL" altLang="en-US" sz="3100" dirty="0">
                <a:solidFill>
                  <a:srgbClr val="215968"/>
                </a:solidFill>
                <a:latin typeface="David" pitchFamily="34" charset="-79"/>
                <a:cs typeface="David" pitchFamily="34" charset="-79"/>
              </a:rPr>
              <a:t>העצמת גופי רישוי ביפן, בדרום קוריאה, בהודו ובסין.</a:t>
            </a:r>
          </a:p>
          <a:p>
            <a:pPr marL="359771" indent="-359771" algn="r" defTabSz="959388" rtl="1" eaLnBrk="0" fontAlgn="base" hangingPunct="0">
              <a:spcBef>
                <a:spcPct val="20000"/>
              </a:spcBef>
              <a:spcAft>
                <a:spcPct val="0"/>
              </a:spcAft>
              <a:buSzPct val="80000"/>
              <a:buBlip>
                <a:blip r:embed="rId3"/>
              </a:buBlip>
              <a:defRPr/>
            </a:pPr>
            <a:r>
              <a:rPr lang="he-IL" altLang="en-US" sz="3100" dirty="0">
                <a:solidFill>
                  <a:srgbClr val="215968"/>
                </a:solidFill>
                <a:latin typeface="David" pitchFamily="34" charset="-79"/>
                <a:cs typeface="David" pitchFamily="34" charset="-79"/>
              </a:rPr>
              <a:t>אומנם, אין כמעט סגירה מוקדמת של כורי דור 2. אבל: כורי דור 3: ריבוי מערכות בטיחות, יתירות ופסיביות. במערב – נכנסים באיטיות.</a:t>
            </a:r>
          </a:p>
          <a:p>
            <a:pPr marL="359771" indent="-359771" algn="r" defTabSz="959388" rtl="1" eaLnBrk="0" fontAlgn="base" hangingPunct="0">
              <a:spcBef>
                <a:spcPct val="20000"/>
              </a:spcBef>
              <a:spcAft>
                <a:spcPct val="0"/>
              </a:spcAft>
              <a:buSzPct val="80000"/>
              <a:buBlip>
                <a:blip r:embed="rId3"/>
              </a:buBlip>
              <a:defRPr/>
            </a:pPr>
            <a:r>
              <a:rPr lang="he-IL" altLang="en-US" sz="3100" dirty="0">
                <a:solidFill>
                  <a:srgbClr val="215968"/>
                </a:solidFill>
                <a:latin typeface="David" pitchFamily="34" charset="-79"/>
                <a:cs typeface="David" pitchFamily="34" charset="-79"/>
              </a:rPr>
              <a:t>מעט יצואנים: צרפת, ארה"ב, דרום קוריאה, רוסיה. האם קנדה תמשיך ליצר </a:t>
            </a:r>
            <a:r>
              <a:rPr lang="he-IL" altLang="en-US" sz="3100" dirty="0" err="1">
                <a:solidFill>
                  <a:srgbClr val="215968"/>
                </a:solidFill>
                <a:latin typeface="David" pitchFamily="34" charset="-79"/>
                <a:cs typeface="David" pitchFamily="34" charset="-79"/>
              </a:rPr>
              <a:t>וליצא</a:t>
            </a:r>
            <a:r>
              <a:rPr lang="he-IL" altLang="en-US" sz="3100" dirty="0">
                <a:solidFill>
                  <a:srgbClr val="215968"/>
                </a:solidFill>
                <a:latin typeface="David" pitchFamily="34" charset="-79"/>
                <a:cs typeface="David" pitchFamily="34" charset="-79"/>
              </a:rPr>
              <a:t>?  הודו וסין יצרניות. תרצינה לייצא. אנגליה, גרמניה – לא תייצרנה</a:t>
            </a:r>
            <a:r>
              <a:rPr lang="he-IL" altLang="en-US" sz="3100" dirty="0" smtClean="0">
                <a:solidFill>
                  <a:srgbClr val="215968"/>
                </a:solidFill>
                <a:latin typeface="David" pitchFamily="34" charset="-79"/>
                <a:cs typeface="David" pitchFamily="34" charset="-79"/>
              </a:rPr>
              <a:t>.</a:t>
            </a:r>
          </a:p>
          <a:p>
            <a:pPr marL="359771" indent="-359771" algn="r" defTabSz="959388" rtl="1" eaLnBrk="0" fontAlgn="base" hangingPunct="0">
              <a:spcBef>
                <a:spcPct val="20000"/>
              </a:spcBef>
              <a:spcAft>
                <a:spcPct val="0"/>
              </a:spcAft>
              <a:buSzPct val="80000"/>
              <a:buBlip>
                <a:blip r:embed="rId3"/>
              </a:buBlip>
              <a:defRPr/>
            </a:pPr>
            <a:endParaRPr lang="he-IL" altLang="en-US" sz="3100" dirty="0" smtClean="0">
              <a:solidFill>
                <a:srgbClr val="215968"/>
              </a:solidFill>
              <a:latin typeface="David" pitchFamily="34" charset="-79"/>
              <a:cs typeface="David" pitchFamily="34" charset="-79"/>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מסקנות מחקר, שבוצע על ידי חברה עצמאית בגרמניה בשנת 2011, לאחר התאונה בכור </a:t>
            </a:r>
            <a:r>
              <a:rPr kumimoji="0" lang="he-IL" sz="1200" b="0" i="0" u="none" strike="noStrike" kern="1200" cap="none" spc="0" normalizeH="0" baseline="0" noProof="0" dirty="0" err="1" smtClean="0">
                <a:ln>
                  <a:noFill/>
                </a:ln>
                <a:solidFill>
                  <a:prstClr val="black"/>
                </a:solidFill>
                <a:effectLst/>
                <a:uLnTx/>
                <a:uFillTx/>
                <a:latin typeface="+mn-lt"/>
                <a:ea typeface="+mn-ea"/>
                <a:cs typeface="+mn-cs"/>
              </a:rPr>
              <a:t>בפוקוג'ימה</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ביפן, הראו ש</a:t>
            </a:r>
            <a:r>
              <a:rPr kumimoji="0" lang="he-IL" sz="1200" b="1" i="0" u="none" strike="noStrike" kern="1200" cap="none" spc="0" normalizeH="0" baseline="0" noProof="0" dirty="0" smtClean="0">
                <a:ln>
                  <a:noFill/>
                </a:ln>
                <a:solidFill>
                  <a:srgbClr val="800000"/>
                </a:solidFill>
                <a:effectLst/>
                <a:uLnTx/>
                <a:uFillTx/>
                <a:latin typeface="+mn-lt"/>
                <a:ea typeface="+mn-ea"/>
                <a:cs typeface="+mn-cs"/>
              </a:rPr>
              <a:t>למעשה עלות ביטוח של כור גרעיני היא בלתי ניתנת להערכה, עקב העלויות העצומות במקרה של תקלה</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כתוצאה מכך, </a:t>
            </a:r>
            <a:r>
              <a:rPr kumimoji="0" lang="he-IL" sz="1200" b="1" i="0" u="none" strike="noStrike" kern="1200" cap="none" spc="0" normalizeH="0" baseline="0" noProof="0" dirty="0" smtClean="0">
                <a:ln>
                  <a:noFill/>
                </a:ln>
                <a:solidFill>
                  <a:srgbClr val="800080"/>
                </a:solidFill>
                <a:effectLst/>
                <a:uLnTx/>
                <a:uFillTx/>
                <a:latin typeface="+mn-lt"/>
                <a:ea typeface="+mn-ea"/>
                <a:cs typeface="+mn-cs"/>
              </a:rPr>
              <a:t>החליטו ממשלות גרמניה, בלגיה </a:t>
            </a:r>
            <a:r>
              <a:rPr kumimoji="0" lang="he-IL" sz="1200" b="1" i="0" u="none" strike="noStrike" kern="1200" cap="none" spc="0" normalizeH="0" baseline="0" noProof="0" dirty="0" err="1" smtClean="0">
                <a:ln>
                  <a:noFill/>
                </a:ln>
                <a:solidFill>
                  <a:srgbClr val="800080"/>
                </a:solidFill>
                <a:effectLst/>
                <a:uLnTx/>
                <a:uFillTx/>
                <a:latin typeface="+mn-lt"/>
                <a:ea typeface="+mn-ea"/>
                <a:cs typeface="+mn-cs"/>
              </a:rPr>
              <a:t>ושווויץ</a:t>
            </a:r>
            <a:r>
              <a:rPr kumimoji="0" lang="he-IL" sz="1200" b="1" i="0" u="none" strike="noStrike" kern="1200" cap="none" spc="0" normalizeH="0" baseline="0" noProof="0" dirty="0" smtClean="0">
                <a:ln>
                  <a:noFill/>
                </a:ln>
                <a:solidFill>
                  <a:srgbClr val="800080"/>
                </a:solidFill>
                <a:effectLst/>
                <a:uLnTx/>
                <a:uFillTx/>
                <a:latin typeface="+mn-lt"/>
                <a:ea typeface="+mn-ea"/>
                <a:cs typeface="+mn-cs"/>
              </a:rPr>
              <a:t>, לבטל לחלוטין את השימוש בכורי ביקוע גרעיני עד שנת 2022 (!!!)</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בשנת 2012, שנה לאחר האסון הגרעיני </a:t>
            </a:r>
            <a:r>
              <a:rPr kumimoji="0" lang="he-IL" sz="1200" b="0" i="0" u="none" strike="noStrike" kern="1200" cap="none" spc="0" normalizeH="0" baseline="0" noProof="0" dirty="0" err="1" smtClean="0">
                <a:ln>
                  <a:noFill/>
                </a:ln>
                <a:solidFill>
                  <a:prstClr val="black"/>
                </a:solidFill>
                <a:effectLst/>
                <a:uLnTx/>
                <a:uFillTx/>
                <a:latin typeface="+mn-lt"/>
                <a:ea typeface="+mn-ea"/>
                <a:cs typeface="+mn-cs"/>
              </a:rPr>
              <a:t>בפוקוג'ימה</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שביפן, עשרות אלפי אנשים עדיין לא יכולים לחזור לבתיהם, מהם פונו בזמן האסון, ויש </a:t>
            </a:r>
            <a:r>
              <a:rPr kumimoji="0" lang="he-IL" sz="1200" b="0" i="0" u="none" strike="noStrike" kern="1200" cap="none" spc="0" normalizeH="0" baseline="0" noProof="0" dirty="0" err="1" smtClean="0">
                <a:ln>
                  <a:noFill/>
                </a:ln>
                <a:solidFill>
                  <a:prstClr val="black"/>
                </a:solidFill>
                <a:effectLst/>
                <a:uLnTx/>
                <a:uFillTx/>
                <a:latin typeface="+mn-lt"/>
                <a:ea typeface="+mn-ea"/>
                <a:cs typeface="+mn-cs"/>
              </a:rPr>
              <a:t>מביניהם</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שלא יוכלו לחזור לבתיהם במהלך חייהם.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בשנת 2016, 5 שנים לאחר האסון, עדיין מקררים את ליבות הכור שהותכו במים, ושומרים את המים הרדיואקטיביים (בעיקר טריטיום בריכוז גבוה), </a:t>
            </a:r>
            <a:r>
              <a:rPr kumimoji="0" lang="he-IL" sz="1200" b="0" i="0" u="none" strike="noStrike" kern="1200" cap="none" spc="0" normalizeH="0" baseline="0" noProof="0" dirty="0" err="1" smtClean="0">
                <a:ln>
                  <a:noFill/>
                </a:ln>
                <a:solidFill>
                  <a:prstClr val="black"/>
                </a:solidFill>
                <a:effectLst/>
                <a:uLnTx/>
                <a:uFillTx/>
                <a:latin typeface="+mn-lt"/>
                <a:ea typeface="+mn-ea"/>
                <a:cs typeface="+mn-cs"/>
              </a:rPr>
              <a:t>במיכלים</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(400 טונות ביום).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smtClean="0">
                <a:ln>
                  <a:noFill/>
                </a:ln>
                <a:solidFill>
                  <a:srgbClr val="800000"/>
                </a:solidFill>
                <a:effectLst/>
                <a:uLnTx/>
                <a:uFillTx/>
                <a:latin typeface="+mn-lt"/>
                <a:ea typeface="+mn-ea"/>
                <a:cs typeface="+mn-cs"/>
              </a:rPr>
              <a:t>בשנת 2012, מתוך 54 כורי ביקוע גרעיניים ביפן, שהייתה מעצמה בנושא שימוש בכורים גרעיניים להפקת חשמל, רק 2 פעילים !!!</a:t>
            </a:r>
            <a:endParaRPr kumimoji="0" lang="he-IL"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בארצות הברית, לא נתנו אישורים להקמת כורים גרעיניים להפקת אנרגיה משנת 1978. בשנת 2009, הוגשו 31 בקשות להקמת כורים גרעיניים. שלוש שנים לאחר מכן, רק 4 בקשות עומדות לדיון, להקמת כורים גרעיניים עד שנת 2021.</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בתאריך 9 בפברואר 2012, לראשונה מזה 34 שנים, אושר רישיון להקמת כור גרעיני בג'ורג'יה בארצות הברית. </a:t>
            </a:r>
            <a:r>
              <a:rPr kumimoji="0" lang="he-IL" sz="1200" b="1" i="0" u="none" strike="noStrike" kern="1200" cap="none" spc="0" normalizeH="0" baseline="0" noProof="0" dirty="0" smtClean="0">
                <a:ln>
                  <a:noFill/>
                </a:ln>
                <a:solidFill>
                  <a:srgbClr val="800000"/>
                </a:solidFill>
                <a:effectLst/>
                <a:uLnTx/>
                <a:uFillTx/>
                <a:latin typeface="+mn-lt"/>
                <a:ea typeface="+mn-ea"/>
                <a:cs typeface="+mn-cs"/>
              </a:rPr>
              <a:t>הבעיה היא גם כלכלית, מכיוון שעלות החשמל מכורים חדשים אלו לא תפחת מ 12 סנט לקילוואט-שעה, שזהו מחיר גבוה בהרבה ממחיר החשמל המופק ממקורות אנרגיה חלופיים.</a:t>
            </a:r>
            <a:endParaRPr kumimoji="0" lang="he-IL"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smtClean="0">
              <a:ln>
                <a:noFill/>
              </a:ln>
              <a:solidFill>
                <a:prstClr val="black"/>
              </a:solidFill>
              <a:effectLst/>
              <a:uLnTx/>
              <a:uFillTx/>
              <a:latin typeface="+mn-lt"/>
              <a:ea typeface="+mn-ea"/>
              <a:cs typeface="+mn-cs"/>
            </a:endParaRPr>
          </a:p>
          <a:p>
            <a:pPr marL="464820" marR="0" lvl="0" indent="0" algn="r" defTabSz="914400" rtl="1" eaLnBrk="1" fontAlgn="auto" latinLnBrk="0" hangingPunct="1">
              <a:lnSpc>
                <a:spcPts val="1600"/>
              </a:lnSpc>
              <a:spcBef>
                <a:spcPts val="0"/>
              </a:spcBef>
              <a:spcAft>
                <a:spcPts val="0"/>
              </a:spcAft>
              <a:buClrTx/>
              <a:buSzTx/>
              <a:buFontTx/>
              <a:buNone/>
              <a:tabLst/>
              <a:defRPr/>
            </a:pPr>
            <a:endParaRPr kumimoji="0" lang="he-IL"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David" panose="020E0502060401010101" pitchFamily="34" charset="-79"/>
            </a:endParaRPr>
          </a:p>
          <a:p>
            <a:pPr marL="359771" indent="-359771" algn="r" defTabSz="959388" rtl="1" eaLnBrk="0" fontAlgn="base" hangingPunct="0">
              <a:spcBef>
                <a:spcPct val="20000"/>
              </a:spcBef>
              <a:spcAft>
                <a:spcPct val="0"/>
              </a:spcAft>
              <a:buSzPct val="80000"/>
              <a:buBlip>
                <a:blip r:embed="rId3"/>
              </a:buBlip>
              <a:defRPr/>
            </a:pPr>
            <a:endParaRPr lang="he-IL" altLang="en-US" sz="3100" dirty="0">
              <a:solidFill>
                <a:srgbClr val="215968"/>
              </a:solidFill>
              <a:latin typeface="David" pitchFamily="34" charset="-79"/>
              <a:cs typeface="David" pitchFamily="34" charset="-79"/>
            </a:endParaRPr>
          </a:p>
          <a:p>
            <a:pPr indent="-239847" algn="just" defTabSz="959388" rtl="1">
              <a:lnSpc>
                <a:spcPct val="115000"/>
              </a:lnSpc>
              <a:spcAft>
                <a:spcPts val="630"/>
              </a:spcAft>
              <a:buFont typeface="Arial" panose="020B0604020202020204" pitchFamily="34" charset="0"/>
              <a:buChar char="•"/>
              <a:defRPr/>
            </a:pPr>
            <a:endParaRPr lang="en-US" sz="2900" dirty="0">
              <a:solidFill>
                <a:srgbClr val="215968"/>
              </a:solidFill>
              <a:latin typeface="David" pitchFamily="34" charset="-79"/>
              <a:cs typeface="David" pitchFamily="34" charset="-79"/>
            </a:endParaRPr>
          </a:p>
          <a:p>
            <a:pPr algn="r" rtl="1"/>
            <a:endParaRPr lang="he-IL" b="1" dirty="0"/>
          </a:p>
        </p:txBody>
      </p:sp>
      <p:sp>
        <p:nvSpPr>
          <p:cNvPr id="4" name="מציין מיקום של מספר שקופית 3"/>
          <p:cNvSpPr>
            <a:spLocks noGrp="1"/>
          </p:cNvSpPr>
          <p:nvPr>
            <p:ph type="sldNum" sz="quarter" idx="10"/>
          </p:nvPr>
        </p:nvSpPr>
        <p:spPr/>
        <p:txBody>
          <a:bodyPr/>
          <a:lstStyle/>
          <a:p>
            <a:fld id="{015FA32F-8276-4951-8B3D-60B25E4A64F7}"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748150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smtClean="0">
                <a:ln>
                  <a:noFill/>
                </a:ln>
                <a:solidFill>
                  <a:srgbClr val="000000"/>
                </a:solidFill>
                <a:effectLst/>
                <a:uLnTx/>
                <a:uFillTx/>
                <a:latin typeface="AdvOT5fc32f66.B"/>
                <a:ea typeface="+mn-ea"/>
                <a:cs typeface="+mn-cs"/>
              </a:rPr>
              <a:t>Number of nuclear power reactors by nation (11 nations with the largest number of reactors ranked by installed capacity) as per March, 2014 [</a:t>
            </a:r>
            <a:r>
              <a:rPr kumimoji="0" lang="en-US" sz="2500" b="1" i="0" u="none" strike="noStrike" kern="1200" cap="none" spc="0" normalizeH="0" baseline="0" noProof="0" dirty="0" smtClean="0">
                <a:ln>
                  <a:noFill/>
                </a:ln>
                <a:solidFill>
                  <a:srgbClr val="0000FF"/>
                </a:solidFill>
                <a:effectLst/>
                <a:uLnTx/>
                <a:uFillTx/>
                <a:latin typeface="AdvOT5fc32f66.B"/>
                <a:ea typeface="+mn-ea"/>
                <a:cs typeface="+mn-cs"/>
              </a:rPr>
              <a:t>7</a:t>
            </a:r>
            <a:r>
              <a:rPr kumimoji="0" lang="en-US" sz="2500" b="1" i="0" u="none" strike="noStrike" kern="1200" cap="none" spc="0" normalizeH="0" baseline="0" noProof="0" dirty="0" smtClean="0">
                <a:ln>
                  <a:noFill/>
                </a:ln>
                <a:solidFill>
                  <a:srgbClr val="000000"/>
                </a:solidFill>
                <a:effectLst/>
                <a:uLnTx/>
                <a:uFillTx/>
                <a:latin typeface="AdvOT5fc32f66.B"/>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1" i="0" u="none" strike="noStrike" kern="1200" cap="none" spc="0" normalizeH="0" baseline="0" noProof="0" dirty="0" smtClean="0">
              <a:ln>
                <a:noFill/>
              </a:ln>
              <a:solidFill>
                <a:srgbClr val="000000"/>
              </a:solidFill>
              <a:effectLst/>
              <a:uLnTx/>
              <a:uFillTx/>
              <a:latin typeface="AdvOT5fc32f66.B"/>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NarkisBlockMFMedium"/>
                <a:ea typeface="+mn-ea"/>
                <a:cs typeface="+mn-cs"/>
              </a:rPr>
              <a:t>מספרן של תחנות הכוח הגרעיניות בעולם יורד בהתמדה. כיום ישנם עדיין 436 כורים פעילים. </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1" u="none" strike="noStrike" kern="1200" cap="none" spc="0" normalizeH="0" baseline="0" noProof="0" dirty="0" smtClean="0">
                <a:ln>
                  <a:noFill/>
                </a:ln>
                <a:solidFill>
                  <a:prstClr val="black"/>
                </a:solidFill>
                <a:effectLst/>
                <a:uLnTx/>
                <a:uFillTx/>
                <a:latin typeface="NarkisBlockMFMedium"/>
                <a:ea typeface="+mn-ea"/>
                <a:cs typeface="+mn-cs"/>
              </a:rPr>
              <a:t>אולם ב־ 15 או 20 השנים הבאות יהיה מספרן של תחנות הכוח שיֵּצאו מכלל שימוש בגלל התיישנות גדול מזה של התחנות החדשות שיתחילו לפעול.</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1" u="none" strike="noStrike" kern="1200" cap="none" spc="0" normalizeH="0" baseline="0" noProof="0" dirty="0" smtClean="0">
                <a:ln>
                  <a:noFill/>
                </a:ln>
                <a:solidFill>
                  <a:prstClr val="black"/>
                </a:solidFill>
                <a:effectLst/>
                <a:uLnTx/>
                <a:uFillTx/>
                <a:latin typeface="NarkisBlockMFMedium"/>
                <a:ea typeface="+mn-ea"/>
                <a:cs typeface="+mn-cs"/>
              </a:rPr>
              <a:t> אין ספק כי לא כל הצהרות הכוונות ייושמו.</a:t>
            </a:r>
            <a:r>
              <a:rPr kumimoji="0" lang="he-IL" sz="1200" b="0" i="0" u="none" strike="noStrike" kern="1200" cap="none" spc="0" normalizeH="0" baseline="0" noProof="0" dirty="0" smtClean="0">
                <a:ln>
                  <a:noFill/>
                </a:ln>
                <a:solidFill>
                  <a:prstClr val="black"/>
                </a:solidFill>
                <a:effectLst/>
                <a:uLnTx/>
                <a:uFillTx/>
                <a:latin typeface="NarkisBlockMFMedium"/>
                <a:ea typeface="+mn-ea"/>
                <a:cs typeface="+mn-cs"/>
              </a:rPr>
              <a:t> ככל שמשק האנרגיה ייפתח לתחרות חופשית, כך יקטן חלקה של האנרגיה הגרעינית</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sz="1200" b="0" i="0" u="none" strike="noStrike" kern="1200" cap="none" spc="0" normalizeH="0" baseline="0" noProof="0" dirty="0" smtClean="0">
              <a:ln>
                <a:noFill/>
              </a:ln>
              <a:solidFill>
                <a:prstClr val="black"/>
              </a:solidFill>
              <a:effectLst/>
              <a:uLnTx/>
              <a:uFillTx/>
              <a:latin typeface="NarkisBlockMFMedium"/>
              <a:ea typeface="+mn-ea"/>
              <a:cs typeface="+mn-cs"/>
            </a:endParaRPr>
          </a:p>
          <a:p>
            <a:pPr marL="0" marR="0" lvl="0" indent="0" algn="r" defTabSz="959388" rtl="1" eaLnBrk="1" fontAlgn="auto" latinLnBrk="0" hangingPunct="1">
              <a:lnSpc>
                <a:spcPct val="115000"/>
              </a:lnSpc>
              <a:spcBef>
                <a:spcPts val="0"/>
              </a:spcBef>
              <a:spcAft>
                <a:spcPts val="630"/>
              </a:spcAft>
              <a:buClrTx/>
              <a:buSzTx/>
              <a:buFontTx/>
              <a:buNone/>
              <a:tabLst/>
              <a:defRPr/>
            </a:pPr>
            <a:r>
              <a:rPr kumimoji="0" lang="he-IL" sz="2500" b="1" i="0" u="sng" strike="noStrike" kern="1200" cap="none" spc="0" normalizeH="0" baseline="0" noProof="0" dirty="0" smtClean="0">
                <a:ln>
                  <a:noFill/>
                </a:ln>
                <a:solidFill>
                  <a:prstClr val="black"/>
                </a:solidFill>
                <a:effectLst/>
                <a:uLnTx/>
                <a:uFillTx/>
                <a:latin typeface="+mn-lt"/>
                <a:ea typeface="+mn-ea"/>
                <a:cs typeface="+mn-cs"/>
              </a:rPr>
              <a:t>נכון לשנת 2000 (מגלובס): האם אפשר לראות כי תאונות הן גורם "מעכב"</a:t>
            </a:r>
            <a:endParaRPr kumimoji="0" lang="en-US" sz="2500" b="1"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r" defTabSz="959388" rtl="1" eaLnBrk="1" fontAlgn="auto" latinLnBrk="0" hangingPunct="1">
              <a:lnSpc>
                <a:spcPct val="115000"/>
              </a:lnSpc>
              <a:spcBef>
                <a:spcPts val="0"/>
              </a:spcBef>
              <a:spcAft>
                <a:spcPts val="630"/>
              </a:spcAft>
              <a:buClrTx/>
              <a:buSzTx/>
              <a:buFontTx/>
              <a:buNone/>
              <a:tabLst/>
              <a:defRPr/>
            </a:pPr>
            <a:endParaRPr kumimoji="0" lang="he-IL" sz="2500" b="1" i="0" u="sng" strike="noStrike" kern="1200" cap="none" spc="0" normalizeH="0" baseline="0" noProof="0" dirty="0" smtClean="0">
              <a:ln>
                <a:noFill/>
              </a:ln>
              <a:solidFill>
                <a:prstClr val="black"/>
              </a:solidFill>
              <a:effectLst/>
              <a:uLnTx/>
              <a:uFillTx/>
              <a:latin typeface="+mn-lt"/>
              <a:ea typeface="+mn-ea"/>
              <a:cs typeface="+mn-cs"/>
            </a:endParaRPr>
          </a:p>
          <a:p>
            <a:pPr marL="457200" marR="0" lvl="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2800" b="0" i="0" u="none" strike="noStrike" kern="1200" cap="none" spc="0" normalizeH="0" baseline="0" noProof="0" dirty="0" smtClean="0">
                <a:ln>
                  <a:noFill/>
                </a:ln>
                <a:solidFill>
                  <a:prstClr val="black"/>
                </a:solidFill>
                <a:effectLst/>
                <a:uLnTx/>
                <a:uFillTx/>
                <a:latin typeface="+mn-lt"/>
                <a:ea typeface="+mn-ea"/>
                <a:cs typeface="+mn-cs"/>
              </a:rPr>
              <a:t>בין השנים 98' ו-99' גדל כושר הייצור של תחנות הכוח הגרעיניות הפעילות בעולם, והגיע ל-344,526 מגה-וואט, מגלה מחקר חדש של המכון האמריקני במהלך שנות התשעים גדל כושר הייצור הגלובלי ב-4.7%, לעומת גידול של 140% במהלך שנות השמונים. </a:t>
            </a:r>
          </a:p>
          <a:p>
            <a:pPr marL="457200" marR="0" lvl="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2800" b="0" i="0" u="none" strike="noStrike" kern="1200" cap="none" spc="0" normalizeH="0" baseline="0" noProof="0" dirty="0" smtClean="0">
                <a:ln>
                  <a:noFill/>
                </a:ln>
                <a:solidFill>
                  <a:prstClr val="black"/>
                </a:solidFill>
                <a:effectLst/>
                <a:uLnTx/>
                <a:uFillTx/>
                <a:latin typeface="+mn-lt"/>
                <a:ea typeface="+mn-ea"/>
                <a:cs typeface="+mn-cs"/>
              </a:rPr>
              <a:t>במהלך 99' מספר הכורים שפעילותם הופסקה עלה ל-95, כשאורך השירות הממוצע שלהם בן פחות מ-18 שנה, ובסוף השנה היו 431 כורים פעילים בעולם, אחד יותר מאשר שש שנים קודם לכן. הפתיחה ההדרגתית של שוקי החשמל בשני האזורים מפעילה לחץ כבד על מפעלים גרעיניים להפוך יותר תחרותיים. </a:t>
            </a:r>
          </a:p>
          <a:p>
            <a:pPr marL="457200" marR="0" lvl="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2800" b="0" i="0" u="none" strike="noStrike" kern="1200" cap="none" spc="0" normalizeH="0" baseline="0" noProof="0" dirty="0" smtClean="0">
                <a:ln>
                  <a:noFill/>
                </a:ln>
                <a:solidFill>
                  <a:prstClr val="black"/>
                </a:solidFill>
                <a:effectLst/>
                <a:uLnTx/>
                <a:uFillTx/>
                <a:latin typeface="+mn-lt"/>
                <a:ea typeface="+mn-ea"/>
                <a:cs typeface="+mn-cs"/>
              </a:rPr>
              <a:t>קרוב ל-40% מכושר הייצור הגרעיני בארה"ב מאוים בסגירה לצמיתות בשל עלויות גבוהות. במקביל, מאיצות ארצות אחרות את תוכנותיהן לסגור לצמיתות כורים מזדקנים ובלתי כלכליים.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2800" b="0" i="1" u="none" strike="noStrike" kern="1200" cap="none" spc="0" normalizeH="0" baseline="0" noProof="0" dirty="0" smtClean="0">
                <a:ln>
                  <a:noFill/>
                </a:ln>
                <a:solidFill>
                  <a:prstClr val="black"/>
                </a:solidFill>
                <a:effectLst/>
                <a:uLnTx/>
                <a:uFillTx/>
                <a:latin typeface="+mn-lt"/>
                <a:ea typeface="+mn-ea"/>
                <a:cs typeface="+mn-cs"/>
              </a:rPr>
              <a:t>שבדיה תסגור כור גרעיני בשנה הבאה, גרמניה מתכננת לסגור 19 כורים גרעיניים בתחומה. </a:t>
            </a:r>
            <a:endParaRPr kumimoji="0" lang="en-US" sz="2800" b="0"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srgbClr val="000000"/>
              </a:solidFill>
              <a:effectLst/>
              <a:uLnTx/>
              <a:uFillTx/>
              <a:latin typeface="Stone Sans ITC T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00"/>
                </a:solidFill>
                <a:effectLst/>
                <a:uLnTx/>
                <a:uFillTx/>
                <a:latin typeface="Stone Sans ITC TT"/>
                <a:ea typeface="+mn-ea"/>
                <a:cs typeface="+mn-cs"/>
              </a:rPr>
              <a:t>(833 terawatt hours [</a:t>
            </a:r>
            <a:r>
              <a:rPr kumimoji="0" lang="en-US" sz="1300" b="0" i="0" u="none" strike="noStrike" kern="1200" cap="none" spc="0" normalizeH="0" baseline="0" noProof="0" dirty="0" err="1" smtClean="0">
                <a:ln>
                  <a:noFill/>
                </a:ln>
                <a:solidFill>
                  <a:srgbClr val="000000"/>
                </a:solidFill>
                <a:effectLst/>
                <a:uLnTx/>
                <a:uFillTx/>
                <a:latin typeface="Stone Sans ITC TT"/>
                <a:ea typeface="+mn-ea"/>
                <a:cs typeface="+mn-cs"/>
              </a:rPr>
              <a:t>TWh</a:t>
            </a:r>
            <a:r>
              <a:rPr kumimoji="0" lang="en-US" sz="1300" b="0" i="0" u="none" strike="noStrike" kern="1200" cap="none" spc="0" normalizeH="0" baseline="0" noProof="0" dirty="0" smtClean="0">
                <a:ln>
                  <a:noFill/>
                </a:ln>
                <a:solidFill>
                  <a:srgbClr val="000000"/>
                </a:solidFill>
                <a:effectLst/>
                <a:uLnTx/>
                <a:uFillTx/>
                <a:latin typeface="Stone Sans ITC TT"/>
                <a:ea typeface="+mn-ea"/>
                <a:cs typeface="+mn-cs"/>
              </a:rPr>
              <a:t>], with 132 reactors (122 gigawatts [GW]). Four units under construction; three countries phasing out (Belgium, Germany and Switzerland).</a:t>
            </a:r>
          </a:p>
          <a:p>
            <a:pPr marL="0" marR="0" lvl="0" indent="0" algn="l" defTabSz="959388"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00"/>
                </a:solidFill>
                <a:effectLst/>
                <a:uLnTx/>
                <a:uFillTx/>
                <a:latin typeface="Stone Sans ITC TT"/>
                <a:ea typeface="+mn-ea"/>
                <a:cs typeface="+mn-cs"/>
              </a:rPr>
              <a:t>Average age of fleet is 27 years; about 130 units to be decommissioned by 2050. Poland and Turkey are newcomer countries. The United Kingdom is planning one of the most ambitious new build programs in the OECD. Mix of liberalized and regulated electricity markets.	</a:t>
            </a:r>
          </a:p>
          <a:p>
            <a:pPr marL="0" marR="0" lvl="0" indent="0" algn="l" defTabSz="959388"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smtClean="0">
                <a:ln>
                  <a:noFill/>
                </a:ln>
                <a:solidFill>
                  <a:prstClr val="black"/>
                </a:solidFill>
                <a:effectLst/>
                <a:uLnTx/>
                <a:uFillTx/>
                <a:latin typeface="+mn-lt"/>
                <a:ea typeface="+mn-ea"/>
                <a:cs typeface="+mn-cs"/>
              </a:rPr>
              <a:t>USA: </a:t>
            </a:r>
            <a:r>
              <a:rPr kumimoji="0" lang="en-US" sz="1300" b="0" i="0" u="none" strike="noStrike" kern="1200" cap="none" spc="0" normalizeH="0" baseline="0" noProof="0" dirty="0" smtClean="0">
                <a:ln>
                  <a:noFill/>
                </a:ln>
                <a:solidFill>
                  <a:srgbClr val="000000"/>
                </a:solidFill>
                <a:effectLst/>
                <a:uLnTx/>
                <a:uFillTx/>
                <a:latin typeface="Stone Sans ITC TT"/>
                <a:ea typeface="+mn-ea"/>
                <a:cs typeface="+mn-cs"/>
              </a:rPr>
              <a:t>19% electricity production (822 </a:t>
            </a:r>
            <a:r>
              <a:rPr kumimoji="0" lang="en-US" sz="1300" b="0" i="0" u="none" strike="noStrike" kern="1200" cap="none" spc="0" normalizeH="0" baseline="0" noProof="0" dirty="0" err="1" smtClean="0">
                <a:ln>
                  <a:noFill/>
                </a:ln>
                <a:solidFill>
                  <a:srgbClr val="000000"/>
                </a:solidFill>
                <a:effectLst/>
                <a:uLnTx/>
                <a:uFillTx/>
                <a:latin typeface="Stone Sans ITC TT"/>
                <a:ea typeface="+mn-ea"/>
                <a:cs typeface="+mn-cs"/>
              </a:rPr>
              <a:t>TWh</a:t>
            </a:r>
            <a:r>
              <a:rPr kumimoji="0" lang="en-US" sz="1300" b="0" i="0" u="none" strike="noStrike" kern="1200" cap="none" spc="0" normalizeH="0" baseline="0" noProof="0" dirty="0" smtClean="0">
                <a:ln>
                  <a:noFill/>
                </a:ln>
                <a:solidFill>
                  <a:srgbClr val="000000"/>
                </a:solidFill>
                <a:effectLst/>
                <a:uLnTx/>
                <a:uFillTx/>
                <a:latin typeface="Stone Sans ITC TT"/>
                <a:ea typeface="+mn-ea"/>
                <a:cs typeface="+mn-cs"/>
              </a:rPr>
              <a:t>) with 100 reactors (105 GW). Five units under construction. Mature nuclear fleet; most reactors licensed for 60 years. Mix of liberalized and regulated electricity markets.</a:t>
            </a:r>
          </a:p>
          <a:p>
            <a:pPr marL="0" marR="0" lvl="0" indent="0" algn="l" defTabSz="959388"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smtClean="0">
                <a:ln>
                  <a:noFill/>
                </a:ln>
                <a:solidFill>
                  <a:srgbClr val="000000"/>
                </a:solidFill>
                <a:effectLst/>
                <a:uLnTx/>
                <a:uFillTx/>
                <a:latin typeface="Stone Sans ITC TT"/>
                <a:ea typeface="+mn-ea"/>
                <a:cs typeface="+mn-cs"/>
              </a:rPr>
              <a:t>Russian Federation: </a:t>
            </a:r>
            <a:r>
              <a:rPr kumimoji="0" lang="en-US" sz="1300" b="0" i="0" u="none" strike="noStrike" kern="1200" cap="none" spc="0" normalizeH="0" baseline="0" noProof="0" dirty="0" smtClean="0">
                <a:ln>
                  <a:noFill/>
                </a:ln>
                <a:solidFill>
                  <a:srgbClr val="000000"/>
                </a:solidFill>
                <a:effectLst/>
                <a:uLnTx/>
                <a:uFillTx/>
                <a:latin typeface="Stone Sans ITC TT"/>
                <a:ea typeface="+mn-ea"/>
                <a:cs typeface="+mn-cs"/>
              </a:rPr>
              <a:t>17% electricity production (172 </a:t>
            </a:r>
            <a:r>
              <a:rPr kumimoji="0" lang="en-US" sz="1300" b="0" i="0" u="none" strike="noStrike" kern="1200" cap="none" spc="0" normalizeH="0" baseline="0" noProof="0" dirty="0" err="1" smtClean="0">
                <a:ln>
                  <a:noFill/>
                </a:ln>
                <a:solidFill>
                  <a:srgbClr val="000000"/>
                </a:solidFill>
                <a:effectLst/>
                <a:uLnTx/>
                <a:uFillTx/>
                <a:latin typeface="Stone Sans ITC TT"/>
                <a:ea typeface="+mn-ea"/>
                <a:cs typeface="+mn-cs"/>
              </a:rPr>
              <a:t>TWh</a:t>
            </a:r>
            <a:r>
              <a:rPr kumimoji="0" lang="en-US" sz="1300" b="0" i="0" u="none" strike="noStrike" kern="1200" cap="none" spc="0" normalizeH="0" baseline="0" noProof="0" dirty="0" smtClean="0">
                <a:ln>
                  <a:noFill/>
                </a:ln>
                <a:solidFill>
                  <a:srgbClr val="000000"/>
                </a:solidFill>
                <a:effectLst/>
                <a:uLnTx/>
                <a:uFillTx/>
                <a:latin typeface="Stone Sans ITC TT"/>
                <a:ea typeface="+mn-ea"/>
                <a:cs typeface="+mn-cs"/>
              </a:rPr>
              <a:t>), with 33 reactors (25 GW). 10 units under construction.</a:t>
            </a:r>
          </a:p>
          <a:p>
            <a:pPr marL="0" marR="0" lvl="0" indent="0" algn="l" defTabSz="959388"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00"/>
                </a:solidFill>
                <a:effectLst/>
                <a:uLnTx/>
                <a:uFillTx/>
                <a:latin typeface="Stone Sans ITC TT"/>
                <a:ea typeface="+mn-ea"/>
                <a:cs typeface="+mn-cs"/>
              </a:rPr>
              <a:t>Liberalized electricity market.	</a:t>
            </a:r>
          </a:p>
          <a:p>
            <a:pPr marL="0" marR="0" lvl="0" indent="0" algn="l" defTabSz="959388"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smtClean="0">
                <a:ln>
                  <a:noFill/>
                </a:ln>
                <a:solidFill>
                  <a:srgbClr val="000000"/>
                </a:solidFill>
                <a:effectLst/>
                <a:uLnTx/>
                <a:uFillTx/>
                <a:latin typeface="StoneSans LT Semibold"/>
                <a:ea typeface="+mn-ea"/>
                <a:cs typeface="+mn-cs"/>
              </a:rPr>
              <a:t>Japan and Republic of Korea: </a:t>
            </a:r>
            <a:r>
              <a:rPr kumimoji="0" lang="en-US" sz="1300" b="0" i="0" u="none" strike="noStrike" kern="1200" cap="none" spc="0" normalizeH="0" baseline="0" noProof="0" dirty="0" smtClean="0">
                <a:ln>
                  <a:noFill/>
                </a:ln>
                <a:solidFill>
                  <a:srgbClr val="000000"/>
                </a:solidFill>
                <a:effectLst/>
                <a:uLnTx/>
                <a:uFillTx/>
                <a:latin typeface="Stone Sans ITC TT"/>
                <a:ea typeface="+mn-ea"/>
                <a:cs typeface="+mn-cs"/>
              </a:rPr>
              <a:t>11% electricity production (148 </a:t>
            </a:r>
            <a:r>
              <a:rPr kumimoji="0" lang="en-US" sz="1300" b="0" i="0" u="none" strike="noStrike" kern="1200" cap="none" spc="0" normalizeH="0" baseline="0" noProof="0" dirty="0" err="1" smtClean="0">
                <a:ln>
                  <a:noFill/>
                </a:ln>
                <a:solidFill>
                  <a:srgbClr val="000000"/>
                </a:solidFill>
                <a:effectLst/>
                <a:uLnTx/>
                <a:uFillTx/>
                <a:latin typeface="Stone Sans ITC TT"/>
                <a:ea typeface="+mn-ea"/>
                <a:cs typeface="+mn-cs"/>
              </a:rPr>
              <a:t>TWh</a:t>
            </a:r>
            <a:r>
              <a:rPr kumimoji="0" lang="en-US" sz="1300" b="0" i="0" u="none" strike="noStrike" kern="1200" cap="none" spc="0" normalizeH="0" baseline="0" noProof="0" dirty="0" smtClean="0">
                <a:ln>
                  <a:noFill/>
                </a:ln>
                <a:solidFill>
                  <a:srgbClr val="000000"/>
                </a:solidFill>
                <a:effectLst/>
                <a:uLnTx/>
                <a:uFillTx/>
                <a:latin typeface="Stone Sans ITC TT"/>
                <a:ea typeface="+mn-ea"/>
                <a:cs typeface="+mn-cs"/>
              </a:rPr>
              <a:t>), with 71 reactors (66 GW) All of Japan’s 48 reactors are presently idle. Seven units under construction (two in Japan, five in the Republic of Korea). Regulated electricity market.</a:t>
            </a:r>
          </a:p>
          <a:p>
            <a:pPr marL="0" marR="0" lvl="0" indent="0" algn="l" defTabSz="959388"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smtClean="0">
                <a:ln>
                  <a:noFill/>
                </a:ln>
                <a:solidFill>
                  <a:srgbClr val="000000"/>
                </a:solidFill>
                <a:effectLst/>
                <a:uLnTx/>
                <a:uFillTx/>
                <a:latin typeface="Stone Sans ITC TT"/>
                <a:ea typeface="+mn-ea"/>
                <a:cs typeface="+mn-cs"/>
              </a:rPr>
              <a:t>China: </a:t>
            </a:r>
            <a:r>
              <a:rPr kumimoji="0" lang="en-US" sz="1300" b="0" i="0" u="none" strike="noStrike" kern="1200" cap="none" spc="0" normalizeH="0" baseline="0" noProof="0" dirty="0" smtClean="0">
                <a:ln>
                  <a:noFill/>
                </a:ln>
                <a:solidFill>
                  <a:srgbClr val="000000"/>
                </a:solidFill>
                <a:effectLst/>
                <a:uLnTx/>
                <a:uFillTx/>
                <a:latin typeface="Stone Sans ITC TT"/>
                <a:ea typeface="+mn-ea"/>
                <a:cs typeface="+mn-cs"/>
              </a:rPr>
              <a:t>2% electricity production (117 </a:t>
            </a:r>
            <a:r>
              <a:rPr kumimoji="0" lang="en-US" sz="1300" b="0" i="0" u="none" strike="noStrike" kern="1200" cap="none" spc="0" normalizeH="0" baseline="0" noProof="0" dirty="0" err="1" smtClean="0">
                <a:ln>
                  <a:noFill/>
                </a:ln>
                <a:solidFill>
                  <a:srgbClr val="000000"/>
                </a:solidFill>
                <a:effectLst/>
                <a:uLnTx/>
                <a:uFillTx/>
                <a:latin typeface="Stone Sans ITC TT"/>
                <a:ea typeface="+mn-ea"/>
                <a:cs typeface="+mn-cs"/>
              </a:rPr>
              <a:t>TWh</a:t>
            </a:r>
            <a:r>
              <a:rPr kumimoji="0" lang="en-US" sz="1300" b="0" i="0" u="none" strike="noStrike" kern="1200" cap="none" spc="0" normalizeH="0" baseline="0" noProof="0" dirty="0" smtClean="0">
                <a:ln>
                  <a:noFill/>
                </a:ln>
                <a:solidFill>
                  <a:srgbClr val="000000"/>
                </a:solidFill>
                <a:effectLst/>
                <a:uLnTx/>
                <a:uFillTx/>
                <a:latin typeface="Stone Sans ITC TT"/>
                <a:ea typeface="+mn-ea"/>
                <a:cs typeface="+mn-cs"/>
              </a:rPr>
              <a:t>), with 20 reactors (17 GW). 29 units under construction. Regulated electricity market.</a:t>
            </a:r>
          </a:p>
          <a:p>
            <a:pPr marL="0" marR="0" lvl="0" indent="0" algn="l" defTabSz="959388"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smtClean="0">
                <a:ln>
                  <a:noFill/>
                </a:ln>
                <a:solidFill>
                  <a:srgbClr val="000000"/>
                </a:solidFill>
                <a:effectLst/>
                <a:uLnTx/>
                <a:uFillTx/>
                <a:latin typeface="Stone Sans ITC TT"/>
                <a:ea typeface="+mn-ea"/>
                <a:cs typeface="+mn-cs"/>
              </a:rPr>
              <a:t>India: </a:t>
            </a:r>
            <a:r>
              <a:rPr kumimoji="0" lang="en-US" sz="1300" b="0" i="0" u="none" strike="noStrike" kern="1200" cap="none" spc="0" normalizeH="0" baseline="0" noProof="0" dirty="0" smtClean="0">
                <a:ln>
                  <a:noFill/>
                </a:ln>
                <a:solidFill>
                  <a:srgbClr val="000000"/>
                </a:solidFill>
                <a:effectLst/>
                <a:uLnTx/>
                <a:uFillTx/>
                <a:latin typeface="Stone Sans ITC TT"/>
                <a:ea typeface="+mn-ea"/>
                <a:cs typeface="+mn-cs"/>
              </a:rPr>
              <a:t>3% electricity production (32 </a:t>
            </a:r>
            <a:r>
              <a:rPr kumimoji="0" lang="en-US" sz="1300" b="0" i="0" u="none" strike="noStrike" kern="1200" cap="none" spc="0" normalizeH="0" baseline="0" noProof="0" dirty="0" err="1" smtClean="0">
                <a:ln>
                  <a:noFill/>
                </a:ln>
                <a:solidFill>
                  <a:srgbClr val="000000"/>
                </a:solidFill>
                <a:effectLst/>
                <a:uLnTx/>
                <a:uFillTx/>
                <a:latin typeface="Stone Sans ITC TT"/>
                <a:ea typeface="+mn-ea"/>
                <a:cs typeface="+mn-cs"/>
              </a:rPr>
              <a:t>TWh</a:t>
            </a:r>
            <a:r>
              <a:rPr kumimoji="0" lang="en-US" sz="1300" b="0" i="0" u="none" strike="noStrike" kern="1200" cap="none" spc="0" normalizeH="0" baseline="0" noProof="0" dirty="0" smtClean="0">
                <a:ln>
                  <a:noFill/>
                </a:ln>
                <a:solidFill>
                  <a:srgbClr val="000000"/>
                </a:solidFill>
                <a:effectLst/>
                <a:uLnTx/>
                <a:uFillTx/>
                <a:latin typeface="Stone Sans ITC TT"/>
                <a:ea typeface="+mn-ea"/>
                <a:cs typeface="+mn-cs"/>
              </a:rPr>
              <a:t>), with 21 reactors (5.8 GW). Six units under construction. Regulated electricity market.</a:t>
            </a:r>
            <a:endParaRPr kumimoji="0" lang="en-US" sz="900" b="0" i="0" u="none" strike="noStrike" kern="1200" cap="none" spc="0" normalizeH="0" baseline="0" noProof="0" dirty="0" smtClean="0">
              <a:ln>
                <a:noFill/>
              </a:ln>
              <a:solidFill>
                <a:prstClr val="black"/>
              </a:solidFill>
              <a:effectLst/>
              <a:uLnTx/>
              <a:uFillTx/>
              <a:latin typeface="+mn-lt"/>
              <a:ea typeface="+mn-ea"/>
              <a:cs typeface="+mn-cs"/>
            </a:endParaRPr>
          </a:p>
          <a:p>
            <a:pPr marL="1199236" marR="0" lvl="2" indent="-239847" algn="l" defTabSz="959388" rtl="1" eaLnBrk="1" fontAlgn="auto" latinLnBrk="0" hangingPunct="1">
              <a:lnSpc>
                <a:spcPct val="115000"/>
              </a:lnSpc>
              <a:spcBef>
                <a:spcPts val="0"/>
              </a:spcBef>
              <a:spcAft>
                <a:spcPts val="630"/>
              </a:spcAft>
              <a:buClrTx/>
              <a:buSzTx/>
              <a:buFont typeface="+mj-lt"/>
              <a:buAutoNum type="arabicPeriod"/>
              <a:tabLst/>
              <a:defRPr/>
            </a:pPr>
            <a:endParaRPr kumimoji="0" lang="he-IL" sz="13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239847" algn="just" defTabSz="959388" rtl="1" eaLnBrk="1" fontAlgn="auto" latinLnBrk="0" hangingPunct="1">
              <a:lnSpc>
                <a:spcPct val="115000"/>
              </a:lnSpc>
              <a:spcBef>
                <a:spcPts val="0"/>
              </a:spcBef>
              <a:spcAft>
                <a:spcPts val="630"/>
              </a:spcAft>
              <a:buClrTx/>
              <a:buSzTx/>
              <a:buFont typeface="Arial" panose="020B0604020202020204" pitchFamily="34" charset="0"/>
              <a:buChar char="•"/>
              <a:tabLst/>
              <a:defRPr/>
            </a:pPr>
            <a:endParaRPr kumimoji="0" lang="en-US" sz="2900" b="0" i="0" u="none" strike="noStrike" kern="1200" cap="none" spc="0" normalizeH="0" baseline="0" noProof="0" dirty="0" smtClean="0">
              <a:ln>
                <a:noFill/>
              </a:ln>
              <a:solidFill>
                <a:srgbClr val="215968"/>
              </a:solidFill>
              <a:effectLst/>
              <a:uLnTx/>
              <a:uFillTx/>
              <a:latin typeface="David" pitchFamily="34" charset="-79"/>
              <a:ea typeface="+mn-ea"/>
              <a:cs typeface="David" pitchFamily="34" charset="-79"/>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1"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sz="1200" b="1" i="0" u="none" strike="noStrike" kern="1200" cap="none" spc="0" normalizeH="0" baseline="0" noProof="0" dirty="0">
              <a:ln>
                <a:noFill/>
              </a:ln>
              <a:solidFill>
                <a:prstClr val="black"/>
              </a:solidFill>
              <a:effectLst/>
              <a:uLnTx/>
              <a:uFillTx/>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t>29</a:t>
            </a:fld>
            <a:endParaRPr lang="en-US"/>
          </a:p>
        </p:txBody>
      </p:sp>
    </p:spTree>
    <p:extLst>
      <p:ext uri="{BB962C8B-B14F-4D97-AF65-F5344CB8AC3E}">
        <p14:creationId xmlns:p14="http://schemas.microsoft.com/office/powerpoint/2010/main" val="2303991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הנושא שבו אנו דנים הוא אספקת האנרגיה לאוכלוסיית</a:t>
            </a:r>
            <a:r>
              <a:rPr lang="he-IL" baseline="0" dirty="0" smtClean="0"/>
              <a:t> כה"א. אנו מעוניינים </a:t>
            </a:r>
            <a:r>
              <a:rPr lang="he-IL" baseline="0" dirty="0" err="1" smtClean="0"/>
              <a:t>באנרגייה</a:t>
            </a:r>
            <a:r>
              <a:rPr lang="he-IL" baseline="0" dirty="0" smtClean="0"/>
              <a:t> בכמויות משמעותיות ובמחיר זול.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smtClean="0">
                <a:ln>
                  <a:noFill/>
                </a:ln>
                <a:solidFill>
                  <a:prstClr val="black"/>
                </a:solidFill>
                <a:effectLst/>
                <a:uLnTx/>
                <a:uFillTx/>
                <a:latin typeface="+mn-lt"/>
                <a:ea typeface="+mn-ea"/>
                <a:cs typeface="+mn-cs"/>
              </a:rPr>
              <a:t>מסל </a:t>
            </a:r>
            <a:r>
              <a:rPr kumimoji="0" lang="he-IL" sz="1200" b="1" i="0" u="none" strike="noStrike" kern="1200" cap="none" spc="0" normalizeH="0" baseline="0" noProof="0" dirty="0" err="1" smtClean="0">
                <a:ln>
                  <a:noFill/>
                </a:ln>
                <a:solidFill>
                  <a:prstClr val="black"/>
                </a:solidFill>
                <a:effectLst/>
                <a:uLnTx/>
                <a:uFillTx/>
                <a:latin typeface="+mn-lt"/>
                <a:ea typeface="+mn-ea"/>
                <a:cs typeface="+mn-cs"/>
              </a:rPr>
              <a:t>הדלקים</a:t>
            </a:r>
            <a:r>
              <a:rPr kumimoji="0" lang="he-IL" sz="1200" b="1" i="0" u="none" strike="noStrike" kern="1200" cap="none" spc="0" normalizeH="0" baseline="0" noProof="0" dirty="0" smtClean="0">
                <a:ln>
                  <a:noFill/>
                </a:ln>
                <a:solidFill>
                  <a:prstClr val="black"/>
                </a:solidFill>
                <a:effectLst/>
                <a:uLnTx/>
                <a:uFillTx/>
                <a:latin typeface="+mn-lt"/>
                <a:ea typeface="+mn-ea"/>
                <a:cs typeface="+mn-cs"/>
              </a:rPr>
              <a:t> שלנו </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אנו מכירים מספר צורות של אנרגיה: </a:t>
            </a:r>
            <a:r>
              <a:rPr kumimoji="0" lang="he-IL" sz="1200" b="0" i="0" u="none" strike="noStrike" kern="1200" cap="none" spc="0" normalizeH="0" baseline="0" noProof="0" dirty="0" err="1" smtClean="0">
                <a:ln>
                  <a:noFill/>
                </a:ln>
                <a:solidFill>
                  <a:srgbClr val="8064A2"/>
                </a:solidFill>
                <a:effectLst/>
                <a:uLnTx/>
                <a:uFillTx/>
                <a:latin typeface="+mn-lt"/>
                <a:ea typeface="+mn-ea"/>
                <a:cs typeface="+mn-cs"/>
              </a:rPr>
              <a:t>דלקים</a:t>
            </a:r>
            <a:r>
              <a:rPr kumimoji="0" lang="he-IL" sz="1200" b="0" i="0" u="none" strike="noStrike" kern="1200" cap="none" spc="0" normalizeH="0" baseline="0" noProof="0" dirty="0" smtClean="0">
                <a:ln>
                  <a:noFill/>
                </a:ln>
                <a:solidFill>
                  <a:srgbClr val="8064A2"/>
                </a:solidFill>
                <a:effectLst/>
                <a:uLnTx/>
                <a:uFillTx/>
                <a:latin typeface="+mn-lt"/>
                <a:ea typeface="+mn-ea"/>
                <a:cs typeface="+mn-cs"/>
              </a:rPr>
              <a:t> </a:t>
            </a:r>
            <a:r>
              <a:rPr kumimoji="0" lang="he-IL" sz="1200" b="0" i="0" u="none" strike="noStrike" kern="1200" cap="none" spc="0" normalizeH="0" baseline="0" noProof="0" dirty="0" err="1" smtClean="0">
                <a:ln>
                  <a:noFill/>
                </a:ln>
                <a:solidFill>
                  <a:srgbClr val="8064A2"/>
                </a:solidFill>
                <a:effectLst/>
                <a:uLnTx/>
                <a:uFillTx/>
                <a:latin typeface="+mn-lt"/>
                <a:ea typeface="+mn-ea"/>
                <a:cs typeface="+mn-cs"/>
              </a:rPr>
              <a:t>פוסיליים</a:t>
            </a:r>
            <a:r>
              <a:rPr kumimoji="0" lang="he-IL" sz="1200" b="0" i="0" u="none" strike="noStrike" kern="1200" cap="none" spc="0" normalizeH="0" baseline="0" noProof="0" dirty="0" smtClean="0">
                <a:ln>
                  <a:noFill/>
                </a:ln>
                <a:solidFill>
                  <a:srgbClr val="8064A2"/>
                </a:solidFill>
                <a:effectLst/>
                <a:uLnTx/>
                <a:uFillTx/>
                <a:latin typeface="+mn-lt"/>
                <a:ea typeface="+mn-ea"/>
                <a:cs typeface="+mn-cs"/>
              </a:rPr>
              <a:t>, אנרגיות מתחדשות ואנרגיה גרעינית</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לאנרגיית פחם יש יתרונות וחסרונות. היתרונות הבולטים הם מחירו הנמוך יחסית של הפחם, כמויות גבוהות יחסית שלו, וטכנולוגיה הפשוטה יחסית של הפיכת פחם לאנרגיה חשמלית. החסרונות הבולטים הם הבעיות האקולוגיות הקשורות בכריית פחם ושריפתו. כן קיימות בעיות בהובלה. למרות החסרונות </a:t>
            </a:r>
            <a:r>
              <a:rPr kumimoji="0" lang="he-IL" sz="1200" b="0" i="0" u="none" strike="noStrike" kern="1200" cap="none" spc="0" normalizeH="0" baseline="0" noProof="0" dirty="0" err="1" smtClean="0">
                <a:ln>
                  <a:noFill/>
                </a:ln>
                <a:solidFill>
                  <a:prstClr val="black"/>
                </a:solidFill>
                <a:effectLst/>
                <a:uLnTx/>
                <a:uFillTx/>
                <a:latin typeface="+mn-lt"/>
                <a:ea typeface="+mn-ea"/>
                <a:cs typeface="+mn-cs"/>
              </a:rPr>
              <a:t>שצויינו</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היתרונות בשימוש בפחם הם משמעותיים, ולכן חלקו היה עד לא מזמן רב </a:t>
            </a:r>
            <a:r>
              <a:rPr kumimoji="0" lang="he-IL" sz="1200" b="0" i="0" u="none" strike="noStrike" kern="1200" cap="none" spc="0" normalizeH="0" baseline="0" noProof="0" dirty="0" err="1" smtClean="0">
                <a:ln>
                  <a:noFill/>
                </a:ln>
                <a:solidFill>
                  <a:prstClr val="black"/>
                </a:solidFill>
                <a:effectLst/>
                <a:uLnTx/>
                <a:uFillTx/>
                <a:latin typeface="+mn-lt"/>
                <a:ea typeface="+mn-ea"/>
                <a:cs typeface="+mn-cs"/>
              </a:rPr>
              <a:t>יחיסת</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בסל האנרגיה.</a:t>
            </a:r>
          </a:p>
          <a:p>
            <a:pPr algn="r" rtl="1"/>
            <a:endParaRPr lang="he-IL" baseline="0" dirty="0" smtClean="0"/>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למעשה מגדירים "שלבים" בניצולו של מקור אנרגיה:</a:t>
            </a:r>
          </a:p>
          <a:p>
            <a:pPr marL="0" marR="0" lvl="0" indent="0" algn="r" defTabSz="914400" rtl="1" eaLnBrk="1" fontAlgn="auto" latinLnBrk="0" hangingPunct="1">
              <a:lnSpc>
                <a:spcPct val="100000"/>
              </a:lnSpc>
              <a:spcBef>
                <a:spcPts val="0"/>
              </a:spcBef>
              <a:spcAft>
                <a:spcPts val="0"/>
              </a:spcAft>
              <a:buClrTx/>
              <a:buSzTx/>
              <a:buFont typeface="+mj-lt"/>
              <a:buAutoNum type="arabicPeriod"/>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מחקר לגילוי מקור האנרגיה והדרכים לניצולו.</a:t>
            </a:r>
          </a:p>
          <a:p>
            <a:pPr marL="0" marR="0" lvl="0" indent="0" algn="r" defTabSz="914400" rtl="1" eaLnBrk="1" fontAlgn="auto" latinLnBrk="0" hangingPunct="1">
              <a:lnSpc>
                <a:spcPct val="100000"/>
              </a:lnSpc>
              <a:spcBef>
                <a:spcPts val="0"/>
              </a:spcBef>
              <a:spcAft>
                <a:spcPts val="0"/>
              </a:spcAft>
              <a:buClrTx/>
              <a:buSzTx/>
              <a:buFont typeface="+mj-lt"/>
              <a:buAutoNum type="arabicPeriod"/>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תהליך הפקת האנרגיה ממקור זה.</a:t>
            </a:r>
          </a:p>
          <a:p>
            <a:pPr marL="0" marR="0" lvl="0" indent="0" algn="r" defTabSz="914400" rtl="1" eaLnBrk="1" fontAlgn="auto" latinLnBrk="0" hangingPunct="1">
              <a:lnSpc>
                <a:spcPct val="100000"/>
              </a:lnSpc>
              <a:spcBef>
                <a:spcPts val="0"/>
              </a:spcBef>
              <a:spcAft>
                <a:spcPts val="0"/>
              </a:spcAft>
              <a:buClrTx/>
              <a:buSzTx/>
              <a:buFont typeface="+mj-lt"/>
              <a:buAutoNum type="arabicPeriod"/>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שינוע, </a:t>
            </a:r>
            <a:r>
              <a:rPr kumimoji="0" lang="he-IL" sz="1200" b="0" i="0" u="none" strike="noStrike" kern="1200" cap="none" spc="0" normalizeH="0" baseline="0" noProof="0" dirty="0" err="1" smtClean="0">
                <a:ln>
                  <a:noFill/>
                </a:ln>
                <a:solidFill>
                  <a:prstClr val="black"/>
                </a:solidFill>
                <a:effectLst/>
                <a:uLnTx/>
                <a:uFillTx/>
                <a:latin typeface="+mn-lt"/>
                <a:ea typeface="+mn-ea"/>
                <a:cs typeface="+mn-cs"/>
              </a:rPr>
              <a:t>ואיחסון</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של האנרגיה המופקת.</a:t>
            </a:r>
          </a:p>
          <a:p>
            <a:pPr marL="0" marR="0" lvl="0" indent="0" algn="r" defTabSz="914400" rtl="1" eaLnBrk="1" fontAlgn="auto" latinLnBrk="0" hangingPunct="1">
              <a:lnSpc>
                <a:spcPct val="100000"/>
              </a:lnSpc>
              <a:spcBef>
                <a:spcPts val="0"/>
              </a:spcBef>
              <a:spcAft>
                <a:spcPts val="0"/>
              </a:spcAft>
              <a:buClrTx/>
              <a:buSzTx/>
              <a:buFont typeface="+mj-lt"/>
              <a:buAutoNum type="arabicPeriod"/>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המרה של האנרגיה, לצורה בה מנצלים אותה.</a:t>
            </a:r>
          </a:p>
          <a:p>
            <a:pPr marL="0" marR="0" lvl="0" indent="0" algn="r" defTabSz="914400" rtl="1" eaLnBrk="1" fontAlgn="auto" latinLnBrk="0" hangingPunct="1">
              <a:lnSpc>
                <a:spcPct val="100000"/>
              </a:lnSpc>
              <a:spcBef>
                <a:spcPts val="0"/>
              </a:spcBef>
              <a:spcAft>
                <a:spcPts val="0"/>
              </a:spcAft>
              <a:buClrTx/>
              <a:buSzTx/>
              <a:buFont typeface="+mj-lt"/>
              <a:buAutoNum type="arabicPeriod"/>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תהליך השימוש באנרגיה.</a:t>
            </a:r>
          </a:p>
          <a:p>
            <a:pPr marL="0" marR="0" lvl="0" indent="0" algn="r" defTabSz="914400" rtl="1" eaLnBrk="1" fontAlgn="auto" latinLnBrk="0" hangingPunct="1">
              <a:lnSpc>
                <a:spcPct val="100000"/>
              </a:lnSpc>
              <a:spcBef>
                <a:spcPts val="0"/>
              </a:spcBef>
              <a:spcAft>
                <a:spcPts val="0"/>
              </a:spcAft>
              <a:buClrTx/>
              <a:buSzTx/>
              <a:buFont typeface="+mj-lt"/>
              <a:buAutoNum type="arabicPeriod"/>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פתרונות לבעיות הסביבתיות שנוצרות כתוצאה מהשימוש במקור אנרגיה זה (כמו למשל חומרי פסולת, תוצרי לוואי, וכו').</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smtClean="0">
                <a:ln>
                  <a:noFill/>
                </a:ln>
                <a:solidFill>
                  <a:prstClr val="black"/>
                </a:solidFill>
                <a:effectLst/>
                <a:uLnTx/>
                <a:uFillTx/>
                <a:latin typeface="+mn-lt"/>
                <a:ea typeface="+mn-ea"/>
                <a:cs typeface="+mn-cs"/>
              </a:rPr>
              <a:t>הנצילות הכוללת של מקור אנרגיה, נקבעת על פי מכפלת </a:t>
            </a:r>
            <a:r>
              <a:rPr kumimoji="0" lang="he-IL" sz="1200" b="1" i="0" u="none" strike="noStrike" kern="1200" cap="none" spc="0" normalizeH="0" baseline="0" noProof="0" dirty="0" err="1" smtClean="0">
                <a:ln>
                  <a:noFill/>
                </a:ln>
                <a:solidFill>
                  <a:prstClr val="black"/>
                </a:solidFill>
                <a:effectLst/>
                <a:uLnTx/>
                <a:uFillTx/>
                <a:latin typeface="+mn-lt"/>
                <a:ea typeface="+mn-ea"/>
                <a:cs typeface="+mn-cs"/>
              </a:rPr>
              <a:t>הנצילויות</a:t>
            </a:r>
            <a:r>
              <a:rPr kumimoji="0" lang="he-IL" sz="1200" b="1" i="0" u="none" strike="noStrike" kern="1200" cap="none" spc="0" normalizeH="0" baseline="0" noProof="0" dirty="0" smtClean="0">
                <a:ln>
                  <a:noFill/>
                </a:ln>
                <a:solidFill>
                  <a:prstClr val="black"/>
                </a:solidFill>
                <a:effectLst/>
                <a:uLnTx/>
                <a:uFillTx/>
                <a:latin typeface="+mn-lt"/>
                <a:ea typeface="+mn-ea"/>
                <a:cs typeface="+mn-cs"/>
              </a:rPr>
              <a:t> של השלבים השונים עבור אותו מקור אנרגיה</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baseline="0" dirty="0" smtClean="0"/>
          </a:p>
          <a:p>
            <a:pPr algn="r" rtl="1"/>
            <a:r>
              <a:rPr lang="he-IL" baseline="0" dirty="0" smtClean="0"/>
              <a:t>גם </a:t>
            </a:r>
            <a:r>
              <a:rPr lang="he-IL" baseline="0" dirty="0" err="1" smtClean="0"/>
              <a:t>לאנ</a:t>
            </a:r>
            <a:r>
              <a:rPr lang="he-IL" baseline="0" dirty="0" smtClean="0"/>
              <a:t>. גרעינית יש יתרונות וחסרונות. היתרונות העיקריים הם בכך שזו האנרגיה הזולה ביותר, וכן שכמויות הדלק הן מבחינה מעשית בלתי מוגבלות (שימוש בכורים דוגרים..). חלקו של הדלק הגרעיני בעלות החשמל היא קטנה ביותר. </a:t>
            </a:r>
            <a:r>
              <a:rPr lang="he-IL" b="1" i="1" baseline="0" dirty="0" smtClean="0"/>
              <a:t>לכן, מחירו של החשמל הגרעיני נקבע ע"י עלות המתקנים, כלומר – עלות תחנת הכוח הגרעינית (</a:t>
            </a:r>
            <a:r>
              <a:rPr lang="he-IL" b="1" i="1" baseline="0" dirty="0" err="1" smtClean="0"/>
              <a:t>התג"ר</a:t>
            </a:r>
            <a:r>
              <a:rPr lang="he-IL" b="1" i="1" baseline="0" dirty="0" smtClean="0"/>
              <a:t>).</a:t>
            </a:r>
          </a:p>
          <a:p>
            <a:pPr marL="171450" indent="-171450" algn="r" rtl="1">
              <a:buFontTx/>
              <a:buChar char="-"/>
            </a:pPr>
            <a:r>
              <a:rPr lang="he-IL" b="1" i="1" baseline="0" dirty="0" err="1" smtClean="0"/>
              <a:t>לאנ</a:t>
            </a:r>
            <a:r>
              <a:rPr lang="he-IL" b="1" i="1" baseline="0" dirty="0" smtClean="0"/>
              <a:t>. הגרעינית יש צפיפות אנרגיה גבוהה, ולכן דורשת יחסית פחות מתקנים, וכך מושגת העלות הנמוכה. </a:t>
            </a:r>
          </a:p>
          <a:p>
            <a:pPr marL="171450" indent="-171450" algn="r" rtl="1">
              <a:buFontTx/>
              <a:buChar char="-"/>
            </a:pPr>
            <a:r>
              <a:rPr lang="he-IL" b="1" i="1" baseline="0" dirty="0" err="1" smtClean="0"/>
              <a:t>לאנ</a:t>
            </a:r>
            <a:r>
              <a:rPr lang="he-IL" b="1" i="1" baseline="0" dirty="0" smtClean="0"/>
              <a:t>. הגרעינית יש יתרון מבחינת צריכת הדלק (במשקל) הנמוכה</a:t>
            </a:r>
            <a:r>
              <a:rPr lang="he-IL" baseline="0" dirty="0" smtClean="0"/>
              <a:t>. אומנם הטכנולוגיה מורכבת יותר מזו של פחם, אך כיום </a:t>
            </a:r>
            <a:r>
              <a:rPr lang="he-IL" b="1" baseline="0" dirty="0" smtClean="0"/>
              <a:t>הטכנולוגיה מוכחת</a:t>
            </a:r>
            <a:r>
              <a:rPr lang="he-IL" baseline="0" dirty="0" smtClean="0"/>
              <a:t>.</a:t>
            </a:r>
          </a:p>
          <a:p>
            <a:pPr marL="171450" indent="-171450" algn="r" rtl="1">
              <a:buFontTx/>
              <a:buChar char="-"/>
            </a:pPr>
            <a:r>
              <a:rPr lang="he-IL" baseline="0" dirty="0" smtClean="0"/>
              <a:t> החסרונות נעוצים בעיקר בהקשר לנושא הבטיחותי, וביחס לפסולת הגרעינית. </a:t>
            </a:r>
            <a:r>
              <a:rPr lang="he-IL" b="1" u="sng" baseline="0" dirty="0" smtClean="0"/>
              <a:t>לדעתי, היתרונות עולים על החסרונות. </a:t>
            </a:r>
            <a:r>
              <a:rPr lang="he-IL" b="1" i="1" u="sng" baseline="0" dirty="0" smtClean="0"/>
              <a:t>(צפיפות אנרגיה)</a:t>
            </a:r>
          </a:p>
          <a:p>
            <a:pPr algn="r" rtl="1"/>
            <a:r>
              <a:rPr lang="he-IL" baseline="0" dirty="0" smtClean="0"/>
              <a:t>אנרגיה גרעינית המבוססת על מערך של כורים דוגרים מהווה לכן במידה רבה אנרגיה מתחדשת. כלומר, אנרגיה שבה הדלק מהווה אלמנט שולי, או אינו קיים בכלל.</a:t>
            </a:r>
          </a:p>
          <a:p>
            <a:pPr algn="r" rtl="1"/>
            <a:endParaRPr lang="he-IL" baseline="0" dirty="0" smtClean="0"/>
          </a:p>
          <a:p>
            <a:pPr algn="r" rtl="1"/>
            <a:endParaRPr lang="he-IL" dirty="0"/>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t>3</a:t>
            </a:fld>
            <a:endParaRPr lang="en-US"/>
          </a:p>
        </p:txBody>
      </p:sp>
    </p:spTree>
    <p:extLst>
      <p:ext uri="{BB962C8B-B14F-4D97-AF65-F5344CB8AC3E}">
        <p14:creationId xmlns:p14="http://schemas.microsoft.com/office/powerpoint/2010/main" val="1267266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4400" b="1" i="0" u="none" strike="noStrike" baseline="0" dirty="0" smtClean="0">
                <a:latin typeface="NarkisBlockMFMedium"/>
              </a:rPr>
              <a:t>והכשלים...</a:t>
            </a:r>
          </a:p>
          <a:p>
            <a:pPr algn="r" rtl="1"/>
            <a:r>
              <a:rPr lang="he-IL" sz="4400" b="0" i="0" u="none" strike="noStrike" baseline="0" dirty="0" smtClean="0">
                <a:latin typeface="NarkisBlockMFMedium"/>
              </a:rPr>
              <a:t>- עלות הקמתן </a:t>
            </a:r>
            <a:r>
              <a:rPr lang="he-IL" sz="4400" b="1" i="0" u="none" strike="noStrike" baseline="0" dirty="0" smtClean="0">
                <a:latin typeface="NarkisBlockMFMedium"/>
              </a:rPr>
              <a:t>של תחנות כוח חדשות גבוהה משהייתה אי פעם</a:t>
            </a:r>
            <a:r>
              <a:rPr lang="he-IL" sz="4400" b="0" i="0" u="none" strike="noStrike" baseline="0" dirty="0" smtClean="0">
                <a:latin typeface="NarkisBlockMFMedium"/>
              </a:rPr>
              <a:t>. כך למשל, עלות בנייתה של</a:t>
            </a:r>
          </a:p>
          <a:p>
            <a:pPr algn="r" rtl="1"/>
            <a:r>
              <a:rPr lang="he-IL" sz="4400" b="0" i="0" u="none" strike="noStrike" baseline="0" dirty="0" smtClean="0">
                <a:latin typeface="NarkisBlockMFMedium"/>
              </a:rPr>
              <a:t>תחנת הכוח הגרעינית החדשה </a:t>
            </a:r>
            <a:r>
              <a:rPr lang="he-IL" sz="4400" b="0" i="0" u="none" strike="noStrike" baseline="0" dirty="0" err="1" smtClean="0">
                <a:latin typeface="NarkisBlockMFMedium"/>
              </a:rPr>
              <a:t>באולקילואוטו</a:t>
            </a:r>
            <a:r>
              <a:rPr lang="he-IL" sz="4400" b="0" i="0" u="none" strike="noStrike" baseline="0" dirty="0" smtClean="0">
                <a:latin typeface="NarkisBlockMFMedium"/>
              </a:rPr>
              <a:t> שבפינלנד כבר </a:t>
            </a:r>
            <a:r>
              <a:rPr lang="he-IL" sz="4400" b="1" i="0" u="none" strike="noStrike" baseline="0" dirty="0" smtClean="0">
                <a:latin typeface="NarkisBlockMFMedium"/>
              </a:rPr>
              <a:t>תפחה מ־ 3 </a:t>
            </a:r>
            <a:r>
              <a:rPr lang="he-IL" sz="4400" b="1" i="0" u="none" strike="noStrike" baseline="0" dirty="0" err="1" smtClean="0">
                <a:latin typeface="NarkisBlockMFMedium"/>
              </a:rPr>
              <a:t>לכ</a:t>
            </a:r>
            <a:r>
              <a:rPr lang="he-IL" sz="4400" b="1" i="0" u="none" strike="noStrike" baseline="0" dirty="0" smtClean="0">
                <a:latin typeface="NarkisBlockMFMedium"/>
              </a:rPr>
              <a:t>־ 5.4 מיליארד אירו</a:t>
            </a:r>
            <a:r>
              <a:rPr lang="he-IL" sz="4400" b="0" i="0" u="none" strike="noStrike" baseline="0" dirty="0" smtClean="0">
                <a:latin typeface="NarkisBlockMFMedium"/>
              </a:rPr>
              <a:t>, אף על פי שאפילו מעטפת המבנה טרם הוקמה.</a:t>
            </a:r>
            <a:r>
              <a:rPr lang="he-IL" sz="4200" b="0" i="0" u="none" strike="noStrike" baseline="0" dirty="0" smtClean="0">
                <a:solidFill>
                  <a:srgbClr val="215968"/>
                </a:solidFill>
                <a:latin typeface="David" pitchFamily="34" charset="-79"/>
                <a:cs typeface="David" pitchFamily="34" charset="-79"/>
              </a:rPr>
              <a:t> </a:t>
            </a:r>
            <a:r>
              <a:rPr lang="he-IL" sz="4400" b="0" i="0" u="none" strike="noStrike" baseline="0" dirty="0" smtClean="0">
                <a:latin typeface="NarkisBlockMFMedium"/>
              </a:rPr>
              <a:t>נוסף על כך, לא נפתרו בעיות סילוק הפסולת ורגישותה הגבוהה של טכנולוגיה זו לתקלות.</a:t>
            </a:r>
          </a:p>
          <a:p>
            <a:pPr algn="r" rtl="1"/>
            <a:r>
              <a:rPr lang="he-IL" sz="4400" b="0" i="0" u="none" strike="noStrike" baseline="0" dirty="0" smtClean="0">
                <a:latin typeface="NarkisBlockMFMedium"/>
              </a:rPr>
              <a:t>- כיום, אף </a:t>
            </a:r>
            <a:r>
              <a:rPr lang="he-IL" sz="4400" b="1" i="0" u="none" strike="noStrike" baseline="0" dirty="0" smtClean="0">
                <a:latin typeface="NarkisBlockMFMedium"/>
              </a:rPr>
              <a:t>תאגיד אנרגיה פרטי אינו מסתכן בהקמת תחנת אנרגיה גרעינית חדשה ללא סבסוד וערבויות ממשלתיים</a:t>
            </a:r>
            <a:r>
              <a:rPr lang="he-IL" sz="4400" b="0" i="0" u="none" strike="noStrike" baseline="0" dirty="0" smtClean="0">
                <a:latin typeface="NarkisBlockMFMedium"/>
              </a:rPr>
              <a:t>. ניכר כי תחנות גרעיניות חדשות מוקמות בייחוד במקומות שנכרתה בהם "ברית לא קדושה" בין הממשלה לבין תעשיית האנרגיה.</a:t>
            </a:r>
          </a:p>
          <a:p>
            <a:pPr algn="r" rtl="1"/>
            <a:r>
              <a:rPr lang="he-IL" sz="4400" b="0" i="0" u="none" strike="noStrike" baseline="0" dirty="0" smtClean="0">
                <a:latin typeface="NarkisBlockMFMedium"/>
              </a:rPr>
              <a:t>- עד כה מומנו תחנות הכוח הגרעיניות בסבסוד ציבורי נרחב. לגבי גרמניה, התחשיב מסתכם </a:t>
            </a:r>
            <a:r>
              <a:rPr lang="he-IL" sz="4400" b="0" i="0" u="none" strike="noStrike" baseline="0" dirty="0" err="1" smtClean="0">
                <a:latin typeface="NarkisBlockMFMedium"/>
              </a:rPr>
              <a:t>בלמעלה</a:t>
            </a:r>
            <a:r>
              <a:rPr lang="he-IL" sz="4400" b="0" i="0" u="none" strike="noStrike" baseline="0" dirty="0" smtClean="0">
                <a:latin typeface="NarkisBlockMFMedium"/>
              </a:rPr>
              <a:t> מ־ 100 מיליארד אירו, ויחס</a:t>
            </a:r>
          </a:p>
          <a:p>
            <a:pPr algn="r" rtl="1"/>
            <a:r>
              <a:rPr lang="he-IL" sz="4400" b="0" i="0" u="none" strike="noStrike" baseline="0" dirty="0" smtClean="0">
                <a:latin typeface="NarkisBlockMFMedium"/>
              </a:rPr>
              <a:t>מועדף זה המוענק לתעשיית הגרעין נמשך גם כיום. למעשה, בשל סובסידיות אלה, המיליארדים שהופרשו לטובת סילוק פסולת</a:t>
            </a:r>
          </a:p>
          <a:p>
            <a:pPr algn="r" rtl="1"/>
            <a:r>
              <a:rPr lang="he-IL" sz="4400" b="0" i="0" u="none" strike="noStrike" baseline="0" dirty="0" smtClean="0">
                <a:latin typeface="NarkisBlockMFMedium"/>
              </a:rPr>
              <a:t>גרעינית ופירוק תחנות כוח גרעיניות משמשים את החברות כתמרון לקבלת פטור ממס. נוסף על כך, אחריותן המשפטית של החברות</a:t>
            </a:r>
          </a:p>
          <a:p>
            <a:pPr algn="r" rtl="1"/>
            <a:r>
              <a:rPr lang="he-IL" sz="4400" b="0" i="0" u="none" strike="noStrike" baseline="0" dirty="0" smtClean="0">
                <a:latin typeface="NarkisBlockMFMedium"/>
              </a:rPr>
              <a:t>המפעילות מוגבלת ל־ 2.5 מיליארד אירו, שהם חלק מזערי מהעלויות שייווצרו במקרה של תקלה גרעינית בסדר גודל בינוני</a:t>
            </a:r>
            <a:endParaRPr lang="he-IL" sz="4200" dirty="0" smtClean="0">
              <a:solidFill>
                <a:srgbClr val="215968"/>
              </a:solidFill>
              <a:latin typeface="David" pitchFamily="34" charset="-79"/>
              <a:cs typeface="David" pitchFamily="34" charset="-79"/>
            </a:endParaRPr>
          </a:p>
          <a:p>
            <a:pPr algn="r" defTabSz="959388" rtl="1" eaLnBrk="0" fontAlgn="base" hangingPunct="0">
              <a:spcBef>
                <a:spcPct val="20000"/>
              </a:spcBef>
              <a:spcAft>
                <a:spcPct val="0"/>
              </a:spcAft>
              <a:buSzPct val="80000"/>
              <a:defRPr/>
            </a:pPr>
            <a:r>
              <a:rPr lang="he-IL" sz="4200" dirty="0" smtClean="0">
                <a:solidFill>
                  <a:srgbClr val="215968"/>
                </a:solidFill>
                <a:latin typeface="David" pitchFamily="34" charset="-79"/>
                <a:cs typeface="David" pitchFamily="34" charset="-79"/>
              </a:rPr>
              <a:t>-</a:t>
            </a:r>
            <a:r>
              <a:rPr lang="he-IL" sz="4200" baseline="0" dirty="0" smtClean="0">
                <a:solidFill>
                  <a:srgbClr val="215968"/>
                </a:solidFill>
                <a:latin typeface="David" pitchFamily="34" charset="-79"/>
                <a:cs typeface="David" pitchFamily="34" charset="-79"/>
              </a:rPr>
              <a:t> בנוסף, העלות </a:t>
            </a:r>
            <a:r>
              <a:rPr lang="he-IL" sz="4200" dirty="0" smtClean="0">
                <a:solidFill>
                  <a:srgbClr val="215968"/>
                </a:solidFill>
                <a:latin typeface="David" pitchFamily="34" charset="-79"/>
                <a:cs typeface="David" pitchFamily="34" charset="-79"/>
              </a:rPr>
              <a:t>תלויה </a:t>
            </a:r>
            <a:r>
              <a:rPr lang="he-IL" sz="4200" dirty="0">
                <a:solidFill>
                  <a:srgbClr val="215968"/>
                </a:solidFill>
                <a:latin typeface="David" pitchFamily="34" charset="-79"/>
                <a:cs typeface="David" pitchFamily="34" charset="-79"/>
              </a:rPr>
              <a:t>בין השאר ב- </a:t>
            </a:r>
          </a:p>
          <a:p>
            <a:pPr marL="359771" indent="-359771" algn="r" defTabSz="959388" rtl="1" eaLnBrk="0" fontAlgn="base" hangingPunct="0">
              <a:spcBef>
                <a:spcPct val="20000"/>
              </a:spcBef>
              <a:spcAft>
                <a:spcPct val="0"/>
              </a:spcAft>
              <a:buSzPct val="80000"/>
              <a:buBlip>
                <a:blip r:embed="rId3"/>
              </a:buBlip>
              <a:defRPr/>
            </a:pPr>
            <a:r>
              <a:rPr lang="he-IL" sz="3400" dirty="0">
                <a:solidFill>
                  <a:srgbClr val="215968"/>
                </a:solidFill>
                <a:latin typeface="David" pitchFamily="34" charset="-79"/>
                <a:cs typeface="David" pitchFamily="34" charset="-79"/>
              </a:rPr>
              <a:t>שימוש בפצלי גז ומחיר הגז</a:t>
            </a:r>
          </a:p>
          <a:p>
            <a:pPr marL="359771" indent="-359771" algn="r" defTabSz="959388" rtl="1" eaLnBrk="0" fontAlgn="base" hangingPunct="0">
              <a:spcBef>
                <a:spcPct val="20000"/>
              </a:spcBef>
              <a:spcAft>
                <a:spcPct val="0"/>
              </a:spcAft>
              <a:buSzPct val="80000"/>
              <a:buBlip>
                <a:blip r:embed="rId3"/>
              </a:buBlip>
              <a:defRPr/>
            </a:pPr>
            <a:r>
              <a:rPr lang="he-IL" sz="3400" dirty="0">
                <a:solidFill>
                  <a:srgbClr val="215968"/>
                </a:solidFill>
                <a:latin typeface="David" pitchFamily="34" charset="-79"/>
                <a:cs typeface="David" pitchFamily="34" charset="-79"/>
              </a:rPr>
              <a:t>עלויות שיטילו על גזי חממה</a:t>
            </a:r>
          </a:p>
          <a:p>
            <a:pPr marL="359771" indent="-359771" algn="r" defTabSz="959388" rtl="1" eaLnBrk="0" fontAlgn="base" hangingPunct="0">
              <a:spcBef>
                <a:spcPct val="20000"/>
              </a:spcBef>
              <a:spcAft>
                <a:spcPct val="0"/>
              </a:spcAft>
              <a:buSzPct val="80000"/>
              <a:buBlip>
                <a:blip r:embed="rId3"/>
              </a:buBlip>
              <a:defRPr/>
            </a:pPr>
            <a:r>
              <a:rPr lang="he-IL" sz="3400" dirty="0">
                <a:solidFill>
                  <a:srgbClr val="215968"/>
                </a:solidFill>
                <a:latin typeface="David" pitchFamily="34" charset="-79"/>
                <a:cs typeface="David" pitchFamily="34" charset="-79"/>
              </a:rPr>
              <a:t>עלות הקמה של תחנה גרעינית (גודל השוק)</a:t>
            </a:r>
          </a:p>
          <a:p>
            <a:endParaRPr lang="he-IL" dirty="0"/>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t>30</a:t>
            </a:fld>
            <a:endParaRPr lang="en-US"/>
          </a:p>
        </p:txBody>
      </p:sp>
    </p:spTree>
    <p:extLst>
      <p:ext uri="{BB962C8B-B14F-4D97-AF65-F5344CB8AC3E}">
        <p14:creationId xmlns:p14="http://schemas.microsoft.com/office/powerpoint/2010/main" val="3708902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defTabSz="959388" rtl="1">
              <a:lnSpc>
                <a:spcPct val="115000"/>
              </a:lnSpc>
              <a:spcAft>
                <a:spcPts val="630"/>
              </a:spcAft>
              <a:defRPr/>
            </a:pPr>
            <a:endParaRPr lang="en-US" sz="2500" b="1" u="sng" dirty="0">
              <a:solidFill>
                <a:prstClr val="black"/>
              </a:solidFill>
            </a:endParaRPr>
          </a:p>
          <a:p>
            <a:pPr algn="just" defTabSz="959388" rtl="1">
              <a:lnSpc>
                <a:spcPct val="115000"/>
              </a:lnSpc>
              <a:spcAft>
                <a:spcPts val="630"/>
              </a:spcAft>
              <a:defRPr/>
            </a:pPr>
            <a:endParaRPr lang="en-US" sz="900" dirty="0">
              <a:solidFill>
                <a:prstClr val="black"/>
              </a:solidFill>
            </a:endParaRPr>
          </a:p>
          <a:p>
            <a:pPr marL="1199236" lvl="2" indent="-239847" algn="just" defTabSz="959388" rtl="1">
              <a:lnSpc>
                <a:spcPct val="115000"/>
              </a:lnSpc>
              <a:spcAft>
                <a:spcPts val="630"/>
              </a:spcAft>
              <a:buFont typeface="+mj-lt"/>
              <a:buAutoNum type="arabicPeriod"/>
              <a:defRPr/>
            </a:pPr>
            <a:endParaRPr lang="he-IL" sz="1300" dirty="0">
              <a:solidFill>
                <a:prstClr val="black"/>
              </a:solidFill>
            </a:endParaRPr>
          </a:p>
          <a:p>
            <a:pPr indent="-239847" algn="just" defTabSz="959388" rtl="1">
              <a:lnSpc>
                <a:spcPct val="115000"/>
              </a:lnSpc>
              <a:spcAft>
                <a:spcPts val="630"/>
              </a:spcAft>
              <a:buFont typeface="Arial" panose="020B0604020202020204" pitchFamily="34" charset="0"/>
              <a:buChar char="•"/>
              <a:defRPr/>
            </a:pPr>
            <a:endParaRPr lang="en-US" sz="2900" dirty="0">
              <a:solidFill>
                <a:srgbClr val="215968"/>
              </a:solidFill>
              <a:latin typeface="David" pitchFamily="34" charset="-79"/>
              <a:cs typeface="David" pitchFamily="34" charset="-79"/>
            </a:endParaRPr>
          </a:p>
          <a:p>
            <a:pPr algn="r" rtl="1"/>
            <a:endParaRPr lang="he-IL" b="1" dirty="0"/>
          </a:p>
        </p:txBody>
      </p:sp>
      <p:sp>
        <p:nvSpPr>
          <p:cNvPr id="4" name="מציין מיקום של מספר שקופית 3"/>
          <p:cNvSpPr>
            <a:spLocks noGrp="1"/>
          </p:cNvSpPr>
          <p:nvPr>
            <p:ph type="sldNum" sz="quarter" idx="10"/>
          </p:nvPr>
        </p:nvSpPr>
        <p:spPr/>
        <p:txBody>
          <a:bodyPr/>
          <a:lstStyle/>
          <a:p>
            <a:fld id="{015FA32F-8276-4951-8B3D-60B25E4A64F7}"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43960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285750" marR="0" indent="-285750" algn="just" defTabSz="914400" rtl="1" eaLnBrk="1" fontAlgn="auto" latinLnBrk="0" hangingPunct="1">
              <a:lnSpc>
                <a:spcPct val="115000"/>
              </a:lnSpc>
              <a:spcBef>
                <a:spcPts val="0"/>
              </a:spcBef>
              <a:spcAft>
                <a:spcPts val="630"/>
              </a:spcAft>
              <a:buClrTx/>
              <a:buSzTx/>
              <a:buFontTx/>
              <a:buChar char="-"/>
              <a:tabLst/>
              <a:defRPr/>
            </a:pPr>
            <a:r>
              <a:rPr lang="he-IL" sz="1300" dirty="0" smtClean="0">
                <a:latin typeface="Times New Roman" panose="02020603050405020304" pitchFamily="18" charset="0"/>
                <a:ea typeface="Calibri" panose="020F0502020204030204" pitchFamily="34" charset="0"/>
                <a:cs typeface="David" panose="020E0502060401010101" pitchFamily="34" charset="-79"/>
              </a:rPr>
              <a:t>בחירת </a:t>
            </a:r>
            <a:r>
              <a:rPr lang="he-IL" sz="1300" dirty="0">
                <a:latin typeface="Times New Roman" panose="02020603050405020304" pitchFamily="18" charset="0"/>
                <a:ea typeface="Calibri" panose="020F0502020204030204" pitchFamily="34" charset="0"/>
                <a:cs typeface="David" panose="020E0502060401010101" pitchFamily="34" charset="-79"/>
              </a:rPr>
              <a:t>אתר </a:t>
            </a:r>
            <a:r>
              <a:rPr lang="he-IL" sz="1300" dirty="0" err="1">
                <a:latin typeface="Times New Roman" panose="02020603050405020304" pitchFamily="18" charset="0"/>
                <a:ea typeface="Calibri" panose="020F0502020204030204" pitchFamily="34" charset="0"/>
                <a:cs typeface="David" panose="020E0502060401010101" pitchFamily="34" charset="-79"/>
              </a:rPr>
              <a:t>לתג"ר</a:t>
            </a:r>
            <a:r>
              <a:rPr lang="he-IL" sz="1300" dirty="0">
                <a:latin typeface="Times New Roman" panose="02020603050405020304" pitchFamily="18" charset="0"/>
                <a:ea typeface="Calibri" panose="020F0502020204030204" pitchFamily="34" charset="0"/>
                <a:cs typeface="David" panose="020E0502060401010101" pitchFamily="34" charset="-79"/>
              </a:rPr>
              <a:t> היא רבת משמעות לכל מדינה ובוודאי במדינה קטנה, צפופה מאוד בחציה </a:t>
            </a:r>
            <a:r>
              <a:rPr lang="he-IL" sz="1300" dirty="0" smtClean="0">
                <a:latin typeface="Times New Roman" panose="02020603050405020304" pitchFamily="18" charset="0"/>
                <a:ea typeface="Calibri" panose="020F0502020204030204" pitchFamily="34" charset="0"/>
                <a:cs typeface="David" panose="020E0502060401010101" pitchFamily="34" charset="-79"/>
              </a:rPr>
              <a:t>(50%)</a:t>
            </a:r>
            <a:r>
              <a:rPr lang="he-IL" sz="1300" baseline="0" dirty="0" smtClean="0">
                <a:latin typeface="Times New Roman" panose="02020603050405020304" pitchFamily="18" charset="0"/>
                <a:ea typeface="Calibri" panose="020F0502020204030204" pitchFamily="34" charset="0"/>
                <a:cs typeface="David" panose="020E0502060401010101" pitchFamily="34" charset="-79"/>
              </a:rPr>
              <a:t> </a:t>
            </a:r>
            <a:r>
              <a:rPr lang="he-IL" sz="1300" dirty="0" smtClean="0">
                <a:latin typeface="Times New Roman" panose="02020603050405020304" pitchFamily="18" charset="0"/>
                <a:ea typeface="Calibri" panose="020F0502020204030204" pitchFamily="34" charset="0"/>
                <a:cs typeface="David" panose="020E0502060401010101" pitchFamily="34" charset="-79"/>
              </a:rPr>
              <a:t>ובעלת </a:t>
            </a:r>
            <a:r>
              <a:rPr lang="he-IL" sz="1300" dirty="0">
                <a:latin typeface="Times New Roman" panose="02020603050405020304" pitchFamily="18" charset="0"/>
                <a:ea typeface="Calibri" panose="020F0502020204030204" pitchFamily="34" charset="0"/>
                <a:cs typeface="David" panose="020E0502060401010101" pitchFamily="34" charset="-79"/>
              </a:rPr>
              <a:t>אזורים פעילים סיסמולוגית, כמו מדינת ישראל. </a:t>
            </a:r>
            <a:endParaRPr lang="he-IL" sz="1300" dirty="0" smtClean="0">
              <a:latin typeface="Times New Roman" panose="02020603050405020304" pitchFamily="18" charset="0"/>
              <a:ea typeface="Calibri" panose="020F0502020204030204" pitchFamily="34" charset="0"/>
              <a:cs typeface="David" panose="020E0502060401010101" pitchFamily="34" charset="-79"/>
            </a:endParaRPr>
          </a:p>
          <a:p>
            <a:pPr marL="285750" marR="0" indent="-285750" algn="just" defTabSz="914400" rtl="1" eaLnBrk="1" fontAlgn="auto" latinLnBrk="0" hangingPunct="1">
              <a:lnSpc>
                <a:spcPct val="115000"/>
              </a:lnSpc>
              <a:spcBef>
                <a:spcPts val="0"/>
              </a:spcBef>
              <a:spcAft>
                <a:spcPts val="630"/>
              </a:spcAft>
              <a:buClrTx/>
              <a:buSzTx/>
              <a:buFontTx/>
              <a:buChar char="-"/>
              <a:tabLst/>
              <a:defRPr/>
            </a:pPr>
            <a:r>
              <a:rPr lang="he-IL" sz="1300" dirty="0" smtClean="0">
                <a:latin typeface="Times New Roman" panose="02020603050405020304" pitchFamily="18" charset="0"/>
                <a:ea typeface="Calibri" panose="020F0502020204030204" pitchFamily="34" charset="0"/>
                <a:cs typeface="David" panose="020E0502060401010101" pitchFamily="34" charset="-79"/>
              </a:rPr>
              <a:t>במהלך </a:t>
            </a:r>
            <a:r>
              <a:rPr lang="he-IL" sz="1300" dirty="0">
                <a:latin typeface="Times New Roman" panose="02020603050405020304" pitchFamily="18" charset="0"/>
                <a:ea typeface="Calibri" panose="020F0502020204030204" pitchFamily="34" charset="0"/>
                <a:cs typeface="David" panose="020E0502060401010101" pitchFamily="34" charset="-79"/>
              </a:rPr>
              <a:t>ההיסטוריה של פעילויות הקודמות להקמת </a:t>
            </a:r>
            <a:r>
              <a:rPr lang="he-IL" sz="1300" dirty="0" err="1">
                <a:latin typeface="Times New Roman" panose="02020603050405020304" pitchFamily="18" charset="0"/>
                <a:ea typeface="Calibri" panose="020F0502020204030204" pitchFamily="34" charset="0"/>
                <a:cs typeface="David" panose="020E0502060401010101" pitchFamily="34" charset="-79"/>
              </a:rPr>
              <a:t>תג"ר</a:t>
            </a:r>
            <a:r>
              <a:rPr lang="he-IL" sz="1300" dirty="0">
                <a:latin typeface="Times New Roman" panose="02020603050405020304" pitchFamily="18" charset="0"/>
                <a:ea typeface="Calibri" panose="020F0502020204030204" pitchFamily="34" charset="0"/>
                <a:cs typeface="David" panose="020E0502060401010101" pitchFamily="34" charset="-79"/>
              </a:rPr>
              <a:t> בארץ, נעשו מספר עבודות לחיפוש אתרים מתאימים ואף לשריינם בתוכניות המתאר הארציות או המחוזיות, שהיו אמורות לענות לאילוצים שנמנו לעיל</a:t>
            </a:r>
            <a:r>
              <a:rPr lang="he-IL" sz="1300" dirty="0" smtClean="0">
                <a:latin typeface="Times New Roman" panose="02020603050405020304" pitchFamily="18" charset="0"/>
                <a:ea typeface="Calibri" panose="020F0502020204030204" pitchFamily="34" charset="0"/>
                <a:cs typeface="David" panose="020E0502060401010101" pitchFamily="34" charset="-79"/>
              </a:rPr>
              <a:t>.</a:t>
            </a:r>
            <a:r>
              <a:rPr lang="he-IL" sz="1300" dirty="0" smtClean="0">
                <a:solidFill>
                  <a:prstClr val="black"/>
                </a:solidFill>
              </a:rPr>
              <a:t> </a:t>
            </a:r>
          </a:p>
          <a:p>
            <a:pPr marL="285750" marR="0" indent="-285750" algn="just" defTabSz="914400" rtl="1" eaLnBrk="1" fontAlgn="auto" latinLnBrk="0" hangingPunct="1">
              <a:lnSpc>
                <a:spcPct val="115000"/>
              </a:lnSpc>
              <a:spcBef>
                <a:spcPts val="0"/>
              </a:spcBef>
              <a:spcAft>
                <a:spcPts val="630"/>
              </a:spcAft>
              <a:buClrTx/>
              <a:buSzTx/>
              <a:buFontTx/>
              <a:buChar char="-"/>
              <a:tabLst/>
              <a:defRPr/>
            </a:pPr>
            <a:r>
              <a:rPr lang="he-IL" sz="1300" dirty="0" smtClean="0">
                <a:solidFill>
                  <a:prstClr val="black"/>
                </a:solidFill>
              </a:rPr>
              <a:t>בחירת אתרים </a:t>
            </a:r>
            <a:r>
              <a:rPr lang="he-IL" sz="1300" dirty="0" err="1" smtClean="0">
                <a:solidFill>
                  <a:prstClr val="black"/>
                </a:solidFill>
              </a:rPr>
              <a:t>לתג"ר</a:t>
            </a:r>
            <a:r>
              <a:rPr lang="he-IL" sz="1300" dirty="0" smtClean="0">
                <a:solidFill>
                  <a:prstClr val="black"/>
                </a:solidFill>
              </a:rPr>
              <a:t> הוא הנושא בוא נעשתה מירב הפעילות.</a:t>
            </a:r>
            <a:endParaRPr lang="en-US" sz="1300" dirty="0">
              <a:latin typeface="Times New Roman" panose="02020603050405020304" pitchFamily="18" charset="0"/>
              <a:ea typeface="Calibri" panose="020F0502020204030204" pitchFamily="34" charset="0"/>
              <a:cs typeface="David" panose="020E0502060401010101" pitchFamily="34" charset="-79"/>
            </a:endParaRPr>
          </a:p>
          <a:p>
            <a:pPr algn="r" defTabSz="959388">
              <a:defRPr/>
            </a:pPr>
            <a:endParaRPr lang="he-IL" sz="1300" dirty="0">
              <a:solidFill>
                <a:srgbClr val="FF0000"/>
              </a:solidFill>
            </a:endParaRPr>
          </a:p>
          <a:p>
            <a:pPr algn="r" defTabSz="959388">
              <a:defRPr/>
            </a:pPr>
            <a:r>
              <a:rPr lang="he-IL" sz="1300" dirty="0">
                <a:solidFill>
                  <a:srgbClr val="FF0000"/>
                </a:solidFill>
              </a:rPr>
              <a:t>עד כה נבחר אתר יחיד שעומד בקריטריונים, ועליו אפרט בשקפים הבאים.</a:t>
            </a:r>
          </a:p>
          <a:p>
            <a:pPr algn="r" defTabSz="959388" rtl="1">
              <a:lnSpc>
                <a:spcPct val="115000"/>
              </a:lnSpc>
              <a:spcAft>
                <a:spcPts val="630"/>
              </a:spcAft>
              <a:defRPr/>
            </a:pPr>
            <a:endParaRPr lang="en-US" sz="2500" b="1" u="sng" dirty="0">
              <a:solidFill>
                <a:prstClr val="black"/>
              </a:solidFill>
            </a:endParaRPr>
          </a:p>
          <a:p>
            <a:pPr algn="just" defTabSz="959388" rtl="1">
              <a:lnSpc>
                <a:spcPct val="115000"/>
              </a:lnSpc>
              <a:spcAft>
                <a:spcPts val="630"/>
              </a:spcAft>
              <a:defRPr/>
            </a:pPr>
            <a:endParaRPr lang="en-US" sz="900" dirty="0">
              <a:solidFill>
                <a:prstClr val="black"/>
              </a:solidFill>
            </a:endParaRPr>
          </a:p>
          <a:p>
            <a:pPr marL="1199236" lvl="2" indent="-239847" algn="just" defTabSz="959388" rtl="1">
              <a:lnSpc>
                <a:spcPct val="115000"/>
              </a:lnSpc>
              <a:spcAft>
                <a:spcPts val="630"/>
              </a:spcAft>
              <a:buFont typeface="+mj-lt"/>
              <a:buAutoNum type="arabicPeriod"/>
              <a:defRPr/>
            </a:pPr>
            <a:endParaRPr lang="he-IL" sz="1300" dirty="0">
              <a:solidFill>
                <a:prstClr val="black"/>
              </a:solidFill>
            </a:endParaRPr>
          </a:p>
          <a:p>
            <a:pPr indent="-239847" algn="just" defTabSz="959388" rtl="1">
              <a:lnSpc>
                <a:spcPct val="115000"/>
              </a:lnSpc>
              <a:spcAft>
                <a:spcPts val="630"/>
              </a:spcAft>
              <a:buFont typeface="Arial" panose="020B0604020202020204" pitchFamily="34" charset="0"/>
              <a:buChar char="•"/>
              <a:defRPr/>
            </a:pPr>
            <a:endParaRPr lang="en-US" sz="2900" dirty="0">
              <a:solidFill>
                <a:srgbClr val="215968"/>
              </a:solidFill>
              <a:latin typeface="David" pitchFamily="34" charset="-79"/>
              <a:cs typeface="David" pitchFamily="34" charset="-79"/>
            </a:endParaRPr>
          </a:p>
          <a:p>
            <a:pPr algn="r" rtl="1"/>
            <a:endParaRPr lang="he-IL" b="1" dirty="0"/>
          </a:p>
        </p:txBody>
      </p:sp>
      <p:sp>
        <p:nvSpPr>
          <p:cNvPr id="4" name="מציין מיקום של מספר שקופית 3"/>
          <p:cNvSpPr>
            <a:spLocks noGrp="1"/>
          </p:cNvSpPr>
          <p:nvPr>
            <p:ph type="sldNum" sz="quarter" idx="10"/>
          </p:nvPr>
        </p:nvSpPr>
        <p:spPr/>
        <p:txBody>
          <a:bodyPr/>
          <a:lstStyle/>
          <a:p>
            <a:fld id="{015FA32F-8276-4951-8B3D-60B25E4A64F7}"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933225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359771" indent="-359771" algn="r" defTabSz="959388" rtl="1">
              <a:spcBef>
                <a:spcPct val="20000"/>
              </a:spcBef>
              <a:buFont typeface="Arial" panose="020B0604020202020204" pitchFamily="34" charset="0"/>
              <a:buChar char="•"/>
              <a:defRPr/>
            </a:pPr>
            <a:r>
              <a:rPr lang="he-IL" sz="2700" dirty="0">
                <a:solidFill>
                  <a:prstClr val="black"/>
                </a:solidFill>
                <a:latin typeface="David" panose="020E0502060401010101" pitchFamily="34" charset="-79"/>
                <a:cs typeface="David" panose="020E0502060401010101" pitchFamily="34" charset="-79"/>
              </a:rPr>
              <a:t>בעבר, החל מ-1974, תכנית ישראלית להקת </a:t>
            </a:r>
            <a:r>
              <a:rPr lang="he-IL" sz="2700" dirty="0" err="1">
                <a:solidFill>
                  <a:prstClr val="black"/>
                </a:solidFill>
                <a:latin typeface="David" panose="020E0502060401010101" pitchFamily="34" charset="-79"/>
                <a:cs typeface="David" panose="020E0502060401010101" pitchFamily="34" charset="-79"/>
              </a:rPr>
              <a:t>תג"ר</a:t>
            </a:r>
            <a:endParaRPr lang="he-IL" sz="2700" dirty="0">
              <a:solidFill>
                <a:prstClr val="black"/>
              </a:solidFill>
              <a:latin typeface="David" panose="020E0502060401010101" pitchFamily="34" charset="-79"/>
              <a:cs typeface="David" panose="020E0502060401010101" pitchFamily="34" charset="-79"/>
            </a:endParaRPr>
          </a:p>
          <a:p>
            <a:pPr marL="359771" indent="-359771" algn="r" defTabSz="959388" rtl="1">
              <a:spcBef>
                <a:spcPct val="20000"/>
              </a:spcBef>
              <a:buFont typeface="Arial" panose="020B0604020202020204" pitchFamily="34" charset="0"/>
              <a:buChar char="•"/>
              <a:defRPr/>
            </a:pPr>
            <a:r>
              <a:rPr lang="he-IL" sz="2700" dirty="0">
                <a:solidFill>
                  <a:prstClr val="black"/>
                </a:solidFill>
                <a:latin typeface="David" panose="020E0502060401010101" pitchFamily="34" charset="-79"/>
                <a:cs typeface="David" panose="020E0502060401010101" pitchFamily="34" charset="-79"/>
              </a:rPr>
              <a:t>דעכה (1985 – 2006) בין השאר עקב העדר מוכר</a:t>
            </a:r>
          </a:p>
          <a:p>
            <a:pPr marL="359771" indent="-359771" algn="r" defTabSz="959388" rtl="1">
              <a:spcBef>
                <a:spcPct val="20000"/>
              </a:spcBef>
              <a:buFont typeface="Arial" panose="020B0604020202020204" pitchFamily="34" charset="0"/>
              <a:buChar char="•"/>
              <a:defRPr/>
            </a:pPr>
            <a:r>
              <a:rPr lang="he-IL" sz="2700" dirty="0">
                <a:solidFill>
                  <a:prstClr val="black"/>
                </a:solidFill>
                <a:latin typeface="David" panose="020E0502060401010101" pitchFamily="34" charset="-79"/>
                <a:cs typeface="David" panose="020E0502060401010101" pitchFamily="34" charset="-79"/>
              </a:rPr>
              <a:t>יוזמת משרד האנרגיה (2010) לקֶדֶם-</a:t>
            </a:r>
            <a:r>
              <a:rPr lang="he-IL" sz="2700" dirty="0" err="1">
                <a:solidFill>
                  <a:prstClr val="black"/>
                </a:solidFill>
                <a:latin typeface="David" panose="020E0502060401010101" pitchFamily="34" charset="-79"/>
                <a:cs typeface="David" panose="020E0502060401010101" pitchFamily="34" charset="-79"/>
              </a:rPr>
              <a:t>בדה"ת</a:t>
            </a:r>
            <a:r>
              <a:rPr lang="he-IL" sz="2700" dirty="0">
                <a:solidFill>
                  <a:prstClr val="black"/>
                </a:solidFill>
                <a:latin typeface="David" panose="020E0502060401010101" pitchFamily="34" charset="-79"/>
                <a:cs typeface="David" panose="020E0502060401010101" pitchFamily="34" charset="-79"/>
              </a:rPr>
              <a:t> להקמת </a:t>
            </a:r>
            <a:r>
              <a:rPr lang="he-IL" sz="2700" dirty="0" err="1">
                <a:solidFill>
                  <a:prstClr val="black"/>
                </a:solidFill>
                <a:latin typeface="David" panose="020E0502060401010101" pitchFamily="34" charset="-79"/>
                <a:cs typeface="David" panose="020E0502060401010101" pitchFamily="34" charset="-79"/>
              </a:rPr>
              <a:t>תג"ר</a:t>
            </a:r>
            <a:r>
              <a:rPr lang="he-IL" sz="2700" dirty="0">
                <a:solidFill>
                  <a:prstClr val="black"/>
                </a:solidFill>
                <a:latin typeface="David" panose="020E0502060401010101" pitchFamily="34" charset="-79"/>
                <a:cs typeface="David" panose="020E0502060401010101" pitchFamily="34" charset="-79"/>
              </a:rPr>
              <a:t> ראשונה, בין השאר לגיוון מקורות אנרגיה</a:t>
            </a:r>
          </a:p>
          <a:p>
            <a:pPr marL="359771" indent="-359771" algn="r" defTabSz="959388" rtl="1">
              <a:spcBef>
                <a:spcPct val="20000"/>
              </a:spcBef>
              <a:buFont typeface="Arial" panose="020B0604020202020204" pitchFamily="34" charset="0"/>
              <a:buChar char="•"/>
              <a:defRPr/>
            </a:pPr>
            <a:r>
              <a:rPr lang="he-IL" sz="2700" dirty="0">
                <a:solidFill>
                  <a:prstClr val="black"/>
                </a:solidFill>
                <a:latin typeface="David" panose="020E0502060401010101" pitchFamily="34" charset="-79"/>
                <a:cs typeface="David" panose="020E0502060401010101" pitchFamily="34" charset="-79"/>
              </a:rPr>
              <a:t>מינוי צוות מקצועי לבחינת הנושא</a:t>
            </a:r>
          </a:p>
          <a:p>
            <a:pPr marL="359771" indent="-359771" algn="r" defTabSz="959388" rtl="1">
              <a:spcBef>
                <a:spcPct val="20000"/>
              </a:spcBef>
              <a:buFont typeface="Arial" panose="020B0604020202020204" pitchFamily="34" charset="0"/>
              <a:buChar char="•"/>
              <a:defRPr/>
            </a:pPr>
            <a:r>
              <a:rPr lang="he-IL" sz="2700" dirty="0">
                <a:solidFill>
                  <a:prstClr val="black"/>
                </a:solidFill>
                <a:latin typeface="David" panose="020E0502060401010101" pitchFamily="34" charset="-79"/>
                <a:cs typeface="David" panose="020E0502060401010101" pitchFamily="34" charset="-79"/>
              </a:rPr>
              <a:t>סיכום עבודת הצוות (2013) - המלצות ואישורן</a:t>
            </a:r>
          </a:p>
          <a:p>
            <a:endParaRPr lang="he-IL" dirty="0"/>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826451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defTabSz="959388" rtl="1" fontAlgn="base">
              <a:spcBef>
                <a:spcPct val="0"/>
              </a:spcBef>
              <a:spcAft>
                <a:spcPct val="0"/>
              </a:spcAft>
              <a:defRPr/>
            </a:pPr>
            <a:r>
              <a:rPr lang="he-IL" sz="2500" b="1" dirty="0">
                <a:solidFill>
                  <a:srgbClr val="0070C0"/>
                </a:solidFill>
                <a:latin typeface="David" pitchFamily="34" charset="-79"/>
                <a:cs typeface="David" pitchFamily="34" charset="-79"/>
              </a:rPr>
              <a:t>אתר </a:t>
            </a:r>
            <a:r>
              <a:rPr lang="he-IL" sz="2500" b="1" dirty="0" err="1">
                <a:solidFill>
                  <a:srgbClr val="0070C0"/>
                </a:solidFill>
                <a:latin typeface="David" pitchFamily="34" charset="-79"/>
                <a:cs typeface="David" pitchFamily="34" charset="-79"/>
              </a:rPr>
              <a:t>לתג"ר</a:t>
            </a:r>
            <a:r>
              <a:rPr lang="he-IL" sz="2500" dirty="0">
                <a:solidFill>
                  <a:srgbClr val="0070C0"/>
                </a:solidFill>
                <a:latin typeface="David" pitchFamily="34" charset="-79"/>
                <a:cs typeface="David" pitchFamily="34" charset="-79"/>
              </a:rPr>
              <a:t> </a:t>
            </a:r>
            <a:r>
              <a:rPr lang="he-IL" sz="1900" b="1" dirty="0">
                <a:solidFill>
                  <a:srgbClr val="0070C0"/>
                </a:solidFill>
                <a:latin typeface="David" pitchFamily="34" charset="-79"/>
                <a:cs typeface="David" pitchFamily="34" charset="-79"/>
              </a:rPr>
              <a:t>(פרק 11)</a:t>
            </a:r>
          </a:p>
          <a:p>
            <a:pPr algn="r" defTabSz="959388" rtl="1">
              <a:lnSpc>
                <a:spcPct val="115000"/>
              </a:lnSpc>
              <a:spcAft>
                <a:spcPts val="630"/>
              </a:spcAft>
              <a:defRPr/>
            </a:pPr>
            <a:endParaRPr lang="en-US" sz="2500" b="1" u="sng" dirty="0">
              <a:solidFill>
                <a:prstClr val="black"/>
              </a:solidFill>
            </a:endParaRPr>
          </a:p>
          <a:p>
            <a:pPr marL="359771" indent="-359771" algn="r" defTabSz="959388" rtl="1" eaLnBrk="0" fontAlgn="base" hangingPunct="0">
              <a:spcBef>
                <a:spcPct val="20000"/>
              </a:spcBef>
              <a:spcAft>
                <a:spcPct val="0"/>
              </a:spcAft>
              <a:buSzPct val="80000"/>
              <a:buBlip>
                <a:blip r:embed="rId3"/>
              </a:buBlip>
              <a:defRPr/>
            </a:pPr>
            <a:r>
              <a:rPr lang="he-IL" altLang="en-US" sz="3400" dirty="0">
                <a:solidFill>
                  <a:srgbClr val="215968"/>
                </a:solidFill>
                <a:latin typeface="David" pitchFamily="34" charset="-79"/>
                <a:cs typeface="David" pitchFamily="34" charset="-79"/>
              </a:rPr>
              <a:t>בשל מגבלות גיאולוגיות וסיסמולוגיות  - אתר יחיד,  צפונית  לשבטה.</a:t>
            </a:r>
          </a:p>
          <a:p>
            <a:pPr marL="359771" indent="-359771" algn="r" defTabSz="959388" rtl="1" eaLnBrk="0" fontAlgn="base" hangingPunct="0">
              <a:spcBef>
                <a:spcPct val="20000"/>
              </a:spcBef>
              <a:spcAft>
                <a:spcPct val="0"/>
              </a:spcAft>
              <a:buSzPct val="80000"/>
              <a:buBlip>
                <a:blip r:embed="rId3"/>
              </a:buBlip>
              <a:defRPr/>
            </a:pPr>
            <a:r>
              <a:rPr lang="he-IL" altLang="en-US" sz="3400" dirty="0">
                <a:solidFill>
                  <a:srgbClr val="215968"/>
                </a:solidFill>
                <a:latin typeface="David" pitchFamily="34" charset="-79"/>
                <a:cs typeface="David" pitchFamily="34" charset="-79"/>
              </a:rPr>
              <a:t>נדרשו מרחקי הפרדה משמעותיים מישובים (ביטחון).</a:t>
            </a:r>
          </a:p>
          <a:p>
            <a:pPr marL="359771" indent="-359771" algn="r" defTabSz="959388" rtl="1" eaLnBrk="0" fontAlgn="base" hangingPunct="0">
              <a:spcBef>
                <a:spcPct val="20000"/>
              </a:spcBef>
              <a:spcAft>
                <a:spcPct val="0"/>
              </a:spcAft>
              <a:buSzPct val="80000"/>
              <a:buBlip>
                <a:blip r:embed="rId3"/>
              </a:buBlip>
              <a:defRPr/>
            </a:pPr>
            <a:r>
              <a:rPr lang="he-IL" altLang="en-US" sz="3400" dirty="0">
                <a:solidFill>
                  <a:srgbClr val="215968"/>
                </a:solidFill>
                <a:latin typeface="David" pitchFamily="34" charset="-79"/>
                <a:cs typeface="David" pitchFamily="34" charset="-79"/>
              </a:rPr>
              <a:t>אזור מצומצם מאוד – מגביל כמות אנרגיה מתחנות קטנות.</a:t>
            </a:r>
          </a:p>
          <a:p>
            <a:pPr marL="359771" indent="-359771" algn="r" defTabSz="959388" rtl="1" eaLnBrk="0" fontAlgn="base" hangingPunct="0">
              <a:spcBef>
                <a:spcPct val="20000"/>
              </a:spcBef>
              <a:spcAft>
                <a:spcPct val="0"/>
              </a:spcAft>
              <a:buSzPct val="80000"/>
              <a:buBlip>
                <a:blip r:embed="rId3"/>
              </a:buBlip>
              <a:defRPr/>
            </a:pPr>
            <a:r>
              <a:rPr lang="he-IL" altLang="en-US" sz="3400" dirty="0">
                <a:solidFill>
                  <a:srgbClr val="215968"/>
                </a:solidFill>
                <a:latin typeface="David" pitchFamily="34" charset="-79"/>
                <a:cs typeface="David" pitchFamily="34" charset="-79"/>
              </a:rPr>
              <a:t>האתר יבשתי ופתרון הקירור אינו שיגרתי.</a:t>
            </a:r>
          </a:p>
          <a:p>
            <a:pPr marL="359771" indent="-359771" algn="r" defTabSz="959388" rtl="1" eaLnBrk="0" fontAlgn="base" hangingPunct="0">
              <a:spcBef>
                <a:spcPct val="20000"/>
              </a:spcBef>
              <a:spcAft>
                <a:spcPct val="0"/>
              </a:spcAft>
              <a:buSzPct val="80000"/>
              <a:buBlip>
                <a:blip r:embed="rId3"/>
              </a:buBlip>
              <a:defRPr/>
            </a:pPr>
            <a:r>
              <a:rPr lang="he-IL" altLang="en-US" sz="3400" dirty="0">
                <a:solidFill>
                  <a:srgbClr val="215968"/>
                </a:solidFill>
                <a:latin typeface="David" pitchFamily="34" charset="-79"/>
                <a:cs typeface="David" pitchFamily="34" charset="-79"/>
              </a:rPr>
              <a:t>בנוסף, השמירה על אתר (הרחקה מישובים) לעשרות שנים מתגלה כבעיה.</a:t>
            </a:r>
          </a:p>
          <a:p>
            <a:pPr marL="359771" indent="-359771" algn="r" defTabSz="959388" rtl="1" eaLnBrk="0" fontAlgn="base" hangingPunct="0">
              <a:spcBef>
                <a:spcPct val="20000"/>
              </a:spcBef>
              <a:spcAft>
                <a:spcPct val="0"/>
              </a:spcAft>
              <a:buSzPct val="80000"/>
              <a:buBlip>
                <a:blip r:embed="rId3"/>
              </a:buBlip>
              <a:defRPr/>
            </a:pPr>
            <a:endParaRPr lang="he-IL" altLang="en-US" sz="3400" dirty="0">
              <a:solidFill>
                <a:srgbClr val="215968"/>
              </a:solidFill>
              <a:latin typeface="David" pitchFamily="34" charset="-79"/>
              <a:cs typeface="David" pitchFamily="34" charset="-79"/>
            </a:endParaRPr>
          </a:p>
          <a:p>
            <a:pPr marL="359771" indent="-359771" algn="r" defTabSz="959388" rtl="1" eaLnBrk="0" fontAlgn="base" hangingPunct="0">
              <a:spcBef>
                <a:spcPct val="20000"/>
              </a:spcBef>
              <a:spcAft>
                <a:spcPct val="0"/>
              </a:spcAft>
              <a:buSzPct val="80000"/>
              <a:buBlip>
                <a:blip r:embed="rId3"/>
              </a:buBlip>
              <a:defRPr/>
            </a:pPr>
            <a:r>
              <a:rPr lang="he-IL" altLang="en-US" sz="3400" dirty="0">
                <a:solidFill>
                  <a:srgbClr val="215968"/>
                </a:solidFill>
                <a:latin typeface="David" pitchFamily="34" charset="-79"/>
                <a:cs typeface="David" pitchFamily="34" charset="-79"/>
              </a:rPr>
              <a:t>כל אלה מצביעים על הצורך הקיים במציאת אתרים נוספים, שיהוו מרכזי אנרגיה. כלומר, במרכזם תיבנה </a:t>
            </a:r>
            <a:r>
              <a:rPr lang="he-IL" altLang="en-US" sz="3400" dirty="0" err="1">
                <a:solidFill>
                  <a:srgbClr val="215968"/>
                </a:solidFill>
                <a:latin typeface="David" pitchFamily="34" charset="-79"/>
                <a:cs typeface="David" pitchFamily="34" charset="-79"/>
              </a:rPr>
              <a:t>תג"ר</a:t>
            </a:r>
            <a:r>
              <a:rPr lang="he-IL" altLang="en-US" sz="3400" dirty="0">
                <a:solidFill>
                  <a:srgbClr val="215968"/>
                </a:solidFill>
                <a:latin typeface="David" pitchFamily="34" charset="-79"/>
                <a:cs typeface="David" pitchFamily="34" charset="-79"/>
              </a:rPr>
              <a:t>, והשטח מסביב ינוצל לשיטות אחרות לייצור אנרגיה, למשל, תאים </a:t>
            </a:r>
            <a:r>
              <a:rPr lang="he-IL" altLang="en-US" sz="3400" dirty="0" err="1">
                <a:solidFill>
                  <a:srgbClr val="215968"/>
                </a:solidFill>
                <a:latin typeface="David" pitchFamily="34" charset="-79"/>
                <a:cs typeface="David" pitchFamily="34" charset="-79"/>
              </a:rPr>
              <a:t>פוטווולטאיים</a:t>
            </a:r>
            <a:r>
              <a:rPr lang="he-IL" altLang="en-US" sz="3400" dirty="0">
                <a:solidFill>
                  <a:srgbClr val="215968"/>
                </a:solidFill>
                <a:latin typeface="David" pitchFamily="34" charset="-79"/>
                <a:cs typeface="David" pitchFamily="34" charset="-79"/>
              </a:rPr>
              <a:t> </a:t>
            </a:r>
            <a:r>
              <a:rPr lang="he-IL" altLang="en-US" sz="3400" dirty="0" err="1">
                <a:solidFill>
                  <a:srgbClr val="215968"/>
                </a:solidFill>
                <a:latin typeface="David" pitchFamily="34" charset="-79"/>
                <a:cs typeface="David" pitchFamily="34" charset="-79"/>
              </a:rPr>
              <a:t>וכו</a:t>
            </a:r>
            <a:r>
              <a:rPr lang="he-IL" altLang="en-US" sz="3400" dirty="0">
                <a:solidFill>
                  <a:srgbClr val="215968"/>
                </a:solidFill>
                <a:latin typeface="David" pitchFamily="34" charset="-79"/>
                <a:cs typeface="David" pitchFamily="34" charset="-79"/>
              </a:rPr>
              <a:t>. </a:t>
            </a:r>
            <a:endParaRPr lang="he-IL" altLang="en-US" sz="3400" dirty="0" smtClean="0">
              <a:solidFill>
                <a:srgbClr val="215968"/>
              </a:solidFill>
              <a:latin typeface="David" pitchFamily="34" charset="-79"/>
              <a:cs typeface="David" pitchFamily="34" charset="-79"/>
            </a:endParaRPr>
          </a:p>
          <a:p>
            <a:pPr marL="359771" indent="-359771" algn="r" defTabSz="959388" rtl="1" eaLnBrk="0" fontAlgn="base" hangingPunct="0">
              <a:spcBef>
                <a:spcPct val="20000"/>
              </a:spcBef>
              <a:spcAft>
                <a:spcPct val="0"/>
              </a:spcAft>
              <a:buSzPct val="80000"/>
              <a:buBlip>
                <a:blip r:embed="rId3"/>
              </a:buBlip>
              <a:defRPr/>
            </a:pPr>
            <a:endParaRPr lang="he-IL" altLang="en-US" sz="3400" dirty="0" smtClean="0">
              <a:solidFill>
                <a:srgbClr val="215968"/>
              </a:solidFill>
              <a:latin typeface="David" pitchFamily="34" charset="-79"/>
              <a:cs typeface="David" pitchFamily="34" charset="-79"/>
            </a:endParaRPr>
          </a:p>
          <a:p>
            <a:pPr marL="0" indent="0" algn="r" defTabSz="959388" rtl="1" eaLnBrk="0" fontAlgn="base" hangingPunct="0">
              <a:spcBef>
                <a:spcPct val="20000"/>
              </a:spcBef>
              <a:spcAft>
                <a:spcPct val="0"/>
              </a:spcAft>
              <a:buSzPct val="80000"/>
              <a:buNone/>
              <a:defRPr/>
            </a:pPr>
            <a:r>
              <a:rPr lang="he-IL" altLang="en-US" sz="3400" dirty="0" smtClean="0">
                <a:solidFill>
                  <a:srgbClr val="215968"/>
                </a:solidFill>
                <a:latin typeface="David" pitchFamily="34" charset="-79"/>
                <a:cs typeface="David" pitchFamily="34" charset="-79"/>
              </a:rPr>
              <a:t> - בסבבי הפעילות שנסקרו</a:t>
            </a:r>
            <a:r>
              <a:rPr lang="he-IL" altLang="en-US" sz="3400" baseline="0" dirty="0" smtClean="0">
                <a:solidFill>
                  <a:srgbClr val="215968"/>
                </a:solidFill>
                <a:latin typeface="David" pitchFamily="34" charset="-79"/>
                <a:cs typeface="David" pitchFamily="34" charset="-79"/>
              </a:rPr>
              <a:t> כאן, העוסקים בנושא לא ראו צורך ביותר מאתר יחיד המתאים להקמת </a:t>
            </a:r>
            <a:r>
              <a:rPr lang="he-IL" altLang="en-US" sz="3400" baseline="0" dirty="0" err="1" smtClean="0">
                <a:solidFill>
                  <a:srgbClr val="215968"/>
                </a:solidFill>
                <a:latin typeface="David" pitchFamily="34" charset="-79"/>
                <a:cs typeface="David" pitchFamily="34" charset="-79"/>
              </a:rPr>
              <a:t>תג"ר</a:t>
            </a:r>
            <a:r>
              <a:rPr lang="he-IL" altLang="en-US" sz="3400" baseline="0" dirty="0" smtClean="0">
                <a:solidFill>
                  <a:srgbClr val="215968"/>
                </a:solidFill>
                <a:latin typeface="David" pitchFamily="34" charset="-79"/>
                <a:cs typeface="David" pitchFamily="34" charset="-79"/>
              </a:rPr>
              <a:t>.</a:t>
            </a:r>
          </a:p>
          <a:p>
            <a:pPr marL="0" indent="0" algn="r" defTabSz="959388" rtl="1" eaLnBrk="0" fontAlgn="base" hangingPunct="0">
              <a:spcBef>
                <a:spcPct val="20000"/>
              </a:spcBef>
              <a:spcAft>
                <a:spcPct val="0"/>
              </a:spcAft>
              <a:buSzPct val="80000"/>
              <a:buNone/>
              <a:defRPr/>
            </a:pPr>
            <a:r>
              <a:rPr lang="he-IL" altLang="en-US" sz="3400" baseline="0" dirty="0" smtClean="0">
                <a:solidFill>
                  <a:srgbClr val="215968"/>
                </a:solidFill>
                <a:latin typeface="David" pitchFamily="34" charset="-79"/>
                <a:cs typeface="David" pitchFamily="34" charset="-79"/>
              </a:rPr>
              <a:t>הפעילות התרכזה כאמור באתר שיבטה, כך שהחל משנות </a:t>
            </a:r>
            <a:r>
              <a:rPr lang="he-IL" altLang="en-US" sz="3400" baseline="0" dirty="0" err="1" smtClean="0">
                <a:solidFill>
                  <a:srgbClr val="215968"/>
                </a:solidFill>
                <a:latin typeface="David" pitchFamily="34" charset="-79"/>
                <a:cs typeface="David" pitchFamily="34" charset="-79"/>
              </a:rPr>
              <a:t>משנות</a:t>
            </a:r>
            <a:r>
              <a:rPr lang="he-IL" altLang="en-US" sz="3400" baseline="0" dirty="0" smtClean="0">
                <a:solidFill>
                  <a:srgbClr val="215968"/>
                </a:solidFill>
                <a:latin typeface="David" pitchFamily="34" charset="-79"/>
                <a:cs typeface="David" pitchFamily="34" charset="-79"/>
              </a:rPr>
              <a:t> ה-80 מדובר על אותו אתר יחיד. </a:t>
            </a:r>
            <a:endParaRPr lang="en-US" sz="900" dirty="0">
              <a:solidFill>
                <a:prstClr val="black"/>
              </a:solidFill>
            </a:endParaRPr>
          </a:p>
          <a:p>
            <a:pPr algn="r" rtl="1"/>
            <a:endParaRPr lang="he-IL" b="1" dirty="0"/>
          </a:p>
        </p:txBody>
      </p:sp>
      <p:sp>
        <p:nvSpPr>
          <p:cNvPr id="4" name="מציין מיקום של מספר שקופית 3"/>
          <p:cNvSpPr>
            <a:spLocks noGrp="1"/>
          </p:cNvSpPr>
          <p:nvPr>
            <p:ph type="sldNum" sz="quarter" idx="10"/>
          </p:nvPr>
        </p:nvSpPr>
        <p:spPr/>
        <p:txBody>
          <a:bodyPr/>
          <a:lstStyle/>
          <a:p>
            <a:fld id="{015FA32F-8276-4951-8B3D-60B25E4A64F7}"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579858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just" defTabSz="959388" rtl="1">
              <a:lnSpc>
                <a:spcPct val="115000"/>
              </a:lnSpc>
              <a:spcAft>
                <a:spcPts val="630"/>
              </a:spcAft>
              <a:defRPr/>
            </a:pPr>
            <a:r>
              <a:rPr lang="he-IL" sz="900" b="1" u="sng" dirty="0">
                <a:solidFill>
                  <a:prstClr val="black"/>
                </a:solidFill>
              </a:rPr>
              <a:t>אתר סטטוס </a:t>
            </a:r>
            <a:r>
              <a:rPr lang="he-IL" sz="900" b="1" u="sng" dirty="0" smtClean="0">
                <a:solidFill>
                  <a:prstClr val="black"/>
                </a:solidFill>
              </a:rPr>
              <a:t>2010</a:t>
            </a:r>
            <a:r>
              <a:rPr lang="he-IL" sz="2500" b="0" u="none" baseline="0" dirty="0">
                <a:solidFill>
                  <a:prstClr val="black"/>
                </a:solidFill>
                <a:latin typeface="David" panose="020E0502060401010101" pitchFamily="34" charset="-79"/>
                <a:cs typeface="David" panose="020E0502060401010101" pitchFamily="34" charset="-79"/>
              </a:rPr>
              <a:t> </a:t>
            </a:r>
            <a:r>
              <a:rPr lang="he-IL" sz="2500" b="0" u="none" baseline="0" dirty="0" smtClean="0">
                <a:solidFill>
                  <a:prstClr val="black"/>
                </a:solidFill>
                <a:latin typeface="David" panose="020E0502060401010101" pitchFamily="34" charset="-79"/>
                <a:cs typeface="David" panose="020E0502060401010101" pitchFamily="34" charset="-79"/>
              </a:rPr>
              <a:t>- </a:t>
            </a:r>
            <a:r>
              <a:rPr lang="he-IL" sz="2500" b="1" u="sng" dirty="0" smtClean="0">
                <a:solidFill>
                  <a:prstClr val="black"/>
                </a:solidFill>
                <a:latin typeface="David" panose="020E0502060401010101" pitchFamily="34" charset="-79"/>
                <a:cs typeface="David" panose="020E0502060401010101" pitchFamily="34" charset="-79"/>
              </a:rPr>
              <a:t>מה עוד נחוץ</a:t>
            </a:r>
            <a:r>
              <a:rPr lang="he-IL" sz="2500" b="1" u="sng" dirty="0">
                <a:solidFill>
                  <a:prstClr val="black"/>
                </a:solidFill>
                <a:latin typeface="David" panose="020E0502060401010101" pitchFamily="34" charset="-79"/>
                <a:cs typeface="David" panose="020E0502060401010101" pitchFamily="34" charset="-79"/>
              </a:rPr>
              <a:t>?</a:t>
            </a:r>
          </a:p>
          <a:p>
            <a:pPr marL="479694" lvl="1" algn="r" defTabSz="959388" rtl="1">
              <a:spcBef>
                <a:spcPct val="20000"/>
              </a:spcBef>
              <a:defRPr/>
            </a:pPr>
            <a:endParaRPr lang="he-IL" sz="2500" b="1" u="sng" dirty="0">
              <a:solidFill>
                <a:prstClr val="black"/>
              </a:solidFill>
              <a:latin typeface="David" panose="020E0502060401010101" pitchFamily="34" charset="-79"/>
              <a:cs typeface="David" panose="020E0502060401010101" pitchFamily="34" charset="-79"/>
            </a:endParaRPr>
          </a:p>
          <a:p>
            <a:pPr marL="359771" indent="-359771" algn="r" defTabSz="959388" rtl="1">
              <a:spcBef>
                <a:spcPct val="20000"/>
              </a:spcBef>
              <a:buFont typeface="Arial" panose="020B0604020202020204" pitchFamily="34" charset="0"/>
              <a:buChar char="•"/>
              <a:defRPr/>
            </a:pPr>
            <a:r>
              <a:rPr lang="he-IL" sz="2900" dirty="0">
                <a:solidFill>
                  <a:prstClr val="black"/>
                </a:solidFill>
                <a:latin typeface="David" panose="020E0502060401010101" pitchFamily="34" charset="-79"/>
                <a:cs typeface="David" panose="020E0502060401010101" pitchFamily="34" charset="-79"/>
              </a:rPr>
              <a:t>ניתוח הידרולוגי – קירור </a:t>
            </a:r>
            <a:r>
              <a:rPr lang="he-IL" sz="2900" dirty="0" err="1">
                <a:solidFill>
                  <a:prstClr val="black"/>
                </a:solidFill>
                <a:latin typeface="David" panose="020E0502060401010101" pitchFamily="34" charset="-79"/>
                <a:cs typeface="David" panose="020E0502060401010101" pitchFamily="34" charset="-79"/>
              </a:rPr>
              <a:t>תג"ר</a:t>
            </a:r>
            <a:r>
              <a:rPr lang="he-IL" sz="2900" dirty="0">
                <a:solidFill>
                  <a:prstClr val="black"/>
                </a:solidFill>
                <a:latin typeface="David" panose="020E0502060401010101" pitchFamily="34" charset="-79"/>
                <a:cs typeface="David" panose="020E0502060401010101" pitchFamily="34" charset="-79"/>
              </a:rPr>
              <a:t> בפעולה נורמאלית ובתאונות</a:t>
            </a:r>
          </a:p>
          <a:p>
            <a:pPr marL="359771" indent="-359771" algn="r" defTabSz="959388" rtl="1">
              <a:spcBef>
                <a:spcPct val="20000"/>
              </a:spcBef>
              <a:buFont typeface="Arial" panose="020B0604020202020204" pitchFamily="34" charset="0"/>
              <a:buChar char="•"/>
              <a:defRPr/>
            </a:pPr>
            <a:r>
              <a:rPr lang="he-IL" sz="2900" dirty="0">
                <a:solidFill>
                  <a:prstClr val="black"/>
                </a:solidFill>
                <a:latin typeface="David" panose="020E0502060401010101" pitchFamily="34" charset="-79"/>
                <a:cs typeface="David" panose="020E0502060401010101" pitchFamily="34" charset="-79"/>
              </a:rPr>
              <a:t>בחינה מחודשת של אתר מתאים יותר – לא ברור שניתן למצוא </a:t>
            </a:r>
          </a:p>
          <a:p>
            <a:pPr marL="359771" indent="-359771" algn="r" defTabSz="959388" rtl="1">
              <a:spcBef>
                <a:spcPct val="20000"/>
              </a:spcBef>
              <a:buFont typeface="Arial" panose="020B0604020202020204" pitchFamily="34" charset="0"/>
              <a:buChar char="•"/>
              <a:defRPr/>
            </a:pPr>
            <a:r>
              <a:rPr lang="he-IL" sz="2900" dirty="0">
                <a:solidFill>
                  <a:prstClr val="black"/>
                </a:solidFill>
                <a:latin typeface="David" panose="020E0502060401010101" pitchFamily="34" charset="-79"/>
                <a:cs typeface="David" panose="020E0502060401010101" pitchFamily="34" charset="-79"/>
              </a:rPr>
              <a:t>הבנת קריטריונים גיאולוגים</a:t>
            </a:r>
          </a:p>
          <a:p>
            <a:pPr marL="359771" indent="-359771" algn="r" defTabSz="959388" rtl="1">
              <a:spcBef>
                <a:spcPct val="20000"/>
              </a:spcBef>
              <a:buFont typeface="Arial" panose="020B0604020202020204" pitchFamily="34" charset="0"/>
              <a:buChar char="•"/>
              <a:defRPr/>
            </a:pPr>
            <a:r>
              <a:rPr lang="he-IL" sz="2900" dirty="0">
                <a:solidFill>
                  <a:prstClr val="black"/>
                </a:solidFill>
                <a:latin typeface="David" panose="020E0502060401010101" pitchFamily="34" charset="-79"/>
                <a:cs typeface="David" panose="020E0502060401010101" pitchFamily="34" charset="-79"/>
              </a:rPr>
              <a:t>יידוע הציבור (יהודים ובדואים)</a:t>
            </a:r>
          </a:p>
          <a:p>
            <a:pPr marL="359771" indent="-359771" algn="r" defTabSz="959388" rtl="1">
              <a:spcBef>
                <a:spcPct val="20000"/>
              </a:spcBef>
              <a:buFont typeface="Arial" panose="020B0604020202020204" pitchFamily="34" charset="0"/>
              <a:buChar char="•"/>
              <a:defRPr/>
            </a:pPr>
            <a:r>
              <a:rPr lang="he-IL" sz="2900" dirty="0">
                <a:solidFill>
                  <a:prstClr val="black"/>
                </a:solidFill>
                <a:latin typeface="David" panose="020E0502060401010101" pitchFamily="34" charset="-79"/>
                <a:cs typeface="David" panose="020E0502060401010101" pitchFamily="34" charset="-79"/>
              </a:rPr>
              <a:t>בחינה של עקביות הדרישות – </a:t>
            </a:r>
            <a:r>
              <a:rPr lang="he-IL" sz="2900" b="1" dirty="0">
                <a:solidFill>
                  <a:prstClr val="black"/>
                </a:solidFill>
                <a:latin typeface="David" panose="020E0502060401010101" pitchFamily="34" charset="-79"/>
                <a:cs typeface="David" panose="020E0502060401010101" pitchFamily="34" charset="-79"/>
              </a:rPr>
              <a:t>האם יתכן שאנחנו מחמירים בדרישות הבטיחות עקב מצב בטחוני בו כלל לא נרצה להקים </a:t>
            </a:r>
            <a:r>
              <a:rPr lang="he-IL" sz="2900" b="1" dirty="0" err="1">
                <a:solidFill>
                  <a:prstClr val="black"/>
                </a:solidFill>
                <a:latin typeface="David" panose="020E0502060401010101" pitchFamily="34" charset="-79"/>
                <a:cs typeface="David" panose="020E0502060401010101" pitchFamily="34" charset="-79"/>
              </a:rPr>
              <a:t>תג"ר</a:t>
            </a:r>
            <a:r>
              <a:rPr lang="he-IL" sz="2900" b="1" dirty="0">
                <a:solidFill>
                  <a:prstClr val="black"/>
                </a:solidFill>
                <a:latin typeface="David" panose="020E0502060401010101" pitchFamily="34" charset="-79"/>
                <a:cs typeface="David" panose="020E0502060401010101" pitchFamily="34" charset="-79"/>
              </a:rPr>
              <a:t>?</a:t>
            </a:r>
          </a:p>
          <a:p>
            <a:pPr marL="359771" indent="-359771" algn="r" defTabSz="959388" rtl="1">
              <a:spcBef>
                <a:spcPct val="20000"/>
              </a:spcBef>
              <a:buFont typeface="Arial" panose="020B0604020202020204" pitchFamily="34" charset="0"/>
              <a:buChar char="•"/>
              <a:defRPr/>
            </a:pPr>
            <a:r>
              <a:rPr lang="he-IL" sz="2900" b="1" dirty="0">
                <a:solidFill>
                  <a:srgbClr val="002060"/>
                </a:solidFill>
                <a:latin typeface="David" panose="020E0502060401010101" pitchFamily="34" charset="-79"/>
                <a:cs typeface="David" panose="020E0502060401010101" pitchFamily="34" charset="-79"/>
              </a:rPr>
              <a:t>נחוצה מעורבות רגולטור</a:t>
            </a:r>
          </a:p>
          <a:p>
            <a:pPr marL="479694" lvl="1" algn="r" defTabSz="959388" rtl="1">
              <a:spcBef>
                <a:spcPct val="20000"/>
              </a:spcBef>
              <a:defRPr/>
            </a:pPr>
            <a:endParaRPr lang="he-IL" sz="2500" b="1" u="sng" dirty="0">
              <a:solidFill>
                <a:prstClr val="black"/>
              </a:solidFill>
              <a:latin typeface="David" panose="020E0502060401010101" pitchFamily="34" charset="-79"/>
              <a:cs typeface="David" panose="020E0502060401010101" pitchFamily="34" charset="-79"/>
            </a:endParaRPr>
          </a:p>
          <a:p>
            <a:pPr marL="359771" indent="-359771" algn="r" defTabSz="959388" rtl="1">
              <a:spcBef>
                <a:spcPct val="20000"/>
              </a:spcBef>
              <a:buFont typeface="Arial" panose="020B0604020202020204" pitchFamily="34" charset="0"/>
              <a:buChar char="•"/>
              <a:defRPr/>
            </a:pPr>
            <a:endParaRPr lang="he-IL" sz="2900" dirty="0">
              <a:solidFill>
                <a:prstClr val="black"/>
              </a:solidFill>
              <a:latin typeface="David" panose="020E0502060401010101" pitchFamily="34" charset="-79"/>
              <a:cs typeface="David" panose="020E0502060401010101" pitchFamily="34" charset="-79"/>
            </a:endParaRPr>
          </a:p>
          <a:p>
            <a:pPr marL="359771" indent="-359771" algn="r" defTabSz="959388" rtl="1">
              <a:spcBef>
                <a:spcPct val="20000"/>
              </a:spcBef>
              <a:buFont typeface="Arial" panose="020B0604020202020204" pitchFamily="34" charset="0"/>
              <a:buChar char="•"/>
              <a:defRPr/>
            </a:pPr>
            <a:endParaRPr lang="he-IL" sz="2900" dirty="0">
              <a:solidFill>
                <a:prstClr val="black"/>
              </a:solidFill>
              <a:latin typeface="David" panose="020E0502060401010101" pitchFamily="34" charset="-79"/>
              <a:cs typeface="David" panose="020E0502060401010101" pitchFamily="34" charset="-79"/>
            </a:endParaRPr>
          </a:p>
          <a:p>
            <a:pPr marL="359771" indent="-359771" algn="r" defTabSz="959388" rtl="1">
              <a:spcBef>
                <a:spcPct val="20000"/>
              </a:spcBef>
              <a:buFont typeface="Arial" panose="020B0604020202020204" pitchFamily="34" charset="0"/>
              <a:buChar char="•"/>
              <a:defRPr/>
            </a:pPr>
            <a:endParaRPr lang="he-IL" sz="2900" dirty="0">
              <a:solidFill>
                <a:prstClr val="black"/>
              </a:solidFill>
              <a:latin typeface="David" panose="020E0502060401010101" pitchFamily="34" charset="-79"/>
              <a:cs typeface="David" panose="020E0502060401010101" pitchFamily="34" charset="-79"/>
            </a:endParaRPr>
          </a:p>
          <a:p>
            <a:pPr marL="1199236" lvl="2" indent="-239847" algn="just" defTabSz="959388" rtl="1">
              <a:lnSpc>
                <a:spcPct val="115000"/>
              </a:lnSpc>
              <a:spcAft>
                <a:spcPts val="630"/>
              </a:spcAft>
              <a:buFont typeface="+mj-lt"/>
              <a:buAutoNum type="arabicPeriod"/>
              <a:defRPr/>
            </a:pPr>
            <a:endParaRPr lang="he-IL" sz="1300" dirty="0">
              <a:solidFill>
                <a:prstClr val="black"/>
              </a:solidFill>
            </a:endParaRPr>
          </a:p>
          <a:p>
            <a:pPr indent="-239847" algn="just" defTabSz="959388" rtl="1">
              <a:lnSpc>
                <a:spcPct val="115000"/>
              </a:lnSpc>
              <a:spcAft>
                <a:spcPts val="630"/>
              </a:spcAft>
              <a:buFont typeface="Arial" panose="020B0604020202020204" pitchFamily="34" charset="0"/>
              <a:buChar char="•"/>
              <a:defRPr/>
            </a:pPr>
            <a:endParaRPr lang="en-US" sz="2900" dirty="0">
              <a:solidFill>
                <a:srgbClr val="215968"/>
              </a:solidFill>
              <a:latin typeface="David" pitchFamily="34" charset="-79"/>
              <a:cs typeface="David" pitchFamily="34" charset="-79"/>
            </a:endParaRPr>
          </a:p>
          <a:p>
            <a:pPr algn="r" rtl="1"/>
            <a:endParaRPr lang="he-IL" b="1" dirty="0"/>
          </a:p>
        </p:txBody>
      </p:sp>
      <p:sp>
        <p:nvSpPr>
          <p:cNvPr id="4" name="מציין מיקום של מספר שקופית 3"/>
          <p:cNvSpPr>
            <a:spLocks noGrp="1"/>
          </p:cNvSpPr>
          <p:nvPr>
            <p:ph type="sldNum" sz="quarter" idx="10"/>
          </p:nvPr>
        </p:nvSpPr>
        <p:spPr/>
        <p:txBody>
          <a:bodyPr/>
          <a:lstStyle/>
          <a:p>
            <a:fld id="{015FA32F-8276-4951-8B3D-60B25E4A64F7}"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5373726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defTabSz="1006590" rtl="1" eaLnBrk="0" fontAlgn="base" hangingPunct="0">
              <a:spcBef>
                <a:spcPct val="30000"/>
              </a:spcBef>
              <a:spcAft>
                <a:spcPct val="0"/>
              </a:spcAft>
              <a:defRPr/>
            </a:pPr>
            <a:r>
              <a:rPr lang="he-IL" sz="1600" b="1" dirty="0" smtClean="0">
                <a:solidFill>
                  <a:srgbClr val="000000"/>
                </a:solidFill>
                <a:effectLst/>
              </a:rPr>
              <a:t>מוצג</a:t>
            </a:r>
            <a:r>
              <a:rPr lang="he-IL" sz="1600" b="1" baseline="0" dirty="0" smtClean="0">
                <a:solidFill>
                  <a:srgbClr val="000000"/>
                </a:solidFill>
                <a:effectLst/>
              </a:rPr>
              <a:t> </a:t>
            </a:r>
            <a:r>
              <a:rPr lang="he-IL" sz="1600" b="1" dirty="0" smtClean="0">
                <a:solidFill>
                  <a:srgbClr val="000000"/>
                </a:solidFill>
                <a:effectLst/>
              </a:rPr>
              <a:t>כאן : </a:t>
            </a:r>
            <a:r>
              <a:rPr lang="he-IL" sz="1600" b="0" dirty="0" smtClean="0">
                <a:solidFill>
                  <a:srgbClr val="000000"/>
                </a:solidFill>
                <a:effectLst/>
              </a:rPr>
              <a:t>האינדיקטורים המציגים את הצורך ההולך וגדל לחשמל במדינת ישראל . זה נלקח מתוך </a:t>
            </a:r>
            <a:r>
              <a:rPr lang="he-IL" sz="1600" b="0" dirty="0" err="1" smtClean="0">
                <a:solidFill>
                  <a:srgbClr val="000000"/>
                </a:solidFill>
                <a:effectLst/>
              </a:rPr>
              <a:t>תוכנית</a:t>
            </a:r>
            <a:r>
              <a:rPr lang="he-IL" sz="1600" b="0" dirty="0" smtClean="0">
                <a:solidFill>
                  <a:srgbClr val="000000"/>
                </a:solidFill>
                <a:effectLst/>
              </a:rPr>
              <a:t> המתאר אנרגיה לישראל - כידוע - ישראל עדיין גדלה , הן בגידול האוכלוסייה , וכן בצריכת החשמל . </a:t>
            </a:r>
          </a:p>
          <a:p>
            <a:pPr algn="r" defTabSz="1006590" rtl="1" eaLnBrk="0" fontAlgn="base" hangingPunct="0">
              <a:spcBef>
                <a:spcPct val="30000"/>
              </a:spcBef>
              <a:spcAft>
                <a:spcPct val="0"/>
              </a:spcAft>
              <a:defRPr/>
            </a:pPr>
            <a:r>
              <a:rPr lang="he-IL" sz="1600" b="0" dirty="0" smtClean="0">
                <a:solidFill>
                  <a:srgbClr val="000000"/>
                </a:solidFill>
                <a:effectLst/>
              </a:rPr>
              <a:t>כעת - הייצור עונה על הביקוש , אבל אנחנו חייבים לשמור על המצב הזה גם בשנים הבאות . כאן - אנו יכולים לראות את ההבדלים בין המצב הנוכחי , את התחזית לעתיד הקרוב (לדוגמה , 2020) , ובהמשך על 2050 . למרות שאנו צופים כי החלקה הכוללת של אנרגיה מתחדשת וגז יגדל - קיימים פערים שצריך להתגשם . על פי ההערכה, אנו מצפים מהדרישה </a:t>
            </a:r>
            <a:r>
              <a:rPr lang="he-IL" sz="1600" b="0" dirty="0" err="1" smtClean="0">
                <a:solidFill>
                  <a:srgbClr val="000000"/>
                </a:solidFill>
                <a:effectLst/>
              </a:rPr>
              <a:t>לְהִשלֵש</a:t>
            </a:r>
            <a:r>
              <a:rPr lang="he-IL" sz="1600" b="0" dirty="0" smtClean="0">
                <a:solidFill>
                  <a:srgbClr val="000000"/>
                </a:solidFill>
                <a:effectLst/>
              </a:rPr>
              <a:t>ׁ עד 2050 , אשר לא יכולה להתקיים באמצעות המשאבים הנוכחיים , ונצטרך יכולים לספק </a:t>
            </a:r>
            <a:r>
              <a:rPr lang="he-IL" sz="1600" b="1" dirty="0" smtClean="0">
                <a:solidFill>
                  <a:srgbClr val="000000"/>
                </a:solidFill>
                <a:effectLst/>
              </a:rPr>
              <a:t>אלטרנטיבה , למשל, על ידי שימוש בכוח גרעיני , כדי לענות על הדרישה הגוברת .</a:t>
            </a:r>
          </a:p>
          <a:p>
            <a:pPr algn="r" defTabSz="1006590" rtl="1" eaLnBrk="0" fontAlgn="base" hangingPunct="0">
              <a:spcBef>
                <a:spcPct val="30000"/>
              </a:spcBef>
              <a:spcAft>
                <a:spcPct val="0"/>
              </a:spcAft>
              <a:defRPr/>
            </a:pPr>
            <a:endParaRPr lang="he-IL" sz="1600" b="1" dirty="0" smtClean="0">
              <a:solidFill>
                <a:srgbClr val="000000"/>
              </a:solidFill>
              <a:effectLst/>
            </a:endParaRPr>
          </a:p>
          <a:p>
            <a:pPr algn="r" defTabSz="1006590" rtl="1" eaLnBrk="0" fontAlgn="base" hangingPunct="0">
              <a:spcBef>
                <a:spcPct val="30000"/>
              </a:spcBef>
              <a:spcAft>
                <a:spcPct val="0"/>
              </a:spcAft>
              <a:defRPr/>
            </a:pPr>
            <a:r>
              <a:rPr lang="he-IL" sz="1600" b="1" dirty="0" smtClean="0">
                <a:solidFill>
                  <a:srgbClr val="000000"/>
                </a:solidFill>
                <a:effectLst/>
              </a:rPr>
              <a:t>לכן יש למצוא מענה לאתגרים</a:t>
            </a:r>
            <a:r>
              <a:rPr lang="he-IL" sz="1600" b="1" baseline="0" dirty="0" smtClean="0">
                <a:solidFill>
                  <a:srgbClr val="000000"/>
                </a:solidFill>
                <a:effectLst/>
              </a:rPr>
              <a:t> הקיימים (</a:t>
            </a:r>
            <a:r>
              <a:rPr lang="he-IL" sz="1600" b="1" baseline="0" dirty="0" err="1" smtClean="0">
                <a:solidFill>
                  <a:srgbClr val="000000"/>
                </a:solidFill>
                <a:effectLst/>
              </a:rPr>
              <a:t>פרוייקט</a:t>
            </a:r>
            <a:r>
              <a:rPr lang="he-IL" sz="1600" b="1" baseline="0" dirty="0" smtClean="0">
                <a:solidFill>
                  <a:srgbClr val="000000"/>
                </a:solidFill>
                <a:effectLst/>
              </a:rPr>
              <a:t> </a:t>
            </a:r>
            <a:r>
              <a:rPr lang="he-IL" sz="1600" b="1" baseline="0" dirty="0" err="1" smtClean="0">
                <a:solidFill>
                  <a:srgbClr val="000000"/>
                </a:solidFill>
                <a:effectLst/>
              </a:rPr>
              <a:t>סבא"א</a:t>
            </a:r>
            <a:r>
              <a:rPr lang="he-IL" sz="1600" b="1" baseline="0" dirty="0" smtClean="0">
                <a:solidFill>
                  <a:srgbClr val="000000"/>
                </a:solidFill>
                <a:effectLst/>
              </a:rPr>
              <a:t>, </a:t>
            </a:r>
            <a:r>
              <a:rPr lang="he-IL" sz="1600" b="1" baseline="0" dirty="0" err="1" smtClean="0">
                <a:solidFill>
                  <a:srgbClr val="000000"/>
                </a:solidFill>
                <a:effectLst/>
              </a:rPr>
              <a:t>מינהלת</a:t>
            </a:r>
            <a:r>
              <a:rPr lang="he-IL" sz="1600" b="1" baseline="0" dirty="0" smtClean="0">
                <a:solidFill>
                  <a:srgbClr val="000000"/>
                </a:solidFill>
                <a:effectLst/>
              </a:rPr>
              <a:t> </a:t>
            </a:r>
            <a:r>
              <a:rPr lang="he-IL" sz="1600" b="1" baseline="0" dirty="0" err="1" smtClean="0">
                <a:solidFill>
                  <a:srgbClr val="000000"/>
                </a:solidFill>
                <a:effectLst/>
              </a:rPr>
              <a:t>תג"ר</a:t>
            </a:r>
            <a:r>
              <a:rPr lang="he-IL" sz="1600" b="1" baseline="0" dirty="0" smtClean="0">
                <a:solidFill>
                  <a:srgbClr val="000000"/>
                </a:solidFill>
                <a:effectLst/>
              </a:rPr>
              <a:t> הפועלת בכוח מצומצם אך עם מטרות רבות..)</a:t>
            </a:r>
            <a:endParaRPr lang="en-US" sz="1500" b="1" dirty="0" smtClean="0">
              <a:solidFill>
                <a:prstClr val="black"/>
              </a:solidFill>
            </a:endParaRPr>
          </a:p>
        </p:txBody>
      </p:sp>
      <p:sp>
        <p:nvSpPr>
          <p:cNvPr id="4" name="מציין מיקום של מספר שקופית 3"/>
          <p:cNvSpPr>
            <a:spLocks noGrp="1"/>
          </p:cNvSpPr>
          <p:nvPr>
            <p:ph type="sldNum" sz="quarter" idx="10"/>
          </p:nvPr>
        </p:nvSpPr>
        <p:spPr/>
        <p:txBody>
          <a:bodyPr/>
          <a:lstStyle/>
          <a:p>
            <a:fld id="{015FA32F-8276-4951-8B3D-60B25E4A64F7}"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933690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smtClean="0"/>
              <a:t>הציור מראה כמה אלמנטים אליהם עלינו להתייחס בדרך </a:t>
            </a:r>
            <a:r>
              <a:rPr lang="he-IL" b="1" dirty="0" err="1" smtClean="0"/>
              <a:t>לתג"ר</a:t>
            </a:r>
            <a:r>
              <a:rPr lang="he-IL" b="1" baseline="0" dirty="0" smtClean="0"/>
              <a:t> (או: במה כרוכה הדרך </a:t>
            </a:r>
            <a:r>
              <a:rPr lang="he-IL" b="1" baseline="0" dirty="0" err="1" smtClean="0"/>
              <a:t>לאנ</a:t>
            </a:r>
            <a:r>
              <a:rPr lang="he-IL" b="1" baseline="0" dirty="0" smtClean="0"/>
              <a:t>. גרעינית בארץ?!)</a:t>
            </a:r>
            <a:endParaRPr lang="he-IL" b="1" dirty="0" smtClean="0"/>
          </a:p>
          <a:p>
            <a:pPr algn="r" rtl="1"/>
            <a:endParaRPr lang="he-IL" dirty="0" smtClean="0"/>
          </a:p>
          <a:p>
            <a:pPr algn="r"/>
            <a:r>
              <a:rPr lang="he-IL" b="1" dirty="0" smtClean="0"/>
              <a:t>התייחסות כוללת לאנרגיה גרעינית</a:t>
            </a:r>
          </a:p>
          <a:p>
            <a:pPr algn="r"/>
            <a:r>
              <a:rPr lang="he-IL" dirty="0" smtClean="0"/>
              <a:t>כאשר  שוקלים שימוש באנרגיה גרעינית, יש מספר סוגי שיקולים:</a:t>
            </a:r>
          </a:p>
          <a:p>
            <a:pPr algn="r">
              <a:buFont typeface="Arial" panose="020B0604020202020204" pitchFamily="34" charset="0"/>
              <a:buChar char="•"/>
            </a:pPr>
            <a:r>
              <a:rPr lang="he-IL" b="1" dirty="0" smtClean="0">
                <a:solidFill>
                  <a:srgbClr val="800080"/>
                </a:solidFill>
                <a:effectLst/>
              </a:rPr>
              <a:t>כלכלי</a:t>
            </a:r>
            <a:r>
              <a:rPr lang="he-IL" dirty="0" smtClean="0"/>
              <a:t> – השקעה כספית להקמה ותפעול לעומת רווחים. יש להתייחס לרווחים לשנה, וכן לתקופת פעולתו של הכור הגרעיני. בעבר לא התייחסו בחישובים הכלכליים לעלות האחסון של חומרי הפסולת הרדיואקטיביים, לאחר סיום פעולת הכור, וכן לא התייחסו לעלות טיהור המיקום של הכור לאחר סיום פעולתו.</a:t>
            </a:r>
          </a:p>
          <a:p>
            <a:pPr algn="r">
              <a:buFont typeface="Arial" panose="020B0604020202020204" pitchFamily="34" charset="0"/>
              <a:buChar char="•"/>
            </a:pPr>
            <a:r>
              <a:rPr lang="he-IL" b="1" dirty="0" smtClean="0">
                <a:solidFill>
                  <a:srgbClr val="800080"/>
                </a:solidFill>
                <a:effectLst/>
              </a:rPr>
              <a:t>פסולת רדיואקטיבית ואחסונה</a:t>
            </a:r>
            <a:r>
              <a:rPr lang="he-IL" dirty="0" smtClean="0"/>
              <a:t> ולמניעת פגיעה ביצורים חיים – </a:t>
            </a:r>
            <a:r>
              <a:rPr lang="he-IL" b="1" dirty="0" smtClean="0">
                <a:solidFill>
                  <a:srgbClr val="990000"/>
                </a:solidFill>
                <a:effectLst/>
              </a:rPr>
              <a:t>הדלק הגרעיני לאחר השימוש בו בכור, מכיל חומרים רדיואקטיביים,</a:t>
            </a:r>
            <a:r>
              <a:rPr lang="he-IL" dirty="0" smtClean="0"/>
              <a:t> אותם יש צורך לאחסן במקומות מרוחקים מיצורים חיים למשך מאות ואלפי שנים. נכון לשנת 2008, כל כור גרעיני מאחסן את תוצרי הפסולת שלו בכור עצמו, והכוונה היא למצוא מקום אחסון יציב מבחינה גיאולוגית ומרוחק מבני אדם, אלא שלדוגמה בהרי יוקה בנבדה, בה היה מתוכנן האחסון בארה"ב, הייתה התנגדות לכך, והפתרון נדחה משנה לשנה, עד שבוטל לחלוטין לאחר 30 שנים של בדיקות ובנייה שעלו כסף רב. למדע לא ידוע פתרון </a:t>
            </a:r>
            <a:r>
              <a:rPr lang="he-IL" dirty="0" err="1" smtClean="0"/>
              <a:t>איחסון</a:t>
            </a:r>
            <a:r>
              <a:rPr lang="he-IL" dirty="0" smtClean="0"/>
              <a:t> לטווח ארוך של הפסולת הגרעינית, ללא השפעות מזיקות על הסביבה.</a:t>
            </a:r>
          </a:p>
          <a:p>
            <a:pPr algn="r">
              <a:buFont typeface="Arial" panose="020B0604020202020204" pitchFamily="34" charset="0"/>
              <a:buChar char="•"/>
            </a:pPr>
            <a:r>
              <a:rPr lang="he-IL" b="1" dirty="0" smtClean="0">
                <a:solidFill>
                  <a:srgbClr val="800080"/>
                </a:solidFill>
                <a:effectLst/>
              </a:rPr>
              <a:t>בטיחות (</a:t>
            </a:r>
            <a:r>
              <a:rPr lang="en-GB" b="1" dirty="0" smtClean="0">
                <a:solidFill>
                  <a:srgbClr val="800080"/>
                </a:solidFill>
                <a:effectLst/>
              </a:rPr>
              <a:t>Safety) </a:t>
            </a:r>
            <a:r>
              <a:rPr lang="he-IL" b="1" dirty="0" smtClean="0">
                <a:solidFill>
                  <a:srgbClr val="800080"/>
                </a:solidFill>
                <a:effectLst/>
              </a:rPr>
              <a:t>הפעלת הכור הגרעיני</a:t>
            </a:r>
            <a:r>
              <a:rPr lang="he-IL" b="1" dirty="0" smtClean="0"/>
              <a:t> </a:t>
            </a:r>
            <a:r>
              <a:rPr lang="he-IL" dirty="0" smtClean="0"/>
              <a:t>– לאחר מספר תקלות בכורים גרעיניים, שהגדולה והמסוכנת בהן הייתה פיצוץ הכור </a:t>
            </a:r>
            <a:r>
              <a:rPr lang="he-IL" dirty="0" err="1" smtClean="0"/>
              <a:t>בצ'רנוביל</a:t>
            </a:r>
            <a:r>
              <a:rPr lang="he-IL" dirty="0" smtClean="0"/>
              <a:t> (</a:t>
            </a:r>
            <a:r>
              <a:rPr lang="en-GB" dirty="0" smtClean="0"/>
              <a:t>Chernobyl) </a:t>
            </a:r>
            <a:r>
              <a:rPr lang="he-IL" dirty="0" smtClean="0"/>
              <a:t>באוקרינה בשנת 1986, קיים חשש בציבור מהקמת כורים גרעיניים נוספים, בעיקר באזורים הקרובים למגורי אדם. בנוסף, התקלות בכור הגרעיני </a:t>
            </a:r>
            <a:r>
              <a:rPr lang="he-IL" dirty="0" err="1" smtClean="0"/>
              <a:t>בפוקוג'ימה</a:t>
            </a:r>
            <a:r>
              <a:rPr lang="he-IL" dirty="0" smtClean="0"/>
              <a:t> ביפן, לאחר הצונאמי, הראו שאין פתרונות לטווח ארוך לבטיחות השימוש בכורי ביקוע גרעיניים.</a:t>
            </a:r>
          </a:p>
          <a:p>
            <a:pPr algn="r">
              <a:buFont typeface="Arial" panose="020B0604020202020204" pitchFamily="34" charset="0"/>
              <a:buChar char="•"/>
            </a:pPr>
            <a:r>
              <a:rPr lang="he-IL" b="1" dirty="0" smtClean="0">
                <a:solidFill>
                  <a:srgbClr val="800080"/>
                </a:solidFill>
                <a:effectLst/>
              </a:rPr>
              <a:t>צרכי אנרגיה של המקום,</a:t>
            </a:r>
            <a:r>
              <a:rPr lang="he-IL" dirty="0" smtClean="0"/>
              <a:t> והאפשרויות </a:t>
            </a:r>
            <a:r>
              <a:rPr lang="he-IL" b="1" dirty="0" smtClean="0"/>
              <a:t>האחרות</a:t>
            </a:r>
            <a:r>
              <a:rPr lang="he-IL" dirty="0" smtClean="0"/>
              <a:t> לאספקת אנרגיה, לעומת הכור הגרעיני – כיום, כאשר עלות הפקת חשמל מאנרגיית שמש באמצעות תאי שמש יורדת בקצב מסחרר, וכך גם לגבי אנרגיות חלופיות אחרות, מדינות רבות מתחילות לשקול חלופות לשימוש באנרגיה גרעינית.</a:t>
            </a:r>
          </a:p>
          <a:p>
            <a:pPr algn="r">
              <a:buFont typeface="Arial" panose="020B0604020202020204" pitchFamily="34" charset="0"/>
              <a:buChar char="•"/>
            </a:pPr>
            <a:r>
              <a:rPr lang="he-IL" b="1" dirty="0" smtClean="0">
                <a:solidFill>
                  <a:srgbClr val="800080"/>
                </a:solidFill>
                <a:effectLst/>
              </a:rPr>
              <a:t>מניעת האפשרות של שימוש בחומרים רדיואקטיביים מהכור ליצירת פיגוע טרור</a:t>
            </a:r>
            <a:r>
              <a:rPr lang="he-IL" dirty="0" smtClean="0"/>
              <a:t> – קיימת בעיה של זליגת חומרים רדיואקטיביים לגורמים המעוניינים להשתמש בהם לייצור פצצות מלוכלכות, או אפילו פצצות אטום ופצצות מימן.</a:t>
            </a:r>
          </a:p>
          <a:p>
            <a:pPr algn="r" rtl="1"/>
            <a:endParaRPr lang="he-IL" dirty="0"/>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t>38</a:t>
            </a:fld>
            <a:endParaRPr lang="en-US"/>
          </a:p>
        </p:txBody>
      </p:sp>
    </p:spTree>
    <p:extLst>
      <p:ext uri="{BB962C8B-B14F-4D97-AF65-F5344CB8AC3E}">
        <p14:creationId xmlns:p14="http://schemas.microsoft.com/office/powerpoint/2010/main" val="35917463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כפי</a:t>
            </a:r>
            <a:r>
              <a:rPr lang="he-IL" baseline="0" dirty="0" smtClean="0"/>
              <a:t> שנאמר קודם – בעיית האנרגיה היא </a:t>
            </a:r>
            <a:r>
              <a:rPr lang="he-IL" b="1" i="1" baseline="0" dirty="0" smtClean="0"/>
              <a:t>לספק כמויות אדירות של אנרגיה, ובמחיר זול</a:t>
            </a:r>
            <a:r>
              <a:rPr lang="he-IL" baseline="0" dirty="0" smtClean="0"/>
              <a:t>. בנוסף, למרות מה שמקובל לחשוב – הבעיה המרכזית אינה בעיית מקורות האנרגיה (או: בעיית הדלק), כי אם נושא העלות של הפקת האנרגיה, שכן האנרגיה הדרושה לנו חייבת להיות זולה.</a:t>
            </a:r>
          </a:p>
          <a:p>
            <a:pPr algn="r" rtl="1"/>
            <a:r>
              <a:rPr lang="he-IL" baseline="0" dirty="0" smtClean="0"/>
              <a:t>חלקו של הדלק הנוזלי (הנפט), שהיה המרכיב בעיקרי בסל, הולך ופוחת. מקורות אנרגיה שהולכים ותופסים חלק גדול יותר (שנות ה-70+80) הם </a:t>
            </a:r>
            <a:r>
              <a:rPr lang="he-IL" baseline="0" dirty="0" err="1" smtClean="0"/>
              <a:t>אנ</a:t>
            </a:r>
            <a:r>
              <a:rPr lang="he-IL" baseline="0" dirty="0" smtClean="0"/>
              <a:t>' פחם </a:t>
            </a:r>
            <a:r>
              <a:rPr lang="he-IL" baseline="0" dirty="0" err="1" smtClean="0"/>
              <a:t>ואנ</a:t>
            </a:r>
            <a:r>
              <a:rPr lang="he-IL" baseline="0" dirty="0" smtClean="0"/>
              <a:t>' גרעינית, וכן מקורות מתחדשים (כמו </a:t>
            </a:r>
            <a:r>
              <a:rPr lang="he-IL" baseline="0" dirty="0" err="1" smtClean="0"/>
              <a:t>אנ</a:t>
            </a:r>
            <a:r>
              <a:rPr lang="he-IL" baseline="0" dirty="0" smtClean="0"/>
              <a:t> השמש). </a:t>
            </a:r>
          </a:p>
          <a:p>
            <a:pPr algn="r" rtl="1"/>
            <a:r>
              <a:rPr lang="he-IL" baseline="0" dirty="0" err="1" smtClean="0"/>
              <a:t>לאנ</a:t>
            </a:r>
            <a:r>
              <a:rPr lang="he-IL" baseline="0" dirty="0" smtClean="0"/>
              <a:t> פחם יתרונות וחסרונות. יתרונות בולטים הם מחירו הנמוך יחסית של הפחם, כמויות גבוהות יחסית, וטכנו' פשוטות יחסית של הפיכת הפחם </a:t>
            </a:r>
            <a:r>
              <a:rPr lang="he-IL" baseline="0" dirty="0" err="1" smtClean="0"/>
              <a:t>לאנ</a:t>
            </a:r>
            <a:r>
              <a:rPr lang="he-IL" baseline="0" dirty="0" smtClean="0"/>
              <a:t>' חשמלית. החסרונות – הבעיות האקולוגיות הקשורות בכריית הפחם ושריפתו. כן, </a:t>
            </a:r>
            <a:r>
              <a:rPr lang="he-IL" baseline="0" dirty="0" err="1" smtClean="0"/>
              <a:t>ריימות</a:t>
            </a:r>
            <a:r>
              <a:rPr lang="he-IL" baseline="0" dirty="0" smtClean="0"/>
              <a:t> בעיות הקשורות בהובלתו. על </a:t>
            </a:r>
            <a:r>
              <a:rPr lang="he-IL" baseline="0" dirty="0" err="1" smtClean="0"/>
              <a:t>אנ</a:t>
            </a:r>
            <a:r>
              <a:rPr lang="he-IL" baseline="0" dirty="0" smtClean="0"/>
              <a:t>. </a:t>
            </a:r>
            <a:r>
              <a:rPr lang="he-IL" baseline="0" dirty="0" err="1" smtClean="0"/>
              <a:t>גרעינית+מתחדשת</a:t>
            </a:r>
            <a:r>
              <a:rPr lang="he-IL" baseline="0" dirty="0" smtClean="0"/>
              <a:t> – דובר כבר..</a:t>
            </a:r>
            <a:endParaRPr lang="he-IL" dirty="0"/>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t>39</a:t>
            </a:fld>
            <a:endParaRPr lang="en-US"/>
          </a:p>
        </p:txBody>
      </p:sp>
    </p:spTree>
    <p:extLst>
      <p:ext uri="{BB962C8B-B14F-4D97-AF65-F5344CB8AC3E}">
        <p14:creationId xmlns:p14="http://schemas.microsoft.com/office/powerpoint/2010/main" val="25307180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1" u="none" strike="noStrike" kern="1200" cap="none" spc="0" normalizeH="0" baseline="0" noProof="0" dirty="0" smtClean="0">
                <a:ln>
                  <a:noFill/>
                </a:ln>
                <a:solidFill>
                  <a:prstClr val="black"/>
                </a:solidFill>
                <a:effectLst/>
                <a:uLnTx/>
                <a:uFillTx/>
                <a:latin typeface="Geula"/>
                <a:ea typeface="+mn-ea"/>
                <a:cs typeface="+mn-cs"/>
              </a:rPr>
              <a:t>ישנה אטרקטיביות רבה לאפשרות לייצר חשמל בכורים גרעיניים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smtClean="0">
                <a:ln>
                  <a:noFill/>
                </a:ln>
                <a:solidFill>
                  <a:prstClr val="black"/>
                </a:solidFill>
                <a:effectLst/>
                <a:uLnTx/>
                <a:uFillTx/>
                <a:latin typeface="Geula"/>
                <a:ea typeface="+mn-ea"/>
                <a:cs typeface="+mn-cs"/>
              </a:rPr>
              <a:t>בישראל:</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Geula"/>
                <a:ea typeface="+mn-ea"/>
                <a:cs typeface="+mn-cs"/>
              </a:rPr>
              <a:t>- כורים גרעיניים אינם פולטים גזי חממה או גזים רעילים אחרים, והם יאפשרו הורדה משמעותית של פליטת גזי החממה בישראל ממגזר ייצור החשמל. יש צורך בכמות מועטה של חומרי דלק )ביחס </a:t>
            </a:r>
            <a:r>
              <a:rPr kumimoji="0" lang="he-IL" sz="1200" b="0" i="0" u="none" strike="noStrike" kern="1200" cap="none" spc="0" normalizeH="0" baseline="0" noProof="0" dirty="0" err="1" smtClean="0">
                <a:ln>
                  <a:noFill/>
                </a:ln>
                <a:solidFill>
                  <a:prstClr val="black"/>
                </a:solidFill>
                <a:effectLst/>
                <a:uLnTx/>
                <a:uFillTx/>
                <a:latin typeface="Geula"/>
                <a:ea typeface="+mn-ea"/>
                <a:cs typeface="+mn-cs"/>
              </a:rPr>
              <a:t>לדלקים</a:t>
            </a:r>
            <a:r>
              <a:rPr kumimoji="0" lang="he-IL" sz="1200" b="0" i="0" u="none" strike="noStrike" kern="1200" cap="none" spc="0" normalizeH="0" baseline="0" noProof="0" dirty="0" smtClean="0">
                <a:ln>
                  <a:noFill/>
                </a:ln>
                <a:solidFill>
                  <a:prstClr val="black"/>
                </a:solidFill>
                <a:effectLst/>
                <a:uLnTx/>
                <a:uFillTx/>
                <a:latin typeface="Geula"/>
                <a:ea typeface="+mn-ea"/>
                <a:cs typeface="+mn-cs"/>
              </a:rPr>
              <a:t> המאובנים(, וניתן לאגור כמות משמעותית של דלק באתר הכור למקרה של קשיים באספקה.</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Geula"/>
                <a:ea typeface="+mn-ea"/>
                <a:cs typeface="+mn-cs"/>
              </a:rPr>
              <a:t>ישנן מספר מדינות, כגון קנדה, אוסטרליה וארה"ב, המספקות דלק גרעיני ואנו ביחסי ידידות</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Geula"/>
                <a:ea typeface="+mn-ea"/>
                <a:cs typeface="+mn-cs"/>
              </a:rPr>
              <a:t>איתן, כך שאנו חופשיים מלחצים פוליטיים וכלכליים מצד הספקים.</a:t>
            </a: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smtClean="0">
              <a:ln>
                <a:noFill/>
              </a:ln>
              <a:solidFill>
                <a:prstClr val="black"/>
              </a:solidFill>
              <a:effectLst/>
              <a:uLnTx/>
              <a:uFillTx/>
              <a:latin typeface="Geula"/>
              <a:ea typeface="+mn-ea"/>
              <a:cs typeface="+mn-cs"/>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Geula"/>
                <a:ea typeface="+mn-ea"/>
                <a:cs typeface="+mn-cs"/>
              </a:rPr>
              <a:t>- בניגוד לטכנולוגיות לייצור חשמל ממקורות מתחדשים )שמש ורוח בעיקר(, שתפוקת החשמל</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Geula"/>
                <a:ea typeface="+mn-ea"/>
                <a:cs typeface="+mn-cs"/>
              </a:rPr>
              <a:t>מהם אינה יציבה ותלויה בגחמות איתני הטבע כדוגמת משבי רוח או עננות, </a:t>
            </a:r>
            <a:r>
              <a:rPr kumimoji="0" lang="he-IL" sz="1200" b="1" i="0" u="none" strike="noStrike" kern="1200" cap="none" spc="0" normalizeH="0" baseline="0" noProof="0" dirty="0" smtClean="0">
                <a:ln>
                  <a:noFill/>
                </a:ln>
                <a:solidFill>
                  <a:prstClr val="black"/>
                </a:solidFill>
                <a:effectLst/>
                <a:uLnTx/>
                <a:uFillTx/>
                <a:latin typeface="Geula"/>
                <a:ea typeface="+mn-ea"/>
                <a:cs typeface="+mn-cs"/>
              </a:rPr>
              <a:t>הכורים הגרעיניים יכולים</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smtClean="0">
                <a:ln>
                  <a:noFill/>
                </a:ln>
                <a:solidFill>
                  <a:prstClr val="black"/>
                </a:solidFill>
                <a:effectLst/>
                <a:uLnTx/>
                <a:uFillTx/>
                <a:latin typeface="Geula"/>
                <a:ea typeface="+mn-ea"/>
                <a:cs typeface="+mn-cs"/>
              </a:rPr>
              <a:t>לייצר הספקים גדולים של חשמל באופן יציב ומתמשך</a:t>
            </a:r>
            <a:r>
              <a:rPr kumimoji="0" lang="he-IL" sz="1200" b="0" i="0" u="none" strike="noStrike" kern="1200" cap="none" spc="0" normalizeH="0" baseline="0" noProof="0" dirty="0" smtClean="0">
                <a:ln>
                  <a:noFill/>
                </a:ln>
                <a:solidFill>
                  <a:prstClr val="black"/>
                </a:solidFill>
                <a:effectLst/>
                <a:uLnTx/>
                <a:uFillTx/>
                <a:latin typeface="Geula"/>
                <a:ea typeface="+mn-ea"/>
                <a:cs typeface="+mn-cs"/>
              </a:rPr>
              <a:t>, </a:t>
            </a:r>
            <a:r>
              <a:rPr kumimoji="0" lang="he-IL" sz="1200" b="1" i="0" u="none" strike="noStrike" kern="1200" cap="none" spc="0" normalizeH="0" baseline="0" noProof="0" dirty="0" smtClean="0">
                <a:ln>
                  <a:noFill/>
                </a:ln>
                <a:solidFill>
                  <a:prstClr val="black"/>
                </a:solidFill>
                <a:effectLst/>
                <a:uLnTx/>
                <a:uFillTx/>
                <a:latin typeface="Geula"/>
                <a:ea typeface="+mn-ea"/>
                <a:cs typeface="+mn-cs"/>
              </a:rPr>
              <a:t>ואינם דורשים פגיעה בשטחים פתוחים נרחבים</a:t>
            </a:r>
            <a:r>
              <a:rPr kumimoji="0" lang="he-IL" sz="1200" b="0" i="0" u="none" strike="noStrike" kern="1200" cap="none" spc="0" normalizeH="0" baseline="0" noProof="0" dirty="0" smtClean="0">
                <a:ln>
                  <a:noFill/>
                </a:ln>
                <a:solidFill>
                  <a:prstClr val="black"/>
                </a:solidFill>
                <a:effectLst/>
                <a:uLnTx/>
                <a:uFillTx/>
                <a:latin typeface="Geula"/>
                <a:ea typeface="+mn-ea"/>
                <a:cs typeface="+mn-cs"/>
              </a:rPr>
              <a:t>.</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Geula"/>
                <a:ea typeface="+mn-ea"/>
                <a:cs typeface="+mn-cs"/>
              </a:rPr>
              <a:t>להפך, הם דורשים מרחב ריק גדול סביבם, שיאפשר מרחב טבעי ללא התערבות אנושית לחי ולצומח.</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smtClean="0">
              <a:ln>
                <a:noFill/>
              </a:ln>
              <a:solidFill>
                <a:prstClr val="black"/>
              </a:solidFill>
              <a:effectLst/>
              <a:uLnTx/>
              <a:uFillTx/>
              <a:latin typeface="Geula"/>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Geula"/>
                <a:ea typeface="+mn-ea"/>
                <a:cs typeface="+mn-cs"/>
              </a:rPr>
              <a:t>- לכור גרעיני יש אף יתרונות נוספים כגון חום עודף שיאפשר התפלת מים, ייצור מימן שיוכל</a:t>
            </a:r>
          </a:p>
          <a:p>
            <a:pPr algn="r"/>
            <a:r>
              <a:rPr kumimoji="0" lang="he-IL" sz="1200" b="0" i="0" u="none" strike="noStrike" kern="1200" cap="none" spc="0" normalizeH="0" baseline="0" noProof="0" dirty="0" smtClean="0">
                <a:ln>
                  <a:noFill/>
                </a:ln>
                <a:solidFill>
                  <a:prstClr val="black"/>
                </a:solidFill>
                <a:effectLst/>
                <a:uLnTx/>
                <a:uFillTx/>
                <a:latin typeface="Geula"/>
                <a:ea typeface="+mn-ea"/>
                <a:cs typeface="+mn-cs"/>
              </a:rPr>
              <a:t>לשמש כדלק לכלי רכב נקיים, ועוד.</a:t>
            </a:r>
            <a:r>
              <a:rPr lang="he-IL" dirty="0" smtClean="0"/>
              <a:t> 'נקי' במובן שהוא אינו פולט חומרים לאטמוספירה. אולם במקרה של תקלת דליפה בכור, דליפת קרינה רדיואקטיבית (כתוצאה מתאונה)  הינה הרת אסון בקנה מידה גדול כמו האסון שהתרחש </a:t>
            </a:r>
            <a:r>
              <a:rPr lang="he-IL" dirty="0" err="1" smtClean="0"/>
              <a:t>בצ'רנוביל</a:t>
            </a:r>
            <a:r>
              <a:rPr lang="he-IL" dirty="0" smtClean="0"/>
              <a:t> בשנת 1986. אגב, בניגוד </a:t>
            </a:r>
            <a:r>
              <a:rPr lang="he-IL" dirty="0" err="1" smtClean="0"/>
              <a:t>לדיעה</a:t>
            </a:r>
            <a:r>
              <a:rPr lang="he-IL" dirty="0" smtClean="0"/>
              <a:t> הרווחת, תחנת חוח גרעינית אינו יכולה לגרום לפיצוץ גרעיני.</a:t>
            </a:r>
          </a:p>
          <a:p>
            <a:pPr algn="r"/>
            <a:endParaRPr lang="he-IL" dirty="0" smtClean="0"/>
          </a:p>
          <a:p>
            <a:pPr algn="r"/>
            <a:r>
              <a:rPr lang="he-IL" dirty="0" smtClean="0"/>
              <a:t>- </a:t>
            </a:r>
            <a:r>
              <a:rPr lang="he-IL" dirty="0" err="1" smtClean="0"/>
              <a:t>החסרון</a:t>
            </a:r>
            <a:r>
              <a:rPr lang="he-IL" dirty="0" smtClean="0"/>
              <a:t> השני ואולי החשוב ביותר הינו סילוק הפסולת הרדיואקטיבית.</a:t>
            </a:r>
            <a:br>
              <a:rPr lang="he-IL" dirty="0" smtClean="0"/>
            </a:br>
            <a:r>
              <a:rPr lang="he-IL" dirty="0" smtClean="0"/>
              <a:t>את </a:t>
            </a:r>
            <a:r>
              <a:rPr lang="he-IL" b="1" dirty="0" smtClean="0"/>
              <a:t>הפסולת הרדיואקטיבית </a:t>
            </a:r>
            <a:r>
              <a:rPr lang="he-IL" dirty="0" smtClean="0"/>
              <a:t>קוברים עמוק באדמה במקומות שכוחי אל או במעמקי האוקיינוס.</a:t>
            </a:r>
            <a:br>
              <a:rPr lang="he-IL" dirty="0" smtClean="0"/>
            </a:br>
            <a:r>
              <a:rPr lang="he-IL" dirty="0" smtClean="0"/>
              <a:t>אך לא קל למצוא אתרים שבהם ניתן לקבור את הפסולת הרדיואקטיבית. לדוגמא, בארה"ב אלפי טונות נשלחות ליבשת אפריקה או לאזורים במזרח אירופה וזאת עבור תשלום כספי גבוה מאוד.</a:t>
            </a:r>
            <a:br>
              <a:rPr lang="he-IL" dirty="0" smtClean="0"/>
            </a:br>
            <a:r>
              <a:rPr lang="he-IL" dirty="0" smtClean="0"/>
              <a:t>אגב, בארה"ב ישנו אזור הנקרא הר-יוקה לא רחוק מלאס-וגאס. אתר זה משמש לעת עתה כאתר להטמנת הפסולת הרדיואקטיבית מהכורים הגרעיניים שבארה"ב (מספר הכורים בארה"ב נאמד כיום על כ 111 כורים). על פי הערכות, אתר זה (הר-יוקה) יתמלא עד שנת 2030.</a:t>
            </a:r>
          </a:p>
          <a:p>
            <a:pPr algn="r"/>
            <a:r>
              <a:rPr lang="he-IL" dirty="0" smtClean="0"/>
              <a:t>חשוב לציין שאת הפסולת הרדיואקטיבית לא קוברים </a:t>
            </a:r>
            <a:r>
              <a:rPr lang="he-IL" dirty="0" err="1" smtClean="0"/>
              <a:t>מייד</a:t>
            </a:r>
            <a:r>
              <a:rPr lang="he-IL" dirty="0" smtClean="0"/>
              <a:t>. הפסולת מאוחסנת למשך כמה חודשים בכורים עצמם מתחת לפני המים. זאת משום שיש להמתין עד שרמת הרדיואקטיביות של הפסולת תדעך.</a:t>
            </a:r>
          </a:p>
          <a:p>
            <a:pPr algn="r"/>
            <a:r>
              <a:rPr lang="he-IL" dirty="0" smtClean="0"/>
              <a:t>לפסולת הרדיואקטיבית של כורים גרעיניים ישנו חסרון נוסף והוא החשש שניתן להשתמש בתוצרי הביקוע של הכור הגרעיני בכדי לבנות פצצה גרעינית. אמנם בעיה זו אינה אקולוגית אך היא כן מסוכנת כשלעצמה.</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יחד עם זאת – זוהי </a:t>
            </a:r>
            <a:r>
              <a:rPr kumimoji="0" lang="he-IL" sz="1200" b="0" i="0" u="none" strike="noStrike" kern="1200" cap="none" spc="0" normalizeH="0" baseline="0" noProof="0" dirty="0" err="1" smtClean="0">
                <a:ln>
                  <a:noFill/>
                </a:ln>
                <a:solidFill>
                  <a:prstClr val="black"/>
                </a:solidFill>
                <a:effectLst/>
                <a:uLnTx/>
                <a:uFillTx/>
                <a:latin typeface="+mn-lt"/>
                <a:ea typeface="+mn-ea"/>
                <a:cs typeface="+mn-cs"/>
              </a:rPr>
              <a:t>סוגייה</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הניתנת </a:t>
            </a:r>
            <a:r>
              <a:rPr kumimoji="0" lang="he-IL" sz="1200" b="0" i="0" u="none" strike="noStrike" kern="1200" cap="none" spc="0" normalizeH="0" baseline="0" noProof="0" dirty="0" err="1" smtClean="0">
                <a:ln>
                  <a:noFill/>
                </a:ln>
                <a:solidFill>
                  <a:prstClr val="black"/>
                </a:solidFill>
                <a:effectLst/>
                <a:uLnTx/>
                <a:uFillTx/>
                <a:latin typeface="+mn-lt"/>
                <a:ea typeface="+mn-ea"/>
                <a:cs typeface="+mn-cs"/>
              </a:rPr>
              <a:t>לפיתרון</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a:t>
            </a:r>
          </a:p>
          <a:p>
            <a:pPr algn="r"/>
            <a:endParaRPr lang="he-IL" dirty="0"/>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t>40</a:t>
            </a:fld>
            <a:endParaRPr lang="en-US"/>
          </a:p>
        </p:txBody>
      </p:sp>
    </p:spTree>
    <p:extLst>
      <p:ext uri="{BB962C8B-B14F-4D97-AF65-F5344CB8AC3E}">
        <p14:creationId xmlns:p14="http://schemas.microsoft.com/office/powerpoint/2010/main" val="1606607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סוגי אנרגיה מתחדשים</a:t>
            </a:r>
            <a:r>
              <a:rPr lang="he-IL" baseline="0" dirty="0" smtClean="0"/>
              <a:t> –אומנם, </a:t>
            </a:r>
            <a:r>
              <a:rPr lang="he-IL" b="1" baseline="0" dirty="0" smtClean="0"/>
              <a:t>קיימת נטייה ציבורית להעדיף את האנרגיות המתחדשות למיניהן</a:t>
            </a:r>
            <a:r>
              <a:rPr lang="he-IL" baseline="0" dirty="0" smtClean="0"/>
              <a:t>, הכוללים: אנרגיה סולרית, אנרגיית הרוח, הים </a:t>
            </a:r>
            <a:r>
              <a:rPr lang="he-IL" baseline="0" dirty="0" err="1" smtClean="0"/>
              <a:t>וההידרו</a:t>
            </a:r>
            <a:r>
              <a:rPr lang="he-IL" baseline="0" dirty="0" smtClean="0"/>
              <a:t> חשמלית, הקיימות (תאורטית) בכמויות בלתי מוגבלות. אולם עלות המתקן נובעת מצפיפות האנרגיה. </a:t>
            </a:r>
          </a:p>
          <a:p>
            <a:pPr algn="r" rtl="1"/>
            <a:r>
              <a:rPr lang="he-IL" b="1" baseline="0" dirty="0" err="1" smtClean="0"/>
              <a:t>אנ</a:t>
            </a:r>
            <a:r>
              <a:rPr lang="he-IL" b="1" baseline="0" dirty="0" smtClean="0"/>
              <a:t>. גרעינית היא בעלת צפיפות גבוהה (זאת ניתן להראות בנקל...). ואילו </a:t>
            </a:r>
            <a:r>
              <a:rPr lang="he-IL" b="1" baseline="0" dirty="0" err="1" smtClean="0"/>
              <a:t>אנ</a:t>
            </a:r>
            <a:r>
              <a:rPr lang="he-IL" b="1" baseline="0" dirty="0" smtClean="0"/>
              <a:t>. מתחדשות מתאפיינות בצפיפות </a:t>
            </a:r>
            <a:r>
              <a:rPr lang="he-IL" b="1" baseline="0" dirty="0" err="1" smtClean="0"/>
              <a:t>אנ</a:t>
            </a:r>
            <a:r>
              <a:rPr lang="he-IL" b="1" baseline="0" dirty="0" smtClean="0"/>
              <a:t>. נמוכה. </a:t>
            </a:r>
          </a:p>
          <a:p>
            <a:pPr algn="r" rtl="1"/>
            <a:endParaRPr lang="he-IL" baseline="0" dirty="0" smtClean="0"/>
          </a:p>
          <a:p>
            <a:pPr algn="r" rtl="1"/>
            <a:r>
              <a:rPr lang="he-IL" baseline="0" dirty="0" smtClean="0"/>
              <a:t>בנוסף, כאשר דנים בצורות </a:t>
            </a:r>
            <a:r>
              <a:rPr lang="he-IL" baseline="0" dirty="0" err="1" smtClean="0"/>
              <a:t>האנ</a:t>
            </a:r>
            <a:r>
              <a:rPr lang="he-IL" baseline="0" dirty="0" smtClean="0"/>
              <a:t>. השונות יש לקחת בחשבון פקטורים נוספים. למשל, בפחם – את תהליך כריית הפחם, הובלתו, ייצור המתקנים הקשורים בכריית הפחם והובלתו, ייצור המתקנים של תחנת הכוח, שריפת הפחם וסילוק האפר. כאשר דנים באנרגיה גרעינית, יש צורך לקחת בחשבון את השפעות על הסביבה של כריית האורניום, תהליכי העיבוד של הדלק הגרעיני, ייצור המתקנים השונים </a:t>
            </a:r>
            <a:r>
              <a:rPr lang="he-IL" baseline="0" dirty="0" err="1" smtClean="0"/>
              <a:t>בתג"ר</a:t>
            </a:r>
            <a:r>
              <a:rPr lang="he-IL" baseline="0" dirty="0" smtClean="0"/>
              <a:t>, והטיפול בפסולת הגרעינית. ...</a:t>
            </a:r>
          </a:p>
          <a:p>
            <a:pPr algn="r" rtl="1"/>
            <a:endParaRPr lang="he-IL" baseline="0" dirty="0" smtClean="0"/>
          </a:p>
          <a:p>
            <a:pPr algn="r" rtl="1"/>
            <a:r>
              <a:rPr lang="he-IL" baseline="0" dirty="0" smtClean="0"/>
              <a:t>!!! </a:t>
            </a:r>
            <a:r>
              <a:rPr lang="he-IL" b="1" i="1" baseline="0" dirty="0" smtClean="0"/>
              <a:t>מחקרים שנעשו לגבי ההשפעות על הסביבה של סוגי אנרגיה שונים והלוקחים בחשבון את ההשפעה על הסביבה של כל השלבים הקשורים והכרוכים בייצור האנרגיה, הראו תוצאה מפתיעה</a:t>
            </a:r>
            <a:r>
              <a:rPr lang="he-IL" baseline="0" dirty="0" smtClean="0"/>
              <a:t>: מכל סוגי האנרגיה, לאנרגיה הסולרית יש את ההשפעה הגדולה ביותר, ואחריה </a:t>
            </a:r>
            <a:r>
              <a:rPr lang="he-IL" baseline="0" dirty="0" err="1" smtClean="0"/>
              <a:t>אנ</a:t>
            </a:r>
            <a:r>
              <a:rPr lang="he-IL" baseline="0" dirty="0" smtClean="0"/>
              <a:t>. הפחם. לעומת זאת, </a:t>
            </a:r>
            <a:r>
              <a:rPr lang="he-IL" baseline="0" dirty="0" err="1" smtClean="0"/>
              <a:t>האנ</a:t>
            </a:r>
            <a:r>
              <a:rPr lang="he-IL" baseline="0" dirty="0" smtClean="0"/>
              <a:t>. הגרעינית היא </a:t>
            </a:r>
            <a:r>
              <a:rPr lang="he-IL" baseline="0" dirty="0" err="1" smtClean="0"/>
              <a:t>האנ</a:t>
            </a:r>
            <a:r>
              <a:rPr lang="he-IL" baseline="0" dirty="0" smtClean="0"/>
              <a:t>. שסה"כ השפעתה על הסביבה היא הנמוכה ביותר. </a:t>
            </a:r>
          </a:p>
          <a:p>
            <a:pPr algn="r" rtl="1"/>
            <a:endParaRPr lang="he-IL" baseline="0" dirty="0" smtClean="0"/>
          </a:p>
          <a:p>
            <a:pPr algn="r" rtl="1"/>
            <a:r>
              <a:rPr lang="he-IL" b="1" baseline="0" dirty="0" smtClean="0"/>
              <a:t>למרות זאת מדובר עדיין באנרגיה יקרה. בנוסף, דרישות הבטיחות מהכורים הולכות ומחמירות, ותהליכי הרישוי של </a:t>
            </a:r>
            <a:r>
              <a:rPr lang="he-IL" b="1" baseline="0" dirty="0" err="1" smtClean="0"/>
              <a:t>התגרי"ם</a:t>
            </a:r>
            <a:r>
              <a:rPr lang="he-IL" b="1" baseline="0" dirty="0" smtClean="0"/>
              <a:t> נהיים מורכבים. כתוצאה מכך, מתארכים תהליכי הרישוי של </a:t>
            </a:r>
            <a:r>
              <a:rPr lang="he-IL" b="1" baseline="0" dirty="0" err="1" smtClean="0"/>
              <a:t>תגרי"ם</a:t>
            </a:r>
            <a:r>
              <a:rPr lang="he-IL" b="1" baseline="0" dirty="0" smtClean="0"/>
              <a:t> במקומות שונים בעולם, </a:t>
            </a:r>
            <a:r>
              <a:rPr lang="he-IL" b="1" baseline="0" dirty="0" err="1" smtClean="0"/>
              <a:t>והאנ</a:t>
            </a:r>
            <a:r>
              <a:rPr lang="he-IL" b="1" baseline="0" dirty="0" smtClean="0"/>
              <a:t>. הגרעינית נעשית יקרה יותר. </a:t>
            </a:r>
          </a:p>
          <a:p>
            <a:pPr algn="r" rtl="1"/>
            <a:endParaRPr lang="he-IL" baseline="0" dirty="0" smtClean="0"/>
          </a:p>
          <a:p>
            <a:pPr algn="r" rtl="1"/>
            <a:r>
              <a:rPr lang="he-IL" baseline="0" dirty="0" smtClean="0"/>
              <a:t>אספקט נוסף הקשור בייצור </a:t>
            </a:r>
            <a:r>
              <a:rPr lang="he-IL" baseline="0" dirty="0" err="1" smtClean="0"/>
              <a:t>אנ</a:t>
            </a:r>
            <a:r>
              <a:rPr lang="he-IL" baseline="0" dirty="0" smtClean="0"/>
              <a:t>. גרעינית הוא האספקט הבטיחותי. </a:t>
            </a:r>
          </a:p>
          <a:p>
            <a:pPr algn="r" rtl="1"/>
            <a:endParaRPr lang="he-IL" dirty="0"/>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t>4</a:t>
            </a:fld>
            <a:endParaRPr lang="en-US"/>
          </a:p>
        </p:txBody>
      </p:sp>
    </p:spTree>
    <p:extLst>
      <p:ext uri="{BB962C8B-B14F-4D97-AF65-F5344CB8AC3E}">
        <p14:creationId xmlns:p14="http://schemas.microsoft.com/office/powerpoint/2010/main" val="1316244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90000"/>
              </a:lnSpc>
              <a:spcBef>
                <a:spcPts val="1000"/>
              </a:spcBef>
              <a:spcAft>
                <a:spcPts val="0"/>
              </a:spcAft>
              <a:buClrTx/>
              <a:buSzTx/>
              <a:buFontTx/>
              <a:buNone/>
              <a:tabLst/>
              <a:defRPr/>
            </a:pPr>
            <a:r>
              <a:rPr kumimoji="0" lang="he-IL" sz="4800" b="1" i="0" u="none" strike="noStrike" kern="1200" cap="none" spc="0" normalizeH="0" baseline="0" noProof="0" dirty="0" smtClean="0">
                <a:ln>
                  <a:noFill/>
                </a:ln>
                <a:solidFill>
                  <a:srgbClr val="002060"/>
                </a:solidFill>
                <a:effectLst/>
                <a:uLnTx/>
                <a:uFillTx/>
                <a:latin typeface="Calibri Light" panose="020F0302020204030204"/>
                <a:ea typeface="+mj-ea"/>
                <a:cs typeface="Times New Roman" panose="02020603050405020304" pitchFamily="18" charset="0"/>
              </a:rPr>
              <a:t>השפעות יצור אנרגיה על האקלים</a:t>
            </a:r>
            <a:endParaRPr kumimoji="0" lang="he-IL" sz="2600" b="0" i="0"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endParaRPr>
          </a:p>
          <a:p>
            <a:pPr marL="1143000" marR="0" lvl="0" indent="-1143000" algn="r" defTabSz="914400" rtl="1" eaLnBrk="1" fontAlgn="auto" latinLnBrk="0" hangingPunct="1">
              <a:lnSpc>
                <a:spcPct val="90000"/>
              </a:lnSpc>
              <a:spcBef>
                <a:spcPts val="1000"/>
              </a:spcBef>
              <a:spcAft>
                <a:spcPts val="0"/>
              </a:spcAft>
              <a:buClrTx/>
              <a:buSzTx/>
              <a:buFont typeface="Wingdings" panose="05000000000000000000" pitchFamily="2" charset="2"/>
              <a:buChar char="q"/>
              <a:tabLst/>
              <a:defRPr/>
            </a:pPr>
            <a:endParaRPr kumimoji="0" lang="he-IL" sz="2600" b="0" i="0"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endParaRPr>
          </a:p>
          <a:p>
            <a:pPr marL="1143000" marR="0" lvl="0" indent="-1143000" algn="r" defTabSz="914400" rtl="1"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he-IL" sz="2600" b="0" i="0"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rPr>
              <a:t>אורך החיים של מאגרי הגז הוא סופי</a:t>
            </a:r>
          </a:p>
          <a:p>
            <a:pPr marL="1143000" marR="0" lvl="0" indent="-1143000" algn="r" defTabSz="914400" rtl="1"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he-IL" sz="2600" b="0" i="0"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rPr>
              <a:t>אנרגיות מתחדשות (למרות שיש להשקיע בהן ולהעלות את חלקן בסל האנרגיה) לעולם לא תוכלנה לספק יותר מ-20% מן הצריכה</a:t>
            </a:r>
          </a:p>
          <a:p>
            <a:pPr marL="1143000" marR="0" lvl="0" indent="-1143000" algn="r" defTabSz="914400" rtl="1"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he-IL" sz="2600" b="0" i="0"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rPr>
              <a:t>האלטרנטיבות היחידות הקיימות היום הן פחם ואנרגיה גרעינית</a:t>
            </a:r>
          </a:p>
          <a:p>
            <a:pPr marL="1143000" marR="0" lvl="0" indent="-1143000" algn="r" defTabSz="914400" rtl="1" eaLnBrk="1" fontAlgn="auto" latinLnBrk="0" hangingPunct="1">
              <a:lnSpc>
                <a:spcPct val="90000"/>
              </a:lnSpc>
              <a:spcBef>
                <a:spcPts val="1000"/>
              </a:spcBef>
              <a:spcAft>
                <a:spcPts val="0"/>
              </a:spcAft>
              <a:buClrTx/>
              <a:buSzTx/>
              <a:buFont typeface="Wingdings" panose="05000000000000000000" pitchFamily="2" charset="2"/>
              <a:buChar char="q"/>
              <a:tabLst/>
              <a:defRPr/>
            </a:pPr>
            <a:endParaRPr kumimoji="0" lang="he-IL" sz="2600" b="0" i="0"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endParaRP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e-IL" sz="2400" b="0" i="0"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rPr>
              <a:t>ההשערה המקובלת היא כי ריכוז ה- 2</a:t>
            </a:r>
            <a:r>
              <a:rPr kumimoji="0" lang="en-US" sz="2400" b="0" i="0"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rPr>
              <a:t>CO</a:t>
            </a:r>
            <a:r>
              <a:rPr kumimoji="0" lang="he-IL" sz="2400" b="0" i="0"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rPr>
              <a:t> באטמוספרה בערך כפול מערכו הקדם תעשייתי יגרם להפרעות אקלימיות גלובליות חריפות ביותר.</a:t>
            </a: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e-IL" sz="2400" b="0" i="0"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rPr>
              <a:t>בקצב פליטת ה – 2</a:t>
            </a:r>
            <a:r>
              <a:rPr kumimoji="0" lang="en-US" sz="2400" b="0" i="0"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rPr>
              <a:t>CO</a:t>
            </a:r>
            <a:r>
              <a:rPr kumimoji="0" lang="he-IL" sz="2400" b="0" i="0"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rPr>
              <a:t> הנוכחי יחצה קו אדום זה בערך ב-2100.</a:t>
            </a: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e-IL" sz="2400" b="0" i="0"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rPr>
              <a:t>מאחר שהדרישה לאנרגיה עולה, עולה גם קצב הפליטה ולכן נגיע לסף זה  כבר בסביבות 2050.</a:t>
            </a: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e-IL" sz="2400" b="0" i="0"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rPr>
              <a:t>גם אם נאמץ דרישה צנועה בהרבה מאמנת </a:t>
            </a:r>
            <a:r>
              <a:rPr kumimoji="0" lang="he-IL" sz="2400" b="0" i="0" u="none" strike="noStrike" kern="1200" cap="none" spc="0" normalizeH="0" baseline="0" noProof="0" dirty="0" err="1" smtClean="0">
                <a:ln>
                  <a:noFill/>
                </a:ln>
                <a:solidFill>
                  <a:prstClr val="black"/>
                </a:solidFill>
                <a:effectLst/>
                <a:uLnTx/>
                <a:uFillTx/>
                <a:latin typeface="David" pitchFamily="34" charset="-79"/>
                <a:ea typeface="+mn-ea"/>
                <a:cs typeface="David" pitchFamily="34" charset="-79"/>
              </a:rPr>
              <a:t>קיוטו</a:t>
            </a:r>
            <a:r>
              <a:rPr kumimoji="0" lang="he-IL" sz="2400" b="0" i="0"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rPr>
              <a:t> וקצב הפליטה יוקפא ל-50 שנה הדבר יחייב הגדלה פי עשר של מקורות האנרגיה שאינם פולטים גזי חממה</a:t>
            </a: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e-IL" sz="2400" b="0" i="0"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rPr>
              <a:t>המסקנה המתבקשת היא כי שימוש גלובלי נרחב באנרגיה גרעינית יהיה חייב להיות חלק עיקרי בכל מענה שמטרתו למנוע אסון אקולוגי</a:t>
            </a: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e-IL" sz="2400" b="1" i="0"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rPr>
              <a:t>על ישראל לקחת חלק במגמה זאת</a:t>
            </a:r>
          </a:p>
          <a:p>
            <a:pPr marL="1143000" marR="0" lvl="0" indent="-1143000" algn="r" defTabSz="914400" rtl="1" eaLnBrk="1" fontAlgn="auto" latinLnBrk="0" hangingPunct="1">
              <a:lnSpc>
                <a:spcPct val="90000"/>
              </a:lnSpc>
              <a:spcBef>
                <a:spcPts val="1000"/>
              </a:spcBef>
              <a:spcAft>
                <a:spcPts val="0"/>
              </a:spcAft>
              <a:buClrTx/>
              <a:buSzTx/>
              <a:buFont typeface="Wingdings" panose="05000000000000000000" pitchFamily="2" charset="2"/>
              <a:buChar char="q"/>
              <a:tabLst/>
              <a:defRPr/>
            </a:pPr>
            <a:endParaRPr kumimoji="0" lang="he-IL" sz="2600" b="0" i="0" u="none" strike="noStrike" kern="1200" cap="none" spc="0" normalizeH="0" baseline="0" noProof="0" dirty="0" smtClean="0">
              <a:ln>
                <a:noFill/>
              </a:ln>
              <a:solidFill>
                <a:prstClr val="black"/>
              </a:solidFill>
              <a:effectLst/>
              <a:uLnTx/>
              <a:uFillTx/>
              <a:latin typeface="David" pitchFamily="34" charset="-79"/>
              <a:ea typeface="+mn-ea"/>
              <a:cs typeface="David" pitchFamily="34" charset="-79"/>
            </a:endParaRPr>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t>41</a:t>
            </a:fld>
            <a:endParaRPr lang="en-US"/>
          </a:p>
        </p:txBody>
      </p:sp>
    </p:spTree>
    <p:extLst>
      <p:ext uri="{BB962C8B-B14F-4D97-AF65-F5344CB8AC3E}">
        <p14:creationId xmlns:p14="http://schemas.microsoft.com/office/powerpoint/2010/main" val="9136904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u="sng" dirty="0" smtClean="0"/>
              <a:t>הבטיחות של כורים גרעיניים – </a:t>
            </a:r>
            <a:r>
              <a:rPr lang="he-IL" b="0" u="none" dirty="0" smtClean="0"/>
              <a:t>כורים גרעיניים הם בעלי רקורד</a:t>
            </a:r>
            <a:r>
              <a:rPr lang="he-IL" b="0" u="none" baseline="0" dirty="0" smtClean="0"/>
              <a:t> בטיחותי מרשים ביחס לכל ענף ,או מתקן תעשייתי אחר. בכל שנות הפעולה של כורי כוח בעולם לא </a:t>
            </a:r>
            <a:r>
              <a:rPr lang="he-IL" b="1" i="1" u="none" baseline="0" dirty="0" smtClean="0"/>
              <a:t>קרתה תאונה שבה קופחו חיי אדם. </a:t>
            </a:r>
          </a:p>
          <a:p>
            <a:pPr algn="r" rtl="1"/>
            <a:r>
              <a:rPr lang="he-IL" b="0" u="none" dirty="0" smtClean="0"/>
              <a:t>תקלות אומנם התרחשו בכורים גרעיניים והמפורסמות ביניהן היו: אי</a:t>
            </a:r>
            <a:r>
              <a:rPr lang="he-IL" b="0" u="none" baseline="0" dirty="0" smtClean="0"/>
              <a:t> שלושת המילים (ארה"ב, בסוף שנות השבעים), </a:t>
            </a:r>
            <a:r>
              <a:rPr lang="he-IL" b="0" u="none" baseline="0" dirty="0" err="1" smtClean="0"/>
              <a:t>צ'רנוביל</a:t>
            </a:r>
            <a:r>
              <a:rPr lang="he-IL" b="0" u="none" baseline="0" dirty="0" smtClean="0"/>
              <a:t> (אוקראינה, 1986), </a:t>
            </a:r>
            <a:r>
              <a:rPr lang="he-IL" b="0" u="none" baseline="0" dirty="0" err="1" smtClean="0"/>
              <a:t>ופוקושימה</a:t>
            </a:r>
            <a:r>
              <a:rPr lang="he-IL" b="0" u="none" baseline="0" dirty="0" smtClean="0"/>
              <a:t>. אך </a:t>
            </a:r>
            <a:r>
              <a:rPr lang="he-IL" b="0" i="1" u="none" baseline="0" dirty="0" smtClean="0"/>
              <a:t>גם בתקלות חמורות אלו לא היה אובדן בחיי אדם</a:t>
            </a:r>
            <a:r>
              <a:rPr lang="he-IL" b="0" u="none" baseline="0" dirty="0" smtClean="0"/>
              <a:t>. ובכל מקרה, </a:t>
            </a:r>
            <a:r>
              <a:rPr lang="he-IL" b="1" i="1" u="none" baseline="0" dirty="0" smtClean="0"/>
              <a:t>הרקורד הבטיחותי המרשים אינו מקרי!!</a:t>
            </a:r>
          </a:p>
          <a:p>
            <a:pPr algn="r" rtl="1"/>
            <a:r>
              <a:rPr lang="he-IL" b="0" u="none" baseline="0" dirty="0" smtClean="0"/>
              <a:t>תקלה גרעינית – כתוצאה מהתחממות של הדלק הגרעיני והתכתו עשויים להשתחרר חלק ממוצרי הביקוע </a:t>
            </a:r>
            <a:r>
              <a:rPr lang="he-IL" b="0" u="none" baseline="0" dirty="0" err="1" smtClean="0"/>
              <a:t>הר"א</a:t>
            </a:r>
            <a:r>
              <a:rPr lang="he-IL" b="0" u="none" baseline="0" dirty="0" smtClean="0"/>
              <a:t> – בעיקר מוצרי הביקוע הגזיים מן הדלק, וידלפו אל מחוץ לליבת הכור. מוצרי הביקוע שידלפו מליבת הכור יתפסו רובם במאטם, ובבניין הכור עצמו. אך אם הבניין נפגע גם הוא – למשל כתוצאה מפגיעה מלחמתית, אז ישתחררו חלק מתוצרי הביקוע </a:t>
            </a:r>
            <a:r>
              <a:rPr lang="he-IL" b="0" u="none" baseline="0" dirty="0" err="1" smtClean="0"/>
              <a:t>הר"א</a:t>
            </a:r>
            <a:r>
              <a:rPr lang="he-IL" b="0" u="none" baseline="0" dirty="0" smtClean="0"/>
              <a:t> אל מחוץ לכור. הם עשויים להינשא בסמוך למרכזי אוכלוסין (תלוי בתנאי מזג </a:t>
            </a:r>
            <a:r>
              <a:rPr lang="he-IL" b="0" u="none" baseline="0" dirty="0" err="1" smtClean="0"/>
              <a:t>האויר</a:t>
            </a:r>
            <a:r>
              <a:rPr lang="he-IL" b="0" u="none" baseline="0" dirty="0" smtClean="0"/>
              <a:t>, והרוחות שישררו באזור זמן התקלה) – וייתכן ויהיה צורך בפינוי אוכלוסין.</a:t>
            </a:r>
          </a:p>
          <a:p>
            <a:pPr algn="r" rtl="1"/>
            <a:endParaRPr lang="he-IL" b="0" u="none" baseline="0" dirty="0" smtClean="0"/>
          </a:p>
          <a:p>
            <a:pPr algn="r" rtl="1"/>
            <a:r>
              <a:rPr lang="he-IL" b="0" u="none" baseline="0" dirty="0" smtClean="0"/>
              <a:t>אולם בדיקות הראו כי כמות החומר </a:t>
            </a:r>
            <a:r>
              <a:rPr lang="he-IL" b="0" u="none" baseline="0" dirty="0" err="1" smtClean="0"/>
              <a:t>הר"א</a:t>
            </a:r>
            <a:r>
              <a:rPr lang="he-IL" b="0" u="none" baseline="0" dirty="0" smtClean="0"/>
              <a:t> שצפוי להשתחרר אל הסביבה במקרה של תקלה היא עשר עד פי אלף נמוכה ממה שסברו עד כה. מכיוון שדרישות הרישוי והבטיחות של הכורים הגרעיניים מתבססות עדיין על ערכים ישנים (למרות הכורים החדשים, והבטיחות הפסיבית בהם), הרי שהלכה למעשה הכורים הגרעיניים כיום </a:t>
            </a:r>
            <a:r>
              <a:rPr lang="he-IL" b="1" u="none" baseline="0" dirty="0" smtClean="0"/>
              <a:t>בטוחים בהרבה יותר ממה שסברו עד לתקופה האחרונה. (אמצעי הזהירות השונים ומתקני הבטיחות הקיימים בכור מבטיחים כי תקלות לא יקרו, וגורמים לכך שההסתברות לתקלה כזו תהיה שולית ביותר). </a:t>
            </a:r>
          </a:p>
          <a:p>
            <a:pPr algn="r" rtl="1"/>
            <a:endParaRPr lang="he-IL" b="1" u="none" baseline="0" dirty="0" smtClean="0"/>
          </a:p>
          <a:p>
            <a:pPr algn="r" rtl="1"/>
            <a:r>
              <a:rPr lang="he-IL" b="1" u="none" baseline="0" dirty="0" smtClean="0"/>
              <a:t>עיקרון  שרשרת המחסומים:</a:t>
            </a:r>
            <a:r>
              <a:rPr lang="en-US" b="1" u="none" baseline="0" dirty="0" smtClean="0"/>
              <a:t> </a:t>
            </a:r>
            <a:r>
              <a:rPr lang="he-IL" b="1" u="none" baseline="0" dirty="0" smtClean="0"/>
              <a:t> </a:t>
            </a:r>
            <a:r>
              <a:rPr lang="he-IL" b="0" u="none" baseline="0" dirty="0" smtClean="0"/>
              <a:t>שרשרת המחסומים מייצגת סדרת מכשולים, המונעים או מעכבים יציאת תוצרי ביקוע לסביבה. היא מורכבת מהיסודות הבאים: הדלק, העטיפה, מערכת </a:t>
            </a:r>
            <a:r>
              <a:rPr lang="he-IL" b="0" u="none" baseline="0" dirty="0" err="1" smtClean="0"/>
              <a:t>קרור</a:t>
            </a:r>
            <a:r>
              <a:rPr lang="he-IL" b="0" u="none" baseline="0" dirty="0" smtClean="0"/>
              <a:t> סגורה, מיכל הכור, המאטם, אתר הכור ופינוי. </a:t>
            </a:r>
          </a:p>
          <a:p>
            <a:pPr algn="r" rtl="1"/>
            <a:endParaRPr lang="he-IL" b="0" u="none" baseline="0" dirty="0" smtClean="0"/>
          </a:p>
          <a:p>
            <a:pPr algn="r" rtl="1"/>
            <a:r>
              <a:rPr lang="he-IL" b="0" u="none" baseline="0" dirty="0" smtClean="0"/>
              <a:t>אתר הכור – בחירת האתר כאמור צריכה לענות על שתי דרישות. הדרישה הראשונה היא אתר שאינו מושפע מאסונות טבע כגון רעידות אדמה או הוריקנים. כן, חייבת להיות קרקע יציבה. התפקיד השני של האתר הוא למנוע פגיעה באוכלוסייה אם כל המכשולים הקודמים נפרצו. האתר גם חייב להיות רחוק מאזורי אוכלוסייה. גם כיווני הרוח באתר צריכים להיות כך, שמרבית הזמן הרוחות הם בכיוון </a:t>
            </a:r>
            <a:r>
              <a:rPr lang="he-IL" b="0" u="none" baseline="0" dirty="0" err="1" smtClean="0"/>
              <a:t>איזורים</a:t>
            </a:r>
            <a:r>
              <a:rPr lang="he-IL" b="0" u="none" baseline="0" dirty="0" smtClean="0"/>
              <a:t> בלתי מיושבים. </a:t>
            </a:r>
          </a:p>
          <a:p>
            <a:pPr algn="r" rtl="1"/>
            <a:r>
              <a:rPr lang="he-IL" b="0" u="none" baseline="0" dirty="0" smtClean="0"/>
              <a:t>פינוי – המחסום האחרון אם נפרצו כל המחסומים הקודמים הוא פינוי התושבים. </a:t>
            </a:r>
            <a:r>
              <a:rPr lang="he-IL" b="0" u="none" baseline="0" dirty="0" err="1" smtClean="0"/>
              <a:t>לתג"ר</a:t>
            </a:r>
            <a:r>
              <a:rPr lang="he-IL" b="0" u="none" baseline="0" dirty="0" smtClean="0"/>
              <a:t> חייבת להיות לכן </a:t>
            </a:r>
            <a:r>
              <a:rPr lang="he-IL" b="0" u="none" baseline="0" dirty="0" err="1" smtClean="0"/>
              <a:t>תוכנית</a:t>
            </a:r>
            <a:r>
              <a:rPr lang="he-IL" b="0" u="none" baseline="0" dirty="0" smtClean="0"/>
              <a:t> לפינוי אוכלוסין.</a:t>
            </a:r>
          </a:p>
          <a:p>
            <a:pPr algn="r" rtl="1"/>
            <a:endParaRPr lang="he-IL" b="0" u="none" baseline="0" dirty="0" smtClean="0"/>
          </a:p>
          <a:p>
            <a:pPr algn="r" rtl="1"/>
            <a:r>
              <a:rPr lang="he-IL" b="0" u="none" baseline="0" dirty="0" smtClean="0"/>
              <a:t>למרות התכנון הקפדני והביצוע בכל הקשור לכורים ולבטיחותם, ולמרות כל המחסומים ומערכות החרום – עדיין תיתכן תקלה בכור (אין דבר שיכולים לטעון כי הוא 100% בטוח). לכן ניתן לשאול – </a:t>
            </a:r>
            <a:r>
              <a:rPr lang="he-IL" b="1" i="1" u="none" baseline="0" dirty="0" smtClean="0"/>
              <a:t>כמה בטוח הוא בטוח?! התשובה לכך צריכה להיות בהקשר ובהשוואה לסיכונים שאנו לוקחים על עצמינו באספקטים אחרים שונים של חיינו. </a:t>
            </a:r>
            <a:r>
              <a:rPr lang="he-IL" b="0" u="none" baseline="0" dirty="0" smtClean="0"/>
              <a:t>(ראה  -טבלת "אסונות").</a:t>
            </a:r>
          </a:p>
          <a:p>
            <a:pPr algn="r" rtl="1"/>
            <a:endParaRPr lang="he-IL" b="0" u="none" baseline="0" dirty="0" smtClean="0"/>
          </a:p>
          <a:p>
            <a:pPr algn="r" rtl="1"/>
            <a:r>
              <a:rPr lang="he-IL" b="0" u="none" baseline="0" dirty="0" smtClean="0"/>
              <a:t>מתוך הטבלה ניתן לראות, שהסיכון הממוצע ליחיד כתוצאה מתקלה בכור גרעיני הוא 2 לעשרה מיליארד. זהו סיכון נמוך ביותר, המהווה פחות ממיליונית הסיכון הממוצע לאדם מכל התאונות. תאונות מסוג זה הן נדירות, עד שהחברה לא עושה מאמצים ולא משקיעה משאבים ע"מ להקטינו. </a:t>
            </a:r>
          </a:p>
          <a:p>
            <a:pPr algn="r" rtl="1"/>
            <a:r>
              <a:rPr lang="he-IL" b="0" u="none" baseline="0" dirty="0" smtClean="0"/>
              <a:t>היוצא מן הכלל היחידי בהקשר זה הוא תקלה </a:t>
            </a:r>
            <a:r>
              <a:rPr lang="he-IL" b="0" u="none" baseline="0" dirty="0" err="1" smtClean="0"/>
              <a:t>בתג"ר</a:t>
            </a:r>
            <a:r>
              <a:rPr lang="he-IL" b="0" u="none" baseline="0" dirty="0" smtClean="0"/>
              <a:t>. למרות הסיכון הנמוך – מושקעים משאבים, אשר באים לידי ביטוי בעלות חשמל גבוהה יותר. </a:t>
            </a:r>
          </a:p>
          <a:p>
            <a:pPr algn="r" rtl="1"/>
            <a:r>
              <a:rPr lang="he-IL" b="1" i="1" u="none" baseline="0" dirty="0" smtClean="0"/>
              <a:t>לכן – נשאלת השאלה מדוע קיים רב בציבור מפני תקלה בכור גרעיני, למרות הסיכון הנמוך הקשור בכך?</a:t>
            </a:r>
          </a:p>
          <a:p>
            <a:pPr algn="r" rtl="1"/>
            <a:endParaRPr lang="he-IL" b="1" i="1" u="none" baseline="0" dirty="0" smtClean="0"/>
          </a:p>
          <a:p>
            <a:pPr algn="r" rtl="1"/>
            <a:endParaRPr lang="he-IL" b="1" i="1" u="none" baseline="0" dirty="0" smtClean="0"/>
          </a:p>
          <a:p>
            <a:pPr algn="r" rtl="1"/>
            <a:endParaRPr lang="he-IL" b="0" u="none" baseline="0" dirty="0" smtClean="0"/>
          </a:p>
          <a:p>
            <a:pPr algn="r" rtl="1"/>
            <a:endParaRPr lang="he-IL" b="0" u="none" dirty="0"/>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t>42</a:t>
            </a:fld>
            <a:endParaRPr lang="en-US"/>
          </a:p>
        </p:txBody>
      </p:sp>
    </p:spTree>
    <p:extLst>
      <p:ext uri="{BB962C8B-B14F-4D97-AF65-F5344CB8AC3E}">
        <p14:creationId xmlns:p14="http://schemas.microsoft.com/office/powerpoint/2010/main" val="16113657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algn="r" rtl="1">
              <a:lnSpc>
                <a:spcPts val="1600"/>
              </a:lnSpc>
              <a:spcAft>
                <a:spcPts val="0"/>
              </a:spcAft>
            </a:pPr>
            <a:r>
              <a:rPr lang="he-IL" sz="1200" b="1" i="1" dirty="0" smtClean="0">
                <a:effectLst/>
                <a:latin typeface="Times New Roman" panose="02020603050405020304" pitchFamily="18" charset="0"/>
                <a:ea typeface="Times New Roman" panose="02020603050405020304" pitchFamily="18" charset="0"/>
                <a:cs typeface="David" panose="020E0502060401010101" pitchFamily="34" charset="-79"/>
              </a:rPr>
              <a:t>בשלהי  העשור האחרון של המאה העשרים ובפרט בעשור האחרון, הורגש מהפך הדרגתי בהתייחסות הציבור לאנרגיה גרעינית להפקת חשמל.  </a:t>
            </a:r>
            <a:endParaRPr lang="en-US" sz="1200" b="1" i="1" dirty="0" smtClean="0">
              <a:effectLst/>
              <a:latin typeface="Times New Roman" panose="02020603050405020304" pitchFamily="18" charset="0"/>
              <a:ea typeface="Times New Roman" panose="02020603050405020304" pitchFamily="18" charset="0"/>
            </a:endParaRPr>
          </a:p>
          <a:p>
            <a:pPr marL="228600" algn="just" rtl="1">
              <a:lnSpc>
                <a:spcPts val="1600"/>
              </a:lnSpc>
              <a:spcAft>
                <a:spcPts val="0"/>
              </a:spcAft>
            </a:pP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לאט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לאט</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החלה מחלחלת ההכרה,  בקרב מקבלי ההחלטות והציבור גם יחד,  שלמרות</a:t>
            </a:r>
            <a:endParaRPr lang="en-US" sz="1200" dirty="0" smtClean="0">
              <a:effectLst/>
              <a:latin typeface="Times New Roman" panose="02020603050405020304" pitchFamily="18" charset="0"/>
              <a:ea typeface="Times New Roman" panose="02020603050405020304" pitchFamily="18" charset="0"/>
            </a:endParaRPr>
          </a:p>
          <a:p>
            <a:pPr marL="228600" algn="just" rtl="1">
              <a:lnSpc>
                <a:spcPts val="1600"/>
              </a:lnSpc>
              <a:spcAft>
                <a:spcPts val="0"/>
              </a:spcAft>
            </a:pP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החששות "המסורתיים" של הציבור מפני אנרגיה גרעינית, הנובעים כאמור, הן מחשש </a:t>
            </a:r>
            <a:endParaRPr lang="en-US" sz="1200" dirty="0" smtClean="0">
              <a:effectLst/>
              <a:latin typeface="Times New Roman" panose="02020603050405020304" pitchFamily="18" charset="0"/>
              <a:ea typeface="Times New Roman" panose="02020603050405020304" pitchFamily="18" charset="0"/>
            </a:endParaRPr>
          </a:p>
          <a:p>
            <a:pPr marL="228600" algn="just" rtl="1">
              <a:lnSpc>
                <a:spcPts val="1600"/>
              </a:lnSpc>
              <a:spcAft>
                <a:spcPts val="0"/>
              </a:spcAft>
            </a:pP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לתקריות  דמויות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צ'רנוביל</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והן מחרדות גוברות והולכות מפני בעיות הפסולת הגרעינית,  </a:t>
            </a:r>
            <a:endParaRPr lang="en-US" sz="1200" dirty="0" smtClean="0">
              <a:effectLst/>
              <a:latin typeface="Times New Roman" panose="02020603050405020304" pitchFamily="18" charset="0"/>
              <a:ea typeface="Times New Roman" panose="02020603050405020304" pitchFamily="18" charset="0"/>
            </a:endParaRPr>
          </a:p>
          <a:p>
            <a:pPr marL="228600" algn="just" rtl="1">
              <a:lnSpc>
                <a:spcPts val="1600"/>
              </a:lnSpc>
              <a:spcAft>
                <a:spcPts val="0"/>
              </a:spcAft>
            </a:pPr>
            <a:r>
              <a:rPr lang="he-IL" sz="1200" b="1" dirty="0" smtClean="0">
                <a:effectLst/>
                <a:latin typeface="Times New Roman" panose="02020603050405020304" pitchFamily="18" charset="0"/>
                <a:ea typeface="Times New Roman" panose="02020603050405020304" pitchFamily="18" charset="0"/>
                <a:cs typeface="David" panose="020E0502060401010101" pitchFamily="34" charset="-79"/>
              </a:rPr>
              <a:t>      הרי  ש-</a:t>
            </a:r>
            <a:endParaRPr lang="en-US" sz="1200" b="1" dirty="0" smtClean="0">
              <a:effectLst/>
              <a:latin typeface="Times New Roman" panose="02020603050405020304" pitchFamily="18" charset="0"/>
              <a:ea typeface="Times New Roman" panose="02020603050405020304" pitchFamily="18" charset="0"/>
            </a:endParaRPr>
          </a:p>
          <a:p>
            <a:pPr marL="342900" lvl="0" indent="-342900" algn="just" rtl="1">
              <a:lnSpc>
                <a:spcPts val="1600"/>
              </a:lnSpc>
              <a:spcAft>
                <a:spcPts val="0"/>
              </a:spcAft>
              <a:buFont typeface="+mj-cs"/>
              <a:buAutoNum type="hebrew2Minus"/>
              <a:tabLst>
                <a:tab pos="693420" algn="l"/>
              </a:tabLst>
            </a:pP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ההכרה ב"ניקיון"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התג"רים</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מבחינת </a:t>
            </a:r>
            <a:r>
              <a:rPr lang="he-IL" sz="1200" b="1" dirty="0" smtClean="0">
                <a:effectLst/>
                <a:latin typeface="Times New Roman" panose="02020603050405020304" pitchFamily="18" charset="0"/>
                <a:ea typeface="Times New Roman" panose="02020603050405020304" pitchFamily="18" charset="0"/>
                <a:cs typeface="David" panose="020E0502060401010101" pitchFamily="34" charset="-79"/>
              </a:rPr>
              <a:t>אי פליטת גזי חממה</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בהשוואה למקורות האנרגיה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הפוסיליים</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ומרבית המקורות החליפיים גם יחד</a:t>
            </a:r>
            <a:r>
              <a:rPr lang="en-US" sz="1200" dirty="0" smtClean="0">
                <a:effectLst/>
                <a:latin typeface="Times New Roman" panose="02020603050405020304" pitchFamily="18" charset="0"/>
                <a:ea typeface="Times New Roman" panose="02020603050405020304" pitchFamily="18" charset="0"/>
                <a:cs typeface="David" panose="020E0502060401010101" pitchFamily="34" charset="-79"/>
              </a:rPr>
              <a:t>;</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וכן,</a:t>
            </a:r>
            <a:endParaRPr lang="en-US" sz="1200" dirty="0" smtClean="0">
              <a:effectLst/>
              <a:latin typeface="Times New Roman" panose="02020603050405020304" pitchFamily="18" charset="0"/>
              <a:ea typeface="Times New Roman" panose="02020603050405020304" pitchFamily="18" charset="0"/>
            </a:endParaRPr>
          </a:p>
          <a:p>
            <a:pPr marL="342900" lvl="0" indent="-342900" algn="just" rtl="1">
              <a:lnSpc>
                <a:spcPts val="1600"/>
              </a:lnSpc>
              <a:spcAft>
                <a:spcPts val="0"/>
              </a:spcAft>
              <a:buFont typeface="+mj-cs"/>
              <a:buAutoNum type="hebrew2Minus"/>
              <a:tabLst>
                <a:tab pos="693420" algn="l"/>
              </a:tabLst>
            </a:pP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הדלדול המשמעותי  של מקורות האנרגיה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הפוסיליים</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המעמיד את האנרגיה הגרעינית בבחינת "מקור חליפי" בעל משקל</a:t>
            </a:r>
            <a:r>
              <a:rPr lang="en-US" sz="1200" dirty="0" smtClean="0">
                <a:effectLst/>
                <a:latin typeface="Times New Roman" panose="02020603050405020304" pitchFamily="18" charset="0"/>
                <a:ea typeface="Times New Roman" panose="02020603050405020304" pitchFamily="18" charset="0"/>
                <a:cs typeface="David" panose="020E0502060401010101" pitchFamily="34" charset="-79"/>
              </a:rPr>
              <a:t>;</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וכן, </a:t>
            </a:r>
            <a:endParaRPr lang="en-US" sz="1200" dirty="0" smtClean="0">
              <a:effectLst/>
              <a:latin typeface="Times New Roman" panose="02020603050405020304" pitchFamily="18" charset="0"/>
              <a:ea typeface="Times New Roman" panose="02020603050405020304" pitchFamily="18" charset="0"/>
            </a:endParaRPr>
          </a:p>
          <a:p>
            <a:pPr marL="342900" lvl="0" indent="-342900" algn="just" rtl="1">
              <a:lnSpc>
                <a:spcPts val="1600"/>
              </a:lnSpc>
              <a:spcAft>
                <a:spcPts val="0"/>
              </a:spcAft>
              <a:buFont typeface="+mj-cs"/>
              <a:buAutoNum type="hebrew2Minus"/>
              <a:tabLst>
                <a:tab pos="693420" algn="l"/>
              </a:tabLst>
            </a:pP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אי יכולתם, ככל הנראה,  של מקורות האנרגיה המתחדשים (כגון רוח,  חשמל סולארי,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גיאותרמיקה</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וכיו"ב) למלא את מרווחי הפערים המתרחבים והולכים בכל  הקשור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לביקושים</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הגואים לחשמל</a:t>
            </a:r>
            <a:r>
              <a:rPr lang="en-US" sz="1200" dirty="0" smtClean="0">
                <a:effectLst/>
                <a:latin typeface="Times New Roman" panose="02020603050405020304" pitchFamily="18" charset="0"/>
                <a:ea typeface="Times New Roman" panose="02020603050405020304" pitchFamily="18" charset="0"/>
                <a:cs typeface="David" panose="020E0502060401010101" pitchFamily="34" charset="-79"/>
              </a:rPr>
              <a:t>;</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וכן –</a:t>
            </a:r>
            <a:endParaRPr lang="en-US" sz="1200" dirty="0" smtClean="0">
              <a:effectLst/>
              <a:latin typeface="Times New Roman" panose="02020603050405020304" pitchFamily="18" charset="0"/>
              <a:ea typeface="Times New Roman" panose="02020603050405020304" pitchFamily="18" charset="0"/>
            </a:endParaRPr>
          </a:p>
          <a:p>
            <a:pPr marL="342900" lvl="0" indent="-342900" algn="just" rtl="1">
              <a:lnSpc>
                <a:spcPts val="1600"/>
              </a:lnSpc>
              <a:spcAft>
                <a:spcPts val="0"/>
              </a:spcAft>
              <a:buFont typeface="+mj-cs"/>
              <a:buAutoNum type="hebrew2Minus"/>
              <a:tabLst>
                <a:tab pos="693420" algn="l"/>
              </a:tabLst>
            </a:pP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השיפורים הניכרים בתכנוני "דור 3" ו"דור 4" של תחנות כוח גרעיניות, הן מבחינת מניעת תקריות חמורות, ו/או מבחינת הפחתה משמעותית של הסתברויותיהן, לרבות עקרון הבטיחות הפסיבית - עקרון ה- "</a:t>
            </a:r>
            <a:r>
              <a:rPr lang="en-US" sz="1200" dirty="0" smtClean="0">
                <a:effectLst/>
                <a:latin typeface="Times New Roman" panose="02020603050405020304" pitchFamily="18" charset="0"/>
                <a:ea typeface="Times New Roman" panose="02020603050405020304" pitchFamily="18" charset="0"/>
                <a:cs typeface="David" panose="020E0502060401010101" pitchFamily="34" charset="-79"/>
              </a:rPr>
              <a:t>Inherently Safe</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שהוא בעל </a:t>
            </a:r>
            <a:r>
              <a:rPr lang="he-IL" sz="1200" b="1" dirty="0" smtClean="0">
                <a:effectLst/>
                <a:latin typeface="Times New Roman" panose="02020603050405020304" pitchFamily="18" charset="0"/>
                <a:ea typeface="Times New Roman" panose="02020603050405020304" pitchFamily="18" charset="0"/>
                <a:cs typeface="David" panose="020E0502060401010101" pitchFamily="34" charset="-79"/>
              </a:rPr>
              <a:t>חשיבות אדירה</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בכל הקשור לצמצום היקפיהן של תקריות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בתג"ר</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חמורות ככל שתהיינה (ראה להלן)</a:t>
            </a:r>
            <a:r>
              <a:rPr lang="en-US" sz="1200" dirty="0" smtClean="0">
                <a:effectLst/>
                <a:latin typeface="Times New Roman" panose="02020603050405020304" pitchFamily="18" charset="0"/>
                <a:ea typeface="Times New Roman" panose="02020603050405020304" pitchFamily="18" charset="0"/>
                <a:cs typeface="David" panose="020E0502060401010101" pitchFamily="34" charset="-79"/>
              </a:rPr>
              <a:t>;</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לפי עקרון זה, חלק גדול של האמצעים המופעלים אוטומטית עם התרחשות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ארוע</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יוזם" (</a:t>
            </a:r>
            <a:r>
              <a:rPr lang="en-US" sz="1200" dirty="0" smtClean="0">
                <a:effectLst/>
                <a:latin typeface="Times New Roman" panose="02020603050405020304" pitchFamily="18" charset="0"/>
                <a:ea typeface="Times New Roman" panose="02020603050405020304" pitchFamily="18" charset="0"/>
                <a:cs typeface="David" panose="020E0502060401010101" pitchFamily="34" charset="-79"/>
              </a:rPr>
              <a:t>initiating event</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או במהלך התקרית,  מתבצעים ללא צורך בהתערבות אנושית, לעיתים אף במקרים של אובדן חשמל טוטאלי. זאת, בהתאם לעקרונות פיסיקאליים פשוטים כגון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גראויטציה</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אורור</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מאולץ ע"י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ארועי</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התקרית וכיו"ב.</a:t>
            </a:r>
            <a:endParaRPr lang="en-US" sz="1200" dirty="0" smtClean="0">
              <a:effectLst/>
              <a:latin typeface="Times New Roman" panose="02020603050405020304" pitchFamily="18" charset="0"/>
              <a:ea typeface="Times New Roman" panose="02020603050405020304" pitchFamily="18" charset="0"/>
            </a:endParaRPr>
          </a:p>
          <a:p>
            <a:pPr marL="464820" algn="just" rtl="1">
              <a:lnSpc>
                <a:spcPts val="1600"/>
              </a:lnSpc>
              <a:spcAft>
                <a:spcPts val="0"/>
              </a:spcAft>
            </a:pP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וכל אלה – בנוסף ליתרונות הברורים של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התג"ר</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מבחינת נפחי דלק פר הספק מופק (תחנת כוח פחמית צורכת כ – 7500 טון פחם ליממה להפקת הספק של 1000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מגאווט</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חשמלי, בעוד שתחנה גרעינית בהספק דומה, המופעלת בדלק תחמוצת אורניום 238 מועשר בכדי 3.5% - 4% אורניום 235 בקיע, צורכת לכל היותר 70 ק"ג "דלק" ליממה),  להעדר כמעט מוחלט של פליטות מזהמים כלשהם לסביבה בפעילות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שגרתית,לזמינות</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a:t>
            </a:r>
            <a:r>
              <a:rPr lang="he-IL" sz="1200" dirty="0" err="1" smtClean="0">
                <a:effectLst/>
                <a:latin typeface="Times New Roman" panose="02020603050405020304" pitchFamily="18" charset="0"/>
                <a:ea typeface="Times New Roman" panose="02020603050405020304" pitchFamily="18" charset="0"/>
                <a:cs typeface="David" panose="020E0502060401010101" pitchFamily="34" charset="-79"/>
              </a:rPr>
              <a:t>הדלקים</a:t>
            </a: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 ועוד -</a:t>
            </a:r>
            <a:endParaRPr lang="en-US" sz="1200" dirty="0" smtClean="0">
              <a:effectLst/>
              <a:latin typeface="Times New Roman" panose="02020603050405020304" pitchFamily="18" charset="0"/>
              <a:ea typeface="Times New Roman" panose="02020603050405020304" pitchFamily="18" charset="0"/>
            </a:endParaRPr>
          </a:p>
          <a:p>
            <a:pPr marL="464820" algn="just" rtl="1">
              <a:lnSpc>
                <a:spcPts val="1600"/>
              </a:lnSpc>
              <a:spcAft>
                <a:spcPts val="0"/>
              </a:spcAft>
            </a:pPr>
            <a:endParaRPr lang="he-IL" sz="1200" dirty="0" smtClean="0">
              <a:effectLst/>
              <a:latin typeface="Times New Roman" panose="02020603050405020304" pitchFamily="18" charset="0"/>
              <a:ea typeface="Times New Roman" panose="02020603050405020304" pitchFamily="18" charset="0"/>
              <a:cs typeface="David" panose="020E0502060401010101" pitchFamily="34" charset="-79"/>
            </a:endParaRPr>
          </a:p>
          <a:p>
            <a:pPr marL="464820" algn="just" rtl="1">
              <a:lnSpc>
                <a:spcPts val="1600"/>
              </a:lnSpc>
              <a:spcAft>
                <a:spcPts val="0"/>
              </a:spcAft>
            </a:pPr>
            <a:r>
              <a:rPr lang="he-IL" sz="1200" dirty="0" smtClean="0">
                <a:effectLst/>
                <a:latin typeface="Times New Roman" panose="02020603050405020304" pitchFamily="18" charset="0"/>
                <a:ea typeface="Times New Roman" panose="02020603050405020304" pitchFamily="18" charset="0"/>
                <a:cs typeface="David" panose="020E0502060401010101" pitchFamily="34" charset="-79"/>
              </a:rPr>
              <a:t>כל </a:t>
            </a:r>
            <a:r>
              <a:rPr lang="he-IL" sz="1200" b="1" dirty="0" smtClean="0">
                <a:effectLst/>
                <a:latin typeface="Times New Roman" panose="02020603050405020304" pitchFamily="18" charset="0"/>
                <a:ea typeface="Times New Roman" panose="02020603050405020304" pitchFamily="18" charset="0"/>
                <a:cs typeface="David" panose="020E0502060401010101" pitchFamily="34" charset="-79"/>
              </a:rPr>
              <a:t>האמור לעיל, שכבר הביא לתחילת מהפך בדעת הציבור בעולם,  עשוי להביא למצב בו הפעלת </a:t>
            </a:r>
            <a:r>
              <a:rPr lang="he-IL" sz="1200" b="1" dirty="0" err="1" smtClean="0">
                <a:effectLst/>
                <a:latin typeface="Times New Roman" panose="02020603050405020304" pitchFamily="18" charset="0"/>
                <a:ea typeface="Times New Roman" panose="02020603050405020304" pitchFamily="18" charset="0"/>
                <a:cs typeface="David" panose="020E0502060401010101" pitchFamily="34" charset="-79"/>
              </a:rPr>
              <a:t>תג"ר</a:t>
            </a:r>
            <a:r>
              <a:rPr lang="he-IL" sz="1200" b="1" dirty="0" smtClean="0">
                <a:effectLst/>
                <a:latin typeface="Times New Roman" panose="02020603050405020304" pitchFamily="18" charset="0"/>
                <a:ea typeface="Times New Roman" panose="02020603050405020304" pitchFamily="18" charset="0"/>
                <a:cs typeface="David" panose="020E0502060401010101" pitchFamily="34" charset="-79"/>
              </a:rPr>
              <a:t> בישראל תוצדק לא רק ע"י אנשי המקצוע אלא גם תזכה להסכמה ציבורית רחבה, לרבות הסכמה  מצד הגורמים ה"ירוקים" (כפי שהדבר אכן התרחש בעולם, בשנים האחרונות).</a:t>
            </a:r>
            <a:endParaRPr lang="en-US" sz="1200" b="1" dirty="0" smtClean="0">
              <a:effectLst/>
              <a:latin typeface="Times New Roman" panose="02020603050405020304" pitchFamily="18" charset="0"/>
              <a:ea typeface="Times New Roman" panose="02020603050405020304" pitchFamily="18" charset="0"/>
            </a:endParaRPr>
          </a:p>
          <a:p>
            <a:endParaRPr lang="he-IL" dirty="0"/>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t>43</a:t>
            </a:fld>
            <a:endParaRPr lang="en-US"/>
          </a:p>
        </p:txBody>
      </p:sp>
    </p:spTree>
    <p:extLst>
      <p:ext uri="{BB962C8B-B14F-4D97-AF65-F5344CB8AC3E}">
        <p14:creationId xmlns:p14="http://schemas.microsoft.com/office/powerpoint/2010/main" val="35751785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39700" y="742950"/>
            <a:ext cx="6604000" cy="3714750"/>
          </a:xfrm>
        </p:spPr>
      </p:sp>
      <p:sp>
        <p:nvSpPr>
          <p:cNvPr id="3" name="מציין מיקום של הערות 2"/>
          <p:cNvSpPr>
            <a:spLocks noGrp="1"/>
          </p:cNvSpPr>
          <p:nvPr>
            <p:ph type="body" idx="1"/>
          </p:nvPr>
        </p:nvSpPr>
        <p:spPr/>
        <p:txBody>
          <a:bodyPr/>
          <a:lstStyle/>
          <a:p>
            <a:pPr algn="r" rtl="1"/>
            <a:endParaRPr lang="he-IL" dirty="0"/>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t>44</a:t>
            </a:fld>
            <a:endParaRPr lang="en-US"/>
          </a:p>
        </p:txBody>
      </p:sp>
    </p:spTree>
    <p:extLst>
      <p:ext uri="{BB962C8B-B14F-4D97-AF65-F5344CB8AC3E}">
        <p14:creationId xmlns:p14="http://schemas.microsoft.com/office/powerpoint/2010/main" val="2018141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ובמאמר מוסגר – </a:t>
            </a:r>
          </a:p>
          <a:p>
            <a:pPr algn="r" rtl="1"/>
            <a:endParaRPr lang="he-IL" dirty="0" smtClean="0"/>
          </a:p>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smtClean="0">
                <a:ln>
                  <a:noFill/>
                </a:ln>
                <a:solidFill>
                  <a:prstClr val="black"/>
                </a:solidFill>
                <a:effectLst/>
                <a:uLnTx/>
                <a:uFillTx/>
                <a:latin typeface="+mn-lt"/>
                <a:ea typeface="+mn-ea"/>
                <a:cs typeface="+mn-cs"/>
              </a:rPr>
              <a:t>האם בהפעלת כורי ביקוע גרעיני לא נפלטת פסולת?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יש הטוענים, ששימוש באנרגיה גרעינית מתהליכי ביקוע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Fission), </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להפקת חשמל, הוא </a:t>
            </a:r>
            <a:r>
              <a:rPr kumimoji="0" lang="he-IL" sz="1200" b="1" i="0" u="none" strike="noStrike" kern="1200" cap="none" spc="0" normalizeH="0" baseline="0" noProof="0" dirty="0" smtClean="0">
                <a:ln>
                  <a:noFill/>
                </a:ln>
                <a:solidFill>
                  <a:srgbClr val="800080"/>
                </a:solidFill>
                <a:effectLst/>
                <a:uLnTx/>
                <a:uFillTx/>
                <a:latin typeface="+mn-lt"/>
                <a:ea typeface="+mn-ea"/>
                <a:cs typeface="+mn-cs"/>
              </a:rPr>
              <a:t>"ידידותי לסביבה"</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מכיוון שלא נפלטים לאטמוספרה גזי חממה, בתהליך הפקת החשמל.</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זוהי </a:t>
            </a:r>
            <a:r>
              <a:rPr kumimoji="0" lang="he-IL" sz="1200" b="1" i="0" u="none" strike="noStrike" kern="1200" cap="none" spc="0" normalizeH="0" baseline="0" noProof="0" dirty="0" smtClean="0">
                <a:ln>
                  <a:noFill/>
                </a:ln>
                <a:solidFill>
                  <a:srgbClr val="800000"/>
                </a:solidFill>
                <a:effectLst/>
                <a:uLnTx/>
                <a:uFillTx/>
                <a:latin typeface="+mn-lt"/>
                <a:ea typeface="+mn-ea"/>
                <a:cs typeface="+mn-cs"/>
              </a:rPr>
              <a:t>הסתכלות בלתי מדעית</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מכיוון ש</a:t>
            </a:r>
            <a:r>
              <a:rPr kumimoji="0" lang="he-IL" sz="1200" b="1" i="0" u="none" strike="noStrike" kern="1200" cap="none" spc="0" normalizeH="0" baseline="0" noProof="0" dirty="0" smtClean="0">
                <a:ln>
                  <a:noFill/>
                </a:ln>
                <a:solidFill>
                  <a:srgbClr val="800080"/>
                </a:solidFill>
                <a:effectLst/>
                <a:uLnTx/>
                <a:uFillTx/>
                <a:latin typeface="+mn-lt"/>
                <a:ea typeface="+mn-ea"/>
                <a:cs typeface="+mn-cs"/>
              </a:rPr>
              <a:t>כאשר מנתחים בעיה, יש להתייחס לכל ההיבטים הקשורים אליה.</a:t>
            </a:r>
            <a:endParaRPr kumimoji="0" lang="he-IL"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smtClean="0">
                <a:ln>
                  <a:noFill/>
                </a:ln>
                <a:solidFill>
                  <a:srgbClr val="800000"/>
                </a:solidFill>
                <a:effectLst/>
                <a:uLnTx/>
                <a:uFillTx/>
                <a:latin typeface="+mn-lt"/>
                <a:ea typeface="+mn-ea"/>
                <a:cs typeface="+mn-cs"/>
              </a:rPr>
              <a:t>תהליך הפקת האנרגיה בכור ביקוע גרעיני, אינו מתחיל ונגמר בייצור החשמל.</a:t>
            </a:r>
            <a:endParaRPr kumimoji="0" lang="he-IL"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נתייחס </a:t>
            </a:r>
            <a:r>
              <a:rPr kumimoji="0" lang="he-IL" sz="1200" b="1" i="0" u="none" strike="noStrike" kern="1200" cap="none" spc="0" normalizeH="0" baseline="0" noProof="0" dirty="0" smtClean="0">
                <a:ln>
                  <a:noFill/>
                </a:ln>
                <a:solidFill>
                  <a:srgbClr val="800080"/>
                </a:solidFill>
                <a:effectLst/>
                <a:uLnTx/>
                <a:uFillTx/>
                <a:latin typeface="+mn-lt"/>
                <a:ea typeface="+mn-ea"/>
                <a:cs typeface="+mn-cs"/>
              </a:rPr>
              <a:t>לתהליך כולו, המורכב מהשלבים הבאים:</a:t>
            </a:r>
            <a:endParaRPr kumimoji="0" lang="he-IL"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1" i="0" u="none" strike="noStrike" kern="1200" cap="none" spc="0" normalizeH="0" baseline="0" noProof="0" dirty="0" smtClean="0">
                <a:ln>
                  <a:noFill/>
                </a:ln>
                <a:solidFill>
                  <a:srgbClr val="800080"/>
                </a:solidFill>
                <a:effectLst/>
                <a:uLnTx/>
                <a:uFillTx/>
                <a:latin typeface="+mn-lt"/>
                <a:ea typeface="+mn-ea"/>
                <a:cs typeface="+mn-cs"/>
              </a:rPr>
              <a:t>כריית</a:t>
            </a:r>
            <a:r>
              <a:rPr kumimoji="0" lang="he-IL" sz="1200" b="1" i="0" u="none" strike="noStrike" kern="1200" cap="none" spc="0" normalizeH="0" baseline="0" noProof="0" dirty="0" smtClean="0">
                <a:ln>
                  <a:noFill/>
                </a:ln>
                <a:solidFill>
                  <a:prstClr val="black"/>
                </a:solidFill>
                <a:effectLst/>
                <a:uLnTx/>
                <a:uFillTx/>
                <a:latin typeface="+mn-lt"/>
                <a:ea typeface="+mn-ea"/>
                <a:cs typeface="+mn-cs"/>
              </a:rPr>
              <a:t> </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עפרות האורניום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Mining). </a:t>
            </a:r>
            <a:r>
              <a:rPr kumimoji="0" lang="he-IL" sz="1200" b="1" i="0" u="none" strike="noStrike" kern="1200" cap="none" spc="0" normalizeH="0" baseline="0" noProof="0" dirty="0" smtClean="0">
                <a:ln>
                  <a:noFill/>
                </a:ln>
                <a:solidFill>
                  <a:srgbClr val="800000"/>
                </a:solidFill>
                <a:effectLst/>
                <a:uLnTx/>
                <a:uFillTx/>
                <a:latin typeface="+mn-lt"/>
                <a:ea typeface="+mn-ea"/>
                <a:cs typeface="+mn-cs"/>
              </a:rPr>
              <a:t>זהו תהליך עתיר אנרגיה</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התלוי בכמות האורניום המצוי בעופרה. רוב עפרות האורניום בהן משתמשים כיום, מכילות בין 1% ל 10% אורניום, אולם אם יגדילו את כמות הכורים הגרעיניים, ייאלצו להשתמש בעפרות דלות יותר, כך שעלות ההפקה תגדל.</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1" i="0" u="none" strike="noStrike" kern="1200" cap="none" spc="0" normalizeH="0" baseline="0" noProof="0" dirty="0" smtClean="0">
                <a:ln>
                  <a:noFill/>
                </a:ln>
                <a:solidFill>
                  <a:srgbClr val="800080"/>
                </a:solidFill>
                <a:effectLst/>
                <a:uLnTx/>
                <a:uFillTx/>
                <a:latin typeface="+mn-lt"/>
                <a:ea typeface="+mn-ea"/>
                <a:cs typeface="+mn-cs"/>
              </a:rPr>
              <a:t>זיקוק</a:t>
            </a:r>
            <a:r>
              <a:rPr kumimoji="0" lang="he-IL" sz="1200" b="1" i="0" u="none" strike="noStrike" kern="1200" cap="none" spc="0" normalizeH="0" baseline="0" noProof="0" dirty="0" smtClean="0">
                <a:ln>
                  <a:noFill/>
                </a:ln>
                <a:solidFill>
                  <a:prstClr val="black"/>
                </a:solidFill>
                <a:effectLst/>
                <a:uLnTx/>
                <a:uFillTx/>
                <a:latin typeface="+mn-lt"/>
                <a:ea typeface="+mn-ea"/>
                <a:cs typeface="+mn-cs"/>
              </a:rPr>
              <a:t> </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Refining) </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האורניום מעפרות האורניום, מבוצע בתהליכים מכניים וכימיים. בדרך כלל מתבצעת המרה ל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UF</a:t>
            </a:r>
            <a:r>
              <a:rPr kumimoji="0" lang="en-GB" sz="1200" b="0" i="0" u="none" strike="noStrike" kern="1200" cap="none" spc="0" normalizeH="0" baseline="-25000" noProof="0" dirty="0" smtClean="0">
                <a:ln>
                  <a:noFill/>
                </a:ln>
                <a:solidFill>
                  <a:prstClr val="black"/>
                </a:solidFill>
                <a:effectLst/>
                <a:uLnTx/>
                <a:uFillTx/>
                <a:latin typeface="+mn-lt"/>
                <a:ea typeface="+mn-ea"/>
                <a:cs typeface="+mn-cs"/>
              </a:rPr>
              <a:t>6</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והעשרה של האורניום הטבעי באורנים 235, המתאים כדלק לכור.</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1" i="0" u="none" strike="noStrike" kern="1200" cap="none" spc="0" normalizeH="0" baseline="0" noProof="0" dirty="0" smtClean="0">
                <a:ln>
                  <a:noFill/>
                </a:ln>
                <a:solidFill>
                  <a:srgbClr val="800080"/>
                </a:solidFill>
                <a:effectLst/>
                <a:uLnTx/>
                <a:uFillTx/>
                <a:latin typeface="+mn-lt"/>
                <a:ea typeface="+mn-ea"/>
                <a:cs typeface="+mn-cs"/>
              </a:rPr>
              <a:t>ייצור מוטות הדלק</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המתאימים לשימוש בכור הגרעיני.</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1" i="0" u="none" strike="noStrike" kern="1200" cap="none" spc="0" normalizeH="0" baseline="0" noProof="0" dirty="0" smtClean="0">
                <a:ln>
                  <a:noFill/>
                </a:ln>
                <a:solidFill>
                  <a:srgbClr val="800080"/>
                </a:solidFill>
                <a:effectLst/>
                <a:uLnTx/>
                <a:uFillTx/>
                <a:latin typeface="+mn-lt"/>
                <a:ea typeface="+mn-ea"/>
                <a:cs typeface="+mn-cs"/>
              </a:rPr>
              <a:t>שינוע</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Transport) </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האורניום אל הכור – העברת חומרים רדיואקטיביים, היכולים לשמש גורמים עוינים, בכבישים ובאמצעי תחבורה אחרים, בהם מתקיימת תחבורה אזרחית.</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1" i="0" u="none" strike="noStrike" kern="1200" cap="none" spc="0" normalizeH="0" baseline="0" noProof="0" dirty="0" smtClean="0">
                <a:ln>
                  <a:noFill/>
                </a:ln>
                <a:solidFill>
                  <a:srgbClr val="800080"/>
                </a:solidFill>
                <a:effectLst/>
                <a:uLnTx/>
                <a:uFillTx/>
                <a:latin typeface="+mn-lt"/>
                <a:ea typeface="+mn-ea"/>
                <a:cs typeface="+mn-cs"/>
              </a:rPr>
              <a:t>בנייה (</a:t>
            </a:r>
            <a:r>
              <a:rPr kumimoji="0" lang="en-GB" sz="1200" b="1" i="0" u="none" strike="noStrike" kern="1200" cap="none" spc="0" normalizeH="0" baseline="0" noProof="0" dirty="0" smtClean="0">
                <a:ln>
                  <a:noFill/>
                </a:ln>
                <a:solidFill>
                  <a:srgbClr val="800080"/>
                </a:solidFill>
                <a:effectLst/>
                <a:uLnTx/>
                <a:uFillTx/>
                <a:latin typeface="+mn-lt"/>
                <a:ea typeface="+mn-ea"/>
                <a:cs typeface="+mn-cs"/>
              </a:rPr>
              <a:t>Construction) </a:t>
            </a:r>
            <a:r>
              <a:rPr kumimoji="0" lang="he-IL" sz="1200" b="1" i="0" u="none" strike="noStrike" kern="1200" cap="none" spc="0" normalizeH="0" baseline="0" noProof="0" dirty="0" smtClean="0">
                <a:ln>
                  <a:noFill/>
                </a:ln>
                <a:solidFill>
                  <a:srgbClr val="800080"/>
                </a:solidFill>
                <a:effectLst/>
                <a:uLnTx/>
                <a:uFillTx/>
                <a:latin typeface="+mn-lt"/>
                <a:ea typeface="+mn-ea"/>
                <a:cs typeface="+mn-cs"/>
              </a:rPr>
              <a:t>ותחזוקה (</a:t>
            </a:r>
            <a:r>
              <a:rPr kumimoji="0" lang="en-GB" sz="1200" b="1" i="0" u="none" strike="noStrike" kern="1200" cap="none" spc="0" normalizeH="0" baseline="0" noProof="0" dirty="0" smtClean="0">
                <a:ln>
                  <a:noFill/>
                </a:ln>
                <a:solidFill>
                  <a:srgbClr val="800080"/>
                </a:solidFill>
                <a:effectLst/>
                <a:uLnTx/>
                <a:uFillTx/>
                <a:latin typeface="+mn-lt"/>
                <a:ea typeface="+mn-ea"/>
                <a:cs typeface="+mn-cs"/>
              </a:rPr>
              <a:t>Maintenance) </a:t>
            </a:r>
            <a:r>
              <a:rPr kumimoji="0" lang="he-IL" sz="1200" b="1" i="0" u="none" strike="noStrike" kern="1200" cap="none" spc="0" normalizeH="0" baseline="0" noProof="0" dirty="0" smtClean="0">
                <a:ln>
                  <a:noFill/>
                </a:ln>
                <a:solidFill>
                  <a:srgbClr val="800080"/>
                </a:solidFill>
                <a:effectLst/>
                <a:uLnTx/>
                <a:uFillTx/>
                <a:latin typeface="+mn-lt"/>
                <a:ea typeface="+mn-ea"/>
                <a:cs typeface="+mn-cs"/>
              </a:rPr>
              <a:t>של הכור</a:t>
            </a:r>
            <a:r>
              <a:rPr kumimoji="0" lang="he-IL" sz="1200" b="1" i="0" u="none" strike="noStrike" kern="1200" cap="none" spc="0" normalizeH="0" baseline="0" noProof="0" dirty="0" smtClean="0">
                <a:ln>
                  <a:noFill/>
                </a:ln>
                <a:solidFill>
                  <a:prstClr val="black"/>
                </a:solidFill>
                <a:effectLst/>
                <a:uLnTx/>
                <a:uFillTx/>
                <a:latin typeface="+mn-lt"/>
                <a:ea typeface="+mn-ea"/>
                <a:cs typeface="+mn-cs"/>
              </a:rPr>
              <a:t> </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(תחנת הפקת החשמל), כולל אמצעי האבטחה הנדרשים.</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1" i="0" u="none" strike="noStrike" kern="1200" cap="none" spc="0" normalizeH="0" baseline="0" noProof="0" dirty="0" smtClean="0">
                <a:ln>
                  <a:noFill/>
                </a:ln>
                <a:solidFill>
                  <a:srgbClr val="800080"/>
                </a:solidFill>
                <a:effectLst/>
                <a:uLnTx/>
                <a:uFillTx/>
                <a:latin typeface="+mn-lt"/>
                <a:ea typeface="+mn-ea"/>
                <a:cs typeface="+mn-cs"/>
              </a:rPr>
              <a:t>ייצור חשמל</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מהאורניום (תהליך הכולל הפיכת האנרגיה הגרעינית לאנרגיה קינטית של חלקיקים, הפיכה לחום, יצירת קיטור בלחץ, הנעת טורבינות, גנרטורים ליצירת חשמל). מערכות הקירור של הכור משתמשות בכמות גדולה של אנרגיה.</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1" i="0" u="none" strike="noStrike" kern="1200" cap="none" spc="0" normalizeH="0" baseline="0" noProof="0" dirty="0" smtClean="0">
                <a:ln>
                  <a:noFill/>
                </a:ln>
                <a:solidFill>
                  <a:srgbClr val="800080"/>
                </a:solidFill>
                <a:effectLst/>
                <a:uLnTx/>
                <a:uFillTx/>
                <a:latin typeface="+mn-lt"/>
                <a:ea typeface="+mn-ea"/>
                <a:cs typeface="+mn-cs"/>
              </a:rPr>
              <a:t>פירוק הכור הגרעיני</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לאחר תום תקופת פעילותו (מספר עשרות שנים), וניקוי האזור מקרינה רדיואקטיבית, או חסימתו למגורי אדם לאלפי שנים. עקב הרדיואקטיביות של חומרי המבנה, יש להשקיע כמות אנרגיה גדולה לניקוי, כיסוי, והגנה של הסביבה לאחר פירוק הכור.</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err="1" smtClean="0">
                <a:ln>
                  <a:noFill/>
                </a:ln>
                <a:solidFill>
                  <a:srgbClr val="800080"/>
                </a:solidFill>
                <a:effectLst/>
                <a:uLnTx/>
                <a:uFillTx/>
                <a:latin typeface="+mn-lt"/>
                <a:ea typeface="+mn-ea"/>
                <a:cs typeface="+mn-cs"/>
              </a:rPr>
              <a:t>איחסון</a:t>
            </a:r>
            <a:r>
              <a:rPr kumimoji="0" lang="he-IL" sz="1200" b="1" i="0" u="none" strike="noStrike" kern="1200" cap="none" spc="0" normalizeH="0" baseline="0" noProof="0" dirty="0" smtClean="0">
                <a:ln>
                  <a:noFill/>
                </a:ln>
                <a:solidFill>
                  <a:srgbClr val="800080"/>
                </a:solidFill>
                <a:effectLst/>
                <a:uLnTx/>
                <a:uFillTx/>
                <a:latin typeface="+mn-lt"/>
                <a:ea typeface="+mn-ea"/>
                <a:cs typeface="+mn-cs"/>
              </a:rPr>
              <a:t> הפסולת הרדיואקטיבית של מוטות הדלק הגרעיני למשך אלפי שנים</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 לאחר השימוש באורניום בכור גרעיני, כמות הרדיואקטיביות שלו, גדולה מזו של חומרי המוצא פי 10 מיליון (!). </a:t>
            </a:r>
            <a:r>
              <a:rPr kumimoji="0" lang="he-IL" sz="1200" b="1" i="0" u="none" strike="noStrike" kern="1200" cap="none" spc="0" normalizeH="0" baseline="0" noProof="0" dirty="0" smtClean="0">
                <a:ln>
                  <a:noFill/>
                </a:ln>
                <a:solidFill>
                  <a:srgbClr val="800000"/>
                </a:solidFill>
                <a:effectLst/>
                <a:uLnTx/>
                <a:uFillTx/>
                <a:latin typeface="+mn-lt"/>
                <a:ea typeface="+mn-ea"/>
                <a:cs typeface="+mn-cs"/>
              </a:rPr>
              <a:t>לא ניתן לבטל רדיואקטיביות, אלא יש לתת לחומרים להתפרק באופן טבעי, בקצב שנקבע על פי תהליכי ההתפרקות הרדיואקטיבית. יש לאחסן את חומרי הפסולת הרדיואקטיביים למשך תקופות של אלפי ומיליוני שנים, כך שלא יבואו במגע עם </a:t>
            </a:r>
            <a:r>
              <a:rPr kumimoji="0" lang="he-IL" sz="1200" b="1" i="0" u="none" strike="noStrike" kern="1200" cap="none" spc="0" normalizeH="0" baseline="0" noProof="0" dirty="0" err="1" smtClean="0">
                <a:ln>
                  <a:noFill/>
                </a:ln>
                <a:solidFill>
                  <a:srgbClr val="800000"/>
                </a:solidFill>
                <a:effectLst/>
                <a:uLnTx/>
                <a:uFillTx/>
                <a:latin typeface="+mn-lt"/>
                <a:ea typeface="+mn-ea"/>
                <a:cs typeface="+mn-cs"/>
              </a:rPr>
              <a:t>הביוספירה</a:t>
            </a:r>
            <a:r>
              <a:rPr kumimoji="0" lang="he-IL" sz="1200" b="1" i="0" u="none" strike="noStrike" kern="1200" cap="none" spc="0" normalizeH="0" baseline="0" noProof="0" dirty="0" smtClean="0">
                <a:ln>
                  <a:noFill/>
                </a:ln>
                <a:solidFill>
                  <a:srgbClr val="800000"/>
                </a:solidFill>
                <a:effectLst/>
                <a:uLnTx/>
                <a:uFillTx/>
                <a:latin typeface="+mn-lt"/>
                <a:ea typeface="+mn-ea"/>
                <a:cs typeface="+mn-cs"/>
              </a:rPr>
              <a:t>.</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אם לוקחים בחשבון את עלות כל השלבים, ואת כמות האנרגיה המושקעת בכל השלבים, כולל בעיות הסיכון הנובעות מהחומרים הרדיואקטיביים, מגיעים למסקנה ההגיונית שאין מקום להגדלת השימוש בכורי ביקוע גרעיני, להפקת חשמל על פני כדור הארץ.</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לדוגמה, אם מתייחסים לכלל התהליכים שציינו, כמות דו תחמוצת הפחמן הנפלטת כתוצאה מהשימוש בכור גרעיני להפקת חשמל, היא כשליש מכמות דו תחמוצת הפחמן הנפלטת מתחנת כוח הפועלת על גז.</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smtClean="0">
                <a:ln>
                  <a:noFill/>
                </a:ln>
                <a:solidFill>
                  <a:prstClr val="black"/>
                </a:solidFill>
                <a:effectLst/>
                <a:uLnTx/>
                <a:uFillTx/>
                <a:latin typeface="+mn-lt"/>
                <a:ea typeface="+mn-ea"/>
                <a:cs typeface="+mn-cs"/>
              </a:rPr>
              <a:t>סכנות הנובעות מפסולת של כור ביקוע גרעיני</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smtClean="0">
                <a:ln>
                  <a:noFill/>
                </a:ln>
                <a:solidFill>
                  <a:srgbClr val="800080"/>
                </a:solidFill>
                <a:effectLst/>
                <a:uLnTx/>
                <a:uFillTx/>
                <a:latin typeface="+mn-lt"/>
                <a:ea typeface="+mn-ea"/>
                <a:cs typeface="+mn-cs"/>
              </a:rPr>
              <a:t>לאחר ניצול חומר ביקוע גרעיני (דלק גרעיני בצורת אורניום 235) בכור להפקת אנרגיה, הפסולת הנותרת נשארת רדיואקטיבית (פולטת קרינה רדיואקטיבית מסוכנת) למשך אלפי שנים.</a:t>
            </a:r>
            <a:endParaRPr kumimoji="0" lang="he-IL"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אחוז הניצול של אנרגיה מחומר ביקוע גרעיני, הוא נמוך ביותר (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את חומרי הפסולת (הדלק הגרעיני לאחר השימוש בו) </a:t>
            </a:r>
            <a:r>
              <a:rPr kumimoji="0" lang="he-IL" sz="1200" b="1" i="0" u="none" strike="noStrike" kern="1200" cap="none" spc="0" normalizeH="0" baseline="0" noProof="0" dirty="0" smtClean="0">
                <a:ln>
                  <a:noFill/>
                </a:ln>
                <a:solidFill>
                  <a:srgbClr val="800000"/>
                </a:solidFill>
                <a:effectLst/>
                <a:uLnTx/>
                <a:uFillTx/>
                <a:latin typeface="+mn-lt"/>
                <a:ea typeface="+mn-ea"/>
                <a:cs typeface="+mn-cs"/>
              </a:rPr>
              <a:t>נהגו בעבר לקבור סתם באדמה, וכך הפכו אזורים שלמים בסביבת הכורים הגרעיניים הראשונים לבלתי ראויים למושב אדם לתקופות ארוכות</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לאחר מכן, נהגו </a:t>
            </a:r>
            <a:r>
              <a:rPr kumimoji="0" lang="he-IL" sz="1200" b="1" i="0" u="none" strike="noStrike" kern="1200" cap="none" spc="0" normalizeH="0" baseline="0" noProof="0" dirty="0" smtClean="0">
                <a:ln>
                  <a:noFill/>
                </a:ln>
                <a:solidFill>
                  <a:srgbClr val="800000"/>
                </a:solidFill>
                <a:effectLst/>
                <a:uLnTx/>
                <a:uFillTx/>
                <a:latin typeface="+mn-lt"/>
                <a:ea typeface="+mn-ea"/>
                <a:cs typeface="+mn-cs"/>
              </a:rPr>
              <a:t>לשלוח את החומר הבקיע בתוך חביות מלאות בטון, להטבעה בים</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(בדרך כלל ליד חופי מדינות נחשלות, שלא יכלו להתנגד לכך). לאחר מספר עשרות שנים, התברר כי החביות נבקעו, והחומר הרדיואקטיבי נשפך למים וזיהם את החי והצומח באזור (ההשפעה על החי והצומח באזורים אלו גדולה מאוד).</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כיום, מקובל שכל כור ביקוע גרעיני </a:t>
            </a:r>
            <a:r>
              <a:rPr kumimoji="0" lang="he-IL" sz="1200" b="1" i="0" u="none" strike="noStrike" kern="1200" cap="none" spc="0" normalizeH="0" baseline="0" noProof="0" dirty="0" smtClean="0">
                <a:ln>
                  <a:noFill/>
                </a:ln>
                <a:solidFill>
                  <a:srgbClr val="800000"/>
                </a:solidFill>
                <a:effectLst/>
                <a:uLnTx/>
                <a:uFillTx/>
                <a:latin typeface="+mn-lt"/>
                <a:ea typeface="+mn-ea"/>
                <a:cs typeface="+mn-cs"/>
              </a:rPr>
              <a:t>שומר את הדלק לאחר השימוש באזור הכור</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בתוך בריכות מים. הבעיה היא שההגנה על חומרים אלו מעטה, וקיים</a:t>
            </a:r>
            <a:r>
              <a:rPr kumimoji="0" lang="he-IL" sz="1200" b="1" i="0" u="none" strike="noStrike" kern="1200" cap="none" spc="0" normalizeH="0" baseline="0" noProof="0" dirty="0" smtClean="0">
                <a:ln>
                  <a:noFill/>
                </a:ln>
                <a:solidFill>
                  <a:srgbClr val="800000"/>
                </a:solidFill>
                <a:effectLst/>
                <a:uLnTx/>
                <a:uFillTx/>
                <a:latin typeface="+mn-lt"/>
                <a:ea typeface="+mn-ea"/>
                <a:cs typeface="+mn-cs"/>
              </a:rPr>
              <a:t> חשש שגורמי טרור ישתלטו על חומר זה, ליצירת "פצצות מלוכלכות", או יגרמו לדליפת החומר באמצעות פיצוץ</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כפי שבוצע ב 11 בספטמבר (פיצוץ מגדלי התאומים באמצעות מטוסי נוסעים).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smtClean="0">
                <a:ln>
                  <a:noFill/>
                </a:ln>
                <a:solidFill>
                  <a:srgbClr val="800080"/>
                </a:solidFill>
                <a:effectLst/>
                <a:uLnTx/>
                <a:uFillTx/>
                <a:latin typeface="+mn-lt"/>
                <a:ea typeface="+mn-ea"/>
                <a:cs typeface="+mn-cs"/>
              </a:rPr>
              <a:t>בארה"ב</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הוחלט בשנת 1982, על מסגרת לשמירה על הפסולת הגרעינית: </a:t>
            </a:r>
            <a:r>
              <a:rPr kumimoji="0" lang="en-GB" sz="1200" b="1" i="0" u="none" strike="noStrike" kern="1200" cap="none" spc="0" normalizeH="0" baseline="0" noProof="0" dirty="0" smtClean="0">
                <a:ln>
                  <a:noFill/>
                </a:ln>
                <a:solidFill>
                  <a:srgbClr val="804000"/>
                </a:solidFill>
                <a:effectLst/>
                <a:uLnTx/>
                <a:uFillTx/>
                <a:latin typeface="+mn-lt"/>
                <a:ea typeface="+mn-ea"/>
                <a:cs typeface="+mn-cs"/>
              </a:rPr>
              <a:t>The Nuclear Waste Policy Act 1982.</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החלטה זאת הובילה בשנת 1987, להחלטה ביצועית: </a:t>
            </a:r>
            <a:r>
              <a:rPr kumimoji="0" lang="he-IL" sz="1200" b="1" i="0" u="none" strike="noStrike" kern="1200" cap="none" spc="0" normalizeH="0" baseline="0" noProof="0" dirty="0" smtClean="0">
                <a:ln>
                  <a:noFill/>
                </a:ln>
                <a:solidFill>
                  <a:srgbClr val="800000"/>
                </a:solidFill>
                <a:effectLst/>
                <a:uLnTx/>
                <a:uFillTx/>
                <a:latin typeface="+mn-lt"/>
                <a:ea typeface="+mn-ea"/>
                <a:cs typeface="+mn-cs"/>
              </a:rPr>
              <a:t>לשנע את כל הפסולת הגרעינית, מכל הכורים הפעילים, אל מרכז אחסון אחד, בהרי יוקה</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GB" sz="1200" b="1" i="0" u="none" strike="noStrike" kern="1200" cap="none" spc="0" normalizeH="0" baseline="0" noProof="0" dirty="0" smtClean="0">
                <a:ln>
                  <a:noFill/>
                </a:ln>
                <a:solidFill>
                  <a:srgbClr val="804000"/>
                </a:solidFill>
                <a:effectLst/>
                <a:uLnTx/>
                <a:uFillTx/>
                <a:latin typeface="+mn-lt"/>
                <a:ea typeface="+mn-ea"/>
                <a:cs typeface="+mn-cs"/>
              </a:rPr>
              <a:t>Yucca Mountains</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a:t>
            </a:r>
            <a:r>
              <a:rPr kumimoji="0" lang="he-IL" sz="1200" b="1" i="0" u="none" strike="noStrike" kern="1200" cap="none" spc="0" normalizeH="0" baseline="0" noProof="0" dirty="0" smtClean="0">
                <a:ln>
                  <a:noFill/>
                </a:ln>
                <a:solidFill>
                  <a:srgbClr val="800000"/>
                </a:solidFill>
                <a:effectLst/>
                <a:uLnTx/>
                <a:uFillTx/>
                <a:latin typeface="+mn-lt"/>
                <a:ea typeface="+mn-ea"/>
                <a:cs typeface="+mn-cs"/>
              </a:rPr>
              <a:t>במדבר נבדה</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a:t>
            </a:r>
            <a:r>
              <a:rPr kumimoji="0" lang="he-IL" sz="1200" b="0" i="0" u="none" strike="noStrike" kern="1200" cap="none" spc="0" normalizeH="0" baseline="0" noProof="0" dirty="0" err="1" smtClean="0">
                <a:ln>
                  <a:noFill/>
                </a:ln>
                <a:solidFill>
                  <a:prstClr val="black"/>
                </a:solidFill>
                <a:effectLst/>
                <a:uLnTx/>
                <a:uFillTx/>
                <a:latin typeface="+mn-lt"/>
                <a:ea typeface="+mn-ea"/>
                <a:cs typeface="+mn-cs"/>
              </a:rPr>
              <a:t>תוכנית</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זאת, שעלתה כבר כ 30 מיליארד דולר, ומתעכבת עשרות שנים, עקב התנגדות התושבים במקום, לא יצאה עדיין לפועל, ובשנת 2010 החליט נשיא ארה"ב ברק אובמה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Barack Obama) </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לעצור לחלוטין תכנית זאת. בנוסף לכך, קיימת </a:t>
            </a:r>
            <a:r>
              <a:rPr kumimoji="0" lang="he-IL" sz="1200" b="1" i="0" u="none" strike="noStrike" kern="1200" cap="none" spc="0" normalizeH="0" baseline="0" noProof="0" dirty="0" smtClean="0">
                <a:ln>
                  <a:noFill/>
                </a:ln>
                <a:solidFill>
                  <a:srgbClr val="800000"/>
                </a:solidFill>
                <a:effectLst/>
                <a:uLnTx/>
                <a:uFillTx/>
                <a:latin typeface="+mn-lt"/>
                <a:ea typeface="+mn-ea"/>
                <a:cs typeface="+mn-cs"/>
              </a:rPr>
              <a:t>בעיה קשה, של השינוע עצמו, של חומרים רדיואקטיביים, בכמויות גדולות בכול רחבי ארה"ב.</a:t>
            </a:r>
            <a:endParaRPr kumimoji="0" lang="he-IL"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smtClean="0">
                <a:ln>
                  <a:noFill/>
                </a:ln>
                <a:solidFill>
                  <a:prstClr val="black"/>
                </a:solidFill>
                <a:effectLst/>
                <a:uLnTx/>
                <a:uFillTx/>
                <a:latin typeface="+mn-lt"/>
                <a:ea typeface="+mn-ea"/>
                <a:cs typeface="+mn-cs"/>
              </a:rPr>
              <a:t>בארה"ב קיים מרכז </a:t>
            </a:r>
            <a:r>
              <a:rPr kumimoji="0" lang="he-IL" sz="1200" b="0" i="0" u="none" strike="noStrike" kern="1200" cap="none" spc="0" normalizeH="0" baseline="0" noProof="0" dirty="0" err="1" smtClean="0">
                <a:ln>
                  <a:noFill/>
                </a:ln>
                <a:solidFill>
                  <a:prstClr val="black"/>
                </a:solidFill>
                <a:effectLst/>
                <a:uLnTx/>
                <a:uFillTx/>
                <a:latin typeface="+mn-lt"/>
                <a:ea typeface="+mn-ea"/>
                <a:cs typeface="+mn-cs"/>
              </a:rPr>
              <a:t>איחסון</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לפסולת גרעינית מכלי נשק, בניו מקסיקו:</a:t>
            </a:r>
            <a:r>
              <a:rPr kumimoji="0" lang="he-IL" sz="1200" b="1" i="0" u="none" strike="noStrike" kern="1200" cap="none" spc="0" normalizeH="0" baseline="0" noProof="0" dirty="0" smtClean="0">
                <a:ln>
                  <a:noFill/>
                </a:ln>
                <a:solidFill>
                  <a:srgbClr val="804000"/>
                </a:solidFill>
                <a:effectLst/>
                <a:uLnTx/>
                <a:uFillTx/>
                <a:latin typeface="+mn-lt"/>
                <a:ea typeface="+mn-ea"/>
                <a:cs typeface="+mn-cs"/>
              </a:rPr>
              <a:t> </a:t>
            </a:r>
            <a:r>
              <a:rPr kumimoji="0" lang="en-GB" sz="1200" b="1" i="0" u="none" strike="noStrike" kern="1200" cap="none" spc="0" normalizeH="0" baseline="0" noProof="0" dirty="0" smtClean="0">
                <a:ln>
                  <a:noFill/>
                </a:ln>
                <a:solidFill>
                  <a:srgbClr val="804000"/>
                </a:solidFill>
                <a:effectLst/>
                <a:uLnTx/>
                <a:uFillTx/>
                <a:latin typeface="+mn-lt"/>
                <a:ea typeface="+mn-ea"/>
                <a:cs typeface="+mn-cs"/>
              </a:rPr>
              <a:t>WIPP = Waste Isolation Pilot Plant</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smtClean="0">
                <a:ln>
                  <a:noFill/>
                </a:ln>
                <a:solidFill>
                  <a:srgbClr val="800080"/>
                </a:solidFill>
                <a:effectLst/>
                <a:uLnTx/>
                <a:uFillTx/>
                <a:latin typeface="+mn-lt"/>
                <a:ea typeface="+mn-ea"/>
                <a:cs typeface="+mn-cs"/>
              </a:rPr>
              <a:t>בצרפת</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המשתמשת בכמות גדולה של כורים גרעיניים, התכנית היא </a:t>
            </a:r>
            <a:r>
              <a:rPr kumimoji="0" lang="he-IL" sz="1200" b="1" i="0" u="none" strike="noStrike" kern="1200" cap="none" spc="0" normalizeH="0" baseline="0" noProof="0" dirty="0" smtClean="0">
                <a:ln>
                  <a:noFill/>
                </a:ln>
                <a:solidFill>
                  <a:srgbClr val="800000"/>
                </a:solidFill>
                <a:effectLst/>
                <a:uLnTx/>
                <a:uFillTx/>
                <a:latin typeface="+mn-lt"/>
                <a:ea typeface="+mn-ea"/>
                <a:cs typeface="+mn-cs"/>
              </a:rPr>
              <a:t>למחזר את הדלק הגרעיני</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אלא ש</a:t>
            </a:r>
            <a:r>
              <a:rPr kumimoji="0" lang="he-IL" sz="1200" b="1" i="0" u="none" strike="noStrike" kern="1200" cap="none" spc="0" normalizeH="0" baseline="0" noProof="0" dirty="0" smtClean="0">
                <a:ln>
                  <a:noFill/>
                </a:ln>
                <a:solidFill>
                  <a:prstClr val="black"/>
                </a:solidFill>
                <a:effectLst/>
                <a:uLnTx/>
                <a:uFillTx/>
                <a:latin typeface="+mn-lt"/>
                <a:ea typeface="+mn-ea"/>
                <a:cs typeface="+mn-cs"/>
              </a:rPr>
              <a:t>הכורים הדוגרים</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יוצרים תוך כדי התהליך גם</a:t>
            </a:r>
            <a:r>
              <a:rPr kumimoji="0" lang="he-IL" sz="1200" b="1" i="0" u="none" strike="noStrike" kern="1200" cap="none" spc="0" normalizeH="0" baseline="0" noProof="0" dirty="0" smtClean="0">
                <a:ln>
                  <a:noFill/>
                </a:ln>
                <a:solidFill>
                  <a:prstClr val="black"/>
                </a:solidFill>
                <a:effectLst/>
                <a:uLnTx/>
                <a:uFillTx/>
                <a:latin typeface="+mn-lt"/>
                <a:ea typeface="+mn-ea"/>
                <a:cs typeface="+mn-cs"/>
              </a:rPr>
              <a:t> פלוטוניום</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המשמש לייצור פצצות גרעין. בנוסף, תהליך </a:t>
            </a:r>
            <a:r>
              <a:rPr kumimoji="0" lang="he-IL" sz="1200" b="0" i="0" u="none" strike="noStrike" kern="1200" cap="none" spc="0" normalizeH="0" baseline="0" noProof="0" dirty="0" err="1" smtClean="0">
                <a:ln>
                  <a:noFill/>
                </a:ln>
                <a:solidFill>
                  <a:prstClr val="black"/>
                </a:solidFill>
                <a:effectLst/>
                <a:uLnTx/>
                <a:uFillTx/>
                <a:latin typeface="+mn-lt"/>
                <a:ea typeface="+mn-ea"/>
                <a:cs typeface="+mn-cs"/>
              </a:rPr>
              <a:t>המיחזור</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יקר, והסכנות בו גדולות עוד יותר מאשר בכור גרעיני רגיל.</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smtClean="0">
                <a:ln>
                  <a:noFill/>
                </a:ln>
                <a:solidFill>
                  <a:srgbClr val="800080"/>
                </a:solidFill>
                <a:effectLst/>
                <a:uLnTx/>
                <a:uFillTx/>
                <a:latin typeface="+mn-lt"/>
                <a:ea typeface="+mn-ea"/>
                <a:cs typeface="+mn-cs"/>
              </a:rPr>
              <a:t>בפינלנד</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התקבלה על ידי הממשלה, בדצמבר 2015, החלטה על הקמת מרכז </a:t>
            </a:r>
            <a:r>
              <a:rPr kumimoji="0" lang="he-IL" sz="1200" b="0" i="0" u="none" strike="noStrike" kern="1200" cap="none" spc="0" normalizeH="0" baseline="0" noProof="0" dirty="0" err="1" smtClean="0">
                <a:ln>
                  <a:noFill/>
                </a:ln>
                <a:solidFill>
                  <a:prstClr val="black"/>
                </a:solidFill>
                <a:effectLst/>
                <a:uLnTx/>
                <a:uFillTx/>
                <a:latin typeface="+mn-lt"/>
                <a:ea typeface="+mn-ea"/>
                <a:cs typeface="+mn-cs"/>
              </a:rPr>
              <a:t>איחסון</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פסולת גרעינית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Onkalo</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Facility) </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באי </a:t>
            </a:r>
            <a:r>
              <a:rPr kumimoji="0" lang="en-GB" sz="1200" b="1" i="0" u="none" strike="noStrike" kern="1200" cap="none" spc="0" normalizeH="0" baseline="0" noProof="0" dirty="0" err="1" smtClean="0">
                <a:ln>
                  <a:noFill/>
                </a:ln>
                <a:solidFill>
                  <a:srgbClr val="804000"/>
                </a:solidFill>
                <a:effectLst/>
                <a:uLnTx/>
                <a:uFillTx/>
                <a:latin typeface="+mn-lt"/>
                <a:ea typeface="+mn-ea"/>
                <a:cs typeface="+mn-cs"/>
              </a:rPr>
              <a:t>Olkiluoto</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בעלות של 3.2 ביליון דולר, יקימו עד שנת 2023, מרכז שיוכל לאחסן עד 6,500 טונות של אורניום </a:t>
            </a:r>
            <a:r>
              <a:rPr kumimoji="0" lang="he-IL" sz="1200" b="0" i="0" u="none" strike="noStrike" kern="1200" cap="none" spc="0" normalizeH="0" baseline="0" noProof="0" dirty="0" err="1" smtClean="0">
                <a:ln>
                  <a:noFill/>
                </a:ln>
                <a:solidFill>
                  <a:prstClr val="black"/>
                </a:solidFill>
                <a:effectLst/>
                <a:uLnTx/>
                <a:uFillTx/>
                <a:latin typeface="+mn-lt"/>
                <a:ea typeface="+mn-ea"/>
                <a:cs typeface="+mn-cs"/>
              </a:rPr>
              <a:t>במיכלי</a:t>
            </a:r>
            <a:r>
              <a:rPr kumimoji="0" lang="he-IL" sz="1200" b="0" i="0" u="none" strike="noStrike" kern="1200" cap="none" spc="0" normalizeH="0" baseline="0" noProof="0" dirty="0" smtClean="0">
                <a:ln>
                  <a:noFill/>
                </a:ln>
                <a:solidFill>
                  <a:prstClr val="black"/>
                </a:solidFill>
                <a:effectLst/>
                <a:uLnTx/>
                <a:uFillTx/>
                <a:latin typeface="+mn-lt"/>
                <a:ea typeface="+mn-ea"/>
                <a:cs typeface="+mn-cs"/>
              </a:rPr>
              <a:t> נחושת. הם יאוחסנו במנהרות, שיהיו בעומק של 400 מטרים מתחת לפני הקרקע, בסלע גרניט. הם יקלטו פסולת מכורים גרעיניים עד לשנת 2120, ואז ייחסמו למאות אלפי שנים (???).</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e-IL"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smtClean="0">
              <a:ln>
                <a:noFill/>
              </a:ln>
              <a:solidFill>
                <a:prstClr val="black"/>
              </a:solidFill>
              <a:effectLst/>
              <a:uLnTx/>
              <a:uFillTx/>
              <a:latin typeface="+mn-lt"/>
              <a:ea typeface="+mn-ea"/>
              <a:cs typeface="+mn-cs"/>
            </a:endParaRPr>
          </a:p>
          <a:p>
            <a:pPr algn="r" rtl="1"/>
            <a:endParaRPr lang="he-IL" dirty="0"/>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t>5</a:t>
            </a:fld>
            <a:endParaRPr lang="en-US"/>
          </a:p>
        </p:txBody>
      </p:sp>
    </p:spTree>
    <p:extLst>
      <p:ext uri="{BB962C8B-B14F-4D97-AF65-F5344CB8AC3E}">
        <p14:creationId xmlns:p14="http://schemas.microsoft.com/office/powerpoint/2010/main" val="1698558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kumimoji="0" lang="he-IL" sz="2900" b="1" i="1"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בחיפוש אחר מקורות אנרגיה, אחד הפתרונות המוצעים הוא ניצול אנרגיה גרעינית</a:t>
            </a:r>
            <a:endParaRPr lang="he-IL" dirty="0"/>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t>6</a:t>
            </a:fld>
            <a:endParaRPr lang="en-US"/>
          </a:p>
        </p:txBody>
      </p:sp>
    </p:spTree>
    <p:extLst>
      <p:ext uri="{BB962C8B-B14F-4D97-AF65-F5344CB8AC3E}">
        <p14:creationId xmlns:p14="http://schemas.microsoft.com/office/powerpoint/2010/main" val="1477760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kumimoji="0" lang="he-IL" sz="4400" b="1" i="0" u="none" strike="noStrike" kern="1200" cap="none" spc="0" normalizeH="0" baseline="0" noProof="0" dirty="0" smtClean="0">
                <a:ln>
                  <a:noFill/>
                </a:ln>
                <a:solidFill>
                  <a:prstClr val="black">
                    <a:lumMod val="75000"/>
                    <a:lumOff val="25000"/>
                  </a:prstClr>
                </a:solidFill>
                <a:effectLst/>
                <a:uLnTx/>
                <a:uFillTx/>
                <a:latin typeface="David" panose="020E0502060401010101" pitchFamily="34" charset="-79"/>
                <a:ea typeface="+mj-ea"/>
                <a:cs typeface="David" panose="020E0502060401010101" pitchFamily="34" charset="-79"/>
              </a:rPr>
              <a:t>בכדי להגיע להבנה של החלופות שבפנינו נעבור בקצרה על נושא ייצור אנרגיה בכורים גרעיניים.</a:t>
            </a:r>
          </a:p>
          <a:p>
            <a:pPr algn="r" rtl="1"/>
            <a:r>
              <a:rPr kumimoji="0" lang="he-IL" sz="4400" b="0" i="0" u="none" strike="noStrike" kern="1200" cap="none" spc="0" normalizeH="0" baseline="0" noProof="0" dirty="0" smtClean="0">
                <a:ln>
                  <a:noFill/>
                </a:ln>
                <a:solidFill>
                  <a:prstClr val="black">
                    <a:lumMod val="75000"/>
                    <a:lumOff val="25000"/>
                  </a:prstClr>
                </a:solidFill>
                <a:effectLst/>
                <a:uLnTx/>
                <a:uFillTx/>
                <a:latin typeface="David" panose="020E0502060401010101" pitchFamily="34" charset="-79"/>
                <a:ea typeface="+mj-ea"/>
                <a:cs typeface="David" panose="020E0502060401010101" pitchFamily="34" charset="-79"/>
              </a:rPr>
              <a:t>- כל גרעין של איזוטופ הכבד מברזל (כלומר, מכיל יותר פרוטונים ונויטרונים מאלה הנמצאים בגרעין של היסוד ברזל) ניתן לביקוע באופן עקרוני. בתהליך הביקוע מתבקע הגרעין לשני גרעינים קלים יותר, תוך שחרור אנרגיה. </a:t>
            </a:r>
          </a:p>
          <a:p>
            <a:pPr algn="r" rtl="1"/>
            <a:r>
              <a:rPr kumimoji="0" lang="he-IL" sz="4400" b="0" i="0" u="none" strike="noStrike" kern="1200" cap="none" spc="0" normalizeH="0" baseline="0" noProof="0" dirty="0" smtClean="0">
                <a:ln>
                  <a:noFill/>
                </a:ln>
                <a:solidFill>
                  <a:prstClr val="black">
                    <a:lumMod val="75000"/>
                    <a:lumOff val="25000"/>
                  </a:prstClr>
                </a:solidFill>
                <a:effectLst/>
                <a:uLnTx/>
                <a:uFillTx/>
                <a:latin typeface="David" panose="020E0502060401010101" pitchFamily="34" charset="-79"/>
                <a:ea typeface="+mj-ea"/>
                <a:cs typeface="David" panose="020E0502060401010101" pitchFamily="34" charset="-79"/>
              </a:rPr>
              <a:t>- ישנם איזוטופים בקיעים (ניתנים לביקוע ע"י </a:t>
            </a:r>
            <a:r>
              <a:rPr kumimoji="0" lang="he-IL" sz="4400" b="0" i="0" u="none" strike="noStrike" kern="1200" cap="none" spc="0" normalizeH="0" baseline="0" noProof="0" dirty="0" err="1" smtClean="0">
                <a:ln>
                  <a:noFill/>
                </a:ln>
                <a:solidFill>
                  <a:prstClr val="black">
                    <a:lumMod val="75000"/>
                    <a:lumOff val="25000"/>
                  </a:prstClr>
                </a:solidFill>
                <a:effectLst/>
                <a:uLnTx/>
                <a:uFillTx/>
                <a:latin typeface="David" panose="020E0502060401010101" pitchFamily="34" charset="-79"/>
                <a:ea typeface="+mj-ea"/>
                <a:cs typeface="David" panose="020E0502060401010101" pitchFamily="34" charset="-79"/>
              </a:rPr>
              <a:t>ניוטרונים</a:t>
            </a:r>
            <a:r>
              <a:rPr kumimoji="0" lang="he-IL" sz="4400" b="0" i="0" u="none" strike="noStrike" kern="1200" cap="none" spc="0" normalizeH="0" baseline="0" noProof="0" dirty="0" smtClean="0">
                <a:ln>
                  <a:noFill/>
                </a:ln>
                <a:solidFill>
                  <a:prstClr val="black">
                    <a:lumMod val="75000"/>
                    <a:lumOff val="25000"/>
                  </a:prstClr>
                </a:solidFill>
                <a:effectLst/>
                <a:uLnTx/>
                <a:uFillTx/>
                <a:latin typeface="David" panose="020E0502060401010101" pitchFamily="34" charset="-79"/>
                <a:ea typeface="+mj-ea"/>
                <a:cs typeface="David" panose="020E0502060401010101" pitchFamily="34" charset="-79"/>
              </a:rPr>
              <a:t> תרמיים) המשמשים בכורים גרעיניים. אלו אינם נמצאים בטבע באופן חופשי, כי אם יש צורך ליצרם באופן מלאכותי. איזוטופים בקיעים אלו הם: אורניום-233 וכן פלוטוניום 239 ו-241. </a:t>
            </a:r>
            <a:r>
              <a:rPr kumimoji="0" lang="he-IL" sz="4400" b="1" i="0" u="none" strike="noStrike" kern="1200" cap="none" spc="0" normalizeH="0" baseline="0" noProof="0" dirty="0" smtClean="0">
                <a:ln>
                  <a:noFill/>
                </a:ln>
                <a:solidFill>
                  <a:prstClr val="black">
                    <a:lumMod val="75000"/>
                    <a:lumOff val="25000"/>
                  </a:prstClr>
                </a:solidFill>
                <a:effectLst/>
                <a:uLnTx/>
                <a:uFillTx/>
                <a:latin typeface="David" panose="020E0502060401010101" pitchFamily="34" charset="-79"/>
                <a:ea typeface="+mj-ea"/>
                <a:cs typeface="David" panose="020E0502060401010101" pitchFamily="34" charset="-79"/>
              </a:rPr>
              <a:t/>
            </a:r>
            <a:br>
              <a:rPr kumimoji="0" lang="he-IL" sz="4400" b="1" i="0" u="none" strike="noStrike" kern="1200" cap="none" spc="0" normalizeH="0" baseline="0" noProof="0" dirty="0" smtClean="0">
                <a:ln>
                  <a:noFill/>
                </a:ln>
                <a:solidFill>
                  <a:prstClr val="black">
                    <a:lumMod val="75000"/>
                    <a:lumOff val="25000"/>
                  </a:prstClr>
                </a:solidFill>
                <a:effectLst/>
                <a:uLnTx/>
                <a:uFillTx/>
                <a:latin typeface="David" panose="020E0502060401010101" pitchFamily="34" charset="-79"/>
                <a:ea typeface="+mj-ea"/>
                <a:cs typeface="David" panose="020E0502060401010101" pitchFamily="34" charset="-79"/>
              </a:rPr>
            </a:br>
            <a:r>
              <a:rPr kumimoji="0" lang="he-IL" sz="4400" b="1" i="0" u="none" strike="noStrike" kern="1200" cap="none" spc="0" normalizeH="0" baseline="0" noProof="0" dirty="0" smtClean="0">
                <a:ln>
                  <a:noFill/>
                </a:ln>
                <a:solidFill>
                  <a:prstClr val="black">
                    <a:lumMod val="75000"/>
                    <a:lumOff val="25000"/>
                  </a:prstClr>
                </a:solidFill>
                <a:effectLst/>
                <a:uLnTx/>
                <a:uFillTx/>
                <a:latin typeface="David" panose="020E0502060401010101" pitchFamily="34" charset="-79"/>
                <a:ea typeface="+mj-ea"/>
                <a:cs typeface="David" panose="020E0502060401010101" pitchFamily="34" charset="-79"/>
              </a:rPr>
              <a:t>-בתהליך הביקוע נוצרת תגובה –  זאת נלמד אח"כ.</a:t>
            </a:r>
            <a:endParaRPr lang="he-IL" dirty="0"/>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t>7</a:t>
            </a:fld>
            <a:endParaRPr lang="en-US"/>
          </a:p>
        </p:txBody>
      </p:sp>
    </p:spTree>
    <p:extLst>
      <p:ext uri="{BB962C8B-B14F-4D97-AF65-F5344CB8AC3E}">
        <p14:creationId xmlns:p14="http://schemas.microsoft.com/office/powerpoint/2010/main" val="58002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39700" y="742950"/>
            <a:ext cx="6604000" cy="3714750"/>
          </a:xfrm>
        </p:spPr>
      </p:sp>
      <p:sp>
        <p:nvSpPr>
          <p:cNvPr id="3" name="מציין מיקום של הערות 2"/>
          <p:cNvSpPr>
            <a:spLocks noGrp="1"/>
          </p:cNvSpPr>
          <p:nvPr>
            <p:ph type="body" idx="1"/>
          </p:nvPr>
        </p:nvSpPr>
        <p:spPr/>
        <p:txBody>
          <a:bodyPr/>
          <a:lstStyle/>
          <a:p>
            <a:pPr algn="r" rtl="1">
              <a:lnSpc>
                <a:spcPct val="150000"/>
              </a:lnSpc>
              <a:spcAft>
                <a:spcPts val="1049"/>
              </a:spcAft>
            </a:pPr>
            <a:r>
              <a:rPr lang="he-IL" sz="2900" dirty="0" smtClean="0">
                <a:latin typeface="Times New Roman" panose="02020603050405020304" pitchFamily="18" charset="0"/>
                <a:ea typeface="Calibri" panose="020F0502020204030204" pitchFamily="34" charset="0"/>
              </a:rPr>
              <a:t>אנרגיה </a:t>
            </a:r>
            <a:r>
              <a:rPr lang="he-IL" sz="2900" dirty="0">
                <a:latin typeface="Times New Roman" panose="02020603050405020304" pitchFamily="18" charset="0"/>
                <a:ea typeface="Calibri" panose="020F0502020204030204" pitchFamily="34" charset="0"/>
              </a:rPr>
              <a:t>גרעינית היא אנרגיה האצורה בגרעין האטום. </a:t>
            </a:r>
            <a:endParaRPr lang="en-US" sz="2900" dirty="0">
              <a:latin typeface="Times New Roman" panose="02020603050405020304" pitchFamily="18" charset="0"/>
              <a:ea typeface="Times New Roman" panose="02020603050405020304" pitchFamily="18" charset="0"/>
            </a:endParaRPr>
          </a:p>
          <a:p>
            <a:pPr algn="r" rtl="1">
              <a:spcAft>
                <a:spcPts val="630"/>
              </a:spcAft>
            </a:pPr>
            <a:r>
              <a:rPr lang="he-IL" sz="2900" dirty="0">
                <a:ea typeface="Calibri" panose="020F0502020204030204" pitchFamily="34" charset="0"/>
              </a:rPr>
              <a:t>כור גרעיני הוא מתקן להפקת אנרגיה גרעינית. האנרגיה הגרעינית מתקבלת בתהליכים גרעיניים, לדוגמה, </a:t>
            </a:r>
            <a:r>
              <a:rPr lang="he-IL" sz="2900" b="1" dirty="0">
                <a:ea typeface="Calibri" panose="020F0502020204030204" pitchFamily="34" charset="0"/>
              </a:rPr>
              <a:t>ביקוע מבוקר</a:t>
            </a:r>
            <a:r>
              <a:rPr lang="he-IL" sz="2900" dirty="0">
                <a:ea typeface="Calibri" panose="020F0502020204030204" pitchFamily="34" charset="0"/>
              </a:rPr>
              <a:t> של גרעין האטום. בתהליך הביקוע מפציצים בנויטרון גרעינים של </a:t>
            </a:r>
            <a:r>
              <a:rPr lang="he-IL" sz="2900" b="1" dirty="0">
                <a:ea typeface="Calibri" panose="020F0502020204030204" pitchFamily="34" charset="0"/>
              </a:rPr>
              <a:t>יסודות כבדים</a:t>
            </a:r>
            <a:r>
              <a:rPr lang="he-IL" sz="2900" dirty="0">
                <a:ea typeface="Calibri" panose="020F0502020204030204" pitchFamily="34" charset="0"/>
              </a:rPr>
              <a:t> של מתכת בשם אורניום. הנויטרון פוגע בגרעין וגורם לו להתפרק לשני גרעינים קלים יותר. </a:t>
            </a:r>
            <a:r>
              <a:rPr lang="he-IL" sz="1700" dirty="0">
                <a:latin typeface="Times New Roman" panose="02020603050405020304" pitchFamily="18" charset="0"/>
                <a:ea typeface="Times New Roman" panose="02020603050405020304" pitchFamily="18" charset="0"/>
              </a:rPr>
              <a:t>ביקוע מבוקר: מצב שבו שולטים על קצב ביקוע גרעין האורניום.</a:t>
            </a:r>
            <a:endParaRPr lang="en-US" sz="1900" dirty="0">
              <a:latin typeface="Times New Roman" panose="02020603050405020304" pitchFamily="18" charset="0"/>
              <a:ea typeface="Times New Roman" panose="02020603050405020304" pitchFamily="18" charset="0"/>
            </a:endParaRPr>
          </a:p>
          <a:p>
            <a:pPr algn="r" rtl="1">
              <a:lnSpc>
                <a:spcPct val="150000"/>
              </a:lnSpc>
              <a:spcAft>
                <a:spcPts val="1049"/>
              </a:spcAft>
            </a:pPr>
            <a:r>
              <a:rPr lang="he-IL" sz="1700" dirty="0">
                <a:latin typeface="Times New Roman" panose="02020603050405020304" pitchFamily="18" charset="0"/>
                <a:ea typeface="Times New Roman" panose="02020603050405020304" pitchFamily="18" charset="0"/>
              </a:rPr>
              <a:t>הגרעין של יסודות </a:t>
            </a:r>
            <a:r>
              <a:rPr lang="he-IL" sz="1700" b="1" dirty="0">
                <a:latin typeface="Times New Roman" panose="02020603050405020304" pitchFamily="18" charset="0"/>
                <a:ea typeface="Times New Roman" panose="02020603050405020304" pitchFamily="18" charset="0"/>
              </a:rPr>
              <a:t>כבדים מורכב ממספר רב של פרוטונים ונויטרונים</a:t>
            </a:r>
            <a:r>
              <a:rPr lang="he-IL" sz="1700" dirty="0">
                <a:latin typeface="Times New Roman" panose="02020603050405020304" pitchFamily="18" charset="0"/>
                <a:ea typeface="Times New Roman" panose="02020603050405020304" pitchFamily="18" charset="0"/>
              </a:rPr>
              <a:t>.</a:t>
            </a:r>
            <a:r>
              <a:rPr lang="he-IL" sz="2900" dirty="0">
                <a:latin typeface="Times New Roman" panose="02020603050405020304" pitchFamily="18" charset="0"/>
                <a:ea typeface="Calibri" panose="020F0502020204030204" pitchFamily="34" charset="0"/>
              </a:rPr>
              <a:t> </a:t>
            </a:r>
            <a:r>
              <a:rPr lang="he-IL" sz="2900" b="1" dirty="0">
                <a:latin typeface="Times New Roman" panose="02020603050405020304" pitchFamily="18" charset="0"/>
                <a:ea typeface="Calibri" panose="020F0502020204030204" pitchFamily="34" charset="0"/>
              </a:rPr>
              <a:t>התהליך מלווה בשחרור אנרגיית חום וקרינה</a:t>
            </a:r>
            <a:r>
              <a:rPr lang="he-IL" sz="2900" dirty="0">
                <a:latin typeface="Times New Roman" panose="02020603050405020304" pitchFamily="18" charset="0"/>
                <a:ea typeface="Calibri" panose="020F0502020204030204" pitchFamily="34" charset="0"/>
              </a:rPr>
              <a:t>. בתהליך הביקוע של גרעיני אורניום משתחררים לפחות שני נויטרונים. כל אחד מן הנויטרונים הנפלטים יכול לגרום לביקוע של אטומי אורניום נוספים. כל אחד מאטומי האורניום האלה יתפרק לשני גרעינים קטנים יותר ויגרום לשחרור של עוד שני נויטרונים ולשחרור אנרגיית חום וקרינה. התהליך יכול להימשך כל עוד יש מספיק אטומי אורניום. </a:t>
            </a:r>
            <a:endParaRPr lang="he-IL" sz="2900" dirty="0" smtClean="0">
              <a:latin typeface="Times New Roman" panose="02020603050405020304" pitchFamily="18" charset="0"/>
              <a:ea typeface="Calibri" panose="020F0502020204030204" pitchFamily="34" charset="0"/>
            </a:endParaRPr>
          </a:p>
          <a:p>
            <a:pPr algn="r" rtl="1">
              <a:lnSpc>
                <a:spcPct val="150000"/>
              </a:lnSpc>
              <a:spcAft>
                <a:spcPts val="1049"/>
              </a:spcAft>
            </a:pPr>
            <a:r>
              <a:rPr lang="he-IL" sz="2900" dirty="0" smtClean="0">
                <a:latin typeface="Times New Roman" panose="02020603050405020304" pitchFamily="18" charset="0"/>
                <a:ea typeface="Calibri" panose="020F0502020204030204" pitchFamily="34" charset="0"/>
              </a:rPr>
              <a:t>בתמונה:</a:t>
            </a:r>
            <a:r>
              <a:rPr lang="en-US" sz="2900" baseline="0" dirty="0" smtClean="0">
                <a:latin typeface="Times New Roman" panose="02020603050405020304" pitchFamily="18" charset="0"/>
                <a:ea typeface="Calibri" panose="020F0502020204030204" pitchFamily="34" charset="0"/>
              </a:rPr>
              <a:t> </a:t>
            </a:r>
            <a:r>
              <a:rPr lang="en-US" sz="2500" dirty="0">
                <a:latin typeface="Times New Roman" panose="02020603050405020304" pitchFamily="18" charset="0"/>
                <a:ea typeface="Times New Roman" panose="02020603050405020304" pitchFamily="18" charset="0"/>
              </a:rPr>
              <a:t> </a:t>
            </a:r>
            <a:r>
              <a:rPr kumimoji="0" lang="he-IL" sz="2900" b="0" i="0" u="sng" strike="noStrike" kern="1200" cap="none" spc="0" normalizeH="0" baseline="0" noProof="0" dirty="0" smtClean="0">
                <a:ln>
                  <a:noFill/>
                </a:ln>
                <a:solidFill>
                  <a:prstClr val="black"/>
                </a:solidFill>
                <a:effectLst/>
                <a:uLnTx/>
                <a:uFillTx/>
                <a:latin typeface="+mn-lt"/>
                <a:ea typeface="+mn-ea"/>
                <a:cs typeface="+mn-cs"/>
              </a:rPr>
              <a:t>כאשר </a:t>
            </a:r>
            <a:r>
              <a:rPr kumimoji="0" lang="he-IL" sz="2900" b="0" i="0" u="sng" strike="noStrike" kern="1200" cap="none" spc="0" normalizeH="0" baseline="0" noProof="0" dirty="0" err="1" smtClean="0">
                <a:ln>
                  <a:noFill/>
                </a:ln>
                <a:solidFill>
                  <a:prstClr val="black"/>
                </a:solidFill>
                <a:effectLst/>
                <a:uLnTx/>
                <a:uFillTx/>
                <a:latin typeface="+mn-lt"/>
                <a:ea typeface="+mn-ea"/>
                <a:cs typeface="+mn-cs"/>
              </a:rPr>
              <a:t>ניוטרון</a:t>
            </a:r>
            <a:r>
              <a:rPr kumimoji="0" lang="he-IL" sz="2900" b="0" i="0" u="sng" strike="noStrike" kern="1200" cap="none" spc="0" normalizeH="0" baseline="0" noProof="0" dirty="0" smtClean="0">
                <a:ln>
                  <a:noFill/>
                </a:ln>
                <a:solidFill>
                  <a:prstClr val="black"/>
                </a:solidFill>
                <a:effectLst/>
                <a:uLnTx/>
                <a:uFillTx/>
                <a:latin typeface="+mn-lt"/>
                <a:ea typeface="+mn-ea"/>
                <a:cs typeface="+mn-cs"/>
              </a:rPr>
              <a:t> פוגע בגרעין של 235</a:t>
            </a:r>
            <a:r>
              <a:rPr kumimoji="0" lang="en-US" sz="2900" b="0" i="0" u="sng" strike="noStrike" kern="1200" cap="none" spc="0" normalizeH="0" baseline="0" noProof="0" dirty="0" smtClean="0">
                <a:ln>
                  <a:noFill/>
                </a:ln>
                <a:solidFill>
                  <a:prstClr val="black"/>
                </a:solidFill>
                <a:effectLst/>
                <a:uLnTx/>
                <a:uFillTx/>
                <a:latin typeface="+mn-lt"/>
                <a:ea typeface="+mn-ea"/>
                <a:cs typeface="+mn-cs"/>
              </a:rPr>
              <a:t>U</a:t>
            </a:r>
            <a:r>
              <a:rPr kumimoji="0" lang="he-IL" sz="2900" b="0" i="0" u="sng" strike="noStrike" kern="1200" cap="none" spc="0" normalizeH="0" baseline="0" noProof="0" dirty="0" smtClean="0">
                <a:ln>
                  <a:noFill/>
                </a:ln>
                <a:solidFill>
                  <a:prstClr val="black"/>
                </a:solidFill>
                <a:effectLst/>
                <a:uLnTx/>
                <a:uFillTx/>
                <a:latin typeface="+mn-lt"/>
                <a:ea typeface="+mn-ea"/>
                <a:cs typeface="+mn-cs"/>
              </a:rPr>
              <a:t> הוא יכול להתחבר אליו וליצור גרעין מעורר בלתי-יציב של 236</a:t>
            </a:r>
            <a:r>
              <a:rPr kumimoji="0" lang="en-US" sz="2900" b="0" i="0" u="sng" strike="noStrike" kern="1200" cap="none" spc="0" normalizeH="0" baseline="0" noProof="0" dirty="0" smtClean="0">
                <a:ln>
                  <a:noFill/>
                </a:ln>
                <a:solidFill>
                  <a:prstClr val="black"/>
                </a:solidFill>
                <a:effectLst/>
                <a:uLnTx/>
                <a:uFillTx/>
                <a:latin typeface="+mn-lt"/>
                <a:ea typeface="+mn-ea"/>
                <a:cs typeface="+mn-cs"/>
              </a:rPr>
              <a:t>U</a:t>
            </a:r>
            <a:r>
              <a:rPr kumimoji="0" lang="he-IL" sz="2900" b="0" i="0" u="sng" strike="noStrike" kern="1200" cap="none" spc="0" normalizeH="0" baseline="0" noProof="0" dirty="0" smtClean="0">
                <a:ln>
                  <a:noFill/>
                </a:ln>
                <a:solidFill>
                  <a:prstClr val="black"/>
                </a:solidFill>
                <a:effectLst/>
                <a:uLnTx/>
                <a:uFillTx/>
                <a:latin typeface="+mn-lt"/>
                <a:ea typeface="+mn-ea"/>
                <a:cs typeface="+mn-cs"/>
              </a:rPr>
              <a:t>, המתפרק מיד לשני גרעינים קטנים יותר (ולעתים נדירות לשלושה), </a:t>
            </a:r>
            <a:r>
              <a:rPr kumimoji="0" lang="he-IL" sz="2900" b="0" i="0" u="none" strike="noStrike" kern="1200" cap="none" spc="0" normalizeH="0" baseline="0" noProof="0" dirty="0" smtClean="0">
                <a:ln>
                  <a:noFill/>
                </a:ln>
                <a:solidFill>
                  <a:prstClr val="black"/>
                </a:solidFill>
                <a:effectLst/>
                <a:uLnTx/>
                <a:uFillTx/>
                <a:latin typeface="+mn-lt"/>
                <a:ea typeface="+mn-ea"/>
                <a:cs typeface="+mn-cs"/>
              </a:rPr>
              <a:t>תוך פליטת מספר </a:t>
            </a:r>
            <a:r>
              <a:rPr kumimoji="0" lang="he-IL" sz="2900" b="0" i="0" u="none" strike="noStrike" kern="1200" cap="none" spc="0" normalizeH="0" baseline="0" noProof="0" dirty="0" err="1" smtClean="0">
                <a:ln>
                  <a:noFill/>
                </a:ln>
                <a:solidFill>
                  <a:prstClr val="black"/>
                </a:solidFill>
                <a:effectLst/>
                <a:uLnTx/>
                <a:uFillTx/>
                <a:latin typeface="+mn-lt"/>
                <a:ea typeface="+mn-ea"/>
                <a:cs typeface="+mn-cs"/>
              </a:rPr>
              <a:t>ניוטרונים</a:t>
            </a:r>
            <a:r>
              <a:rPr kumimoji="0" lang="he-IL" sz="2900" b="0" i="0" u="none" strike="noStrike" kern="1200" cap="none" spc="0" normalizeH="0" baseline="0" noProof="0" dirty="0" smtClean="0">
                <a:ln>
                  <a:noFill/>
                </a:ln>
                <a:solidFill>
                  <a:prstClr val="black"/>
                </a:solidFill>
                <a:effectLst/>
                <a:uLnTx/>
                <a:uFillTx/>
                <a:latin typeface="+mn-lt"/>
                <a:ea typeface="+mn-ea"/>
                <a:cs typeface="+mn-cs"/>
              </a:rPr>
              <a:t>, לרוב שניים או שלושה (בממוצע כ-2.5 </a:t>
            </a:r>
            <a:r>
              <a:rPr kumimoji="0" lang="he-IL" sz="2900" b="0" i="0" u="none" strike="noStrike" kern="1200" cap="none" spc="0" normalizeH="0" baseline="0" noProof="0" dirty="0" err="1" smtClean="0">
                <a:ln>
                  <a:noFill/>
                </a:ln>
                <a:solidFill>
                  <a:prstClr val="black"/>
                </a:solidFill>
                <a:effectLst/>
                <a:uLnTx/>
                <a:uFillTx/>
                <a:latin typeface="+mn-lt"/>
                <a:ea typeface="+mn-ea"/>
                <a:cs typeface="+mn-cs"/>
              </a:rPr>
              <a:t>נייטרונים</a:t>
            </a:r>
            <a:r>
              <a:rPr kumimoji="0" lang="he-IL" sz="2900" b="0" i="0" u="none" strike="noStrike" kern="1200" cap="none" spc="0" normalizeH="0" baseline="0" noProof="0" dirty="0" smtClean="0">
                <a:ln>
                  <a:noFill/>
                </a:ln>
                <a:solidFill>
                  <a:prstClr val="black"/>
                </a:solidFill>
                <a:effectLst/>
                <a:uLnTx/>
                <a:uFillTx/>
                <a:latin typeface="+mn-lt"/>
                <a:ea typeface="+mn-ea"/>
                <a:cs typeface="+mn-cs"/>
              </a:rPr>
              <a:t> לביקוע, לעומת ממוצע של כ-3 ב-</a:t>
            </a:r>
            <a:r>
              <a:rPr kumimoji="0" lang="en-US" sz="2900" b="0" i="0" u="none" strike="noStrike" kern="1200" cap="none" spc="0" normalizeH="0" baseline="0" noProof="0" dirty="0" smtClean="0">
                <a:ln>
                  <a:noFill/>
                </a:ln>
                <a:solidFill>
                  <a:prstClr val="black"/>
                </a:solidFill>
                <a:effectLst/>
                <a:uLnTx/>
                <a:uFillTx/>
                <a:latin typeface="+mn-lt"/>
                <a:ea typeface="+mn-ea"/>
                <a:cs typeface="+mn-cs"/>
              </a:rPr>
              <a:t>Pu</a:t>
            </a:r>
            <a:r>
              <a:rPr kumimoji="0" lang="he-IL" sz="2900" b="0" i="0" u="none" strike="noStrike" kern="1200" cap="none" spc="0" normalizeH="0" baseline="0" noProof="0" dirty="0" smtClean="0">
                <a:ln>
                  <a:noFill/>
                </a:ln>
                <a:solidFill>
                  <a:prstClr val="black"/>
                </a:solidFill>
                <a:effectLst/>
                <a:uLnTx/>
                <a:uFillTx/>
                <a:latin typeface="+mn-lt"/>
                <a:ea typeface="+mn-ea"/>
                <a:cs typeface="+mn-cs"/>
              </a:rPr>
              <a:t>239</a:t>
            </a:r>
            <a:r>
              <a:rPr kumimoji="0" lang="en-US" sz="2900" b="0" i="0" u="none" strike="noStrike" kern="1200" cap="none" spc="0" normalizeH="0" baseline="0" noProof="0" dirty="0" smtClean="0">
                <a:ln>
                  <a:noFill/>
                </a:ln>
                <a:solidFill>
                  <a:prstClr val="black"/>
                </a:solidFill>
                <a:effectLst/>
                <a:uLnTx/>
                <a:uFillTx/>
                <a:latin typeface="+mn-lt"/>
                <a:ea typeface="+mn-ea"/>
                <a:cs typeface="+mn-cs"/>
              </a:rPr>
              <a:t> (</a:t>
            </a:r>
            <a:endParaRPr kumimoji="0" lang="he-IL" sz="2900" b="0" i="0" u="none" strike="noStrike" kern="1200" cap="none" spc="0" normalizeH="0" baseline="0" noProof="0" dirty="0" smtClean="0">
              <a:ln>
                <a:noFill/>
              </a:ln>
              <a:solidFill>
                <a:srgbClr val="000000"/>
              </a:solidFill>
              <a:effectLst/>
              <a:uLnTx/>
              <a:uFillTx/>
              <a:latin typeface="+mn-lt"/>
              <a:ea typeface="+mn-ea"/>
              <a:cs typeface="+mn-cs"/>
            </a:endParaRPr>
          </a:p>
          <a:p>
            <a:pPr algn="r" rtl="1">
              <a:spcAft>
                <a:spcPts val="630"/>
              </a:spcAft>
            </a:pPr>
            <a:endParaRPr lang="he-IL" sz="2500" dirty="0">
              <a:latin typeface="Times New Roman" panose="02020603050405020304" pitchFamily="18" charset="0"/>
              <a:ea typeface="Times New Roman" panose="02020603050405020304" pitchFamily="18" charset="0"/>
            </a:endParaRPr>
          </a:p>
          <a:p>
            <a:pPr algn="r" rtl="1">
              <a:spcAft>
                <a:spcPts val="630"/>
              </a:spcAft>
            </a:pPr>
            <a:endParaRPr lang="en-US" sz="1900" dirty="0">
              <a:latin typeface="Times New Roman" panose="02020603050405020304" pitchFamily="18" charset="0"/>
              <a:ea typeface="Times New Roman" panose="02020603050405020304" pitchFamily="18" charset="0"/>
            </a:endParaRPr>
          </a:p>
          <a:p>
            <a:pPr marL="239847" indent="-239847" algn="r" defTabSz="959388" rtl="1">
              <a:lnSpc>
                <a:spcPct val="90000"/>
              </a:lnSpc>
              <a:spcBef>
                <a:spcPts val="1049"/>
              </a:spcBef>
              <a:buFont typeface="Arial" panose="020B0604020202020204" pitchFamily="34" charset="0"/>
              <a:buChar char="•"/>
              <a:defRPr/>
            </a:pPr>
            <a:endParaRPr lang="he-IL" sz="2900" dirty="0">
              <a:solidFill>
                <a:prstClr val="black"/>
              </a:solidFill>
            </a:endParaRPr>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754269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39700" y="742950"/>
            <a:ext cx="6604000" cy="3714750"/>
          </a:xfrm>
        </p:spPr>
      </p:sp>
      <p:sp>
        <p:nvSpPr>
          <p:cNvPr id="3" name="מציין מיקום של הערות 2"/>
          <p:cNvSpPr>
            <a:spLocks noGrp="1"/>
          </p:cNvSpPr>
          <p:nvPr>
            <p:ph type="body" idx="1"/>
          </p:nvPr>
        </p:nvSpPr>
        <p:spPr/>
        <p:txBody>
          <a:bodyPr/>
          <a:lstStyle/>
          <a:p>
            <a:pPr marL="239847" indent="-239847" algn="r" defTabSz="959388" rtl="1">
              <a:lnSpc>
                <a:spcPct val="90000"/>
              </a:lnSpc>
              <a:spcBef>
                <a:spcPts val="1049"/>
              </a:spcBef>
              <a:buFont typeface="Arial" panose="020B0604020202020204" pitchFamily="34" charset="0"/>
              <a:buChar char="•"/>
              <a:defRPr/>
            </a:pPr>
            <a:r>
              <a:rPr lang="he-IL" sz="2900" dirty="0">
                <a:solidFill>
                  <a:prstClr val="black"/>
                </a:solidFill>
              </a:rPr>
              <a:t>התכונה החשובה ביותר של 235</a:t>
            </a:r>
            <a:r>
              <a:rPr lang="en-US" sz="2900" dirty="0">
                <a:solidFill>
                  <a:prstClr val="black"/>
                </a:solidFill>
              </a:rPr>
              <a:t>U </a:t>
            </a:r>
            <a:r>
              <a:rPr lang="he-IL" sz="2900" dirty="0" smtClean="0">
                <a:solidFill>
                  <a:prstClr val="black"/>
                </a:solidFill>
              </a:rPr>
              <a:t> היא </a:t>
            </a:r>
            <a:r>
              <a:rPr lang="he-IL" sz="2900" b="1" dirty="0">
                <a:solidFill>
                  <a:prstClr val="black"/>
                </a:solidFill>
              </a:rPr>
              <a:t>יכולתו לעבור ביקוע גרעיני כתוצאה מפגיעת </a:t>
            </a:r>
            <a:r>
              <a:rPr lang="he-IL" sz="2900" b="1" dirty="0" err="1" smtClean="0">
                <a:solidFill>
                  <a:prstClr val="black"/>
                </a:solidFill>
              </a:rPr>
              <a:t>ניוטרון</a:t>
            </a:r>
            <a:r>
              <a:rPr lang="he-IL" sz="2900" b="1" dirty="0">
                <a:solidFill>
                  <a:prstClr val="black"/>
                </a:solidFill>
              </a:rPr>
              <a:t>, ולהתפרק לשני גרעינים קטנים יותר, תוך שחרור </a:t>
            </a:r>
            <a:r>
              <a:rPr lang="he-IL" sz="2900" b="1" dirty="0" err="1" smtClean="0">
                <a:solidFill>
                  <a:prstClr val="black"/>
                </a:solidFill>
              </a:rPr>
              <a:t>ניוטרונים</a:t>
            </a:r>
            <a:r>
              <a:rPr lang="he-IL" sz="2900" b="1" dirty="0" smtClean="0">
                <a:solidFill>
                  <a:prstClr val="black"/>
                </a:solidFill>
              </a:rPr>
              <a:t> </a:t>
            </a:r>
            <a:r>
              <a:rPr lang="he-IL" sz="2900" b="1" dirty="0">
                <a:solidFill>
                  <a:prstClr val="black"/>
                </a:solidFill>
              </a:rPr>
              <a:t>הממשיכים לבקע גרעינים נוספים שלו באופן דומה, וכך הלאה בתהליך העשוי לייצר תגובת שרשרת גרעינית.</a:t>
            </a:r>
          </a:p>
          <a:p>
            <a:pPr marL="457200" marR="0" lvl="0" indent="-457200" algn="r" defTabSz="914400" rtl="1" eaLnBrk="1" fontAlgn="auto" latinLnBrk="0" hangingPunct="1">
              <a:lnSpc>
                <a:spcPct val="150000"/>
              </a:lnSpc>
              <a:spcBef>
                <a:spcPts val="0"/>
              </a:spcBef>
              <a:spcAft>
                <a:spcPts val="1049"/>
              </a:spcAft>
              <a:buClrTx/>
              <a:buSzTx/>
              <a:buFont typeface="Arial" panose="020B0604020202020204" pitchFamily="34" charset="0"/>
              <a:buChar char="•"/>
              <a:tabLst/>
              <a:defRPr/>
            </a:pPr>
            <a:r>
              <a:rPr kumimoji="0" lang="he-IL"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לתהליך הביקוע גרעיני הנמשך מאליו קוראים תגובת שרשרת.</a:t>
            </a:r>
            <a:endParaRPr kumimoji="0" lang="en-US"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239847" indent="-239847" algn="r" defTabSz="959388" rtl="1">
              <a:lnSpc>
                <a:spcPct val="90000"/>
              </a:lnSpc>
              <a:spcBef>
                <a:spcPts val="1049"/>
              </a:spcBef>
              <a:buFont typeface="Arial" panose="020B0604020202020204" pitchFamily="34" charset="0"/>
              <a:buChar char="•"/>
              <a:defRPr/>
            </a:pPr>
            <a:endParaRPr lang="he-IL" sz="2900" dirty="0">
              <a:solidFill>
                <a:prstClr val="black"/>
              </a:solidFill>
            </a:endParaRPr>
          </a:p>
          <a:p>
            <a:pPr marL="239847" indent="-239847" algn="r" defTabSz="959388" rtl="1">
              <a:lnSpc>
                <a:spcPct val="90000"/>
              </a:lnSpc>
              <a:spcBef>
                <a:spcPts val="1049"/>
              </a:spcBef>
              <a:buFont typeface="Arial" panose="020B0604020202020204" pitchFamily="34" charset="0"/>
              <a:buChar char="•"/>
              <a:defRPr/>
            </a:pPr>
            <a:r>
              <a:rPr lang="he-IL" sz="2900" dirty="0" smtClean="0">
                <a:solidFill>
                  <a:srgbClr val="000000"/>
                </a:solidFill>
              </a:rPr>
              <a:t>לביקוע </a:t>
            </a:r>
            <a:r>
              <a:rPr lang="he-IL" sz="2900" dirty="0">
                <a:solidFill>
                  <a:srgbClr val="000000"/>
                </a:solidFill>
              </a:rPr>
              <a:t>הזה קיים תהליך הפוך </a:t>
            </a:r>
            <a:r>
              <a:rPr lang="he-IL" sz="2900" b="1" dirty="0">
                <a:solidFill>
                  <a:srgbClr val="000000"/>
                </a:solidFill>
              </a:rPr>
              <a:t>הקרוי היתוך</a:t>
            </a:r>
          </a:p>
          <a:p>
            <a:pPr marL="239847" indent="-239847" algn="r" defTabSz="959388" rtl="1">
              <a:lnSpc>
                <a:spcPct val="90000"/>
              </a:lnSpc>
              <a:spcBef>
                <a:spcPts val="1049"/>
              </a:spcBef>
              <a:buFont typeface="Arial" panose="020B0604020202020204" pitchFamily="34" charset="0"/>
              <a:buChar char="•"/>
              <a:defRPr/>
            </a:pPr>
            <a:r>
              <a:rPr lang="he-IL" sz="2900" dirty="0">
                <a:solidFill>
                  <a:srgbClr val="000000"/>
                </a:solidFill>
              </a:rPr>
              <a:t>כאשר אטומים חוברים יחד כדי ליצור אטום גדול בתהליך המכונה היתוך. השמש מייצרת אנרגיה באמצעות היתוך גרעיני, שבאמצעותו הגרעינים של אטומי מימן מתמזגים והופכים לאטומים הליום</a:t>
            </a:r>
            <a:r>
              <a:rPr lang="he-IL" sz="2900" dirty="0" smtClean="0">
                <a:solidFill>
                  <a:srgbClr val="000000"/>
                </a:solidFill>
              </a:rPr>
              <a:t>.</a:t>
            </a:r>
          </a:p>
          <a:p>
            <a:pPr algn="r" rtl="1"/>
            <a:r>
              <a:rPr lang="he-IL" sz="3200" b="1" dirty="0" smtClean="0">
                <a:solidFill>
                  <a:srgbClr val="800000"/>
                </a:solidFill>
                <a:effectLst/>
              </a:rPr>
              <a:t>בתהליך מיזוג גרעיני, כמות האנרגיה המשתחררת עבור כל </a:t>
            </a:r>
            <a:r>
              <a:rPr lang="he-IL" sz="3200" b="1" dirty="0" err="1" smtClean="0">
                <a:solidFill>
                  <a:srgbClr val="800000"/>
                </a:solidFill>
                <a:effectLst/>
              </a:rPr>
              <a:t>נוקליאון</a:t>
            </a:r>
            <a:r>
              <a:rPr lang="he-IL" sz="3200" b="1" dirty="0" smtClean="0">
                <a:solidFill>
                  <a:srgbClr val="800000"/>
                </a:solidFill>
                <a:effectLst/>
              </a:rPr>
              <a:t> בגרעין, גדולה מזו המשתחררת בתהליך הביקוע הגרעיני.</a:t>
            </a:r>
            <a:endParaRPr lang="he-IL" sz="3200" dirty="0" smtClean="0"/>
          </a:p>
          <a:p>
            <a:pPr algn="r" rtl="1"/>
            <a:r>
              <a:rPr lang="he-IL" sz="3200" dirty="0" smtClean="0"/>
              <a:t>.</a:t>
            </a:r>
            <a:endParaRPr lang="he-IL" sz="2900" dirty="0" smtClean="0">
              <a:solidFill>
                <a:srgbClr val="000000"/>
              </a:solidFill>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he-IL" sz="4700" b="1" i="1" u="sng" strike="noStrike" kern="1200" cap="none" spc="0" normalizeH="0" baseline="0" noProof="0" dirty="0" smtClean="0">
                <a:ln>
                  <a:noFill/>
                </a:ln>
                <a:solidFill>
                  <a:srgbClr val="FF0000"/>
                </a:solidFill>
                <a:effectLst/>
                <a:uLnTx/>
                <a:uFillTx/>
                <a:latin typeface="+mn-lt"/>
                <a:ea typeface="+mn-ea"/>
                <a:cs typeface="+mn-cs"/>
              </a:rPr>
              <a:t>משקף של אהוד: </a:t>
            </a:r>
            <a:r>
              <a:rPr kumimoji="0" lang="he-IL" sz="4700" b="1" i="0" u="none" strike="noStrike" kern="1200" cap="none" spc="0" normalizeH="0" baseline="0" noProof="0" dirty="0" smtClean="0">
                <a:ln>
                  <a:noFill/>
                </a:ln>
                <a:solidFill>
                  <a:srgbClr val="FF0000"/>
                </a:solidFill>
                <a:effectLst/>
                <a:uLnTx/>
                <a:uFillTx/>
                <a:latin typeface="+mn-lt"/>
                <a:ea typeface="+mn-ea"/>
                <a:cs typeface="+mn-cs"/>
              </a:rPr>
              <a:t>תנאי הכרחי להפקת אנרגיה</a:t>
            </a:r>
          </a:p>
          <a:p>
            <a:pPr marL="239847" indent="-239847" algn="r" defTabSz="959388" rtl="1">
              <a:lnSpc>
                <a:spcPct val="90000"/>
              </a:lnSpc>
              <a:spcBef>
                <a:spcPts val="1049"/>
              </a:spcBef>
              <a:buFont typeface="Arial" panose="020B0604020202020204" pitchFamily="34" charset="0"/>
              <a:buChar char="•"/>
              <a:defRPr/>
            </a:pPr>
            <a:endParaRPr lang="he-IL" sz="2900" dirty="0">
              <a:solidFill>
                <a:srgbClr val="000000"/>
              </a:solidFill>
            </a:endParaRPr>
          </a:p>
          <a:p>
            <a:pPr marL="0" marR="0" lvl="0" indent="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he-IL" sz="3600" b="0" i="0" u="none" strike="noStrike" kern="1200" cap="none" spc="0" normalizeH="0" baseline="0" noProof="0" dirty="0" smtClean="0">
                <a:ln>
                  <a:noFill/>
                </a:ln>
                <a:solidFill>
                  <a:prstClr val="black"/>
                </a:solidFill>
                <a:effectLst/>
                <a:uLnTx/>
                <a:uFillTx/>
                <a:latin typeface="David" panose="020E0502060401010101" pitchFamily="34" charset="-79"/>
                <a:ea typeface="+mn-ea"/>
                <a:cs typeface="David" panose="020E0502060401010101" pitchFamily="34" charset="-79"/>
              </a:rPr>
              <a:t>כל ביקוע צריך לייצר יותר מנויטרון אחד במטרה להמשיך את התהליך</a:t>
            </a:r>
          </a:p>
          <a:p>
            <a:pPr marL="457200" marR="0" lvl="1" indent="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he-IL" sz="3600" b="0" i="0" u="none" strike="noStrike" kern="1200" cap="none" spc="0" normalizeH="0" baseline="0" noProof="0" dirty="0" smtClean="0">
                <a:ln>
                  <a:noFill/>
                </a:ln>
                <a:solidFill>
                  <a:prstClr val="black"/>
                </a:solidFill>
                <a:effectLst/>
                <a:uLnTx/>
                <a:uFillTx/>
                <a:latin typeface="David" panose="020E0502060401010101" pitchFamily="34" charset="-79"/>
                <a:ea typeface="+mn-ea"/>
                <a:cs typeface="David" panose="020E0502060401010101" pitchFamily="34" charset="-79"/>
              </a:rPr>
              <a:t>בצורה מבוקרת – כור גרעיני</a:t>
            </a:r>
          </a:p>
          <a:p>
            <a:pPr marL="457200" marR="0" lvl="1" indent="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he-IL" sz="3600" b="0" i="0" u="none" strike="noStrike" kern="1200" cap="none" spc="0" normalizeH="0" baseline="0" noProof="0" dirty="0" smtClean="0">
                <a:ln>
                  <a:noFill/>
                </a:ln>
                <a:solidFill>
                  <a:prstClr val="black"/>
                </a:solidFill>
                <a:effectLst/>
                <a:uLnTx/>
                <a:uFillTx/>
                <a:latin typeface="David" panose="020E0502060401010101" pitchFamily="34" charset="-79"/>
                <a:ea typeface="+mn-ea"/>
                <a:cs typeface="David" panose="020E0502060401010101" pitchFamily="34" charset="-79"/>
              </a:rPr>
              <a:t>בצורה בלתי מבוקרת – פצצה גרעינית</a:t>
            </a:r>
          </a:p>
          <a:p>
            <a:pPr marL="0" marR="0" lvl="0" indent="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he-IL" sz="3600" b="0" i="0" u="none" strike="noStrike" kern="1200" cap="none" spc="0" normalizeH="0" baseline="0" noProof="0" dirty="0" smtClean="0">
                <a:ln>
                  <a:noFill/>
                </a:ln>
                <a:solidFill>
                  <a:prstClr val="black"/>
                </a:solidFill>
                <a:effectLst/>
                <a:uLnTx/>
                <a:uFillTx/>
                <a:latin typeface="David" panose="020E0502060401010101" pitchFamily="34" charset="-79"/>
                <a:ea typeface="+mn-ea"/>
                <a:cs typeface="David" panose="020E0502060401010101" pitchFamily="34" charset="-79"/>
              </a:rPr>
              <a:t>כאשר תנאי זה מתקיים התהליך הוא תגובת שרשרת</a:t>
            </a:r>
          </a:p>
          <a:p>
            <a:pPr marL="0" marR="0" lvl="0" indent="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he-IL" sz="3600" b="0" i="0" u="none" strike="noStrike" kern="1200" cap="none" spc="0" normalizeH="0" baseline="0" noProof="0" dirty="0" smtClean="0">
              <a:ln>
                <a:noFill/>
              </a:ln>
              <a:solidFill>
                <a:prstClr val="black"/>
              </a:solidFill>
              <a:effectLst/>
              <a:uLnTx/>
              <a:uFillTx/>
              <a:latin typeface="David" panose="020E0502060401010101" pitchFamily="34" charset="-79"/>
              <a:ea typeface="+mn-ea"/>
              <a:cs typeface="David" panose="020E0502060401010101" pitchFamily="34" charset="-79"/>
            </a:endParaRPr>
          </a:p>
          <a:p>
            <a:pPr marL="0" marR="0" lvl="0" indent="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he-IL" sz="3200" b="0" i="0" u="none" strike="noStrike" kern="1200" cap="none" spc="0" normalizeH="0" baseline="0" noProof="0" dirty="0" smtClean="0">
                <a:ln>
                  <a:noFill/>
                </a:ln>
                <a:solidFill>
                  <a:prstClr val="black">
                    <a:lumMod val="85000"/>
                    <a:lumOff val="15000"/>
                  </a:prstClr>
                </a:solidFill>
                <a:effectLst/>
                <a:uLnTx/>
                <a:uFillTx/>
                <a:latin typeface="FrankRuehl" panose="020E0503060101010101" pitchFamily="34" charset="-79"/>
                <a:ea typeface="+mj-ea"/>
                <a:cs typeface="FrankRuehl" panose="020E0503060101010101" pitchFamily="34" charset="-79"/>
              </a:rPr>
              <a:t>תהליך </a:t>
            </a:r>
            <a:r>
              <a:rPr kumimoji="0" lang="he-IL" sz="3200" b="0" i="0" u="none" strike="noStrike" kern="1200" cap="none" spc="0" normalizeH="0" baseline="0" noProof="0" dirty="0" err="1" smtClean="0">
                <a:ln>
                  <a:noFill/>
                </a:ln>
                <a:solidFill>
                  <a:prstClr val="black">
                    <a:lumMod val="85000"/>
                    <a:lumOff val="15000"/>
                  </a:prstClr>
                </a:solidFill>
                <a:effectLst/>
                <a:uLnTx/>
                <a:uFillTx/>
                <a:latin typeface="FrankRuehl" panose="020E0503060101010101" pitchFamily="34" charset="-79"/>
                <a:ea typeface="+mj-ea"/>
                <a:cs typeface="FrankRuehl" panose="020E0503060101010101" pitchFamily="34" charset="-79"/>
              </a:rPr>
              <a:t>המודרציה</a:t>
            </a:r>
            <a:r>
              <a:rPr kumimoji="0" lang="he-IL" sz="3200" b="0" i="0" u="none" strike="noStrike" kern="1200" cap="none" spc="0" normalizeH="0" baseline="0" noProof="0" dirty="0" smtClean="0">
                <a:ln>
                  <a:noFill/>
                </a:ln>
                <a:solidFill>
                  <a:prstClr val="black">
                    <a:lumMod val="85000"/>
                    <a:lumOff val="15000"/>
                  </a:prstClr>
                </a:solidFill>
                <a:effectLst/>
                <a:uLnTx/>
                <a:uFillTx/>
                <a:latin typeface="FrankRuehl" panose="020E0503060101010101" pitchFamily="34" charset="-79"/>
                <a:ea typeface="+mj-ea"/>
                <a:cs typeface="FrankRuehl" panose="020E0503060101010101" pitchFamily="34" charset="-79"/>
              </a:rPr>
              <a:t> נועד להאט את הנויטרונים המהירים הנוצרים בביקוע לנויטרונים תרמיים היכולים להמשיך את שרשרת הביקועים</a:t>
            </a:r>
          </a:p>
          <a:p>
            <a:pPr marL="0" marR="0" lvl="0" indent="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he-IL" sz="3600" b="0" i="0" u="none" strike="noStrike" kern="1200" cap="none" spc="0" normalizeH="0" baseline="0" noProof="0" dirty="0" smtClean="0">
              <a:ln>
                <a:noFill/>
              </a:ln>
              <a:solidFill>
                <a:prstClr val="black"/>
              </a:solidFill>
              <a:effectLst/>
              <a:uLnTx/>
              <a:uFillTx/>
              <a:latin typeface="David" panose="020E0502060401010101" pitchFamily="34" charset="-79"/>
              <a:ea typeface="+mn-ea"/>
              <a:cs typeface="David" panose="020E0502060401010101" pitchFamily="34" charset="-79"/>
            </a:endParaRPr>
          </a:p>
          <a:p>
            <a:endParaRPr lang="he-IL" dirty="0"/>
          </a:p>
        </p:txBody>
      </p:sp>
      <p:sp>
        <p:nvSpPr>
          <p:cNvPr id="4" name="מציין מיקום של מספר שקופית 3"/>
          <p:cNvSpPr>
            <a:spLocks noGrp="1"/>
          </p:cNvSpPr>
          <p:nvPr>
            <p:ph type="sldNum" sz="quarter" idx="10"/>
          </p:nvPr>
        </p:nvSpPr>
        <p:spPr/>
        <p:txBody>
          <a:bodyPr/>
          <a:lstStyle/>
          <a:p>
            <a:fld id="{174E527B-C95B-46A6-981D-AB458E7F41F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148116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30FDD802-9FE2-4760-A2B5-15056100FC1C}" type="datetime8">
              <a:rPr lang="he-IL" smtClean="0"/>
              <a:t>28 יוני 17</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F08C7CFD-42CD-40AF-9D8A-B6FC5D603F51}" type="slidenum">
              <a:rPr lang="he-IL" smtClean="0"/>
              <a:t>‹#›</a:t>
            </a:fld>
            <a:endParaRPr lang="he-IL"/>
          </a:p>
        </p:txBody>
      </p:sp>
    </p:spTree>
    <p:extLst>
      <p:ext uri="{BB962C8B-B14F-4D97-AF65-F5344CB8AC3E}">
        <p14:creationId xmlns:p14="http://schemas.microsoft.com/office/powerpoint/2010/main" val="4024280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652E7555-84C4-44BB-BE1C-63D305DD8163}" type="datetime8">
              <a:rPr lang="he-IL" smtClean="0"/>
              <a:t>28 יוני 17</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F08C7CFD-42CD-40AF-9D8A-B6FC5D603F51}" type="slidenum">
              <a:rPr lang="he-IL" smtClean="0"/>
              <a:t>‹#›</a:t>
            </a:fld>
            <a:endParaRPr lang="he-IL"/>
          </a:p>
        </p:txBody>
      </p:sp>
    </p:spTree>
    <p:extLst>
      <p:ext uri="{BB962C8B-B14F-4D97-AF65-F5344CB8AC3E}">
        <p14:creationId xmlns:p14="http://schemas.microsoft.com/office/powerpoint/2010/main" val="2167715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899"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199" y="365125"/>
            <a:ext cx="7734300"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CFF22D4B-EDDE-4A1B-A216-7CE3DB98F61C}" type="datetime8">
              <a:rPr lang="he-IL" smtClean="0"/>
              <a:t>28 יוני 17</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F08C7CFD-42CD-40AF-9D8A-B6FC5D603F51}" type="slidenum">
              <a:rPr lang="he-IL" smtClean="0"/>
              <a:t>‹#›</a:t>
            </a:fld>
            <a:endParaRPr lang="he-IL"/>
          </a:p>
        </p:txBody>
      </p:sp>
    </p:spTree>
    <p:extLst>
      <p:ext uri="{BB962C8B-B14F-4D97-AF65-F5344CB8AC3E}">
        <p14:creationId xmlns:p14="http://schemas.microsoft.com/office/powerpoint/2010/main" val="1901341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D9A727-F978-425B-89DD-88F316983CC8}" type="datetime8">
              <a:rPr lang="he-IL" smtClean="0">
                <a:solidFill>
                  <a:prstClr val="black">
                    <a:tint val="75000"/>
                  </a:prstClr>
                </a:solidFill>
              </a:rPr>
              <a:pPr/>
              <a:t>28 יוני 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3383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A69990-8EF4-40BF-AEB1-5C6CF71F77F6}" type="datetime8">
              <a:rPr lang="he-IL" smtClean="0">
                <a:solidFill>
                  <a:prstClr val="black">
                    <a:tint val="75000"/>
                  </a:prstClr>
                </a:solidFill>
              </a:rPr>
              <a:pPr/>
              <a:t>28 יוני 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983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04DB38-432D-446C-904E-CC2DA4109EAB}" type="datetime8">
              <a:rPr lang="he-IL" smtClean="0">
                <a:solidFill>
                  <a:prstClr val="black">
                    <a:tint val="75000"/>
                  </a:prstClr>
                </a:solidFill>
              </a:rPr>
              <a:pPr/>
              <a:t>28 יוני 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079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5BEE93-069A-487D-9BC0-84298410FE5A}" type="datetime8">
              <a:rPr lang="he-IL" smtClean="0">
                <a:solidFill>
                  <a:prstClr val="black">
                    <a:tint val="75000"/>
                  </a:prstClr>
                </a:solidFill>
              </a:rPr>
              <a:pPr/>
              <a:t>28 יוני 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576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4446B4-D1E4-4C96-A84C-79EA5D3F6276}" type="datetime8">
              <a:rPr lang="he-IL" smtClean="0">
                <a:solidFill>
                  <a:prstClr val="black">
                    <a:tint val="75000"/>
                  </a:prstClr>
                </a:solidFill>
              </a:rPr>
              <a:pPr/>
              <a:t>28 יוני 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684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BE3CE9-B158-424E-A754-6F2D69EDE1BB}" type="datetime8">
              <a:rPr lang="he-IL" smtClean="0">
                <a:solidFill>
                  <a:prstClr val="black">
                    <a:tint val="75000"/>
                  </a:prstClr>
                </a:solidFill>
              </a:rPr>
              <a:pPr/>
              <a:t>28 יוני 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9593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A7CD8-D9C4-4C4F-A86E-15808D18994C}" type="datetime8">
              <a:rPr lang="he-IL" smtClean="0">
                <a:solidFill>
                  <a:prstClr val="black">
                    <a:tint val="75000"/>
                  </a:prstClr>
                </a:solidFill>
              </a:rPr>
              <a:pPr/>
              <a:t>28 יוני 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288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2D3668-9EEE-4CF3-AC52-A8282BDB8E09}" type="datetime8">
              <a:rPr lang="he-IL" smtClean="0">
                <a:solidFill>
                  <a:prstClr val="black">
                    <a:tint val="75000"/>
                  </a:prstClr>
                </a:solidFill>
              </a:rPr>
              <a:pPr/>
              <a:t>28 יוני 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7074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544BFC7D-D722-4EC1-B1BF-A1D2B23298FF}" type="datetime8">
              <a:rPr lang="he-IL" smtClean="0"/>
              <a:t>28 יוני 17</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a:xfrm>
            <a:off x="59989" y="6453631"/>
            <a:ext cx="2743200" cy="365125"/>
          </a:xfrm>
        </p:spPr>
        <p:txBody>
          <a:bodyPr/>
          <a:lstStyle/>
          <a:p>
            <a:fld id="{F08C7CFD-42CD-40AF-9D8A-B6FC5D603F51}" type="slidenum">
              <a:rPr lang="he-IL" smtClean="0"/>
              <a:t>‹#›</a:t>
            </a:fld>
            <a:endParaRPr lang="he-IL"/>
          </a:p>
        </p:txBody>
      </p:sp>
    </p:spTree>
    <p:extLst>
      <p:ext uri="{BB962C8B-B14F-4D97-AF65-F5344CB8AC3E}">
        <p14:creationId xmlns:p14="http://schemas.microsoft.com/office/powerpoint/2010/main" val="137379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95D847-FBDA-4144-9405-5E0E218B0EBD}" type="datetime8">
              <a:rPr lang="he-IL" smtClean="0">
                <a:solidFill>
                  <a:prstClr val="black">
                    <a:tint val="75000"/>
                  </a:prstClr>
                </a:solidFill>
              </a:rPr>
              <a:pPr/>
              <a:t>28 יוני 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4264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8D4641-7E0E-45FE-9022-8373299FE910}" type="datetime8">
              <a:rPr lang="he-IL" smtClean="0">
                <a:solidFill>
                  <a:prstClr val="black">
                    <a:tint val="75000"/>
                  </a:prstClr>
                </a:solidFill>
              </a:rPr>
              <a:pPr/>
              <a:t>28 יוני 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498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071C13-AD0E-4582-A8FD-90A3F153FB51}" type="datetime8">
              <a:rPr lang="he-IL" smtClean="0">
                <a:solidFill>
                  <a:prstClr val="black">
                    <a:tint val="75000"/>
                  </a:prstClr>
                </a:solidFill>
              </a:rPr>
              <a:pPr/>
              <a:t>28 יוני 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9925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2DAE6F58-AFB2-46A7-BCA3-7DA616442958}" type="datetime8">
              <a:rPr lang="he-IL" smtClean="0">
                <a:solidFill>
                  <a:prstClr val="black">
                    <a:tint val="75000"/>
                  </a:prstClr>
                </a:solidFill>
              </a:rPr>
              <a:pPr/>
              <a:t>28 יוני 17</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F08C7CFD-42CD-40AF-9D8A-B6FC5D603F5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398087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D3C20AFF-90BD-4D55-A2C6-14E6DFEEA13B}" type="datetime8">
              <a:rPr lang="he-IL" smtClean="0">
                <a:solidFill>
                  <a:prstClr val="black">
                    <a:tint val="75000"/>
                  </a:prstClr>
                </a:solidFill>
              </a:rPr>
              <a:pPr/>
              <a:t>28 יוני 17</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F08C7CFD-42CD-40AF-9D8A-B6FC5D603F5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775469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F9BBB48C-BCC2-4F36-97AA-92C4B555DE49}" type="datetime8">
              <a:rPr lang="he-IL" smtClean="0">
                <a:solidFill>
                  <a:prstClr val="black">
                    <a:tint val="75000"/>
                  </a:prstClr>
                </a:solidFill>
              </a:rPr>
              <a:pPr/>
              <a:t>28 יוני 17</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F08C7CFD-42CD-40AF-9D8A-B6FC5D603F5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669602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ADB00289-6B89-4D83-BB72-E800E1EE843C}" type="datetime8">
              <a:rPr lang="he-IL" smtClean="0">
                <a:solidFill>
                  <a:prstClr val="black">
                    <a:tint val="75000"/>
                  </a:prstClr>
                </a:solidFill>
              </a:rPr>
              <a:pPr/>
              <a:t>28 יוני 17</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F08C7CFD-42CD-40AF-9D8A-B6FC5D603F5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9080962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53BD4DA8-13EC-4460-B4BD-F3D37CC4E514}" type="datetime8">
              <a:rPr lang="he-IL" smtClean="0">
                <a:solidFill>
                  <a:prstClr val="black">
                    <a:tint val="75000"/>
                  </a:prstClr>
                </a:solidFill>
              </a:rPr>
              <a:pPr/>
              <a:t>28 יוני 17</a:t>
            </a:fld>
            <a:endParaRPr lang="he-IL">
              <a:solidFill>
                <a:prstClr val="black">
                  <a:tint val="75000"/>
                </a:prstClr>
              </a:solidFill>
            </a:endParaRPr>
          </a:p>
        </p:txBody>
      </p:sp>
      <p:sp>
        <p:nvSpPr>
          <p:cNvPr id="8" name="מציין מיקום של כותרת תחתונה 7"/>
          <p:cNvSpPr>
            <a:spLocks noGrp="1"/>
          </p:cNvSpPr>
          <p:nvPr>
            <p:ph type="ftr" sz="quarter" idx="11"/>
          </p:nvPr>
        </p:nvSpPr>
        <p:spPr/>
        <p:txBody>
          <a:bodyPr/>
          <a:lstStyle/>
          <a:p>
            <a:endParaRPr lang="he-IL">
              <a:solidFill>
                <a:prstClr val="black">
                  <a:tint val="75000"/>
                </a:prstClr>
              </a:solidFill>
            </a:endParaRPr>
          </a:p>
        </p:txBody>
      </p:sp>
      <p:sp>
        <p:nvSpPr>
          <p:cNvPr id="9" name="מציין מיקום של מספר שקופית 8"/>
          <p:cNvSpPr>
            <a:spLocks noGrp="1"/>
          </p:cNvSpPr>
          <p:nvPr>
            <p:ph type="sldNum" sz="quarter" idx="12"/>
          </p:nvPr>
        </p:nvSpPr>
        <p:spPr/>
        <p:txBody>
          <a:bodyPr/>
          <a:lstStyle/>
          <a:p>
            <a:fld id="{F08C7CFD-42CD-40AF-9D8A-B6FC5D603F5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521338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B2FF55DF-BA29-4D19-A4F0-A137AF176317}" type="datetime8">
              <a:rPr lang="he-IL" smtClean="0">
                <a:solidFill>
                  <a:prstClr val="black">
                    <a:tint val="75000"/>
                  </a:prstClr>
                </a:solidFill>
              </a:rPr>
              <a:pPr/>
              <a:t>28 יוני 17</a:t>
            </a:fld>
            <a:endParaRPr lang="he-IL">
              <a:solidFill>
                <a:prstClr val="black">
                  <a:tint val="75000"/>
                </a:prstClr>
              </a:solidFill>
            </a:endParaRPr>
          </a:p>
        </p:txBody>
      </p:sp>
      <p:sp>
        <p:nvSpPr>
          <p:cNvPr id="4" name="מציין מיקום של כותרת תחתונה 3"/>
          <p:cNvSpPr>
            <a:spLocks noGrp="1"/>
          </p:cNvSpPr>
          <p:nvPr>
            <p:ph type="ftr" sz="quarter" idx="11"/>
          </p:nvPr>
        </p:nvSpPr>
        <p:spPr/>
        <p:txBody>
          <a:bodyPr/>
          <a:lstStyle/>
          <a:p>
            <a:endParaRPr lang="he-IL">
              <a:solidFill>
                <a:prstClr val="black">
                  <a:tint val="75000"/>
                </a:prstClr>
              </a:solidFill>
            </a:endParaRPr>
          </a:p>
        </p:txBody>
      </p:sp>
      <p:sp>
        <p:nvSpPr>
          <p:cNvPr id="5" name="מציין מיקום של מספר שקופית 4"/>
          <p:cNvSpPr>
            <a:spLocks noGrp="1"/>
          </p:cNvSpPr>
          <p:nvPr>
            <p:ph type="sldNum" sz="quarter" idx="12"/>
          </p:nvPr>
        </p:nvSpPr>
        <p:spPr/>
        <p:txBody>
          <a:bodyPr/>
          <a:lstStyle/>
          <a:p>
            <a:fld id="{F08C7CFD-42CD-40AF-9D8A-B6FC5D603F5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635929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9BD87E41-E3E3-4957-979B-C6F54342D666}" type="datetime8">
              <a:rPr lang="he-IL" smtClean="0">
                <a:solidFill>
                  <a:prstClr val="black">
                    <a:tint val="75000"/>
                  </a:prstClr>
                </a:solidFill>
              </a:rPr>
              <a:pPr/>
              <a:t>28 יוני 17</a:t>
            </a:fld>
            <a:endParaRPr lang="he-IL">
              <a:solidFill>
                <a:prstClr val="black">
                  <a:tint val="75000"/>
                </a:prstClr>
              </a:solidFill>
            </a:endParaRPr>
          </a:p>
        </p:txBody>
      </p:sp>
      <p:sp>
        <p:nvSpPr>
          <p:cNvPr id="3" name="מציין מיקום של כותרת תחתונה 2"/>
          <p:cNvSpPr>
            <a:spLocks noGrp="1"/>
          </p:cNvSpPr>
          <p:nvPr>
            <p:ph type="ftr" sz="quarter" idx="11"/>
          </p:nvPr>
        </p:nvSpPr>
        <p:spPr/>
        <p:txBody>
          <a:bodyPr/>
          <a:lstStyle/>
          <a:p>
            <a:endParaRPr lang="he-IL">
              <a:solidFill>
                <a:prstClr val="black">
                  <a:tint val="75000"/>
                </a:prstClr>
              </a:solidFill>
            </a:endParaRPr>
          </a:p>
        </p:txBody>
      </p:sp>
      <p:sp>
        <p:nvSpPr>
          <p:cNvPr id="4" name="מציין מיקום של מספר שקופית 3"/>
          <p:cNvSpPr>
            <a:spLocks noGrp="1"/>
          </p:cNvSpPr>
          <p:nvPr>
            <p:ph type="sldNum" sz="quarter" idx="12"/>
          </p:nvPr>
        </p:nvSpPr>
        <p:spPr/>
        <p:txBody>
          <a:bodyPr/>
          <a:lstStyle/>
          <a:p>
            <a:fld id="{F08C7CFD-42CD-40AF-9D8A-B6FC5D603F5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319246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2"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A2D268EB-E962-482D-8226-AA24DFACA050}" type="datetime8">
              <a:rPr lang="he-IL" smtClean="0"/>
              <a:t>28 יוני 17</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F08C7CFD-42CD-40AF-9D8A-B6FC5D603F51}" type="slidenum">
              <a:rPr lang="he-IL" smtClean="0"/>
              <a:t>‹#›</a:t>
            </a:fld>
            <a:endParaRPr lang="he-IL"/>
          </a:p>
        </p:txBody>
      </p:sp>
    </p:spTree>
    <p:extLst>
      <p:ext uri="{BB962C8B-B14F-4D97-AF65-F5344CB8AC3E}">
        <p14:creationId xmlns:p14="http://schemas.microsoft.com/office/powerpoint/2010/main" val="2757400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349967B2-767F-4054-8490-BEF6D4AB966D}" type="datetime8">
              <a:rPr lang="he-IL" smtClean="0">
                <a:solidFill>
                  <a:prstClr val="black">
                    <a:tint val="75000"/>
                  </a:prstClr>
                </a:solidFill>
              </a:rPr>
              <a:pPr/>
              <a:t>28 יוני 17</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F08C7CFD-42CD-40AF-9D8A-B6FC5D603F5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3875807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426A079E-4006-400C-8833-7AA73ADCDF56}" type="datetime8">
              <a:rPr lang="he-IL" smtClean="0">
                <a:solidFill>
                  <a:prstClr val="black">
                    <a:tint val="75000"/>
                  </a:prstClr>
                </a:solidFill>
              </a:rPr>
              <a:pPr/>
              <a:t>28 יוני 17</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F08C7CFD-42CD-40AF-9D8A-B6FC5D603F5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119454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14DBF01A-93FA-4024-A404-C92183C42234}" type="datetime8">
              <a:rPr lang="he-IL" smtClean="0">
                <a:solidFill>
                  <a:prstClr val="black">
                    <a:tint val="75000"/>
                  </a:prstClr>
                </a:solidFill>
              </a:rPr>
              <a:pPr/>
              <a:t>28 יוני 17</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F08C7CFD-42CD-40AF-9D8A-B6FC5D603F5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543130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7348B110-245A-4B44-AC60-716D756202AD}" type="datetime8">
              <a:rPr lang="he-IL" smtClean="0">
                <a:solidFill>
                  <a:prstClr val="black">
                    <a:tint val="75000"/>
                  </a:prstClr>
                </a:solidFill>
              </a:rPr>
              <a:pPr/>
              <a:t>28 יוני 17</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F08C7CFD-42CD-40AF-9D8A-B6FC5D603F5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6277500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D9A727-F978-425B-89DD-88F316983CC8}" type="datetime8">
              <a:rPr lang="he-IL" smtClean="0">
                <a:solidFill>
                  <a:prstClr val="black">
                    <a:tint val="75000"/>
                  </a:prstClr>
                </a:solidFill>
              </a:rPr>
              <a:pPr/>
              <a:t>28 יוני 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9678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A69990-8EF4-40BF-AEB1-5C6CF71F77F6}" type="datetime8">
              <a:rPr lang="he-IL" smtClean="0">
                <a:solidFill>
                  <a:prstClr val="black">
                    <a:tint val="75000"/>
                  </a:prstClr>
                </a:solidFill>
              </a:rPr>
              <a:pPr/>
              <a:t>28 יוני 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0859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04DB38-432D-446C-904E-CC2DA4109EAB}" type="datetime8">
              <a:rPr lang="he-IL" smtClean="0">
                <a:solidFill>
                  <a:prstClr val="black">
                    <a:tint val="75000"/>
                  </a:prstClr>
                </a:solidFill>
              </a:rPr>
              <a:pPr/>
              <a:t>28 יוני 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6614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5BEE93-069A-487D-9BC0-84298410FE5A}" type="datetime8">
              <a:rPr lang="he-IL" smtClean="0">
                <a:solidFill>
                  <a:prstClr val="black">
                    <a:tint val="75000"/>
                  </a:prstClr>
                </a:solidFill>
              </a:rPr>
              <a:pPr/>
              <a:t>28 יוני 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040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4446B4-D1E4-4C96-A84C-79EA5D3F6276}" type="datetime8">
              <a:rPr lang="he-IL" smtClean="0">
                <a:solidFill>
                  <a:prstClr val="black">
                    <a:tint val="75000"/>
                  </a:prstClr>
                </a:solidFill>
              </a:rPr>
              <a:pPr/>
              <a:t>28 יוני 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1777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BE3CE9-B158-424E-A754-6F2D69EDE1BB}" type="datetime8">
              <a:rPr lang="he-IL" smtClean="0">
                <a:solidFill>
                  <a:prstClr val="black">
                    <a:tint val="75000"/>
                  </a:prstClr>
                </a:solidFill>
              </a:rPr>
              <a:pPr/>
              <a:t>28 יוני 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5324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1"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1"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0D92F8CA-E19A-4288-BDDE-9BAD24823033}" type="datetime8">
              <a:rPr lang="he-IL" smtClean="0"/>
              <a:t>28 יוני 17</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F08C7CFD-42CD-40AF-9D8A-B6FC5D603F51}" type="slidenum">
              <a:rPr lang="he-IL" smtClean="0"/>
              <a:t>‹#›</a:t>
            </a:fld>
            <a:endParaRPr lang="he-IL"/>
          </a:p>
        </p:txBody>
      </p:sp>
    </p:spTree>
    <p:extLst>
      <p:ext uri="{BB962C8B-B14F-4D97-AF65-F5344CB8AC3E}">
        <p14:creationId xmlns:p14="http://schemas.microsoft.com/office/powerpoint/2010/main" val="1277795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A7CD8-D9C4-4C4F-A86E-15808D18994C}" type="datetime8">
              <a:rPr lang="he-IL" smtClean="0">
                <a:solidFill>
                  <a:prstClr val="black">
                    <a:tint val="75000"/>
                  </a:prstClr>
                </a:solidFill>
              </a:rPr>
              <a:pPr/>
              <a:t>28 יוני 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038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2D3668-9EEE-4CF3-AC52-A8282BDB8E09}" type="datetime8">
              <a:rPr lang="he-IL" smtClean="0">
                <a:solidFill>
                  <a:prstClr val="black">
                    <a:tint val="75000"/>
                  </a:prstClr>
                </a:solidFill>
              </a:rPr>
              <a:pPr/>
              <a:t>28 יוני 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514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95D847-FBDA-4144-9405-5E0E218B0EBD}" type="datetime8">
              <a:rPr lang="he-IL" smtClean="0">
                <a:solidFill>
                  <a:prstClr val="black">
                    <a:tint val="75000"/>
                  </a:prstClr>
                </a:solidFill>
              </a:rPr>
              <a:pPr/>
              <a:t>28 יוני 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7309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8D4641-7E0E-45FE-9022-8373299FE910}" type="datetime8">
              <a:rPr lang="he-IL" smtClean="0">
                <a:solidFill>
                  <a:prstClr val="black">
                    <a:tint val="75000"/>
                  </a:prstClr>
                </a:solidFill>
              </a:rPr>
              <a:pPr/>
              <a:t>28 יוני 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96342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071C13-AD0E-4582-A8FD-90A3F153FB51}" type="datetime8">
              <a:rPr lang="he-IL" smtClean="0">
                <a:solidFill>
                  <a:prstClr val="black">
                    <a:tint val="75000"/>
                  </a:prstClr>
                </a:solidFill>
              </a:rPr>
              <a:pPr/>
              <a:t>28 יוני 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6433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D9A727-F978-425B-89DD-88F316983CC8}" type="datetime8">
              <a:rPr lang="he-IL" smtClean="0">
                <a:solidFill>
                  <a:prstClr val="black">
                    <a:tint val="75000"/>
                  </a:prstClr>
                </a:solidFill>
              </a:rPr>
              <a:pPr/>
              <a:t>28 יוני 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971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A69990-8EF4-40BF-AEB1-5C6CF71F77F6}" type="datetime8">
              <a:rPr lang="he-IL" smtClean="0">
                <a:solidFill>
                  <a:prstClr val="black">
                    <a:tint val="75000"/>
                  </a:prstClr>
                </a:solidFill>
              </a:rPr>
              <a:pPr/>
              <a:t>28 יוני 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4262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04DB38-432D-446C-904E-CC2DA4109EAB}" type="datetime8">
              <a:rPr lang="he-IL" smtClean="0">
                <a:solidFill>
                  <a:prstClr val="black">
                    <a:tint val="75000"/>
                  </a:prstClr>
                </a:solidFill>
              </a:rPr>
              <a:pPr/>
              <a:t>28 יוני 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451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5BEE93-069A-487D-9BC0-84298410FE5A}" type="datetime8">
              <a:rPr lang="he-IL" smtClean="0">
                <a:solidFill>
                  <a:prstClr val="black">
                    <a:tint val="75000"/>
                  </a:prstClr>
                </a:solidFill>
              </a:rPr>
              <a:pPr/>
              <a:t>28 יוני 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3209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4446B4-D1E4-4C96-A84C-79EA5D3F6276}" type="datetime8">
              <a:rPr lang="he-IL" smtClean="0">
                <a:solidFill>
                  <a:prstClr val="black">
                    <a:tint val="75000"/>
                  </a:prstClr>
                </a:solidFill>
              </a:rPr>
              <a:pPr/>
              <a:t>28 יוני 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8121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9"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839789" y="2505076"/>
            <a:ext cx="5157787"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6172202" y="2505076"/>
            <a:ext cx="5183188"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940E7772-38C7-4499-B999-ABA69CB62D3D}" type="datetime8">
              <a:rPr lang="he-IL" smtClean="0"/>
              <a:t>28 יוני 17</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F08C7CFD-42CD-40AF-9D8A-B6FC5D603F51}" type="slidenum">
              <a:rPr lang="he-IL" smtClean="0"/>
              <a:t>‹#›</a:t>
            </a:fld>
            <a:endParaRPr lang="he-IL"/>
          </a:p>
        </p:txBody>
      </p:sp>
    </p:spTree>
    <p:extLst>
      <p:ext uri="{BB962C8B-B14F-4D97-AF65-F5344CB8AC3E}">
        <p14:creationId xmlns:p14="http://schemas.microsoft.com/office/powerpoint/2010/main" val="23110239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BE3CE9-B158-424E-A754-6F2D69EDE1BB}" type="datetime8">
              <a:rPr lang="he-IL" smtClean="0">
                <a:solidFill>
                  <a:prstClr val="black">
                    <a:tint val="75000"/>
                  </a:prstClr>
                </a:solidFill>
              </a:rPr>
              <a:pPr/>
              <a:t>28 יוני 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2550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A7CD8-D9C4-4C4F-A86E-15808D18994C}" type="datetime8">
              <a:rPr lang="he-IL" smtClean="0">
                <a:solidFill>
                  <a:prstClr val="black">
                    <a:tint val="75000"/>
                  </a:prstClr>
                </a:solidFill>
              </a:rPr>
              <a:pPr/>
              <a:t>28 יוני 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0569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2D3668-9EEE-4CF3-AC52-A8282BDB8E09}" type="datetime8">
              <a:rPr lang="he-IL" smtClean="0">
                <a:solidFill>
                  <a:prstClr val="black">
                    <a:tint val="75000"/>
                  </a:prstClr>
                </a:solidFill>
              </a:rPr>
              <a:pPr/>
              <a:t>28 יוני 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0259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95D847-FBDA-4144-9405-5E0E218B0EBD}" type="datetime8">
              <a:rPr lang="he-IL" smtClean="0">
                <a:solidFill>
                  <a:prstClr val="black">
                    <a:tint val="75000"/>
                  </a:prstClr>
                </a:solidFill>
              </a:rPr>
              <a:pPr/>
              <a:t>28 יוני 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53492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8D4641-7E0E-45FE-9022-8373299FE910}" type="datetime8">
              <a:rPr lang="he-IL" smtClean="0">
                <a:solidFill>
                  <a:prstClr val="black">
                    <a:tint val="75000"/>
                  </a:prstClr>
                </a:solidFill>
              </a:rPr>
              <a:pPr/>
              <a:t>28 יוני 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8870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071C13-AD0E-4582-A8FD-90A3F153FB51}" type="datetime8">
              <a:rPr lang="he-IL" smtClean="0">
                <a:solidFill>
                  <a:prstClr val="black">
                    <a:tint val="75000"/>
                  </a:prstClr>
                </a:solidFill>
              </a:rPr>
              <a:pPr/>
              <a:t>28 יוני 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98CCB-77F1-4C2B-B56A-DC83FD1BE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572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52F884F7-4371-4AF7-BBD1-9DC63FA316A6}" type="datetime8">
              <a:rPr lang="he-IL" smtClean="0"/>
              <a:t>28 יוני 17</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F08C7CFD-42CD-40AF-9D8A-B6FC5D603F51}" type="slidenum">
              <a:rPr lang="he-IL" smtClean="0"/>
              <a:t>‹#›</a:t>
            </a:fld>
            <a:endParaRPr lang="he-IL"/>
          </a:p>
        </p:txBody>
      </p:sp>
    </p:spTree>
    <p:extLst>
      <p:ext uri="{BB962C8B-B14F-4D97-AF65-F5344CB8AC3E}">
        <p14:creationId xmlns:p14="http://schemas.microsoft.com/office/powerpoint/2010/main" val="1400923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08FCB4FB-7C1F-40A1-9C6F-5BC38B025051}" type="datetime8">
              <a:rPr lang="he-IL" smtClean="0"/>
              <a:t>28 יוני 17</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F08C7CFD-42CD-40AF-9D8A-B6FC5D603F51}" type="slidenum">
              <a:rPr lang="he-IL" smtClean="0"/>
              <a:t>‹#›</a:t>
            </a:fld>
            <a:endParaRPr lang="he-IL"/>
          </a:p>
        </p:txBody>
      </p:sp>
    </p:spTree>
    <p:extLst>
      <p:ext uri="{BB962C8B-B14F-4D97-AF65-F5344CB8AC3E}">
        <p14:creationId xmlns:p14="http://schemas.microsoft.com/office/powerpoint/2010/main" val="2629785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90" y="457200"/>
            <a:ext cx="3932236"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96EF4C52-612B-47D0-A06B-D7BBE8CE42FF}" type="datetime8">
              <a:rPr lang="he-IL" smtClean="0"/>
              <a:t>28 יוני 17</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F08C7CFD-42CD-40AF-9D8A-B6FC5D603F51}" type="slidenum">
              <a:rPr lang="he-IL" smtClean="0"/>
              <a:t>‹#›</a:t>
            </a:fld>
            <a:endParaRPr lang="he-IL"/>
          </a:p>
        </p:txBody>
      </p:sp>
    </p:spTree>
    <p:extLst>
      <p:ext uri="{BB962C8B-B14F-4D97-AF65-F5344CB8AC3E}">
        <p14:creationId xmlns:p14="http://schemas.microsoft.com/office/powerpoint/2010/main" val="3679516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90" y="457200"/>
            <a:ext cx="3932236"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6FCC3B1B-6301-4CEE-99D4-2AD96A198E8A}" type="datetime8">
              <a:rPr lang="he-IL" smtClean="0"/>
              <a:t>28 יוני 17</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F08C7CFD-42CD-40AF-9D8A-B6FC5D603F51}" type="slidenum">
              <a:rPr lang="he-IL" smtClean="0"/>
              <a:t>‹#›</a:t>
            </a:fld>
            <a:endParaRPr lang="he-IL"/>
          </a:p>
        </p:txBody>
      </p:sp>
    </p:spTree>
    <p:extLst>
      <p:ext uri="{BB962C8B-B14F-4D97-AF65-F5344CB8AC3E}">
        <p14:creationId xmlns:p14="http://schemas.microsoft.com/office/powerpoint/2010/main" val="757946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2"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8202" y="1825625"/>
            <a:ext cx="10515600" cy="4351338"/>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610601" y="6356351"/>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DF6B227-580B-402B-8684-C3A8BE0DC3B6}" type="datetime8">
              <a:rPr lang="he-IL" smtClean="0"/>
              <a:t>28 יוני 17</a:t>
            </a:fld>
            <a:endParaRPr lang="he-IL"/>
          </a:p>
        </p:txBody>
      </p:sp>
      <p:sp>
        <p:nvSpPr>
          <p:cNvPr id="5" name="מציין מיקום של כותרת תחתונה 4"/>
          <p:cNvSpPr>
            <a:spLocks noGrp="1"/>
          </p:cNvSpPr>
          <p:nvPr>
            <p:ph type="ftr" sz="quarter" idx="3"/>
          </p:nvPr>
        </p:nvSpPr>
        <p:spPr>
          <a:xfrm>
            <a:off x="4038602" y="6356351"/>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199" y="6356351"/>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F08C7CFD-42CD-40AF-9D8A-B6FC5D603F51}" type="slidenum">
              <a:rPr lang="he-IL" smtClean="0"/>
              <a:t>‹#›</a:t>
            </a:fld>
            <a:endParaRPr lang="he-IL"/>
          </a:p>
        </p:txBody>
      </p:sp>
    </p:spTree>
    <p:extLst>
      <p:ext uri="{BB962C8B-B14F-4D97-AF65-F5344CB8AC3E}">
        <p14:creationId xmlns:p14="http://schemas.microsoft.com/office/powerpoint/2010/main" val="1811610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0269F8FF-AD2F-40F0-BF7A-7212A9F9EC3C}" type="datetime8">
              <a:rPr lang="he-IL" smtClean="0">
                <a:solidFill>
                  <a:prstClr val="black">
                    <a:tint val="75000"/>
                  </a:prstClr>
                </a:solidFill>
              </a:rPr>
              <a:pPr rtl="0"/>
              <a:t>28 יוני 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EAC98CCB-77F1-4C2B-B56A-DC83FD1BEA98}"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394494389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171719E-2161-4B21-89E4-5B674039F7AA}" type="datetime8">
              <a:rPr lang="he-IL" smtClean="0">
                <a:solidFill>
                  <a:prstClr val="black">
                    <a:tint val="75000"/>
                  </a:prstClr>
                </a:solidFill>
              </a:rPr>
              <a:pPr/>
              <a:t>28 יוני 17</a:t>
            </a:fld>
            <a:endParaRPr lang="he-IL">
              <a:solidFill>
                <a:prstClr val="black">
                  <a:tint val="75000"/>
                </a:prstClr>
              </a:solidFill>
            </a:endParaRPr>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solidFill>
                <a:prstClr val="black">
                  <a:tint val="75000"/>
                </a:prstClr>
              </a:solidFill>
            </a:endParaRPr>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F08C7CFD-42CD-40AF-9D8A-B6FC5D603F5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99217688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0269F8FF-AD2F-40F0-BF7A-7212A9F9EC3C}" type="datetime8">
              <a:rPr lang="he-IL" smtClean="0">
                <a:solidFill>
                  <a:prstClr val="black">
                    <a:tint val="75000"/>
                  </a:prstClr>
                </a:solidFill>
              </a:rPr>
              <a:pPr rtl="0"/>
              <a:t>28 יוני 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EAC98CCB-77F1-4C2B-B56A-DC83FD1BEA98}"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40349862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0269F8FF-AD2F-40F0-BF7A-7212A9F9EC3C}" type="datetime8">
              <a:rPr lang="he-IL" smtClean="0">
                <a:solidFill>
                  <a:prstClr val="black">
                    <a:tint val="75000"/>
                  </a:prstClr>
                </a:solidFill>
              </a:rPr>
              <a:pPr rtl="0"/>
              <a:t>28 יוני 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EAC98CCB-77F1-4C2B-B56A-DC83FD1BEA98}"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55775768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hemeOverride" Target="../theme/themeOverride1.xml"/><Relationship Id="rId5" Type="http://schemas.openxmlformats.org/officeDocument/2006/relationships/image" Target="../media/image7.jp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hyperlink" Target="https://www.cigionline.org/sites/default/files/part_1.pdf"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24.gif"/><Relationship Id="rId4" Type="http://schemas.openxmlformats.org/officeDocument/2006/relationships/image" Target="../media/image23.gif"/></Relationships>
</file>

<file path=ppt/slides/_rels/slide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24.gif"/><Relationship Id="rId4" Type="http://schemas.openxmlformats.org/officeDocument/2006/relationships/image" Target="../media/image23.gif"/></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8.xml"/><Relationship Id="rId1" Type="http://schemas.openxmlformats.org/officeDocument/2006/relationships/themeOverride" Target="../theme/themeOverride3.xml"/><Relationship Id="rId4" Type="http://schemas.openxmlformats.org/officeDocument/2006/relationships/image" Target="../media/image1.jp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ctrTitle"/>
          </p:nvPr>
        </p:nvSpPr>
        <p:spPr>
          <a:xfrm>
            <a:off x="851772" y="1379971"/>
            <a:ext cx="10291518" cy="1314587"/>
          </a:xfrm>
        </p:spPr>
        <p:txBody>
          <a:bodyPr>
            <a:noAutofit/>
          </a:bodyPr>
          <a:lstStyle/>
          <a:p>
            <a:pPr>
              <a:lnSpc>
                <a:spcPct val="100000"/>
              </a:lnSpc>
              <a:spcBef>
                <a:spcPts val="1200"/>
              </a:spcBef>
              <a:spcAft>
                <a:spcPts val="1200"/>
              </a:spcAft>
            </a:pPr>
            <a:r>
              <a:rPr lang="he-IL" sz="7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he-IL" sz="7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he-IL" sz="7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he-IL" sz="7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he-IL" sz="7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מי </a:t>
            </a:r>
            <a:r>
              <a:rPr lang="he-IL" sz="7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צריך </a:t>
            </a:r>
            <a:r>
              <a:rPr lang="he-IL" sz="7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אנרגיה גרעינית?</a:t>
            </a:r>
            <a:endParaRPr lang="he-IL"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כותרת משנה 2"/>
          <p:cNvSpPr>
            <a:spLocks noGrp="1"/>
          </p:cNvSpPr>
          <p:nvPr>
            <p:ph type="subTitle" idx="1"/>
          </p:nvPr>
        </p:nvSpPr>
        <p:spPr>
          <a:xfrm>
            <a:off x="379381" y="2694558"/>
            <a:ext cx="11517548" cy="2910316"/>
          </a:xfrm>
        </p:spPr>
        <p:txBody>
          <a:bodyPr>
            <a:normAutofit/>
          </a:bodyPr>
          <a:lstStyle/>
          <a:p>
            <a:r>
              <a:rPr lang="he-IL" sz="4200" b="1" dirty="0" smtClean="0">
                <a:solidFill>
                  <a:srgbClr val="FFFF00"/>
                </a:solidFill>
              </a:rPr>
              <a:t>יום עיון למורי הכימיה בטכניון</a:t>
            </a:r>
          </a:p>
          <a:p>
            <a:pPr>
              <a:spcBef>
                <a:spcPts val="0"/>
              </a:spcBef>
            </a:pPr>
            <a:endParaRPr lang="he-IL" b="1" dirty="0" smtClean="0">
              <a:solidFill>
                <a:srgbClr val="FFFF00"/>
              </a:solidFill>
            </a:endParaRPr>
          </a:p>
          <a:p>
            <a:pPr>
              <a:spcBef>
                <a:spcPts val="0"/>
              </a:spcBef>
            </a:pPr>
            <a:r>
              <a:rPr lang="he-IL" b="1" dirty="0" smtClean="0">
                <a:solidFill>
                  <a:srgbClr val="FFFF00"/>
                </a:solidFill>
              </a:rPr>
              <a:t>ד"ר </a:t>
            </a:r>
            <a:r>
              <a:rPr lang="he-IL" b="1" dirty="0">
                <a:solidFill>
                  <a:srgbClr val="FFFF00"/>
                </a:solidFill>
              </a:rPr>
              <a:t>איילת </a:t>
            </a:r>
            <a:r>
              <a:rPr lang="he-IL" b="1" dirty="0" smtClean="0">
                <a:solidFill>
                  <a:srgbClr val="FFFF00"/>
                </a:solidFill>
              </a:rPr>
              <a:t>ולטר, יחידת המדען הראשי</a:t>
            </a:r>
          </a:p>
          <a:p>
            <a:pPr>
              <a:spcBef>
                <a:spcPts val="0"/>
              </a:spcBef>
            </a:pPr>
            <a:r>
              <a:rPr lang="he-IL" b="1" dirty="0" smtClean="0">
                <a:solidFill>
                  <a:srgbClr val="FFFF00"/>
                </a:solidFill>
              </a:rPr>
              <a:t>משרד התשתיות הלאומיות, האנרגיה והמים</a:t>
            </a:r>
          </a:p>
          <a:p>
            <a:pPr>
              <a:spcBef>
                <a:spcPts val="0"/>
              </a:spcBef>
            </a:pPr>
            <a:r>
              <a:rPr lang="he-IL" b="1" dirty="0" smtClean="0">
                <a:solidFill>
                  <a:schemeClr val="bg1"/>
                </a:solidFill>
              </a:rPr>
              <a:t>9 למאי, 2017</a:t>
            </a:r>
          </a:p>
        </p:txBody>
      </p:sp>
    </p:spTree>
    <p:extLst>
      <p:ext uri="{BB962C8B-B14F-4D97-AF65-F5344CB8AC3E}">
        <p14:creationId xmlns:p14="http://schemas.microsoft.com/office/powerpoint/2010/main" val="3897936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EAC98CCB-77F1-4C2B-B56A-DC83FD1BEA98}" type="slidenum">
              <a:rPr lang="en-US" smtClean="0">
                <a:solidFill>
                  <a:prstClr val="black">
                    <a:tint val="75000"/>
                  </a:prstClr>
                </a:solidFill>
              </a:rPr>
              <a:pPr/>
              <a:t>10</a:t>
            </a:fld>
            <a:endParaRPr lang="en-US">
              <a:solidFill>
                <a:prstClr val="black">
                  <a:tint val="75000"/>
                </a:prstClr>
              </a:solidFill>
            </a:endParaRPr>
          </a:p>
        </p:txBody>
      </p:sp>
      <p:sp>
        <p:nvSpPr>
          <p:cNvPr id="5" name="כותרת 1"/>
          <p:cNvSpPr txBox="1">
            <a:spLocks/>
          </p:cNvSpPr>
          <p:nvPr/>
        </p:nvSpPr>
        <p:spPr>
          <a:xfrm>
            <a:off x="3393001" y="102275"/>
            <a:ext cx="6589199" cy="1280890"/>
          </a:xfrm>
          <a:prstGeom prst="rect">
            <a:avLst/>
          </a:prstGeom>
        </p:spPr>
        <p:txBody>
          <a:bodyPr vert="horz" lIns="91440" tIns="45720" rIns="91440" bIns="45720" rtlCol="0" anchor="t">
            <a:normAutofit fontScale="90000"/>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he-IL" sz="5300" b="1" dirty="0">
                <a:solidFill>
                  <a:srgbClr val="002060"/>
                </a:solidFill>
              </a:rPr>
              <a:t>אז מה צריך כדי לבנות כור?</a:t>
            </a:r>
          </a:p>
        </p:txBody>
      </p:sp>
      <p:sp>
        <p:nvSpPr>
          <p:cNvPr id="6" name="מציין מיקום תוכן 2"/>
          <p:cNvSpPr txBox="1">
            <a:spLocks/>
          </p:cNvSpPr>
          <p:nvPr/>
        </p:nvSpPr>
        <p:spPr>
          <a:xfrm>
            <a:off x="671513" y="742720"/>
            <a:ext cx="10682287" cy="4495800"/>
          </a:xfrm>
          <a:prstGeom prst="rect">
            <a:avLst/>
          </a:prstGeom>
        </p:spPr>
        <p:txBody>
          <a:bodyPr vert="horz" lIns="91440" tIns="45720" rIns="91440" bIns="45720" rtlCol="0">
            <a:noAutofit/>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spcAft>
                <a:spcPts val="1800"/>
              </a:spcAft>
              <a:buFont typeface="Wingdings" panose="05000000000000000000" pitchFamily="2" charset="2"/>
              <a:buChar char="v"/>
            </a:pPr>
            <a:r>
              <a:rPr lang="he-IL" sz="2800" dirty="0" smtClean="0">
                <a:latin typeface="David" panose="020E0502060401010101" pitchFamily="34" charset="-79"/>
                <a:cs typeface="David" panose="020E0502060401010101" pitchFamily="34" charset="-79"/>
              </a:rPr>
              <a:t>מוטות דלק המכילים מספיק חומר בקיע (ליבה)</a:t>
            </a:r>
          </a:p>
          <a:p>
            <a:pPr>
              <a:spcAft>
                <a:spcPts val="1800"/>
              </a:spcAft>
              <a:buFont typeface="Wingdings" panose="05000000000000000000" pitchFamily="2" charset="2"/>
              <a:buChar char="v"/>
            </a:pPr>
            <a:r>
              <a:rPr lang="he-IL" sz="2800" dirty="0" smtClean="0">
                <a:latin typeface="David" panose="020E0502060401010101" pitchFamily="34" charset="-79"/>
                <a:cs typeface="David" panose="020E0502060401010101" pitchFamily="34" charset="-79"/>
              </a:rPr>
              <a:t>חומר מאט המוריד את אנרגיית הנויטרונים הנפלטים מן הביקוע לאנרגיה המתאימה לבקע את הגרעין הבא (</a:t>
            </a:r>
            <a:r>
              <a:rPr lang="en-US" sz="2800" dirty="0" smtClean="0">
                <a:latin typeface="David" panose="020E0502060401010101" pitchFamily="34" charset="-79"/>
                <a:cs typeface="David" panose="020E0502060401010101" pitchFamily="34" charset="-79"/>
              </a:rPr>
              <a:t>moderator</a:t>
            </a:r>
            <a:r>
              <a:rPr lang="he-IL" sz="2800" dirty="0" smtClean="0">
                <a:latin typeface="David" panose="020E0502060401010101" pitchFamily="34" charset="-79"/>
                <a:cs typeface="David" panose="020E0502060401010101" pitchFamily="34" charset="-79"/>
              </a:rPr>
              <a:t>)</a:t>
            </a:r>
          </a:p>
          <a:p>
            <a:pPr>
              <a:spcAft>
                <a:spcPts val="1800"/>
              </a:spcAft>
              <a:buFont typeface="Wingdings" panose="05000000000000000000" pitchFamily="2" charset="2"/>
              <a:buChar char="v"/>
            </a:pPr>
            <a:r>
              <a:rPr lang="he-IL" sz="2800" dirty="0" smtClean="0">
                <a:latin typeface="David" panose="020E0502060401010101" pitchFamily="34" charset="-79"/>
                <a:cs typeface="David" panose="020E0502060401010101" pitchFamily="34" charset="-79"/>
              </a:rPr>
              <a:t>חומר קירור נועד לסלק את החום הנוצר בליבה ולהפוך אותו לקיטור המפעיל טורבינות מחד, ומונע את התכת הליבה מאידך (</a:t>
            </a:r>
            <a:r>
              <a:rPr lang="en-US" sz="2800" dirty="0" smtClean="0">
                <a:latin typeface="David" panose="020E0502060401010101" pitchFamily="34" charset="-79"/>
                <a:cs typeface="David" panose="020E0502060401010101" pitchFamily="34" charset="-79"/>
              </a:rPr>
              <a:t>coolant</a:t>
            </a:r>
            <a:r>
              <a:rPr lang="he-IL" sz="2800" dirty="0" smtClean="0">
                <a:latin typeface="David" panose="020E0502060401010101" pitchFamily="34" charset="-79"/>
                <a:cs typeface="David" panose="020E0502060401010101" pitchFamily="34" charset="-79"/>
              </a:rPr>
              <a:t>)</a:t>
            </a:r>
          </a:p>
          <a:p>
            <a:pPr>
              <a:spcAft>
                <a:spcPts val="1800"/>
              </a:spcAft>
              <a:buFont typeface="Wingdings" panose="05000000000000000000" pitchFamily="2" charset="2"/>
              <a:buChar char="v"/>
            </a:pPr>
            <a:r>
              <a:rPr lang="he-IL" sz="2800" dirty="0" smtClean="0">
                <a:latin typeface="David" panose="020E0502060401010101" pitchFamily="34" charset="-79"/>
                <a:cs typeface="David" panose="020E0502060401010101" pitchFamily="34" charset="-79"/>
              </a:rPr>
              <a:t>מאטם העוטף את כל המכלול הגרעיני ואת החומרים הבאים במגע ישיר אתו</a:t>
            </a:r>
          </a:p>
          <a:p>
            <a:pPr>
              <a:spcAft>
                <a:spcPts val="1800"/>
              </a:spcAft>
              <a:buFont typeface="Wingdings" panose="05000000000000000000" pitchFamily="2" charset="2"/>
              <a:buChar char="v"/>
            </a:pPr>
            <a:r>
              <a:rPr lang="he-IL" sz="2800" dirty="0" smtClean="0">
                <a:latin typeface="David" panose="020E0502060401010101" pitchFamily="34" charset="-79"/>
                <a:cs typeface="David" panose="020E0502060401010101" pitchFamily="34" charset="-79"/>
              </a:rPr>
              <a:t>מערכת קירור חירום שתמשיך לקרר את הליבה גם כאשר הכור מושתק והמפעיל מפסיק את פעילות הכור.</a:t>
            </a:r>
            <a:endParaRPr lang="he-IL" sz="28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4001093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rtl="1"/>
            <a:r>
              <a:rPr lang="he-IL" sz="4800" b="1" dirty="0">
                <a:solidFill>
                  <a:srgbClr val="002060"/>
                </a:solidFill>
              </a:rPr>
              <a:t>ליבת כור</a:t>
            </a:r>
          </a:p>
        </p:txBody>
      </p:sp>
      <p:sp>
        <p:nvSpPr>
          <p:cNvPr id="3" name="מציין מיקום של מספר שקופית 2"/>
          <p:cNvSpPr>
            <a:spLocks noGrp="1"/>
          </p:cNvSpPr>
          <p:nvPr>
            <p:ph type="sldNum" sz="quarter" idx="12"/>
          </p:nvPr>
        </p:nvSpPr>
        <p:spPr/>
        <p:txBody>
          <a:bodyPr/>
          <a:lstStyle/>
          <a:p>
            <a:fld id="{EAC98CCB-77F1-4C2B-B56A-DC83FD1BEA98}" type="slidenum">
              <a:rPr lang="en-US" smtClean="0">
                <a:solidFill>
                  <a:prstClr val="black">
                    <a:tint val="75000"/>
                  </a:prstClr>
                </a:solidFill>
              </a:rPr>
              <a:pPr/>
              <a:t>11</a:t>
            </a:fld>
            <a:endParaRPr lang="en-US">
              <a:solidFill>
                <a:prstClr val="black">
                  <a:tint val="75000"/>
                </a:prstClr>
              </a:solidFill>
            </a:endParaRPr>
          </a:p>
        </p:txBody>
      </p:sp>
      <p:pic>
        <p:nvPicPr>
          <p:cNvPr id="5" name="תמונה 4"/>
          <p:cNvPicPr>
            <a:picLocks noChangeAspect="1"/>
          </p:cNvPicPr>
          <p:nvPr/>
        </p:nvPicPr>
        <p:blipFill>
          <a:blip r:embed="rId3"/>
          <a:stretch>
            <a:fillRect/>
          </a:stretch>
        </p:blipFill>
        <p:spPr>
          <a:xfrm>
            <a:off x="4153861" y="667312"/>
            <a:ext cx="4170025" cy="4608975"/>
          </a:xfrm>
          <a:prstGeom prst="rect">
            <a:avLst/>
          </a:prstGeom>
        </p:spPr>
      </p:pic>
    </p:spTree>
    <p:extLst>
      <p:ext uri="{BB962C8B-B14F-4D97-AF65-F5344CB8AC3E}">
        <p14:creationId xmlns:p14="http://schemas.microsoft.com/office/powerpoint/2010/main" val="41804876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מציין מיקום של מספר שקופית 2"/>
          <p:cNvSpPr>
            <a:spLocks noGrp="1"/>
          </p:cNvSpPr>
          <p:nvPr>
            <p:ph type="sldNum" sz="quarter" idx="12"/>
          </p:nvPr>
        </p:nvSpPr>
        <p:spPr/>
        <p:txBody>
          <a:bodyPr/>
          <a:lstStyle/>
          <a:p>
            <a:fld id="{EAC98CCB-77F1-4C2B-B56A-DC83FD1BEA98}" type="slidenum">
              <a:rPr lang="en-US" smtClean="0">
                <a:solidFill>
                  <a:prstClr val="black">
                    <a:tint val="75000"/>
                  </a:prstClr>
                </a:solidFill>
              </a:rPr>
              <a:pPr/>
              <a:t>12</a:t>
            </a:fld>
            <a:endParaRPr lang="en-US">
              <a:solidFill>
                <a:prstClr val="black">
                  <a:tint val="75000"/>
                </a:prstClr>
              </a:solidFill>
            </a:endParaRPr>
          </a:p>
        </p:txBody>
      </p:sp>
      <p:pic>
        <p:nvPicPr>
          <p:cNvPr id="4" name="תמונה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0110" y="1362076"/>
            <a:ext cx="5232903" cy="3886200"/>
          </a:xfrm>
          <a:prstGeom prst="rect">
            <a:avLst/>
          </a:prstGeom>
        </p:spPr>
      </p:pic>
      <p:sp>
        <p:nvSpPr>
          <p:cNvPr id="5" name="כותרת 2"/>
          <p:cNvSpPr txBox="1">
            <a:spLocks/>
          </p:cNvSpPr>
          <p:nvPr/>
        </p:nvSpPr>
        <p:spPr>
          <a:xfrm>
            <a:off x="2273813" y="270781"/>
            <a:ext cx="6589200" cy="1280890"/>
          </a:xfrm>
          <a:prstGeom prst="rect">
            <a:avLst/>
          </a:prstGeom>
        </p:spPr>
        <p:txBody>
          <a:bodyPr vert="horz" lIns="91440" tIns="45720" rIns="91440" bIns="45720" rtlCol="0" anchor="t">
            <a:normAutofit/>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defTabSz="914400">
              <a:lnSpc>
                <a:spcPct val="90000"/>
              </a:lnSpc>
            </a:pPr>
            <a:r>
              <a:rPr lang="he-IL" sz="4800" b="1" dirty="0">
                <a:solidFill>
                  <a:srgbClr val="002060"/>
                </a:solidFill>
              </a:rPr>
              <a:t>מוט דלק ומכלול דלק</a:t>
            </a:r>
          </a:p>
        </p:txBody>
      </p:sp>
    </p:spTree>
    <p:extLst>
      <p:ext uri="{BB962C8B-B14F-4D97-AF65-F5344CB8AC3E}">
        <p14:creationId xmlns:p14="http://schemas.microsoft.com/office/powerpoint/2010/main" val="38823064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838199" y="93662"/>
            <a:ext cx="10515600" cy="1325563"/>
          </a:xfrm>
        </p:spPr>
        <p:txBody>
          <a:bodyPr>
            <a:normAutofit/>
          </a:bodyPr>
          <a:lstStyle/>
          <a:p>
            <a:r>
              <a:rPr lang="he-IL" dirty="0" smtClean="0">
                <a:solidFill>
                  <a:prstClr val="black"/>
                </a:solidFill>
                <a:latin typeface="Times New Roman"/>
                <a:cs typeface="Times New Roman"/>
              </a:rPr>
              <a:t> </a:t>
            </a:r>
            <a:r>
              <a:rPr lang="he-IL" b="1" dirty="0">
                <a:solidFill>
                  <a:prstClr val="black"/>
                </a:solidFill>
                <a:latin typeface="Times New Roman"/>
                <a:cs typeface="Times New Roman"/>
              </a:rPr>
              <a:t>המרכיבים של כור גרעיני לייצור חשמל</a:t>
            </a:r>
          </a:p>
        </p:txBody>
      </p:sp>
      <p:pic>
        <p:nvPicPr>
          <p:cNvPr id="6" name="Picture 165" descr="C:\Documents and Settings\Mariyal\Desktop\55].png"/>
          <p:cNvPicPr>
            <a:picLocks noGrp="1"/>
          </p:cNvPicPr>
          <p:nvPr>
            <p:ph sz="half" idx="1"/>
          </p:nvPr>
        </p:nvPicPr>
        <p:blipFill>
          <a:blip r:embed="rId4" cstate="print"/>
          <a:stretch>
            <a:fillRect/>
          </a:stretch>
        </p:blipFill>
        <p:spPr bwMode="auto">
          <a:xfrm>
            <a:off x="665487" y="1152525"/>
            <a:ext cx="4968226" cy="4351338"/>
          </a:xfrm>
          <a:prstGeom prst="rect">
            <a:avLst/>
          </a:prstGeom>
          <a:noFill/>
          <a:ln w="9525">
            <a:noFill/>
            <a:miter lim="800000"/>
            <a:headEnd/>
            <a:tailEnd/>
          </a:ln>
        </p:spPr>
      </p:pic>
      <p:sp>
        <p:nvSpPr>
          <p:cNvPr id="8" name="מציין מיקום תוכן 7"/>
          <p:cNvSpPr>
            <a:spLocks noGrp="1"/>
          </p:cNvSpPr>
          <p:nvPr>
            <p:ph sz="half" idx="2"/>
          </p:nvPr>
        </p:nvSpPr>
        <p:spPr>
          <a:xfrm>
            <a:off x="6096002" y="1419225"/>
            <a:ext cx="5181600" cy="4351338"/>
          </a:xfrm>
        </p:spPr>
        <p:txBody>
          <a:bodyPr>
            <a:normAutofit fontScale="70000" lnSpcReduction="20000"/>
          </a:bodyPr>
          <a:lstStyle/>
          <a:p>
            <a:pPr marL="342900" lvl="0" indent="-342900">
              <a:spcAft>
                <a:spcPts val="1000"/>
              </a:spcAft>
              <a:buFont typeface="+mj-lt"/>
              <a:buAutoNum type="alphaLcParenR"/>
            </a:pPr>
            <a:r>
              <a:rPr lang="he-IL" b="1" dirty="0">
                <a:latin typeface="Times New Roman" panose="02020603050405020304" pitchFamily="18" charset="0"/>
                <a:ea typeface="Calibri" panose="020F0502020204030204" pitchFamily="34" charset="0"/>
              </a:rPr>
              <a:t>מיכל מי קירור</a:t>
            </a:r>
            <a:endParaRPr lang="en-US" dirty="0">
              <a:latin typeface="Times New Roman" panose="02020603050405020304" pitchFamily="18" charset="0"/>
              <a:ea typeface="Times New Roman" panose="02020603050405020304" pitchFamily="18" charset="0"/>
            </a:endParaRPr>
          </a:p>
          <a:p>
            <a:pPr marL="342900" lvl="0" indent="-342900">
              <a:spcAft>
                <a:spcPts val="1000"/>
              </a:spcAft>
              <a:buFont typeface="+mj-lt"/>
              <a:buAutoNum type="alphaLcParenR"/>
            </a:pPr>
            <a:r>
              <a:rPr lang="he-IL" b="1" dirty="0">
                <a:latin typeface="Times New Roman" panose="02020603050405020304" pitchFamily="18" charset="0"/>
                <a:ea typeface="Calibri" panose="020F0502020204030204" pitchFamily="34" charset="0"/>
              </a:rPr>
              <a:t>מערכת נוזל קירור</a:t>
            </a:r>
            <a:endParaRPr lang="en-US" dirty="0">
              <a:latin typeface="Times New Roman" panose="02020603050405020304" pitchFamily="18" charset="0"/>
              <a:ea typeface="Times New Roman" panose="02020603050405020304" pitchFamily="18" charset="0"/>
            </a:endParaRPr>
          </a:p>
          <a:p>
            <a:pPr marL="342900" lvl="0" indent="-342900">
              <a:spcAft>
                <a:spcPts val="1000"/>
              </a:spcAft>
              <a:buFont typeface="+mj-lt"/>
              <a:buAutoNum type="alphaLcParenR"/>
            </a:pPr>
            <a:r>
              <a:rPr lang="he-IL" b="1" dirty="0">
                <a:latin typeface="Times New Roman" panose="02020603050405020304" pitchFamily="18" charset="0"/>
                <a:ea typeface="Calibri" panose="020F0502020204030204" pitchFamily="34" charset="0"/>
              </a:rPr>
              <a:t>מעבה</a:t>
            </a:r>
            <a:endParaRPr lang="en-US" dirty="0">
              <a:latin typeface="Times New Roman" panose="02020603050405020304" pitchFamily="18" charset="0"/>
              <a:ea typeface="Times New Roman" panose="02020603050405020304" pitchFamily="18" charset="0"/>
            </a:endParaRPr>
          </a:p>
          <a:p>
            <a:pPr marL="342900" lvl="0" indent="-342900">
              <a:spcAft>
                <a:spcPts val="1000"/>
              </a:spcAft>
              <a:buFont typeface="+mj-lt"/>
              <a:buAutoNum type="alphaLcParenR"/>
            </a:pPr>
            <a:r>
              <a:rPr lang="he-IL" b="1" dirty="0">
                <a:latin typeface="Times New Roman" panose="02020603050405020304" pitchFamily="18" charset="0"/>
                <a:ea typeface="Calibri" panose="020F0502020204030204" pitchFamily="34" charset="0"/>
              </a:rPr>
              <a:t>קיטור</a:t>
            </a:r>
            <a:endParaRPr lang="en-US" dirty="0">
              <a:latin typeface="Times New Roman" panose="02020603050405020304" pitchFamily="18" charset="0"/>
              <a:ea typeface="Times New Roman" panose="02020603050405020304" pitchFamily="18" charset="0"/>
            </a:endParaRPr>
          </a:p>
          <a:p>
            <a:pPr marL="342900" lvl="0" indent="-342900">
              <a:spcAft>
                <a:spcPts val="1000"/>
              </a:spcAft>
              <a:buFont typeface="+mj-lt"/>
              <a:buAutoNum type="alphaLcParenR"/>
            </a:pPr>
            <a:r>
              <a:rPr lang="he-IL" b="1" dirty="0">
                <a:latin typeface="Times New Roman" panose="02020603050405020304" pitchFamily="18" charset="0"/>
                <a:ea typeface="Calibri" panose="020F0502020204030204" pitchFamily="34" charset="0"/>
              </a:rPr>
              <a:t>ליבת הכור עם מוטות דלק ומוטות בקרה</a:t>
            </a:r>
            <a:endParaRPr lang="en-US" dirty="0">
              <a:latin typeface="Times New Roman" panose="02020603050405020304" pitchFamily="18" charset="0"/>
              <a:ea typeface="Times New Roman" panose="02020603050405020304" pitchFamily="18" charset="0"/>
            </a:endParaRPr>
          </a:p>
          <a:p>
            <a:pPr marL="342900" lvl="0" indent="-342900">
              <a:spcAft>
                <a:spcPts val="1000"/>
              </a:spcAft>
              <a:buFont typeface="+mj-lt"/>
              <a:buAutoNum type="alphaLcParenR"/>
            </a:pPr>
            <a:r>
              <a:rPr lang="he-IL" b="1" dirty="0">
                <a:latin typeface="Times New Roman" panose="02020603050405020304" pitchFamily="18" charset="0"/>
                <a:ea typeface="Calibri" panose="020F0502020204030204" pitchFamily="34" charset="0"/>
              </a:rPr>
              <a:t>טורבינה</a:t>
            </a:r>
            <a:endParaRPr lang="en-US" dirty="0">
              <a:latin typeface="Times New Roman" panose="02020603050405020304" pitchFamily="18" charset="0"/>
              <a:ea typeface="Times New Roman" panose="02020603050405020304" pitchFamily="18" charset="0"/>
            </a:endParaRPr>
          </a:p>
          <a:p>
            <a:pPr marL="342900" lvl="0" indent="-342900">
              <a:spcAft>
                <a:spcPts val="1000"/>
              </a:spcAft>
              <a:buFont typeface="+mj-lt"/>
              <a:buAutoNum type="alphaLcParenR"/>
            </a:pPr>
            <a:r>
              <a:rPr lang="he-IL" b="1" dirty="0" smtClean="0">
                <a:latin typeface="Times New Roman" panose="02020603050405020304" pitchFamily="18" charset="0"/>
                <a:ea typeface="Calibri" panose="020F0502020204030204" pitchFamily="34" charset="0"/>
              </a:rPr>
              <a:t>גנרטור</a:t>
            </a:r>
          </a:p>
          <a:p>
            <a:pPr marL="342900" lvl="0" indent="-342900">
              <a:spcAft>
                <a:spcPts val="1000"/>
              </a:spcAft>
              <a:buFont typeface="+mj-lt"/>
              <a:buAutoNum type="alphaLcParenR"/>
            </a:pPr>
            <a:r>
              <a:rPr lang="he-IL" b="1" dirty="0">
                <a:latin typeface="Times New Roman" panose="02020603050405020304" pitchFamily="18" charset="0"/>
                <a:ea typeface="Calibri" panose="020F0502020204030204" pitchFamily="34" charset="0"/>
              </a:rPr>
              <a:t>מחולל כוח</a:t>
            </a:r>
            <a:endParaRPr lang="en-US" dirty="0">
              <a:latin typeface="Times New Roman" panose="02020603050405020304" pitchFamily="18" charset="0"/>
              <a:ea typeface="Times New Roman" panose="02020603050405020304" pitchFamily="18" charset="0"/>
            </a:endParaRPr>
          </a:p>
          <a:p>
            <a:pPr marL="342900" lvl="0" indent="-342900">
              <a:spcAft>
                <a:spcPts val="1000"/>
              </a:spcAft>
              <a:buFont typeface="+mj-lt"/>
              <a:buAutoNum type="alphaLcParenR"/>
            </a:pPr>
            <a:r>
              <a:rPr lang="he-IL" b="1" dirty="0">
                <a:latin typeface="Times New Roman" panose="02020603050405020304" pitchFamily="18" charset="0"/>
                <a:ea typeface="Calibri" panose="020F0502020204030204" pitchFamily="34" charset="0"/>
              </a:rPr>
              <a:t>חשמל לבתים</a:t>
            </a:r>
            <a:endParaRPr lang="en-US" dirty="0">
              <a:latin typeface="Times New Roman" panose="02020603050405020304" pitchFamily="18" charset="0"/>
              <a:ea typeface="Times New Roman" panose="02020603050405020304" pitchFamily="18" charset="0"/>
            </a:endParaRPr>
          </a:p>
          <a:p>
            <a:pPr marL="342900" lvl="0" indent="-342900">
              <a:spcAft>
                <a:spcPts val="1000"/>
              </a:spcAft>
              <a:buFont typeface="+mj-lt"/>
              <a:buAutoNum type="alphaLcParenR"/>
            </a:pPr>
            <a:endParaRPr lang="en-US" dirty="0">
              <a:latin typeface="Times New Roman" panose="02020603050405020304" pitchFamily="18" charset="0"/>
              <a:ea typeface="Times New Roman" panose="02020603050405020304" pitchFamily="18" charset="0"/>
            </a:endParaRPr>
          </a:p>
          <a:p>
            <a:endParaRPr lang="he-IL" dirty="0"/>
          </a:p>
        </p:txBody>
      </p:sp>
      <p:sp>
        <p:nvSpPr>
          <p:cNvPr id="5" name="מציין מיקום של מספר שקופית 4"/>
          <p:cNvSpPr>
            <a:spLocks noGrp="1"/>
          </p:cNvSpPr>
          <p:nvPr>
            <p:ph type="sldNum" sz="quarter" idx="12"/>
          </p:nvPr>
        </p:nvSpPr>
        <p:spPr/>
        <p:txBody>
          <a:bodyPr/>
          <a:lstStyle/>
          <a:p>
            <a:fld id="{F08C7CFD-42CD-40AF-9D8A-B6FC5D603F51}" type="slidenum">
              <a:rPr lang="he-IL" smtClean="0">
                <a:solidFill>
                  <a:prstClr val="black">
                    <a:tint val="75000"/>
                  </a:prstClr>
                </a:solidFill>
              </a:rPr>
              <a:pPr/>
              <a:t>13</a:t>
            </a:fld>
            <a:endParaRPr lang="he-IL">
              <a:solidFill>
                <a:prstClr val="black">
                  <a:tint val="75000"/>
                </a:prstClr>
              </a:solidFill>
            </a:endParaRPr>
          </a:p>
        </p:txBody>
      </p:sp>
    </p:spTree>
    <p:extLst>
      <p:ext uri="{BB962C8B-B14F-4D97-AF65-F5344CB8AC3E}">
        <p14:creationId xmlns:p14="http://schemas.microsoft.com/office/powerpoint/2010/main" val="571781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2"/>
          </p:nvPr>
        </p:nvSpPr>
        <p:spPr/>
        <p:txBody>
          <a:bodyPr/>
          <a:lstStyle/>
          <a:p>
            <a:fld id="{EAC98CCB-77F1-4C2B-B56A-DC83FD1BEA98}" type="slidenum">
              <a:rPr lang="en-US" smtClean="0">
                <a:solidFill>
                  <a:prstClr val="black">
                    <a:tint val="75000"/>
                  </a:prstClr>
                </a:solidFill>
              </a:rPr>
              <a:pPr/>
              <a:t>14</a:t>
            </a:fld>
            <a:endParaRPr lang="en-US">
              <a:solidFill>
                <a:prstClr val="black">
                  <a:tint val="75000"/>
                </a:prstClr>
              </a:solidFill>
            </a:endParaRPr>
          </a:p>
        </p:txBody>
      </p:sp>
      <p:sp>
        <p:nvSpPr>
          <p:cNvPr id="3" name="מלבן 2"/>
          <p:cNvSpPr/>
          <p:nvPr/>
        </p:nvSpPr>
        <p:spPr>
          <a:xfrm>
            <a:off x="5079563" y="193506"/>
            <a:ext cx="4703531"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he-IL" sz="4400" b="1" dirty="0">
                <a:solidFill>
                  <a:prstClr val="black"/>
                </a:solidFill>
                <a:latin typeface="Times New Roman"/>
                <a:ea typeface="+mj-ea"/>
                <a:cs typeface="Times New Roman"/>
              </a:rPr>
              <a:t>ומה קורה כשמחפפים?</a:t>
            </a:r>
          </a:p>
        </p:txBody>
      </p:sp>
      <p:sp>
        <p:nvSpPr>
          <p:cNvPr id="4" name="מציין מיקום תוכן 2"/>
          <p:cNvSpPr txBox="1">
            <a:spLocks/>
          </p:cNvSpPr>
          <p:nvPr/>
        </p:nvSpPr>
        <p:spPr>
          <a:xfrm>
            <a:off x="2457451" y="1066294"/>
            <a:ext cx="8472488" cy="4270374"/>
          </a:xfrm>
          <a:prstGeom prst="rect">
            <a:avLst/>
          </a:prstGeom>
        </p:spPr>
        <p:txBody>
          <a:bodyPr vert="horz" lIns="91440" tIns="45720" rIns="91440" bIns="45720" rtlCol="0">
            <a:noAutofit/>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Wingdings" panose="05000000000000000000" pitchFamily="2" charset="2"/>
              <a:buChar char="v"/>
            </a:pPr>
            <a:r>
              <a:rPr lang="he-IL" sz="3600" dirty="0" err="1" smtClean="0">
                <a:latin typeface="David" panose="020E0502060401010101" pitchFamily="34" charset="-79"/>
                <a:cs typeface="David" panose="020E0502060401010101" pitchFamily="34" charset="-79"/>
              </a:rPr>
              <a:t>צ'רנוביל</a:t>
            </a:r>
            <a:endParaRPr lang="he-IL" sz="3600" dirty="0" smtClean="0">
              <a:latin typeface="David" panose="020E0502060401010101" pitchFamily="34" charset="-79"/>
              <a:cs typeface="David" panose="020E0502060401010101" pitchFamily="34" charset="-79"/>
            </a:endParaRPr>
          </a:p>
          <a:p>
            <a:pPr lvl="1">
              <a:buFont typeface="Wingdings" panose="05000000000000000000" pitchFamily="2" charset="2"/>
              <a:buChar char="v"/>
            </a:pPr>
            <a:r>
              <a:rPr lang="he-IL" sz="3600" dirty="0" smtClean="0">
                <a:latin typeface="David" panose="020E0502060401010101" pitchFamily="34" charset="-79"/>
                <a:cs typeface="David" panose="020E0502060401010101" pitchFamily="34" charset="-79"/>
              </a:rPr>
              <a:t>בחירה גרועה של הצמד נוזל קירור/ </a:t>
            </a:r>
            <a:r>
              <a:rPr lang="he-IL" sz="3600" dirty="0" err="1" smtClean="0">
                <a:latin typeface="David" panose="020E0502060401010101" pitchFamily="34" charset="-79"/>
                <a:cs typeface="David" panose="020E0502060401010101" pitchFamily="34" charset="-79"/>
              </a:rPr>
              <a:t>מודרטור</a:t>
            </a:r>
            <a:endParaRPr lang="he-IL" sz="3600" dirty="0" smtClean="0">
              <a:latin typeface="David" panose="020E0502060401010101" pitchFamily="34" charset="-79"/>
              <a:cs typeface="David" panose="020E0502060401010101" pitchFamily="34" charset="-79"/>
            </a:endParaRPr>
          </a:p>
          <a:p>
            <a:pPr lvl="1">
              <a:buFont typeface="Wingdings" panose="05000000000000000000" pitchFamily="2" charset="2"/>
              <a:buChar char="v"/>
            </a:pPr>
            <a:r>
              <a:rPr lang="he-IL" sz="3600" dirty="0" smtClean="0">
                <a:latin typeface="David" panose="020E0502060401010101" pitchFamily="34" charset="-79"/>
                <a:cs typeface="David" panose="020E0502060401010101" pitchFamily="34" charset="-79"/>
              </a:rPr>
              <a:t>"חיסכון" בבניית מאטם חיצוני</a:t>
            </a:r>
          </a:p>
          <a:p>
            <a:pPr>
              <a:buFont typeface="Wingdings" panose="05000000000000000000" pitchFamily="2" charset="2"/>
              <a:buChar char="v"/>
            </a:pPr>
            <a:r>
              <a:rPr lang="he-IL" sz="3600" dirty="0" err="1" smtClean="0">
                <a:latin typeface="David" panose="020E0502060401010101" pitchFamily="34" charset="-79"/>
                <a:cs typeface="David" panose="020E0502060401010101" pitchFamily="34" charset="-79"/>
              </a:rPr>
              <a:t>פוקושימה</a:t>
            </a:r>
            <a:endParaRPr lang="he-IL" sz="3600" dirty="0" smtClean="0">
              <a:latin typeface="David" panose="020E0502060401010101" pitchFamily="34" charset="-79"/>
              <a:cs typeface="David" panose="020E0502060401010101" pitchFamily="34" charset="-79"/>
            </a:endParaRPr>
          </a:p>
          <a:p>
            <a:pPr lvl="1">
              <a:buFont typeface="Wingdings" panose="05000000000000000000" pitchFamily="2" charset="2"/>
              <a:buChar char="v"/>
            </a:pPr>
            <a:r>
              <a:rPr lang="he-IL" sz="3600" dirty="0" smtClean="0">
                <a:latin typeface="David" panose="020E0502060401010101" pitchFamily="34" charset="-79"/>
                <a:cs typeface="David" panose="020E0502060401010101" pitchFamily="34" charset="-79"/>
              </a:rPr>
              <a:t>תכנון לקוי של אספקת חשמל חירום</a:t>
            </a:r>
          </a:p>
          <a:p>
            <a:pPr lvl="1">
              <a:buFont typeface="Wingdings" panose="05000000000000000000" pitchFamily="2" charset="2"/>
              <a:buChar char="v"/>
            </a:pPr>
            <a:r>
              <a:rPr lang="he-IL" sz="3600" dirty="0" smtClean="0">
                <a:latin typeface="David" panose="020E0502060401010101" pitchFamily="34" charset="-79"/>
                <a:cs typeface="David" panose="020E0502060401010101" pitchFamily="34" charset="-79"/>
              </a:rPr>
              <a:t>הערכת חסר של גובה הגלים בצונמי הנובע מרעש אדמה</a:t>
            </a:r>
            <a:endParaRPr lang="he-IL" sz="36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253463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EAC98CCB-77F1-4C2B-B56A-DC83FD1BEA98}" type="slidenum">
              <a:rPr lang="en-US" smtClean="0">
                <a:solidFill>
                  <a:prstClr val="black">
                    <a:tint val="75000"/>
                  </a:prstClr>
                </a:solidFill>
              </a:rPr>
              <a:pPr/>
              <a:t>15</a:t>
            </a:fld>
            <a:endParaRPr lang="en-US">
              <a:solidFill>
                <a:prstClr val="black">
                  <a:tint val="75000"/>
                </a:prstClr>
              </a:solidFill>
            </a:endParaRPr>
          </a:p>
        </p:txBody>
      </p:sp>
      <p:sp>
        <p:nvSpPr>
          <p:cNvPr id="7" name="כותרת 1"/>
          <p:cNvSpPr txBox="1">
            <a:spLocks/>
          </p:cNvSpPr>
          <p:nvPr/>
        </p:nvSpPr>
        <p:spPr bwMode="auto">
          <a:xfrm>
            <a:off x="509391" y="0"/>
            <a:ext cx="10972800"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3600" b="1" i="0" kern="1200" baseline="0">
                <a:solidFill>
                  <a:srgbClr val="0070C0"/>
                </a:solidFill>
                <a:effectLst>
                  <a:outerShdw blurRad="38100" dist="38100" dir="2700000" algn="tl">
                    <a:srgbClr val="000000">
                      <a:alpha val="43137"/>
                    </a:srgbClr>
                  </a:outerShdw>
                </a:effectLst>
                <a:latin typeface="David" pitchFamily="34" charset="-79"/>
                <a:ea typeface="+mj-ea"/>
                <a:cs typeface="David" pitchFamily="34" charset="-79"/>
              </a:defRPr>
            </a:lvl1pPr>
            <a:lvl2pPr algn="ctr" rtl="0" eaLnBrk="0" fontAlgn="base" hangingPunct="0">
              <a:spcBef>
                <a:spcPct val="0"/>
              </a:spcBef>
              <a:spcAft>
                <a:spcPct val="0"/>
              </a:spcAft>
              <a:defRPr sz="4400">
                <a:solidFill>
                  <a:schemeClr val="tx1"/>
                </a:solidFill>
                <a:latin typeface="Calibri" pitchFamily="34" charset="0"/>
                <a:cs typeface="Arial" pitchFamily="34" charset="0"/>
              </a:defRPr>
            </a:lvl2pPr>
            <a:lvl3pPr algn="ctr" rtl="0" eaLnBrk="0" fontAlgn="base" hangingPunct="0">
              <a:spcBef>
                <a:spcPct val="0"/>
              </a:spcBef>
              <a:spcAft>
                <a:spcPct val="0"/>
              </a:spcAft>
              <a:defRPr sz="4400">
                <a:solidFill>
                  <a:schemeClr val="tx1"/>
                </a:solidFill>
                <a:latin typeface="Calibri" pitchFamily="34" charset="0"/>
                <a:cs typeface="Arial" pitchFamily="34" charset="0"/>
              </a:defRPr>
            </a:lvl3pPr>
            <a:lvl4pPr algn="ctr" rtl="0" eaLnBrk="0" fontAlgn="base" hangingPunct="0">
              <a:spcBef>
                <a:spcPct val="0"/>
              </a:spcBef>
              <a:spcAft>
                <a:spcPct val="0"/>
              </a:spcAft>
              <a:defRPr sz="4400">
                <a:solidFill>
                  <a:schemeClr val="tx1"/>
                </a:solidFill>
                <a:latin typeface="Calibri" pitchFamily="34" charset="0"/>
                <a:cs typeface="Arial" pitchFamily="34" charset="0"/>
              </a:defRPr>
            </a:lvl4pPr>
            <a:lvl5pPr algn="ctr" rtl="0" eaLnBrk="0" fontAlgn="base" hangingPunct="0">
              <a:spcBef>
                <a:spcPct val="0"/>
              </a:spcBef>
              <a:spcAft>
                <a:spcPct val="0"/>
              </a:spcAft>
              <a:defRPr sz="4400">
                <a:solidFill>
                  <a:schemeClr val="tx1"/>
                </a:solidFill>
                <a:latin typeface="Calibri" pitchFamily="34" charset="0"/>
                <a:cs typeface="Arial" pitchFamily="34" charset="0"/>
              </a:defRPr>
            </a:lvl5pPr>
            <a:lvl6pPr marL="457200" algn="ctr" rtl="0" fontAlgn="base">
              <a:spcBef>
                <a:spcPct val="0"/>
              </a:spcBef>
              <a:spcAft>
                <a:spcPct val="0"/>
              </a:spcAft>
              <a:defRPr sz="4400">
                <a:solidFill>
                  <a:schemeClr val="tx1"/>
                </a:solidFill>
                <a:latin typeface="Calibri" pitchFamily="34" charset="0"/>
                <a:cs typeface="Arial" pitchFamily="34" charset="0"/>
              </a:defRPr>
            </a:lvl6pPr>
            <a:lvl7pPr marL="914400" algn="ctr" rtl="0" fontAlgn="base">
              <a:spcBef>
                <a:spcPct val="0"/>
              </a:spcBef>
              <a:spcAft>
                <a:spcPct val="0"/>
              </a:spcAft>
              <a:defRPr sz="4400">
                <a:solidFill>
                  <a:schemeClr val="tx1"/>
                </a:solidFill>
                <a:latin typeface="Calibri" pitchFamily="34" charset="0"/>
                <a:cs typeface="Arial" pitchFamily="34" charset="0"/>
              </a:defRPr>
            </a:lvl7pPr>
            <a:lvl8pPr marL="1371600" algn="ctr" rtl="0" fontAlgn="base">
              <a:spcBef>
                <a:spcPct val="0"/>
              </a:spcBef>
              <a:spcAft>
                <a:spcPct val="0"/>
              </a:spcAft>
              <a:defRPr sz="4400">
                <a:solidFill>
                  <a:schemeClr val="tx1"/>
                </a:solidFill>
                <a:latin typeface="Calibri" pitchFamily="34" charset="0"/>
                <a:cs typeface="Arial" pitchFamily="34" charset="0"/>
              </a:defRPr>
            </a:lvl8pPr>
            <a:lvl9pPr marL="1828800" algn="ctr" rtl="0" fontAlgn="base">
              <a:spcBef>
                <a:spcPct val="0"/>
              </a:spcBef>
              <a:spcAft>
                <a:spcPct val="0"/>
              </a:spcAft>
              <a:defRPr sz="4400">
                <a:solidFill>
                  <a:schemeClr val="tx1"/>
                </a:solidFill>
                <a:latin typeface="Calibri" pitchFamily="34" charset="0"/>
                <a:cs typeface="Arial" pitchFamily="34" charset="0"/>
              </a:defRPr>
            </a:lvl9pPr>
          </a:lstStyle>
          <a:p>
            <a:pPr rtl="1">
              <a:defRPr/>
            </a:pPr>
            <a:r>
              <a:rPr lang="he-IL" sz="4400" dirty="0">
                <a:solidFill>
                  <a:prstClr val="black"/>
                </a:solidFill>
                <a:latin typeface="Times New Roman"/>
                <a:cs typeface="Times New Roman"/>
              </a:rPr>
              <a:t>התקדמות טכנולוגיית </a:t>
            </a:r>
            <a:r>
              <a:rPr lang="he-IL" sz="4400" dirty="0" err="1">
                <a:solidFill>
                  <a:prstClr val="black"/>
                </a:solidFill>
                <a:latin typeface="Times New Roman"/>
                <a:cs typeface="Times New Roman"/>
              </a:rPr>
              <a:t>התג"ר</a:t>
            </a:r>
            <a:r>
              <a:rPr lang="he-IL" sz="4400" dirty="0">
                <a:solidFill>
                  <a:prstClr val="black"/>
                </a:solidFill>
                <a:latin typeface="Times New Roman"/>
                <a:cs typeface="Times New Roman"/>
              </a:rPr>
              <a:t> בעולם</a:t>
            </a:r>
          </a:p>
        </p:txBody>
      </p:sp>
      <p:sp>
        <p:nvSpPr>
          <p:cNvPr id="8" name="TextBox 7"/>
          <p:cNvSpPr txBox="1"/>
          <p:nvPr/>
        </p:nvSpPr>
        <p:spPr>
          <a:xfrm>
            <a:off x="765328" y="5517515"/>
            <a:ext cx="9408960" cy="369332"/>
          </a:xfrm>
          <a:prstGeom prst="rect">
            <a:avLst/>
          </a:prstGeom>
          <a:noFill/>
        </p:spPr>
        <p:txBody>
          <a:bodyPr wrap="square" rtlCol="1">
            <a:spAutoFit/>
          </a:bodyPr>
          <a:lstStyle/>
          <a:p>
            <a:pPr algn="l" rtl="0">
              <a:defRPr/>
            </a:pPr>
            <a:r>
              <a:rPr lang="en-US" u="sng" kern="0" dirty="0" smtClean="0">
                <a:solidFill>
                  <a:prstClr val="black"/>
                </a:solidFill>
              </a:rPr>
              <a:t>Source:</a:t>
            </a:r>
            <a:r>
              <a:rPr lang="en-US" kern="0" dirty="0" smtClean="0">
                <a:solidFill>
                  <a:prstClr val="black"/>
                </a:solidFill>
              </a:rPr>
              <a:t> </a:t>
            </a:r>
            <a:r>
              <a:rPr lang="en-US" kern="0" dirty="0" smtClean="0">
                <a:solidFill>
                  <a:prstClr val="black"/>
                </a:solidFill>
                <a:hlinkClick r:id="rId3"/>
              </a:rPr>
              <a:t>https://www.cigionline.org/sites/default/files/part_1.pdf</a:t>
            </a:r>
            <a:r>
              <a:rPr lang="en-US" kern="0" dirty="0" smtClean="0">
                <a:solidFill>
                  <a:prstClr val="black"/>
                </a:solidFill>
              </a:rPr>
              <a:t>  </a:t>
            </a:r>
            <a:endParaRPr lang="he-IL" kern="0" dirty="0" smtClean="0">
              <a:solidFill>
                <a:prstClr val="black"/>
              </a:solidFill>
            </a:endParaRPr>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9887"/>
          <a:stretch/>
        </p:blipFill>
        <p:spPr bwMode="auto">
          <a:xfrm>
            <a:off x="1524001" y="583028"/>
            <a:ext cx="8891588" cy="492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49947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914401" y="88900"/>
            <a:ext cx="10515600" cy="1325563"/>
          </a:xfrm>
        </p:spPr>
        <p:txBody>
          <a:bodyPr>
            <a:normAutofit/>
          </a:bodyPr>
          <a:lstStyle/>
          <a:p>
            <a:r>
              <a:rPr lang="he-IL" dirty="0" smtClean="0">
                <a:solidFill>
                  <a:prstClr val="black"/>
                </a:solidFill>
                <a:latin typeface="Times New Roman"/>
                <a:cs typeface="Times New Roman"/>
              </a:rPr>
              <a:t> </a:t>
            </a:r>
            <a:r>
              <a:rPr lang="he-IL" b="1" dirty="0">
                <a:solidFill>
                  <a:prstClr val="black"/>
                </a:solidFill>
                <a:latin typeface="Times New Roman"/>
                <a:cs typeface="Times New Roman"/>
              </a:rPr>
              <a:t>תחנה גרעינית (</a:t>
            </a:r>
            <a:r>
              <a:rPr lang="he-IL" b="1" dirty="0" err="1">
                <a:solidFill>
                  <a:prstClr val="black"/>
                </a:solidFill>
                <a:latin typeface="Times New Roman"/>
                <a:cs typeface="Times New Roman"/>
              </a:rPr>
              <a:t>תג"ר</a:t>
            </a:r>
            <a:r>
              <a:rPr lang="he-IL" b="1" dirty="0">
                <a:solidFill>
                  <a:prstClr val="black"/>
                </a:solidFill>
                <a:latin typeface="Times New Roman"/>
                <a:cs typeface="Times New Roman"/>
              </a:rPr>
              <a:t>) </a:t>
            </a:r>
            <a:r>
              <a:rPr lang="he-IL" b="1" dirty="0" smtClean="0">
                <a:solidFill>
                  <a:prstClr val="black"/>
                </a:solidFill>
                <a:latin typeface="Times New Roman"/>
                <a:cs typeface="Times New Roman"/>
              </a:rPr>
              <a:t>לייצור חשמל - </a:t>
            </a:r>
            <a:r>
              <a:rPr lang="en-US" b="1" dirty="0" smtClean="0">
                <a:solidFill>
                  <a:prstClr val="black"/>
                </a:solidFill>
                <a:latin typeface="Times New Roman"/>
                <a:cs typeface="Times New Roman"/>
              </a:rPr>
              <a:t>PWR</a:t>
            </a:r>
            <a:r>
              <a:rPr lang="he-IL" b="1" dirty="0" smtClean="0">
                <a:solidFill>
                  <a:prstClr val="black"/>
                </a:solidFill>
                <a:latin typeface="Times New Roman"/>
                <a:cs typeface="Times New Roman"/>
              </a:rPr>
              <a:t> </a:t>
            </a:r>
            <a:endParaRPr lang="he-IL" b="1" dirty="0">
              <a:solidFill>
                <a:prstClr val="black"/>
              </a:solidFill>
              <a:latin typeface="Times New Roman"/>
              <a:cs typeface="Times New Roman"/>
            </a:endParaRPr>
          </a:p>
        </p:txBody>
      </p:sp>
      <p:pic>
        <p:nvPicPr>
          <p:cNvPr id="4" name="מציין מיקום תוכן 3"/>
          <p:cNvPicPr>
            <a:picLocks noGrp="1" noChangeAspect="1"/>
          </p:cNvPicPr>
          <p:nvPr>
            <p:ph sz="half" idx="1"/>
          </p:nvPr>
        </p:nvPicPr>
        <p:blipFill>
          <a:blip r:embed="rId4"/>
          <a:stretch>
            <a:fillRect/>
          </a:stretch>
        </p:blipFill>
        <p:spPr>
          <a:xfrm>
            <a:off x="595313" y="1207076"/>
            <a:ext cx="5653088" cy="4392739"/>
          </a:xfrm>
          <a:prstGeom prst="rect">
            <a:avLst/>
          </a:prstGeom>
        </p:spPr>
      </p:pic>
      <p:sp>
        <p:nvSpPr>
          <p:cNvPr id="3" name="מציין מיקום תוכן 2"/>
          <p:cNvSpPr>
            <a:spLocks noGrp="1"/>
          </p:cNvSpPr>
          <p:nvPr>
            <p:ph sz="half" idx="2"/>
          </p:nvPr>
        </p:nvSpPr>
        <p:spPr>
          <a:xfrm>
            <a:off x="6248401" y="1207076"/>
            <a:ext cx="5181600" cy="4600015"/>
          </a:xfrm>
        </p:spPr>
        <p:txBody>
          <a:bodyPr>
            <a:normAutofit lnSpcReduction="10000"/>
          </a:bodyPr>
          <a:lstStyle/>
          <a:p>
            <a:pPr algn="just"/>
            <a:r>
              <a:rPr lang="he-IL" sz="2400" b="1" dirty="0">
                <a:solidFill>
                  <a:srgbClr val="804000"/>
                </a:solidFill>
              </a:rPr>
              <a:t>כור מים קלים בלחץ </a:t>
            </a:r>
            <a:r>
              <a:rPr lang="he-IL" sz="2400" b="1" dirty="0" smtClean="0">
                <a:solidFill>
                  <a:srgbClr val="804000"/>
                </a:solidFill>
              </a:rPr>
              <a:t>- </a:t>
            </a:r>
            <a:r>
              <a:rPr lang="he-IL" sz="2600" dirty="0" smtClean="0">
                <a:latin typeface="David" pitchFamily="34" charset="-79"/>
                <a:cs typeface="David" pitchFamily="34" charset="-79"/>
              </a:rPr>
              <a:t>בכור </a:t>
            </a:r>
            <a:r>
              <a:rPr lang="he-IL" sz="2600" dirty="0">
                <a:latin typeface="David" pitchFamily="34" charset="-79"/>
                <a:cs typeface="David" pitchFamily="34" charset="-79"/>
              </a:rPr>
              <a:t>זה, מים זורמים דרך ליבת הכור עם האורניום, ומעבירים את החום הנוצר אל מחליף חום, המעביר את החום למים אחרים, ההופכים לקיטור, המניע טורבינות, המניעות גנרטורים. </a:t>
            </a:r>
          </a:p>
          <a:p>
            <a:pPr algn="just"/>
            <a:r>
              <a:rPr lang="he-IL" sz="2600" dirty="0" smtClean="0">
                <a:latin typeface="David" pitchFamily="34" charset="-79"/>
                <a:cs typeface="David" pitchFamily="34" charset="-79"/>
              </a:rPr>
              <a:t>עיקרון </a:t>
            </a:r>
            <a:r>
              <a:rPr lang="he-IL" sz="2600" dirty="0">
                <a:latin typeface="David" pitchFamily="34" charset="-79"/>
                <a:cs typeface="David" pitchFamily="34" charset="-79"/>
              </a:rPr>
              <a:t>פעולה כשל "סיר לחץ", בו מניחים מכסה הדוק מעל סיר עם מים מחוממים.</a:t>
            </a:r>
          </a:p>
          <a:p>
            <a:pPr algn="just"/>
            <a:r>
              <a:rPr lang="he-IL" sz="2600" dirty="0">
                <a:latin typeface="David" pitchFamily="34" charset="-79"/>
                <a:cs typeface="David" pitchFamily="34" charset="-79"/>
              </a:rPr>
              <a:t>הלחץ בסיר גדל עם העלייה בטמפ' (האדים לא יכולים 'לברוח'), אך מונע מהמים לרתוח בטמפ' הרגילה.</a:t>
            </a:r>
          </a:p>
          <a:p>
            <a:pPr algn="just"/>
            <a:r>
              <a:rPr lang="he-IL" sz="2600" dirty="0">
                <a:latin typeface="David" pitchFamily="34" charset="-79"/>
                <a:cs typeface="David" pitchFamily="34" charset="-79"/>
              </a:rPr>
              <a:t>כ-2/3 </a:t>
            </a:r>
            <a:r>
              <a:rPr lang="he-IL" sz="2600" dirty="0" err="1">
                <a:latin typeface="David" pitchFamily="34" charset="-79"/>
                <a:cs typeface="David" pitchFamily="34" charset="-79"/>
              </a:rPr>
              <a:t>מהתגר"ים</a:t>
            </a:r>
            <a:r>
              <a:rPr lang="he-IL" sz="2600" dirty="0">
                <a:latin typeface="David" pitchFamily="34" charset="-79"/>
                <a:cs typeface="David" pitchFamily="34" charset="-79"/>
              </a:rPr>
              <a:t> בארה"ב הם מסוג זה.</a:t>
            </a:r>
          </a:p>
        </p:txBody>
      </p:sp>
      <p:sp>
        <p:nvSpPr>
          <p:cNvPr id="5" name="מציין מיקום של מספר שקופית 4"/>
          <p:cNvSpPr>
            <a:spLocks noGrp="1"/>
          </p:cNvSpPr>
          <p:nvPr>
            <p:ph type="sldNum" sz="quarter" idx="12"/>
          </p:nvPr>
        </p:nvSpPr>
        <p:spPr/>
        <p:txBody>
          <a:bodyPr/>
          <a:lstStyle/>
          <a:p>
            <a:fld id="{F08C7CFD-42CD-40AF-9D8A-B6FC5D603F51}" type="slidenum">
              <a:rPr lang="he-IL" smtClean="0">
                <a:solidFill>
                  <a:prstClr val="black">
                    <a:tint val="75000"/>
                  </a:prstClr>
                </a:solidFill>
              </a:rPr>
              <a:pPr/>
              <a:t>16</a:t>
            </a:fld>
            <a:endParaRPr lang="he-IL">
              <a:solidFill>
                <a:prstClr val="black">
                  <a:tint val="75000"/>
                </a:prstClr>
              </a:solidFill>
            </a:endParaRPr>
          </a:p>
        </p:txBody>
      </p:sp>
    </p:spTree>
    <p:extLst>
      <p:ext uri="{BB962C8B-B14F-4D97-AF65-F5344CB8AC3E}">
        <p14:creationId xmlns:p14="http://schemas.microsoft.com/office/powerpoint/2010/main" val="2205532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435" y="-310096"/>
            <a:ext cx="10515600" cy="1798067"/>
          </a:xfrm>
        </p:spPr>
        <p:txBody>
          <a:bodyPr>
            <a:normAutofit/>
          </a:bodyPr>
          <a:lstStyle/>
          <a:p>
            <a:pPr algn="ctr" rtl="1"/>
            <a:r>
              <a:rPr lang="he-IL" b="1" dirty="0">
                <a:solidFill>
                  <a:prstClr val="black"/>
                </a:solidFill>
                <a:latin typeface="Times New Roman"/>
                <a:cs typeface="Times New Roman"/>
              </a:rPr>
              <a:t>תחנת כוח גרעינית </a:t>
            </a:r>
            <a:r>
              <a:rPr lang="he-IL" b="1" dirty="0" smtClean="0">
                <a:solidFill>
                  <a:prstClr val="black"/>
                </a:solidFill>
                <a:latin typeface="Times New Roman"/>
                <a:cs typeface="Times New Roman"/>
              </a:rPr>
              <a:t>- </a:t>
            </a:r>
            <a:r>
              <a:rPr lang="en-US" sz="3600" b="1" dirty="0">
                <a:solidFill>
                  <a:prstClr val="black">
                    <a:lumMod val="85000"/>
                    <a:lumOff val="15000"/>
                  </a:prstClr>
                </a:solidFill>
                <a:latin typeface="Century Gothic" panose="020B0502020202020204"/>
              </a:rPr>
              <a:t>Basic Diagram of a PWR</a:t>
            </a:r>
            <a:endParaRPr lang="en-US" b="1" dirty="0">
              <a:solidFill>
                <a:prstClr val="black"/>
              </a:solidFill>
              <a:latin typeface="Times New Roman"/>
              <a:cs typeface="Times New Roman"/>
            </a:endParaRPr>
          </a:p>
        </p:txBody>
      </p:sp>
      <p:sp>
        <p:nvSpPr>
          <p:cNvPr id="4" name="מציין מיקום של מספר שקופית 3"/>
          <p:cNvSpPr>
            <a:spLocks noGrp="1"/>
          </p:cNvSpPr>
          <p:nvPr>
            <p:ph type="sldNum" sz="quarter" idx="12"/>
          </p:nvPr>
        </p:nvSpPr>
        <p:spPr/>
        <p:txBody>
          <a:bodyPr/>
          <a:lstStyle/>
          <a:p>
            <a:fld id="{EAC98CCB-77F1-4C2B-B56A-DC83FD1BEA98}" type="slidenum">
              <a:rPr lang="en-US" smtClean="0">
                <a:solidFill>
                  <a:prstClr val="black">
                    <a:tint val="75000"/>
                  </a:prstClr>
                </a:solidFill>
              </a:rPr>
              <a:pPr/>
              <a:t>17</a:t>
            </a:fld>
            <a:endParaRPr lang="en-US">
              <a:solidFill>
                <a:prstClr val="black">
                  <a:tint val="75000"/>
                </a:prstClr>
              </a:solidFill>
            </a:endParaRPr>
          </a:p>
        </p:txBody>
      </p:sp>
      <p:sp>
        <p:nvSpPr>
          <p:cNvPr id="5" name="כותרת 1"/>
          <p:cNvSpPr txBox="1">
            <a:spLocks/>
          </p:cNvSpPr>
          <p:nvPr/>
        </p:nvSpPr>
        <p:spPr bwMode="auto">
          <a:xfrm>
            <a:off x="1886197" y="1339931"/>
            <a:ext cx="8229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3600" b="1" i="0" kern="1200" baseline="0">
                <a:solidFill>
                  <a:srgbClr val="0070C0"/>
                </a:solidFill>
                <a:effectLst>
                  <a:outerShdw blurRad="38100" dist="38100" dir="2700000" algn="tl">
                    <a:srgbClr val="000000">
                      <a:alpha val="43137"/>
                    </a:srgbClr>
                  </a:outerShdw>
                </a:effectLst>
                <a:latin typeface="David" pitchFamily="34" charset="-79"/>
                <a:ea typeface="+mj-ea"/>
                <a:cs typeface="David" pitchFamily="34" charset="-79"/>
              </a:defRPr>
            </a:lvl1pPr>
            <a:lvl2pPr algn="ctr" rtl="0" eaLnBrk="0" fontAlgn="base" hangingPunct="0">
              <a:spcBef>
                <a:spcPct val="0"/>
              </a:spcBef>
              <a:spcAft>
                <a:spcPct val="0"/>
              </a:spcAft>
              <a:defRPr sz="4400">
                <a:solidFill>
                  <a:schemeClr val="tx1"/>
                </a:solidFill>
                <a:latin typeface="Calibri" pitchFamily="34" charset="0"/>
                <a:cs typeface="Arial" pitchFamily="34" charset="0"/>
              </a:defRPr>
            </a:lvl2pPr>
            <a:lvl3pPr algn="ctr" rtl="0" eaLnBrk="0" fontAlgn="base" hangingPunct="0">
              <a:spcBef>
                <a:spcPct val="0"/>
              </a:spcBef>
              <a:spcAft>
                <a:spcPct val="0"/>
              </a:spcAft>
              <a:defRPr sz="4400">
                <a:solidFill>
                  <a:schemeClr val="tx1"/>
                </a:solidFill>
                <a:latin typeface="Calibri" pitchFamily="34" charset="0"/>
                <a:cs typeface="Arial" pitchFamily="34" charset="0"/>
              </a:defRPr>
            </a:lvl3pPr>
            <a:lvl4pPr algn="ctr" rtl="0" eaLnBrk="0" fontAlgn="base" hangingPunct="0">
              <a:spcBef>
                <a:spcPct val="0"/>
              </a:spcBef>
              <a:spcAft>
                <a:spcPct val="0"/>
              </a:spcAft>
              <a:defRPr sz="4400">
                <a:solidFill>
                  <a:schemeClr val="tx1"/>
                </a:solidFill>
                <a:latin typeface="Calibri" pitchFamily="34" charset="0"/>
                <a:cs typeface="Arial" pitchFamily="34" charset="0"/>
              </a:defRPr>
            </a:lvl4pPr>
            <a:lvl5pPr algn="ctr" rtl="0" eaLnBrk="0" fontAlgn="base" hangingPunct="0">
              <a:spcBef>
                <a:spcPct val="0"/>
              </a:spcBef>
              <a:spcAft>
                <a:spcPct val="0"/>
              </a:spcAft>
              <a:defRPr sz="4400">
                <a:solidFill>
                  <a:schemeClr val="tx1"/>
                </a:solidFill>
                <a:latin typeface="Calibri" pitchFamily="34" charset="0"/>
                <a:cs typeface="Arial" pitchFamily="34" charset="0"/>
              </a:defRPr>
            </a:lvl5pPr>
            <a:lvl6pPr marL="457200" algn="ctr" rtl="0" fontAlgn="base">
              <a:spcBef>
                <a:spcPct val="0"/>
              </a:spcBef>
              <a:spcAft>
                <a:spcPct val="0"/>
              </a:spcAft>
              <a:defRPr sz="4400">
                <a:solidFill>
                  <a:schemeClr val="tx1"/>
                </a:solidFill>
                <a:latin typeface="Calibri" pitchFamily="34" charset="0"/>
                <a:cs typeface="Arial" pitchFamily="34" charset="0"/>
              </a:defRPr>
            </a:lvl6pPr>
            <a:lvl7pPr marL="914400" algn="ctr" rtl="0" fontAlgn="base">
              <a:spcBef>
                <a:spcPct val="0"/>
              </a:spcBef>
              <a:spcAft>
                <a:spcPct val="0"/>
              </a:spcAft>
              <a:defRPr sz="4400">
                <a:solidFill>
                  <a:schemeClr val="tx1"/>
                </a:solidFill>
                <a:latin typeface="Calibri" pitchFamily="34" charset="0"/>
                <a:cs typeface="Arial" pitchFamily="34" charset="0"/>
              </a:defRPr>
            </a:lvl7pPr>
            <a:lvl8pPr marL="1371600" algn="ctr" rtl="0" fontAlgn="base">
              <a:spcBef>
                <a:spcPct val="0"/>
              </a:spcBef>
              <a:spcAft>
                <a:spcPct val="0"/>
              </a:spcAft>
              <a:defRPr sz="4400">
                <a:solidFill>
                  <a:schemeClr val="tx1"/>
                </a:solidFill>
                <a:latin typeface="Calibri" pitchFamily="34" charset="0"/>
                <a:cs typeface="Arial" pitchFamily="34" charset="0"/>
              </a:defRPr>
            </a:lvl8pPr>
            <a:lvl9pPr marL="1828800" algn="ctr" rtl="0" fontAlgn="base">
              <a:spcBef>
                <a:spcPct val="0"/>
              </a:spcBef>
              <a:spcAft>
                <a:spcPct val="0"/>
              </a:spcAft>
              <a:defRPr sz="4400">
                <a:solidFill>
                  <a:schemeClr val="tx1"/>
                </a:solidFill>
                <a:latin typeface="Calibri" pitchFamily="34" charset="0"/>
                <a:cs typeface="Arial" pitchFamily="34" charset="0"/>
              </a:defRPr>
            </a:lvl9pPr>
          </a:lstStyle>
          <a:p>
            <a:pPr>
              <a:defRPr/>
            </a:pPr>
            <a:r>
              <a:rPr lang="he-IL" dirty="0" smtClean="0"/>
              <a:t>תחנת כוח גרעינית (</a:t>
            </a:r>
            <a:r>
              <a:rPr lang="he-IL" dirty="0" err="1" smtClean="0"/>
              <a:t>תג"ר</a:t>
            </a:r>
            <a:r>
              <a:rPr lang="he-IL" dirty="0" smtClean="0"/>
              <a:t>)</a:t>
            </a:r>
            <a:endParaRPr lang="he-IL" dirty="0"/>
          </a:p>
        </p:txBody>
      </p:sp>
      <p:pic>
        <p:nvPicPr>
          <p:cNvPr id="6" name="Picture 2" descr="nuclear energy generation diagram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12004" y="1028385"/>
            <a:ext cx="9092462" cy="4698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1719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838202" y="236538"/>
            <a:ext cx="10515600" cy="1325563"/>
          </a:xfrm>
        </p:spPr>
        <p:txBody>
          <a:bodyPr>
            <a:normAutofit/>
          </a:bodyPr>
          <a:lstStyle/>
          <a:p>
            <a:r>
              <a:rPr lang="he-IL" dirty="0" smtClean="0">
                <a:solidFill>
                  <a:prstClr val="black"/>
                </a:solidFill>
                <a:latin typeface="Times New Roman"/>
                <a:cs typeface="Times New Roman"/>
              </a:rPr>
              <a:t> </a:t>
            </a:r>
            <a:r>
              <a:rPr lang="he-IL" b="1" dirty="0">
                <a:solidFill>
                  <a:prstClr val="black"/>
                </a:solidFill>
                <a:latin typeface="Times New Roman"/>
                <a:cs typeface="Times New Roman"/>
              </a:rPr>
              <a:t>תחנה גרעינית לייצור </a:t>
            </a:r>
            <a:r>
              <a:rPr lang="he-IL" b="1" dirty="0" smtClean="0">
                <a:solidFill>
                  <a:prstClr val="black"/>
                </a:solidFill>
                <a:latin typeface="Times New Roman"/>
                <a:cs typeface="Times New Roman"/>
              </a:rPr>
              <a:t>חשמל - </a:t>
            </a:r>
            <a:r>
              <a:rPr lang="en-US" b="1" dirty="0" smtClean="0">
                <a:solidFill>
                  <a:prstClr val="black"/>
                </a:solidFill>
                <a:latin typeface="Times New Roman"/>
                <a:cs typeface="Times New Roman"/>
              </a:rPr>
              <a:t>BWR</a:t>
            </a:r>
            <a:r>
              <a:rPr lang="he-IL" b="1" dirty="0" smtClean="0">
                <a:solidFill>
                  <a:prstClr val="black"/>
                </a:solidFill>
                <a:latin typeface="Times New Roman"/>
                <a:cs typeface="Times New Roman"/>
              </a:rPr>
              <a:t> </a:t>
            </a:r>
            <a:endParaRPr lang="he-IL" b="1" dirty="0">
              <a:solidFill>
                <a:prstClr val="black"/>
              </a:solidFill>
              <a:latin typeface="Times New Roman"/>
              <a:cs typeface="Times New Roman"/>
            </a:endParaRPr>
          </a:p>
        </p:txBody>
      </p:sp>
      <p:pic>
        <p:nvPicPr>
          <p:cNvPr id="4" name="מציין מיקום תוכן 3"/>
          <p:cNvPicPr>
            <a:picLocks noGrp="1" noChangeAspect="1"/>
          </p:cNvPicPr>
          <p:nvPr>
            <p:ph sz="half" idx="1"/>
          </p:nvPr>
        </p:nvPicPr>
        <p:blipFill>
          <a:blip r:embed="rId4"/>
          <a:stretch>
            <a:fillRect/>
          </a:stretch>
        </p:blipFill>
        <p:spPr>
          <a:xfrm>
            <a:off x="609600" y="1481139"/>
            <a:ext cx="5181600" cy="4041882"/>
          </a:xfrm>
          <a:prstGeom prst="rect">
            <a:avLst/>
          </a:prstGeom>
        </p:spPr>
      </p:pic>
      <p:sp>
        <p:nvSpPr>
          <p:cNvPr id="3" name="מציין מיקום תוכן 2"/>
          <p:cNvSpPr>
            <a:spLocks noGrp="1"/>
          </p:cNvSpPr>
          <p:nvPr>
            <p:ph sz="half" idx="2"/>
          </p:nvPr>
        </p:nvSpPr>
        <p:spPr>
          <a:xfrm>
            <a:off x="6172202" y="1333609"/>
            <a:ext cx="5181600" cy="4351338"/>
          </a:xfrm>
        </p:spPr>
        <p:txBody>
          <a:bodyPr>
            <a:normAutofit fontScale="92500" lnSpcReduction="10000"/>
          </a:bodyPr>
          <a:lstStyle/>
          <a:p>
            <a:pPr algn="just"/>
            <a:r>
              <a:rPr lang="he-IL" sz="2400" b="1" dirty="0">
                <a:solidFill>
                  <a:srgbClr val="804000"/>
                </a:solidFill>
              </a:rPr>
              <a:t>כור מים </a:t>
            </a:r>
            <a:r>
              <a:rPr lang="he-IL" sz="2400" b="1" dirty="0" smtClean="0">
                <a:solidFill>
                  <a:srgbClr val="804000"/>
                </a:solidFill>
              </a:rPr>
              <a:t>רותחים - </a:t>
            </a:r>
            <a:r>
              <a:rPr lang="he-IL" dirty="0" smtClean="0">
                <a:latin typeface="David" pitchFamily="34" charset="-79"/>
                <a:cs typeface="David" pitchFamily="34" charset="-79"/>
              </a:rPr>
              <a:t>בריאקציה </a:t>
            </a:r>
            <a:r>
              <a:rPr lang="he-IL" dirty="0">
                <a:latin typeface="David" pitchFamily="34" charset="-79"/>
                <a:cs typeface="David" pitchFamily="34" charset="-79"/>
              </a:rPr>
              <a:t>נוצר חום רב, המחמם את מי הכור הנמצאים בלחץ גבוה (כ-70 </a:t>
            </a:r>
            <a:r>
              <a:rPr lang="he-IL" dirty="0" err="1">
                <a:latin typeface="David" pitchFamily="34" charset="-79"/>
                <a:cs typeface="David" pitchFamily="34" charset="-79"/>
              </a:rPr>
              <a:t>אטמ</a:t>
            </a:r>
            <a:r>
              <a:rPr lang="he-IL" dirty="0">
                <a:latin typeface="David" pitchFamily="34" charset="-79"/>
                <a:cs typeface="David" pitchFamily="34" charset="-79"/>
              </a:rPr>
              <a:t>'), עד כדי רתיחה.</a:t>
            </a:r>
          </a:p>
          <a:p>
            <a:pPr algn="just"/>
            <a:r>
              <a:rPr lang="he-IL" dirty="0">
                <a:latin typeface="David" pitchFamily="34" charset="-79"/>
                <a:cs typeface="David" pitchFamily="34" charset="-79"/>
              </a:rPr>
              <a:t>בשל הלחץ הגבוה בכור- הרתיחה נעשית בטמפ' של </a:t>
            </a:r>
            <a:r>
              <a:rPr lang="he-IL" dirty="0" smtClean="0">
                <a:latin typeface="David" pitchFamily="34" charset="-79"/>
                <a:cs typeface="David" pitchFamily="34" charset="-79"/>
              </a:rPr>
              <a:t>כ-</a:t>
            </a:r>
            <a:r>
              <a:rPr lang="en-US" dirty="0">
                <a:latin typeface="David" pitchFamily="34" charset="-79"/>
                <a:cs typeface="David" pitchFamily="34" charset="-79"/>
              </a:rPr>
              <a:t>C</a:t>
            </a:r>
            <a:r>
              <a:rPr lang="he-IL" dirty="0">
                <a:latin typeface="David" pitchFamily="34" charset="-79"/>
                <a:cs typeface="David" pitchFamily="34" charset="-79"/>
              </a:rPr>
              <a:t> 300</a:t>
            </a:r>
            <a:r>
              <a:rPr lang="he-IL" dirty="0" smtClean="0">
                <a:latin typeface="David" pitchFamily="34" charset="-79"/>
                <a:cs typeface="David" pitchFamily="34" charset="-79"/>
              </a:rPr>
              <a:t>°.</a:t>
            </a:r>
            <a:endParaRPr lang="he-IL" dirty="0">
              <a:latin typeface="David" pitchFamily="34" charset="-79"/>
              <a:cs typeface="David" pitchFamily="34" charset="-79"/>
            </a:endParaRPr>
          </a:p>
          <a:p>
            <a:pPr algn="just"/>
            <a:r>
              <a:rPr lang="he-IL" dirty="0">
                <a:latin typeface="David" pitchFamily="34" charset="-79"/>
                <a:cs typeface="David" pitchFamily="34" charset="-79"/>
              </a:rPr>
              <a:t>קיטור (בלחץ ובטמפ' גבוהים) זורם </a:t>
            </a:r>
            <a:r>
              <a:rPr lang="he-IL" dirty="0" err="1">
                <a:latin typeface="David" pitchFamily="34" charset="-79"/>
                <a:cs typeface="David" pitchFamily="34" charset="-79"/>
              </a:rPr>
              <a:t>מהמיכל</a:t>
            </a:r>
            <a:r>
              <a:rPr lang="he-IL" dirty="0">
                <a:latin typeface="David" pitchFamily="34" charset="-79"/>
                <a:cs typeface="David" pitchFamily="34" charset="-79"/>
              </a:rPr>
              <a:t> לטורבינה ומשם לגנרטור </a:t>
            </a:r>
            <a:r>
              <a:rPr lang="he-IL" dirty="0" smtClean="0">
                <a:latin typeface="David" pitchFamily="34" charset="-79"/>
                <a:cs typeface="David" pitchFamily="34" charset="-79"/>
              </a:rPr>
              <a:t>להפקת חשמל.</a:t>
            </a:r>
            <a:endParaRPr lang="he-IL" dirty="0">
              <a:latin typeface="David" pitchFamily="34" charset="-79"/>
              <a:cs typeface="David" pitchFamily="34" charset="-79"/>
            </a:endParaRPr>
          </a:p>
          <a:p>
            <a:pPr algn="just"/>
            <a:r>
              <a:rPr lang="he-IL" dirty="0">
                <a:latin typeface="David" pitchFamily="34" charset="-79"/>
                <a:cs typeface="David" pitchFamily="34" charset="-79"/>
              </a:rPr>
              <a:t>קיטור מעובה – </a:t>
            </a:r>
            <a:r>
              <a:rPr lang="he-IL" dirty="0" smtClean="0">
                <a:latin typeface="David" pitchFamily="34" charset="-79"/>
                <a:cs typeface="David" pitchFamily="34" charset="-79"/>
              </a:rPr>
              <a:t>מתעבה </a:t>
            </a:r>
            <a:r>
              <a:rPr lang="he-IL" dirty="0">
                <a:latin typeface="David" pitchFamily="34" charset="-79"/>
                <a:cs typeface="David" pitchFamily="34" charset="-79"/>
              </a:rPr>
              <a:t>לפזה מימית ע"י מעגל קירור משני.</a:t>
            </a:r>
          </a:p>
          <a:p>
            <a:pPr algn="just"/>
            <a:r>
              <a:rPr lang="he-IL" dirty="0">
                <a:latin typeface="David" pitchFamily="34" charset="-79"/>
                <a:cs typeface="David" pitchFamily="34" charset="-79"/>
              </a:rPr>
              <a:t>מים חוזרים לליבה.</a:t>
            </a:r>
          </a:p>
          <a:p>
            <a:endParaRPr lang="he-IL" dirty="0" smtClean="0"/>
          </a:p>
        </p:txBody>
      </p:sp>
      <p:sp>
        <p:nvSpPr>
          <p:cNvPr id="5" name="מציין מיקום של מספר שקופית 4"/>
          <p:cNvSpPr>
            <a:spLocks noGrp="1"/>
          </p:cNvSpPr>
          <p:nvPr>
            <p:ph type="sldNum" sz="quarter" idx="12"/>
          </p:nvPr>
        </p:nvSpPr>
        <p:spPr/>
        <p:txBody>
          <a:bodyPr/>
          <a:lstStyle/>
          <a:p>
            <a:fld id="{F08C7CFD-42CD-40AF-9D8A-B6FC5D603F51}" type="slidenum">
              <a:rPr lang="he-IL" smtClean="0">
                <a:solidFill>
                  <a:prstClr val="black">
                    <a:tint val="75000"/>
                  </a:prstClr>
                </a:solidFill>
              </a:rPr>
              <a:pPr/>
              <a:t>18</a:t>
            </a:fld>
            <a:endParaRPr lang="he-IL">
              <a:solidFill>
                <a:prstClr val="black">
                  <a:tint val="75000"/>
                </a:prstClr>
              </a:solidFill>
            </a:endParaRPr>
          </a:p>
        </p:txBody>
      </p:sp>
    </p:spTree>
    <p:extLst>
      <p:ext uri="{BB962C8B-B14F-4D97-AF65-F5344CB8AC3E}">
        <p14:creationId xmlns:p14="http://schemas.microsoft.com/office/powerpoint/2010/main" val="134045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41821"/>
            <a:ext cx="10515600" cy="1325563"/>
          </a:xfrm>
        </p:spPr>
        <p:txBody>
          <a:bodyPr>
            <a:normAutofit/>
          </a:bodyPr>
          <a:lstStyle/>
          <a:p>
            <a:r>
              <a:rPr lang="en-US" sz="3600" b="1" dirty="0">
                <a:solidFill>
                  <a:prstClr val="black">
                    <a:lumMod val="85000"/>
                    <a:lumOff val="15000"/>
                  </a:prstClr>
                </a:solidFill>
                <a:latin typeface="Century Gothic" panose="020B0502020202020204"/>
              </a:rPr>
              <a:t>Basic Diagram of a BWR</a:t>
            </a:r>
            <a:endParaRPr lang="he-IL" sz="3600" b="1" dirty="0">
              <a:solidFill>
                <a:prstClr val="black">
                  <a:lumMod val="85000"/>
                  <a:lumOff val="15000"/>
                </a:prstClr>
              </a:solidFill>
              <a:latin typeface="Century Gothic" panose="020B0502020202020204"/>
            </a:endParaRPr>
          </a:p>
        </p:txBody>
      </p:sp>
      <p:sp>
        <p:nvSpPr>
          <p:cNvPr id="4" name="מציין מיקום של מספר שקופית 3"/>
          <p:cNvSpPr>
            <a:spLocks noGrp="1"/>
          </p:cNvSpPr>
          <p:nvPr>
            <p:ph type="sldNum" sz="quarter" idx="12"/>
          </p:nvPr>
        </p:nvSpPr>
        <p:spPr/>
        <p:txBody>
          <a:bodyPr/>
          <a:lstStyle/>
          <a:p>
            <a:fld id="{EAC98CCB-77F1-4C2B-B56A-DC83FD1BEA98}" type="slidenum">
              <a:rPr lang="en-US" smtClean="0">
                <a:solidFill>
                  <a:prstClr val="black">
                    <a:tint val="75000"/>
                  </a:prstClr>
                </a:solidFill>
              </a:rPr>
              <a:pPr/>
              <a:t>19</a:t>
            </a:fld>
            <a:endParaRPr lang="en-US">
              <a:solidFill>
                <a:prstClr val="black">
                  <a:tint val="75000"/>
                </a:prstClr>
              </a:solidFill>
            </a:endParaRPr>
          </a:p>
        </p:txBody>
      </p:sp>
      <p:pic>
        <p:nvPicPr>
          <p:cNvPr id="5" name="Picture 6" descr="bwr"/>
          <p:cNvPicPr>
            <a:picLocks noChangeAspect="1" noChangeArrowheads="1" noCrop="1"/>
          </p:cNvPicPr>
          <p:nvPr/>
        </p:nvPicPr>
        <p:blipFill>
          <a:blip r:embed="rId3" cstate="print"/>
          <a:stretch>
            <a:fillRect/>
          </a:stretch>
        </p:blipFill>
        <p:spPr>
          <a:xfrm>
            <a:off x="2305050" y="1128465"/>
            <a:ext cx="8153401" cy="4265859"/>
          </a:xfrm>
          <a:prstGeom prst="rect">
            <a:avLst/>
          </a:prstGeom>
          <a:noFill/>
        </p:spPr>
      </p:pic>
    </p:spTree>
    <p:extLst>
      <p:ext uri="{BB962C8B-B14F-4D97-AF65-F5344CB8AC3E}">
        <p14:creationId xmlns:p14="http://schemas.microsoft.com/office/powerpoint/2010/main" val="3167314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מציין מיקום של מספר שקופית 4"/>
          <p:cNvSpPr>
            <a:spLocks noGrp="1"/>
          </p:cNvSpPr>
          <p:nvPr>
            <p:ph type="sldNum" sz="quarter" idx="12"/>
          </p:nvPr>
        </p:nvSpPr>
        <p:spPr/>
        <p:txBody>
          <a:bodyPr/>
          <a:lstStyle/>
          <a:p>
            <a:fld id="{F08C7CFD-42CD-40AF-9D8A-B6FC5D603F51}" type="slidenum">
              <a:rPr lang="he-IL" smtClean="0"/>
              <a:t>2</a:t>
            </a:fld>
            <a:endParaRPr lang="he-IL"/>
          </a:p>
        </p:txBody>
      </p:sp>
      <p:sp>
        <p:nvSpPr>
          <p:cNvPr id="7" name="כותרת 1"/>
          <p:cNvSpPr>
            <a:spLocks noGrp="1"/>
          </p:cNvSpPr>
          <p:nvPr>
            <p:ph type="title"/>
          </p:nvPr>
        </p:nvSpPr>
        <p:spPr>
          <a:xfrm>
            <a:off x="4417996" y="94084"/>
            <a:ext cx="4545310" cy="656279"/>
          </a:xfrm>
        </p:spPr>
        <p:txBody>
          <a:bodyPr>
            <a:noAutofit/>
          </a:bodyPr>
          <a:lstStyle/>
          <a:p>
            <a:pPr algn="ctr"/>
            <a:r>
              <a:rPr lang="he-IL" sz="4800" b="1" dirty="0" smtClean="0">
                <a:solidFill>
                  <a:srgbClr val="002060"/>
                </a:solidFill>
              </a:rPr>
              <a:t>נושאים במצגת</a:t>
            </a:r>
            <a:endParaRPr lang="he-IL" sz="4800" b="1" dirty="0">
              <a:solidFill>
                <a:srgbClr val="002060"/>
              </a:solidFill>
            </a:endParaRPr>
          </a:p>
        </p:txBody>
      </p:sp>
      <p:graphicFrame>
        <p:nvGraphicFramePr>
          <p:cNvPr id="3" name="מציין מיקום תוכן 2"/>
          <p:cNvGraphicFramePr>
            <a:graphicFrameLocks noGrp="1"/>
          </p:cNvGraphicFramePr>
          <p:nvPr>
            <p:ph idx="1"/>
            <p:extLst>
              <p:ext uri="{D42A27DB-BD31-4B8C-83A1-F6EECF244321}">
                <p14:modId xmlns:p14="http://schemas.microsoft.com/office/powerpoint/2010/main" val="3243043606"/>
              </p:ext>
            </p:extLst>
          </p:nvPr>
        </p:nvGraphicFramePr>
        <p:xfrm>
          <a:off x="1076197" y="851770"/>
          <a:ext cx="10515600" cy="44717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82350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ctrTitle"/>
          </p:nvPr>
        </p:nvSpPr>
        <p:spPr>
          <a:xfrm>
            <a:off x="1488374" y="520137"/>
            <a:ext cx="9144000" cy="2387600"/>
          </a:xfrm>
        </p:spPr>
        <p:txBody>
          <a:bodyPr>
            <a:normAutofit/>
          </a:bodyPr>
          <a:lstStyle/>
          <a:p>
            <a:r>
              <a:rPr lang="he-IL" sz="4800" b="1" dirty="0">
                <a:solidFill>
                  <a:prstClr val="white"/>
                </a:solidFill>
                <a:latin typeface="Arial" panose="020B0604020202020204" pitchFamily="34" charset="0"/>
                <a:cs typeface="Arial" panose="020B0604020202020204" pitchFamily="34" charset="0"/>
              </a:rPr>
              <a:t>כורים קטנים </a:t>
            </a:r>
            <a:r>
              <a:rPr lang="he-IL" sz="4800" b="1" dirty="0" smtClean="0">
                <a:solidFill>
                  <a:prstClr val="white"/>
                </a:solidFill>
                <a:latin typeface="Arial" panose="020B0604020202020204" pitchFamily="34" charset="0"/>
                <a:cs typeface="Arial" panose="020B0604020202020204" pitchFamily="34" charset="0"/>
              </a:rPr>
              <a:t>מתקדמים</a:t>
            </a:r>
            <a:endParaRPr lang="he-IL" sz="4800" b="1" dirty="0">
              <a:solidFill>
                <a:prstClr val="white"/>
              </a:solidFill>
              <a:latin typeface="Arial" panose="020B0604020202020204" pitchFamily="34" charset="0"/>
              <a:cs typeface="Arial" panose="020B0604020202020204" pitchFamily="34" charset="0"/>
            </a:endParaRPr>
          </a:p>
        </p:txBody>
      </p:sp>
      <p:sp>
        <p:nvSpPr>
          <p:cNvPr id="4" name="מציין מיקום של מספר שקופית 3"/>
          <p:cNvSpPr>
            <a:spLocks noGrp="1"/>
          </p:cNvSpPr>
          <p:nvPr>
            <p:ph type="sldNum" sz="quarter" idx="12"/>
          </p:nvPr>
        </p:nvSpPr>
        <p:spPr/>
        <p:txBody>
          <a:bodyPr/>
          <a:lstStyle/>
          <a:p>
            <a:fld id="{F08C7CFD-42CD-40AF-9D8A-B6FC5D603F51}" type="slidenum">
              <a:rPr lang="he-IL" smtClean="0">
                <a:solidFill>
                  <a:prstClr val="black">
                    <a:tint val="75000"/>
                  </a:prstClr>
                </a:solidFill>
              </a:rPr>
              <a:pPr/>
              <a:t>20</a:t>
            </a:fld>
            <a:endParaRPr lang="he-IL">
              <a:solidFill>
                <a:prstClr val="black">
                  <a:tint val="75000"/>
                </a:prstClr>
              </a:solidFill>
            </a:endParaRPr>
          </a:p>
        </p:txBody>
      </p:sp>
    </p:spTree>
    <p:extLst>
      <p:ext uri="{BB962C8B-B14F-4D97-AF65-F5344CB8AC3E}">
        <p14:creationId xmlns:p14="http://schemas.microsoft.com/office/powerpoint/2010/main" val="42704035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pPr lvl="0" algn="ctr" rtl="1">
              <a:lnSpc>
                <a:spcPct val="100000"/>
              </a:lnSpc>
              <a:spcBef>
                <a:spcPts val="0"/>
              </a:spcBef>
            </a:pPr>
            <a:r>
              <a:rPr lang="he-IL" sz="4000" b="1" dirty="0">
                <a:solidFill>
                  <a:srgbClr val="0070C0"/>
                </a:solidFill>
                <a:effectLst>
                  <a:outerShdw blurRad="38100" dist="38100" dir="2700000" algn="tl">
                    <a:srgbClr val="000000">
                      <a:alpha val="43137"/>
                    </a:srgbClr>
                  </a:outerShdw>
                </a:effectLst>
                <a:latin typeface="David" pitchFamily="34" charset="-79"/>
                <a:cs typeface="David" pitchFamily="34" charset="-79"/>
              </a:rPr>
              <a:t>כורים מתקדמים מדור רביעי </a:t>
            </a:r>
            <a:r>
              <a:rPr lang="he-IL" sz="4000" b="1" dirty="0" smtClean="0">
                <a:solidFill>
                  <a:srgbClr val="0070C0"/>
                </a:solidFill>
                <a:effectLst>
                  <a:outerShdw blurRad="38100" dist="38100" dir="2700000" algn="tl">
                    <a:srgbClr val="000000">
                      <a:alpha val="43137"/>
                    </a:srgbClr>
                  </a:outerShdw>
                </a:effectLst>
                <a:latin typeface="David" pitchFamily="34" charset="-79"/>
                <a:cs typeface="David" pitchFamily="34" charset="-79"/>
              </a:rPr>
              <a:t>- </a:t>
            </a:r>
            <a:r>
              <a:rPr lang="he-IL" sz="3600" b="1" dirty="0" smtClean="0">
                <a:solidFill>
                  <a:srgbClr val="0070C0"/>
                </a:solidFill>
                <a:effectLst>
                  <a:outerShdw blurRad="38100" dist="38100" dir="2700000" algn="tl">
                    <a:srgbClr val="000000">
                      <a:alpha val="43137"/>
                    </a:srgbClr>
                  </a:outerShdw>
                </a:effectLst>
                <a:latin typeface="David" pitchFamily="34" charset="-79"/>
                <a:ea typeface="+mn-ea"/>
                <a:cs typeface="David" pitchFamily="34" charset="-79"/>
              </a:rPr>
              <a:t>טכנולוגיות </a:t>
            </a:r>
            <a:r>
              <a:rPr lang="he-IL" sz="3600" b="1" dirty="0">
                <a:solidFill>
                  <a:srgbClr val="0070C0"/>
                </a:solidFill>
                <a:effectLst>
                  <a:outerShdw blurRad="38100" dist="38100" dir="2700000" algn="tl">
                    <a:srgbClr val="000000">
                      <a:alpha val="43137"/>
                    </a:srgbClr>
                  </a:outerShdw>
                </a:effectLst>
                <a:latin typeface="David" pitchFamily="34" charset="-79"/>
                <a:ea typeface="+mn-ea"/>
                <a:cs typeface="David" pitchFamily="34" charset="-79"/>
              </a:rPr>
              <a:t>"מתעוררות"</a:t>
            </a:r>
            <a:r>
              <a:rPr lang="he-IL" sz="1800" dirty="0">
                <a:solidFill>
                  <a:prstClr val="black"/>
                </a:solidFill>
                <a:latin typeface="Calibri" panose="020F0502020204030204"/>
                <a:ea typeface="+mn-ea"/>
                <a:cs typeface="Arial" panose="020B0604020202020204" pitchFamily="34" charset="0"/>
              </a:rPr>
              <a:t/>
            </a:r>
            <a:br>
              <a:rPr lang="he-IL" sz="1800" dirty="0">
                <a:solidFill>
                  <a:prstClr val="black"/>
                </a:solidFill>
                <a:latin typeface="Calibri" panose="020F0502020204030204"/>
                <a:ea typeface="+mn-ea"/>
                <a:cs typeface="Arial" panose="020B0604020202020204" pitchFamily="34" charset="0"/>
              </a:rPr>
            </a:br>
            <a:endParaRPr lang="he-IL" dirty="0"/>
          </a:p>
        </p:txBody>
      </p:sp>
      <p:sp>
        <p:nvSpPr>
          <p:cNvPr id="3" name="מציין מיקום תוכן 2"/>
          <p:cNvSpPr>
            <a:spLocks noGrp="1"/>
          </p:cNvSpPr>
          <p:nvPr>
            <p:ph idx="1"/>
          </p:nvPr>
        </p:nvSpPr>
        <p:spPr>
          <a:xfrm>
            <a:off x="838200" y="1279360"/>
            <a:ext cx="10515600" cy="4351338"/>
          </a:xfrm>
        </p:spPr>
        <p:txBody>
          <a:bodyPr/>
          <a:lstStyle/>
          <a:p>
            <a:pPr lvl="0" algn="just" rtl="1"/>
            <a:r>
              <a:rPr lang="he-IL" sz="3200" dirty="0">
                <a:solidFill>
                  <a:srgbClr val="215968"/>
                </a:solidFill>
                <a:latin typeface="David" pitchFamily="34" charset="-79"/>
                <a:cs typeface="David" pitchFamily="34" charset="-79"/>
              </a:rPr>
              <a:t>טכנולוגיות חדשות - </a:t>
            </a:r>
            <a:r>
              <a:rPr lang="he-IL" sz="3200" b="1" dirty="0">
                <a:solidFill>
                  <a:srgbClr val="215968"/>
                </a:solidFill>
                <a:latin typeface="David" pitchFamily="34" charset="-79"/>
                <a:cs typeface="David" pitchFamily="34" charset="-79"/>
              </a:rPr>
              <a:t>לא</a:t>
            </a:r>
            <a:r>
              <a:rPr lang="he-IL" sz="3200" dirty="0">
                <a:solidFill>
                  <a:srgbClr val="215968"/>
                </a:solidFill>
                <a:latin typeface="David" pitchFamily="34" charset="-79"/>
                <a:cs typeface="David" pitchFamily="34" charset="-79"/>
              </a:rPr>
              <a:t> מבוססות </a:t>
            </a:r>
            <a:r>
              <a:rPr lang="he-IL" sz="3200" dirty="0" smtClean="0">
                <a:solidFill>
                  <a:srgbClr val="215968"/>
                </a:solidFill>
                <a:latin typeface="David" pitchFamily="34" charset="-79"/>
                <a:cs typeface="David" pitchFamily="34" charset="-79"/>
              </a:rPr>
              <a:t>כורי </a:t>
            </a:r>
            <a:r>
              <a:rPr lang="en-US" sz="3200" dirty="0" smtClean="0">
                <a:solidFill>
                  <a:srgbClr val="215968"/>
                </a:solidFill>
                <a:latin typeface="David" pitchFamily="34" charset="-79"/>
                <a:cs typeface="David" pitchFamily="34" charset="-79"/>
              </a:rPr>
              <a:t>LWR</a:t>
            </a:r>
            <a:endParaRPr lang="he-IL" sz="3200" dirty="0" smtClean="0">
              <a:solidFill>
                <a:srgbClr val="215968"/>
              </a:solidFill>
              <a:latin typeface="David" pitchFamily="34" charset="-79"/>
              <a:cs typeface="David" pitchFamily="34" charset="-79"/>
            </a:endParaRPr>
          </a:p>
          <a:p>
            <a:pPr lvl="0" algn="just" rtl="1"/>
            <a:r>
              <a:rPr lang="he-IL" sz="3200" dirty="0" smtClean="0">
                <a:solidFill>
                  <a:srgbClr val="215968"/>
                </a:solidFill>
                <a:latin typeface="David" pitchFamily="34" charset="-79"/>
                <a:cs typeface="David" pitchFamily="34" charset="-79"/>
              </a:rPr>
              <a:t>לעומת כורי דור 3 - פשוט </a:t>
            </a:r>
            <a:r>
              <a:rPr lang="he-IL" sz="3200" dirty="0">
                <a:solidFill>
                  <a:srgbClr val="215968"/>
                </a:solidFill>
                <a:latin typeface="David" pitchFamily="34" charset="-79"/>
                <a:cs typeface="David" pitchFamily="34" charset="-79"/>
              </a:rPr>
              <a:t>יותר ובטוח </a:t>
            </a:r>
            <a:r>
              <a:rPr lang="he-IL" sz="3200" dirty="0" smtClean="0">
                <a:solidFill>
                  <a:srgbClr val="215968"/>
                </a:solidFill>
                <a:latin typeface="David" pitchFamily="34" charset="-79"/>
                <a:cs typeface="David" pitchFamily="34" charset="-79"/>
              </a:rPr>
              <a:t>יותר, נצילות גבוהה יותר, מותאם יותר לרשת, </a:t>
            </a:r>
            <a:r>
              <a:rPr lang="he-IL" sz="3200" dirty="0">
                <a:solidFill>
                  <a:srgbClr val="215968"/>
                </a:solidFill>
                <a:latin typeface="David" pitchFamily="34" charset="-79"/>
                <a:cs typeface="David" pitchFamily="34" charset="-79"/>
              </a:rPr>
              <a:t>ומקטין את הסיכוי להפצת נשק גרעיני.</a:t>
            </a:r>
          </a:p>
          <a:p>
            <a:pPr algn="just" rtl="1"/>
            <a:r>
              <a:rPr lang="he-IL" sz="3200" dirty="0" smtClean="0">
                <a:solidFill>
                  <a:srgbClr val="215968"/>
                </a:solidFill>
                <a:latin typeface="David" pitchFamily="34" charset="-79"/>
                <a:cs typeface="David" pitchFamily="34" charset="-79"/>
              </a:rPr>
              <a:t>מתאים למגוון שימושים (בנוסף לייצור חשמל): בעיקר לחום תהליכי/שיורי בבתי זיקוק, התפלה, ייצור מימן, ייצור של ביו </a:t>
            </a:r>
            <a:r>
              <a:rPr lang="he-IL" sz="3200" dirty="0" err="1" smtClean="0">
                <a:solidFill>
                  <a:srgbClr val="215968"/>
                </a:solidFill>
                <a:latin typeface="David" pitchFamily="34" charset="-79"/>
                <a:cs typeface="David" pitchFamily="34" charset="-79"/>
              </a:rPr>
              <a:t>דלקים</a:t>
            </a:r>
            <a:r>
              <a:rPr lang="he-IL" sz="3200" dirty="0" smtClean="0">
                <a:solidFill>
                  <a:srgbClr val="215968"/>
                </a:solidFill>
                <a:latin typeface="David" pitchFamily="34" charset="-79"/>
                <a:cs typeface="David" pitchFamily="34" charset="-79"/>
              </a:rPr>
              <a:t> </a:t>
            </a:r>
            <a:r>
              <a:rPr lang="he-IL" sz="3200" dirty="0" err="1" smtClean="0">
                <a:solidFill>
                  <a:srgbClr val="215968"/>
                </a:solidFill>
                <a:latin typeface="David" pitchFamily="34" charset="-79"/>
                <a:cs typeface="David" pitchFamily="34" charset="-79"/>
              </a:rPr>
              <a:t>וכו</a:t>
            </a:r>
            <a:r>
              <a:rPr lang="he-IL" sz="3200" dirty="0" smtClean="0">
                <a:solidFill>
                  <a:srgbClr val="215968"/>
                </a:solidFill>
                <a:latin typeface="David" pitchFamily="34" charset="-79"/>
                <a:cs typeface="David" pitchFamily="34" charset="-79"/>
              </a:rPr>
              <a:t>'.</a:t>
            </a:r>
          </a:p>
          <a:p>
            <a:pPr algn="just" rtl="1"/>
            <a:r>
              <a:rPr lang="he-IL" sz="3200" dirty="0" smtClean="0">
                <a:solidFill>
                  <a:srgbClr val="215968"/>
                </a:solidFill>
                <a:latin typeface="David" pitchFamily="34" charset="-79"/>
                <a:cs typeface="David" pitchFamily="34" charset="-79"/>
              </a:rPr>
              <a:t>ניהול </a:t>
            </a:r>
            <a:r>
              <a:rPr lang="he-IL" sz="3200" dirty="0">
                <a:solidFill>
                  <a:srgbClr val="215968"/>
                </a:solidFill>
                <a:latin typeface="David" pitchFamily="34" charset="-79"/>
                <a:cs typeface="David" pitchFamily="34" charset="-79"/>
              </a:rPr>
              <a:t>הדלק </a:t>
            </a:r>
            <a:r>
              <a:rPr lang="he-IL" sz="3200" dirty="0" smtClean="0">
                <a:solidFill>
                  <a:srgbClr val="215968"/>
                </a:solidFill>
                <a:latin typeface="David" pitchFamily="34" charset="-79"/>
                <a:cs typeface="David" pitchFamily="34" charset="-79"/>
              </a:rPr>
              <a:t>הגרעיני - </a:t>
            </a:r>
            <a:r>
              <a:rPr lang="he-IL" sz="3200" dirty="0">
                <a:solidFill>
                  <a:srgbClr val="215968"/>
                </a:solidFill>
                <a:latin typeface="David" pitchFamily="34" charset="-79"/>
                <a:cs typeface="David" pitchFamily="34" charset="-79"/>
              </a:rPr>
              <a:t>שימוש במעגלי דלק מתקדמים  </a:t>
            </a:r>
          </a:p>
          <a:p>
            <a:pPr algn="just" rtl="1"/>
            <a:endParaRPr lang="he-IL" dirty="0"/>
          </a:p>
        </p:txBody>
      </p:sp>
      <p:sp>
        <p:nvSpPr>
          <p:cNvPr id="4" name="מציין מיקום של מספר שקופית 3"/>
          <p:cNvSpPr>
            <a:spLocks noGrp="1"/>
          </p:cNvSpPr>
          <p:nvPr>
            <p:ph type="sldNum" sz="quarter" idx="12"/>
          </p:nvPr>
        </p:nvSpPr>
        <p:spPr/>
        <p:txBody>
          <a:bodyPr/>
          <a:lstStyle/>
          <a:p>
            <a:fld id="{EAC98CCB-77F1-4C2B-B56A-DC83FD1BEA98}" type="slidenum">
              <a:rPr lang="en-US" smtClean="0">
                <a:solidFill>
                  <a:prstClr val="black">
                    <a:tint val="75000"/>
                  </a:prstClr>
                </a:solidFill>
              </a:rPr>
              <a:pPr/>
              <a:t>21</a:t>
            </a:fld>
            <a:endParaRPr lang="en-US">
              <a:solidFill>
                <a:prstClr val="black">
                  <a:tint val="75000"/>
                </a:prstClr>
              </a:solidFill>
            </a:endParaRPr>
          </a:p>
        </p:txBody>
      </p:sp>
      <p:pic>
        <p:nvPicPr>
          <p:cNvPr id="5" name="תמונה 4"/>
          <p:cNvPicPr>
            <a:picLocks noChangeAspect="1"/>
          </p:cNvPicPr>
          <p:nvPr/>
        </p:nvPicPr>
        <p:blipFill>
          <a:blip r:embed="rId3"/>
          <a:stretch>
            <a:fillRect/>
          </a:stretch>
        </p:blipFill>
        <p:spPr>
          <a:xfrm>
            <a:off x="57844" y="14143"/>
            <a:ext cx="1560711" cy="1676545"/>
          </a:xfrm>
          <a:prstGeom prst="rect">
            <a:avLst/>
          </a:prstGeom>
        </p:spPr>
      </p:pic>
      <p:pic>
        <p:nvPicPr>
          <p:cNvPr id="6" name="תמונה 5"/>
          <p:cNvPicPr>
            <a:picLocks noChangeAspect="1"/>
          </p:cNvPicPr>
          <p:nvPr/>
        </p:nvPicPr>
        <p:blipFill>
          <a:blip r:embed="rId4"/>
          <a:stretch>
            <a:fillRect/>
          </a:stretch>
        </p:blipFill>
        <p:spPr>
          <a:xfrm>
            <a:off x="57844" y="4011660"/>
            <a:ext cx="2386777" cy="2178125"/>
          </a:xfrm>
          <a:prstGeom prst="rect">
            <a:avLst/>
          </a:prstGeom>
        </p:spPr>
      </p:pic>
    </p:spTree>
    <p:extLst>
      <p:ext uri="{BB962C8B-B14F-4D97-AF65-F5344CB8AC3E}">
        <p14:creationId xmlns:p14="http://schemas.microsoft.com/office/powerpoint/2010/main" val="7421018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תוכן 4"/>
          <p:cNvSpPr>
            <a:spLocks noGrp="1"/>
          </p:cNvSpPr>
          <p:nvPr>
            <p:ph idx="1"/>
          </p:nvPr>
        </p:nvSpPr>
        <p:spPr>
          <a:xfrm>
            <a:off x="1449779" y="1417905"/>
            <a:ext cx="10515600" cy="4351338"/>
          </a:xfrm>
        </p:spPr>
        <p:txBody>
          <a:bodyPr>
            <a:normAutofit fontScale="92500" lnSpcReduction="20000"/>
          </a:bodyPr>
          <a:lstStyle/>
          <a:p>
            <a:pPr marL="0" indent="0" algn="r" rtl="1">
              <a:buNone/>
            </a:pPr>
            <a:r>
              <a:rPr lang="he-IL" sz="3200" b="1" dirty="0">
                <a:solidFill>
                  <a:srgbClr val="215968"/>
                </a:solidFill>
                <a:latin typeface="David" pitchFamily="34" charset="-79"/>
                <a:cs typeface="David" pitchFamily="34" charset="-79"/>
              </a:rPr>
              <a:t>כורי </a:t>
            </a:r>
            <a:r>
              <a:rPr lang="en-US" sz="3200" b="1" dirty="0" smtClean="0">
                <a:solidFill>
                  <a:srgbClr val="215968"/>
                </a:solidFill>
                <a:latin typeface="David" pitchFamily="34" charset="-79"/>
                <a:cs typeface="David" pitchFamily="34" charset="-79"/>
              </a:rPr>
              <a:t> SMR</a:t>
            </a:r>
            <a:r>
              <a:rPr lang="he-IL" sz="3200" b="1" dirty="0" smtClean="0">
                <a:solidFill>
                  <a:srgbClr val="215968"/>
                </a:solidFill>
                <a:latin typeface="David" pitchFamily="34" charset="-79"/>
                <a:cs typeface="David" pitchFamily="34" charset="-79"/>
              </a:rPr>
              <a:t>- כור </a:t>
            </a:r>
            <a:r>
              <a:rPr lang="he-IL" sz="3200" b="1" dirty="0">
                <a:solidFill>
                  <a:srgbClr val="215968"/>
                </a:solidFill>
                <a:latin typeface="David" pitchFamily="34" charset="-79"/>
                <a:cs typeface="David" pitchFamily="34" charset="-79"/>
              </a:rPr>
              <a:t>מודולרי בהספק של </a:t>
            </a:r>
            <a:r>
              <a:rPr lang="he-IL" sz="3200" b="1" dirty="0" smtClean="0">
                <a:solidFill>
                  <a:srgbClr val="215968"/>
                </a:solidFill>
                <a:latin typeface="David" pitchFamily="34" charset="-79"/>
                <a:cs typeface="David" pitchFamily="34" charset="-79"/>
              </a:rPr>
              <a:t>עד </a:t>
            </a:r>
            <a:r>
              <a:rPr lang="en-US" sz="3200" b="1" dirty="0" err="1" smtClean="0">
                <a:solidFill>
                  <a:srgbClr val="215968"/>
                </a:solidFill>
                <a:latin typeface="David" pitchFamily="34" charset="-79"/>
                <a:cs typeface="David" pitchFamily="34" charset="-79"/>
              </a:rPr>
              <a:t>GWe</a:t>
            </a:r>
            <a:r>
              <a:rPr lang="he-IL" sz="3200" b="1" dirty="0" smtClean="0">
                <a:solidFill>
                  <a:srgbClr val="215968"/>
                </a:solidFill>
                <a:latin typeface="David" pitchFamily="34" charset="-79"/>
                <a:cs typeface="David" pitchFamily="34" charset="-79"/>
              </a:rPr>
              <a:t> 0.3</a:t>
            </a:r>
            <a:r>
              <a:rPr lang="en-US" sz="3200" b="1" dirty="0" smtClean="0">
                <a:solidFill>
                  <a:srgbClr val="215968"/>
                </a:solidFill>
                <a:latin typeface="David" pitchFamily="34" charset="-79"/>
                <a:cs typeface="David" pitchFamily="34" charset="-79"/>
              </a:rPr>
              <a:t>  :</a:t>
            </a:r>
          </a:p>
          <a:p>
            <a:pPr marL="0" indent="0" algn="r" rtl="1">
              <a:buNone/>
            </a:pPr>
            <a:r>
              <a:rPr lang="he-IL" sz="3200" b="1" dirty="0" smtClean="0">
                <a:solidFill>
                  <a:srgbClr val="215968"/>
                </a:solidFill>
                <a:latin typeface="David" pitchFamily="34" charset="-79"/>
                <a:cs typeface="David" pitchFamily="34" charset="-79"/>
              </a:rPr>
              <a:t>מאפיינים מיוחדים:</a:t>
            </a:r>
          </a:p>
          <a:p>
            <a:pPr algn="r" rtl="1"/>
            <a:r>
              <a:rPr lang="he-IL" sz="3200" dirty="0" smtClean="0">
                <a:solidFill>
                  <a:srgbClr val="215968"/>
                </a:solidFill>
                <a:latin typeface="David" pitchFamily="34" charset="-79"/>
                <a:cs typeface="David" pitchFamily="34" charset="-79"/>
              </a:rPr>
              <a:t>ייצור בביח"ר – מחיר דומה לכורים גדולים </a:t>
            </a:r>
            <a:endParaRPr lang="he-IL" sz="3200" dirty="0">
              <a:solidFill>
                <a:srgbClr val="215968"/>
              </a:solidFill>
              <a:latin typeface="David" pitchFamily="34" charset="-79"/>
              <a:cs typeface="David" pitchFamily="34" charset="-79"/>
            </a:endParaRPr>
          </a:p>
          <a:p>
            <a:pPr algn="r" rtl="1"/>
            <a:r>
              <a:rPr lang="he-IL" sz="3200" dirty="0" smtClean="0">
                <a:solidFill>
                  <a:srgbClr val="215968"/>
                </a:solidFill>
                <a:latin typeface="David" pitchFamily="34" charset="-79"/>
                <a:cs typeface="David" pitchFamily="34" charset="-79"/>
              </a:rPr>
              <a:t>זמן הקמה קצר עם סיכון </a:t>
            </a:r>
            <a:r>
              <a:rPr lang="he-IL" sz="3200" dirty="0">
                <a:solidFill>
                  <a:srgbClr val="215968"/>
                </a:solidFill>
                <a:latin typeface="David" pitchFamily="34" charset="-79"/>
                <a:cs typeface="David" pitchFamily="34" charset="-79"/>
              </a:rPr>
              <a:t>כלכלי נמוך </a:t>
            </a:r>
          </a:p>
          <a:p>
            <a:pPr algn="r" rtl="1"/>
            <a:r>
              <a:rPr lang="he-IL" sz="3200" dirty="0">
                <a:solidFill>
                  <a:srgbClr val="215968"/>
                </a:solidFill>
                <a:latin typeface="David" pitchFamily="34" charset="-79"/>
                <a:cs typeface="David" pitchFamily="34" charset="-79"/>
              </a:rPr>
              <a:t>גמישות בייצור החשמל</a:t>
            </a:r>
          </a:p>
          <a:p>
            <a:pPr algn="r" rtl="1"/>
            <a:r>
              <a:rPr lang="he-IL" sz="3200" dirty="0">
                <a:solidFill>
                  <a:srgbClr val="215968"/>
                </a:solidFill>
                <a:latin typeface="David" pitchFamily="34" charset="-79"/>
                <a:cs typeface="David" pitchFamily="34" charset="-79"/>
              </a:rPr>
              <a:t>עיצוב פשוט, יוזיל עלויות בעתיד</a:t>
            </a:r>
          </a:p>
          <a:p>
            <a:pPr algn="r" rtl="1"/>
            <a:r>
              <a:rPr lang="he-IL" sz="3200" dirty="0" smtClean="0">
                <a:solidFill>
                  <a:srgbClr val="215968"/>
                </a:solidFill>
                <a:latin typeface="David" pitchFamily="34" charset="-79"/>
                <a:cs typeface="David" pitchFamily="34" charset="-79"/>
              </a:rPr>
              <a:t>איבר </a:t>
            </a:r>
            <a:r>
              <a:rPr lang="he-IL" sz="3200" dirty="0">
                <a:solidFill>
                  <a:srgbClr val="215968"/>
                </a:solidFill>
                <a:latin typeface="David" pitchFamily="34" charset="-79"/>
                <a:cs typeface="David" pitchFamily="34" charset="-79"/>
              </a:rPr>
              <a:t>מקור קטן </a:t>
            </a:r>
            <a:r>
              <a:rPr lang="he-IL" sz="3200" dirty="0" smtClean="0">
                <a:solidFill>
                  <a:srgbClr val="215968"/>
                </a:solidFill>
                <a:latin typeface="David" pitchFamily="34" charset="-79"/>
                <a:cs typeface="David" pitchFamily="34" charset="-79"/>
              </a:rPr>
              <a:t>יותר – יתרון בטיחותי, הטמנה </a:t>
            </a:r>
            <a:endParaRPr lang="he-IL" sz="3200" dirty="0">
              <a:solidFill>
                <a:srgbClr val="215968"/>
              </a:solidFill>
              <a:latin typeface="David" pitchFamily="34" charset="-79"/>
              <a:cs typeface="David" pitchFamily="34" charset="-79"/>
            </a:endParaRPr>
          </a:p>
          <a:p>
            <a:pPr algn="r" rtl="1"/>
            <a:r>
              <a:rPr lang="he-IL" sz="3200" dirty="0">
                <a:solidFill>
                  <a:srgbClr val="215968"/>
                </a:solidFill>
                <a:latin typeface="David" pitchFamily="34" charset="-79"/>
                <a:cs typeface="David" pitchFamily="34" charset="-79"/>
              </a:rPr>
              <a:t>השלכות מתאונות</a:t>
            </a:r>
            <a:r>
              <a:rPr lang="he-IL" sz="3200" b="1" dirty="0">
                <a:solidFill>
                  <a:srgbClr val="215968"/>
                </a:solidFill>
                <a:latin typeface="David" pitchFamily="34" charset="-79"/>
                <a:cs typeface="David" pitchFamily="34" charset="-79"/>
              </a:rPr>
              <a:t> נמוכות </a:t>
            </a:r>
            <a:r>
              <a:rPr lang="he-IL" sz="3200" dirty="0">
                <a:solidFill>
                  <a:srgbClr val="215968"/>
                </a:solidFill>
                <a:latin typeface="David" pitchFamily="34" charset="-79"/>
                <a:cs typeface="David" pitchFamily="34" charset="-79"/>
              </a:rPr>
              <a:t>ביחס לכור גדול</a:t>
            </a:r>
            <a:r>
              <a:rPr lang="he-IL" sz="3200" b="1" dirty="0" smtClean="0">
                <a:solidFill>
                  <a:srgbClr val="215968"/>
                </a:solidFill>
                <a:latin typeface="David" pitchFamily="34" charset="-79"/>
                <a:cs typeface="David" pitchFamily="34" charset="-79"/>
              </a:rPr>
              <a:t/>
            </a:r>
            <a:br>
              <a:rPr lang="he-IL" sz="3200" b="1" dirty="0" smtClean="0">
                <a:solidFill>
                  <a:srgbClr val="215968"/>
                </a:solidFill>
                <a:latin typeface="David" pitchFamily="34" charset="-79"/>
                <a:cs typeface="David" pitchFamily="34" charset="-79"/>
              </a:rPr>
            </a:br>
            <a:r>
              <a:rPr lang="he-IL" sz="3200" dirty="0" smtClean="0">
                <a:solidFill>
                  <a:srgbClr val="215968"/>
                </a:solidFill>
                <a:latin typeface="David" pitchFamily="34" charset="-79"/>
                <a:cs typeface="David" pitchFamily="34" charset="-79"/>
              </a:rPr>
              <a:t/>
            </a:r>
            <a:br>
              <a:rPr lang="he-IL" sz="3200" dirty="0" smtClean="0">
                <a:solidFill>
                  <a:srgbClr val="215968"/>
                </a:solidFill>
                <a:latin typeface="David" pitchFamily="34" charset="-79"/>
                <a:cs typeface="David" pitchFamily="34" charset="-79"/>
              </a:rPr>
            </a:br>
            <a:endParaRPr lang="he-IL" dirty="0"/>
          </a:p>
        </p:txBody>
      </p:sp>
      <p:sp>
        <p:nvSpPr>
          <p:cNvPr id="2" name="Title 1"/>
          <p:cNvSpPr>
            <a:spLocks noGrp="1"/>
          </p:cNvSpPr>
          <p:nvPr>
            <p:ph type="title"/>
          </p:nvPr>
        </p:nvSpPr>
        <p:spPr>
          <a:xfrm>
            <a:off x="838200" y="92342"/>
            <a:ext cx="10515600" cy="1325563"/>
          </a:xfrm>
        </p:spPr>
        <p:txBody>
          <a:bodyPr>
            <a:normAutofit/>
          </a:bodyPr>
          <a:lstStyle/>
          <a:p>
            <a:pPr marL="914400" lvl="2" algn="ctr" rtl="1">
              <a:lnSpc>
                <a:spcPct val="90000"/>
              </a:lnSpc>
              <a:spcBef>
                <a:spcPct val="0"/>
              </a:spcBef>
              <a:spcAft>
                <a:spcPts val="600"/>
              </a:spcAft>
            </a:pPr>
            <a:r>
              <a:rPr lang="he-IL" sz="4000" b="1" kern="1200" dirty="0" smtClean="0">
                <a:solidFill>
                  <a:srgbClr val="0070C0"/>
                </a:solidFill>
                <a:effectLst>
                  <a:outerShdw blurRad="38100" dist="38100" dir="2700000" algn="tl">
                    <a:srgbClr val="000000">
                      <a:alpha val="43137"/>
                    </a:srgbClr>
                  </a:outerShdw>
                </a:effectLst>
                <a:latin typeface="David" pitchFamily="34" charset="-79"/>
                <a:ea typeface="+mj-ea"/>
                <a:cs typeface="David" pitchFamily="34" charset="-79"/>
              </a:rPr>
              <a:t>היתרונות </a:t>
            </a:r>
            <a:r>
              <a:rPr lang="he-IL" sz="4000" b="1" kern="1200" dirty="0">
                <a:solidFill>
                  <a:srgbClr val="0070C0"/>
                </a:solidFill>
                <a:effectLst>
                  <a:outerShdw blurRad="38100" dist="38100" dir="2700000" algn="tl">
                    <a:srgbClr val="000000">
                      <a:alpha val="43137"/>
                    </a:srgbClr>
                  </a:outerShdw>
                </a:effectLst>
                <a:latin typeface="David" pitchFamily="34" charset="-79"/>
                <a:ea typeface="+mj-ea"/>
                <a:cs typeface="David" pitchFamily="34" charset="-79"/>
              </a:rPr>
              <a:t>של כורים </a:t>
            </a:r>
            <a:r>
              <a:rPr lang="he-IL" sz="4000" b="1" kern="1200" dirty="0" smtClean="0">
                <a:solidFill>
                  <a:srgbClr val="0070C0"/>
                </a:solidFill>
                <a:effectLst>
                  <a:outerShdw blurRad="38100" dist="38100" dir="2700000" algn="tl">
                    <a:srgbClr val="000000">
                      <a:alpha val="43137"/>
                    </a:srgbClr>
                  </a:outerShdw>
                </a:effectLst>
                <a:latin typeface="David" pitchFamily="34" charset="-79"/>
                <a:ea typeface="+mj-ea"/>
                <a:cs typeface="David" pitchFamily="34" charset="-79"/>
              </a:rPr>
              <a:t>קטנים</a:t>
            </a:r>
            <a:endParaRPr lang="en-US" sz="4000" b="1" kern="1200" dirty="0">
              <a:solidFill>
                <a:srgbClr val="0070C0"/>
              </a:solidFill>
              <a:effectLst>
                <a:outerShdw blurRad="38100" dist="38100" dir="2700000" algn="tl">
                  <a:srgbClr val="000000">
                    <a:alpha val="43137"/>
                  </a:srgbClr>
                </a:outerShdw>
              </a:effectLst>
              <a:latin typeface="David" pitchFamily="34" charset="-79"/>
              <a:ea typeface="+mj-ea"/>
              <a:cs typeface="David" pitchFamily="34" charset="-79"/>
            </a:endParaRPr>
          </a:p>
        </p:txBody>
      </p:sp>
      <p:sp>
        <p:nvSpPr>
          <p:cNvPr id="3" name="מציין מיקום של מספר שקופית 2"/>
          <p:cNvSpPr>
            <a:spLocks noGrp="1"/>
          </p:cNvSpPr>
          <p:nvPr>
            <p:ph type="sldNum" sz="quarter" idx="12"/>
          </p:nvPr>
        </p:nvSpPr>
        <p:spPr/>
        <p:txBody>
          <a:bodyPr/>
          <a:lstStyle/>
          <a:p>
            <a:fld id="{EAC98CCB-77F1-4C2B-B56A-DC83FD1BEA98}" type="slidenum">
              <a:rPr lang="en-US" smtClean="0">
                <a:solidFill>
                  <a:prstClr val="black">
                    <a:tint val="75000"/>
                  </a:prstClr>
                </a:solidFill>
              </a:rPr>
              <a:pPr/>
              <a:t>22</a:t>
            </a:fld>
            <a:endParaRPr lang="en-US">
              <a:solidFill>
                <a:prstClr val="black">
                  <a:tint val="75000"/>
                </a:prstClr>
              </a:solidFill>
            </a:endParaRPr>
          </a:p>
        </p:txBody>
      </p:sp>
      <p:pic>
        <p:nvPicPr>
          <p:cNvPr id="8" name="תמונה 7"/>
          <p:cNvPicPr>
            <a:picLocks noChangeAspect="1"/>
          </p:cNvPicPr>
          <p:nvPr/>
        </p:nvPicPr>
        <p:blipFill>
          <a:blip r:embed="rId3"/>
          <a:stretch>
            <a:fillRect/>
          </a:stretch>
        </p:blipFill>
        <p:spPr>
          <a:xfrm>
            <a:off x="182697" y="1988780"/>
            <a:ext cx="5009960" cy="3052143"/>
          </a:xfrm>
          <a:prstGeom prst="rect">
            <a:avLst/>
          </a:prstGeom>
        </p:spPr>
      </p:pic>
    </p:spTree>
    <p:extLst>
      <p:ext uri="{BB962C8B-B14F-4D97-AF65-F5344CB8AC3E}">
        <p14:creationId xmlns:p14="http://schemas.microsoft.com/office/powerpoint/2010/main" val="31817031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49213"/>
            <a:ext cx="10515600" cy="1325563"/>
          </a:xfrm>
        </p:spPr>
        <p:txBody>
          <a:bodyPr/>
          <a:lstStyle/>
          <a:p>
            <a:pPr algn="ctr"/>
            <a:r>
              <a:rPr lang="he-IL" sz="3600" b="1" dirty="0" smtClean="0">
                <a:solidFill>
                  <a:srgbClr val="0070C0"/>
                </a:solidFill>
                <a:effectLst>
                  <a:outerShdw blurRad="38100" dist="38100" dir="2700000" algn="tl">
                    <a:srgbClr val="000000">
                      <a:alpha val="43137"/>
                    </a:srgbClr>
                  </a:outerShdw>
                </a:effectLst>
                <a:latin typeface="David" pitchFamily="34" charset="-79"/>
                <a:cs typeface="David" pitchFamily="34" charset="-79"/>
              </a:rPr>
              <a:t> בטיחות אינהרנטית - דלק </a:t>
            </a:r>
            <a:r>
              <a:rPr lang="he-IL" sz="3600" b="1" dirty="0" err="1">
                <a:solidFill>
                  <a:srgbClr val="0070C0"/>
                </a:solidFill>
                <a:effectLst>
                  <a:outerShdw blurRad="38100" dist="38100" dir="2700000" algn="tl">
                    <a:srgbClr val="000000">
                      <a:alpha val="43137"/>
                    </a:srgbClr>
                  </a:outerShdw>
                </a:effectLst>
                <a:latin typeface="David" pitchFamily="34" charset="-79"/>
                <a:cs typeface="David" pitchFamily="34" charset="-79"/>
              </a:rPr>
              <a:t>ה"טריסו</a:t>
            </a:r>
            <a:r>
              <a:rPr lang="he-IL" sz="3600" b="1" dirty="0">
                <a:solidFill>
                  <a:srgbClr val="0070C0"/>
                </a:solidFill>
                <a:effectLst>
                  <a:outerShdw blurRad="38100" dist="38100" dir="2700000" algn="tl">
                    <a:srgbClr val="000000">
                      <a:alpha val="43137"/>
                    </a:srgbClr>
                  </a:outerShdw>
                </a:effectLst>
                <a:latin typeface="David" pitchFamily="34" charset="-79"/>
                <a:cs typeface="David" pitchFamily="34" charset="-79"/>
              </a:rPr>
              <a:t>"</a:t>
            </a:r>
          </a:p>
        </p:txBody>
      </p:sp>
      <p:sp>
        <p:nvSpPr>
          <p:cNvPr id="5" name="מציין מיקום של מספר שקופית 4"/>
          <p:cNvSpPr>
            <a:spLocks noGrp="1"/>
          </p:cNvSpPr>
          <p:nvPr>
            <p:ph type="sldNum" sz="quarter" idx="12"/>
          </p:nvPr>
        </p:nvSpPr>
        <p:spPr/>
        <p:txBody>
          <a:bodyPr/>
          <a:lstStyle/>
          <a:p>
            <a:pPr algn="r" rtl="1"/>
            <a:fld id="{2B131528-0F91-4333-907A-8C90B2C56BC5}" type="slidenum">
              <a:rPr lang="en-US" altLang="en-US" smtClean="0"/>
              <a:pPr algn="r" rtl="1"/>
              <a:t>23</a:t>
            </a:fld>
            <a:endParaRPr lang="en-US" altLang="en-US"/>
          </a:p>
        </p:txBody>
      </p:sp>
      <p:sp>
        <p:nvSpPr>
          <p:cNvPr id="8" name="מציין מיקום טקסט 7"/>
          <p:cNvSpPr>
            <a:spLocks noGrp="1"/>
          </p:cNvSpPr>
          <p:nvPr>
            <p:ph type="body" sz="half" idx="4294967295"/>
          </p:nvPr>
        </p:nvSpPr>
        <p:spPr>
          <a:xfrm>
            <a:off x="685800" y="1403349"/>
            <a:ext cx="4084638" cy="3940175"/>
          </a:xfrm>
        </p:spPr>
        <p:txBody>
          <a:bodyPr>
            <a:normAutofit fontScale="92500" lnSpcReduction="20000"/>
          </a:bodyPr>
          <a:lstStyle/>
          <a:p>
            <a:pPr marL="285750" indent="-285750" algn="just" rtl="1">
              <a:buFont typeface="Arial" panose="020B0604020202020204" pitchFamily="34" charset="0"/>
              <a:buChar char="•"/>
            </a:pPr>
            <a:r>
              <a:rPr lang="he-IL" sz="3000" dirty="0" smtClean="0">
                <a:solidFill>
                  <a:srgbClr val="0070C0"/>
                </a:solidFill>
                <a:effectLst>
                  <a:outerShdw blurRad="38100" dist="38100" dir="2700000" algn="tl">
                    <a:srgbClr val="000000">
                      <a:alpha val="43137"/>
                    </a:srgbClr>
                  </a:outerShdw>
                </a:effectLst>
                <a:latin typeface="David" pitchFamily="34" charset="-79"/>
                <a:ea typeface="+mj-ea"/>
                <a:cs typeface="David" pitchFamily="34" charset="-79"/>
              </a:rPr>
              <a:t>כו</a:t>
            </a:r>
            <a:r>
              <a:rPr lang="he-IL" sz="3000" dirty="0">
                <a:solidFill>
                  <a:srgbClr val="0070C0"/>
                </a:solidFill>
                <a:effectLst>
                  <a:outerShdw blurRad="38100" dist="38100" dir="2700000" algn="tl">
                    <a:srgbClr val="000000">
                      <a:alpha val="43137"/>
                    </a:srgbClr>
                  </a:outerShdw>
                </a:effectLst>
                <a:latin typeface="David" pitchFamily="34" charset="-79"/>
                <a:ea typeface="+mj-ea"/>
                <a:cs typeface="David" pitchFamily="34" charset="-79"/>
              </a:rPr>
              <a:t>ר מצע הכדוריות </a:t>
            </a:r>
            <a:r>
              <a:rPr lang="he-IL" sz="3000" dirty="0" smtClean="0">
                <a:solidFill>
                  <a:srgbClr val="0070C0"/>
                </a:solidFill>
                <a:effectLst>
                  <a:outerShdw blurRad="38100" dist="38100" dir="2700000" algn="tl">
                    <a:srgbClr val="000000">
                      <a:alpha val="43137"/>
                    </a:srgbClr>
                  </a:outerShdw>
                </a:effectLst>
                <a:latin typeface="David" pitchFamily="34" charset="-79"/>
                <a:ea typeface="+mj-ea"/>
                <a:cs typeface="David" pitchFamily="34" charset="-79"/>
              </a:rPr>
              <a:t>- אלפי כדוריות בגודל כדור טניס</a:t>
            </a:r>
          </a:p>
          <a:p>
            <a:pPr marL="285750" indent="-285750" algn="just" rtl="1">
              <a:buFont typeface="Arial" panose="020B0604020202020204" pitchFamily="34" charset="0"/>
              <a:buChar char="•"/>
            </a:pPr>
            <a:r>
              <a:rPr lang="he-IL" sz="3000" dirty="0" smtClean="0">
                <a:solidFill>
                  <a:srgbClr val="0070C0"/>
                </a:solidFill>
                <a:effectLst>
                  <a:outerShdw blurRad="38100" dist="38100" dir="2700000" algn="tl">
                    <a:srgbClr val="000000">
                      <a:alpha val="43137"/>
                    </a:srgbClr>
                  </a:outerShdw>
                </a:effectLst>
                <a:latin typeface="David" pitchFamily="34" charset="-79"/>
                <a:ea typeface="+mj-ea"/>
                <a:cs typeface="David" pitchFamily="34" charset="-79"/>
              </a:rPr>
              <a:t>קליפה קרמית – מונעת דליפת תוצרי ביקוע </a:t>
            </a:r>
          </a:p>
          <a:p>
            <a:pPr marL="285750" indent="-285750" algn="just" rtl="1">
              <a:buFont typeface="Arial" panose="020B0604020202020204" pitchFamily="34" charset="0"/>
              <a:buChar char="•"/>
            </a:pPr>
            <a:r>
              <a:rPr lang="he-IL" sz="3000" dirty="0" smtClean="0">
                <a:solidFill>
                  <a:srgbClr val="0070C0"/>
                </a:solidFill>
                <a:effectLst>
                  <a:outerShdw blurRad="38100" dist="38100" dir="2700000" algn="tl">
                    <a:srgbClr val="000000">
                      <a:alpha val="43137"/>
                    </a:srgbClr>
                  </a:outerShdw>
                </a:effectLst>
                <a:latin typeface="David" pitchFamily="34" charset="-79"/>
                <a:ea typeface="+mj-ea"/>
                <a:cs typeface="David" pitchFamily="34" charset="-79"/>
              </a:rPr>
              <a:t>החום הרב מהליבה מסולק ע"י גז "אדיש" </a:t>
            </a:r>
          </a:p>
          <a:p>
            <a:pPr marL="285750" indent="-285750" algn="just" rtl="1"/>
            <a:r>
              <a:rPr lang="he-IL" sz="3000" dirty="0" smtClean="0">
                <a:solidFill>
                  <a:srgbClr val="0070C0"/>
                </a:solidFill>
                <a:effectLst>
                  <a:outerShdw blurRad="38100" dist="38100" dir="2700000" algn="tl">
                    <a:srgbClr val="000000">
                      <a:alpha val="43137"/>
                    </a:srgbClr>
                  </a:outerShdw>
                </a:effectLst>
                <a:latin typeface="David" pitchFamily="34" charset="-79"/>
                <a:ea typeface="+mj-ea"/>
                <a:cs typeface="David" pitchFamily="34" charset="-79"/>
              </a:rPr>
              <a:t>קוטר מוגבל ל-3 מ', וטמפ' הדלק מוגבלת ל-</a:t>
            </a:r>
            <a:r>
              <a:rPr lang="en-US" sz="3000" dirty="0" smtClean="0">
                <a:solidFill>
                  <a:srgbClr val="0070C0"/>
                </a:solidFill>
                <a:effectLst>
                  <a:outerShdw blurRad="38100" dist="38100" dir="2700000" algn="tl">
                    <a:srgbClr val="000000">
                      <a:alpha val="43137"/>
                    </a:srgbClr>
                  </a:outerShdw>
                </a:effectLst>
                <a:latin typeface="David" pitchFamily="34" charset="-79"/>
                <a:ea typeface="+mj-ea"/>
                <a:cs typeface="David" pitchFamily="34" charset="-79"/>
              </a:rPr>
              <a:t>C</a:t>
            </a:r>
            <a:r>
              <a:rPr lang="he-IL" sz="3000" dirty="0" smtClean="0">
                <a:solidFill>
                  <a:srgbClr val="0070C0"/>
                </a:solidFill>
                <a:effectLst>
                  <a:outerShdw blurRad="38100" dist="38100" dir="2700000" algn="tl">
                    <a:srgbClr val="000000">
                      <a:alpha val="43137"/>
                    </a:srgbClr>
                  </a:outerShdw>
                </a:effectLst>
                <a:latin typeface="David" pitchFamily="34" charset="-79"/>
                <a:ea typeface="+mj-ea"/>
                <a:cs typeface="David" pitchFamily="34" charset="-79"/>
              </a:rPr>
              <a:t>1600°, וכך מובטח שכל תוצרי שחרור </a:t>
            </a:r>
            <a:r>
              <a:rPr lang="he-IL" sz="3000" dirty="0" err="1" smtClean="0">
                <a:solidFill>
                  <a:srgbClr val="0070C0"/>
                </a:solidFill>
                <a:effectLst>
                  <a:outerShdw blurRad="38100" dist="38100" dir="2700000" algn="tl">
                    <a:srgbClr val="000000">
                      <a:alpha val="43137"/>
                    </a:srgbClr>
                  </a:outerShdw>
                </a:effectLst>
                <a:latin typeface="David" pitchFamily="34" charset="-79"/>
                <a:ea typeface="+mj-ea"/>
                <a:cs typeface="David" pitchFamily="34" charset="-79"/>
              </a:rPr>
              <a:t>הר"א</a:t>
            </a:r>
            <a:r>
              <a:rPr lang="he-IL" sz="3000" dirty="0" smtClean="0">
                <a:solidFill>
                  <a:srgbClr val="0070C0"/>
                </a:solidFill>
                <a:effectLst>
                  <a:outerShdw blurRad="38100" dist="38100" dir="2700000" algn="tl">
                    <a:srgbClr val="000000">
                      <a:alpha val="43137"/>
                    </a:srgbClr>
                  </a:outerShdw>
                </a:effectLst>
                <a:latin typeface="David" pitchFamily="34" charset="-79"/>
                <a:ea typeface="+mj-ea"/>
                <a:cs typeface="David" pitchFamily="34" charset="-79"/>
              </a:rPr>
              <a:t> יישמרו במעטפת הגרפיט. </a:t>
            </a:r>
          </a:p>
          <a:p>
            <a:pPr marL="285750" indent="-285750" algn="r" rtl="1">
              <a:buFont typeface="Arial" panose="020B0604020202020204" pitchFamily="34" charset="0"/>
              <a:buChar char="•"/>
            </a:pPr>
            <a:endParaRPr lang="he-IL" sz="2800" dirty="0">
              <a:solidFill>
                <a:srgbClr val="0070C0"/>
              </a:solidFill>
              <a:effectLst>
                <a:outerShdw blurRad="38100" dist="38100" dir="2700000" algn="tl">
                  <a:srgbClr val="000000">
                    <a:alpha val="43137"/>
                  </a:srgbClr>
                </a:outerShdw>
              </a:effectLst>
              <a:latin typeface="David" pitchFamily="34" charset="-79"/>
              <a:ea typeface="+mj-ea"/>
              <a:cs typeface="David" pitchFamily="34" charset="-79"/>
            </a:endParaRPr>
          </a:p>
        </p:txBody>
      </p:sp>
      <p:pic>
        <p:nvPicPr>
          <p:cNvPr id="9" name="מציין מיקום תוכן 8"/>
          <p:cNvPicPr>
            <a:picLocks noGrp="1" noChangeAspect="1"/>
          </p:cNvPicPr>
          <p:nvPr>
            <p:ph idx="4294967295"/>
          </p:nvPr>
        </p:nvPicPr>
        <p:blipFill>
          <a:blip r:embed="rId3"/>
          <a:stretch>
            <a:fillRect/>
          </a:stretch>
        </p:blipFill>
        <p:spPr>
          <a:xfrm>
            <a:off x="5648325" y="1190626"/>
            <a:ext cx="6172200" cy="3667125"/>
          </a:xfrm>
          <a:prstGeom prst="rect">
            <a:avLst/>
          </a:prstGeom>
        </p:spPr>
      </p:pic>
    </p:spTree>
    <p:extLst>
      <p:ext uri="{BB962C8B-B14F-4D97-AF65-F5344CB8AC3E}">
        <p14:creationId xmlns:p14="http://schemas.microsoft.com/office/powerpoint/2010/main" val="33645283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680" y="144644"/>
            <a:ext cx="10515600" cy="781631"/>
          </a:xfrm>
        </p:spPr>
        <p:txBody>
          <a:bodyPr>
            <a:normAutofit/>
          </a:bodyPr>
          <a:lstStyle/>
          <a:p>
            <a:pPr algn="ctr" rtl="1"/>
            <a:r>
              <a:rPr lang="he-IL" sz="3600" b="1" dirty="0" smtClean="0">
                <a:solidFill>
                  <a:srgbClr val="0070C0"/>
                </a:solidFill>
                <a:effectLst>
                  <a:outerShdw blurRad="38100" dist="38100" dir="2700000" algn="tl">
                    <a:srgbClr val="000000">
                      <a:alpha val="43137"/>
                    </a:srgbClr>
                  </a:outerShdw>
                </a:effectLst>
                <a:latin typeface="David" pitchFamily="34" charset="-79"/>
                <a:cs typeface="David" pitchFamily="34" charset="-79"/>
              </a:rPr>
              <a:t>ההתאמה של </a:t>
            </a:r>
            <a:r>
              <a:rPr lang="en-US" sz="3600" b="1" dirty="0" smtClean="0">
                <a:solidFill>
                  <a:srgbClr val="0070C0"/>
                </a:solidFill>
                <a:effectLst>
                  <a:outerShdw blurRad="38100" dist="38100" dir="2700000" algn="tl">
                    <a:srgbClr val="000000">
                      <a:alpha val="43137"/>
                    </a:srgbClr>
                  </a:outerShdw>
                </a:effectLst>
                <a:latin typeface="David" pitchFamily="34" charset="-79"/>
                <a:cs typeface="David" pitchFamily="34" charset="-79"/>
              </a:rPr>
              <a:t>SMR</a:t>
            </a:r>
            <a:r>
              <a:rPr lang="he-IL" sz="3600" b="1" dirty="0" smtClean="0">
                <a:solidFill>
                  <a:srgbClr val="0070C0"/>
                </a:solidFill>
                <a:effectLst>
                  <a:outerShdw blurRad="38100" dist="38100" dir="2700000" algn="tl">
                    <a:srgbClr val="000000">
                      <a:alpha val="43137"/>
                    </a:srgbClr>
                  </a:outerShdw>
                </a:effectLst>
                <a:latin typeface="David" pitchFamily="34" charset="-79"/>
                <a:cs typeface="David" pitchFamily="34" charset="-79"/>
              </a:rPr>
              <a:t> לישראל</a:t>
            </a:r>
            <a:endParaRPr lang="en-US" sz="3600" b="1" dirty="0">
              <a:solidFill>
                <a:srgbClr val="0070C0"/>
              </a:solidFill>
              <a:effectLst>
                <a:outerShdw blurRad="38100" dist="38100" dir="2700000" algn="tl">
                  <a:srgbClr val="000000">
                    <a:alpha val="43137"/>
                  </a:srgbClr>
                </a:outerShdw>
              </a:effectLst>
              <a:latin typeface="David" pitchFamily="34" charset="-79"/>
              <a:cs typeface="David" pitchFamily="34" charset="-79"/>
            </a:endParaRPr>
          </a:p>
        </p:txBody>
      </p:sp>
      <p:graphicFrame>
        <p:nvGraphicFramePr>
          <p:cNvPr id="5" name="מציין מיקום תוכן 4"/>
          <p:cNvGraphicFramePr>
            <a:graphicFrameLocks noGrp="1"/>
          </p:cNvGraphicFramePr>
          <p:nvPr>
            <p:ph idx="4294967295"/>
            <p:extLst>
              <p:ext uri="{D42A27DB-BD31-4B8C-83A1-F6EECF244321}">
                <p14:modId xmlns:p14="http://schemas.microsoft.com/office/powerpoint/2010/main" val="1484760975"/>
              </p:ext>
            </p:extLst>
          </p:nvPr>
        </p:nvGraphicFramePr>
        <p:xfrm>
          <a:off x="819397" y="1137062"/>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מציין מיקום של מספר שקופית 3"/>
          <p:cNvSpPr>
            <a:spLocks noGrp="1"/>
          </p:cNvSpPr>
          <p:nvPr>
            <p:ph type="sldNum" sz="quarter" idx="12"/>
          </p:nvPr>
        </p:nvSpPr>
        <p:spPr/>
        <p:txBody>
          <a:bodyPr/>
          <a:lstStyle/>
          <a:p>
            <a:fld id="{EAC98CCB-77F1-4C2B-B56A-DC83FD1BEA98}"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39583559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197" y="-183579"/>
            <a:ext cx="10515600" cy="1325563"/>
          </a:xfrm>
        </p:spPr>
        <p:txBody>
          <a:bodyPr>
            <a:normAutofit/>
          </a:bodyPr>
          <a:lstStyle/>
          <a:p>
            <a:pPr algn="ctr" rtl="1"/>
            <a:r>
              <a:rPr lang="he-IL" sz="3600" b="1" dirty="0" smtClean="0">
                <a:solidFill>
                  <a:srgbClr val="0070C0"/>
                </a:solidFill>
                <a:effectLst>
                  <a:outerShdw blurRad="38100" dist="38100" dir="2700000" algn="tl">
                    <a:srgbClr val="000000">
                      <a:alpha val="43137"/>
                    </a:srgbClr>
                  </a:outerShdw>
                </a:effectLst>
                <a:latin typeface="David" pitchFamily="34" charset="-79"/>
                <a:cs typeface="David" pitchFamily="34" charset="-79"/>
              </a:rPr>
              <a:t>אתגרים</a:t>
            </a:r>
            <a:endParaRPr lang="en-US" sz="3600" b="1" dirty="0">
              <a:solidFill>
                <a:srgbClr val="0070C0"/>
              </a:solidFill>
              <a:effectLst>
                <a:outerShdw blurRad="38100" dist="38100" dir="2700000" algn="tl">
                  <a:srgbClr val="000000">
                    <a:alpha val="43137"/>
                  </a:srgbClr>
                </a:outerShdw>
              </a:effectLst>
              <a:latin typeface="David" pitchFamily="34" charset="-79"/>
              <a:cs typeface="David" pitchFamily="34" charset="-79"/>
            </a:endParaRPr>
          </a:p>
        </p:txBody>
      </p:sp>
      <p:sp>
        <p:nvSpPr>
          <p:cNvPr id="3" name="Content Placeholder 2"/>
          <p:cNvSpPr>
            <a:spLocks noGrp="1"/>
          </p:cNvSpPr>
          <p:nvPr>
            <p:ph idx="1"/>
          </p:nvPr>
        </p:nvSpPr>
        <p:spPr>
          <a:xfrm>
            <a:off x="838200" y="479202"/>
            <a:ext cx="10515600" cy="4351338"/>
          </a:xfrm>
        </p:spPr>
        <p:txBody>
          <a:bodyPr>
            <a:noAutofit/>
          </a:bodyPr>
          <a:lstStyle/>
          <a:p>
            <a:pPr marL="0" marR="0" indent="0" algn="r" rtl="1">
              <a:lnSpc>
                <a:spcPct val="115000"/>
              </a:lnSpc>
              <a:spcBef>
                <a:spcPts val="0"/>
              </a:spcBef>
              <a:spcAft>
                <a:spcPts val="600"/>
              </a:spcAft>
              <a:buNone/>
            </a:pPr>
            <a:endParaRPr lang="en-US" sz="2000" dirty="0">
              <a:solidFill>
                <a:srgbClr val="215968"/>
              </a:solidFill>
              <a:latin typeface="arial" panose="020B0604020202020204" pitchFamily="34" charset="0"/>
              <a:cs typeface="Calibri" pitchFamily="34" charset="0"/>
            </a:endParaRPr>
          </a:p>
          <a:p>
            <a:pPr marL="0" algn="just" rtl="1">
              <a:lnSpc>
                <a:spcPct val="115000"/>
              </a:lnSpc>
              <a:spcBef>
                <a:spcPts val="0"/>
              </a:spcBef>
              <a:spcAft>
                <a:spcPts val="600"/>
              </a:spcAft>
            </a:pPr>
            <a:r>
              <a:rPr lang="he-IL" sz="3200" dirty="0">
                <a:solidFill>
                  <a:srgbClr val="215968"/>
                </a:solidFill>
                <a:latin typeface="David" pitchFamily="34" charset="-79"/>
                <a:cs typeface="David" pitchFamily="34" charset="-79"/>
              </a:rPr>
              <a:t>אין עדיין בעולם ניסיון בייצור כורים מודולריים לתחנות כוח גרעיניות ולא כל שכן בהקמתם באתר </a:t>
            </a:r>
            <a:r>
              <a:rPr lang="he-IL" sz="3200" dirty="0" smtClean="0">
                <a:solidFill>
                  <a:srgbClr val="215968"/>
                </a:solidFill>
                <a:latin typeface="David" pitchFamily="34" charset="-79"/>
                <a:cs typeface="David" pitchFamily="34" charset="-79"/>
              </a:rPr>
              <a:t>ובהפעלתם, לעומת כורי דור 3 </a:t>
            </a:r>
          </a:p>
          <a:p>
            <a:pPr marL="0" algn="just" rtl="1">
              <a:lnSpc>
                <a:spcPct val="115000"/>
              </a:lnSpc>
              <a:spcBef>
                <a:spcPts val="0"/>
              </a:spcBef>
              <a:spcAft>
                <a:spcPts val="600"/>
              </a:spcAft>
            </a:pPr>
            <a:r>
              <a:rPr lang="he-IL" sz="3200" dirty="0" smtClean="0">
                <a:solidFill>
                  <a:srgbClr val="215968"/>
                </a:solidFill>
                <a:latin typeface="David" pitchFamily="34" charset="-79"/>
                <a:cs typeface="David" pitchFamily="34" charset="-79"/>
              </a:rPr>
              <a:t>"מימוש ציפיות" מול הרישוי – כורים שיחייבו שינויים בתהליך</a:t>
            </a:r>
            <a:endParaRPr lang="he-IL" sz="3200" dirty="0">
              <a:solidFill>
                <a:srgbClr val="215968"/>
              </a:solidFill>
              <a:latin typeface="David" pitchFamily="34" charset="-79"/>
              <a:cs typeface="David" pitchFamily="34" charset="-79"/>
            </a:endParaRPr>
          </a:p>
          <a:p>
            <a:pPr marL="0" algn="just" defTabSz="959388" rtl="1">
              <a:lnSpc>
                <a:spcPct val="100000"/>
              </a:lnSpc>
              <a:spcBef>
                <a:spcPts val="0"/>
              </a:spcBef>
              <a:defRPr/>
            </a:pPr>
            <a:r>
              <a:rPr lang="he-IL" sz="3200" dirty="0">
                <a:solidFill>
                  <a:srgbClr val="215968"/>
                </a:solidFill>
                <a:latin typeface="David" pitchFamily="34" charset="-79"/>
                <a:cs typeface="David" pitchFamily="34" charset="-79"/>
              </a:rPr>
              <a:t>עלות גבוהה – עם פיתוח יקר, של כ-30% מערך השוק של החברה המפתחת. וזהו שיעור הדומה לזה של פיתוח מטוס נוסעים חדש, </a:t>
            </a:r>
            <a:r>
              <a:rPr lang="he-IL" sz="3200" dirty="0" smtClean="0">
                <a:solidFill>
                  <a:srgbClr val="215968"/>
                </a:solidFill>
                <a:latin typeface="David" pitchFamily="34" charset="-79"/>
                <a:cs typeface="David" pitchFamily="34" charset="-79"/>
              </a:rPr>
              <a:t>אשר גבוה מהשיעור </a:t>
            </a:r>
            <a:r>
              <a:rPr lang="he-IL" sz="3200" dirty="0">
                <a:solidFill>
                  <a:srgbClr val="215968"/>
                </a:solidFill>
                <a:latin typeface="David" pitchFamily="34" charset="-79"/>
                <a:cs typeface="David" pitchFamily="34" charset="-79"/>
              </a:rPr>
              <a:t>של פיתוח תרופה </a:t>
            </a:r>
            <a:r>
              <a:rPr lang="he-IL" sz="3200" dirty="0" smtClean="0">
                <a:solidFill>
                  <a:srgbClr val="215968"/>
                </a:solidFill>
                <a:latin typeface="David" pitchFamily="34" charset="-79"/>
                <a:cs typeface="David" pitchFamily="34" charset="-79"/>
              </a:rPr>
              <a:t>חדשה.</a:t>
            </a:r>
          </a:p>
          <a:p>
            <a:pPr marL="0" algn="just" defTabSz="959388" rtl="1">
              <a:lnSpc>
                <a:spcPct val="100000"/>
              </a:lnSpc>
              <a:spcBef>
                <a:spcPts val="0"/>
              </a:spcBef>
              <a:defRPr/>
            </a:pPr>
            <a:r>
              <a:rPr lang="he-IL" sz="3200" dirty="0" smtClean="0">
                <a:solidFill>
                  <a:srgbClr val="215968"/>
                </a:solidFill>
                <a:latin typeface="David" pitchFamily="34" charset="-79"/>
                <a:cs typeface="David" pitchFamily="34" charset="-79"/>
              </a:rPr>
              <a:t>ביקוש </a:t>
            </a:r>
            <a:r>
              <a:rPr lang="he-IL" sz="3200" dirty="0">
                <a:solidFill>
                  <a:srgbClr val="215968"/>
                </a:solidFill>
                <a:latin typeface="David" pitchFamily="34" charset="-79"/>
                <a:cs typeface="David" pitchFamily="34" charset="-79"/>
              </a:rPr>
              <a:t>נמוך </a:t>
            </a:r>
            <a:r>
              <a:rPr lang="he-IL" sz="3200" dirty="0" smtClean="0">
                <a:solidFill>
                  <a:srgbClr val="215968"/>
                </a:solidFill>
                <a:latin typeface="David" pitchFamily="34" charset="-79"/>
                <a:cs typeface="David" pitchFamily="34" charset="-79"/>
              </a:rPr>
              <a:t>מהמצופה (אי וודאות)</a:t>
            </a:r>
            <a:endParaRPr lang="he-IL" sz="3200" dirty="0">
              <a:solidFill>
                <a:srgbClr val="215968"/>
              </a:solidFill>
              <a:latin typeface="David" pitchFamily="34" charset="-79"/>
              <a:cs typeface="David" pitchFamily="34" charset="-79"/>
            </a:endParaRPr>
          </a:p>
          <a:p>
            <a:pPr marL="0" algn="just" rtl="1">
              <a:lnSpc>
                <a:spcPct val="115000"/>
              </a:lnSpc>
              <a:spcBef>
                <a:spcPts val="0"/>
              </a:spcBef>
              <a:spcAft>
                <a:spcPts val="600"/>
              </a:spcAft>
            </a:pPr>
            <a:r>
              <a:rPr lang="he-IL" sz="3200" dirty="0" smtClean="0">
                <a:solidFill>
                  <a:srgbClr val="215968"/>
                </a:solidFill>
                <a:latin typeface="David" pitchFamily="34" charset="-79"/>
                <a:cs typeface="David" pitchFamily="34" charset="-79"/>
              </a:rPr>
              <a:t>כלל ה </a:t>
            </a:r>
            <a:r>
              <a:rPr lang="en-US" sz="3200" dirty="0" smtClean="0">
                <a:solidFill>
                  <a:srgbClr val="215968"/>
                </a:solidFill>
                <a:latin typeface="David" pitchFamily="34" charset="-79"/>
                <a:cs typeface="David" pitchFamily="34" charset="-79"/>
              </a:rPr>
              <a:t>NO-FOAK</a:t>
            </a:r>
            <a:endParaRPr lang="en-US" sz="2000" dirty="0">
              <a:solidFill>
                <a:srgbClr val="215968"/>
              </a:solidFill>
              <a:latin typeface="arial" panose="020B0604020202020204" pitchFamily="34" charset="0"/>
              <a:cs typeface="Calibri" pitchFamily="34" charset="0"/>
            </a:endParaRPr>
          </a:p>
        </p:txBody>
      </p:sp>
      <p:sp>
        <p:nvSpPr>
          <p:cNvPr id="4" name="מציין מיקום של מספר שקופית 3"/>
          <p:cNvSpPr>
            <a:spLocks noGrp="1"/>
          </p:cNvSpPr>
          <p:nvPr>
            <p:ph type="sldNum" sz="quarter" idx="12"/>
          </p:nvPr>
        </p:nvSpPr>
        <p:spPr/>
        <p:txBody>
          <a:bodyPr/>
          <a:lstStyle/>
          <a:p>
            <a:fld id="{EAC98CCB-77F1-4C2B-B56A-DC83FD1BEA98}"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2877953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ctrTitle"/>
          </p:nvPr>
        </p:nvSpPr>
        <p:spPr>
          <a:xfrm>
            <a:off x="1488374" y="520137"/>
            <a:ext cx="9144000" cy="2387600"/>
          </a:xfrm>
        </p:spPr>
        <p:txBody>
          <a:bodyPr>
            <a:normAutofit/>
          </a:bodyPr>
          <a:lstStyle/>
          <a:p>
            <a:r>
              <a:rPr lang="he-IL" sz="4800" b="1" dirty="0">
                <a:solidFill>
                  <a:prstClr val="white"/>
                </a:solidFill>
                <a:latin typeface="Arial" panose="020B0604020202020204" pitchFamily="34" charset="0"/>
                <a:cs typeface="Arial" panose="020B0604020202020204" pitchFamily="34" charset="0"/>
              </a:rPr>
              <a:t>הקמת תחנות כוח גרעיניות בעולם</a:t>
            </a:r>
          </a:p>
        </p:txBody>
      </p:sp>
      <p:sp>
        <p:nvSpPr>
          <p:cNvPr id="4" name="מציין מיקום של מספר שקופית 3"/>
          <p:cNvSpPr>
            <a:spLocks noGrp="1"/>
          </p:cNvSpPr>
          <p:nvPr>
            <p:ph type="sldNum" sz="quarter" idx="12"/>
          </p:nvPr>
        </p:nvSpPr>
        <p:spPr/>
        <p:txBody>
          <a:bodyPr/>
          <a:lstStyle/>
          <a:p>
            <a:fld id="{F08C7CFD-42CD-40AF-9D8A-B6FC5D603F51}" type="slidenum">
              <a:rPr lang="he-IL" smtClean="0">
                <a:solidFill>
                  <a:prstClr val="black">
                    <a:tint val="75000"/>
                  </a:prstClr>
                </a:solidFill>
              </a:rPr>
              <a:pPr/>
              <a:t>26</a:t>
            </a:fld>
            <a:endParaRPr lang="he-IL">
              <a:solidFill>
                <a:prstClr val="black">
                  <a:tint val="75000"/>
                </a:prstClr>
              </a:solidFill>
            </a:endParaRPr>
          </a:p>
        </p:txBody>
      </p:sp>
    </p:spTree>
    <p:extLst>
      <p:ext uri="{BB962C8B-B14F-4D97-AF65-F5344CB8AC3E}">
        <p14:creationId xmlns:p14="http://schemas.microsoft.com/office/powerpoint/2010/main" val="9920135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מציין מיקום של מספר שקופית 4"/>
          <p:cNvSpPr>
            <a:spLocks noGrp="1"/>
          </p:cNvSpPr>
          <p:nvPr>
            <p:ph type="sldNum" sz="quarter" idx="12"/>
          </p:nvPr>
        </p:nvSpPr>
        <p:spPr/>
        <p:txBody>
          <a:bodyPr/>
          <a:lstStyle/>
          <a:p>
            <a:fld id="{F08C7CFD-42CD-40AF-9D8A-B6FC5D603F51}" type="slidenum">
              <a:rPr lang="he-IL" smtClean="0">
                <a:solidFill>
                  <a:prstClr val="black">
                    <a:tint val="75000"/>
                  </a:prstClr>
                </a:solidFill>
              </a:rPr>
              <a:pPr/>
              <a:t>27</a:t>
            </a:fld>
            <a:endParaRPr lang="he-IL">
              <a:solidFill>
                <a:prstClr val="black">
                  <a:tint val="75000"/>
                </a:prstClr>
              </a:solidFill>
            </a:endParaRPr>
          </a:p>
        </p:txBody>
      </p:sp>
      <p:sp>
        <p:nvSpPr>
          <p:cNvPr id="11" name="כותרת 1"/>
          <p:cNvSpPr>
            <a:spLocks noGrp="1"/>
          </p:cNvSpPr>
          <p:nvPr>
            <p:ph type="title"/>
          </p:nvPr>
        </p:nvSpPr>
        <p:spPr>
          <a:xfrm>
            <a:off x="951978" y="7601"/>
            <a:ext cx="10421655" cy="656279"/>
          </a:xfrm>
        </p:spPr>
        <p:txBody>
          <a:bodyPr>
            <a:noAutofit/>
          </a:bodyPr>
          <a:lstStyle/>
          <a:p>
            <a:pPr algn="ctr"/>
            <a:r>
              <a:rPr lang="he-IL" sz="3600" b="1" kern="0" dirty="0" err="1">
                <a:solidFill>
                  <a:srgbClr val="0070C0"/>
                </a:solidFill>
                <a:effectLst>
                  <a:outerShdw blurRad="38100" dist="38100" dir="2700000" algn="tl">
                    <a:srgbClr val="000000">
                      <a:alpha val="43137"/>
                    </a:srgbClr>
                  </a:outerShdw>
                </a:effectLst>
                <a:latin typeface="David" pitchFamily="34" charset="-79"/>
                <a:cs typeface="David" pitchFamily="34" charset="-79"/>
              </a:rPr>
              <a:t>תג"ר</a:t>
            </a:r>
            <a:r>
              <a:rPr lang="he-IL" sz="3600" b="1" kern="0" dirty="0">
                <a:solidFill>
                  <a:srgbClr val="0070C0"/>
                </a:solidFill>
                <a:effectLst>
                  <a:outerShdw blurRad="38100" dist="38100" dir="2700000" algn="tl">
                    <a:srgbClr val="000000">
                      <a:alpha val="43137"/>
                    </a:srgbClr>
                  </a:outerShdw>
                </a:effectLst>
                <a:latin typeface="David" pitchFamily="34" charset="-79"/>
                <a:cs typeface="David" pitchFamily="34" charset="-79"/>
              </a:rPr>
              <a:t> בעולם  - תחזית </a:t>
            </a:r>
            <a:r>
              <a:rPr lang="en-US" sz="3600" b="1" kern="0" dirty="0">
                <a:solidFill>
                  <a:srgbClr val="0070C0"/>
                </a:solidFill>
                <a:effectLst>
                  <a:outerShdw blurRad="38100" dist="38100" dir="2700000" algn="tl">
                    <a:srgbClr val="000000">
                      <a:alpha val="43137"/>
                    </a:srgbClr>
                  </a:outerShdw>
                </a:effectLst>
                <a:latin typeface="David" pitchFamily="34" charset="-79"/>
                <a:cs typeface="David" pitchFamily="34" charset="-79"/>
              </a:rPr>
              <a:t>IEA-2015</a:t>
            </a:r>
            <a:r>
              <a:rPr lang="he-IL" sz="3600" b="1" kern="0" dirty="0">
                <a:solidFill>
                  <a:srgbClr val="0070C0"/>
                </a:solidFill>
                <a:effectLst>
                  <a:outerShdw blurRad="38100" dist="38100" dir="2700000" algn="tl">
                    <a:srgbClr val="000000">
                      <a:alpha val="43137"/>
                    </a:srgbClr>
                  </a:outerShdw>
                </a:effectLst>
                <a:latin typeface="David" pitchFamily="34" charset="-79"/>
                <a:cs typeface="David" pitchFamily="34" charset="-79"/>
              </a:rPr>
              <a:t> לשנת 2040</a:t>
            </a:r>
          </a:p>
        </p:txBody>
      </p:sp>
      <p:pic>
        <p:nvPicPr>
          <p:cNvPr id="1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123230" y="663880"/>
            <a:ext cx="1001241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3027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EAC98CCB-77F1-4C2B-B56A-DC83FD1BEA98}" type="slidenum">
              <a:rPr lang="en-US" smtClean="0">
                <a:solidFill>
                  <a:prstClr val="black">
                    <a:tint val="75000"/>
                  </a:prstClr>
                </a:solidFill>
              </a:rPr>
              <a:pPr/>
              <a:t>28</a:t>
            </a:fld>
            <a:endParaRPr lang="en-US">
              <a:solidFill>
                <a:prstClr val="black">
                  <a:tint val="75000"/>
                </a:prstClr>
              </a:solidFill>
            </a:endParaRPr>
          </a:p>
        </p:txBody>
      </p:sp>
      <p:graphicFrame>
        <p:nvGraphicFramePr>
          <p:cNvPr id="18" name="תרשים 17"/>
          <p:cNvGraphicFramePr>
            <a:graphicFrameLocks/>
          </p:cNvGraphicFramePr>
          <p:nvPr>
            <p:extLst>
              <p:ext uri="{D42A27DB-BD31-4B8C-83A1-F6EECF244321}">
                <p14:modId xmlns:p14="http://schemas.microsoft.com/office/powerpoint/2010/main" val="3429777423"/>
              </p:ext>
            </p:extLst>
          </p:nvPr>
        </p:nvGraphicFramePr>
        <p:xfrm>
          <a:off x="385176" y="406400"/>
          <a:ext cx="10562224" cy="5346700"/>
        </p:xfrm>
        <a:graphic>
          <a:graphicData uri="http://schemas.openxmlformats.org/drawingml/2006/chart">
            <c:chart xmlns:c="http://schemas.openxmlformats.org/drawingml/2006/chart" xmlns:r="http://schemas.openxmlformats.org/officeDocument/2006/relationships" r:id="rId3"/>
          </a:graphicData>
        </a:graphic>
      </p:graphicFrame>
      <p:sp>
        <p:nvSpPr>
          <p:cNvPr id="19" name="חץ למטה 18"/>
          <p:cNvSpPr/>
          <p:nvPr/>
        </p:nvSpPr>
        <p:spPr>
          <a:xfrm>
            <a:off x="6299200" y="2921000"/>
            <a:ext cx="127000" cy="596900"/>
          </a:xfrm>
          <a:prstGeom prst="downArrow">
            <a:avLst/>
          </a:prstGeom>
          <a:solidFill>
            <a:srgbClr val="FFFF00"/>
          </a:solidFill>
          <a:ln w="25400" cap="flat" cmpd="sng" algn="ctr">
            <a:solidFill>
              <a:srgbClr val="4F81BD">
                <a:shade val="50000"/>
              </a:srgbClr>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smtClean="0">
              <a:ln>
                <a:noFill/>
              </a:ln>
              <a:solidFill>
                <a:prstClr val="white"/>
              </a:solidFill>
              <a:effectLst/>
              <a:uLnTx/>
              <a:uFillTx/>
              <a:latin typeface="Calibri"/>
              <a:ea typeface="+mn-ea"/>
              <a:cs typeface="Arial" panose="020B0604020202020204" pitchFamily="34" charset="0"/>
            </a:endParaRPr>
          </a:p>
        </p:txBody>
      </p:sp>
      <p:sp>
        <p:nvSpPr>
          <p:cNvPr id="20" name="חץ למטה 19"/>
          <p:cNvSpPr/>
          <p:nvPr/>
        </p:nvSpPr>
        <p:spPr>
          <a:xfrm>
            <a:off x="5969000" y="3479800"/>
            <a:ext cx="127000" cy="596900"/>
          </a:xfrm>
          <a:prstGeom prst="downArrow">
            <a:avLst/>
          </a:prstGeom>
          <a:solidFill>
            <a:srgbClr val="FFFF00"/>
          </a:solidFill>
          <a:ln w="25400" cap="flat" cmpd="sng" algn="ctr">
            <a:solidFill>
              <a:srgbClr val="4F81BD">
                <a:shade val="50000"/>
              </a:srgbClr>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smtClean="0">
              <a:ln>
                <a:noFill/>
              </a:ln>
              <a:solidFill>
                <a:prstClr val="white"/>
              </a:solidFill>
              <a:effectLst/>
              <a:uLnTx/>
              <a:uFillTx/>
              <a:latin typeface="Calibri"/>
              <a:ea typeface="+mn-ea"/>
              <a:cs typeface="Arial" panose="020B0604020202020204" pitchFamily="34" charset="0"/>
            </a:endParaRPr>
          </a:p>
        </p:txBody>
      </p:sp>
      <p:sp>
        <p:nvSpPr>
          <p:cNvPr id="21" name="חץ למטה 20"/>
          <p:cNvSpPr/>
          <p:nvPr/>
        </p:nvSpPr>
        <p:spPr>
          <a:xfrm>
            <a:off x="6578600" y="3441700"/>
            <a:ext cx="127000" cy="596900"/>
          </a:xfrm>
          <a:prstGeom prst="downArrow">
            <a:avLst/>
          </a:prstGeom>
          <a:solidFill>
            <a:srgbClr val="FFFF00"/>
          </a:solidFill>
          <a:ln w="25400" cap="flat" cmpd="sng" algn="ctr">
            <a:solidFill>
              <a:srgbClr val="4F81BD">
                <a:shade val="50000"/>
              </a:srgbClr>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smtClean="0">
              <a:ln>
                <a:noFill/>
              </a:ln>
              <a:solidFill>
                <a:prstClr val="white"/>
              </a:solidFill>
              <a:effectLst/>
              <a:uLnTx/>
              <a:uFillTx/>
              <a:latin typeface="Calibri"/>
              <a:ea typeface="+mn-ea"/>
              <a:cs typeface="Arial" panose="020B0604020202020204" pitchFamily="34" charset="0"/>
            </a:endParaRPr>
          </a:p>
        </p:txBody>
      </p:sp>
      <p:sp>
        <p:nvSpPr>
          <p:cNvPr id="22" name="חץ למטה 21"/>
          <p:cNvSpPr/>
          <p:nvPr/>
        </p:nvSpPr>
        <p:spPr>
          <a:xfrm>
            <a:off x="8788400" y="3200400"/>
            <a:ext cx="127000" cy="596900"/>
          </a:xfrm>
          <a:prstGeom prst="downArrow">
            <a:avLst/>
          </a:prstGeom>
          <a:solidFill>
            <a:srgbClr val="FFFF00"/>
          </a:solidFill>
          <a:ln w="25400" cap="flat" cmpd="sng" algn="ctr">
            <a:solidFill>
              <a:srgbClr val="4F81BD">
                <a:shade val="50000"/>
              </a:srgbClr>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smtClean="0">
              <a:ln>
                <a:noFill/>
              </a:ln>
              <a:solidFill>
                <a:prstClr val="white"/>
              </a:solidFill>
              <a:effectLst/>
              <a:uLnTx/>
              <a:uFillTx/>
              <a:latin typeface="Calibri"/>
              <a:ea typeface="+mn-ea"/>
              <a:cs typeface="Arial" panose="020B0604020202020204" pitchFamily="34" charset="0"/>
            </a:endParaRPr>
          </a:p>
        </p:txBody>
      </p:sp>
      <p:sp>
        <p:nvSpPr>
          <p:cNvPr id="2" name="מלבן 1"/>
          <p:cNvSpPr/>
          <p:nvPr/>
        </p:nvSpPr>
        <p:spPr>
          <a:xfrm>
            <a:off x="5002149" y="0"/>
            <a:ext cx="3913251"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he-IL" sz="3600" b="1" i="0" u="none" strike="noStrike" kern="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David" pitchFamily="34" charset="-79"/>
                <a:ea typeface="+mj-ea"/>
                <a:cs typeface="David" pitchFamily="34" charset="-79"/>
              </a:rPr>
              <a:t>תג</a:t>
            </a:r>
            <a:r>
              <a:rPr kumimoji="0" lang="en-US" sz="3600" b="1" i="0" u="none" strike="noStrike" kern="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David" pitchFamily="34" charset="-79"/>
                <a:ea typeface="+mj-ea"/>
                <a:cs typeface="David" pitchFamily="34" charset="-79"/>
              </a:rPr>
              <a:t>"</a:t>
            </a:r>
            <a:r>
              <a:rPr kumimoji="0" lang="he-IL" sz="3600" b="1" i="0" u="none" strike="noStrike" kern="0" cap="none" spc="0" normalizeH="0" baseline="0" noProof="0" dirty="0" err="1" smtClean="0">
                <a:ln>
                  <a:noFill/>
                </a:ln>
                <a:solidFill>
                  <a:srgbClr val="0070C0"/>
                </a:solidFill>
                <a:effectLst>
                  <a:outerShdw blurRad="38100" dist="38100" dir="2700000" algn="tl">
                    <a:srgbClr val="000000">
                      <a:alpha val="43137"/>
                    </a:srgbClr>
                  </a:outerShdw>
                </a:effectLst>
                <a:uLnTx/>
                <a:uFillTx/>
                <a:latin typeface="David" pitchFamily="34" charset="-79"/>
                <a:ea typeface="+mj-ea"/>
                <a:cs typeface="David" pitchFamily="34" charset="-79"/>
              </a:rPr>
              <a:t>רים</a:t>
            </a:r>
            <a:r>
              <a:rPr kumimoji="0" lang="he-IL" sz="3600" b="1" i="0" u="none" strike="noStrike" kern="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David" pitchFamily="34" charset="-79"/>
                <a:ea typeface="+mj-ea"/>
                <a:cs typeface="David" pitchFamily="34" charset="-79"/>
              </a:rPr>
              <a:t> בבנייה בעולם</a:t>
            </a:r>
            <a:endParaRPr kumimoji="0" lang="he-IL" sz="1800" b="0" i="0" u="none" strike="noStrike" kern="0" cap="none" spc="0" normalizeH="0" baseline="0" noProof="0" dirty="0" smtClean="0">
              <a:ln>
                <a:noFill/>
              </a:ln>
              <a:solidFill>
                <a:sysClr val="windowText" lastClr="000000"/>
              </a:solidFill>
              <a:effectLst/>
              <a:uLnTx/>
              <a:uFillTx/>
            </a:endParaRPr>
          </a:p>
        </p:txBody>
      </p:sp>
      <p:sp>
        <p:nvSpPr>
          <p:cNvPr id="3" name="TextBox 2"/>
          <p:cNvSpPr txBox="1"/>
          <p:nvPr/>
        </p:nvSpPr>
        <p:spPr>
          <a:xfrm>
            <a:off x="385176" y="5138057"/>
            <a:ext cx="2024195" cy="369332"/>
          </a:xfrm>
          <a:prstGeom prst="rect">
            <a:avLst/>
          </a:prstGeom>
          <a:noFill/>
        </p:spPr>
        <p:txBody>
          <a:bodyPr wrap="square" rtlCol="1">
            <a:spAutoFit/>
          </a:bodyPr>
          <a:lstStyle/>
          <a:p>
            <a:r>
              <a:rPr lang="he-IL" u="sng" dirty="0" smtClean="0"/>
              <a:t>מקור</a:t>
            </a:r>
            <a:r>
              <a:rPr lang="he-IL" dirty="0" smtClean="0"/>
              <a:t>:</a:t>
            </a:r>
            <a:r>
              <a:rPr lang="en-US" dirty="0" smtClean="0"/>
              <a:t> </a:t>
            </a:r>
            <a:r>
              <a:rPr lang="he-IL" dirty="0" smtClean="0"/>
              <a:t> </a:t>
            </a:r>
            <a:r>
              <a:rPr lang="en-US" dirty="0" smtClean="0"/>
              <a:t>IAEA 2015</a:t>
            </a:r>
            <a:endParaRPr lang="he-IL" dirty="0"/>
          </a:p>
        </p:txBody>
      </p:sp>
    </p:spTree>
    <p:extLst>
      <p:ext uri="{BB962C8B-B14F-4D97-AF65-F5344CB8AC3E}">
        <p14:creationId xmlns:p14="http://schemas.microsoft.com/office/powerpoint/2010/main" val="7173671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כותרת 4"/>
          <p:cNvSpPr>
            <a:spLocks noGrp="1"/>
          </p:cNvSpPr>
          <p:nvPr>
            <p:ph type="title"/>
          </p:nvPr>
        </p:nvSpPr>
        <p:spPr>
          <a:xfrm>
            <a:off x="838200" y="250825"/>
            <a:ext cx="10515600" cy="1325563"/>
          </a:xfrm>
        </p:spPr>
        <p:txBody>
          <a:bodyPr>
            <a:normAutofit fontScale="90000"/>
          </a:bodyPr>
          <a:lstStyle/>
          <a:p>
            <a:pPr algn="ctr"/>
            <a:r>
              <a:rPr lang="en-US" sz="4000" b="1" dirty="0">
                <a:solidFill>
                  <a:srgbClr val="C5122F"/>
                </a:solidFill>
                <a:latin typeface="Arial" panose="020B0604020202020204" pitchFamily="34" charset="0"/>
              </a:rPr>
              <a:t>Market Potential: Operating License Renewal</a:t>
            </a:r>
            <a:br>
              <a:rPr lang="en-US" sz="4000" b="1" dirty="0">
                <a:solidFill>
                  <a:srgbClr val="C5122F"/>
                </a:solidFill>
                <a:latin typeface="Arial" panose="020B0604020202020204" pitchFamily="34" charset="0"/>
              </a:rPr>
            </a:br>
            <a:r>
              <a:rPr lang="en-GB" sz="4000" b="1" dirty="0">
                <a:solidFill>
                  <a:srgbClr val="C5122F"/>
                </a:solidFill>
                <a:latin typeface="Arial" panose="020B0604020202020204" pitchFamily="34" charset="0"/>
              </a:rPr>
              <a:t>World Power </a:t>
            </a:r>
            <a:r>
              <a:rPr lang="en-GB" b="1" dirty="0">
                <a:solidFill>
                  <a:srgbClr val="C5122F"/>
                </a:solidFill>
                <a:latin typeface="Arial" panose="020B0604020202020204" pitchFamily="34" charset="0"/>
              </a:rPr>
              <a:t>Reactor Fleet</a:t>
            </a:r>
            <a:endParaRPr lang="he-IL" dirty="0"/>
          </a:p>
        </p:txBody>
      </p:sp>
      <p:sp>
        <p:nvSpPr>
          <p:cNvPr id="2" name="מציין מיקום של מספר שקופית 1"/>
          <p:cNvSpPr>
            <a:spLocks noGrp="1"/>
          </p:cNvSpPr>
          <p:nvPr>
            <p:ph type="sldNum" sz="quarter" idx="12"/>
          </p:nvPr>
        </p:nvSpPr>
        <p:spPr/>
        <p:txBody>
          <a:bodyPr/>
          <a:lstStyle/>
          <a:p>
            <a:fld id="{EAC98CCB-77F1-4C2B-B56A-DC83FD1BEA98}" type="slidenum">
              <a:rPr lang="en-US" smtClean="0">
                <a:solidFill>
                  <a:prstClr val="black">
                    <a:tint val="75000"/>
                  </a:prstClr>
                </a:solidFill>
              </a:rPr>
              <a:pPr/>
              <a:t>29</a:t>
            </a:fld>
            <a:endParaRPr lang="en-US">
              <a:solidFill>
                <a:prstClr val="black">
                  <a:tint val="75000"/>
                </a:prstClr>
              </a:solidFill>
            </a:endParaRPr>
          </a:p>
        </p:txBody>
      </p:sp>
      <p:pic>
        <p:nvPicPr>
          <p:cNvPr id="4" name="תמונה 3"/>
          <p:cNvPicPr>
            <a:picLocks noChangeAspect="1"/>
          </p:cNvPicPr>
          <p:nvPr/>
        </p:nvPicPr>
        <p:blipFill>
          <a:blip r:embed="rId3"/>
          <a:stretch>
            <a:fillRect/>
          </a:stretch>
        </p:blipFill>
        <p:spPr>
          <a:xfrm>
            <a:off x="1081088" y="1403350"/>
            <a:ext cx="8772525" cy="4953000"/>
          </a:xfrm>
          <a:prstGeom prst="rect">
            <a:avLst/>
          </a:prstGeom>
        </p:spPr>
      </p:pic>
    </p:spTree>
    <p:extLst>
      <p:ext uri="{BB962C8B-B14F-4D97-AF65-F5344CB8AC3E}">
        <p14:creationId xmlns:p14="http://schemas.microsoft.com/office/powerpoint/2010/main" val="1115544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EAC98CCB-77F1-4C2B-B56A-DC83FD1BEA98}" type="slidenum">
              <a:rPr lang="en-US" smtClean="0">
                <a:solidFill>
                  <a:prstClr val="black">
                    <a:tint val="75000"/>
                  </a:prstClr>
                </a:solidFill>
              </a:rPr>
              <a:pPr/>
              <a:t>3</a:t>
            </a:fld>
            <a:endParaRPr lang="en-US">
              <a:solidFill>
                <a:prstClr val="black">
                  <a:tint val="75000"/>
                </a:prstClr>
              </a:solidFill>
            </a:endParaRPr>
          </a:p>
        </p:txBody>
      </p:sp>
      <p:sp>
        <p:nvSpPr>
          <p:cNvPr id="6" name="מציין מיקום תוכן 7"/>
          <p:cNvSpPr txBox="1">
            <a:spLocks/>
          </p:cNvSpPr>
          <p:nvPr/>
        </p:nvSpPr>
        <p:spPr>
          <a:xfrm>
            <a:off x="866775" y="828676"/>
            <a:ext cx="10487025" cy="48396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1">
              <a:buFont typeface="Arial" panose="020B0604020202020204" pitchFamily="34" charset="0"/>
              <a:buNone/>
            </a:pPr>
            <a:r>
              <a:rPr lang="he-IL" sz="4400" dirty="0" smtClean="0">
                <a:latin typeface="David" panose="020E0502060401010101" pitchFamily="34" charset="-79"/>
                <a:cs typeface="David" panose="020E0502060401010101" pitchFamily="34" charset="-79"/>
              </a:rPr>
              <a:t>הדילמה היא בחירה בין מקור אנרגיה המבוסס על תהליכים פיסיקליים שיכולים בהעדר שליטה לגרום לתוצאות הרסניות, לבין מקור אנרגיה שלמרות שהוא נחשב ל"נקי" או "מתחדש" יש לו השפעות סביבתיות חמורות.</a:t>
            </a:r>
          </a:p>
          <a:p>
            <a:pPr marL="0" indent="0" algn="just" rtl="1">
              <a:buFont typeface="Arial" panose="020B0604020202020204" pitchFamily="34" charset="0"/>
              <a:buNone/>
            </a:pPr>
            <a:r>
              <a:rPr lang="he-IL" sz="4400" b="1" dirty="0" smtClean="0">
                <a:latin typeface="David" panose="020E0502060401010101" pitchFamily="34" charset="-79"/>
                <a:cs typeface="David" panose="020E0502060401010101" pitchFamily="34" charset="-79"/>
              </a:rPr>
              <a:t>רמז: </a:t>
            </a:r>
            <a:r>
              <a:rPr lang="he-IL" sz="4400" dirty="0" smtClean="0">
                <a:latin typeface="David" panose="020E0502060401010101" pitchFamily="34" charset="-79"/>
                <a:cs typeface="David" panose="020E0502060401010101" pitchFamily="34" charset="-79"/>
              </a:rPr>
              <a:t>רשות הטבע והגנים הלאומיים תומכת באנרגיה גרעינית....</a:t>
            </a:r>
            <a:endParaRPr lang="he-IL" sz="44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8702286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0"/>
            <a:ext cx="10515600" cy="1325563"/>
          </a:xfrm>
        </p:spPr>
        <p:txBody>
          <a:bodyPr/>
          <a:lstStyle/>
          <a:p>
            <a:pPr algn="ctr"/>
            <a:r>
              <a:rPr lang="he-IL" sz="3600" b="1" dirty="0">
                <a:solidFill>
                  <a:srgbClr val="0070C0"/>
                </a:solidFill>
                <a:effectLst>
                  <a:outerShdw blurRad="38100" dist="38100" dir="2700000" algn="tl">
                    <a:srgbClr val="000000">
                      <a:alpha val="43137"/>
                    </a:srgbClr>
                  </a:outerShdw>
                </a:effectLst>
                <a:latin typeface="David" pitchFamily="34" charset="-79"/>
                <a:cs typeface="David" pitchFamily="34" charset="-79"/>
              </a:rPr>
              <a:t>כלכליות חשמל </a:t>
            </a:r>
            <a:r>
              <a:rPr lang="he-IL" sz="3600" b="1" dirty="0" err="1" smtClean="0">
                <a:solidFill>
                  <a:srgbClr val="0070C0"/>
                </a:solidFill>
                <a:effectLst>
                  <a:outerShdw blurRad="38100" dist="38100" dir="2700000" algn="tl">
                    <a:srgbClr val="000000">
                      <a:alpha val="43137"/>
                    </a:srgbClr>
                  </a:outerShdw>
                </a:effectLst>
                <a:latin typeface="David" pitchFamily="34" charset="-79"/>
                <a:cs typeface="David" pitchFamily="34" charset="-79"/>
              </a:rPr>
              <a:t>מתג"ר</a:t>
            </a:r>
            <a:endParaRPr lang="he-IL" dirty="0"/>
          </a:p>
        </p:txBody>
      </p:sp>
      <p:sp>
        <p:nvSpPr>
          <p:cNvPr id="3" name="מציין מיקום תוכן 2"/>
          <p:cNvSpPr>
            <a:spLocks noGrp="1"/>
          </p:cNvSpPr>
          <p:nvPr>
            <p:ph idx="1"/>
          </p:nvPr>
        </p:nvSpPr>
        <p:spPr>
          <a:xfrm>
            <a:off x="838200" y="1194934"/>
            <a:ext cx="10515600" cy="4351338"/>
          </a:xfrm>
        </p:spPr>
        <p:txBody>
          <a:bodyPr>
            <a:normAutofit lnSpcReduction="10000"/>
          </a:bodyPr>
          <a:lstStyle/>
          <a:p>
            <a:pPr marL="342900" lvl="0" indent="-342900" algn="r" rtl="1" eaLnBrk="0" fontAlgn="base" hangingPunct="0">
              <a:lnSpc>
                <a:spcPct val="100000"/>
              </a:lnSpc>
              <a:spcBef>
                <a:spcPct val="20000"/>
              </a:spcBef>
              <a:spcAft>
                <a:spcPct val="0"/>
              </a:spcAft>
              <a:buSzPct val="80000"/>
              <a:buBlip>
                <a:blip r:embed="rId3"/>
              </a:buBlip>
            </a:pPr>
            <a:r>
              <a:rPr lang="he-IL" altLang="en-US" sz="3200" dirty="0">
                <a:solidFill>
                  <a:srgbClr val="215968"/>
                </a:solidFill>
                <a:latin typeface="David" pitchFamily="34" charset="-79"/>
                <a:cs typeface="David" pitchFamily="34" charset="-79"/>
              </a:rPr>
              <a:t>מחיר, </a:t>
            </a:r>
            <a:r>
              <a:rPr lang="he-IL" altLang="en-US" sz="2400" dirty="0">
                <a:solidFill>
                  <a:srgbClr val="215968"/>
                </a:solidFill>
                <a:latin typeface="David" pitchFamily="34" charset="-79"/>
                <a:cs typeface="David" pitchFamily="34" charset="-79"/>
              </a:rPr>
              <a:t>כולל ריבית בזמן ההקמה </a:t>
            </a:r>
            <a:r>
              <a:rPr lang="he-IL" altLang="en-US" sz="3200" dirty="0">
                <a:solidFill>
                  <a:srgbClr val="215968"/>
                </a:solidFill>
                <a:latin typeface="David" pitchFamily="34" charset="-79"/>
                <a:cs typeface="David" pitchFamily="34" charset="-79"/>
              </a:rPr>
              <a:t>– 6 ~ מיליארד דולר </a:t>
            </a:r>
            <a:r>
              <a:rPr lang="he-IL" altLang="en-US" sz="3200" dirty="0" err="1">
                <a:solidFill>
                  <a:srgbClr val="215968"/>
                </a:solidFill>
                <a:latin typeface="David" pitchFamily="34" charset="-79"/>
                <a:cs typeface="David" pitchFamily="34" charset="-79"/>
              </a:rPr>
              <a:t>לתג"ר</a:t>
            </a:r>
            <a:r>
              <a:rPr lang="he-IL" altLang="en-US" sz="3200" dirty="0">
                <a:solidFill>
                  <a:srgbClr val="215968"/>
                </a:solidFill>
                <a:latin typeface="David" pitchFamily="34" charset="-79"/>
                <a:cs typeface="David" pitchFamily="34" charset="-79"/>
              </a:rPr>
              <a:t> של </a:t>
            </a:r>
            <a:r>
              <a:rPr lang="en-US" altLang="en-US" sz="3200" dirty="0" smtClean="0">
                <a:solidFill>
                  <a:srgbClr val="215968"/>
                </a:solidFill>
                <a:latin typeface="David" pitchFamily="34" charset="-79"/>
                <a:cs typeface="David" pitchFamily="34" charset="-79"/>
              </a:rPr>
              <a:t>1GW</a:t>
            </a:r>
            <a:r>
              <a:rPr lang="he-IL" altLang="en-US" sz="3200" dirty="0" smtClean="0">
                <a:solidFill>
                  <a:srgbClr val="215968"/>
                </a:solidFill>
                <a:latin typeface="David" pitchFamily="34" charset="-79"/>
                <a:cs typeface="David" pitchFamily="34" charset="-79"/>
              </a:rPr>
              <a:t> (למשל, </a:t>
            </a:r>
            <a:r>
              <a:rPr lang="he-IL" altLang="en-US" sz="3200" dirty="0" err="1" smtClean="0">
                <a:solidFill>
                  <a:srgbClr val="215968"/>
                </a:solidFill>
                <a:latin typeface="David" pitchFamily="34" charset="-79"/>
                <a:cs typeface="David" pitchFamily="34" charset="-79"/>
              </a:rPr>
              <a:t>התג"ר</a:t>
            </a:r>
            <a:r>
              <a:rPr lang="he-IL" altLang="en-US" sz="3200" dirty="0" smtClean="0">
                <a:solidFill>
                  <a:srgbClr val="215968"/>
                </a:solidFill>
                <a:latin typeface="David" pitchFamily="34" charset="-79"/>
                <a:cs typeface="David" pitchFamily="34" charset="-79"/>
              </a:rPr>
              <a:t> בפינלנד).</a:t>
            </a:r>
            <a:endParaRPr lang="he-IL" altLang="en-US" sz="3200" dirty="0">
              <a:solidFill>
                <a:srgbClr val="215968"/>
              </a:solidFill>
              <a:latin typeface="David" pitchFamily="34" charset="-79"/>
              <a:cs typeface="David" pitchFamily="34" charset="-79"/>
            </a:endParaRPr>
          </a:p>
          <a:p>
            <a:pPr marL="342900" lvl="0" indent="-342900" algn="r" rtl="1" eaLnBrk="0" fontAlgn="base" hangingPunct="0">
              <a:lnSpc>
                <a:spcPct val="100000"/>
              </a:lnSpc>
              <a:spcBef>
                <a:spcPct val="20000"/>
              </a:spcBef>
              <a:spcAft>
                <a:spcPct val="0"/>
              </a:spcAft>
              <a:buSzPct val="80000"/>
              <a:buBlip>
                <a:blip r:embed="rId3"/>
              </a:buBlip>
            </a:pPr>
            <a:r>
              <a:rPr lang="he-IL" altLang="en-US" sz="3200" dirty="0" smtClean="0">
                <a:solidFill>
                  <a:srgbClr val="215968"/>
                </a:solidFill>
                <a:latin typeface="David" pitchFamily="34" charset="-79"/>
                <a:cs typeface="David" pitchFamily="34" charset="-79"/>
              </a:rPr>
              <a:t>תאגידים פרטיים אינם מסתכנים בהקמת </a:t>
            </a:r>
            <a:r>
              <a:rPr lang="he-IL" altLang="en-US" sz="3200" dirty="0" err="1" smtClean="0">
                <a:solidFill>
                  <a:srgbClr val="215968"/>
                </a:solidFill>
                <a:latin typeface="David" pitchFamily="34" charset="-79"/>
                <a:cs typeface="David" pitchFamily="34" charset="-79"/>
              </a:rPr>
              <a:t>תג"ר</a:t>
            </a:r>
            <a:r>
              <a:rPr lang="he-IL" altLang="en-US" sz="3200" dirty="0" smtClean="0">
                <a:solidFill>
                  <a:srgbClr val="215968"/>
                </a:solidFill>
                <a:latin typeface="David" pitchFamily="34" charset="-79"/>
                <a:cs typeface="David" pitchFamily="34" charset="-79"/>
              </a:rPr>
              <a:t> ללא סבסוד וערבות ממשלתית.</a:t>
            </a:r>
            <a:endParaRPr lang="he-IL" altLang="en-US" sz="3200" dirty="0">
              <a:solidFill>
                <a:srgbClr val="215968"/>
              </a:solidFill>
              <a:latin typeface="David" pitchFamily="34" charset="-79"/>
              <a:cs typeface="David" pitchFamily="34" charset="-79"/>
            </a:endParaRPr>
          </a:p>
          <a:p>
            <a:pPr marL="342900" lvl="0" indent="-342900" algn="r" rtl="1" eaLnBrk="0" fontAlgn="base" hangingPunct="0">
              <a:lnSpc>
                <a:spcPct val="100000"/>
              </a:lnSpc>
              <a:spcBef>
                <a:spcPct val="20000"/>
              </a:spcBef>
              <a:spcAft>
                <a:spcPct val="0"/>
              </a:spcAft>
              <a:buSzPct val="80000"/>
              <a:buBlip>
                <a:blip r:embed="rId3"/>
              </a:buBlip>
            </a:pPr>
            <a:r>
              <a:rPr lang="he-IL" altLang="en-US" sz="3200" dirty="0">
                <a:solidFill>
                  <a:srgbClr val="215968"/>
                </a:solidFill>
                <a:latin typeface="David" pitchFamily="34" charset="-79"/>
                <a:cs typeface="David" pitchFamily="34" charset="-79"/>
              </a:rPr>
              <a:t>סבסוד גלוי וסמוי של מדינות (הלוואות, הכרה מוקדמת בעלויות, רכש מובטח).</a:t>
            </a:r>
          </a:p>
          <a:p>
            <a:pPr marL="342900" lvl="0" indent="-342900" algn="r" rtl="1" eaLnBrk="0" fontAlgn="base" hangingPunct="0">
              <a:lnSpc>
                <a:spcPct val="100000"/>
              </a:lnSpc>
              <a:spcBef>
                <a:spcPct val="20000"/>
              </a:spcBef>
              <a:spcAft>
                <a:spcPct val="0"/>
              </a:spcAft>
              <a:buSzPct val="80000"/>
              <a:buBlip>
                <a:blip r:embed="rId3"/>
              </a:buBlip>
            </a:pPr>
            <a:r>
              <a:rPr lang="en-US" altLang="en-US" sz="3200" dirty="0">
                <a:solidFill>
                  <a:srgbClr val="215968"/>
                </a:solidFill>
                <a:latin typeface="David" pitchFamily="34" charset="-79"/>
                <a:cs typeface="David" pitchFamily="34" charset="-79"/>
              </a:rPr>
              <a:t>BOO</a:t>
            </a:r>
            <a:r>
              <a:rPr lang="he-IL" altLang="en-US" sz="3200" dirty="0">
                <a:solidFill>
                  <a:srgbClr val="215968"/>
                </a:solidFill>
                <a:latin typeface="David" pitchFamily="34" charset="-79"/>
                <a:cs typeface="David" pitchFamily="34" charset="-79"/>
              </a:rPr>
              <a:t> כפתרון למדינות לא עשירות (טורקיה, ירדן? בנגלה דש?).</a:t>
            </a:r>
          </a:p>
          <a:p>
            <a:pPr marL="342900" lvl="0" indent="-342900" algn="r" rtl="1" eaLnBrk="0" fontAlgn="base" hangingPunct="0">
              <a:lnSpc>
                <a:spcPct val="100000"/>
              </a:lnSpc>
              <a:spcBef>
                <a:spcPct val="20000"/>
              </a:spcBef>
              <a:spcAft>
                <a:spcPct val="0"/>
              </a:spcAft>
              <a:buSzPct val="80000"/>
              <a:buBlip>
                <a:blip r:embed="rId3"/>
              </a:buBlip>
            </a:pPr>
            <a:r>
              <a:rPr lang="he-IL" altLang="en-US" sz="3200" dirty="0">
                <a:solidFill>
                  <a:srgbClr val="215968"/>
                </a:solidFill>
                <a:latin typeface="David" pitchFamily="34" charset="-79"/>
                <a:cs typeface="David" pitchFamily="34" charset="-79"/>
              </a:rPr>
              <a:t>חשמל מגז, במיוחד במדינות מפיקות, מתחרה בחשמל </a:t>
            </a:r>
            <a:r>
              <a:rPr lang="he-IL" altLang="en-US" sz="3200" dirty="0" smtClean="0">
                <a:solidFill>
                  <a:srgbClr val="215968"/>
                </a:solidFill>
                <a:latin typeface="David" pitchFamily="34" charset="-79"/>
                <a:cs typeface="David" pitchFamily="34" charset="-79"/>
              </a:rPr>
              <a:t>מגרעין.</a:t>
            </a:r>
            <a:endParaRPr lang="he-IL" altLang="en-US" sz="3200" dirty="0">
              <a:solidFill>
                <a:srgbClr val="215968"/>
              </a:solidFill>
              <a:latin typeface="David" pitchFamily="34" charset="-79"/>
              <a:cs typeface="David" pitchFamily="34" charset="-79"/>
            </a:endParaRPr>
          </a:p>
          <a:p>
            <a:endParaRPr lang="he-IL" dirty="0"/>
          </a:p>
        </p:txBody>
      </p:sp>
      <p:sp>
        <p:nvSpPr>
          <p:cNvPr id="4" name="מציין מיקום של מספר שקופית 3"/>
          <p:cNvSpPr>
            <a:spLocks noGrp="1"/>
          </p:cNvSpPr>
          <p:nvPr>
            <p:ph type="sldNum" sz="quarter" idx="12"/>
          </p:nvPr>
        </p:nvSpPr>
        <p:spPr/>
        <p:txBody>
          <a:bodyPr/>
          <a:lstStyle/>
          <a:p>
            <a:fld id="{EAC98CCB-77F1-4C2B-B56A-DC83FD1BEA98}"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36467892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EAC98CCB-77F1-4C2B-B56A-DC83FD1BEA98}" type="slidenum">
              <a:rPr lang="en-US" smtClean="0">
                <a:solidFill>
                  <a:prstClr val="black">
                    <a:tint val="75000"/>
                  </a:prstClr>
                </a:solidFill>
              </a:rPr>
              <a:pPr/>
              <a:t>31</a:t>
            </a:fld>
            <a:endParaRPr lang="en-US">
              <a:solidFill>
                <a:prstClr val="black">
                  <a:tint val="75000"/>
                </a:prstClr>
              </a:solidFill>
            </a:endParaRPr>
          </a:p>
        </p:txBody>
      </p:sp>
      <p:sp>
        <p:nvSpPr>
          <p:cNvPr id="3" name="מלבן 2"/>
          <p:cNvSpPr/>
          <p:nvPr/>
        </p:nvSpPr>
        <p:spPr>
          <a:xfrm>
            <a:off x="3048000" y="1582341"/>
            <a:ext cx="6096000" cy="1477328"/>
          </a:xfrm>
          <a:prstGeom prst="rect">
            <a:avLst/>
          </a:prstGeom>
        </p:spPr>
        <p:txBody>
          <a:bodyPr>
            <a:spAutoFit/>
          </a:bodyPr>
          <a:lstStyle/>
          <a:p>
            <a:pPr algn="r"/>
            <a:r>
              <a:rPr lang="he-IL" sz="7200" b="1" dirty="0" smtClean="0">
                <a:solidFill>
                  <a:srgbClr val="ED7D31"/>
                </a:solidFill>
                <a:latin typeface="David" panose="020E0502060401010101" pitchFamily="34" charset="-79"/>
                <a:ea typeface="Calibri" panose="020F0502020204030204" pitchFamily="34" charset="0"/>
                <a:cs typeface="David" panose="020E0502060401010101" pitchFamily="34" charset="-79"/>
              </a:rPr>
              <a:t>ובארץ...</a:t>
            </a:r>
            <a:r>
              <a:rPr lang="en-US" sz="7200" dirty="0">
                <a:solidFill>
                  <a:srgbClr val="ED7D31"/>
                </a:solidFill>
                <a:latin typeface="Times New Roman" panose="02020603050405020304" pitchFamily="18" charset="0"/>
                <a:ea typeface="Calibri" panose="020F0502020204030204" pitchFamily="34" charset="0"/>
              </a:rPr>
              <a:t/>
            </a:r>
            <a:br>
              <a:rPr lang="en-US" sz="7200" dirty="0">
                <a:solidFill>
                  <a:srgbClr val="ED7D31"/>
                </a:solidFill>
                <a:latin typeface="Times New Roman" panose="02020603050405020304" pitchFamily="18" charset="0"/>
                <a:ea typeface="Calibri" panose="020F0502020204030204" pitchFamily="34" charset="0"/>
              </a:rPr>
            </a:br>
            <a:endParaRPr lang="he-IL" dirty="0">
              <a:solidFill>
                <a:srgbClr val="ED7D31"/>
              </a:solidFill>
            </a:endParaRPr>
          </a:p>
        </p:txBody>
      </p:sp>
    </p:spTree>
    <p:extLst>
      <p:ext uri="{BB962C8B-B14F-4D97-AF65-F5344CB8AC3E}">
        <p14:creationId xmlns:p14="http://schemas.microsoft.com/office/powerpoint/2010/main" val="26536313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EAC98CCB-77F1-4C2B-B56A-DC83FD1BEA98}" type="slidenum">
              <a:rPr lang="en-US" smtClean="0">
                <a:solidFill>
                  <a:prstClr val="black">
                    <a:tint val="75000"/>
                  </a:prstClr>
                </a:solidFill>
              </a:rPr>
              <a:pPr/>
              <a:t>32</a:t>
            </a:fld>
            <a:endParaRPr lang="en-US">
              <a:solidFill>
                <a:prstClr val="black">
                  <a:tint val="75000"/>
                </a:prstClr>
              </a:solidFill>
            </a:endParaRPr>
          </a:p>
        </p:txBody>
      </p:sp>
      <p:sp>
        <p:nvSpPr>
          <p:cNvPr id="7" name="מציין מיקום תוכן 2"/>
          <p:cNvSpPr txBox="1">
            <a:spLocks/>
          </p:cNvSpPr>
          <p:nvPr/>
        </p:nvSpPr>
        <p:spPr bwMode="auto">
          <a:xfrm>
            <a:off x="381000" y="581025"/>
            <a:ext cx="10972800" cy="497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SzPct val="80000"/>
              <a:buFontTx/>
              <a:buBlip>
                <a:blip r:embed="rId3"/>
              </a:buBlip>
              <a:defRPr sz="3200" kern="1200" baseline="0">
                <a:solidFill>
                  <a:srgbClr val="215968"/>
                </a:solidFill>
                <a:latin typeface="David" pitchFamily="34" charset="-79"/>
                <a:ea typeface="+mn-ea"/>
                <a:cs typeface="David" pitchFamily="34" charset="-79"/>
              </a:defRPr>
            </a:lvl1pPr>
            <a:lvl2pPr marL="742950" indent="-285750" algn="r" rtl="1" eaLnBrk="0" fontAlgn="base" hangingPunct="0">
              <a:spcBef>
                <a:spcPct val="20000"/>
              </a:spcBef>
              <a:spcAft>
                <a:spcPct val="0"/>
              </a:spcAft>
              <a:buSzPct val="75000"/>
              <a:buFontTx/>
              <a:buBlip>
                <a:blip r:embed="rId4"/>
              </a:buBlip>
              <a:defRPr sz="2400" kern="1200" baseline="0">
                <a:solidFill>
                  <a:srgbClr val="215968"/>
                </a:solidFill>
                <a:latin typeface="David" pitchFamily="34" charset="-79"/>
                <a:ea typeface="+mn-ea"/>
                <a:cs typeface="David" pitchFamily="34" charset="-79"/>
              </a:defRPr>
            </a:lvl2pPr>
            <a:lvl3pPr marL="1143000" indent="-228600" algn="r" rtl="1" eaLnBrk="0" fontAlgn="base" hangingPunct="0">
              <a:spcBef>
                <a:spcPct val="20000"/>
              </a:spcBef>
              <a:spcAft>
                <a:spcPct val="0"/>
              </a:spcAft>
              <a:buSzPct val="70000"/>
              <a:buFontTx/>
              <a:buBlip>
                <a:blip r:embed="rId5"/>
              </a:buBlip>
              <a:defRPr sz="2000" kern="1200" baseline="0">
                <a:solidFill>
                  <a:srgbClr val="215968"/>
                </a:solidFill>
                <a:latin typeface="David" pitchFamily="34" charset="-79"/>
                <a:ea typeface="+mn-ea"/>
                <a:cs typeface="David" pitchFamily="34" charset="-79"/>
              </a:defRPr>
            </a:lvl3pPr>
            <a:lvl4pPr marL="1600200" indent="-228600" algn="r" rtl="1" eaLnBrk="0" fontAlgn="base" hangingPunct="0">
              <a:spcBef>
                <a:spcPct val="20000"/>
              </a:spcBef>
              <a:spcAft>
                <a:spcPct val="0"/>
              </a:spcAft>
              <a:buClr>
                <a:srgbClr val="FFC000"/>
              </a:buClr>
              <a:buFont typeface="Wingdings" pitchFamily="2" charset="2"/>
              <a:buChar char="§"/>
              <a:defRPr sz="2000" kern="1200" baseline="0">
                <a:solidFill>
                  <a:srgbClr val="215968"/>
                </a:solidFill>
                <a:latin typeface="Calibri" pitchFamily="34" charset="0"/>
                <a:ea typeface="+mn-ea"/>
                <a:cs typeface="David" pitchFamily="2" charset="-79"/>
              </a:defRPr>
            </a:lvl4pPr>
            <a:lvl5pPr marL="2057400" indent="-228600" algn="r" rtl="1" eaLnBrk="0" fontAlgn="base" hangingPunct="0">
              <a:spcBef>
                <a:spcPct val="20000"/>
              </a:spcBef>
              <a:spcAft>
                <a:spcPct val="0"/>
              </a:spcAft>
              <a:buSzPct val="70000"/>
              <a:buFont typeface="Wingdings" pitchFamily="2" charset="2"/>
              <a:buChar char="v"/>
              <a:defRPr sz="2000" kern="1200" baseline="0">
                <a:solidFill>
                  <a:srgbClr val="215968"/>
                </a:solidFill>
                <a:latin typeface="Calibri" pitchFamily="34" charset="0"/>
                <a:ea typeface="+mn-ea"/>
                <a:cs typeface="David" pitchFamily="2"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r" defTabSz="914400" rtl="1" eaLnBrk="0" fontAlgn="base" latinLnBrk="0" hangingPunct="0">
              <a:lnSpc>
                <a:spcPts val="4400"/>
              </a:lnSpc>
              <a:spcBef>
                <a:spcPts val="0"/>
              </a:spcBef>
              <a:spcAft>
                <a:spcPct val="0"/>
              </a:spcAft>
              <a:buClrTx/>
              <a:buSzPct val="80000"/>
              <a:buFontTx/>
              <a:buBlip>
                <a:blip r:embed="rId6"/>
              </a:buBlip>
              <a:tabLst/>
              <a:defRPr/>
            </a:pPr>
            <a:r>
              <a:rPr kumimoji="0" lang="he-IL" altLang="en-US" sz="2800" b="0" i="0" u="none" strike="noStrike" kern="1200" cap="none" spc="0" normalizeH="0" baseline="0" noProof="0" dirty="0" smtClean="0">
                <a:ln>
                  <a:noFill/>
                </a:ln>
                <a:solidFill>
                  <a:srgbClr val="215968"/>
                </a:solidFill>
                <a:effectLst/>
                <a:uLnTx/>
                <a:uFillTx/>
                <a:latin typeface="David" pitchFamily="34" charset="-79"/>
                <a:ea typeface="+mn-ea"/>
                <a:cs typeface="David" pitchFamily="34" charset="-79"/>
              </a:rPr>
              <a:t>מדינת ישראל עוסקת בנושא הקמת </a:t>
            </a:r>
            <a:r>
              <a:rPr kumimoji="0" lang="he-IL" altLang="en-US" sz="2800" b="0" i="0" u="none" strike="noStrike" kern="1200" cap="none" spc="0" normalizeH="0" baseline="0" noProof="0" dirty="0" err="1" smtClean="0">
                <a:ln>
                  <a:noFill/>
                </a:ln>
                <a:solidFill>
                  <a:srgbClr val="215968"/>
                </a:solidFill>
                <a:effectLst/>
                <a:uLnTx/>
                <a:uFillTx/>
                <a:latin typeface="David" pitchFamily="34" charset="-79"/>
                <a:ea typeface="+mn-ea"/>
                <a:cs typeface="David" pitchFamily="34" charset="-79"/>
              </a:rPr>
              <a:t>תג"ר</a:t>
            </a:r>
            <a:r>
              <a:rPr kumimoji="0" lang="he-IL" altLang="en-US" sz="2800" b="0" i="0" u="none" strike="noStrike" kern="1200" cap="none" spc="0" normalizeH="0" baseline="0" noProof="0" dirty="0" smtClean="0">
                <a:ln>
                  <a:noFill/>
                </a:ln>
                <a:solidFill>
                  <a:srgbClr val="215968"/>
                </a:solidFill>
                <a:effectLst/>
                <a:uLnTx/>
                <a:uFillTx/>
                <a:latin typeface="David" pitchFamily="34" charset="-79"/>
                <a:ea typeface="+mn-ea"/>
                <a:cs typeface="David" pitchFamily="34" charset="-79"/>
              </a:rPr>
              <a:t> משנות ה- 70 ועד היום</a:t>
            </a:r>
          </a:p>
          <a:p>
            <a:pPr marL="342900" marR="0" lvl="0" indent="-342900" algn="r" defTabSz="914400" rtl="1" eaLnBrk="0" fontAlgn="base" latinLnBrk="0" hangingPunct="0">
              <a:lnSpc>
                <a:spcPts val="4400"/>
              </a:lnSpc>
              <a:spcBef>
                <a:spcPts val="0"/>
              </a:spcBef>
              <a:spcAft>
                <a:spcPct val="0"/>
              </a:spcAft>
              <a:buClrTx/>
              <a:buSzPct val="80000"/>
              <a:buFontTx/>
              <a:buBlip>
                <a:blip r:embed="rId6"/>
              </a:buBlip>
              <a:tabLst/>
              <a:defRPr/>
            </a:pPr>
            <a:r>
              <a:rPr kumimoji="0" lang="he-IL" altLang="en-US" sz="2800" b="0" i="0" u="none" strike="noStrike" kern="1200" cap="none" spc="0" normalizeH="0" baseline="0" noProof="0" dirty="0" smtClean="0">
                <a:ln>
                  <a:noFill/>
                </a:ln>
                <a:solidFill>
                  <a:srgbClr val="215968"/>
                </a:solidFill>
                <a:effectLst/>
                <a:uLnTx/>
                <a:uFillTx/>
                <a:latin typeface="David" pitchFamily="34" charset="-79"/>
                <a:ea typeface="+mn-ea"/>
                <a:cs typeface="David" pitchFamily="34" charset="-79"/>
              </a:rPr>
              <a:t>הגורם העיקרי המונע את מימוש התוכנית הוא היעדר מוכר</a:t>
            </a:r>
          </a:p>
          <a:p>
            <a:pPr marL="342900" marR="0" lvl="0" indent="-342900" algn="r" defTabSz="914400" rtl="1" eaLnBrk="0" fontAlgn="base" latinLnBrk="0" hangingPunct="0">
              <a:lnSpc>
                <a:spcPts val="4400"/>
              </a:lnSpc>
              <a:spcBef>
                <a:spcPts val="0"/>
              </a:spcBef>
              <a:spcAft>
                <a:spcPct val="0"/>
              </a:spcAft>
              <a:buClrTx/>
              <a:buSzPct val="80000"/>
              <a:buFontTx/>
              <a:buBlip>
                <a:blip r:embed="rId6"/>
              </a:buBlip>
              <a:tabLst/>
              <a:defRPr/>
            </a:pPr>
            <a:r>
              <a:rPr kumimoji="0" lang="he-IL" altLang="en-US" sz="2800" b="0" i="0" u="none" strike="noStrike" kern="1200" cap="none" spc="0" normalizeH="0" baseline="0" noProof="0" dirty="0" err="1" smtClean="0">
                <a:ln>
                  <a:noFill/>
                </a:ln>
                <a:solidFill>
                  <a:srgbClr val="215968"/>
                </a:solidFill>
                <a:effectLst/>
                <a:uLnTx/>
                <a:uFillTx/>
                <a:latin typeface="David" pitchFamily="34" charset="-79"/>
                <a:ea typeface="+mn-ea"/>
                <a:cs typeface="David" pitchFamily="34" charset="-79"/>
              </a:rPr>
              <a:t>תוכנית</a:t>
            </a:r>
            <a:r>
              <a:rPr kumimoji="0" lang="he-IL" altLang="en-US" sz="2800" b="0" i="0" u="none" strike="noStrike" kern="1200" cap="none" spc="0" normalizeH="0" baseline="0" noProof="0" dirty="0" smtClean="0">
                <a:ln>
                  <a:noFill/>
                </a:ln>
                <a:solidFill>
                  <a:srgbClr val="215968"/>
                </a:solidFill>
                <a:effectLst/>
                <a:uLnTx/>
                <a:uFillTx/>
                <a:latin typeface="David" pitchFamily="34" charset="-79"/>
                <a:ea typeface="+mn-ea"/>
                <a:cs typeface="David" pitchFamily="34" charset="-79"/>
              </a:rPr>
              <a:t> </a:t>
            </a:r>
            <a:r>
              <a:rPr kumimoji="0" lang="he-IL" altLang="en-US" sz="2800" b="0" i="0" u="none" strike="noStrike" kern="1200" cap="none" spc="0" normalizeH="0" baseline="0" noProof="0" dirty="0" err="1" smtClean="0">
                <a:ln>
                  <a:noFill/>
                </a:ln>
                <a:solidFill>
                  <a:srgbClr val="215968"/>
                </a:solidFill>
                <a:effectLst/>
                <a:uLnTx/>
                <a:uFillTx/>
                <a:latin typeface="David" pitchFamily="34" charset="-79"/>
                <a:ea typeface="+mn-ea"/>
                <a:cs typeface="David" pitchFamily="34" charset="-79"/>
              </a:rPr>
              <a:t>התג"ר</a:t>
            </a:r>
            <a:r>
              <a:rPr kumimoji="0" lang="he-IL" altLang="en-US" sz="2800" b="0" i="0" u="none" strike="noStrike" kern="1200" cap="none" spc="0" normalizeH="0" baseline="0" noProof="0" dirty="0" smtClean="0">
                <a:ln>
                  <a:noFill/>
                </a:ln>
                <a:solidFill>
                  <a:srgbClr val="215968"/>
                </a:solidFill>
                <a:effectLst/>
                <a:uLnTx/>
                <a:uFillTx/>
                <a:latin typeface="David" pitchFamily="34" charset="-79"/>
                <a:ea typeface="+mn-ea"/>
                <a:cs typeface="David" pitchFamily="34" charset="-79"/>
              </a:rPr>
              <a:t> בישראל בשנות ה- 70-80 עסקה, בהובלת </a:t>
            </a:r>
            <a:r>
              <a:rPr kumimoji="0" lang="he-IL" altLang="en-US" sz="2800" b="0" i="0" u="none" strike="noStrike" kern="1200" cap="none" spc="0" normalizeH="0" baseline="0" noProof="0" dirty="0" err="1" smtClean="0">
                <a:ln>
                  <a:noFill/>
                </a:ln>
                <a:solidFill>
                  <a:srgbClr val="215968"/>
                </a:solidFill>
                <a:effectLst/>
                <a:uLnTx/>
                <a:uFillTx/>
                <a:latin typeface="David" pitchFamily="34" charset="-79"/>
                <a:ea typeface="+mn-ea"/>
                <a:cs typeface="David" pitchFamily="34" charset="-79"/>
              </a:rPr>
              <a:t>חח"י</a:t>
            </a:r>
            <a:r>
              <a:rPr kumimoji="0" lang="he-IL" altLang="en-US" sz="2800" b="0" i="0" u="none" strike="noStrike" kern="1200" cap="none" spc="0" normalizeH="0" baseline="0" noProof="0" dirty="0" smtClean="0">
                <a:ln>
                  <a:noFill/>
                </a:ln>
                <a:solidFill>
                  <a:srgbClr val="215968"/>
                </a:solidFill>
                <a:effectLst/>
                <a:uLnTx/>
                <a:uFillTx/>
                <a:latin typeface="David" pitchFamily="34" charset="-79"/>
                <a:ea typeface="+mn-ea"/>
                <a:cs typeface="David" pitchFamily="34" charset="-79"/>
              </a:rPr>
              <a:t>, בבחינת </a:t>
            </a:r>
            <a:r>
              <a:rPr kumimoji="0" lang="he-IL" altLang="en-US" sz="2800" b="0" i="0" u="none" strike="noStrike" kern="1200" cap="none" spc="0" normalizeH="0" baseline="0" noProof="0" dirty="0" err="1" smtClean="0">
                <a:ln>
                  <a:noFill/>
                </a:ln>
                <a:solidFill>
                  <a:srgbClr val="215968"/>
                </a:solidFill>
                <a:effectLst/>
                <a:uLnTx/>
                <a:uFillTx/>
                <a:latin typeface="David" pitchFamily="34" charset="-79"/>
                <a:ea typeface="+mn-ea"/>
                <a:cs typeface="David" pitchFamily="34" charset="-79"/>
              </a:rPr>
              <a:t>התג"ר</a:t>
            </a:r>
            <a:r>
              <a:rPr kumimoji="0" lang="he-IL" altLang="en-US" sz="2800" b="0" i="0" u="none" strike="noStrike" kern="1200" cap="none" spc="0" normalizeH="0" baseline="0" noProof="0" dirty="0" smtClean="0">
                <a:ln>
                  <a:noFill/>
                </a:ln>
                <a:solidFill>
                  <a:srgbClr val="215968"/>
                </a:solidFill>
                <a:effectLst/>
                <a:uLnTx/>
                <a:uFillTx/>
                <a:latin typeface="David" pitchFamily="34" charset="-79"/>
                <a:ea typeface="+mn-ea"/>
                <a:cs typeface="David" pitchFamily="34" charset="-79"/>
              </a:rPr>
              <a:t> המתאים ביותר לישראל ובמציאת אתר מתאים להקמתו</a:t>
            </a:r>
          </a:p>
          <a:p>
            <a:pPr marL="342900" marR="0" lvl="0" indent="-342900" algn="r" defTabSz="914400" rtl="1" eaLnBrk="0" fontAlgn="base" latinLnBrk="0" hangingPunct="0">
              <a:lnSpc>
                <a:spcPts val="4400"/>
              </a:lnSpc>
              <a:spcBef>
                <a:spcPts val="0"/>
              </a:spcBef>
              <a:spcAft>
                <a:spcPct val="0"/>
              </a:spcAft>
              <a:buClrTx/>
              <a:buSzPct val="80000"/>
              <a:buFontTx/>
              <a:buBlip>
                <a:blip r:embed="rId6"/>
              </a:buBlip>
              <a:tabLst/>
              <a:defRPr/>
            </a:pPr>
            <a:r>
              <a:rPr kumimoji="0" lang="he-IL" altLang="en-US" sz="2800" b="0" i="0" u="none" strike="noStrike" kern="1200" cap="none" spc="0" normalizeH="0" baseline="0" noProof="0" dirty="0" smtClean="0">
                <a:ln>
                  <a:noFill/>
                </a:ln>
                <a:solidFill>
                  <a:srgbClr val="215968"/>
                </a:solidFill>
                <a:effectLst/>
                <a:uLnTx/>
                <a:uFillTx/>
                <a:latin typeface="David" pitchFamily="34" charset="-79"/>
                <a:ea typeface="+mn-ea"/>
                <a:cs typeface="David" pitchFamily="34" charset="-79"/>
              </a:rPr>
              <a:t>משנות ה- 90 ועד תחילת המאה ה- 21, בשל בעיית היעדר מוכר, צומצמה הפעילות תוך מיקוד באישור אתר מתאים </a:t>
            </a:r>
            <a:r>
              <a:rPr kumimoji="0" lang="he-IL" altLang="en-US" sz="2800" b="0" i="0" u="none" strike="noStrike" kern="1200" cap="none" spc="0" normalizeH="0" baseline="0" noProof="0" dirty="0" err="1" smtClean="0">
                <a:ln>
                  <a:noFill/>
                </a:ln>
                <a:solidFill>
                  <a:srgbClr val="215968"/>
                </a:solidFill>
                <a:effectLst/>
                <a:uLnTx/>
                <a:uFillTx/>
                <a:latin typeface="David" pitchFamily="34" charset="-79"/>
                <a:ea typeface="+mn-ea"/>
                <a:cs typeface="David" pitchFamily="34" charset="-79"/>
              </a:rPr>
              <a:t>לתג"ר</a:t>
            </a:r>
            <a:r>
              <a:rPr kumimoji="0" lang="he-IL" altLang="en-US" sz="2800" b="0" i="0" u="none" strike="noStrike" kern="1200" cap="none" spc="0" normalizeH="0" baseline="0" noProof="0" dirty="0" smtClean="0">
                <a:ln>
                  <a:noFill/>
                </a:ln>
                <a:solidFill>
                  <a:srgbClr val="215968"/>
                </a:solidFill>
                <a:effectLst/>
                <a:uLnTx/>
                <a:uFillTx/>
                <a:latin typeface="David" pitchFamily="34" charset="-79"/>
                <a:ea typeface="+mn-ea"/>
                <a:cs typeface="David" pitchFamily="34" charset="-79"/>
              </a:rPr>
              <a:t> (אתר שבטה-רוגם)</a:t>
            </a:r>
          </a:p>
          <a:p>
            <a:pPr marL="342900" marR="0" lvl="0" indent="-342900" algn="r" defTabSz="914400" rtl="1" eaLnBrk="0" fontAlgn="base" latinLnBrk="0" hangingPunct="0">
              <a:lnSpc>
                <a:spcPts val="4400"/>
              </a:lnSpc>
              <a:spcBef>
                <a:spcPts val="0"/>
              </a:spcBef>
              <a:spcAft>
                <a:spcPct val="0"/>
              </a:spcAft>
              <a:buClrTx/>
              <a:buSzPct val="80000"/>
              <a:buFontTx/>
              <a:buBlip>
                <a:blip r:embed="rId6"/>
              </a:buBlip>
              <a:tabLst/>
              <a:defRPr/>
            </a:pPr>
            <a:r>
              <a:rPr kumimoji="0" lang="he-IL" altLang="en-US" sz="2800" b="0" i="0" u="none" strike="noStrike" kern="1200" cap="none" spc="0" normalizeH="0" baseline="0" noProof="0" dirty="0" smtClean="0">
                <a:ln>
                  <a:noFill/>
                </a:ln>
                <a:solidFill>
                  <a:srgbClr val="215968"/>
                </a:solidFill>
                <a:effectLst/>
                <a:uLnTx/>
                <a:uFillTx/>
                <a:latin typeface="David" pitchFamily="34" charset="-79"/>
                <a:ea typeface="+mn-ea"/>
                <a:cs typeface="David" pitchFamily="34" charset="-79"/>
              </a:rPr>
              <a:t>משנת 2010 הותנעה במשרד התשתיות קדם בדיקת היתכנות (</a:t>
            </a:r>
            <a:r>
              <a:rPr kumimoji="0" lang="he-IL" altLang="en-US" sz="2800" b="0" i="0" u="none" strike="noStrike" kern="1200" cap="none" spc="0" normalizeH="0" baseline="0" noProof="0" dirty="0" err="1" smtClean="0">
                <a:ln>
                  <a:noFill/>
                </a:ln>
                <a:solidFill>
                  <a:srgbClr val="215968"/>
                </a:solidFill>
                <a:effectLst/>
                <a:uLnTx/>
                <a:uFillTx/>
                <a:latin typeface="David" pitchFamily="34" charset="-79"/>
                <a:ea typeface="+mn-ea"/>
                <a:cs typeface="David" pitchFamily="34" charset="-79"/>
              </a:rPr>
              <a:t>בדה"ת</a:t>
            </a:r>
            <a:r>
              <a:rPr kumimoji="0" lang="he-IL" altLang="en-US" sz="2800" b="0" i="0" u="none" strike="noStrike" kern="1200" cap="none" spc="0" normalizeH="0" baseline="0" noProof="0" dirty="0" smtClean="0">
                <a:ln>
                  <a:noFill/>
                </a:ln>
                <a:solidFill>
                  <a:srgbClr val="215968"/>
                </a:solidFill>
                <a:effectLst/>
                <a:uLnTx/>
                <a:uFillTx/>
                <a:latin typeface="David" pitchFamily="34" charset="-79"/>
                <a:ea typeface="+mn-ea"/>
                <a:cs typeface="David" pitchFamily="34" charset="-79"/>
              </a:rPr>
              <a:t>) </a:t>
            </a:r>
            <a:r>
              <a:rPr kumimoji="0" lang="he-IL" altLang="en-US" sz="2800" b="0" i="0" u="none" strike="noStrike" kern="1200" cap="none" spc="0" normalizeH="0" baseline="0" noProof="0" dirty="0" err="1" smtClean="0">
                <a:ln>
                  <a:noFill/>
                </a:ln>
                <a:solidFill>
                  <a:srgbClr val="215968"/>
                </a:solidFill>
                <a:effectLst/>
                <a:uLnTx/>
                <a:uFillTx/>
                <a:latin typeface="David" pitchFamily="34" charset="-79"/>
                <a:ea typeface="+mn-ea"/>
                <a:cs typeface="David" pitchFamily="34" charset="-79"/>
              </a:rPr>
              <a:t>לתג"ר</a:t>
            </a:r>
            <a:endParaRPr kumimoji="0" lang="he-IL" altLang="en-US" sz="2800" b="0" i="0" u="none" strike="noStrike" kern="1200" cap="none" spc="0" normalizeH="0" baseline="0" noProof="0" dirty="0" smtClean="0">
              <a:ln>
                <a:noFill/>
              </a:ln>
              <a:solidFill>
                <a:srgbClr val="215968"/>
              </a:solidFill>
              <a:effectLst/>
              <a:uLnTx/>
              <a:uFillTx/>
              <a:latin typeface="David" pitchFamily="34" charset="-79"/>
              <a:ea typeface="+mn-ea"/>
              <a:cs typeface="David" pitchFamily="34" charset="-79"/>
            </a:endParaRPr>
          </a:p>
          <a:p>
            <a:pPr marL="342900" marR="0" lvl="0" indent="-342900" algn="r" defTabSz="914400" rtl="1" eaLnBrk="0" fontAlgn="base" latinLnBrk="0" hangingPunct="0">
              <a:lnSpc>
                <a:spcPts val="4400"/>
              </a:lnSpc>
              <a:spcBef>
                <a:spcPts val="0"/>
              </a:spcBef>
              <a:spcAft>
                <a:spcPct val="0"/>
              </a:spcAft>
              <a:buClrTx/>
              <a:buSzPct val="80000"/>
              <a:buFontTx/>
              <a:buBlip>
                <a:blip r:embed="rId6"/>
              </a:buBlip>
              <a:tabLst/>
              <a:defRPr/>
            </a:pPr>
            <a:r>
              <a:rPr kumimoji="0" lang="he-IL" altLang="en-US" sz="2800" b="0" i="0" u="none" strike="noStrike" kern="1200" cap="none" spc="0" normalizeH="0" baseline="0" noProof="0" dirty="0" smtClean="0">
                <a:ln>
                  <a:noFill/>
                </a:ln>
                <a:solidFill>
                  <a:srgbClr val="215968"/>
                </a:solidFill>
                <a:effectLst/>
                <a:uLnTx/>
                <a:uFillTx/>
                <a:latin typeface="David" pitchFamily="34" charset="-79"/>
                <a:ea typeface="+mn-ea"/>
                <a:cs typeface="David" pitchFamily="34" charset="-79"/>
              </a:rPr>
              <a:t>מטרת קדם </a:t>
            </a:r>
            <a:r>
              <a:rPr kumimoji="0" lang="he-IL" altLang="en-US" sz="2800" b="0" i="0" u="none" strike="noStrike" kern="1200" cap="none" spc="0" normalizeH="0" baseline="0" noProof="0" dirty="0" err="1" smtClean="0">
                <a:ln>
                  <a:noFill/>
                </a:ln>
                <a:solidFill>
                  <a:srgbClr val="215968"/>
                </a:solidFill>
                <a:effectLst/>
                <a:uLnTx/>
                <a:uFillTx/>
                <a:latin typeface="David" pitchFamily="34" charset="-79"/>
                <a:ea typeface="+mn-ea"/>
                <a:cs typeface="David" pitchFamily="34" charset="-79"/>
              </a:rPr>
              <a:t>הבדה"ת</a:t>
            </a:r>
            <a:r>
              <a:rPr kumimoji="0" lang="he-IL" altLang="en-US" sz="2800" b="0" i="0" u="none" strike="noStrike" kern="1200" cap="none" spc="0" normalizeH="0" baseline="0" noProof="0" dirty="0" smtClean="0">
                <a:ln>
                  <a:noFill/>
                </a:ln>
                <a:solidFill>
                  <a:srgbClr val="215968"/>
                </a:solidFill>
                <a:effectLst/>
                <a:uLnTx/>
                <a:uFillTx/>
                <a:latin typeface="David" pitchFamily="34" charset="-79"/>
                <a:ea typeface="+mn-ea"/>
                <a:cs typeface="David" pitchFamily="34" charset="-79"/>
              </a:rPr>
              <a:t>, </a:t>
            </a:r>
            <a:r>
              <a:rPr kumimoji="0" lang="he-IL" altLang="en-US" sz="2800" b="1" i="0" u="none" strike="noStrike" kern="1200" cap="none" spc="0" normalizeH="0" baseline="0" noProof="0" dirty="0" smtClean="0">
                <a:ln>
                  <a:noFill/>
                </a:ln>
                <a:solidFill>
                  <a:srgbClr val="215968"/>
                </a:solidFill>
                <a:effectLst/>
                <a:uLnTx/>
                <a:uFillTx/>
                <a:latin typeface="David" pitchFamily="34" charset="-79"/>
                <a:ea typeface="+mn-ea"/>
                <a:cs typeface="David" pitchFamily="34" charset="-79"/>
              </a:rPr>
              <a:t>לאפשר הקמת </a:t>
            </a:r>
            <a:r>
              <a:rPr kumimoji="0" lang="he-IL" altLang="en-US" sz="2800" b="1" i="0" u="none" strike="noStrike" kern="1200" cap="none" spc="0" normalizeH="0" baseline="0" noProof="0" dirty="0" err="1" smtClean="0">
                <a:ln>
                  <a:noFill/>
                </a:ln>
                <a:solidFill>
                  <a:srgbClr val="215968"/>
                </a:solidFill>
                <a:effectLst/>
                <a:uLnTx/>
                <a:uFillTx/>
                <a:latin typeface="David" pitchFamily="34" charset="-79"/>
                <a:ea typeface="+mn-ea"/>
                <a:cs typeface="David" pitchFamily="34" charset="-79"/>
              </a:rPr>
              <a:t>תג"ר</a:t>
            </a:r>
            <a:r>
              <a:rPr kumimoji="0" lang="he-IL" altLang="en-US" sz="2800" b="1" i="0" u="none" strike="noStrike" kern="1200" cap="none" spc="0" normalizeH="0" baseline="0" noProof="0" dirty="0" smtClean="0">
                <a:ln>
                  <a:noFill/>
                </a:ln>
                <a:solidFill>
                  <a:srgbClr val="215968"/>
                </a:solidFill>
                <a:effectLst/>
                <a:uLnTx/>
                <a:uFillTx/>
                <a:latin typeface="David" pitchFamily="34" charset="-79"/>
                <a:ea typeface="+mn-ea"/>
                <a:cs typeface="David" pitchFamily="34" charset="-79"/>
              </a:rPr>
              <a:t> בישראל החל משנת 2030, במידה ותתקבל על כך החלטת ממשלה ויימצא מוכר.</a:t>
            </a:r>
          </a:p>
        </p:txBody>
      </p:sp>
      <p:sp>
        <p:nvSpPr>
          <p:cNvPr id="8" name="כותרת 1"/>
          <p:cNvSpPr txBox="1">
            <a:spLocks/>
          </p:cNvSpPr>
          <p:nvPr/>
        </p:nvSpPr>
        <p:spPr bwMode="auto">
          <a:xfrm>
            <a:off x="534444" y="0"/>
            <a:ext cx="10972800"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3600" b="1" i="0" kern="1200" baseline="0">
                <a:solidFill>
                  <a:srgbClr val="0070C0"/>
                </a:solidFill>
                <a:effectLst>
                  <a:outerShdw blurRad="38100" dist="38100" dir="2700000" algn="tl">
                    <a:srgbClr val="000000">
                      <a:alpha val="43137"/>
                    </a:srgbClr>
                  </a:outerShdw>
                </a:effectLst>
                <a:latin typeface="David" pitchFamily="34" charset="-79"/>
                <a:ea typeface="+mj-ea"/>
                <a:cs typeface="David" pitchFamily="34" charset="-79"/>
              </a:defRPr>
            </a:lvl1pPr>
            <a:lvl2pPr algn="ctr" rtl="0" eaLnBrk="0" fontAlgn="base" hangingPunct="0">
              <a:spcBef>
                <a:spcPct val="0"/>
              </a:spcBef>
              <a:spcAft>
                <a:spcPct val="0"/>
              </a:spcAft>
              <a:defRPr sz="4400">
                <a:solidFill>
                  <a:schemeClr val="tx1"/>
                </a:solidFill>
                <a:latin typeface="Calibri" pitchFamily="34" charset="0"/>
                <a:cs typeface="Arial" pitchFamily="34" charset="0"/>
              </a:defRPr>
            </a:lvl2pPr>
            <a:lvl3pPr algn="ctr" rtl="0" eaLnBrk="0" fontAlgn="base" hangingPunct="0">
              <a:spcBef>
                <a:spcPct val="0"/>
              </a:spcBef>
              <a:spcAft>
                <a:spcPct val="0"/>
              </a:spcAft>
              <a:defRPr sz="4400">
                <a:solidFill>
                  <a:schemeClr val="tx1"/>
                </a:solidFill>
                <a:latin typeface="Calibri" pitchFamily="34" charset="0"/>
                <a:cs typeface="Arial" pitchFamily="34" charset="0"/>
              </a:defRPr>
            </a:lvl3pPr>
            <a:lvl4pPr algn="ctr" rtl="0" eaLnBrk="0" fontAlgn="base" hangingPunct="0">
              <a:spcBef>
                <a:spcPct val="0"/>
              </a:spcBef>
              <a:spcAft>
                <a:spcPct val="0"/>
              </a:spcAft>
              <a:defRPr sz="4400">
                <a:solidFill>
                  <a:schemeClr val="tx1"/>
                </a:solidFill>
                <a:latin typeface="Calibri" pitchFamily="34" charset="0"/>
                <a:cs typeface="Arial" pitchFamily="34" charset="0"/>
              </a:defRPr>
            </a:lvl4pPr>
            <a:lvl5pPr algn="ctr" rtl="0" eaLnBrk="0" fontAlgn="base" hangingPunct="0">
              <a:spcBef>
                <a:spcPct val="0"/>
              </a:spcBef>
              <a:spcAft>
                <a:spcPct val="0"/>
              </a:spcAft>
              <a:defRPr sz="4400">
                <a:solidFill>
                  <a:schemeClr val="tx1"/>
                </a:solidFill>
                <a:latin typeface="Calibri" pitchFamily="34" charset="0"/>
                <a:cs typeface="Arial" pitchFamily="34" charset="0"/>
              </a:defRPr>
            </a:lvl5pPr>
            <a:lvl6pPr marL="457200" algn="ctr" rtl="0" fontAlgn="base">
              <a:spcBef>
                <a:spcPct val="0"/>
              </a:spcBef>
              <a:spcAft>
                <a:spcPct val="0"/>
              </a:spcAft>
              <a:defRPr sz="4400">
                <a:solidFill>
                  <a:schemeClr val="tx1"/>
                </a:solidFill>
                <a:latin typeface="Calibri" pitchFamily="34" charset="0"/>
                <a:cs typeface="Arial" pitchFamily="34" charset="0"/>
              </a:defRPr>
            </a:lvl6pPr>
            <a:lvl7pPr marL="914400" algn="ctr" rtl="0" fontAlgn="base">
              <a:spcBef>
                <a:spcPct val="0"/>
              </a:spcBef>
              <a:spcAft>
                <a:spcPct val="0"/>
              </a:spcAft>
              <a:defRPr sz="4400">
                <a:solidFill>
                  <a:schemeClr val="tx1"/>
                </a:solidFill>
                <a:latin typeface="Calibri" pitchFamily="34" charset="0"/>
                <a:cs typeface="Arial" pitchFamily="34" charset="0"/>
              </a:defRPr>
            </a:lvl7pPr>
            <a:lvl8pPr marL="1371600" algn="ctr" rtl="0" fontAlgn="base">
              <a:spcBef>
                <a:spcPct val="0"/>
              </a:spcBef>
              <a:spcAft>
                <a:spcPct val="0"/>
              </a:spcAft>
              <a:defRPr sz="4400">
                <a:solidFill>
                  <a:schemeClr val="tx1"/>
                </a:solidFill>
                <a:latin typeface="Calibri" pitchFamily="34" charset="0"/>
                <a:cs typeface="Arial" pitchFamily="34" charset="0"/>
              </a:defRPr>
            </a:lvl8pPr>
            <a:lvl9pPr marL="1828800" algn="ctr" rtl="0" fontAlgn="base">
              <a:spcBef>
                <a:spcPct val="0"/>
              </a:spcBef>
              <a:spcAft>
                <a:spcPct val="0"/>
              </a:spcAft>
              <a:defRPr sz="4400">
                <a:solidFill>
                  <a:schemeClr val="tx1"/>
                </a:solidFill>
                <a:latin typeface="Calibri" pitchFamily="34" charset="0"/>
                <a:cs typeface="Arial" pitchFamily="34"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he-IL" sz="3600" b="1" i="0" u="none" strike="noStrike" kern="1200" cap="none" spc="0" normalizeH="0" baseline="0" noProof="0" smtClean="0">
                <a:ln>
                  <a:noFill/>
                </a:ln>
                <a:solidFill>
                  <a:srgbClr val="0070C0"/>
                </a:solidFill>
                <a:effectLst>
                  <a:outerShdw blurRad="38100" dist="38100" dir="2700000" algn="tl">
                    <a:srgbClr val="000000">
                      <a:alpha val="43137"/>
                    </a:srgbClr>
                  </a:outerShdw>
                </a:effectLst>
                <a:uLnTx/>
                <a:uFillTx/>
                <a:latin typeface="David" pitchFamily="34" charset="-79"/>
                <a:ea typeface="+mj-ea"/>
                <a:cs typeface="David" pitchFamily="34" charset="-79"/>
              </a:rPr>
              <a:t>תג"ר בישראל</a:t>
            </a:r>
            <a:endParaRPr kumimoji="0" lang="he-IL"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David" pitchFamily="34" charset="-79"/>
              <a:ea typeface="+mj-ea"/>
              <a:cs typeface="David" pitchFamily="34" charset="-79"/>
            </a:endParaRPr>
          </a:p>
        </p:txBody>
      </p:sp>
    </p:spTree>
    <p:extLst>
      <p:ext uri="{BB962C8B-B14F-4D97-AF65-F5344CB8AC3E}">
        <p14:creationId xmlns:p14="http://schemas.microsoft.com/office/powerpoint/2010/main" val="39017622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54100" y="33337"/>
            <a:ext cx="10515600" cy="1325563"/>
          </a:xfrm>
        </p:spPr>
        <p:txBody>
          <a:bodyPr/>
          <a:lstStyle/>
          <a:p>
            <a:pPr algn="ctr"/>
            <a:r>
              <a:rPr lang="he-IL" sz="3600" b="1" dirty="0">
                <a:solidFill>
                  <a:srgbClr val="0070C0"/>
                </a:solidFill>
                <a:effectLst>
                  <a:outerShdw blurRad="38100" dist="38100" dir="2700000" algn="tl">
                    <a:srgbClr val="000000">
                      <a:alpha val="43137"/>
                    </a:srgbClr>
                  </a:outerShdw>
                </a:effectLst>
                <a:latin typeface="David" pitchFamily="34" charset="-79"/>
                <a:cs typeface="David" pitchFamily="34" charset="-79"/>
              </a:rPr>
              <a:t>עיקרי פעילות עבר</a:t>
            </a:r>
            <a:endParaRPr lang="he-IL" dirty="0"/>
          </a:p>
        </p:txBody>
      </p:sp>
      <p:sp>
        <p:nvSpPr>
          <p:cNvPr id="4" name="מציין מיקום של מספר שקופית 3"/>
          <p:cNvSpPr>
            <a:spLocks noGrp="1"/>
          </p:cNvSpPr>
          <p:nvPr>
            <p:ph type="sldNum" sz="quarter" idx="12"/>
          </p:nvPr>
        </p:nvSpPr>
        <p:spPr/>
        <p:txBody>
          <a:bodyPr/>
          <a:lstStyle/>
          <a:p>
            <a:fld id="{EAC98CCB-77F1-4C2B-B56A-DC83FD1BEA98}" type="slidenum">
              <a:rPr lang="en-US" smtClean="0">
                <a:solidFill>
                  <a:prstClr val="black">
                    <a:tint val="75000"/>
                  </a:prstClr>
                </a:solidFill>
              </a:rPr>
              <a:pPr/>
              <a:t>33</a:t>
            </a:fld>
            <a:endParaRPr lang="en-US">
              <a:solidFill>
                <a:prstClr val="black">
                  <a:tint val="75000"/>
                </a:prstClr>
              </a:solidFill>
            </a:endParaRPr>
          </a:p>
        </p:txBody>
      </p:sp>
      <p:sp>
        <p:nvSpPr>
          <p:cNvPr id="5" name="מציין מיקום תוכן 2"/>
          <p:cNvSpPr txBox="1">
            <a:spLocks/>
          </p:cNvSpPr>
          <p:nvPr/>
        </p:nvSpPr>
        <p:spPr bwMode="auto">
          <a:xfrm>
            <a:off x="1810657" y="1139371"/>
            <a:ext cx="9321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SzPct val="80000"/>
              <a:buFontTx/>
              <a:buBlip>
                <a:blip r:embed="rId3"/>
              </a:buBlip>
              <a:defRPr sz="3200" kern="1200" baseline="0">
                <a:solidFill>
                  <a:srgbClr val="215968"/>
                </a:solidFill>
                <a:latin typeface="David" pitchFamily="34" charset="-79"/>
                <a:ea typeface="+mn-ea"/>
                <a:cs typeface="David" pitchFamily="34" charset="-79"/>
              </a:defRPr>
            </a:lvl1pPr>
            <a:lvl2pPr marL="742950" indent="-285750" algn="r" rtl="1" eaLnBrk="0" fontAlgn="base" hangingPunct="0">
              <a:spcBef>
                <a:spcPct val="20000"/>
              </a:spcBef>
              <a:spcAft>
                <a:spcPct val="0"/>
              </a:spcAft>
              <a:buSzPct val="75000"/>
              <a:buFontTx/>
              <a:buBlip>
                <a:blip r:embed="rId4"/>
              </a:buBlip>
              <a:defRPr sz="2400" kern="1200" baseline="0">
                <a:solidFill>
                  <a:srgbClr val="215968"/>
                </a:solidFill>
                <a:latin typeface="David" pitchFamily="34" charset="-79"/>
                <a:ea typeface="+mn-ea"/>
                <a:cs typeface="David" pitchFamily="34" charset="-79"/>
              </a:defRPr>
            </a:lvl2pPr>
            <a:lvl3pPr marL="1143000" indent="-228600" algn="r" rtl="1" eaLnBrk="0" fontAlgn="base" hangingPunct="0">
              <a:spcBef>
                <a:spcPct val="20000"/>
              </a:spcBef>
              <a:spcAft>
                <a:spcPct val="0"/>
              </a:spcAft>
              <a:buSzPct val="70000"/>
              <a:buFontTx/>
              <a:buBlip>
                <a:blip r:embed="rId5"/>
              </a:buBlip>
              <a:defRPr sz="2000" kern="1200" baseline="0">
                <a:solidFill>
                  <a:srgbClr val="215968"/>
                </a:solidFill>
                <a:latin typeface="David" pitchFamily="34" charset="-79"/>
                <a:ea typeface="+mn-ea"/>
                <a:cs typeface="David" pitchFamily="34" charset="-79"/>
              </a:defRPr>
            </a:lvl3pPr>
            <a:lvl4pPr marL="1600200" indent="-228600" algn="r" rtl="1" eaLnBrk="0" fontAlgn="base" hangingPunct="0">
              <a:spcBef>
                <a:spcPct val="20000"/>
              </a:spcBef>
              <a:spcAft>
                <a:spcPct val="0"/>
              </a:spcAft>
              <a:buClr>
                <a:srgbClr val="FFC000"/>
              </a:buClr>
              <a:buFont typeface="Wingdings" pitchFamily="2" charset="2"/>
              <a:buChar char="§"/>
              <a:defRPr sz="2000" kern="1200" baseline="0">
                <a:solidFill>
                  <a:srgbClr val="215968"/>
                </a:solidFill>
                <a:latin typeface="Calibri" pitchFamily="34" charset="0"/>
                <a:ea typeface="+mn-ea"/>
                <a:cs typeface="David" pitchFamily="2" charset="-79"/>
              </a:defRPr>
            </a:lvl4pPr>
            <a:lvl5pPr marL="2057400" indent="-228600" algn="r" rtl="1" eaLnBrk="0" fontAlgn="base" hangingPunct="0">
              <a:spcBef>
                <a:spcPct val="20000"/>
              </a:spcBef>
              <a:spcAft>
                <a:spcPct val="0"/>
              </a:spcAft>
              <a:buSzPct val="70000"/>
              <a:buFont typeface="Wingdings" pitchFamily="2" charset="2"/>
              <a:buChar char="v"/>
              <a:defRPr sz="2000" kern="1200" baseline="0">
                <a:solidFill>
                  <a:srgbClr val="215968"/>
                </a:solidFill>
                <a:latin typeface="Calibri" pitchFamily="34" charset="0"/>
                <a:ea typeface="+mn-ea"/>
                <a:cs typeface="David" pitchFamily="2"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Blip>
                <a:blip r:embed="rId6"/>
              </a:buBlip>
              <a:defRPr/>
            </a:pPr>
            <a:r>
              <a:rPr lang="he-IL" dirty="0" smtClean="0"/>
              <a:t>1974 הבטחת ניקסון </a:t>
            </a:r>
          </a:p>
          <a:p>
            <a:pPr lvl="1">
              <a:buFontTx/>
              <a:buBlip>
                <a:blip r:embed="rId6"/>
              </a:buBlip>
              <a:defRPr/>
            </a:pPr>
            <a:r>
              <a:rPr lang="he-IL" dirty="0" smtClean="0"/>
              <a:t>הותנעה תכנית להקמת </a:t>
            </a:r>
            <a:r>
              <a:rPr lang="he-IL" dirty="0" err="1" smtClean="0"/>
              <a:t>תג"ר</a:t>
            </a:r>
            <a:r>
              <a:rPr lang="he-IL" dirty="0" smtClean="0"/>
              <a:t> בישראל. בין השאר מוקמת הוועדה המייעצת לבטיחות גרעינית.</a:t>
            </a:r>
          </a:p>
          <a:p>
            <a:pPr>
              <a:buFontTx/>
              <a:buBlip>
                <a:blip r:embed="rId6"/>
              </a:buBlip>
              <a:defRPr/>
            </a:pPr>
            <a:r>
              <a:rPr lang="he-IL" dirty="0" smtClean="0"/>
              <a:t>התכנית החלה לדעוך בשנות ה-80 כאשר התברר כי לא יהיה מוכר.</a:t>
            </a:r>
          </a:p>
          <a:p>
            <a:pPr>
              <a:buFontTx/>
              <a:buBlip>
                <a:blip r:embed="rId6"/>
              </a:buBlip>
              <a:defRPr/>
            </a:pPr>
            <a:r>
              <a:rPr lang="he-IL" dirty="0" smtClean="0"/>
              <a:t>בשנות ה-90 הפעילות התרכזה בבחירת אתר </a:t>
            </a:r>
            <a:r>
              <a:rPr lang="he-IL" dirty="0" err="1" smtClean="0"/>
              <a:t>לתג"ר</a:t>
            </a:r>
            <a:r>
              <a:rPr lang="he-IL" dirty="0" smtClean="0"/>
              <a:t>, באזור שבטה. הוגדר מרכז מחקרים ובהמשך (1996~) סוכם על נקודה צפונית ב-10 ק"מ לערך.</a:t>
            </a:r>
          </a:p>
          <a:p>
            <a:pPr marL="0" indent="0">
              <a:buFontTx/>
              <a:buNone/>
              <a:defRPr/>
            </a:pPr>
            <a:endParaRPr lang="he-IL" dirty="0" smtClean="0"/>
          </a:p>
          <a:p>
            <a:pPr>
              <a:buFontTx/>
              <a:buBlip>
                <a:blip r:embed="rId6"/>
              </a:buBlip>
              <a:defRPr/>
            </a:pPr>
            <a:endParaRPr lang="he-IL" dirty="0" smtClean="0"/>
          </a:p>
        </p:txBody>
      </p:sp>
    </p:spTree>
    <p:extLst>
      <p:ext uri="{BB962C8B-B14F-4D97-AF65-F5344CB8AC3E}">
        <p14:creationId xmlns:p14="http://schemas.microsoft.com/office/powerpoint/2010/main" val="27608551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EAC98CCB-77F1-4C2B-B56A-DC83FD1BEA98}" type="slidenum">
              <a:rPr lang="en-US" smtClean="0">
                <a:solidFill>
                  <a:prstClr val="black">
                    <a:tint val="75000"/>
                  </a:prstClr>
                </a:solidFill>
              </a:rPr>
              <a:pPr/>
              <a:t>34</a:t>
            </a:fld>
            <a:endParaRPr lang="en-US">
              <a:solidFill>
                <a:prstClr val="black">
                  <a:tint val="75000"/>
                </a:prstClr>
              </a:solidFill>
            </a:endParaRPr>
          </a:p>
        </p:txBody>
      </p:sp>
      <p:pic>
        <p:nvPicPr>
          <p:cNvPr id="2" name="תמונה 1"/>
          <p:cNvPicPr>
            <a:picLocks noChangeAspect="1"/>
          </p:cNvPicPr>
          <p:nvPr/>
        </p:nvPicPr>
        <p:blipFill>
          <a:blip r:embed="rId3"/>
          <a:stretch>
            <a:fillRect/>
          </a:stretch>
        </p:blipFill>
        <p:spPr>
          <a:xfrm>
            <a:off x="456888" y="1216703"/>
            <a:ext cx="8469066" cy="4349127"/>
          </a:xfrm>
          <a:prstGeom prst="rect">
            <a:avLst/>
          </a:prstGeom>
        </p:spPr>
      </p:pic>
      <p:sp>
        <p:nvSpPr>
          <p:cNvPr id="3" name="מלבן 2"/>
          <p:cNvSpPr/>
          <p:nvPr/>
        </p:nvSpPr>
        <p:spPr>
          <a:xfrm>
            <a:off x="2514600" y="150427"/>
            <a:ext cx="6096000" cy="646331"/>
          </a:xfrm>
          <a:prstGeom prst="rect">
            <a:avLst/>
          </a:prstGeom>
        </p:spPr>
        <p:txBody>
          <a:bodyPr>
            <a:spAutoFit/>
          </a:bodyPr>
          <a:lstStyle/>
          <a:p>
            <a:pPr rtl="0"/>
            <a:r>
              <a:rPr lang="he-IL" sz="3600" b="1" dirty="0">
                <a:solidFill>
                  <a:srgbClr val="0070C0"/>
                </a:solidFill>
                <a:effectLst>
                  <a:outerShdw blurRad="38100" dist="38100" dir="2700000" algn="tl">
                    <a:srgbClr val="000000">
                      <a:alpha val="43137"/>
                    </a:srgbClr>
                  </a:outerShdw>
                </a:effectLst>
                <a:latin typeface="David" pitchFamily="34" charset="-79"/>
                <a:ea typeface="+mj-ea"/>
                <a:cs typeface="David" pitchFamily="34" charset="-79"/>
              </a:rPr>
              <a:t>האתר הנבחר – שיבטה רוגם </a:t>
            </a:r>
          </a:p>
        </p:txBody>
      </p:sp>
      <p:sp>
        <p:nvSpPr>
          <p:cNvPr id="5" name="TextBox 4"/>
          <p:cNvSpPr txBox="1"/>
          <p:nvPr/>
        </p:nvSpPr>
        <p:spPr>
          <a:xfrm>
            <a:off x="8705339" y="1350756"/>
            <a:ext cx="3394720" cy="4770537"/>
          </a:xfrm>
          <a:prstGeom prst="rect">
            <a:avLst/>
          </a:prstGeom>
          <a:noFill/>
        </p:spPr>
        <p:txBody>
          <a:bodyPr wrap="square" rtlCol="1">
            <a:spAutoFit/>
          </a:bodyPr>
          <a:lstStyle/>
          <a:p>
            <a:pPr algn="ctr" rtl="0" eaLnBrk="0" fontAlgn="base" hangingPunct="0">
              <a:lnSpc>
                <a:spcPct val="150000"/>
              </a:lnSpc>
              <a:spcBef>
                <a:spcPct val="0"/>
              </a:spcBef>
              <a:spcAft>
                <a:spcPct val="0"/>
              </a:spcAft>
              <a:defRPr/>
            </a:pPr>
            <a:r>
              <a:rPr lang="he-IL" sz="2400" b="1" dirty="0">
                <a:solidFill>
                  <a:srgbClr val="0070C0"/>
                </a:solidFill>
                <a:effectLst>
                  <a:outerShdw blurRad="38100" dist="38100" dir="2700000" algn="tl">
                    <a:srgbClr val="000000">
                      <a:alpha val="43137"/>
                    </a:srgbClr>
                  </a:outerShdw>
                </a:effectLst>
                <a:latin typeface="David" pitchFamily="34" charset="-79"/>
                <a:cs typeface="David" pitchFamily="34" charset="-79"/>
              </a:rPr>
              <a:t>אתר </a:t>
            </a:r>
            <a:r>
              <a:rPr lang="he-IL" sz="2400" b="1" dirty="0" smtClean="0">
                <a:solidFill>
                  <a:srgbClr val="0070C0"/>
                </a:solidFill>
                <a:effectLst>
                  <a:outerShdw blurRad="38100" dist="38100" dir="2700000" algn="tl">
                    <a:srgbClr val="000000">
                      <a:alpha val="43137"/>
                    </a:srgbClr>
                  </a:outerShdw>
                </a:effectLst>
                <a:latin typeface="David" pitchFamily="34" charset="-79"/>
                <a:cs typeface="David" pitchFamily="34" charset="-79"/>
              </a:rPr>
              <a:t>שיבטה-רוגם </a:t>
            </a:r>
            <a:endParaRPr lang="en-US" sz="2400" b="1" dirty="0">
              <a:solidFill>
                <a:srgbClr val="0070C0"/>
              </a:solidFill>
              <a:effectLst>
                <a:outerShdw blurRad="38100" dist="38100" dir="2700000" algn="tl">
                  <a:srgbClr val="000000">
                    <a:alpha val="43137"/>
                  </a:srgbClr>
                </a:outerShdw>
              </a:effectLst>
              <a:latin typeface="David" pitchFamily="34" charset="-79"/>
              <a:cs typeface="David" pitchFamily="34" charset="-79"/>
            </a:endParaRPr>
          </a:p>
          <a:p>
            <a:pPr marL="457200" indent="-457200">
              <a:buFont typeface="Arial" panose="020B0604020202020204" pitchFamily="34" charset="0"/>
              <a:buChar char="•"/>
            </a:pPr>
            <a:r>
              <a:rPr lang="he-IL" sz="2400" b="1" dirty="0">
                <a:solidFill>
                  <a:srgbClr val="215968"/>
                </a:solidFill>
                <a:latin typeface="David" pitchFamily="34" charset="-79"/>
                <a:cs typeface="David" pitchFamily="34" charset="-79"/>
              </a:rPr>
              <a:t>האתר היחיד </a:t>
            </a:r>
            <a:r>
              <a:rPr lang="he-IL" sz="2400" dirty="0">
                <a:solidFill>
                  <a:srgbClr val="215968"/>
                </a:solidFill>
                <a:latin typeface="David" pitchFamily="34" charset="-79"/>
                <a:cs typeface="David" pitchFamily="34" charset="-79"/>
              </a:rPr>
              <a:t>שנמצא מתאים להקמת </a:t>
            </a:r>
            <a:r>
              <a:rPr lang="he-IL" sz="2400" dirty="0" err="1">
                <a:solidFill>
                  <a:srgbClr val="215968"/>
                </a:solidFill>
                <a:latin typeface="David" pitchFamily="34" charset="-79"/>
                <a:cs typeface="David" pitchFamily="34" charset="-79"/>
              </a:rPr>
              <a:t>תג"ר</a:t>
            </a:r>
            <a:r>
              <a:rPr lang="he-IL" sz="2400" dirty="0">
                <a:solidFill>
                  <a:srgbClr val="215968"/>
                </a:solidFill>
                <a:latin typeface="David" pitchFamily="34" charset="-79"/>
                <a:cs typeface="David" pitchFamily="34" charset="-79"/>
              </a:rPr>
              <a:t> עד כה</a:t>
            </a:r>
          </a:p>
          <a:p>
            <a:pPr marL="457200" indent="-457200">
              <a:buFont typeface="Arial" panose="020B0604020202020204" pitchFamily="34" charset="0"/>
              <a:buChar char="•"/>
            </a:pPr>
            <a:r>
              <a:rPr lang="he-IL" sz="2400" b="1" dirty="0">
                <a:solidFill>
                  <a:srgbClr val="215968"/>
                </a:solidFill>
                <a:latin typeface="David" pitchFamily="34" charset="-79"/>
                <a:cs typeface="David" pitchFamily="34" charset="-79"/>
              </a:rPr>
              <a:t>שטח מצומצם בלבד (0.75 קמ"ר) </a:t>
            </a:r>
          </a:p>
          <a:p>
            <a:pPr marL="457200" indent="-457200">
              <a:buFont typeface="Arial" panose="020B0604020202020204" pitchFamily="34" charset="0"/>
              <a:buChar char="•"/>
            </a:pPr>
            <a:r>
              <a:rPr lang="he-IL" sz="2400" dirty="0">
                <a:solidFill>
                  <a:srgbClr val="215968"/>
                </a:solidFill>
                <a:latin typeface="David" pitchFamily="34" charset="-79"/>
                <a:cs typeface="David" pitchFamily="34" charset="-79"/>
              </a:rPr>
              <a:t>ממוקם בדרום </a:t>
            </a:r>
            <a:r>
              <a:rPr lang="he-IL" sz="2400" dirty="0" smtClean="0">
                <a:solidFill>
                  <a:srgbClr val="215968"/>
                </a:solidFill>
                <a:latin typeface="David" pitchFamily="34" charset="-79"/>
                <a:cs typeface="David" pitchFamily="34" charset="-79"/>
              </a:rPr>
              <a:t>המדינה, </a:t>
            </a:r>
            <a:r>
              <a:rPr lang="he-IL" altLang="en-US" sz="2400" b="1" dirty="0" smtClean="0">
                <a:solidFill>
                  <a:srgbClr val="215968"/>
                </a:solidFill>
                <a:latin typeface="David" pitchFamily="34" charset="-79"/>
                <a:cs typeface="David" pitchFamily="34" charset="-79"/>
              </a:rPr>
              <a:t>בשטח אש, ואינו </a:t>
            </a:r>
            <a:r>
              <a:rPr lang="he-IL" altLang="en-US" sz="2400" b="1" dirty="0">
                <a:solidFill>
                  <a:srgbClr val="215968"/>
                </a:solidFill>
                <a:latin typeface="David" pitchFamily="34" charset="-79"/>
                <a:cs typeface="David" pitchFamily="34" charset="-79"/>
              </a:rPr>
              <a:t>סמוך לגוף מים גדול</a:t>
            </a:r>
            <a:r>
              <a:rPr lang="he-IL" altLang="en-US" sz="2400" b="1" dirty="0" smtClean="0">
                <a:solidFill>
                  <a:srgbClr val="215968"/>
                </a:solidFill>
                <a:latin typeface="David" pitchFamily="34" charset="-79"/>
                <a:cs typeface="David" pitchFamily="34" charset="-79"/>
              </a:rPr>
              <a:t>.</a:t>
            </a:r>
          </a:p>
          <a:p>
            <a:pPr marL="457200" indent="-457200">
              <a:buFont typeface="Arial" panose="020B0604020202020204" pitchFamily="34" charset="0"/>
              <a:buChar char="•"/>
            </a:pPr>
            <a:r>
              <a:rPr lang="he-IL" altLang="en-US" sz="2400" b="1" dirty="0" smtClean="0">
                <a:solidFill>
                  <a:srgbClr val="215968"/>
                </a:solidFill>
                <a:latin typeface="David" pitchFamily="34" charset="-79"/>
                <a:cs typeface="David" pitchFamily="34" charset="-79"/>
              </a:rPr>
              <a:t>אינו מעוגן </a:t>
            </a:r>
            <a:r>
              <a:rPr lang="he-IL" altLang="en-US" sz="2400" b="1" dirty="0" err="1" smtClean="0">
                <a:solidFill>
                  <a:srgbClr val="215968"/>
                </a:solidFill>
                <a:latin typeface="David" pitchFamily="34" charset="-79"/>
                <a:cs typeface="David" pitchFamily="34" charset="-79"/>
              </a:rPr>
              <a:t>בתמ"א</a:t>
            </a:r>
            <a:r>
              <a:rPr lang="he-IL" altLang="en-US" sz="2400" b="1" dirty="0">
                <a:solidFill>
                  <a:srgbClr val="215968"/>
                </a:solidFill>
                <a:latin typeface="David" pitchFamily="34" charset="-79"/>
                <a:cs typeface="David" pitchFamily="34" charset="-79"/>
              </a:rPr>
              <a:t> </a:t>
            </a:r>
            <a:r>
              <a:rPr lang="he-IL" altLang="en-US" sz="2400" b="1" dirty="0" smtClean="0">
                <a:solidFill>
                  <a:srgbClr val="215968"/>
                </a:solidFill>
                <a:latin typeface="David" pitchFamily="34" charset="-79"/>
                <a:cs typeface="David" pitchFamily="34" charset="-79"/>
              </a:rPr>
              <a:t>– בעייתי!</a:t>
            </a:r>
            <a:endParaRPr lang="he-IL" altLang="en-US" sz="2400" b="1" dirty="0">
              <a:solidFill>
                <a:srgbClr val="215968"/>
              </a:solidFill>
              <a:latin typeface="David" pitchFamily="34" charset="-79"/>
              <a:cs typeface="David" pitchFamily="34" charset="-79"/>
            </a:endParaRPr>
          </a:p>
          <a:p>
            <a:pPr marL="457200" indent="-457200">
              <a:buFont typeface="Arial" panose="020B0604020202020204" pitchFamily="34" charset="0"/>
              <a:buChar char="•"/>
            </a:pPr>
            <a:endParaRPr lang="he-IL" sz="2800" dirty="0">
              <a:solidFill>
                <a:srgbClr val="215968"/>
              </a:solidFill>
              <a:latin typeface="David" pitchFamily="34" charset="-79"/>
              <a:cs typeface="David" pitchFamily="34" charset="-79"/>
            </a:endParaRPr>
          </a:p>
        </p:txBody>
      </p:sp>
    </p:spTree>
    <p:extLst>
      <p:ext uri="{BB962C8B-B14F-4D97-AF65-F5344CB8AC3E}">
        <p14:creationId xmlns:p14="http://schemas.microsoft.com/office/powerpoint/2010/main" val="2206230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ציין מיקום תוכן 6"/>
          <p:cNvSpPr>
            <a:spLocks noGrp="1"/>
          </p:cNvSpPr>
          <p:nvPr>
            <p:ph sz="half" idx="2"/>
          </p:nvPr>
        </p:nvSpPr>
        <p:spPr>
          <a:xfrm>
            <a:off x="207210" y="778098"/>
            <a:ext cx="5509378" cy="4222527"/>
          </a:xfrm>
        </p:spPr>
        <p:txBody>
          <a:bodyPr>
            <a:noAutofit/>
          </a:bodyPr>
          <a:lstStyle/>
          <a:p>
            <a:pPr marL="359771" lvl="0" indent="-359771" algn="r" defTabSz="959388" rtl="1">
              <a:lnSpc>
                <a:spcPct val="100000"/>
              </a:lnSpc>
              <a:spcBef>
                <a:spcPct val="20000"/>
              </a:spcBef>
              <a:defRPr/>
            </a:pPr>
            <a:r>
              <a:rPr lang="he-IL" sz="2400" dirty="0" smtClean="0">
                <a:solidFill>
                  <a:prstClr val="black"/>
                </a:solidFill>
                <a:latin typeface="David" panose="020E0502060401010101" pitchFamily="34" charset="-79"/>
                <a:cs typeface="David" panose="020E0502060401010101" pitchFamily="34" charset="-79"/>
              </a:rPr>
              <a:t>רצועת </a:t>
            </a:r>
            <a:r>
              <a:rPr lang="he-IL" sz="2400" dirty="0">
                <a:solidFill>
                  <a:prstClr val="black"/>
                </a:solidFill>
                <a:latin typeface="David" panose="020E0502060401010101" pitchFamily="34" charset="-79"/>
                <a:cs typeface="David" panose="020E0502060401010101" pitchFamily="34" charset="-79"/>
              </a:rPr>
              <a:t>חוף צפופה ואולי פעילה גיאולוגית</a:t>
            </a:r>
          </a:p>
          <a:p>
            <a:pPr marL="359771" lvl="0" indent="-359771" algn="r" defTabSz="959388" rtl="1">
              <a:lnSpc>
                <a:spcPct val="100000"/>
              </a:lnSpc>
              <a:spcBef>
                <a:spcPct val="20000"/>
              </a:spcBef>
              <a:defRPr/>
            </a:pPr>
            <a:r>
              <a:rPr lang="he-IL" sz="2400" dirty="0">
                <a:solidFill>
                  <a:prstClr val="black"/>
                </a:solidFill>
                <a:latin typeface="David" panose="020E0502060401010101" pitchFamily="34" charset="-79"/>
                <a:cs typeface="David" panose="020E0502060401010101" pitchFamily="34" charset="-79"/>
              </a:rPr>
              <a:t>נגב – העדר גופי מים גדולים והעתקים רבים, חלקם פעילים</a:t>
            </a:r>
          </a:p>
          <a:p>
            <a:pPr marL="359771" lvl="0" indent="-359771" algn="r" defTabSz="959388" rtl="1">
              <a:lnSpc>
                <a:spcPct val="100000"/>
              </a:lnSpc>
              <a:spcBef>
                <a:spcPct val="20000"/>
              </a:spcBef>
              <a:defRPr/>
            </a:pPr>
            <a:r>
              <a:rPr lang="he-IL" sz="2400" dirty="0">
                <a:solidFill>
                  <a:prstClr val="black"/>
                </a:solidFill>
                <a:latin typeface="David" panose="020E0502060401010101" pitchFamily="34" charset="-79"/>
                <a:cs typeface="David" panose="020E0502060401010101" pitchFamily="34" charset="-79"/>
              </a:rPr>
              <a:t>ניתוח, ע"י </a:t>
            </a:r>
            <a:r>
              <a:rPr lang="he-IL" sz="2400" dirty="0" err="1">
                <a:solidFill>
                  <a:prstClr val="black"/>
                </a:solidFill>
                <a:latin typeface="David" panose="020E0502060401010101" pitchFamily="34" charset="-79"/>
                <a:cs typeface="David" panose="020E0502060401010101" pitchFamily="34" charset="-79"/>
              </a:rPr>
              <a:t>חח"י</a:t>
            </a:r>
            <a:r>
              <a:rPr lang="he-IL" sz="2400" dirty="0">
                <a:solidFill>
                  <a:prstClr val="black"/>
                </a:solidFill>
                <a:latin typeface="David" panose="020E0502060401010101" pitchFamily="34" charset="-79"/>
                <a:cs typeface="David" panose="020E0502060401010101" pitchFamily="34" charset="-79"/>
              </a:rPr>
              <a:t>, גיאולוגי – </a:t>
            </a:r>
            <a:r>
              <a:rPr lang="he-IL" sz="2400" dirty="0" err="1">
                <a:solidFill>
                  <a:prstClr val="black"/>
                </a:solidFill>
                <a:latin typeface="David" panose="020E0502060401010101" pitchFamily="34" charset="-79"/>
                <a:cs typeface="David" panose="020E0502060401010101" pitchFamily="34" charset="-79"/>
              </a:rPr>
              <a:t>סיסמולוגי</a:t>
            </a:r>
            <a:r>
              <a:rPr lang="he-IL" sz="2400" dirty="0">
                <a:solidFill>
                  <a:prstClr val="black"/>
                </a:solidFill>
                <a:latin typeface="David" panose="020E0502060401010101" pitchFamily="34" charset="-79"/>
                <a:cs typeface="David" panose="020E0502060401010101" pitchFamily="34" charset="-79"/>
              </a:rPr>
              <a:t> מקיף ומפורט של אזור שבטה. </a:t>
            </a:r>
            <a:endParaRPr lang="he-IL" sz="2400" dirty="0" smtClean="0">
              <a:solidFill>
                <a:prstClr val="black"/>
              </a:solidFill>
              <a:latin typeface="David" panose="020E0502060401010101" pitchFamily="34" charset="-79"/>
              <a:cs typeface="David" panose="020E0502060401010101" pitchFamily="34" charset="-79"/>
            </a:endParaRPr>
          </a:p>
          <a:p>
            <a:pPr marL="359771" lvl="0" indent="-359771" algn="r" defTabSz="959388" rtl="1">
              <a:lnSpc>
                <a:spcPct val="100000"/>
              </a:lnSpc>
              <a:spcBef>
                <a:spcPct val="20000"/>
              </a:spcBef>
              <a:defRPr/>
            </a:pPr>
            <a:r>
              <a:rPr lang="he-IL" sz="2400" dirty="0" smtClean="0">
                <a:solidFill>
                  <a:prstClr val="black"/>
                </a:solidFill>
                <a:latin typeface="David" panose="020E0502060401010101" pitchFamily="34" charset="-79"/>
                <a:cs typeface="David" panose="020E0502060401010101" pitchFamily="34" charset="-79"/>
              </a:rPr>
              <a:t>יידוע </a:t>
            </a:r>
            <a:r>
              <a:rPr lang="he-IL" sz="2400" dirty="0">
                <a:solidFill>
                  <a:prstClr val="black"/>
                </a:solidFill>
                <a:latin typeface="David" panose="020E0502060401010101" pitchFamily="34" charset="-79"/>
                <a:cs typeface="David" panose="020E0502060401010101" pitchFamily="34" charset="-79"/>
              </a:rPr>
              <a:t>התושבים ומעורבותם נמוכים לעומת הנהוג היום</a:t>
            </a:r>
          </a:p>
          <a:p>
            <a:pPr marL="359771" lvl="0" indent="-359771" algn="r" defTabSz="959388" rtl="1">
              <a:lnSpc>
                <a:spcPct val="100000"/>
              </a:lnSpc>
              <a:spcBef>
                <a:spcPct val="20000"/>
              </a:spcBef>
              <a:defRPr/>
            </a:pPr>
            <a:r>
              <a:rPr lang="he-IL" sz="2400" dirty="0">
                <a:solidFill>
                  <a:prstClr val="black"/>
                </a:solidFill>
                <a:latin typeface="David" panose="020E0502060401010101" pitchFamily="34" charset="-79"/>
                <a:cs typeface="David" panose="020E0502060401010101" pitchFamily="34" charset="-79"/>
              </a:rPr>
              <a:t>הגבלות על בניה (1990) </a:t>
            </a:r>
          </a:p>
          <a:p>
            <a:pPr marL="779503" lvl="1" indent="-299809" algn="r" defTabSz="959388" rtl="1">
              <a:lnSpc>
                <a:spcPct val="100000"/>
              </a:lnSpc>
              <a:spcBef>
                <a:spcPct val="20000"/>
              </a:spcBef>
              <a:buFont typeface="Wingdings" panose="05000000000000000000" pitchFamily="2" charset="2"/>
              <a:buChar char="§"/>
              <a:defRPr/>
            </a:pPr>
            <a:r>
              <a:rPr lang="he-IL" dirty="0">
                <a:solidFill>
                  <a:prstClr val="black"/>
                </a:solidFill>
                <a:latin typeface="David" panose="020E0502060401010101" pitchFamily="34" charset="-79"/>
                <a:cs typeface="David" panose="020E0502060401010101" pitchFamily="34" charset="-79"/>
              </a:rPr>
              <a:t>עקב ביטחון (?) חמורות משמעותית מהנהוג בעולם (?)</a:t>
            </a:r>
          </a:p>
          <a:p>
            <a:pPr marL="359771" lvl="0" indent="-359771" algn="r" defTabSz="959388" rtl="1">
              <a:lnSpc>
                <a:spcPct val="100000"/>
              </a:lnSpc>
              <a:spcBef>
                <a:spcPct val="20000"/>
              </a:spcBef>
              <a:defRPr/>
            </a:pPr>
            <a:r>
              <a:rPr lang="he-IL" sz="2400" dirty="0" smtClean="0">
                <a:solidFill>
                  <a:prstClr val="black"/>
                </a:solidFill>
                <a:latin typeface="David" panose="020E0502060401010101" pitchFamily="34" charset="-79"/>
                <a:cs typeface="David" panose="020E0502060401010101" pitchFamily="34" charset="-79"/>
              </a:rPr>
              <a:t>סימון אתר מיועד בתכנית מתאר מחוזית (1995~)</a:t>
            </a:r>
            <a:endParaRPr lang="he-IL" sz="2400" dirty="0">
              <a:solidFill>
                <a:prstClr val="black"/>
              </a:solidFill>
              <a:latin typeface="David" panose="020E0502060401010101" pitchFamily="34" charset="-79"/>
              <a:cs typeface="David" panose="020E0502060401010101" pitchFamily="34" charset="-79"/>
            </a:endParaRPr>
          </a:p>
        </p:txBody>
      </p:sp>
      <p:sp>
        <p:nvSpPr>
          <p:cNvPr id="8" name="מציין מיקום טקסט 7"/>
          <p:cNvSpPr>
            <a:spLocks noGrp="1"/>
          </p:cNvSpPr>
          <p:nvPr>
            <p:ph type="body" sz="quarter" idx="3"/>
          </p:nvPr>
        </p:nvSpPr>
        <p:spPr/>
        <p:txBody>
          <a:bodyPr/>
          <a:lstStyle/>
          <a:p>
            <a:endParaRPr lang="he-IL"/>
          </a:p>
        </p:txBody>
      </p:sp>
      <p:sp>
        <p:nvSpPr>
          <p:cNvPr id="9" name="מציין מיקום תוכן 8"/>
          <p:cNvSpPr>
            <a:spLocks noGrp="1"/>
          </p:cNvSpPr>
          <p:nvPr>
            <p:ph sz="quarter" idx="4"/>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EAC98CCB-77F1-4C2B-B56A-DC83FD1BEA98}" type="slidenum">
              <a:rPr lang="en-US" smtClean="0">
                <a:solidFill>
                  <a:prstClr val="black">
                    <a:tint val="75000"/>
                  </a:prstClr>
                </a:solidFill>
              </a:rPr>
              <a:pPr/>
              <a:t>35</a:t>
            </a:fld>
            <a:endParaRPr lang="en-US">
              <a:solidFill>
                <a:prstClr val="black">
                  <a:tint val="75000"/>
                </a:prstClr>
              </a:solidFill>
            </a:endParaRPr>
          </a:p>
        </p:txBody>
      </p:sp>
      <p:sp>
        <p:nvSpPr>
          <p:cNvPr id="3" name="כותרת 1"/>
          <p:cNvSpPr txBox="1">
            <a:spLocks/>
          </p:cNvSpPr>
          <p:nvPr/>
        </p:nvSpPr>
        <p:spPr bwMode="auto">
          <a:xfrm>
            <a:off x="558800" y="0"/>
            <a:ext cx="10972800"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3600" b="1" i="0" kern="1200" baseline="0">
                <a:solidFill>
                  <a:srgbClr val="0070C0"/>
                </a:solidFill>
                <a:effectLst>
                  <a:outerShdw blurRad="38100" dist="38100" dir="2700000" algn="tl">
                    <a:srgbClr val="000000">
                      <a:alpha val="43137"/>
                    </a:srgbClr>
                  </a:outerShdw>
                </a:effectLst>
                <a:latin typeface="David" pitchFamily="34" charset="-79"/>
                <a:ea typeface="+mj-ea"/>
                <a:cs typeface="David" pitchFamily="34" charset="-79"/>
              </a:defRPr>
            </a:lvl1pPr>
            <a:lvl2pPr algn="ctr" rtl="0" eaLnBrk="0" fontAlgn="base" hangingPunct="0">
              <a:spcBef>
                <a:spcPct val="0"/>
              </a:spcBef>
              <a:spcAft>
                <a:spcPct val="0"/>
              </a:spcAft>
              <a:defRPr sz="4400">
                <a:solidFill>
                  <a:schemeClr val="tx1"/>
                </a:solidFill>
                <a:latin typeface="Calibri" pitchFamily="34" charset="0"/>
                <a:cs typeface="Arial" pitchFamily="34" charset="0"/>
              </a:defRPr>
            </a:lvl2pPr>
            <a:lvl3pPr algn="ctr" rtl="0" eaLnBrk="0" fontAlgn="base" hangingPunct="0">
              <a:spcBef>
                <a:spcPct val="0"/>
              </a:spcBef>
              <a:spcAft>
                <a:spcPct val="0"/>
              </a:spcAft>
              <a:defRPr sz="4400">
                <a:solidFill>
                  <a:schemeClr val="tx1"/>
                </a:solidFill>
                <a:latin typeface="Calibri" pitchFamily="34" charset="0"/>
                <a:cs typeface="Arial" pitchFamily="34" charset="0"/>
              </a:defRPr>
            </a:lvl3pPr>
            <a:lvl4pPr algn="ctr" rtl="0" eaLnBrk="0" fontAlgn="base" hangingPunct="0">
              <a:spcBef>
                <a:spcPct val="0"/>
              </a:spcBef>
              <a:spcAft>
                <a:spcPct val="0"/>
              </a:spcAft>
              <a:defRPr sz="4400">
                <a:solidFill>
                  <a:schemeClr val="tx1"/>
                </a:solidFill>
                <a:latin typeface="Calibri" pitchFamily="34" charset="0"/>
                <a:cs typeface="Arial" pitchFamily="34" charset="0"/>
              </a:defRPr>
            </a:lvl4pPr>
            <a:lvl5pPr algn="ctr" rtl="0" eaLnBrk="0" fontAlgn="base" hangingPunct="0">
              <a:spcBef>
                <a:spcPct val="0"/>
              </a:spcBef>
              <a:spcAft>
                <a:spcPct val="0"/>
              </a:spcAft>
              <a:defRPr sz="4400">
                <a:solidFill>
                  <a:schemeClr val="tx1"/>
                </a:solidFill>
                <a:latin typeface="Calibri" pitchFamily="34" charset="0"/>
                <a:cs typeface="Arial" pitchFamily="34" charset="0"/>
              </a:defRPr>
            </a:lvl5pPr>
            <a:lvl6pPr marL="457200" algn="ctr" rtl="0" fontAlgn="base">
              <a:spcBef>
                <a:spcPct val="0"/>
              </a:spcBef>
              <a:spcAft>
                <a:spcPct val="0"/>
              </a:spcAft>
              <a:defRPr sz="4400">
                <a:solidFill>
                  <a:schemeClr val="tx1"/>
                </a:solidFill>
                <a:latin typeface="Calibri" pitchFamily="34" charset="0"/>
                <a:cs typeface="Arial" pitchFamily="34" charset="0"/>
              </a:defRPr>
            </a:lvl6pPr>
            <a:lvl7pPr marL="914400" algn="ctr" rtl="0" fontAlgn="base">
              <a:spcBef>
                <a:spcPct val="0"/>
              </a:spcBef>
              <a:spcAft>
                <a:spcPct val="0"/>
              </a:spcAft>
              <a:defRPr sz="4400">
                <a:solidFill>
                  <a:schemeClr val="tx1"/>
                </a:solidFill>
                <a:latin typeface="Calibri" pitchFamily="34" charset="0"/>
                <a:cs typeface="Arial" pitchFamily="34" charset="0"/>
              </a:defRPr>
            </a:lvl7pPr>
            <a:lvl8pPr marL="1371600" algn="ctr" rtl="0" fontAlgn="base">
              <a:spcBef>
                <a:spcPct val="0"/>
              </a:spcBef>
              <a:spcAft>
                <a:spcPct val="0"/>
              </a:spcAft>
              <a:defRPr sz="4400">
                <a:solidFill>
                  <a:schemeClr val="tx1"/>
                </a:solidFill>
                <a:latin typeface="Calibri" pitchFamily="34" charset="0"/>
                <a:cs typeface="Arial" pitchFamily="34" charset="0"/>
              </a:defRPr>
            </a:lvl8pPr>
            <a:lvl9pPr marL="1828800" algn="ctr" rtl="0" fontAlgn="base">
              <a:spcBef>
                <a:spcPct val="0"/>
              </a:spcBef>
              <a:spcAft>
                <a:spcPct val="0"/>
              </a:spcAft>
              <a:defRPr sz="4400">
                <a:solidFill>
                  <a:schemeClr val="tx1"/>
                </a:solidFill>
                <a:latin typeface="Calibri"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e-IL" sz="3600" b="1" i="0" u="none" strike="noStrike" kern="1200" cap="none" spc="0" normalizeH="0" baseline="0" noProof="0" smtClean="0">
                <a:ln>
                  <a:noFill/>
                </a:ln>
                <a:solidFill>
                  <a:srgbClr val="0070C0"/>
                </a:solidFill>
                <a:effectLst>
                  <a:outerShdw blurRad="38100" dist="38100" dir="2700000" algn="tl">
                    <a:srgbClr val="000000">
                      <a:alpha val="43137"/>
                    </a:srgbClr>
                  </a:outerShdw>
                </a:effectLst>
                <a:uLnTx/>
                <a:uFillTx/>
                <a:latin typeface="David" pitchFamily="34" charset="-79"/>
                <a:ea typeface="+mj-ea"/>
                <a:cs typeface="David" pitchFamily="34" charset="-79"/>
              </a:rPr>
              <a:t>מפת העתקים – דרום מדינת ישראל</a:t>
            </a:r>
            <a:endParaRPr kumimoji="0" lang="he-IL"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David" pitchFamily="34" charset="-79"/>
              <a:ea typeface="+mj-ea"/>
              <a:cs typeface="David" pitchFamily="34" charset="-79"/>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4397" y="573311"/>
            <a:ext cx="6238794" cy="4755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10927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EAC98CCB-77F1-4C2B-B56A-DC83FD1BEA98}" type="slidenum">
              <a:rPr lang="en-US" smtClean="0">
                <a:solidFill>
                  <a:prstClr val="black">
                    <a:tint val="75000"/>
                  </a:prstClr>
                </a:solidFill>
              </a:rPr>
              <a:pPr/>
              <a:t>36</a:t>
            </a:fld>
            <a:endParaRPr lang="en-US">
              <a:solidFill>
                <a:prstClr val="black">
                  <a:tint val="75000"/>
                </a:prstClr>
              </a:solidFill>
            </a:endParaRPr>
          </a:p>
        </p:txBody>
      </p:sp>
      <p:pic>
        <p:nvPicPr>
          <p:cNvPr id="2" name="תמונה 1"/>
          <p:cNvPicPr>
            <a:picLocks noChangeAspect="1"/>
          </p:cNvPicPr>
          <p:nvPr/>
        </p:nvPicPr>
        <p:blipFill>
          <a:blip r:embed="rId3"/>
          <a:stretch>
            <a:fillRect/>
          </a:stretch>
        </p:blipFill>
        <p:spPr>
          <a:xfrm>
            <a:off x="1480928" y="984292"/>
            <a:ext cx="9230144" cy="4889416"/>
          </a:xfrm>
          <a:prstGeom prst="rect">
            <a:avLst/>
          </a:prstGeom>
        </p:spPr>
      </p:pic>
      <p:sp>
        <p:nvSpPr>
          <p:cNvPr id="3" name="מלבן 2"/>
          <p:cNvSpPr/>
          <p:nvPr/>
        </p:nvSpPr>
        <p:spPr>
          <a:xfrm>
            <a:off x="1480928" y="153295"/>
            <a:ext cx="8420100" cy="830997"/>
          </a:xfrm>
          <a:prstGeom prst="rect">
            <a:avLst/>
          </a:prstGeom>
        </p:spPr>
        <p:txBody>
          <a:bodyPr wrap="square">
            <a:spAutoFit/>
          </a:bodyPr>
          <a:lstStyle/>
          <a:p>
            <a:pPr algn="r"/>
            <a:r>
              <a:rPr lang="he-IL" sz="4800" b="1" dirty="0">
                <a:solidFill>
                  <a:srgbClr val="002060"/>
                </a:solidFill>
                <a:latin typeface="+mj-lt"/>
                <a:ea typeface="+mj-ea"/>
                <a:cs typeface="+mj-cs"/>
              </a:rPr>
              <a:t>תחזית צריכת החשמל בישראל</a:t>
            </a:r>
          </a:p>
        </p:txBody>
      </p:sp>
    </p:spTree>
    <p:extLst>
      <p:ext uri="{BB962C8B-B14F-4D97-AF65-F5344CB8AC3E}">
        <p14:creationId xmlns:p14="http://schemas.microsoft.com/office/powerpoint/2010/main" val="4133245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מציין מיקום תוכן 6"/>
          <p:cNvPicPr>
            <a:picLocks noGrp="1" noChangeAspect="1"/>
          </p:cNvPicPr>
          <p:nvPr>
            <p:ph idx="1"/>
          </p:nvPr>
        </p:nvPicPr>
        <p:blipFill>
          <a:blip r:embed="rId2"/>
          <a:stretch>
            <a:fillRect/>
          </a:stretch>
        </p:blipFill>
        <p:spPr>
          <a:xfrm>
            <a:off x="423863" y="947011"/>
            <a:ext cx="10929937" cy="5409339"/>
          </a:xfrm>
          <a:prstGeom prst="rect">
            <a:avLst/>
          </a:prstGeom>
        </p:spPr>
      </p:pic>
      <p:sp>
        <p:nvSpPr>
          <p:cNvPr id="2" name="מציין מיקום של מספר שקופית 1"/>
          <p:cNvSpPr>
            <a:spLocks noGrp="1"/>
          </p:cNvSpPr>
          <p:nvPr>
            <p:ph type="sldNum" sz="quarter" idx="12"/>
          </p:nvPr>
        </p:nvSpPr>
        <p:spPr/>
        <p:txBody>
          <a:bodyPr/>
          <a:lstStyle/>
          <a:p>
            <a:fld id="{EAC98CCB-77F1-4C2B-B56A-DC83FD1BEA98}" type="slidenum">
              <a:rPr lang="en-US" smtClean="0">
                <a:solidFill>
                  <a:prstClr val="black">
                    <a:tint val="75000"/>
                  </a:prstClr>
                </a:solidFill>
              </a:rPr>
              <a:pPr/>
              <a:t>37</a:t>
            </a:fld>
            <a:endParaRPr lang="en-US">
              <a:solidFill>
                <a:prstClr val="black">
                  <a:tint val="75000"/>
                </a:prstClr>
              </a:solidFill>
            </a:endParaRPr>
          </a:p>
        </p:txBody>
      </p:sp>
      <p:sp>
        <p:nvSpPr>
          <p:cNvPr id="6" name="כותרת 1"/>
          <p:cNvSpPr>
            <a:spLocks noGrp="1"/>
          </p:cNvSpPr>
          <p:nvPr>
            <p:ph type="title"/>
          </p:nvPr>
        </p:nvSpPr>
        <p:spPr/>
        <p:txBody>
          <a:bodyPr>
            <a:normAutofit/>
          </a:bodyPr>
          <a:lstStyle/>
          <a:p>
            <a:pPr algn="ctr" rtl="0"/>
            <a:r>
              <a:rPr lang="en-US" sz="4000" b="1" dirty="0" smtClean="0">
                <a:latin typeface="+mn-lt"/>
              </a:rPr>
              <a:t>Prediction </a:t>
            </a:r>
            <a:r>
              <a:rPr lang="en-US" sz="4000" b="1" dirty="0">
                <a:latin typeface="+mn-lt"/>
              </a:rPr>
              <a:t>of </a:t>
            </a:r>
            <a:r>
              <a:rPr lang="en-US" sz="4000" b="1" dirty="0" smtClean="0">
                <a:latin typeface="+mn-lt"/>
              </a:rPr>
              <a:t>Israel’s </a:t>
            </a:r>
            <a:r>
              <a:rPr lang="en-US" sz="4000" b="1" dirty="0">
                <a:latin typeface="+mn-lt"/>
              </a:rPr>
              <a:t>power production </a:t>
            </a:r>
            <a:r>
              <a:rPr lang="en-US" sz="4000" b="1" dirty="0" smtClean="0">
                <a:latin typeface="+mn-lt"/>
              </a:rPr>
              <a:t>sources distribution </a:t>
            </a:r>
            <a:r>
              <a:rPr lang="en-US" sz="4000" b="1" dirty="0">
                <a:latin typeface="+mn-lt"/>
              </a:rPr>
              <a:t>in </a:t>
            </a:r>
            <a:r>
              <a:rPr lang="en-US" sz="4000" b="1" dirty="0" smtClean="0">
                <a:latin typeface="+mn-lt"/>
              </a:rPr>
              <a:t>2050</a:t>
            </a:r>
            <a:r>
              <a:rPr lang="en-US" sz="4000" b="1" baseline="30000" dirty="0" smtClean="0">
                <a:latin typeface="+mn-lt"/>
              </a:rPr>
              <a:t>1</a:t>
            </a:r>
            <a:endParaRPr lang="he-IL" sz="4000" b="1" dirty="0">
              <a:latin typeface="+mn-lt"/>
              <a:cs typeface="Arial" panose="020B0604020202020204" pitchFamily="34" charset="0"/>
            </a:endParaRPr>
          </a:p>
        </p:txBody>
      </p:sp>
    </p:spTree>
    <p:extLst>
      <p:ext uri="{BB962C8B-B14F-4D97-AF65-F5344CB8AC3E}">
        <p14:creationId xmlns:p14="http://schemas.microsoft.com/office/powerpoint/2010/main" val="2428805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2"/>
          </p:nvPr>
        </p:nvSpPr>
        <p:spPr/>
        <p:txBody>
          <a:bodyPr/>
          <a:lstStyle/>
          <a:p>
            <a:fld id="{EAC98CCB-77F1-4C2B-B56A-DC83FD1BEA98}" type="slidenum">
              <a:rPr lang="en-US" smtClean="0">
                <a:solidFill>
                  <a:prstClr val="black">
                    <a:tint val="75000"/>
                  </a:prstClr>
                </a:solidFill>
              </a:rPr>
              <a:pPr/>
              <a:t>38</a:t>
            </a:fld>
            <a:endParaRPr lang="en-US">
              <a:solidFill>
                <a:prstClr val="black">
                  <a:tint val="75000"/>
                </a:prstClr>
              </a:solidFill>
            </a:endParaRPr>
          </a:p>
        </p:txBody>
      </p:sp>
      <p:grpSp>
        <p:nvGrpSpPr>
          <p:cNvPr id="3" name="קבוצה 2"/>
          <p:cNvGrpSpPr/>
          <p:nvPr/>
        </p:nvGrpSpPr>
        <p:grpSpPr>
          <a:xfrm>
            <a:off x="1471613" y="1357312"/>
            <a:ext cx="8907145" cy="4000501"/>
            <a:chOff x="1066800" y="2057400"/>
            <a:chExt cx="7554595" cy="3357265"/>
          </a:xfrm>
        </p:grpSpPr>
        <p:pic>
          <p:nvPicPr>
            <p:cNvPr id="4" name="Picture 4" descr="C:\Users\ehud\AppData\Local\Microsoft\Windows\Temporary Internet Files\Content.IE5\IAIGLI34\gialli[1].jpg"/>
            <p:cNvPicPr>
              <a:picLocks noChangeAspect="1" noChangeArrowheads="1"/>
            </p:cNvPicPr>
            <p:nvPr/>
          </p:nvPicPr>
          <p:blipFill>
            <a:blip r:embed="rId3"/>
            <a:srcRect/>
            <a:stretch>
              <a:fillRect/>
            </a:stretch>
          </p:blipFill>
          <p:spPr bwMode="auto">
            <a:xfrm>
              <a:off x="4038600" y="2971800"/>
              <a:ext cx="1656455" cy="1234059"/>
            </a:xfrm>
            <a:prstGeom prst="rect">
              <a:avLst/>
            </a:prstGeom>
            <a:noFill/>
          </p:spPr>
        </p:pic>
        <p:sp>
          <p:nvSpPr>
            <p:cNvPr id="5" name="TextBox 4"/>
            <p:cNvSpPr txBox="1"/>
            <p:nvPr/>
          </p:nvSpPr>
          <p:spPr>
            <a:xfrm>
              <a:off x="1066800" y="2057400"/>
              <a:ext cx="1981200" cy="830997"/>
            </a:xfrm>
            <a:prstGeom prst="rect">
              <a:avLst/>
            </a:prstGeom>
            <a:noFill/>
          </p:spPr>
          <p:txBody>
            <a:bodyPr wrap="square" rtlCol="0">
              <a:spAutoFit/>
            </a:bodyPr>
            <a:lstStyle/>
            <a:p>
              <a:pPr>
                <a:defRPr/>
              </a:pPr>
              <a:r>
                <a:rPr lang="he-IL" sz="2400" b="1" kern="0" dirty="0" smtClean="0">
                  <a:solidFill>
                    <a:prstClr val="black"/>
                  </a:solidFill>
                  <a:latin typeface="David" pitchFamily="34" charset="-79"/>
                  <a:cs typeface="David" pitchFamily="34" charset="-79"/>
                </a:rPr>
                <a:t>תשתית טכנולוגית</a:t>
              </a:r>
              <a:endParaRPr lang="en-US" sz="2400" b="1" kern="0" dirty="0" smtClean="0">
                <a:solidFill>
                  <a:prstClr val="black"/>
                </a:solidFill>
                <a:latin typeface="David" pitchFamily="34" charset="-79"/>
                <a:cs typeface="David" pitchFamily="34" charset="-79"/>
              </a:endParaRPr>
            </a:p>
          </p:txBody>
        </p:sp>
        <p:sp>
          <p:nvSpPr>
            <p:cNvPr id="6" name="TextBox 5"/>
            <p:cNvSpPr txBox="1"/>
            <p:nvPr/>
          </p:nvSpPr>
          <p:spPr>
            <a:xfrm>
              <a:off x="6019800" y="2133600"/>
              <a:ext cx="1571264" cy="461665"/>
            </a:xfrm>
            <a:prstGeom prst="rect">
              <a:avLst/>
            </a:prstGeom>
            <a:noFill/>
          </p:spPr>
          <p:txBody>
            <a:bodyPr wrap="none" rtlCol="0">
              <a:spAutoFit/>
            </a:bodyPr>
            <a:lstStyle/>
            <a:p>
              <a:pPr>
                <a:defRPr/>
              </a:pPr>
              <a:r>
                <a:rPr lang="he-IL" sz="2400" b="1" kern="0" dirty="0" smtClean="0">
                  <a:solidFill>
                    <a:prstClr val="black"/>
                  </a:solidFill>
                  <a:latin typeface="David" pitchFamily="34" charset="-79"/>
                  <a:cs typeface="David" pitchFamily="34" charset="-79"/>
                </a:rPr>
                <a:t>אמון הציבור</a:t>
              </a:r>
              <a:endParaRPr lang="en-US" sz="2400" b="1" kern="0" dirty="0" smtClean="0">
                <a:solidFill>
                  <a:prstClr val="black"/>
                </a:solidFill>
                <a:latin typeface="David" pitchFamily="34" charset="-79"/>
                <a:cs typeface="David" pitchFamily="34" charset="-79"/>
              </a:endParaRPr>
            </a:p>
          </p:txBody>
        </p:sp>
        <p:sp>
          <p:nvSpPr>
            <p:cNvPr id="7" name="TextBox 6"/>
            <p:cNvSpPr txBox="1"/>
            <p:nvPr/>
          </p:nvSpPr>
          <p:spPr>
            <a:xfrm>
              <a:off x="6553200" y="4648200"/>
              <a:ext cx="2068195" cy="461665"/>
            </a:xfrm>
            <a:prstGeom prst="rect">
              <a:avLst/>
            </a:prstGeom>
            <a:noFill/>
          </p:spPr>
          <p:txBody>
            <a:bodyPr wrap="none" rtlCol="0">
              <a:spAutoFit/>
            </a:bodyPr>
            <a:lstStyle/>
            <a:p>
              <a:pPr algn="l" rtl="0">
                <a:defRPr/>
              </a:pPr>
              <a:r>
                <a:rPr lang="he-IL" sz="2400" b="1" kern="0" dirty="0" smtClean="0">
                  <a:solidFill>
                    <a:prstClr val="black"/>
                  </a:solidFill>
                  <a:latin typeface="David" pitchFamily="34" charset="-79"/>
                  <a:cs typeface="David" pitchFamily="34" charset="-79"/>
                </a:rPr>
                <a:t>אתגרים מדיניים</a:t>
              </a:r>
              <a:endParaRPr lang="en-US" sz="2400" b="1" kern="0" dirty="0" smtClean="0">
                <a:solidFill>
                  <a:prstClr val="black"/>
                </a:solidFill>
                <a:latin typeface="David" pitchFamily="34" charset="-79"/>
                <a:cs typeface="David" pitchFamily="34" charset="-79"/>
              </a:endParaRPr>
            </a:p>
          </p:txBody>
        </p:sp>
        <p:sp>
          <p:nvSpPr>
            <p:cNvPr id="8" name="TextBox 7"/>
            <p:cNvSpPr txBox="1"/>
            <p:nvPr/>
          </p:nvSpPr>
          <p:spPr>
            <a:xfrm>
              <a:off x="2286000" y="4953000"/>
              <a:ext cx="2565126" cy="461665"/>
            </a:xfrm>
            <a:prstGeom prst="rect">
              <a:avLst/>
            </a:prstGeom>
            <a:noFill/>
          </p:spPr>
          <p:txBody>
            <a:bodyPr wrap="none" rtlCol="0">
              <a:spAutoFit/>
            </a:bodyPr>
            <a:lstStyle/>
            <a:p>
              <a:pPr algn="l" rtl="0">
                <a:defRPr/>
              </a:pPr>
              <a:r>
                <a:rPr lang="he-IL" sz="2400" b="1" kern="0" dirty="0" smtClean="0">
                  <a:solidFill>
                    <a:prstClr val="black"/>
                  </a:solidFill>
                  <a:latin typeface="David" pitchFamily="34" charset="-79"/>
                  <a:cs typeface="David" pitchFamily="34" charset="-79"/>
                </a:rPr>
                <a:t>טיפוס הכור ומיקומו</a:t>
              </a:r>
              <a:endParaRPr lang="en-US" sz="2400" b="1" kern="0" dirty="0" smtClean="0">
                <a:solidFill>
                  <a:prstClr val="black"/>
                </a:solidFill>
                <a:latin typeface="David" pitchFamily="34" charset="-79"/>
                <a:cs typeface="David" pitchFamily="34" charset="-79"/>
              </a:endParaRPr>
            </a:p>
          </p:txBody>
        </p:sp>
        <p:cxnSp>
          <p:nvCxnSpPr>
            <p:cNvPr id="9" name="Straight Arrow Connector 11"/>
            <p:cNvCxnSpPr/>
            <p:nvPr/>
          </p:nvCxnSpPr>
          <p:spPr>
            <a:xfrm rot="16200000" flipH="1">
              <a:off x="1828800" y="3505200"/>
              <a:ext cx="1981200" cy="914400"/>
            </a:xfrm>
            <a:prstGeom prst="straightConnector1">
              <a:avLst/>
            </a:prstGeom>
            <a:noFill/>
            <a:ln w="38100" cap="flat" cmpd="sng" algn="ctr">
              <a:solidFill>
                <a:srgbClr val="4F81BD"/>
              </a:solidFill>
              <a:prstDash val="solid"/>
              <a:tailEnd type="arrow"/>
            </a:ln>
            <a:effectLst/>
          </p:spPr>
        </p:cxnSp>
        <p:cxnSp>
          <p:nvCxnSpPr>
            <p:cNvPr id="10" name="Straight Arrow Connector 15"/>
            <p:cNvCxnSpPr>
              <a:endCxn id="8" idx="3"/>
            </p:cNvCxnSpPr>
            <p:nvPr/>
          </p:nvCxnSpPr>
          <p:spPr>
            <a:xfrm rot="10800000" flipV="1">
              <a:off x="4851126" y="4952999"/>
              <a:ext cx="1702074" cy="230833"/>
            </a:xfrm>
            <a:prstGeom prst="straightConnector1">
              <a:avLst/>
            </a:prstGeom>
            <a:noFill/>
            <a:ln w="38100" cap="flat" cmpd="sng" algn="ctr">
              <a:solidFill>
                <a:srgbClr val="4F81BD">
                  <a:shade val="95000"/>
                  <a:satMod val="105000"/>
                </a:srgbClr>
              </a:solidFill>
              <a:prstDash val="solid"/>
              <a:tailEnd type="arrow"/>
            </a:ln>
            <a:effectLst/>
          </p:spPr>
        </p:cxnSp>
        <p:cxnSp>
          <p:nvCxnSpPr>
            <p:cNvPr id="11" name="Straight Arrow Connector 18"/>
            <p:cNvCxnSpPr/>
            <p:nvPr/>
          </p:nvCxnSpPr>
          <p:spPr>
            <a:xfrm flipV="1">
              <a:off x="3124200" y="2363788"/>
              <a:ext cx="2743200" cy="150812"/>
            </a:xfrm>
            <a:prstGeom prst="straightConnector1">
              <a:avLst/>
            </a:prstGeom>
            <a:noFill/>
            <a:ln w="38100" cap="flat" cmpd="sng" algn="ctr">
              <a:solidFill>
                <a:srgbClr val="4F81BD"/>
              </a:solidFill>
              <a:prstDash val="solid"/>
              <a:tailEnd type="arrow"/>
            </a:ln>
            <a:effectLst/>
          </p:spPr>
        </p:cxnSp>
        <p:cxnSp>
          <p:nvCxnSpPr>
            <p:cNvPr id="12" name="Straight Arrow Connector 23"/>
            <p:cNvCxnSpPr>
              <a:endCxn id="7" idx="0"/>
            </p:cNvCxnSpPr>
            <p:nvPr/>
          </p:nvCxnSpPr>
          <p:spPr>
            <a:xfrm rot="16200000" flipH="1">
              <a:off x="6270149" y="3331051"/>
              <a:ext cx="2057400" cy="576898"/>
            </a:xfrm>
            <a:prstGeom prst="straightConnector1">
              <a:avLst/>
            </a:prstGeom>
            <a:noFill/>
            <a:ln w="38100" cap="flat" cmpd="sng" algn="ctr">
              <a:solidFill>
                <a:srgbClr val="4F81BD">
                  <a:shade val="95000"/>
                  <a:satMod val="105000"/>
                </a:srgbClr>
              </a:solidFill>
              <a:prstDash val="solid"/>
              <a:headEnd type="arrow"/>
              <a:tailEnd type="arrow"/>
            </a:ln>
            <a:effectLst/>
          </p:spPr>
        </p:cxnSp>
        <p:cxnSp>
          <p:nvCxnSpPr>
            <p:cNvPr id="13" name="Straight Arrow Connector 30"/>
            <p:cNvCxnSpPr/>
            <p:nvPr/>
          </p:nvCxnSpPr>
          <p:spPr>
            <a:xfrm flipV="1">
              <a:off x="3810000" y="4343400"/>
              <a:ext cx="685800" cy="609600"/>
            </a:xfrm>
            <a:prstGeom prst="straightConnector1">
              <a:avLst/>
            </a:prstGeom>
            <a:noFill/>
            <a:ln w="57150" cap="flat" cmpd="dbl" algn="ctr">
              <a:solidFill>
                <a:srgbClr val="C0504D"/>
              </a:solidFill>
              <a:prstDash val="solid"/>
              <a:tailEnd type="arrow"/>
            </a:ln>
            <a:effectLst/>
          </p:spPr>
        </p:cxnSp>
      </p:grpSp>
      <p:sp>
        <p:nvSpPr>
          <p:cNvPr id="14" name="Title 1"/>
          <p:cNvSpPr txBox="1">
            <a:spLocks/>
          </p:cNvSpPr>
          <p:nvPr/>
        </p:nvSpPr>
        <p:spPr>
          <a:xfrm>
            <a:off x="1471613" y="8637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he-IL" b="1" dirty="0">
                <a:solidFill>
                  <a:prstClr val="black"/>
                </a:solidFill>
                <a:latin typeface="Times New Roman"/>
              </a:rPr>
              <a:t>הדרך לאנרגיה גרעינית</a:t>
            </a:r>
            <a:endParaRPr lang="en-US" b="1" dirty="0">
              <a:solidFill>
                <a:prstClr val="black"/>
              </a:solidFill>
              <a:latin typeface="Times New Roman"/>
              <a:cs typeface="Times New Roman"/>
            </a:endParaRPr>
          </a:p>
        </p:txBody>
      </p:sp>
    </p:spTree>
    <p:extLst>
      <p:ext uri="{BB962C8B-B14F-4D97-AF65-F5344CB8AC3E}">
        <p14:creationId xmlns:p14="http://schemas.microsoft.com/office/powerpoint/2010/main" val="169453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2"/>
          </p:nvPr>
        </p:nvSpPr>
        <p:spPr/>
        <p:txBody>
          <a:bodyPr/>
          <a:lstStyle/>
          <a:p>
            <a:fld id="{EAC98CCB-77F1-4C2B-B56A-DC83FD1BEA98}" type="slidenum">
              <a:rPr lang="en-US" smtClean="0">
                <a:solidFill>
                  <a:prstClr val="black">
                    <a:tint val="75000"/>
                  </a:prstClr>
                </a:solidFill>
              </a:rPr>
              <a:pPr/>
              <a:t>39</a:t>
            </a:fld>
            <a:endParaRPr lang="en-US">
              <a:solidFill>
                <a:prstClr val="black">
                  <a:tint val="75000"/>
                </a:prstClr>
              </a:solidFill>
            </a:endParaRPr>
          </a:p>
        </p:txBody>
      </p:sp>
      <p:grpSp>
        <p:nvGrpSpPr>
          <p:cNvPr id="4" name="קבוצה 3"/>
          <p:cNvGrpSpPr/>
          <p:nvPr/>
        </p:nvGrpSpPr>
        <p:grpSpPr>
          <a:xfrm>
            <a:off x="2714506" y="1171575"/>
            <a:ext cx="7143870" cy="4595813"/>
            <a:chOff x="1071443" y="1660383"/>
            <a:chExt cx="7163823" cy="4892817"/>
          </a:xfrm>
        </p:grpSpPr>
        <p:sp>
          <p:nvSpPr>
            <p:cNvPr id="5" name="Up Arrow Callout 4"/>
            <p:cNvSpPr/>
            <p:nvPr/>
          </p:nvSpPr>
          <p:spPr>
            <a:xfrm>
              <a:off x="3886200" y="4953000"/>
              <a:ext cx="1524000" cy="1600200"/>
            </a:xfrm>
            <a:prstGeom prst="upArrowCallout">
              <a:avLst/>
            </a:prstGeom>
            <a:solidFill>
              <a:srgbClr val="4F81BD"/>
            </a:solidFill>
            <a:ln w="25400" cap="flat" cmpd="sng" algn="ctr">
              <a:solidFill>
                <a:srgbClr val="4F81BD">
                  <a:shade val="50000"/>
                </a:srgbClr>
              </a:solidFill>
              <a:prstDash val="solid"/>
            </a:ln>
            <a:effectLst/>
          </p:spPr>
          <p:txBody>
            <a:bodyPr rtlCol="0" anchor="ctr"/>
            <a:lstStyle/>
            <a:p>
              <a:pPr algn="ctr" rtl="0"/>
              <a:r>
                <a:rPr lang="he-IL" sz="2400" b="1" kern="0" dirty="0" smtClean="0">
                  <a:solidFill>
                    <a:prstClr val="white"/>
                  </a:solidFill>
                  <a:latin typeface="David" pitchFamily="34" charset="-79"/>
                  <a:cs typeface="David" pitchFamily="34" charset="-79"/>
                </a:rPr>
                <a:t>זיהום אויר</a:t>
              </a:r>
              <a:endParaRPr lang="en-US" sz="2400" b="1" kern="0" dirty="0" smtClean="0">
                <a:solidFill>
                  <a:prstClr val="white"/>
                </a:solidFill>
                <a:latin typeface="David" pitchFamily="34" charset="-79"/>
                <a:cs typeface="David" pitchFamily="34" charset="-79"/>
              </a:endParaRPr>
            </a:p>
          </p:txBody>
        </p:sp>
        <p:sp>
          <p:nvSpPr>
            <p:cNvPr id="6" name="Right Arrow Callout 5"/>
            <p:cNvSpPr/>
            <p:nvPr/>
          </p:nvSpPr>
          <p:spPr>
            <a:xfrm rot="20360891">
              <a:off x="1071443" y="3938966"/>
              <a:ext cx="1676400" cy="1371600"/>
            </a:xfrm>
            <a:prstGeom prst="rightArrowCallout">
              <a:avLst/>
            </a:prstGeom>
            <a:solidFill>
              <a:srgbClr val="4F81BD"/>
            </a:solidFill>
            <a:ln w="25400" cap="flat" cmpd="sng" algn="ctr">
              <a:solidFill>
                <a:srgbClr val="4F81BD">
                  <a:shade val="50000"/>
                </a:srgbClr>
              </a:solidFill>
              <a:prstDash val="solid"/>
            </a:ln>
            <a:effectLst/>
          </p:spPr>
          <p:txBody>
            <a:bodyPr rtlCol="0" anchor="ctr"/>
            <a:lstStyle/>
            <a:p>
              <a:pPr algn="ctr" rtl="0"/>
              <a:r>
                <a:rPr lang="he-IL" sz="2400" b="1" kern="0" dirty="0" smtClean="0">
                  <a:solidFill>
                    <a:prstClr val="white"/>
                  </a:solidFill>
                  <a:latin typeface="David" pitchFamily="34" charset="-79"/>
                  <a:cs typeface="David" pitchFamily="34" charset="-79"/>
                </a:rPr>
                <a:t>אפקט החממה</a:t>
              </a:r>
              <a:endParaRPr lang="en-US" sz="2400" b="1" kern="0" dirty="0" smtClean="0">
                <a:solidFill>
                  <a:prstClr val="white"/>
                </a:solidFill>
                <a:latin typeface="David" pitchFamily="34" charset="-79"/>
                <a:cs typeface="David" pitchFamily="34" charset="-79"/>
              </a:endParaRPr>
            </a:p>
          </p:txBody>
        </p:sp>
        <p:sp>
          <p:nvSpPr>
            <p:cNvPr id="7" name="Left Arrow Callout 6"/>
            <p:cNvSpPr/>
            <p:nvPr/>
          </p:nvSpPr>
          <p:spPr>
            <a:xfrm rot="1249184">
              <a:off x="6025466" y="3931821"/>
              <a:ext cx="2209800" cy="1295400"/>
            </a:xfrm>
            <a:prstGeom prst="leftArrowCallout">
              <a:avLst/>
            </a:prstGeom>
            <a:solidFill>
              <a:srgbClr val="4F81BD"/>
            </a:solidFill>
            <a:ln w="25400" cap="flat" cmpd="sng" algn="ctr">
              <a:solidFill>
                <a:srgbClr val="4F81BD">
                  <a:shade val="50000"/>
                </a:srgbClr>
              </a:solidFill>
              <a:prstDash val="solid"/>
            </a:ln>
            <a:effectLst/>
          </p:spPr>
          <p:txBody>
            <a:bodyPr rtlCol="0" anchor="ctr"/>
            <a:lstStyle/>
            <a:p>
              <a:pPr algn="ctr" rtl="0"/>
              <a:r>
                <a:rPr lang="he-IL" sz="2400" b="1" kern="0" dirty="0" smtClean="0">
                  <a:solidFill>
                    <a:prstClr val="white"/>
                  </a:solidFill>
                  <a:latin typeface="David" pitchFamily="34" charset="-79"/>
                  <a:cs typeface="David" pitchFamily="34" charset="-79"/>
                </a:rPr>
                <a:t>מוגבלות האנרגיה המתחדשת</a:t>
              </a:r>
              <a:endParaRPr lang="en-US" sz="2400" b="1" kern="0" dirty="0" smtClean="0">
                <a:solidFill>
                  <a:prstClr val="white"/>
                </a:solidFill>
                <a:latin typeface="David" pitchFamily="34" charset="-79"/>
                <a:cs typeface="David" pitchFamily="34" charset="-79"/>
              </a:endParaRPr>
            </a:p>
          </p:txBody>
        </p:sp>
        <p:sp>
          <p:nvSpPr>
            <p:cNvPr id="8" name="Down Arrow Callout 8"/>
            <p:cNvSpPr/>
            <p:nvPr/>
          </p:nvSpPr>
          <p:spPr>
            <a:xfrm rot="19679542">
              <a:off x="2046435" y="1715649"/>
              <a:ext cx="1447800" cy="1524000"/>
            </a:xfrm>
            <a:prstGeom prst="downArrowCallout">
              <a:avLst/>
            </a:prstGeom>
            <a:solidFill>
              <a:srgbClr val="4F81BD"/>
            </a:solidFill>
            <a:ln w="25400" cap="flat" cmpd="sng" algn="ctr">
              <a:solidFill>
                <a:srgbClr val="4F81BD">
                  <a:shade val="50000"/>
                </a:srgbClr>
              </a:solidFill>
              <a:prstDash val="solid"/>
            </a:ln>
            <a:effectLst/>
          </p:spPr>
          <p:txBody>
            <a:bodyPr rtlCol="0" anchor="ctr"/>
            <a:lstStyle/>
            <a:p>
              <a:pPr algn="ctr" rtl="0"/>
              <a:r>
                <a:rPr lang="he-IL" sz="2400" b="1" kern="0" dirty="0" smtClean="0">
                  <a:solidFill>
                    <a:prstClr val="white"/>
                  </a:solidFill>
                  <a:latin typeface="David" pitchFamily="34" charset="-79"/>
                  <a:cs typeface="David" pitchFamily="34" charset="-79"/>
                </a:rPr>
                <a:t>סופיות מאגרי הגז</a:t>
              </a:r>
              <a:endParaRPr lang="en-US" sz="2400" b="1" kern="0" dirty="0" smtClean="0">
                <a:solidFill>
                  <a:prstClr val="white"/>
                </a:solidFill>
                <a:latin typeface="David" pitchFamily="34" charset="-79"/>
                <a:cs typeface="David" pitchFamily="34" charset="-79"/>
              </a:endParaRPr>
            </a:p>
          </p:txBody>
        </p:sp>
        <p:sp>
          <p:nvSpPr>
            <p:cNvPr id="9" name="Down Arrow Callout 9"/>
            <p:cNvSpPr/>
            <p:nvPr/>
          </p:nvSpPr>
          <p:spPr>
            <a:xfrm rot="2687251">
              <a:off x="5813083" y="1660383"/>
              <a:ext cx="1447800" cy="1524000"/>
            </a:xfrm>
            <a:prstGeom prst="downArrowCallout">
              <a:avLst/>
            </a:prstGeom>
            <a:solidFill>
              <a:srgbClr val="4F81BD"/>
            </a:solidFill>
            <a:ln w="25400" cap="flat" cmpd="sng" algn="ctr">
              <a:solidFill>
                <a:srgbClr val="4F81BD">
                  <a:shade val="50000"/>
                </a:srgbClr>
              </a:solidFill>
              <a:prstDash val="solid"/>
            </a:ln>
            <a:effectLst/>
          </p:spPr>
          <p:txBody>
            <a:bodyPr rtlCol="0" anchor="ctr"/>
            <a:lstStyle/>
            <a:p>
              <a:pPr algn="ctr" rtl="0"/>
              <a:r>
                <a:rPr lang="he-IL" sz="2400" b="1" kern="0" dirty="0" smtClean="0">
                  <a:solidFill>
                    <a:prstClr val="white"/>
                  </a:solidFill>
                  <a:latin typeface="David" pitchFamily="34" charset="-79"/>
                  <a:cs typeface="David" pitchFamily="34" charset="-79"/>
                </a:rPr>
                <a:t>הצורך בגיוון מקורות</a:t>
              </a:r>
              <a:endParaRPr lang="en-US" sz="2400" b="1" kern="0" dirty="0" smtClean="0">
                <a:solidFill>
                  <a:prstClr val="white"/>
                </a:solidFill>
                <a:latin typeface="David" pitchFamily="34" charset="-79"/>
                <a:cs typeface="David" pitchFamily="34" charset="-79"/>
              </a:endParaRPr>
            </a:p>
          </p:txBody>
        </p:sp>
        <p:sp>
          <p:nvSpPr>
            <p:cNvPr id="10" name="Explosion 2 10"/>
            <p:cNvSpPr/>
            <p:nvPr/>
          </p:nvSpPr>
          <p:spPr>
            <a:xfrm>
              <a:off x="3200400" y="2667000"/>
              <a:ext cx="2819400" cy="2286000"/>
            </a:xfrm>
            <a:prstGeom prst="irregularSeal2">
              <a:avLst/>
            </a:prstGeom>
            <a:solidFill>
              <a:srgbClr val="4F81BD"/>
            </a:solidFill>
            <a:ln w="25400" cap="flat" cmpd="sng" algn="ctr">
              <a:solidFill>
                <a:srgbClr val="4F81BD">
                  <a:shade val="50000"/>
                </a:srgbClr>
              </a:solidFill>
              <a:prstDash val="solid"/>
            </a:ln>
            <a:effectLst/>
          </p:spPr>
          <p:txBody>
            <a:bodyPr rtlCol="0" anchor="ctr"/>
            <a:lstStyle/>
            <a:p>
              <a:pPr algn="ctr" rtl="0"/>
              <a:r>
                <a:rPr lang="he-IL" sz="2800" b="1" kern="0" dirty="0" smtClean="0">
                  <a:solidFill>
                    <a:prstClr val="white"/>
                  </a:solidFill>
                  <a:latin typeface="David" pitchFamily="34" charset="-79"/>
                  <a:cs typeface="David" pitchFamily="34" charset="-79"/>
                </a:rPr>
                <a:t>אנרגיה גרעינית</a:t>
              </a:r>
              <a:endParaRPr lang="en-US" sz="2800" b="1" kern="0" dirty="0" smtClean="0">
                <a:solidFill>
                  <a:prstClr val="white"/>
                </a:solidFill>
                <a:latin typeface="David" pitchFamily="34" charset="-79"/>
                <a:cs typeface="David" pitchFamily="34" charset="-79"/>
              </a:endParaRPr>
            </a:p>
          </p:txBody>
        </p:sp>
      </p:grpSp>
      <p:sp>
        <p:nvSpPr>
          <p:cNvPr id="11" name="מלבן 10"/>
          <p:cNvSpPr/>
          <p:nvPr/>
        </p:nvSpPr>
        <p:spPr>
          <a:xfrm>
            <a:off x="4212464" y="0"/>
            <a:ext cx="4137671" cy="769441"/>
          </a:xfrm>
          <a:prstGeom prst="rect">
            <a:avLst/>
          </a:prstGeom>
        </p:spPr>
        <p:txBody>
          <a:bodyPr wrap="none">
            <a:spAutoFit/>
          </a:bodyPr>
          <a:lstStyle/>
          <a:p>
            <a:r>
              <a:rPr lang="he-IL" sz="4400" b="1" dirty="0">
                <a:solidFill>
                  <a:prstClr val="black"/>
                </a:solidFill>
                <a:latin typeface="Times New Roman"/>
                <a:cs typeface="Times New Roman"/>
              </a:rPr>
              <a:t>עתיד משק האנרגיה</a:t>
            </a:r>
          </a:p>
        </p:txBody>
      </p:sp>
    </p:spTree>
    <p:extLst>
      <p:ext uri="{BB962C8B-B14F-4D97-AF65-F5344CB8AC3E}">
        <p14:creationId xmlns:p14="http://schemas.microsoft.com/office/powerpoint/2010/main" val="3178265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2"/>
          </p:nvPr>
        </p:nvSpPr>
        <p:spPr/>
        <p:txBody>
          <a:bodyPr/>
          <a:lstStyle/>
          <a:p>
            <a:fld id="{EAC98CCB-77F1-4C2B-B56A-DC83FD1BEA98}" type="slidenum">
              <a:rPr lang="en-US" smtClean="0">
                <a:solidFill>
                  <a:prstClr val="black">
                    <a:tint val="75000"/>
                  </a:prstClr>
                </a:solidFill>
              </a:rPr>
              <a:pPr/>
              <a:t>4</a:t>
            </a:fld>
            <a:endParaRPr lang="en-US">
              <a:solidFill>
                <a:prstClr val="black">
                  <a:tint val="75000"/>
                </a:prstClr>
              </a:solidFill>
            </a:endParaRPr>
          </a:p>
        </p:txBody>
      </p:sp>
      <p:sp>
        <p:nvSpPr>
          <p:cNvPr id="3" name="Content Placeholder 2"/>
          <p:cNvSpPr txBox="1">
            <a:spLocks/>
          </p:cNvSpPr>
          <p:nvPr/>
        </p:nvSpPr>
        <p:spPr>
          <a:xfrm>
            <a:off x="1847850" y="814388"/>
            <a:ext cx="8848725" cy="4373563"/>
          </a:xfrm>
          <a:prstGeom prst="rect">
            <a:avLst/>
          </a:prstGeom>
        </p:spPr>
        <p:txBody>
          <a:bodyPr vert="horz" lIns="91440" tIns="45720" rIns="91440" bIns="45720" rtlCol="0">
            <a:normAutofit fontScale="92500"/>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a:buFont typeface="Wingdings 3" charset="2"/>
              <a:buNone/>
            </a:pPr>
            <a:r>
              <a:rPr lang="he-IL" sz="4800" dirty="0" smtClean="0">
                <a:latin typeface="David" pitchFamily="34" charset="-79"/>
                <a:cs typeface="David" pitchFamily="34" charset="-79"/>
              </a:rPr>
              <a:t>הבחירה היא לכן בין סיכוי הולך ופוחת לתאונה שנזקיה הצפויים קטנים עם התפתחות הטכנולוגיה הגרעינית, לבין נזקים סביבתיים גדולים בוודאות מלאה שיגרמו משימוש </a:t>
            </a:r>
            <a:r>
              <a:rPr lang="he-IL" sz="4800" dirty="0" err="1" smtClean="0">
                <a:latin typeface="David" pitchFamily="34" charset="-79"/>
                <a:cs typeface="David" pitchFamily="34" charset="-79"/>
              </a:rPr>
              <a:t>בדלקים</a:t>
            </a:r>
            <a:r>
              <a:rPr lang="he-IL" sz="4800" dirty="0" smtClean="0">
                <a:latin typeface="David" pitchFamily="34" charset="-79"/>
                <a:cs typeface="David" pitchFamily="34" charset="-79"/>
              </a:rPr>
              <a:t> </a:t>
            </a:r>
            <a:r>
              <a:rPr lang="he-IL" sz="4800" dirty="0" err="1" smtClean="0">
                <a:latin typeface="David" pitchFamily="34" charset="-79"/>
                <a:cs typeface="David" pitchFamily="34" charset="-79"/>
              </a:rPr>
              <a:t>פוסיליים</a:t>
            </a:r>
            <a:r>
              <a:rPr lang="he-IL" sz="4800" dirty="0" smtClean="0">
                <a:latin typeface="David" pitchFamily="34" charset="-79"/>
                <a:cs typeface="David" pitchFamily="34" charset="-79"/>
              </a:rPr>
              <a:t> או שימוש יתר באנרגיות כמו שמש ורוח.</a:t>
            </a:r>
            <a:endParaRPr lang="en-US" sz="4800" dirty="0">
              <a:latin typeface="David" pitchFamily="34" charset="-79"/>
              <a:cs typeface="David" pitchFamily="34" charset="-79"/>
            </a:endParaRPr>
          </a:p>
        </p:txBody>
      </p:sp>
    </p:spTree>
    <p:extLst>
      <p:ext uri="{BB962C8B-B14F-4D97-AF65-F5344CB8AC3E}">
        <p14:creationId xmlns:p14="http://schemas.microsoft.com/office/powerpoint/2010/main" val="24762880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84F884FF-7012-49A6-9F9F-F7D4F36E21EF}" type="slidenum">
              <a:rPr lang="en-US" smtClean="0"/>
              <a:pPr/>
              <a:t>40</a:t>
            </a:fld>
            <a:endParaRPr lang="en-US"/>
          </a:p>
        </p:txBody>
      </p:sp>
      <p:sp>
        <p:nvSpPr>
          <p:cNvPr id="2" name="Title 1"/>
          <p:cNvSpPr>
            <a:spLocks noGrp="1"/>
          </p:cNvSpPr>
          <p:nvPr>
            <p:ph type="title" idx="4294967295"/>
          </p:nvPr>
        </p:nvSpPr>
        <p:spPr>
          <a:xfrm>
            <a:off x="3006725" y="-49212"/>
            <a:ext cx="8785225" cy="1281112"/>
          </a:xfrm>
        </p:spPr>
        <p:txBody>
          <a:bodyPr>
            <a:normAutofit/>
          </a:bodyPr>
          <a:lstStyle/>
          <a:p>
            <a:pPr algn="ctr" rtl="1"/>
            <a:r>
              <a:rPr lang="he-IL" sz="4800" b="1" dirty="0">
                <a:solidFill>
                  <a:srgbClr val="002060"/>
                </a:solidFill>
              </a:rPr>
              <a:t>זיהום סביבתי</a:t>
            </a:r>
            <a:endParaRPr lang="en-US" sz="4800" b="1" dirty="0">
              <a:solidFill>
                <a:srgbClr val="002060"/>
              </a:solidFill>
            </a:endParaRPr>
          </a:p>
        </p:txBody>
      </p:sp>
      <p:sp>
        <p:nvSpPr>
          <p:cNvPr id="3" name="Content Placeholder 2"/>
          <p:cNvSpPr>
            <a:spLocks noGrp="1"/>
          </p:cNvSpPr>
          <p:nvPr>
            <p:ph idx="4294967295"/>
          </p:nvPr>
        </p:nvSpPr>
        <p:spPr>
          <a:xfrm>
            <a:off x="1357313" y="933449"/>
            <a:ext cx="9748837" cy="4295775"/>
          </a:xfrm>
        </p:spPr>
        <p:txBody>
          <a:bodyPr>
            <a:normAutofit fontScale="55000" lnSpcReduction="20000"/>
          </a:bodyPr>
          <a:lstStyle/>
          <a:p>
            <a:pPr algn="just" rtl="1">
              <a:lnSpc>
                <a:spcPct val="160000"/>
              </a:lnSpc>
            </a:pPr>
            <a:r>
              <a:rPr lang="he-IL" sz="4500" dirty="0">
                <a:latin typeface="David" pitchFamily="34" charset="-79"/>
                <a:cs typeface="David" pitchFamily="34" charset="-79"/>
              </a:rPr>
              <a:t>תחנות פחמיות תורמות לרדיואקטיביות בסביבתן פי 100 מתחנות כוח גרעיניות בהספק דומה</a:t>
            </a:r>
            <a:r>
              <a:rPr lang="en-US" sz="4500" dirty="0">
                <a:latin typeface="David" pitchFamily="34" charset="-79"/>
                <a:cs typeface="David" pitchFamily="34" charset="-79"/>
              </a:rPr>
              <a:t> </a:t>
            </a:r>
            <a:r>
              <a:rPr lang="he-IL" sz="4500" dirty="0">
                <a:latin typeface="David" pitchFamily="34" charset="-79"/>
                <a:cs typeface="David" pitchFamily="34" charset="-79"/>
              </a:rPr>
              <a:t>(אורניום, רדיום וכו')</a:t>
            </a:r>
          </a:p>
          <a:p>
            <a:pPr algn="just" rtl="1">
              <a:lnSpc>
                <a:spcPct val="160000"/>
              </a:lnSpc>
            </a:pPr>
            <a:r>
              <a:rPr lang="he-IL" sz="4500" dirty="0">
                <a:latin typeface="David" pitchFamily="34" charset="-79"/>
                <a:cs typeface="David" pitchFamily="34" charset="-79"/>
              </a:rPr>
              <a:t>כל תחנות </a:t>
            </a:r>
            <a:r>
              <a:rPr lang="he-IL" sz="4500" dirty="0" smtClean="0">
                <a:latin typeface="David" pitchFamily="34" charset="-79"/>
                <a:cs typeface="David" pitchFamily="34" charset="-79"/>
              </a:rPr>
              <a:t>הכוח </a:t>
            </a:r>
            <a:r>
              <a:rPr lang="he-IL" sz="4500" dirty="0">
                <a:latin typeface="David" pitchFamily="34" charset="-79"/>
                <a:cs typeface="David" pitchFamily="34" charset="-79"/>
              </a:rPr>
              <a:t>הפוסיליות פולטות גזים מסוכנים וחלקיקים הגורמים למחלות דרכי נשימה (בארה"ב בלבד מתים כל שנה כ-20 אלף בני אדם ממחלות אלה)</a:t>
            </a:r>
          </a:p>
          <a:p>
            <a:pPr algn="r" rtl="1">
              <a:lnSpc>
                <a:spcPct val="160000"/>
              </a:lnSpc>
            </a:pPr>
            <a:r>
              <a:rPr lang="he-IL" sz="4500" dirty="0">
                <a:latin typeface="David" pitchFamily="34" charset="-79"/>
                <a:cs typeface="David" pitchFamily="34" charset="-79"/>
              </a:rPr>
              <a:t>הפסולת הגרעינית לעומת זאת ניתנת לאחסון בטוח, ובעתיד הנראה לעין ניתן יהיה להפוך את הפסולת ארוכת החיים (מיליוני שנה) לאיזוטופים קצרי חיים (עשרות שנים ופחות) שבהם ניתן לטפל בקלות </a:t>
            </a:r>
            <a:r>
              <a:rPr lang="he-IL" sz="4500" dirty="0" smtClean="0">
                <a:latin typeface="David" pitchFamily="34" charset="-79"/>
                <a:cs typeface="David" pitchFamily="34" charset="-79"/>
              </a:rPr>
              <a:t>יחסית.</a:t>
            </a:r>
            <a:endParaRPr lang="en-US" sz="4500" dirty="0">
              <a:latin typeface="David" pitchFamily="34" charset="-79"/>
              <a:cs typeface="David" pitchFamily="34" charset="-79"/>
            </a:endParaRPr>
          </a:p>
          <a:p>
            <a:pPr algn="r" rtl="1"/>
            <a:endParaRPr lang="he-IL" sz="2400" dirty="0">
              <a:latin typeface="David" pitchFamily="34" charset="-79"/>
              <a:cs typeface="David" pitchFamily="34" charset="-79"/>
            </a:endParaRPr>
          </a:p>
          <a:p>
            <a:pPr algn="r" rtl="1"/>
            <a:endParaRPr lang="en-US" sz="2400" dirty="0">
              <a:latin typeface="David" pitchFamily="34" charset="-79"/>
              <a:cs typeface="David" pitchFamily="34" charset="-79"/>
            </a:endParaRPr>
          </a:p>
        </p:txBody>
      </p:sp>
    </p:spTree>
    <p:extLst>
      <p:ext uri="{BB962C8B-B14F-4D97-AF65-F5344CB8AC3E}">
        <p14:creationId xmlns:p14="http://schemas.microsoft.com/office/powerpoint/2010/main" val="42938777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506412"/>
          </a:xfrm>
        </p:spPr>
        <p:txBody>
          <a:bodyPr>
            <a:normAutofit fontScale="90000"/>
          </a:bodyPr>
          <a:lstStyle/>
          <a:p>
            <a:pPr algn="ctr" rtl="1"/>
            <a:r>
              <a:rPr lang="he-IL" dirty="0" smtClean="0"/>
              <a:t> </a:t>
            </a:r>
            <a:r>
              <a:rPr lang="he-IL" sz="5300" b="1" dirty="0">
                <a:solidFill>
                  <a:srgbClr val="002060"/>
                </a:solidFill>
              </a:rPr>
              <a:t>השוואת צריכת חומרי גלם, פליטות</a:t>
            </a:r>
            <a:br>
              <a:rPr lang="he-IL" sz="5300" b="1" dirty="0">
                <a:solidFill>
                  <a:srgbClr val="002060"/>
                </a:solidFill>
              </a:rPr>
            </a:br>
            <a:r>
              <a:rPr lang="he-IL" sz="5300" b="1" dirty="0">
                <a:solidFill>
                  <a:srgbClr val="002060"/>
                </a:solidFill>
              </a:rPr>
              <a:t> ויצירת פסולת</a:t>
            </a:r>
            <a:endParaRPr lang="en-US" sz="5300" b="1" dirty="0">
              <a:solidFill>
                <a:srgbClr val="002060"/>
              </a:solidFill>
            </a:endParaRPr>
          </a:p>
        </p:txBody>
      </p:sp>
      <p:sp>
        <p:nvSpPr>
          <p:cNvPr id="3" name="Content Placeholder 2"/>
          <p:cNvSpPr>
            <a:spLocks noGrp="1"/>
          </p:cNvSpPr>
          <p:nvPr>
            <p:ph type="subTitle" idx="1"/>
          </p:nvPr>
        </p:nvSpPr>
        <p:spPr>
          <a:xfrm>
            <a:off x="228600" y="1650681"/>
            <a:ext cx="10772775" cy="1564007"/>
          </a:xfrm>
        </p:spPr>
        <p:txBody>
          <a:bodyPr>
            <a:normAutofit fontScale="92500" lnSpcReduction="10000"/>
          </a:bodyPr>
          <a:lstStyle/>
          <a:p>
            <a:pPr algn="r" rtl="1">
              <a:buNone/>
            </a:pPr>
            <a:endParaRPr lang="he-IL" sz="2400" dirty="0">
              <a:latin typeface="David" pitchFamily="34" charset="-79"/>
              <a:cs typeface="David" pitchFamily="34" charset="-79"/>
            </a:endParaRPr>
          </a:p>
          <a:p>
            <a:pPr algn="r" rtl="1">
              <a:buNone/>
            </a:pPr>
            <a:r>
              <a:rPr lang="he-IL" dirty="0">
                <a:latin typeface="David" pitchFamily="34" charset="-79"/>
                <a:cs typeface="David" pitchFamily="34" charset="-79"/>
              </a:rPr>
              <a:t>                  </a:t>
            </a:r>
          </a:p>
          <a:p>
            <a:pPr algn="r" rtl="1">
              <a:buNone/>
            </a:pPr>
            <a:endParaRPr lang="he-IL" dirty="0">
              <a:latin typeface="David" pitchFamily="34" charset="-79"/>
              <a:cs typeface="David" pitchFamily="34" charset="-79"/>
            </a:endParaRPr>
          </a:p>
          <a:p>
            <a:pPr algn="r" rtl="1">
              <a:buNone/>
            </a:pPr>
            <a:r>
              <a:rPr lang="he-IL" dirty="0">
                <a:latin typeface="David" pitchFamily="34" charset="-79"/>
                <a:cs typeface="David" pitchFamily="34" charset="-79"/>
              </a:rPr>
              <a:t>  </a:t>
            </a:r>
          </a:p>
          <a:p>
            <a:pPr algn="r" rtl="1">
              <a:buNone/>
            </a:pPr>
            <a:endParaRPr lang="he-IL" dirty="0">
              <a:latin typeface="David" pitchFamily="34" charset="-79"/>
              <a:cs typeface="David" pitchFamily="34" charset="-79"/>
            </a:endParaRPr>
          </a:p>
          <a:p>
            <a:pPr algn="r" rtl="1">
              <a:buNone/>
            </a:pPr>
            <a:endParaRPr lang="en-US" sz="2400" dirty="0">
              <a:latin typeface="David" pitchFamily="34" charset="-79"/>
              <a:cs typeface="David" pitchFamily="34" charset="-79"/>
            </a:endParaRPr>
          </a:p>
        </p:txBody>
      </p:sp>
      <p:sp>
        <p:nvSpPr>
          <p:cNvPr id="5" name="מציין מיקום של מספר שקופית 4"/>
          <p:cNvSpPr>
            <a:spLocks noGrp="1"/>
          </p:cNvSpPr>
          <p:nvPr>
            <p:ph type="sldNum" sz="quarter" idx="12"/>
          </p:nvPr>
        </p:nvSpPr>
        <p:spPr/>
        <p:txBody>
          <a:bodyPr/>
          <a:lstStyle/>
          <a:p>
            <a:fld id="{84F884FF-7012-49A6-9F9F-F7D4F36E21EF}" type="slidenum">
              <a:rPr lang="en-US" smtClean="0"/>
              <a:pPr/>
              <a:t>41</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631240281"/>
              </p:ext>
            </p:extLst>
          </p:nvPr>
        </p:nvGraphicFramePr>
        <p:xfrm>
          <a:off x="2295574" y="1628775"/>
          <a:ext cx="7162699" cy="2790401"/>
        </p:xfrm>
        <a:graphic>
          <a:graphicData uri="http://schemas.openxmlformats.org/drawingml/2006/table">
            <a:tbl>
              <a:tblPr firstRow="1" bandRow="1">
                <a:tableStyleId>{5C22544A-7EE6-4342-B048-85BDC9FD1C3A}</a:tableStyleId>
              </a:tblPr>
              <a:tblGrid>
                <a:gridCol w="1432540"/>
                <a:gridCol w="1880208"/>
                <a:gridCol w="2059276"/>
                <a:gridCol w="1790675"/>
              </a:tblGrid>
              <a:tr h="936436">
                <a:tc>
                  <a:txBody>
                    <a:bodyPr/>
                    <a:lstStyle/>
                    <a:p>
                      <a:pPr algn="r" rtl="1"/>
                      <a:r>
                        <a:rPr lang="he-IL" sz="2400" b="1" dirty="0" smtClean="0"/>
                        <a:t>פסולת</a:t>
                      </a:r>
                      <a:endParaRPr lang="en-US" sz="2400" b="1" dirty="0"/>
                    </a:p>
                  </a:txBody>
                  <a:tcPr/>
                </a:tc>
                <a:tc>
                  <a:txBody>
                    <a:bodyPr/>
                    <a:lstStyle/>
                    <a:p>
                      <a:pPr algn="r" rtl="1"/>
                      <a:r>
                        <a:rPr lang="he-IL" sz="2400" b="1" dirty="0" smtClean="0"/>
                        <a:t>פליטת מזהמים</a:t>
                      </a:r>
                      <a:endParaRPr lang="en-US" sz="2400" b="1" dirty="0"/>
                    </a:p>
                  </a:txBody>
                  <a:tcPr/>
                </a:tc>
                <a:tc>
                  <a:txBody>
                    <a:bodyPr/>
                    <a:lstStyle/>
                    <a:p>
                      <a:pPr algn="r" rtl="1"/>
                      <a:r>
                        <a:rPr lang="he-IL" sz="2400" b="1" dirty="0" smtClean="0"/>
                        <a:t>צריכת חומר</a:t>
                      </a:r>
                      <a:r>
                        <a:rPr lang="he-IL" sz="2400" b="1" baseline="0" dirty="0" smtClean="0"/>
                        <a:t> גלם</a:t>
                      </a:r>
                      <a:endParaRPr lang="en-US" sz="2400" b="1" dirty="0"/>
                    </a:p>
                  </a:txBody>
                  <a:tcPr/>
                </a:tc>
                <a:tc>
                  <a:txBody>
                    <a:bodyPr/>
                    <a:lstStyle/>
                    <a:p>
                      <a:endParaRPr lang="en-US" sz="2000" b="1" dirty="0"/>
                    </a:p>
                  </a:txBody>
                  <a:tcPr/>
                </a:tc>
              </a:tr>
              <a:tr h="936436">
                <a:tc>
                  <a:txBody>
                    <a:bodyPr/>
                    <a:lstStyle/>
                    <a:p>
                      <a:pPr algn="r" rtl="1"/>
                      <a:r>
                        <a:rPr lang="he-IL" sz="2400" b="1" dirty="0" smtClean="0"/>
                        <a:t>150 אלף טון</a:t>
                      </a:r>
                      <a:endParaRPr lang="en-US" sz="2400" b="1" dirty="0"/>
                    </a:p>
                  </a:txBody>
                  <a:tcPr/>
                </a:tc>
                <a:tc>
                  <a:txBody>
                    <a:bodyPr/>
                    <a:lstStyle/>
                    <a:p>
                      <a:pPr algn="r" rtl="1"/>
                      <a:r>
                        <a:rPr lang="he-IL" sz="2400" b="1" dirty="0" smtClean="0"/>
                        <a:t>7 מיליון טון</a:t>
                      </a:r>
                      <a:endParaRPr lang="en-US" sz="2400" b="1" dirty="0"/>
                    </a:p>
                  </a:txBody>
                  <a:tcPr/>
                </a:tc>
                <a:tc>
                  <a:txBody>
                    <a:bodyPr/>
                    <a:lstStyle/>
                    <a:p>
                      <a:pPr algn="r" rtl="1"/>
                      <a:r>
                        <a:rPr lang="he-IL" sz="2400" b="1" dirty="0" smtClean="0"/>
                        <a:t>3 מיליון</a:t>
                      </a:r>
                      <a:r>
                        <a:rPr lang="he-IL" sz="2400" b="1" baseline="0" dirty="0" smtClean="0"/>
                        <a:t> טון</a:t>
                      </a:r>
                      <a:endParaRPr lang="en-US" sz="2400" b="1" dirty="0"/>
                    </a:p>
                  </a:txBody>
                  <a:tcPr/>
                </a:tc>
                <a:tc>
                  <a:txBody>
                    <a:bodyPr/>
                    <a:lstStyle/>
                    <a:p>
                      <a:pPr algn="r" rtl="1"/>
                      <a:r>
                        <a:rPr lang="he-IL" sz="2400" b="1" dirty="0" smtClean="0"/>
                        <a:t>פחם</a:t>
                      </a:r>
                      <a:endParaRPr lang="en-US" sz="2400" b="1" dirty="0"/>
                    </a:p>
                  </a:txBody>
                  <a:tcPr/>
                </a:tc>
              </a:tr>
              <a:tr h="917529">
                <a:tc>
                  <a:txBody>
                    <a:bodyPr/>
                    <a:lstStyle/>
                    <a:p>
                      <a:pPr algn="r" rtl="1"/>
                      <a:r>
                        <a:rPr lang="he-IL" sz="2400" b="1" dirty="0" smtClean="0"/>
                        <a:t>25 טון</a:t>
                      </a:r>
                      <a:endParaRPr lang="en-US" sz="2400" b="1" dirty="0"/>
                    </a:p>
                  </a:txBody>
                  <a:tcPr/>
                </a:tc>
                <a:tc>
                  <a:txBody>
                    <a:bodyPr/>
                    <a:lstStyle/>
                    <a:p>
                      <a:pPr algn="r" rtl="1"/>
                      <a:r>
                        <a:rPr lang="he-IL" sz="2400" b="1" dirty="0" smtClean="0"/>
                        <a:t>0</a:t>
                      </a:r>
                      <a:endParaRPr lang="en-US" sz="2400" b="1" dirty="0"/>
                    </a:p>
                  </a:txBody>
                  <a:tcPr/>
                </a:tc>
                <a:tc>
                  <a:txBody>
                    <a:bodyPr/>
                    <a:lstStyle/>
                    <a:p>
                      <a:pPr algn="r" rtl="1"/>
                      <a:r>
                        <a:rPr lang="he-IL" sz="2400" b="1" dirty="0" smtClean="0"/>
                        <a:t>25 טון</a:t>
                      </a:r>
                      <a:endParaRPr lang="en-US" sz="2400" b="1" dirty="0"/>
                    </a:p>
                  </a:txBody>
                  <a:tcPr/>
                </a:tc>
                <a:tc>
                  <a:txBody>
                    <a:bodyPr/>
                    <a:lstStyle/>
                    <a:p>
                      <a:pPr algn="r" rtl="1"/>
                      <a:r>
                        <a:rPr lang="he-IL" sz="2400" b="1" dirty="0" smtClean="0"/>
                        <a:t>גרעין</a:t>
                      </a:r>
                      <a:endParaRPr lang="en-US" sz="2400" b="1" dirty="0"/>
                    </a:p>
                  </a:txBody>
                  <a:tcPr/>
                </a:tc>
              </a:tr>
            </a:tbl>
          </a:graphicData>
        </a:graphic>
      </p:graphicFrame>
      <p:sp>
        <p:nvSpPr>
          <p:cNvPr id="6" name="מלבן 5"/>
          <p:cNvSpPr/>
          <p:nvPr/>
        </p:nvSpPr>
        <p:spPr>
          <a:xfrm>
            <a:off x="780998" y="4417039"/>
            <a:ext cx="8677275" cy="954107"/>
          </a:xfrm>
          <a:prstGeom prst="rect">
            <a:avLst/>
          </a:prstGeom>
        </p:spPr>
        <p:txBody>
          <a:bodyPr wrap="square">
            <a:spAutoFit/>
          </a:bodyPr>
          <a:lstStyle/>
          <a:p>
            <a:r>
              <a:rPr lang="he-IL" sz="2800" dirty="0">
                <a:latin typeface="David" pitchFamily="34" charset="-79"/>
                <a:cs typeface="David" pitchFamily="34" charset="-79"/>
              </a:rPr>
              <a:t>השוואה בין תחנת </a:t>
            </a:r>
            <a:r>
              <a:rPr lang="he-IL" sz="2800" dirty="0" smtClean="0">
                <a:latin typeface="David" pitchFamily="34" charset="-79"/>
                <a:cs typeface="David" pitchFamily="34" charset="-79"/>
              </a:rPr>
              <a:t>כוח </a:t>
            </a:r>
            <a:r>
              <a:rPr lang="he-IL" sz="2800" dirty="0">
                <a:latin typeface="David" pitchFamily="34" charset="-79"/>
                <a:cs typeface="David" pitchFamily="34" charset="-79"/>
              </a:rPr>
              <a:t>מבוססת פחם לתחנת </a:t>
            </a:r>
            <a:r>
              <a:rPr lang="he-IL" sz="2800" dirty="0" smtClean="0">
                <a:latin typeface="David" pitchFamily="34" charset="-79"/>
                <a:cs typeface="David" pitchFamily="34" charset="-79"/>
              </a:rPr>
              <a:t>כוח </a:t>
            </a:r>
            <a:r>
              <a:rPr lang="he-IL" sz="2800" dirty="0">
                <a:latin typeface="David" pitchFamily="34" charset="-79"/>
                <a:cs typeface="David" pitchFamily="34" charset="-79"/>
              </a:rPr>
              <a:t>גרעינית (1טראוואט שנה)</a:t>
            </a:r>
          </a:p>
        </p:txBody>
      </p:sp>
    </p:spTree>
    <p:extLst>
      <p:ext uri="{BB962C8B-B14F-4D97-AF65-F5344CB8AC3E}">
        <p14:creationId xmlns:p14="http://schemas.microsoft.com/office/powerpoint/2010/main" val="11038090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84F884FF-7012-49A6-9F9F-F7D4F36E21EF}" type="slidenum">
              <a:rPr lang="en-US" smtClean="0"/>
              <a:pPr/>
              <a:t>42</a:t>
            </a:fld>
            <a:endParaRPr lang="en-US"/>
          </a:p>
        </p:txBody>
      </p:sp>
      <p:sp>
        <p:nvSpPr>
          <p:cNvPr id="2" name="Title 1"/>
          <p:cNvSpPr>
            <a:spLocks noGrp="1"/>
          </p:cNvSpPr>
          <p:nvPr>
            <p:ph type="title" idx="4294967295"/>
          </p:nvPr>
        </p:nvSpPr>
        <p:spPr>
          <a:xfrm>
            <a:off x="1649639" y="0"/>
            <a:ext cx="8785225" cy="1281112"/>
          </a:xfrm>
        </p:spPr>
        <p:txBody>
          <a:bodyPr>
            <a:normAutofit/>
          </a:bodyPr>
          <a:lstStyle/>
          <a:p>
            <a:pPr algn="ctr" rtl="1"/>
            <a:r>
              <a:rPr lang="he-IL" sz="4800" b="1" dirty="0">
                <a:solidFill>
                  <a:srgbClr val="002060"/>
                </a:solidFill>
              </a:rPr>
              <a:t>בטיחות גרעינית</a:t>
            </a:r>
            <a:endParaRPr lang="en-US" sz="4800" b="1" dirty="0">
              <a:solidFill>
                <a:srgbClr val="002060"/>
              </a:solidFill>
            </a:endParaRPr>
          </a:p>
        </p:txBody>
      </p:sp>
      <p:sp>
        <p:nvSpPr>
          <p:cNvPr id="3" name="Content Placeholder 2"/>
          <p:cNvSpPr>
            <a:spLocks noGrp="1"/>
          </p:cNvSpPr>
          <p:nvPr>
            <p:ph idx="4294967295"/>
          </p:nvPr>
        </p:nvSpPr>
        <p:spPr>
          <a:xfrm>
            <a:off x="1644877" y="962932"/>
            <a:ext cx="8789987" cy="3778250"/>
          </a:xfrm>
        </p:spPr>
        <p:txBody>
          <a:bodyPr>
            <a:noAutofit/>
          </a:bodyPr>
          <a:lstStyle/>
          <a:p>
            <a:pPr algn="just" rtl="1"/>
            <a:r>
              <a:rPr lang="he-IL" dirty="0">
                <a:latin typeface="David" pitchFamily="34" charset="-79"/>
                <a:cs typeface="David" pitchFamily="34" charset="-79"/>
              </a:rPr>
              <a:t>אמון הציבור באנרגיה גרעינית נפגע קשות בעקבות האסונות בצ'רנוביל ופוקושימה</a:t>
            </a:r>
          </a:p>
          <a:p>
            <a:pPr algn="just" rtl="1"/>
            <a:r>
              <a:rPr lang="he-IL" dirty="0">
                <a:latin typeface="David" pitchFamily="34" charset="-79"/>
                <a:cs typeface="David" pitchFamily="34" charset="-79"/>
              </a:rPr>
              <a:t>ברקע קיים קישור פסיכולוגי גם עם תוצאות הפצצת הירושימה ונגסקי</a:t>
            </a:r>
          </a:p>
          <a:p>
            <a:pPr algn="just" rtl="1"/>
            <a:r>
              <a:rPr lang="he-IL" dirty="0">
                <a:latin typeface="David" pitchFamily="34" charset="-79"/>
                <a:cs typeface="David" pitchFamily="34" charset="-79"/>
              </a:rPr>
              <a:t>מבלי לזלזל בחומרת האירועים ניתן לקבוע כי כורי כוח בטכנולוגיה מערבית צברו כ-15000 שנות עבודה עם תקלה אחת בלבד שלא עלתה כמעט בחיי אדם</a:t>
            </a:r>
          </a:p>
          <a:p>
            <a:pPr algn="just" rtl="1"/>
            <a:r>
              <a:rPr lang="he-IL" dirty="0">
                <a:latin typeface="David" pitchFamily="34" charset="-79"/>
                <a:cs typeface="David" pitchFamily="34" charset="-79"/>
              </a:rPr>
              <a:t>כל התקלות, כולל אלה שבהן לא היו נפגעים הביאו להחמרה בקריטריוני הבטיחות בהפעלת הכור והמתקן</a:t>
            </a:r>
          </a:p>
          <a:p>
            <a:pPr algn="just" rtl="1"/>
            <a:r>
              <a:rPr lang="he-IL" dirty="0">
                <a:latin typeface="David" pitchFamily="34" charset="-79"/>
                <a:cs typeface="David" pitchFamily="34" charset="-79"/>
              </a:rPr>
              <a:t>במקביל מפותח בעולם דור חדש של כורים בעלי מערכות בטיחות פסיביות שאינן דורשות התערבות </a:t>
            </a:r>
            <a:r>
              <a:rPr lang="he-IL" dirty="0" smtClean="0">
                <a:latin typeface="David" pitchFamily="34" charset="-79"/>
                <a:cs typeface="David" pitchFamily="34" charset="-79"/>
              </a:rPr>
              <a:t>מפעיל.</a:t>
            </a:r>
            <a:endParaRPr lang="en-US" dirty="0">
              <a:latin typeface="David" pitchFamily="34" charset="-79"/>
              <a:cs typeface="David" pitchFamily="34" charset="-79"/>
            </a:endParaRPr>
          </a:p>
        </p:txBody>
      </p:sp>
    </p:spTree>
    <p:extLst>
      <p:ext uri="{BB962C8B-B14F-4D97-AF65-F5344CB8AC3E}">
        <p14:creationId xmlns:p14="http://schemas.microsoft.com/office/powerpoint/2010/main" val="26612077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84F884FF-7012-49A6-9F9F-F7D4F36E21EF}" type="slidenum">
              <a:rPr lang="en-US" smtClean="0"/>
              <a:pPr/>
              <a:t>43</a:t>
            </a:fld>
            <a:endParaRPr lang="en-US"/>
          </a:p>
        </p:txBody>
      </p:sp>
      <p:sp>
        <p:nvSpPr>
          <p:cNvPr id="2" name="Title 1"/>
          <p:cNvSpPr>
            <a:spLocks noGrp="1"/>
          </p:cNvSpPr>
          <p:nvPr>
            <p:ph type="title" idx="4294967295"/>
          </p:nvPr>
        </p:nvSpPr>
        <p:spPr>
          <a:xfrm>
            <a:off x="2906712" y="25401"/>
            <a:ext cx="8785225" cy="1281112"/>
          </a:xfrm>
        </p:spPr>
        <p:txBody>
          <a:bodyPr>
            <a:normAutofit/>
          </a:bodyPr>
          <a:lstStyle/>
          <a:p>
            <a:pPr rtl="1"/>
            <a:r>
              <a:rPr lang="he-IL" sz="4800" b="1" dirty="0">
                <a:solidFill>
                  <a:srgbClr val="002060"/>
                </a:solidFill>
              </a:rPr>
              <a:t>אתגרי הקמת תג"ר בישראל</a:t>
            </a:r>
            <a:endParaRPr lang="en-US" sz="4800" b="1" dirty="0">
              <a:solidFill>
                <a:srgbClr val="002060"/>
              </a:solidFill>
            </a:endParaRPr>
          </a:p>
        </p:txBody>
      </p:sp>
      <p:sp>
        <p:nvSpPr>
          <p:cNvPr id="3" name="Content Placeholder 2"/>
          <p:cNvSpPr>
            <a:spLocks noGrp="1"/>
          </p:cNvSpPr>
          <p:nvPr>
            <p:ph idx="4294967295"/>
          </p:nvPr>
        </p:nvSpPr>
        <p:spPr>
          <a:xfrm>
            <a:off x="1945369" y="871084"/>
            <a:ext cx="8885237" cy="4040187"/>
          </a:xfrm>
        </p:spPr>
        <p:txBody>
          <a:bodyPr>
            <a:noAutofit/>
          </a:bodyPr>
          <a:lstStyle/>
          <a:p>
            <a:pPr algn="r" rtl="1">
              <a:lnSpc>
                <a:spcPct val="150000"/>
              </a:lnSpc>
              <a:spcBef>
                <a:spcPts val="2400"/>
              </a:spcBef>
            </a:pPr>
            <a:r>
              <a:rPr lang="he-IL" sz="3600" dirty="0">
                <a:latin typeface="David" pitchFamily="34" charset="-79"/>
                <a:cs typeface="David" pitchFamily="34" charset="-79"/>
              </a:rPr>
              <a:t>בעיות מדיניות – האמנה למניעת הפצת נשק גרעיני והשלכותיה</a:t>
            </a:r>
          </a:p>
          <a:p>
            <a:pPr algn="r" rtl="1">
              <a:lnSpc>
                <a:spcPct val="150000"/>
              </a:lnSpc>
              <a:spcBef>
                <a:spcPts val="2400"/>
              </a:spcBef>
            </a:pPr>
            <a:r>
              <a:rPr lang="he-IL" sz="3600" dirty="0">
                <a:latin typeface="David" pitchFamily="34" charset="-79"/>
                <a:cs typeface="David" pitchFamily="34" charset="-79"/>
              </a:rPr>
              <a:t>בעיות ביטחוניות – הצורך במיגון מפני תקיפה</a:t>
            </a:r>
          </a:p>
          <a:p>
            <a:pPr algn="r" rtl="1">
              <a:lnSpc>
                <a:spcPct val="150000"/>
              </a:lnSpc>
              <a:spcBef>
                <a:spcPts val="2400"/>
              </a:spcBef>
            </a:pPr>
            <a:r>
              <a:rPr lang="he-IL" sz="3600" dirty="0">
                <a:latin typeface="David" pitchFamily="34" charset="-79"/>
                <a:cs typeface="David" pitchFamily="34" charset="-79"/>
              </a:rPr>
              <a:t>דעת הקהל בארץ והפחדים מאנרגיה </a:t>
            </a:r>
            <a:r>
              <a:rPr lang="he-IL" sz="3600" dirty="0" smtClean="0">
                <a:latin typeface="David" pitchFamily="34" charset="-79"/>
                <a:cs typeface="David" pitchFamily="34" charset="-79"/>
              </a:rPr>
              <a:t>גרעינית</a:t>
            </a:r>
            <a:r>
              <a:rPr lang="he-IL" sz="3200" dirty="0">
                <a:solidFill>
                  <a:prstClr val="black"/>
                </a:solidFill>
                <a:latin typeface="David" pitchFamily="34" charset="-79"/>
                <a:cs typeface="David" pitchFamily="34" charset="-79"/>
              </a:rPr>
              <a:t> </a:t>
            </a:r>
            <a:r>
              <a:rPr lang="he-IL" sz="3200" dirty="0" smtClean="0">
                <a:solidFill>
                  <a:prstClr val="black"/>
                </a:solidFill>
                <a:latin typeface="David" pitchFamily="34" charset="-79"/>
                <a:cs typeface="David" pitchFamily="34" charset="-79"/>
              </a:rPr>
              <a:t>(יש </a:t>
            </a:r>
            <a:r>
              <a:rPr lang="he-IL" sz="3200" dirty="0">
                <a:solidFill>
                  <a:prstClr val="black"/>
                </a:solidFill>
                <a:latin typeface="David" pitchFamily="34" charset="-79"/>
                <a:cs typeface="David" pitchFamily="34" charset="-79"/>
              </a:rPr>
              <a:t>צורך בהסברה מעמיקה והצגת העובדות </a:t>
            </a:r>
            <a:r>
              <a:rPr lang="he-IL" sz="3200" dirty="0" err="1" smtClean="0">
                <a:solidFill>
                  <a:prstClr val="black"/>
                </a:solidFill>
                <a:latin typeface="David" pitchFamily="34" charset="-79"/>
                <a:cs typeface="David" pitchFamily="34" charset="-79"/>
              </a:rPr>
              <a:t>לאשורן</a:t>
            </a:r>
            <a:r>
              <a:rPr lang="he-IL" sz="3200" dirty="0" smtClean="0">
                <a:solidFill>
                  <a:prstClr val="black"/>
                </a:solidFill>
                <a:latin typeface="David" pitchFamily="34" charset="-79"/>
                <a:cs typeface="David" pitchFamily="34" charset="-79"/>
              </a:rPr>
              <a:t>)</a:t>
            </a:r>
            <a:endParaRPr lang="en-US" sz="3600" dirty="0">
              <a:latin typeface="David" pitchFamily="34" charset="-79"/>
              <a:cs typeface="David" pitchFamily="34" charset="-79"/>
            </a:endParaRPr>
          </a:p>
        </p:txBody>
      </p:sp>
    </p:spTree>
    <p:extLst>
      <p:ext uri="{BB962C8B-B14F-4D97-AF65-F5344CB8AC3E}">
        <p14:creationId xmlns:p14="http://schemas.microsoft.com/office/powerpoint/2010/main" val="2779420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7501" y="3457183"/>
            <a:ext cx="3592027" cy="230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47788" y="3281818"/>
            <a:ext cx="3076944" cy="2309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מציין מיקום של מספר שקופית 4"/>
          <p:cNvSpPr>
            <a:spLocks noGrp="1"/>
          </p:cNvSpPr>
          <p:nvPr>
            <p:ph type="sldNum" sz="quarter" idx="12"/>
          </p:nvPr>
        </p:nvSpPr>
        <p:spPr/>
        <p:txBody>
          <a:bodyPr/>
          <a:lstStyle/>
          <a:p>
            <a:fld id="{F08C7CFD-42CD-40AF-9D8A-B6FC5D603F51}" type="slidenum">
              <a:rPr lang="he-IL" smtClean="0"/>
              <a:t>44</a:t>
            </a:fld>
            <a:endParaRPr lang="he-IL"/>
          </a:p>
        </p:txBody>
      </p:sp>
      <p:sp>
        <p:nvSpPr>
          <p:cNvPr id="2" name="מלבן 1"/>
          <p:cNvSpPr/>
          <p:nvPr/>
        </p:nvSpPr>
        <p:spPr>
          <a:xfrm>
            <a:off x="257501" y="104075"/>
            <a:ext cx="11667231" cy="2646878"/>
          </a:xfrm>
          <a:prstGeom prst="rect">
            <a:avLst/>
          </a:prstGeom>
        </p:spPr>
        <p:txBody>
          <a:bodyPr wrap="square">
            <a:spAutoFit/>
          </a:bodyPr>
          <a:lstStyle/>
          <a:p>
            <a:pPr lvl="0" algn="ctr">
              <a:lnSpc>
                <a:spcPct val="200000"/>
              </a:lnSpc>
              <a:spcBef>
                <a:spcPts val="1000"/>
              </a:spcBef>
              <a:spcAft>
                <a:spcPts val="3600"/>
              </a:spcAft>
            </a:pPr>
            <a:r>
              <a:rPr lang="he-IL" sz="4000" b="1" i="1" dirty="0">
                <a:solidFill>
                  <a:srgbClr val="002060"/>
                </a:solidFill>
                <a:latin typeface="Calibri Light" panose="020F0302020204030204"/>
                <a:ea typeface="+mj-ea"/>
                <a:cs typeface="Times New Roman" panose="02020603050405020304" pitchFamily="18" charset="0"/>
              </a:rPr>
              <a:t>ולסיכום</a:t>
            </a:r>
            <a:r>
              <a:rPr lang="he-IL" sz="4800" b="1" i="1" dirty="0" smtClean="0">
                <a:solidFill>
                  <a:srgbClr val="002060"/>
                </a:solidFill>
                <a:latin typeface="Calibri Light" panose="020F0302020204030204"/>
                <a:ea typeface="+mj-ea"/>
                <a:cs typeface="Times New Roman" panose="02020603050405020304" pitchFamily="18" charset="0"/>
              </a:rPr>
              <a:t>...</a:t>
            </a:r>
            <a:r>
              <a:rPr lang="he-IL" sz="4000" dirty="0" smtClean="0">
                <a:solidFill>
                  <a:prstClr val="black"/>
                </a:solidFill>
                <a:latin typeface="David" panose="020E0502060401010101" pitchFamily="34" charset="-79"/>
                <a:cs typeface="David" panose="020E0502060401010101" pitchFamily="34" charset="-79"/>
              </a:rPr>
              <a:t>מי </a:t>
            </a:r>
            <a:r>
              <a:rPr lang="he-IL" sz="4000" dirty="0">
                <a:solidFill>
                  <a:prstClr val="black"/>
                </a:solidFill>
                <a:latin typeface="David" panose="020E0502060401010101" pitchFamily="34" charset="-79"/>
                <a:cs typeface="David" panose="020E0502060401010101" pitchFamily="34" charset="-79"/>
              </a:rPr>
              <a:t>שמתנגד לבניית כורים, מוטב לו שיתחיל לבנות סכרים לאורך החופים</a:t>
            </a:r>
          </a:p>
        </p:txBody>
      </p:sp>
    </p:spTree>
    <p:extLst>
      <p:ext uri="{BB962C8B-B14F-4D97-AF65-F5344CB8AC3E}">
        <p14:creationId xmlns:p14="http://schemas.microsoft.com/office/powerpoint/2010/main" val="2361221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a:xfrm>
            <a:off x="838200" y="150813"/>
            <a:ext cx="10515600" cy="661987"/>
          </a:xfrm>
        </p:spPr>
        <p:txBody>
          <a:bodyPr>
            <a:normAutofit fontScale="90000"/>
          </a:bodyPr>
          <a:lstStyle/>
          <a:p>
            <a:pPr algn="r"/>
            <a:r>
              <a:rPr lang="he-IL" sz="4800" b="1" dirty="0">
                <a:solidFill>
                  <a:srgbClr val="002060"/>
                </a:solidFill>
              </a:rPr>
              <a:t>אנרגיה גרעינית - הצורך</a:t>
            </a:r>
          </a:p>
        </p:txBody>
      </p:sp>
      <p:sp>
        <p:nvSpPr>
          <p:cNvPr id="2" name="מציין מיקום של מספר שקופית 1"/>
          <p:cNvSpPr>
            <a:spLocks noGrp="1"/>
          </p:cNvSpPr>
          <p:nvPr>
            <p:ph type="sldNum" sz="quarter" idx="12"/>
          </p:nvPr>
        </p:nvSpPr>
        <p:spPr/>
        <p:txBody>
          <a:bodyPr/>
          <a:lstStyle/>
          <a:p>
            <a:fld id="{EAC98CCB-77F1-4C2B-B56A-DC83FD1BEA98}" type="slidenum">
              <a:rPr lang="en-US" smtClean="0">
                <a:solidFill>
                  <a:prstClr val="black">
                    <a:tint val="75000"/>
                  </a:prstClr>
                </a:solidFill>
              </a:rPr>
              <a:pPr/>
              <a:t>5</a:t>
            </a:fld>
            <a:endParaRPr lang="en-US">
              <a:solidFill>
                <a:prstClr val="black">
                  <a:tint val="75000"/>
                </a:prstClr>
              </a:solidFill>
            </a:endParaRPr>
          </a:p>
        </p:txBody>
      </p:sp>
      <p:sp>
        <p:nvSpPr>
          <p:cNvPr id="5" name="Subtitle 2"/>
          <p:cNvSpPr txBox="1">
            <a:spLocks/>
          </p:cNvSpPr>
          <p:nvPr/>
        </p:nvSpPr>
        <p:spPr>
          <a:xfrm>
            <a:off x="1143226" y="1041628"/>
            <a:ext cx="10353675" cy="4495799"/>
          </a:xfrm>
          <a:prstGeom prst="rect">
            <a:avLst/>
          </a:prstGeom>
        </p:spPr>
        <p:txBody>
          <a:bodyPr vert="horz" lIns="91440" tIns="45720" rIns="91440" bIns="45720" rtlCol="0" anchor="t">
            <a:noAutofit/>
          </a:bodyPr>
          <a:lstStyle>
            <a:lvl1pPr marL="0" indent="0" algn="l" defTabSz="457200" rtl="1"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1"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1"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1"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marL="457200" marR="0" lvl="0" indent="-457200" algn="just" defTabSz="457200" rtl="1" eaLnBrk="1" fontAlgn="auto" latinLnBrk="0" hangingPunct="1">
              <a:spcBef>
                <a:spcPts val="0"/>
              </a:spcBef>
              <a:spcAft>
                <a:spcPts val="0"/>
              </a:spcAft>
              <a:buSzTx/>
              <a:buFont typeface="Wingdings" panose="05000000000000000000" pitchFamily="2" charset="2"/>
              <a:buChar char="v"/>
              <a:tabLst/>
              <a:defRPr/>
            </a:pPr>
            <a:r>
              <a:rPr kumimoji="0" lang="he-IL" sz="2800" b="0" i="0" u="none" strike="noStrike" kern="1200" cap="none" spc="0" normalizeH="0" baseline="0" noProof="0" dirty="0" smtClean="0">
                <a:ln>
                  <a:noFill/>
                </a:ln>
                <a:solidFill>
                  <a:sysClr val="windowText" lastClr="000000"/>
                </a:solidFill>
                <a:effectLst/>
                <a:uLnTx/>
                <a:uFillTx/>
                <a:latin typeface="David" pitchFamily="34" charset="-79"/>
                <a:cs typeface="David" pitchFamily="34" charset="-79"/>
              </a:rPr>
              <a:t>גיוון של מקורות האנרגיה –הסרת</a:t>
            </a:r>
            <a:r>
              <a:rPr kumimoji="0" lang="he-IL" sz="2800" b="0" i="0" u="none" strike="noStrike" kern="1200" cap="none" spc="0" normalizeH="0" noProof="0" dirty="0" smtClean="0">
                <a:ln>
                  <a:noFill/>
                </a:ln>
                <a:solidFill>
                  <a:sysClr val="windowText" lastClr="000000"/>
                </a:solidFill>
                <a:effectLst/>
                <a:uLnTx/>
                <a:uFillTx/>
                <a:latin typeface="David" pitchFamily="34" charset="-79"/>
                <a:cs typeface="David" pitchFamily="34" charset="-79"/>
              </a:rPr>
              <a:t> ה</a:t>
            </a:r>
            <a:r>
              <a:rPr kumimoji="0" lang="he-IL" sz="2800" b="0" i="0" u="none" strike="noStrike" kern="1200" cap="none" spc="0" normalizeH="0" baseline="0" noProof="0" dirty="0" smtClean="0">
                <a:ln>
                  <a:noFill/>
                </a:ln>
                <a:solidFill>
                  <a:sysClr val="windowText" lastClr="000000"/>
                </a:solidFill>
                <a:effectLst/>
                <a:uLnTx/>
                <a:uFillTx/>
                <a:latin typeface="David" pitchFamily="34" charset="-79"/>
                <a:cs typeface="David" pitchFamily="34" charset="-79"/>
              </a:rPr>
              <a:t>תלות במקור יחיד או מספר מצומצם של מקורות, ומניעת פליטה של גזי חממה</a:t>
            </a:r>
          </a:p>
          <a:p>
            <a:pPr marL="457200" marR="0" lvl="0" indent="-457200" algn="just" defTabSz="457200" rtl="1" eaLnBrk="1" fontAlgn="auto" latinLnBrk="0" hangingPunct="1">
              <a:spcBef>
                <a:spcPts val="0"/>
              </a:spcBef>
              <a:spcAft>
                <a:spcPts val="0"/>
              </a:spcAft>
              <a:buSzTx/>
              <a:buFont typeface="Wingdings" panose="05000000000000000000" pitchFamily="2" charset="2"/>
              <a:buChar char="v"/>
              <a:tabLst/>
              <a:defRPr/>
            </a:pPr>
            <a:r>
              <a:rPr kumimoji="0" lang="he-IL" sz="2800" b="0" i="0" u="none" strike="noStrike" kern="1200" cap="none" spc="0" normalizeH="0" baseline="0" noProof="0" dirty="0" smtClean="0">
                <a:ln>
                  <a:noFill/>
                </a:ln>
                <a:solidFill>
                  <a:sysClr val="windowText" lastClr="000000"/>
                </a:solidFill>
                <a:effectLst/>
                <a:uLnTx/>
                <a:uFillTx/>
                <a:latin typeface="David" pitchFamily="34" charset="-79"/>
                <a:cs typeface="David" pitchFamily="34" charset="-79"/>
              </a:rPr>
              <a:t>נפח פסולת קטן בהרבה מזה של מקורת אנרגיה </a:t>
            </a:r>
            <a:r>
              <a:rPr kumimoji="0" lang="he-IL" sz="2800" b="0" i="0" u="none" strike="noStrike" kern="1200" cap="none" spc="0" normalizeH="0" baseline="0" noProof="0" dirty="0" err="1" smtClean="0">
                <a:ln>
                  <a:noFill/>
                </a:ln>
                <a:solidFill>
                  <a:sysClr val="windowText" lastClr="000000"/>
                </a:solidFill>
                <a:effectLst/>
                <a:uLnTx/>
                <a:uFillTx/>
                <a:latin typeface="David" pitchFamily="34" charset="-79"/>
                <a:cs typeface="David" pitchFamily="34" charset="-79"/>
              </a:rPr>
              <a:t>פוסיליים</a:t>
            </a:r>
            <a:r>
              <a:rPr kumimoji="0" lang="he-IL" sz="2800" b="0" i="0" u="none" strike="noStrike" kern="1200" cap="none" spc="0" normalizeH="0" baseline="0" noProof="0" dirty="0" smtClean="0">
                <a:ln>
                  <a:noFill/>
                </a:ln>
                <a:solidFill>
                  <a:sysClr val="windowText" lastClr="000000"/>
                </a:solidFill>
                <a:effectLst/>
                <a:uLnTx/>
                <a:uFillTx/>
                <a:latin typeface="David" pitchFamily="34" charset="-79"/>
                <a:cs typeface="David" pitchFamily="34" charset="-79"/>
              </a:rPr>
              <a:t> </a:t>
            </a:r>
          </a:p>
          <a:p>
            <a:pPr marL="457200" indent="-457200" algn="just">
              <a:spcBef>
                <a:spcPts val="0"/>
              </a:spcBef>
              <a:buFont typeface="Wingdings" panose="05000000000000000000" pitchFamily="2" charset="2"/>
              <a:buChar char="v"/>
              <a:defRPr/>
            </a:pPr>
            <a:r>
              <a:rPr lang="en-US" sz="2800" kern="0" dirty="0">
                <a:solidFill>
                  <a:prstClr val="black"/>
                </a:solidFill>
                <a:latin typeface="David" panose="020E0502060401010101" pitchFamily="34" charset="-79"/>
                <a:cs typeface="David" panose="020E0502060401010101" pitchFamily="34" charset="-79"/>
              </a:rPr>
              <a:t> </a:t>
            </a:r>
            <a:r>
              <a:rPr lang="he-IL" sz="2800" kern="0" dirty="0">
                <a:solidFill>
                  <a:prstClr val="black"/>
                </a:solidFill>
                <a:latin typeface="David" panose="020E0502060401010101" pitchFamily="34" charset="-79"/>
                <a:cs typeface="David" panose="020E0502060401010101" pitchFamily="34" charset="-79"/>
              </a:rPr>
              <a:t>הספק חשמלי </a:t>
            </a:r>
            <a:r>
              <a:rPr lang="he-IL" sz="2800" kern="0" dirty="0" smtClean="0">
                <a:solidFill>
                  <a:prstClr val="black"/>
                </a:solidFill>
                <a:latin typeface="David" panose="020E0502060401010101" pitchFamily="34" charset="-79"/>
                <a:cs typeface="David" panose="020E0502060401010101" pitchFamily="34" charset="-79"/>
              </a:rPr>
              <a:t>של</a:t>
            </a:r>
            <a:r>
              <a:rPr lang="en-US" sz="2800" kern="0" dirty="0" smtClean="0">
                <a:solidFill>
                  <a:prstClr val="black"/>
                </a:solidFill>
                <a:latin typeface="David" panose="020E0502060401010101" pitchFamily="34" charset="-79"/>
                <a:cs typeface="David" panose="020E0502060401010101" pitchFamily="34" charset="-79"/>
              </a:rPr>
              <a:t>; 150-1550 </a:t>
            </a:r>
            <a:r>
              <a:rPr lang="en-US" sz="2800" kern="0" dirty="0" err="1" smtClean="0">
                <a:solidFill>
                  <a:prstClr val="black"/>
                </a:solidFill>
                <a:latin typeface="David" panose="020E0502060401010101" pitchFamily="34" charset="-79"/>
                <a:cs typeface="David" panose="020E0502060401010101" pitchFamily="34" charset="-79"/>
              </a:rPr>
              <a:t>Mwe</a:t>
            </a:r>
            <a:r>
              <a:rPr lang="en-US" sz="2800" kern="0" dirty="0" smtClean="0">
                <a:solidFill>
                  <a:prstClr val="black"/>
                </a:solidFill>
                <a:latin typeface="David" panose="020E0502060401010101" pitchFamily="34" charset="-79"/>
                <a:cs typeface="David" panose="020E0502060401010101" pitchFamily="34" charset="-79"/>
              </a:rPr>
              <a:t> </a:t>
            </a:r>
            <a:r>
              <a:rPr lang="he-IL" sz="2800" kern="0" dirty="0" smtClean="0">
                <a:solidFill>
                  <a:prstClr val="black"/>
                </a:solidFill>
                <a:latin typeface="David" panose="020E0502060401010101" pitchFamily="34" charset="-79"/>
                <a:cs typeface="David" panose="020E0502060401010101" pitchFamily="34" charset="-79"/>
              </a:rPr>
              <a:t> </a:t>
            </a:r>
            <a:r>
              <a:rPr lang="he-IL" sz="2800" kern="0" dirty="0">
                <a:solidFill>
                  <a:prstClr val="black"/>
                </a:solidFill>
                <a:latin typeface="David" panose="020E0502060401010101" pitchFamily="34" charset="-79"/>
                <a:cs typeface="David" panose="020E0502060401010101" pitchFamily="34" charset="-79"/>
              </a:rPr>
              <a:t>הליך אישור האתר, קבלת רישיון הקמה ובניית </a:t>
            </a:r>
            <a:r>
              <a:rPr lang="he-IL" sz="2800" kern="0" dirty="0" err="1">
                <a:solidFill>
                  <a:prstClr val="black"/>
                </a:solidFill>
                <a:latin typeface="David" panose="020E0502060401010101" pitchFamily="34" charset="-79"/>
                <a:cs typeface="David" panose="020E0502060401010101" pitchFamily="34" charset="-79"/>
              </a:rPr>
              <a:t>תג"ר</a:t>
            </a:r>
            <a:r>
              <a:rPr lang="he-IL" sz="2800" kern="0" dirty="0">
                <a:solidFill>
                  <a:prstClr val="black"/>
                </a:solidFill>
                <a:latin typeface="David" panose="020E0502060401010101" pitchFamily="34" charset="-79"/>
                <a:cs typeface="David" panose="020E0502060401010101" pitchFamily="34" charset="-79"/>
              </a:rPr>
              <a:t> לוקח 20-30 </a:t>
            </a:r>
            <a:r>
              <a:rPr lang="he-IL" sz="2800" kern="0" dirty="0" smtClean="0">
                <a:solidFill>
                  <a:prstClr val="black"/>
                </a:solidFill>
                <a:latin typeface="David" panose="020E0502060401010101" pitchFamily="34" charset="-79"/>
                <a:cs typeface="David" panose="020E0502060401010101" pitchFamily="34" charset="-79"/>
              </a:rPr>
              <a:t>שנים</a:t>
            </a:r>
            <a:endParaRPr lang="en-US" sz="2800" kern="0" dirty="0" smtClean="0">
              <a:solidFill>
                <a:prstClr val="black"/>
              </a:solidFill>
              <a:latin typeface="David" panose="020E0502060401010101" pitchFamily="34" charset="-79"/>
              <a:cs typeface="David" panose="020E0502060401010101" pitchFamily="34" charset="-79"/>
            </a:endParaRPr>
          </a:p>
          <a:p>
            <a:pPr marL="457200" indent="-457200" algn="just">
              <a:spcBef>
                <a:spcPts val="0"/>
              </a:spcBef>
              <a:buFont typeface="Wingdings" panose="05000000000000000000" pitchFamily="2" charset="2"/>
              <a:buChar char="v"/>
              <a:defRPr/>
            </a:pPr>
            <a:r>
              <a:rPr lang="he-IL" sz="2800" kern="0" dirty="0" smtClean="0">
                <a:solidFill>
                  <a:prstClr val="black"/>
                </a:solidFill>
                <a:latin typeface="David" panose="020E0502060401010101" pitchFamily="34" charset="-79"/>
                <a:cs typeface="David" panose="020E0502060401010101" pitchFamily="34" charset="-79"/>
              </a:rPr>
              <a:t>תחנות </a:t>
            </a:r>
            <a:r>
              <a:rPr lang="he-IL" sz="2800" kern="0" dirty="0">
                <a:solidFill>
                  <a:prstClr val="black"/>
                </a:solidFill>
                <a:latin typeface="David" panose="020E0502060401010101" pitchFamily="34" charset="-79"/>
                <a:cs typeface="David" panose="020E0502060401010101" pitchFamily="34" charset="-79"/>
              </a:rPr>
              <a:t>להספק </a:t>
            </a:r>
            <a:r>
              <a:rPr lang="he-IL" sz="2800" kern="0" dirty="0" smtClean="0">
                <a:solidFill>
                  <a:prstClr val="black"/>
                </a:solidFill>
                <a:latin typeface="David" panose="020E0502060401010101" pitchFamily="34" charset="-79"/>
                <a:cs typeface="David" panose="020E0502060401010101" pitchFamily="34" charset="-79"/>
              </a:rPr>
              <a:t>בסיס (יקרות לבנייה </a:t>
            </a:r>
            <a:r>
              <a:rPr lang="he-IL" sz="2800" b="1" kern="0" dirty="0" smtClean="0">
                <a:solidFill>
                  <a:prstClr val="black"/>
                </a:solidFill>
                <a:latin typeface="David" panose="020E0502060401010101" pitchFamily="34" charset="-79"/>
                <a:cs typeface="David" panose="020E0502060401010101" pitchFamily="34" charset="-79"/>
              </a:rPr>
              <a:t>אך</a:t>
            </a:r>
            <a:r>
              <a:rPr lang="he-IL" sz="2800" kern="0" dirty="0" smtClean="0">
                <a:solidFill>
                  <a:prstClr val="black"/>
                </a:solidFill>
                <a:latin typeface="David" panose="020E0502060401010101" pitchFamily="34" charset="-79"/>
                <a:cs typeface="David" panose="020E0502060401010101" pitchFamily="34" charset="-79"/>
              </a:rPr>
              <a:t> זולות להפעלה)</a:t>
            </a:r>
          </a:p>
          <a:p>
            <a:pPr marL="457200" indent="-457200" algn="just">
              <a:spcBef>
                <a:spcPts val="0"/>
              </a:spcBef>
              <a:buFont typeface="Wingdings" panose="05000000000000000000" pitchFamily="2" charset="2"/>
              <a:buChar char="v"/>
              <a:defRPr/>
            </a:pPr>
            <a:r>
              <a:rPr lang="he-IL" sz="2800" kern="0" dirty="0">
                <a:solidFill>
                  <a:prstClr val="black"/>
                </a:solidFill>
                <a:latin typeface="David" panose="020E0502060401010101" pitchFamily="34" charset="-79"/>
                <a:cs typeface="David" panose="020E0502060401010101" pitchFamily="34" charset="-79"/>
              </a:rPr>
              <a:t>נפח דלק קטן, 100 טון אורניום לשנה לתחנה בהספק חשמלי </a:t>
            </a:r>
            <a:r>
              <a:rPr lang="he-IL" sz="2800" kern="0" dirty="0" smtClean="0">
                <a:solidFill>
                  <a:prstClr val="black"/>
                </a:solidFill>
                <a:latin typeface="David" panose="020E0502060401010101" pitchFamily="34" charset="-79"/>
                <a:cs typeface="David" panose="020E0502060401010101" pitchFamily="34" charset="-79"/>
              </a:rPr>
              <a:t>של 1000 </a:t>
            </a:r>
            <a:r>
              <a:rPr lang="he-IL" sz="2800" kern="0" dirty="0" err="1" smtClean="0">
                <a:solidFill>
                  <a:prstClr val="black"/>
                </a:solidFill>
                <a:latin typeface="David" panose="020E0502060401010101" pitchFamily="34" charset="-79"/>
                <a:cs typeface="David" panose="020E0502060401010101" pitchFamily="34" charset="-79"/>
              </a:rPr>
              <a:t>מגהוואט</a:t>
            </a:r>
            <a:endParaRPr lang="he-IL" sz="2800" kern="0" dirty="0" smtClean="0">
              <a:solidFill>
                <a:prstClr val="black"/>
              </a:solidFill>
              <a:latin typeface="David" panose="020E0502060401010101" pitchFamily="34" charset="-79"/>
              <a:cs typeface="David" panose="020E0502060401010101" pitchFamily="34" charset="-79"/>
            </a:endParaRPr>
          </a:p>
          <a:p>
            <a:pPr marL="457200" indent="-457200" algn="just">
              <a:spcBef>
                <a:spcPts val="0"/>
              </a:spcBef>
              <a:buFont typeface="Wingdings" panose="05000000000000000000" pitchFamily="2" charset="2"/>
              <a:buChar char="v"/>
              <a:defRPr/>
            </a:pPr>
            <a:r>
              <a:rPr kumimoji="0" lang="he-IL" sz="2800" b="0" i="0" u="none" strike="noStrike" kern="1200" cap="none" spc="0" normalizeH="0" baseline="0" noProof="0" dirty="0" smtClean="0">
                <a:ln>
                  <a:noFill/>
                </a:ln>
                <a:solidFill>
                  <a:sysClr val="windowText" lastClr="000000"/>
                </a:solidFill>
                <a:effectLst/>
                <a:uLnTx/>
                <a:uFillTx/>
                <a:latin typeface="David" pitchFamily="34" charset="-79"/>
                <a:cs typeface="David" pitchFamily="34" charset="-79"/>
              </a:rPr>
              <a:t>שימוש בכורים מ- </a:t>
            </a:r>
            <a:r>
              <a:rPr kumimoji="0" lang="en-US" sz="2800" b="0" i="0" u="none" strike="noStrike" kern="1200" cap="none" spc="0" normalizeH="0" baseline="0" noProof="0" dirty="0" smtClean="0">
                <a:ln>
                  <a:noFill/>
                </a:ln>
                <a:solidFill>
                  <a:sysClr val="windowText" lastClr="000000"/>
                </a:solidFill>
                <a:effectLst/>
                <a:uLnTx/>
                <a:uFillTx/>
                <a:latin typeface="David" pitchFamily="34" charset="-79"/>
                <a:cs typeface="David" pitchFamily="34" charset="-79"/>
              </a:rPr>
              <a:t>Gen IV</a:t>
            </a:r>
            <a:r>
              <a:rPr kumimoji="0" lang="he-IL" sz="2800" b="0" i="0" u="none" strike="noStrike" kern="1200" cap="none" spc="0" normalizeH="0" baseline="0" noProof="0" dirty="0" smtClean="0">
                <a:ln>
                  <a:noFill/>
                </a:ln>
                <a:solidFill>
                  <a:sysClr val="windowText" lastClr="000000"/>
                </a:solidFill>
                <a:effectLst/>
                <a:uLnTx/>
                <a:uFillTx/>
                <a:latin typeface="David" pitchFamily="34" charset="-79"/>
                <a:cs typeface="David" pitchFamily="34" charset="-79"/>
              </a:rPr>
              <a:t> מצמצם את הפסולת ארוכת החיים והופך את </a:t>
            </a:r>
            <a:r>
              <a:rPr kumimoji="0" lang="he-IL" sz="2800" b="0" i="0" u="none" strike="noStrike" kern="1200" cap="none" spc="0" normalizeH="0" baseline="0" noProof="0" dirty="0" err="1" smtClean="0">
                <a:ln>
                  <a:noFill/>
                </a:ln>
                <a:solidFill>
                  <a:sysClr val="windowText" lastClr="000000"/>
                </a:solidFill>
                <a:effectLst/>
                <a:uLnTx/>
                <a:uFillTx/>
                <a:latin typeface="David" pitchFamily="34" charset="-79"/>
                <a:cs typeface="David" pitchFamily="34" charset="-79"/>
              </a:rPr>
              <a:t>התג"ר</a:t>
            </a:r>
            <a:r>
              <a:rPr kumimoji="0" lang="he-IL" sz="2800" b="0" i="0" u="none" strike="noStrike" kern="1200" cap="none" spc="0" normalizeH="0" baseline="0" noProof="0" dirty="0" smtClean="0">
                <a:ln>
                  <a:noFill/>
                </a:ln>
                <a:solidFill>
                  <a:sysClr val="windowText" lastClr="000000"/>
                </a:solidFill>
                <a:effectLst/>
                <a:uLnTx/>
                <a:uFillTx/>
                <a:latin typeface="David" pitchFamily="34" charset="-79"/>
                <a:cs typeface="David" pitchFamily="34" charset="-79"/>
              </a:rPr>
              <a:t> למקור אנרגיה "מתחדשת".</a:t>
            </a:r>
            <a:endParaRPr kumimoji="0" lang="en-US" sz="2800" b="0" i="0" u="none" strike="noStrike" kern="1200" cap="none" spc="0" normalizeH="0" baseline="0" noProof="0" dirty="0">
              <a:ln>
                <a:noFill/>
              </a:ln>
              <a:solidFill>
                <a:sysClr val="windowText" lastClr="000000"/>
              </a:solidFill>
              <a:effectLst/>
              <a:uLnTx/>
              <a:uFillTx/>
              <a:latin typeface="David" pitchFamily="34" charset="-79"/>
              <a:cs typeface="David" pitchFamily="34" charset="-79"/>
            </a:endParaRPr>
          </a:p>
        </p:txBody>
      </p:sp>
    </p:spTree>
    <p:extLst>
      <p:ext uri="{BB962C8B-B14F-4D97-AF65-F5344CB8AC3E}">
        <p14:creationId xmlns:p14="http://schemas.microsoft.com/office/powerpoint/2010/main" val="225889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2518910"/>
            <a:ext cx="10515600" cy="1325563"/>
          </a:xfrm>
        </p:spPr>
        <p:txBody>
          <a:bodyPr>
            <a:noAutofit/>
          </a:bodyPr>
          <a:lstStyle/>
          <a:p>
            <a:pPr lvl="0" algn="r" defTabSz="457200" rtl="1">
              <a:lnSpc>
                <a:spcPct val="200000"/>
              </a:lnSpc>
              <a:spcBef>
                <a:spcPts val="1000"/>
              </a:spcBef>
            </a:pPr>
            <a:r>
              <a:rPr lang="he-IL" b="1" dirty="0" smtClean="0">
                <a:solidFill>
                  <a:prstClr val="black">
                    <a:lumMod val="75000"/>
                    <a:lumOff val="25000"/>
                  </a:prstClr>
                </a:solidFill>
                <a:latin typeface="David" panose="020E0502060401010101" pitchFamily="34" charset="-79"/>
                <a:ea typeface="+mn-ea"/>
                <a:cs typeface="David" panose="020E0502060401010101" pitchFamily="34" charset="-79"/>
              </a:rPr>
              <a:t>בכדי להגיע להבנה </a:t>
            </a:r>
            <a:r>
              <a:rPr lang="he-IL" b="1" dirty="0">
                <a:solidFill>
                  <a:prstClr val="black">
                    <a:lumMod val="75000"/>
                    <a:lumOff val="25000"/>
                  </a:prstClr>
                </a:solidFill>
                <a:latin typeface="David" panose="020E0502060401010101" pitchFamily="34" charset="-79"/>
                <a:ea typeface="+mn-ea"/>
                <a:cs typeface="David" panose="020E0502060401010101" pitchFamily="34" charset="-79"/>
              </a:rPr>
              <a:t>של החלופות שבפנינו נעבור בקצרה על נושא ייצור אנרגיה בכורים </a:t>
            </a:r>
            <a:r>
              <a:rPr lang="he-IL" b="1" dirty="0" smtClean="0">
                <a:solidFill>
                  <a:prstClr val="black">
                    <a:lumMod val="75000"/>
                    <a:lumOff val="25000"/>
                  </a:prstClr>
                </a:solidFill>
                <a:latin typeface="David" panose="020E0502060401010101" pitchFamily="34" charset="-79"/>
                <a:ea typeface="+mn-ea"/>
                <a:cs typeface="David" panose="020E0502060401010101" pitchFamily="34" charset="-79"/>
              </a:rPr>
              <a:t>גרעיניים</a:t>
            </a:r>
            <a:r>
              <a:rPr lang="he-IL" b="1" dirty="0">
                <a:solidFill>
                  <a:prstClr val="black">
                    <a:lumMod val="75000"/>
                    <a:lumOff val="25000"/>
                  </a:prstClr>
                </a:solidFill>
                <a:latin typeface="David" panose="020E0502060401010101" pitchFamily="34" charset="-79"/>
                <a:ea typeface="+mn-ea"/>
                <a:cs typeface="David" panose="020E0502060401010101" pitchFamily="34" charset="-79"/>
              </a:rPr>
              <a:t/>
            </a:r>
            <a:br>
              <a:rPr lang="he-IL" b="1" dirty="0">
                <a:solidFill>
                  <a:prstClr val="black">
                    <a:lumMod val="75000"/>
                    <a:lumOff val="25000"/>
                  </a:prstClr>
                </a:solidFill>
                <a:latin typeface="David" panose="020E0502060401010101" pitchFamily="34" charset="-79"/>
                <a:ea typeface="+mn-ea"/>
                <a:cs typeface="David" panose="020E0502060401010101" pitchFamily="34" charset="-79"/>
              </a:rPr>
            </a:br>
            <a:endParaRPr lang="he-IL" b="1" dirty="0"/>
          </a:p>
        </p:txBody>
      </p:sp>
      <p:sp>
        <p:nvSpPr>
          <p:cNvPr id="3" name="מציין מיקום של מספר שקופית 2"/>
          <p:cNvSpPr>
            <a:spLocks noGrp="1"/>
          </p:cNvSpPr>
          <p:nvPr>
            <p:ph type="sldNum" sz="quarter" idx="12"/>
          </p:nvPr>
        </p:nvSpPr>
        <p:spPr/>
        <p:txBody>
          <a:bodyPr/>
          <a:lstStyle/>
          <a:p>
            <a:fld id="{EAC98CCB-77F1-4C2B-B56A-DC83FD1BEA98}"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42815688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EAC98CCB-77F1-4C2B-B56A-DC83FD1BEA98}" type="slidenum">
              <a:rPr lang="en-US" smtClean="0">
                <a:solidFill>
                  <a:prstClr val="black">
                    <a:tint val="75000"/>
                  </a:prstClr>
                </a:solidFill>
              </a:rPr>
              <a:pPr/>
              <a:t>7</a:t>
            </a:fld>
            <a:endParaRPr lang="en-US">
              <a:solidFill>
                <a:prstClr val="black">
                  <a:tint val="75000"/>
                </a:prstClr>
              </a:solidFill>
            </a:endParaRPr>
          </a:p>
        </p:txBody>
      </p:sp>
      <p:sp>
        <p:nvSpPr>
          <p:cNvPr id="5" name="כותרת 1"/>
          <p:cNvSpPr txBox="1">
            <a:spLocks/>
          </p:cNvSpPr>
          <p:nvPr/>
        </p:nvSpPr>
        <p:spPr>
          <a:xfrm>
            <a:off x="3393001" y="216123"/>
            <a:ext cx="6589199" cy="1280890"/>
          </a:xfrm>
          <a:prstGeom prst="rect">
            <a:avLst/>
          </a:prstGeom>
        </p:spPr>
        <p:txBody>
          <a:bodyPr vert="horz" lIns="91440" tIns="45720" rIns="91440" bIns="45720" rtlCol="0" anchor="t">
            <a:normAutofit/>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he-IL" sz="4800" b="1" dirty="0">
                <a:solidFill>
                  <a:srgbClr val="002060"/>
                </a:solidFill>
              </a:rPr>
              <a:t>איך זה עובד</a:t>
            </a:r>
            <a:r>
              <a:rPr lang="he-IL" sz="4800" b="1" dirty="0" smtClean="0">
                <a:solidFill>
                  <a:srgbClr val="002060"/>
                </a:solidFill>
              </a:rPr>
              <a:t>?</a:t>
            </a:r>
            <a:endParaRPr lang="he-IL" sz="4800" b="1" dirty="0">
              <a:solidFill>
                <a:srgbClr val="002060"/>
              </a:solidFill>
            </a:endParaRPr>
          </a:p>
        </p:txBody>
      </p:sp>
      <p:sp>
        <p:nvSpPr>
          <p:cNvPr id="6" name="מציין מיקום תוכן 2"/>
          <p:cNvSpPr txBox="1">
            <a:spLocks/>
          </p:cNvSpPr>
          <p:nvPr/>
        </p:nvSpPr>
        <p:spPr>
          <a:xfrm>
            <a:off x="1238250" y="856568"/>
            <a:ext cx="10115550" cy="4572000"/>
          </a:xfrm>
          <a:prstGeom prst="rect">
            <a:avLst/>
          </a:prstGeom>
        </p:spPr>
        <p:txBody>
          <a:bodyPr vert="horz" lIns="91440" tIns="45720" rIns="91440" bIns="45720" rtlCol="0">
            <a:noAutofit/>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Wingdings" panose="05000000000000000000" pitchFamily="2" charset="2"/>
              <a:buChar char="v"/>
            </a:pPr>
            <a:r>
              <a:rPr lang="he-IL" sz="2800" dirty="0" smtClean="0">
                <a:latin typeface="Times New Roman" panose="02020603050405020304" pitchFamily="18" charset="0"/>
                <a:cs typeface="David" panose="020E0502060401010101" pitchFamily="34" charset="-79"/>
              </a:rPr>
              <a:t>כור כוח מבוסס על תהליך של ביקוע גרעיני</a:t>
            </a:r>
          </a:p>
          <a:p>
            <a:pPr>
              <a:buFont typeface="Wingdings" panose="05000000000000000000" pitchFamily="2" charset="2"/>
              <a:buChar char="v"/>
            </a:pPr>
            <a:r>
              <a:rPr lang="he-IL" sz="2800" dirty="0" smtClean="0">
                <a:latin typeface="Times New Roman" panose="02020603050405020304" pitchFamily="18" charset="0"/>
                <a:cs typeface="David" panose="020E0502060401010101" pitchFamily="34" charset="-79"/>
              </a:rPr>
              <a:t>קיימים מספר איזוטופים הניתנים לביקוע בקלות יחסית</a:t>
            </a:r>
          </a:p>
          <a:p>
            <a:pPr marL="457200" lvl="1" indent="0">
              <a:buClr>
                <a:srgbClr val="A53010"/>
              </a:buClr>
              <a:buNone/>
            </a:pPr>
            <a:r>
              <a:rPr lang="en-US" sz="2800" dirty="0">
                <a:solidFill>
                  <a:prstClr val="black">
                    <a:lumMod val="75000"/>
                    <a:lumOff val="25000"/>
                  </a:prstClr>
                </a:solidFill>
                <a:latin typeface="Times New Roman" panose="02020603050405020304" pitchFamily="18" charset="0"/>
                <a:cs typeface="David" panose="020E0502060401010101" pitchFamily="34" charset="-79"/>
              </a:rPr>
              <a:t>U</a:t>
            </a:r>
            <a:r>
              <a:rPr lang="en-US" sz="2800" baseline="-25000" dirty="0">
                <a:solidFill>
                  <a:prstClr val="black">
                    <a:lumMod val="75000"/>
                    <a:lumOff val="25000"/>
                  </a:prstClr>
                </a:solidFill>
                <a:latin typeface="Times New Roman" panose="02020603050405020304" pitchFamily="18" charset="0"/>
                <a:cs typeface="David" panose="020E0502060401010101" pitchFamily="34" charset="-79"/>
              </a:rPr>
              <a:t>235</a:t>
            </a:r>
            <a:endParaRPr lang="he-IL" sz="2800" baseline="-25000" dirty="0">
              <a:solidFill>
                <a:prstClr val="black">
                  <a:lumMod val="75000"/>
                  <a:lumOff val="25000"/>
                </a:prstClr>
              </a:solidFill>
              <a:latin typeface="Times New Roman" panose="02020603050405020304" pitchFamily="18" charset="0"/>
              <a:cs typeface="David" panose="020E0502060401010101" pitchFamily="34" charset="-79"/>
            </a:endParaRPr>
          </a:p>
          <a:p>
            <a:pPr marL="457200" lvl="1" indent="0">
              <a:buClr>
                <a:srgbClr val="A53010"/>
              </a:buClr>
              <a:buNone/>
            </a:pPr>
            <a:r>
              <a:rPr lang="en-US" sz="2800" dirty="0">
                <a:solidFill>
                  <a:prstClr val="black">
                    <a:lumMod val="75000"/>
                    <a:lumOff val="25000"/>
                  </a:prstClr>
                </a:solidFill>
                <a:latin typeface="Times New Roman" panose="02020603050405020304" pitchFamily="18" charset="0"/>
                <a:cs typeface="David" panose="020E0502060401010101" pitchFamily="34" charset="-79"/>
              </a:rPr>
              <a:t>Th</a:t>
            </a:r>
            <a:r>
              <a:rPr lang="en-US" sz="2800" baseline="-25000" dirty="0">
                <a:solidFill>
                  <a:prstClr val="black">
                    <a:lumMod val="75000"/>
                    <a:lumOff val="25000"/>
                  </a:prstClr>
                </a:solidFill>
                <a:latin typeface="Times New Roman" panose="02020603050405020304" pitchFamily="18" charset="0"/>
                <a:cs typeface="David" panose="020E0502060401010101" pitchFamily="34" charset="-79"/>
              </a:rPr>
              <a:t>233</a:t>
            </a:r>
          </a:p>
          <a:p>
            <a:pPr marL="457200" lvl="1" indent="0">
              <a:buClr>
                <a:srgbClr val="A53010"/>
              </a:buClr>
              <a:buNone/>
            </a:pPr>
            <a:r>
              <a:rPr lang="en-US" sz="2800" dirty="0">
                <a:solidFill>
                  <a:prstClr val="black">
                    <a:lumMod val="75000"/>
                    <a:lumOff val="25000"/>
                  </a:prstClr>
                </a:solidFill>
                <a:latin typeface="Times New Roman" panose="02020603050405020304" pitchFamily="18" charset="0"/>
                <a:cs typeface="David" panose="020E0502060401010101" pitchFamily="34" charset="-79"/>
              </a:rPr>
              <a:t>Pu</a:t>
            </a:r>
            <a:r>
              <a:rPr lang="en-US" sz="2800" baseline="-25000" dirty="0">
                <a:solidFill>
                  <a:prstClr val="black">
                    <a:lumMod val="75000"/>
                    <a:lumOff val="25000"/>
                  </a:prstClr>
                </a:solidFill>
                <a:latin typeface="Times New Roman" panose="02020603050405020304" pitchFamily="18" charset="0"/>
                <a:cs typeface="David" panose="020E0502060401010101" pitchFamily="34" charset="-79"/>
              </a:rPr>
              <a:t>239</a:t>
            </a:r>
            <a:endParaRPr lang="he-IL" sz="2800" baseline="-25000" dirty="0">
              <a:solidFill>
                <a:prstClr val="black">
                  <a:lumMod val="75000"/>
                  <a:lumOff val="25000"/>
                </a:prstClr>
              </a:solidFill>
              <a:latin typeface="Times New Roman" panose="02020603050405020304" pitchFamily="18" charset="0"/>
              <a:cs typeface="David" panose="020E0502060401010101" pitchFamily="34" charset="-79"/>
            </a:endParaRPr>
          </a:p>
          <a:p>
            <a:pPr lvl="1">
              <a:buFont typeface="Wingdings" panose="05000000000000000000" pitchFamily="2" charset="2"/>
              <a:buChar char="v"/>
            </a:pPr>
            <a:r>
              <a:rPr lang="he-IL" sz="2800" dirty="0" smtClean="0">
                <a:latin typeface="Times New Roman" panose="02020603050405020304" pitchFamily="18" charset="0"/>
                <a:cs typeface="David" panose="020E0502060401010101" pitchFamily="34" charset="-79"/>
              </a:rPr>
              <a:t>הביקוע מתרחש כתוצאה מפגיעה של נויטרון באנרגיה מתאימה בגרעין הבקיע</a:t>
            </a:r>
          </a:p>
          <a:p>
            <a:pPr>
              <a:buFont typeface="Wingdings" panose="05000000000000000000" pitchFamily="2" charset="2"/>
              <a:buChar char="v"/>
            </a:pPr>
            <a:r>
              <a:rPr lang="he-IL" sz="2800" dirty="0" smtClean="0">
                <a:latin typeface="Times New Roman" panose="02020603050405020304" pitchFamily="18" charset="0"/>
                <a:cs typeface="David" panose="020E0502060401010101" pitchFamily="34" charset="-79"/>
              </a:rPr>
              <a:t>תוצרי הביקוע הם: גרעינים קלים יותר (תוצרי ביקוע), נויטרונים, קרינה רדיו-אקטיבית ואנרגיה ההופכת לחום</a:t>
            </a:r>
            <a:endParaRPr lang="he-IL" sz="2800" dirty="0">
              <a:latin typeface="Times New Roman" panose="02020603050405020304" pitchFamily="18" charset="0"/>
              <a:cs typeface="David" panose="020E0502060401010101" pitchFamily="34" charset="-79"/>
            </a:endParaRPr>
          </a:p>
        </p:txBody>
      </p:sp>
    </p:spTree>
    <p:extLst>
      <p:ext uri="{BB962C8B-B14F-4D97-AF65-F5344CB8AC3E}">
        <p14:creationId xmlns:p14="http://schemas.microsoft.com/office/powerpoint/2010/main" val="23034584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838199" y="146844"/>
            <a:ext cx="10515600" cy="1325563"/>
          </a:xfrm>
        </p:spPr>
        <p:txBody>
          <a:bodyPr>
            <a:normAutofit/>
          </a:bodyPr>
          <a:lstStyle/>
          <a:p>
            <a:r>
              <a:rPr lang="he-IL" sz="4800" b="1" dirty="0">
                <a:solidFill>
                  <a:srgbClr val="002060"/>
                </a:solidFill>
              </a:rPr>
              <a:t>ביקוע אורניום 235</a:t>
            </a:r>
          </a:p>
        </p:txBody>
      </p:sp>
      <p:sp>
        <p:nvSpPr>
          <p:cNvPr id="4" name="מציין מיקום תוכן 3"/>
          <p:cNvSpPr>
            <a:spLocks noGrp="1"/>
          </p:cNvSpPr>
          <p:nvPr>
            <p:ph sz="half" idx="2"/>
          </p:nvPr>
        </p:nvSpPr>
        <p:spPr>
          <a:xfrm>
            <a:off x="5534024" y="1254125"/>
            <a:ext cx="5819775" cy="4351338"/>
          </a:xfrm>
        </p:spPr>
        <p:txBody>
          <a:bodyPr>
            <a:normAutofit fontScale="92500" lnSpcReduction="20000"/>
          </a:bodyPr>
          <a:lstStyle/>
          <a:p>
            <a:pPr algn="just"/>
            <a:r>
              <a:rPr lang="he-IL" sz="3000" b="1" dirty="0">
                <a:latin typeface="David" pitchFamily="34" charset="-79"/>
                <a:cs typeface="David" pitchFamily="34" charset="-79"/>
              </a:rPr>
              <a:t>אנרגיה גרעינית </a:t>
            </a:r>
            <a:r>
              <a:rPr lang="he-IL" sz="3000" dirty="0">
                <a:latin typeface="David" pitchFamily="34" charset="-79"/>
                <a:cs typeface="David" pitchFamily="34" charset="-79"/>
              </a:rPr>
              <a:t>= האנרגיה האצורה בגרעין </a:t>
            </a:r>
            <a:r>
              <a:rPr lang="he-IL" sz="3000" dirty="0" smtClean="0">
                <a:latin typeface="David" pitchFamily="34" charset="-79"/>
                <a:cs typeface="David" pitchFamily="34" charset="-79"/>
              </a:rPr>
              <a:t>האטום, </a:t>
            </a:r>
            <a:r>
              <a:rPr lang="he-IL" sz="3000" b="1" dirty="0" smtClean="0">
                <a:latin typeface="David" pitchFamily="34" charset="-79"/>
                <a:cs typeface="David" pitchFamily="34" charset="-79"/>
              </a:rPr>
              <a:t>כור </a:t>
            </a:r>
            <a:r>
              <a:rPr lang="he-IL" sz="3000" b="1" dirty="0">
                <a:latin typeface="David" pitchFamily="34" charset="-79"/>
                <a:cs typeface="David" pitchFamily="34" charset="-79"/>
              </a:rPr>
              <a:t>גרעיני </a:t>
            </a:r>
            <a:r>
              <a:rPr lang="he-IL" sz="3000" dirty="0">
                <a:latin typeface="David" pitchFamily="34" charset="-79"/>
                <a:cs typeface="David" pitchFamily="34" charset="-79"/>
              </a:rPr>
              <a:t>= מתקן להפקת אנרגיה גרעינית</a:t>
            </a:r>
          </a:p>
          <a:p>
            <a:pPr algn="just"/>
            <a:r>
              <a:rPr lang="he-IL" sz="3000" dirty="0">
                <a:latin typeface="David" pitchFamily="34" charset="-79"/>
                <a:cs typeface="David" pitchFamily="34" charset="-79"/>
              </a:rPr>
              <a:t>בתהליך: מפציצים </a:t>
            </a:r>
            <a:r>
              <a:rPr lang="he-IL" sz="3000" dirty="0" err="1">
                <a:latin typeface="David" pitchFamily="34" charset="-79"/>
                <a:cs typeface="David" pitchFamily="34" charset="-79"/>
              </a:rPr>
              <a:t>בניוטרונים</a:t>
            </a:r>
            <a:r>
              <a:rPr lang="he-IL" sz="3000" dirty="0">
                <a:latin typeface="David" pitchFamily="34" charset="-79"/>
                <a:cs typeface="David" pitchFamily="34" charset="-79"/>
              </a:rPr>
              <a:t> גרעינים של יסודות כבדים של מתכת </a:t>
            </a:r>
            <a:r>
              <a:rPr lang="he-IL" sz="3000" dirty="0" smtClean="0">
                <a:latin typeface="David" pitchFamily="34" charset="-79"/>
                <a:cs typeface="David" pitchFamily="34" charset="-79"/>
              </a:rPr>
              <a:t>אורניום</a:t>
            </a:r>
            <a:endParaRPr lang="he-IL" sz="3000" dirty="0">
              <a:latin typeface="David" pitchFamily="34" charset="-79"/>
              <a:cs typeface="David" pitchFamily="34" charset="-79"/>
            </a:endParaRPr>
          </a:p>
          <a:p>
            <a:pPr algn="just"/>
            <a:r>
              <a:rPr lang="he-IL" sz="3000" dirty="0">
                <a:latin typeface="David" pitchFamily="34" charset="-79"/>
                <a:cs typeface="David" pitchFamily="34" charset="-79"/>
              </a:rPr>
              <a:t>הנויטרון </a:t>
            </a:r>
            <a:r>
              <a:rPr lang="he-IL" sz="3000" dirty="0" smtClean="0">
                <a:latin typeface="David" pitchFamily="34" charset="-79"/>
                <a:cs typeface="David" pitchFamily="34" charset="-79"/>
              </a:rPr>
              <a:t>פוגע </a:t>
            </a:r>
            <a:r>
              <a:rPr lang="he-IL" sz="3000" dirty="0">
                <a:latin typeface="David" pitchFamily="34" charset="-79"/>
                <a:cs typeface="David" pitchFamily="34" charset="-79"/>
              </a:rPr>
              <a:t>בגרעין וגורם לו להתפרק ל-2 גרעינים קלים </a:t>
            </a:r>
            <a:r>
              <a:rPr lang="he-IL" sz="3000" dirty="0" smtClean="0">
                <a:latin typeface="David" pitchFamily="34" charset="-79"/>
                <a:cs typeface="David" pitchFamily="34" charset="-79"/>
              </a:rPr>
              <a:t>יותר </a:t>
            </a:r>
            <a:r>
              <a:rPr lang="he-IL" sz="3000" dirty="0">
                <a:latin typeface="David" pitchFamily="34" charset="-79"/>
                <a:cs typeface="David" pitchFamily="34" charset="-79"/>
              </a:rPr>
              <a:t>ולשחרור של עוד </a:t>
            </a:r>
            <a:r>
              <a:rPr lang="he-IL" sz="3000" dirty="0" smtClean="0">
                <a:latin typeface="David" pitchFamily="34" charset="-79"/>
                <a:cs typeface="David" pitchFamily="34" charset="-79"/>
              </a:rPr>
              <a:t>2 נויטרונים</a:t>
            </a:r>
          </a:p>
          <a:p>
            <a:pPr algn="just"/>
            <a:r>
              <a:rPr lang="he-IL" sz="3000" b="1" dirty="0" smtClean="0">
                <a:latin typeface="David" pitchFamily="34" charset="-79"/>
                <a:cs typeface="David" pitchFamily="34" charset="-79"/>
              </a:rPr>
              <a:t>ביקוע </a:t>
            </a:r>
            <a:r>
              <a:rPr lang="he-IL" sz="3000" b="1" dirty="0">
                <a:latin typeface="David" pitchFamily="34" charset="-79"/>
                <a:cs typeface="David" pitchFamily="34" charset="-79"/>
              </a:rPr>
              <a:t>מבוקר </a:t>
            </a:r>
            <a:r>
              <a:rPr lang="he-IL" sz="3000" dirty="0">
                <a:latin typeface="David" pitchFamily="34" charset="-79"/>
                <a:cs typeface="David" pitchFamily="34" charset="-79"/>
              </a:rPr>
              <a:t>– מצב בו שולטים על קצב ביקוע הגרעין</a:t>
            </a:r>
          </a:p>
          <a:p>
            <a:pPr algn="just"/>
            <a:r>
              <a:rPr lang="he-IL" sz="3000" dirty="0">
                <a:latin typeface="David" pitchFamily="34" charset="-79"/>
                <a:cs typeface="David" pitchFamily="34" charset="-79"/>
              </a:rPr>
              <a:t>התהליך מלווה בשחרור אנרגיית </a:t>
            </a:r>
            <a:r>
              <a:rPr lang="he-IL" sz="3000" dirty="0" err="1">
                <a:latin typeface="David" pitchFamily="34" charset="-79"/>
                <a:cs typeface="David" pitchFamily="34" charset="-79"/>
              </a:rPr>
              <a:t>חום+קרינה</a:t>
            </a:r>
            <a:endParaRPr lang="he-IL" sz="3000" dirty="0">
              <a:latin typeface="David" pitchFamily="34" charset="-79"/>
              <a:cs typeface="David" pitchFamily="34" charset="-79"/>
            </a:endParaRPr>
          </a:p>
          <a:p>
            <a:endParaRPr lang="he-IL" dirty="0"/>
          </a:p>
        </p:txBody>
      </p:sp>
      <p:sp>
        <p:nvSpPr>
          <p:cNvPr id="5" name="מציין מיקום של מספר שקופית 4"/>
          <p:cNvSpPr>
            <a:spLocks noGrp="1"/>
          </p:cNvSpPr>
          <p:nvPr>
            <p:ph type="sldNum" sz="quarter" idx="12"/>
          </p:nvPr>
        </p:nvSpPr>
        <p:spPr/>
        <p:txBody>
          <a:bodyPr/>
          <a:lstStyle/>
          <a:p>
            <a:fld id="{F08C7CFD-42CD-40AF-9D8A-B6FC5D603F51}" type="slidenum">
              <a:rPr lang="he-IL" smtClean="0">
                <a:solidFill>
                  <a:prstClr val="black">
                    <a:tint val="75000"/>
                  </a:prstClr>
                </a:solidFill>
              </a:rPr>
              <a:pPr/>
              <a:t>8</a:t>
            </a:fld>
            <a:endParaRPr lang="he-IL">
              <a:solidFill>
                <a:prstClr val="black">
                  <a:tint val="75000"/>
                </a:prstClr>
              </a:solidFill>
            </a:endParaRPr>
          </a:p>
        </p:txBody>
      </p:sp>
      <p:pic>
        <p:nvPicPr>
          <p:cNvPr id="11" name="מציין מיקום תוכן 3" descr="U fission.jpg"/>
          <p:cNvPicPr>
            <a:picLocks noChangeAspect="1"/>
          </p:cNvPicPr>
          <p:nvPr/>
        </p:nvPicPr>
        <p:blipFill>
          <a:blip r:embed="rId4"/>
          <a:srcRect t="-2" b="42353"/>
          <a:stretch>
            <a:fillRect/>
          </a:stretch>
        </p:blipFill>
        <p:spPr>
          <a:xfrm>
            <a:off x="566233" y="847246"/>
            <a:ext cx="3287132" cy="4758217"/>
          </a:xfrm>
          <a:prstGeom prst="rect">
            <a:avLst/>
          </a:prstGeom>
        </p:spPr>
      </p:pic>
    </p:spTree>
    <p:extLst>
      <p:ext uri="{BB962C8B-B14F-4D97-AF65-F5344CB8AC3E}">
        <p14:creationId xmlns:p14="http://schemas.microsoft.com/office/powerpoint/2010/main" val="1679618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838199" y="63679"/>
            <a:ext cx="10515600" cy="1325563"/>
          </a:xfrm>
        </p:spPr>
        <p:txBody>
          <a:bodyPr>
            <a:normAutofit/>
          </a:bodyPr>
          <a:lstStyle/>
          <a:p>
            <a:r>
              <a:rPr lang="he-IL" sz="4800" b="1" dirty="0">
                <a:solidFill>
                  <a:srgbClr val="002060"/>
                </a:solidFill>
              </a:rPr>
              <a:t>ראקציית שרשרת ביקוע אורניום 235</a:t>
            </a:r>
            <a:r>
              <a:rPr lang="he-IL" dirty="0">
                <a:solidFill>
                  <a:prstClr val="black"/>
                </a:solidFill>
                <a:latin typeface="Times New Roman"/>
                <a:cs typeface="Times New Roman"/>
              </a:rPr>
              <a:t> </a:t>
            </a:r>
            <a:endParaRPr lang="he-IL" sz="4800" b="1" dirty="0">
              <a:solidFill>
                <a:srgbClr val="002060"/>
              </a:solidFill>
            </a:endParaRPr>
          </a:p>
        </p:txBody>
      </p:sp>
      <p:sp>
        <p:nvSpPr>
          <p:cNvPr id="4" name="מציין מיקום תוכן 3"/>
          <p:cNvSpPr>
            <a:spLocks noGrp="1"/>
          </p:cNvSpPr>
          <p:nvPr>
            <p:ph sz="half" idx="1"/>
          </p:nvPr>
        </p:nvSpPr>
        <p:spPr>
          <a:xfrm>
            <a:off x="876299" y="1222328"/>
            <a:ext cx="5181600" cy="4351338"/>
          </a:xfrm>
        </p:spPr>
        <p:txBody>
          <a:bodyPr>
            <a:normAutofit/>
          </a:bodyPr>
          <a:lstStyle/>
          <a:p>
            <a:endParaRPr lang="he-IL"/>
          </a:p>
        </p:txBody>
      </p:sp>
      <p:sp>
        <p:nvSpPr>
          <p:cNvPr id="6" name="מציין מיקום תוכן 5"/>
          <p:cNvSpPr>
            <a:spLocks noGrp="1"/>
          </p:cNvSpPr>
          <p:nvPr>
            <p:ph sz="half" idx="2"/>
          </p:nvPr>
        </p:nvSpPr>
        <p:spPr>
          <a:xfrm>
            <a:off x="6095999" y="1055414"/>
            <a:ext cx="5181600" cy="4351338"/>
          </a:xfrm>
        </p:spPr>
        <p:txBody>
          <a:bodyPr>
            <a:noAutofit/>
          </a:bodyPr>
          <a:lstStyle/>
          <a:p>
            <a:pPr marL="0" lvl="0" indent="0" defTabSz="457200">
              <a:lnSpc>
                <a:spcPct val="100000"/>
              </a:lnSpc>
              <a:buClr>
                <a:srgbClr val="A53010"/>
              </a:buClr>
              <a:buNone/>
            </a:pPr>
            <a:r>
              <a:rPr lang="he-IL" sz="1800" b="1" i="1" dirty="0">
                <a:solidFill>
                  <a:srgbClr val="FF0000"/>
                </a:solidFill>
                <a:latin typeface="David" panose="020E0502060401010101" pitchFamily="34" charset="-79"/>
                <a:cs typeface="David" panose="020E0502060401010101" pitchFamily="34" charset="-79"/>
              </a:rPr>
              <a:t>הגרעין מורכב מפרוטונים (אדום) ונויטרונים </a:t>
            </a:r>
            <a:r>
              <a:rPr lang="he-IL" sz="1800" b="1" i="1" dirty="0" smtClean="0">
                <a:solidFill>
                  <a:srgbClr val="FF0000"/>
                </a:solidFill>
                <a:latin typeface="David" panose="020E0502060401010101" pitchFamily="34" charset="-79"/>
                <a:cs typeface="David" panose="020E0502060401010101" pitchFamily="34" charset="-79"/>
              </a:rPr>
              <a:t>(לבן), </a:t>
            </a:r>
            <a:r>
              <a:rPr lang="he-IL" sz="1800" b="1" i="1" dirty="0">
                <a:solidFill>
                  <a:prstClr val="black">
                    <a:lumMod val="75000"/>
                    <a:lumOff val="25000"/>
                  </a:prstClr>
                </a:solidFill>
                <a:latin typeface="David" panose="020E0502060401010101" pitchFamily="34" charset="-79"/>
                <a:cs typeface="David" panose="020E0502060401010101" pitchFamily="34" charset="-79"/>
              </a:rPr>
              <a:t>כאשר בגרעינים בקיעים יש עודף של נויטרונים על פני הפרוטונים</a:t>
            </a:r>
          </a:p>
          <a:p>
            <a:pPr algn="just"/>
            <a:r>
              <a:rPr lang="he-IL" sz="2600" b="1" dirty="0" smtClean="0">
                <a:latin typeface="David" pitchFamily="34" charset="-79"/>
                <a:cs typeface="David" pitchFamily="34" charset="-79"/>
              </a:rPr>
              <a:t>בביקוע</a:t>
            </a:r>
            <a:r>
              <a:rPr lang="he-IL" sz="2600" b="1" dirty="0">
                <a:latin typeface="David" pitchFamily="34" charset="-79"/>
                <a:cs typeface="David" pitchFamily="34" charset="-79"/>
              </a:rPr>
              <a:t>:</a:t>
            </a:r>
            <a:r>
              <a:rPr lang="he-IL" sz="2600" dirty="0">
                <a:latin typeface="David" pitchFamily="34" charset="-79"/>
                <a:cs typeface="David" pitchFamily="34" charset="-79"/>
              </a:rPr>
              <a:t> משתחררים לפחות 2 נויטרונים. כ"א מהם יכול לגרום לביקוע של אטומים נוספים.</a:t>
            </a:r>
          </a:p>
          <a:p>
            <a:pPr algn="just"/>
            <a:r>
              <a:rPr lang="he-IL" sz="2600" dirty="0">
                <a:latin typeface="David" pitchFamily="34" charset="-79"/>
                <a:cs typeface="David" pitchFamily="34" charset="-79"/>
              </a:rPr>
              <a:t>כך נוצרת תגובת שרשרת גרעין. כלומר:</a:t>
            </a:r>
            <a:r>
              <a:rPr lang="en-US" sz="2600" dirty="0">
                <a:latin typeface="David" pitchFamily="34" charset="-79"/>
                <a:cs typeface="David" pitchFamily="34" charset="-79"/>
              </a:rPr>
              <a:t> </a:t>
            </a:r>
            <a:r>
              <a:rPr lang="he-IL" sz="2600" dirty="0">
                <a:latin typeface="David" pitchFamily="34" charset="-79"/>
                <a:cs typeface="David" pitchFamily="34" charset="-79"/>
              </a:rPr>
              <a:t>תהליך הביקוע </a:t>
            </a:r>
            <a:r>
              <a:rPr lang="he-IL" sz="2600" dirty="0" smtClean="0">
                <a:latin typeface="David" pitchFamily="34" charset="-79"/>
                <a:cs typeface="David" pitchFamily="34" charset="-79"/>
              </a:rPr>
              <a:t>נמשך </a:t>
            </a:r>
            <a:r>
              <a:rPr lang="he-IL" sz="2600" dirty="0">
                <a:latin typeface="David" pitchFamily="34" charset="-79"/>
                <a:cs typeface="David" pitchFamily="34" charset="-79"/>
              </a:rPr>
              <a:t>מאליו. </a:t>
            </a:r>
          </a:p>
          <a:p>
            <a:pPr algn="just"/>
            <a:r>
              <a:rPr lang="he-IL" sz="2600" dirty="0">
                <a:latin typeface="David" pitchFamily="34" charset="-79"/>
                <a:cs typeface="David" pitchFamily="34" charset="-79"/>
              </a:rPr>
              <a:t>התהליך ההפוך קרוי "היתוך" – כשאטומים חוברים יחד ליצור אטום גדול.</a:t>
            </a:r>
          </a:p>
          <a:p>
            <a:pPr algn="just"/>
            <a:r>
              <a:rPr lang="he-IL" sz="2600" b="1" dirty="0">
                <a:latin typeface="David" pitchFamily="34" charset="-79"/>
                <a:cs typeface="David" pitchFamily="34" charset="-79"/>
              </a:rPr>
              <a:t>למשל</a:t>
            </a:r>
            <a:r>
              <a:rPr lang="he-IL" sz="2600" dirty="0">
                <a:latin typeface="David" pitchFamily="34" charset="-79"/>
                <a:cs typeface="David" pitchFamily="34" charset="-79"/>
              </a:rPr>
              <a:t>: השמש מייצרת אנרגיה בתהליך כזה, בעזרת אטומי מימן </a:t>
            </a:r>
            <a:r>
              <a:rPr lang="he-IL" sz="2600" dirty="0" smtClean="0">
                <a:latin typeface="David" pitchFamily="34" charset="-79"/>
                <a:cs typeface="David" pitchFamily="34" charset="-79"/>
              </a:rPr>
              <a:t>שמתמזגים יחדיו והופכים להליום</a:t>
            </a:r>
            <a:r>
              <a:rPr lang="he-IL" sz="2600" dirty="0">
                <a:latin typeface="David" pitchFamily="34" charset="-79"/>
                <a:cs typeface="David" pitchFamily="34" charset="-79"/>
              </a:rPr>
              <a:t>.</a:t>
            </a:r>
          </a:p>
        </p:txBody>
      </p:sp>
      <p:sp>
        <p:nvSpPr>
          <p:cNvPr id="5" name="מציין מיקום של מספר שקופית 4"/>
          <p:cNvSpPr>
            <a:spLocks noGrp="1"/>
          </p:cNvSpPr>
          <p:nvPr>
            <p:ph type="sldNum" sz="quarter" idx="12"/>
          </p:nvPr>
        </p:nvSpPr>
        <p:spPr/>
        <p:txBody>
          <a:bodyPr/>
          <a:lstStyle/>
          <a:p>
            <a:fld id="{F08C7CFD-42CD-40AF-9D8A-B6FC5D603F51}" type="slidenum">
              <a:rPr lang="he-IL" smtClean="0">
                <a:solidFill>
                  <a:prstClr val="black">
                    <a:tint val="75000"/>
                  </a:prstClr>
                </a:solidFill>
              </a:rPr>
              <a:pPr/>
              <a:t>9</a:t>
            </a:fld>
            <a:endParaRPr lang="he-IL">
              <a:solidFill>
                <a:prstClr val="black">
                  <a:tint val="75000"/>
                </a:prstClr>
              </a:solidFill>
            </a:endParaRPr>
          </a:p>
        </p:txBody>
      </p:sp>
      <p:pic>
        <p:nvPicPr>
          <p:cNvPr id="3" name="תמונה 2"/>
          <p:cNvPicPr>
            <a:picLocks noChangeAspect="1"/>
          </p:cNvPicPr>
          <p:nvPr/>
        </p:nvPicPr>
        <p:blipFill>
          <a:blip r:embed="rId4"/>
          <a:stretch>
            <a:fillRect/>
          </a:stretch>
        </p:blipFill>
        <p:spPr>
          <a:xfrm>
            <a:off x="1532756" y="1870076"/>
            <a:ext cx="4487045" cy="3389670"/>
          </a:xfrm>
          <a:prstGeom prst="rect">
            <a:avLst/>
          </a:prstGeom>
        </p:spPr>
      </p:pic>
    </p:spTree>
    <p:extLst>
      <p:ext uri="{BB962C8B-B14F-4D97-AF65-F5344CB8AC3E}">
        <p14:creationId xmlns:p14="http://schemas.microsoft.com/office/powerpoint/2010/main" val="3673786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MNIDocumentTarget xmlns="87b98568-e8c7-4058-bf31-e11803adaf85" xsi:nil="true"/>
    <MNIDocumentSubject xmlns="87b98568-e8c7-4058-bf31-e11803adaf85">פורמט מצגת עברית - מאי 2014</MNIDocumentSubject>
    <MNIDocumentCategory xmlns="87b98568-e8c7-4058-bf31-e11803adaf85" xsi:nil="true"/>
    <MNIDocumentType xmlns="87b98568-e8c7-4058-bf31-e11803adaf85">טופס</MNIDocumentType>
  </documentManagement>
</p:properties>
</file>

<file path=customXml/item3.xml><?xml version="1.0" encoding="utf-8"?>
<ct:contentTypeSchema xmlns:ct="http://schemas.microsoft.com/office/2006/metadata/contentType" xmlns:ma="http://schemas.microsoft.com/office/2006/metadata/properties/metaAttributes" ct:_="" ma:_="" ma:contentTypeName="מסמך משרד התשתיות" ma:contentTypeID="0x010100078AB9929E134E40B1D69EB4EA35524B00E3E2809D7940164FB33DA5C982D6DA9E" ma:contentTypeVersion="11" ma:contentTypeDescription="" ma:contentTypeScope="" ma:versionID="59a782f30e3efcc2524daf29c14d9132">
  <xsd:schema xmlns:xsd="http://www.w3.org/2001/XMLSchema" xmlns:p="http://schemas.microsoft.com/office/2006/metadata/properties" xmlns:ns2="87b98568-e8c7-4058-bf31-e11803adaf85" targetNamespace="http://schemas.microsoft.com/office/2006/metadata/properties" ma:root="true" ma:fieldsID="5ae534353dfae1c4d2bfe153035a6d70" ns2:_="">
    <xsd:import namespace="87b98568-e8c7-4058-bf31-e11803adaf85"/>
    <xsd:element name="properties">
      <xsd:complexType>
        <xsd:sequence>
          <xsd:element name="documentManagement">
            <xsd:complexType>
              <xsd:all>
                <xsd:element ref="ns2:MNIDocumentCategory" minOccurs="0"/>
                <xsd:element ref="ns2:MNIDocumentSubject" minOccurs="0"/>
                <xsd:element ref="ns2:MNIDocumentTarget" minOccurs="0"/>
                <xsd:element ref="ns2:MNIDocumentType"/>
              </xsd:all>
            </xsd:complexType>
          </xsd:element>
        </xsd:sequence>
      </xsd:complexType>
    </xsd:element>
  </xsd:schema>
  <xsd:schema xmlns:xsd="http://www.w3.org/2001/XMLSchema" xmlns:dms="http://schemas.microsoft.com/office/2006/documentManagement/types" targetNamespace="87b98568-e8c7-4058-bf31-e11803adaf85" elementFormDefault="qualified">
    <xsd:import namespace="http://schemas.microsoft.com/office/2006/documentManagement/types"/>
    <xsd:element name="MNIDocumentCategory" ma:index="2" nillable="true" ma:displayName="קטגורית מסמך" ma:list="{4e037462-cfeb-426f-8609-c46e637e17f1}" ma:internalName="MNIDocumentCategory" ma:showField="Title" ma:web="87b98568-e8c7-4058-bf31-e11803adaf85">
      <xsd:simpleType>
        <xsd:restriction base="dms:Lookup"/>
      </xsd:simpleType>
    </xsd:element>
    <xsd:element name="MNIDocumentSubject" ma:index="3" nillable="true" ma:displayName="נושא המסמך" ma:default="" ma:internalName="MNIDocumentSubject">
      <xsd:simpleType>
        <xsd:restriction base="dms:Text">
          <xsd:maxLength value="255"/>
        </xsd:restriction>
      </xsd:simpleType>
    </xsd:element>
    <xsd:element name="MNIDocumentTarget" ma:index="4" nillable="true" ma:displayName="מטרת המסמך" ma:default="" ma:internalName="MNIDocumentTarget">
      <xsd:simpleType>
        <xsd:restriction base="dms:Text">
          <xsd:maxLength value="255"/>
        </xsd:restriction>
      </xsd:simpleType>
    </xsd:element>
    <xsd:element name="MNIDocumentType" ma:index="5" ma:displayName="סוג מסמך" ma:default="נוהל" ma:format="Dropdown" ma:internalName="MNIDocumentType">
      <xsd:simpleType>
        <xsd:restriction base="dms:Choice">
          <xsd:enumeration value="נוהל"/>
          <xsd:enumeration value="טופס"/>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סוג תוכן"/>
        <xsd:element ref="dc:title" minOccurs="0" maxOccurs="1" ma:index="1"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4.xml><?xml version="1.0" encoding="utf-8"?>
<?mso-contentType ?>
<customXsn xmlns="http://schemas.microsoft.com/office/2006/metadata/customXsn">
  <xsnLocation>http://moss/DocLib1/Forms/מסמך משרד התשתיות/7ec8539b2d90bf7ccustomXsn.xsn</xsnLocation>
  <cached>False</cached>
  <openByDefault>False</openByDefault>
  <xsnScope>http://moss/DocLib1</xsnScope>
</customXsn>
</file>

<file path=customXml/itemProps1.xml><?xml version="1.0" encoding="utf-8"?>
<ds:datastoreItem xmlns:ds="http://schemas.openxmlformats.org/officeDocument/2006/customXml" ds:itemID="{F4341FD1-484C-41E8-9DFD-1A81F8749E7A}">
  <ds:schemaRefs>
    <ds:schemaRef ds:uri="http://schemas.microsoft.com/sharepoint/v3/contenttype/forms"/>
  </ds:schemaRefs>
</ds:datastoreItem>
</file>

<file path=customXml/itemProps2.xml><?xml version="1.0" encoding="utf-8"?>
<ds:datastoreItem xmlns:ds="http://schemas.openxmlformats.org/officeDocument/2006/customXml" ds:itemID="{B7E93692-B3C3-4ED2-A52E-6AB84FB0A637}">
  <ds:schemaRefs>
    <ds:schemaRef ds:uri="http://purl.org/dc/dcmitype/"/>
    <ds:schemaRef ds:uri="http://schemas.microsoft.com/office/2006/documentManagement/types"/>
    <ds:schemaRef ds:uri="http://purl.org/dc/terms/"/>
    <ds:schemaRef ds:uri="http://purl.org/dc/elements/1.1/"/>
    <ds:schemaRef ds:uri="87b98568-e8c7-4058-bf31-e11803adaf85"/>
    <ds:schemaRef ds:uri="http://www.w3.org/XML/1998/namespac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9AE5FFA4-AA85-4295-A34B-24C9258757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b98568-e8c7-4058-bf31-e11803adaf85"/>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4.xml><?xml version="1.0" encoding="utf-8"?>
<ds:datastoreItem xmlns:ds="http://schemas.openxmlformats.org/officeDocument/2006/customXml" ds:itemID="{E6B79753-76A5-48C5-88D9-3625DAD8C6FA}">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emplate/>
  <TotalTime>11547</TotalTime>
  <Words>12571</Words>
  <Application>Microsoft Office PowerPoint</Application>
  <PresentationFormat>מסך רחב</PresentationFormat>
  <Paragraphs>804</Paragraphs>
  <Slides>44</Slides>
  <Notes>43</Notes>
  <HiddenSlides>2</HiddenSlides>
  <MMClips>0</MMClips>
  <ScaleCrop>false</ScaleCrop>
  <HeadingPairs>
    <vt:vector size="6" baseType="variant">
      <vt:variant>
        <vt:lpstr>גופנים בשימוש</vt:lpstr>
      </vt:variant>
      <vt:variant>
        <vt:i4>16</vt:i4>
      </vt:variant>
      <vt:variant>
        <vt:lpstr>ערכת נושא</vt:lpstr>
      </vt:variant>
      <vt:variant>
        <vt:i4>5</vt:i4>
      </vt:variant>
      <vt:variant>
        <vt:lpstr>כותרות שקופיות</vt:lpstr>
      </vt:variant>
      <vt:variant>
        <vt:i4>44</vt:i4>
      </vt:variant>
    </vt:vector>
  </HeadingPairs>
  <TitlesOfParts>
    <vt:vector size="65" baseType="lpstr">
      <vt:lpstr>AdvOT5fc32f66.B</vt:lpstr>
      <vt:lpstr>AGaramondPro-Regular</vt:lpstr>
      <vt:lpstr>Arial</vt:lpstr>
      <vt:lpstr>Arial</vt:lpstr>
      <vt:lpstr>Calibri</vt:lpstr>
      <vt:lpstr>Calibri Light</vt:lpstr>
      <vt:lpstr>Century Gothic</vt:lpstr>
      <vt:lpstr>David</vt:lpstr>
      <vt:lpstr>FrankRuehl</vt:lpstr>
      <vt:lpstr>Geula</vt:lpstr>
      <vt:lpstr>NarkisBlockMFMedium</vt:lpstr>
      <vt:lpstr>Stone Sans ITC TT</vt:lpstr>
      <vt:lpstr>StoneSans LT Semibold</vt:lpstr>
      <vt:lpstr>Times New Roman</vt:lpstr>
      <vt:lpstr>Wingdings</vt:lpstr>
      <vt:lpstr>Wingdings 3</vt:lpstr>
      <vt:lpstr>ערכת נושא Office</vt:lpstr>
      <vt:lpstr>Office Theme</vt:lpstr>
      <vt:lpstr>2_ערכת נושא Office</vt:lpstr>
      <vt:lpstr>1_Office Theme</vt:lpstr>
      <vt:lpstr>2_Office Theme</vt:lpstr>
      <vt:lpstr>  מי צריך אנרגיה גרעינית?</vt:lpstr>
      <vt:lpstr>נושאים במצגת</vt:lpstr>
      <vt:lpstr>מצגת של PowerPoint</vt:lpstr>
      <vt:lpstr>מצגת של PowerPoint</vt:lpstr>
      <vt:lpstr>אנרגיה גרעינית - הצורך</vt:lpstr>
      <vt:lpstr>בכדי להגיע להבנה של החלופות שבפנינו נעבור בקצרה על נושא ייצור אנרגיה בכורים גרעיניים </vt:lpstr>
      <vt:lpstr>מצגת של PowerPoint</vt:lpstr>
      <vt:lpstr>ביקוע אורניום 235</vt:lpstr>
      <vt:lpstr>ראקציית שרשרת ביקוע אורניום 235 </vt:lpstr>
      <vt:lpstr>מצגת של PowerPoint</vt:lpstr>
      <vt:lpstr>ליבת כור</vt:lpstr>
      <vt:lpstr>מצגת של PowerPoint</vt:lpstr>
      <vt:lpstr> המרכיבים של כור גרעיני לייצור חשמל</vt:lpstr>
      <vt:lpstr>מצגת של PowerPoint</vt:lpstr>
      <vt:lpstr>מצגת של PowerPoint</vt:lpstr>
      <vt:lpstr> תחנה גרעינית (תג"ר) לייצור חשמל - PWR </vt:lpstr>
      <vt:lpstr>תחנת כוח גרעינית - Basic Diagram of a PWR</vt:lpstr>
      <vt:lpstr> תחנה גרעינית לייצור חשמל - BWR </vt:lpstr>
      <vt:lpstr>Basic Diagram of a BWR</vt:lpstr>
      <vt:lpstr>כורים קטנים מתקדמים</vt:lpstr>
      <vt:lpstr>כורים מתקדמים מדור רביעי - טכנולוגיות "מתעוררות" </vt:lpstr>
      <vt:lpstr>היתרונות של כורים קטנים</vt:lpstr>
      <vt:lpstr> בטיחות אינהרנטית - דלק ה"טריסו"</vt:lpstr>
      <vt:lpstr>ההתאמה של SMR לישראל</vt:lpstr>
      <vt:lpstr>אתגרים</vt:lpstr>
      <vt:lpstr>הקמת תחנות כוח גרעיניות בעולם</vt:lpstr>
      <vt:lpstr>תג"ר בעולם  - תחזית IEA-2015 לשנת 2040</vt:lpstr>
      <vt:lpstr>מצגת של PowerPoint</vt:lpstr>
      <vt:lpstr>Market Potential: Operating License Renewal World Power Reactor Fleet</vt:lpstr>
      <vt:lpstr>כלכליות חשמל מתג"ר</vt:lpstr>
      <vt:lpstr>מצגת של PowerPoint</vt:lpstr>
      <vt:lpstr>מצגת של PowerPoint</vt:lpstr>
      <vt:lpstr>עיקרי פעילות עבר</vt:lpstr>
      <vt:lpstr>מצגת של PowerPoint</vt:lpstr>
      <vt:lpstr>מצגת של PowerPoint</vt:lpstr>
      <vt:lpstr>מצגת של PowerPoint</vt:lpstr>
      <vt:lpstr>Prediction of Israel’s power production sources distribution in 20501</vt:lpstr>
      <vt:lpstr>מצגת של PowerPoint</vt:lpstr>
      <vt:lpstr>מצגת של PowerPoint</vt:lpstr>
      <vt:lpstr>זיהום סביבתי</vt:lpstr>
      <vt:lpstr> השוואת צריכת חומרי גלם, פליטות  ויצירת פסולת</vt:lpstr>
      <vt:lpstr>בטיחות גרעינית</vt:lpstr>
      <vt:lpstr>אתגרי הקמת תג"ר בישראל</vt:lpstr>
      <vt:lpstr>מצגת של PowerPoint</vt:lpstr>
    </vt:vector>
  </TitlesOfParts>
  <Company>Ministry Of Energy And Water Resources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פורמט מצגת עברית - מאי 2014</dc:title>
  <dc:creator>ענת גיניאו אבירם</dc:creator>
  <cp:lastModifiedBy>Dorit_Lent</cp:lastModifiedBy>
  <cp:revision>571</cp:revision>
  <cp:lastPrinted>2017-04-23T13:15:28Z</cp:lastPrinted>
  <dcterms:created xsi:type="dcterms:W3CDTF">2014-05-13T05:56:16Z</dcterms:created>
  <dcterms:modified xsi:type="dcterms:W3CDTF">2017-06-28T19:06:58Z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0x010100078AB9929E134E40B1D69EB4EA35524B00E3E2809D7940164FB33DA5C982D6DA9E</vt:lpwstr>
  </property>
</Properties>
</file>