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65" r:id="rId3"/>
    <p:sldId id="268" r:id="rId4"/>
    <p:sldId id="266" r:id="rId5"/>
    <p:sldId id="269" r:id="rId6"/>
    <p:sldId id="270" r:id="rId7"/>
    <p:sldId id="271" r:id="rId8"/>
    <p:sldId id="274" r:id="rId9"/>
    <p:sldId id="275" r:id="rId10"/>
    <p:sldId id="276" r:id="rId11"/>
    <p:sldId id="277" r:id="rId12"/>
    <p:sldId id="279" r:id="rId13"/>
    <p:sldId id="280" r:id="rId14"/>
    <p:sldId id="281" r:id="rId15"/>
    <p:sldId id="282" r:id="rId16"/>
    <p:sldId id="283" r:id="rId17"/>
    <p:sldId id="284" r:id="rId18"/>
    <p:sldId id="285" r:id="rId19"/>
    <p:sldId id="278" r:id="rId20"/>
    <p:sldId id="272" r:id="rId2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varScale="1">
        <p:scale>
          <a:sx n="75" d="100"/>
          <a:sy n="75" d="100"/>
        </p:scale>
        <p:origin x="-153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D2C7E0-221E-47C4-BFFB-B8A253FEB844}" type="doc">
      <dgm:prSet loTypeId="urn:microsoft.com/office/officeart/2005/8/layout/vList5" loCatId="list" qsTypeId="urn:microsoft.com/office/officeart/2005/8/quickstyle/3d2" qsCatId="3D" csTypeId="urn:microsoft.com/office/officeart/2005/8/colors/colorful5" csCatId="colorful" phldr="1"/>
      <dgm:spPr/>
      <dgm:t>
        <a:bodyPr/>
        <a:lstStyle/>
        <a:p>
          <a:pPr rtl="1"/>
          <a:endParaRPr lang="he-IL"/>
        </a:p>
      </dgm:t>
    </dgm:pt>
    <dgm:pt modelId="{AA608AF4-19CE-4A10-8AA1-90D16B1EB20D}">
      <dgm:prSet phldrT="[Text]" custT="1"/>
      <dgm:spPr/>
      <dgm:t>
        <a:bodyPr/>
        <a:lstStyle/>
        <a:p>
          <a:pPr rtl="1"/>
          <a:r>
            <a:rPr lang="he-IL" sz="2800" b="1" dirty="0" smtClean="0">
              <a:latin typeface="Arial" pitchFamily="34" charset="0"/>
              <a:cs typeface="Arial" pitchFamily="34" charset="0"/>
            </a:rPr>
            <a:t>הערכה מסורתית</a:t>
          </a:r>
          <a:endParaRPr lang="he-IL" sz="2800" b="1" dirty="0">
            <a:latin typeface="Arial" pitchFamily="34" charset="0"/>
            <a:cs typeface="Arial" pitchFamily="34" charset="0"/>
          </a:endParaRPr>
        </a:p>
      </dgm:t>
    </dgm:pt>
    <dgm:pt modelId="{E6280DD8-4376-40F7-9613-31A59DE10EEE}" type="parTrans" cxnId="{D5CDD6DC-3D3E-4C49-BCED-74B5E6A054B3}">
      <dgm:prSet/>
      <dgm:spPr/>
      <dgm:t>
        <a:bodyPr/>
        <a:lstStyle/>
        <a:p>
          <a:pPr rtl="1"/>
          <a:endParaRPr lang="he-IL"/>
        </a:p>
      </dgm:t>
    </dgm:pt>
    <dgm:pt modelId="{FA56A37D-5197-4CED-A9C9-2AF08C4A3880}" type="sibTrans" cxnId="{D5CDD6DC-3D3E-4C49-BCED-74B5E6A054B3}">
      <dgm:prSet/>
      <dgm:spPr/>
      <dgm:t>
        <a:bodyPr/>
        <a:lstStyle/>
        <a:p>
          <a:pPr rtl="1"/>
          <a:endParaRPr lang="he-IL"/>
        </a:p>
      </dgm:t>
    </dgm:pt>
    <dgm:pt modelId="{39282B6C-8A1D-4E76-ADA1-FD937D5A6DFA}">
      <dgm:prSet phldrT="[Text]" custT="1"/>
      <dgm:spPr/>
      <dgm:t>
        <a:bodyPr/>
        <a:lstStyle/>
        <a:p>
          <a:pPr rtl="1"/>
          <a:r>
            <a:rPr lang="he-IL" sz="2000" b="1" dirty="0" smtClean="0">
              <a:latin typeface="Arial" pitchFamily="34" charset="0"/>
              <a:cs typeface="Arial" pitchFamily="34" charset="0"/>
            </a:rPr>
            <a:t>חלק א – הצגת הנושא </a:t>
          </a:r>
          <a:r>
            <a:rPr lang="he-IL" sz="2000" dirty="0" smtClean="0">
              <a:latin typeface="Arial" pitchFamily="34" charset="0"/>
              <a:cs typeface="Arial" pitchFamily="34" charset="0"/>
            </a:rPr>
            <a:t>באמצעות קריאת קטעי מידע מעובדים ושאלות מלוות הכוללות מגוון מיומנויות כגון: יישום ידע כימי, ניתוח מידע מגרפים/טבלאות, שאלת שאלות, העלאת טיעונים מנומקים ועוד. </a:t>
          </a:r>
          <a:endParaRPr lang="he-IL" sz="2000" dirty="0">
            <a:latin typeface="Arial" pitchFamily="34" charset="0"/>
            <a:cs typeface="Arial" pitchFamily="34" charset="0"/>
          </a:endParaRPr>
        </a:p>
      </dgm:t>
    </dgm:pt>
    <dgm:pt modelId="{4D76E6F0-E431-4DE7-886D-7C9651BD8CE1}" type="parTrans" cxnId="{900F9440-A21A-4832-BA84-B3C675A907D6}">
      <dgm:prSet/>
      <dgm:spPr/>
      <dgm:t>
        <a:bodyPr/>
        <a:lstStyle/>
        <a:p>
          <a:pPr rtl="1"/>
          <a:endParaRPr lang="he-IL"/>
        </a:p>
      </dgm:t>
    </dgm:pt>
    <dgm:pt modelId="{9E1810CC-255B-4426-B6E2-0F5821C98F3B}" type="sibTrans" cxnId="{900F9440-A21A-4832-BA84-B3C675A907D6}">
      <dgm:prSet/>
      <dgm:spPr/>
      <dgm:t>
        <a:bodyPr/>
        <a:lstStyle/>
        <a:p>
          <a:pPr rtl="1"/>
          <a:endParaRPr lang="he-IL"/>
        </a:p>
      </dgm:t>
    </dgm:pt>
    <dgm:pt modelId="{4260F6BC-D304-43D0-B7B7-E2F8BB9A5779}">
      <dgm:prSet phldrT="[Text]" custT="1"/>
      <dgm:spPr/>
      <dgm:t>
        <a:bodyPr/>
        <a:lstStyle/>
        <a:p>
          <a:pPr rtl="1"/>
          <a:r>
            <a:rPr lang="he-IL" sz="2800" b="1" dirty="0" smtClean="0">
              <a:latin typeface="Arial" pitchFamily="34" charset="0"/>
              <a:cs typeface="Arial" pitchFamily="34" charset="0"/>
            </a:rPr>
            <a:t>הערכה חלופית</a:t>
          </a:r>
        </a:p>
      </dgm:t>
    </dgm:pt>
    <dgm:pt modelId="{AE7745A3-4641-4B04-A9B6-54CBA87DB3C6}" type="parTrans" cxnId="{68519677-9967-49B9-9E15-450292959CCE}">
      <dgm:prSet/>
      <dgm:spPr/>
      <dgm:t>
        <a:bodyPr/>
        <a:lstStyle/>
        <a:p>
          <a:pPr rtl="1"/>
          <a:endParaRPr lang="he-IL"/>
        </a:p>
      </dgm:t>
    </dgm:pt>
    <dgm:pt modelId="{73F0C7CD-532B-4848-BCC3-82C57A6FF73B}" type="sibTrans" cxnId="{68519677-9967-49B9-9E15-450292959CCE}">
      <dgm:prSet/>
      <dgm:spPr/>
      <dgm:t>
        <a:bodyPr/>
        <a:lstStyle/>
        <a:p>
          <a:pPr rtl="1"/>
          <a:endParaRPr lang="he-IL"/>
        </a:p>
      </dgm:t>
    </dgm:pt>
    <dgm:pt modelId="{AA771AFA-23FD-4A9A-8F48-ECB9E8880AA6}">
      <dgm:prSet phldrT="[Text]" custT="1"/>
      <dgm:spPr/>
      <dgm:t>
        <a:bodyPr/>
        <a:lstStyle/>
        <a:p>
          <a:pPr rtl="1">
            <a:lnSpc>
              <a:spcPct val="150000"/>
            </a:lnSpc>
          </a:pPr>
          <a:r>
            <a:rPr lang="he-IL" sz="2000" b="1" u="sng" dirty="0" smtClean="0">
              <a:latin typeface="Arial" pitchFamily="34" charset="0"/>
              <a:cs typeface="Arial" pitchFamily="34" charset="0"/>
            </a:rPr>
            <a:t>חלק ב - העמקת הנושא </a:t>
          </a:r>
          <a:r>
            <a:rPr lang="he-IL" sz="2000" dirty="0" smtClean="0">
              <a:latin typeface="Arial" pitchFamily="34" charset="0"/>
              <a:cs typeface="Arial" pitchFamily="34" charset="0"/>
            </a:rPr>
            <a:t>באמצעות משימה עצמאית לתלמידים כגון: איתור מידע והכנת מצגת</a:t>
          </a:r>
        </a:p>
      </dgm:t>
    </dgm:pt>
    <dgm:pt modelId="{353E2910-48B2-435B-91CD-AF3EB47BA437}" type="parTrans" cxnId="{884CEBD6-E3DA-4768-9BF2-B0DF2D987BBA}">
      <dgm:prSet/>
      <dgm:spPr/>
      <dgm:t>
        <a:bodyPr/>
        <a:lstStyle/>
        <a:p>
          <a:pPr rtl="1"/>
          <a:endParaRPr lang="he-IL"/>
        </a:p>
      </dgm:t>
    </dgm:pt>
    <dgm:pt modelId="{B09A98F7-D57A-4C8F-99C4-965A8B361B70}" type="sibTrans" cxnId="{884CEBD6-E3DA-4768-9BF2-B0DF2D987BBA}">
      <dgm:prSet/>
      <dgm:spPr/>
      <dgm:t>
        <a:bodyPr/>
        <a:lstStyle/>
        <a:p>
          <a:pPr rtl="1"/>
          <a:endParaRPr lang="he-IL"/>
        </a:p>
      </dgm:t>
    </dgm:pt>
    <dgm:pt modelId="{AF6E5087-8E6F-438F-A751-3E60B8E0732A}">
      <dgm:prSet phldrT="[Text]" custT="1"/>
      <dgm:spPr/>
      <dgm:t>
        <a:bodyPr/>
        <a:lstStyle/>
        <a:p>
          <a:pPr rtl="1"/>
          <a:r>
            <a:rPr lang="he-IL" sz="2800" b="1" dirty="0" smtClean="0">
              <a:latin typeface="Arial" pitchFamily="34" charset="0"/>
              <a:cs typeface="Arial" pitchFamily="34" charset="0"/>
            </a:rPr>
            <a:t>הערכה חלופית</a:t>
          </a:r>
        </a:p>
      </dgm:t>
    </dgm:pt>
    <dgm:pt modelId="{9D471A0A-5266-4340-9327-8A39F0BC527A}" type="parTrans" cxnId="{2D378FF0-C8F7-40CA-8D86-14727301D488}">
      <dgm:prSet/>
      <dgm:spPr/>
      <dgm:t>
        <a:bodyPr/>
        <a:lstStyle/>
        <a:p>
          <a:pPr rtl="1"/>
          <a:endParaRPr lang="he-IL"/>
        </a:p>
      </dgm:t>
    </dgm:pt>
    <dgm:pt modelId="{427C00BA-C3E8-4336-AC1A-3FE709F8AFD5}" type="sibTrans" cxnId="{2D378FF0-C8F7-40CA-8D86-14727301D488}">
      <dgm:prSet/>
      <dgm:spPr/>
      <dgm:t>
        <a:bodyPr/>
        <a:lstStyle/>
        <a:p>
          <a:pPr rtl="1"/>
          <a:endParaRPr lang="he-IL"/>
        </a:p>
      </dgm:t>
    </dgm:pt>
    <dgm:pt modelId="{0304465C-3918-4650-AF35-1AC0D1845DA9}">
      <dgm:prSet phldrT="[Text]" custT="1"/>
      <dgm:spPr/>
      <dgm:t>
        <a:bodyPr/>
        <a:lstStyle/>
        <a:p>
          <a:pPr rtl="1">
            <a:lnSpc>
              <a:spcPct val="150000"/>
            </a:lnSpc>
          </a:pPr>
          <a:r>
            <a:rPr lang="he-IL" sz="2000" b="1" u="sng" dirty="0" smtClean="0">
              <a:latin typeface="Arial" pitchFamily="34" charset="0"/>
              <a:cs typeface="Arial" pitchFamily="34" charset="0"/>
            </a:rPr>
            <a:t>חלק ג - הרחבת הנושא </a:t>
          </a:r>
          <a:r>
            <a:rPr lang="he-IL" sz="2000" dirty="0" smtClean="0">
              <a:latin typeface="Arial" pitchFamily="34" charset="0"/>
              <a:cs typeface="Arial" pitchFamily="34" charset="0"/>
            </a:rPr>
            <a:t>תוך שילוב היבטים נוספים: כגון: היבטים אתיים, חברתיים וכדומה</a:t>
          </a:r>
          <a:r>
            <a:rPr lang="he-IL" sz="2100" dirty="0" smtClean="0"/>
            <a:t>.</a:t>
          </a:r>
          <a:endParaRPr lang="he-IL" sz="2100" dirty="0"/>
        </a:p>
      </dgm:t>
    </dgm:pt>
    <dgm:pt modelId="{31D1116E-E9EB-4486-8205-FDA35EB5B876}" type="parTrans" cxnId="{ECF651D5-F484-449F-A907-829096AE28DF}">
      <dgm:prSet/>
      <dgm:spPr/>
      <dgm:t>
        <a:bodyPr/>
        <a:lstStyle/>
        <a:p>
          <a:pPr rtl="1"/>
          <a:endParaRPr lang="he-IL"/>
        </a:p>
      </dgm:t>
    </dgm:pt>
    <dgm:pt modelId="{4434980A-389A-44C4-B931-56E75E89328A}" type="sibTrans" cxnId="{ECF651D5-F484-449F-A907-829096AE28DF}">
      <dgm:prSet/>
      <dgm:spPr/>
      <dgm:t>
        <a:bodyPr/>
        <a:lstStyle/>
        <a:p>
          <a:pPr rtl="1"/>
          <a:endParaRPr lang="he-IL"/>
        </a:p>
      </dgm:t>
    </dgm:pt>
    <dgm:pt modelId="{C92054F1-83AC-434C-8FB9-4EE5F757FB3D}" type="pres">
      <dgm:prSet presAssocID="{EDD2C7E0-221E-47C4-BFFB-B8A253FEB844}" presName="Name0" presStyleCnt="0">
        <dgm:presLayoutVars>
          <dgm:dir/>
          <dgm:animLvl val="lvl"/>
          <dgm:resizeHandles val="exact"/>
        </dgm:presLayoutVars>
      </dgm:prSet>
      <dgm:spPr/>
      <dgm:t>
        <a:bodyPr/>
        <a:lstStyle/>
        <a:p>
          <a:pPr rtl="1"/>
          <a:endParaRPr lang="he-IL"/>
        </a:p>
      </dgm:t>
    </dgm:pt>
    <dgm:pt modelId="{D005BB0A-7A69-4A2F-8877-C2243384BCCE}" type="pres">
      <dgm:prSet presAssocID="{AA608AF4-19CE-4A10-8AA1-90D16B1EB20D}" presName="linNode" presStyleCnt="0"/>
      <dgm:spPr/>
    </dgm:pt>
    <dgm:pt modelId="{541B2FEC-4885-45DC-B1E9-EDDC560DAE06}" type="pres">
      <dgm:prSet presAssocID="{AA608AF4-19CE-4A10-8AA1-90D16B1EB20D}" presName="parentText" presStyleLbl="node1" presStyleIdx="0" presStyleCnt="3">
        <dgm:presLayoutVars>
          <dgm:chMax val="1"/>
          <dgm:bulletEnabled val="1"/>
        </dgm:presLayoutVars>
      </dgm:prSet>
      <dgm:spPr/>
      <dgm:t>
        <a:bodyPr/>
        <a:lstStyle/>
        <a:p>
          <a:pPr rtl="1"/>
          <a:endParaRPr lang="he-IL"/>
        </a:p>
      </dgm:t>
    </dgm:pt>
    <dgm:pt modelId="{F6274623-7D65-442A-844C-519FDF9E4833}" type="pres">
      <dgm:prSet presAssocID="{AA608AF4-19CE-4A10-8AA1-90D16B1EB20D}" presName="descendantText" presStyleLbl="alignAccFollowNode1" presStyleIdx="0" presStyleCnt="3" custScaleY="125379">
        <dgm:presLayoutVars>
          <dgm:bulletEnabled val="1"/>
        </dgm:presLayoutVars>
      </dgm:prSet>
      <dgm:spPr/>
      <dgm:t>
        <a:bodyPr/>
        <a:lstStyle/>
        <a:p>
          <a:pPr rtl="1"/>
          <a:endParaRPr lang="he-IL"/>
        </a:p>
      </dgm:t>
    </dgm:pt>
    <dgm:pt modelId="{90D58DD2-3C0E-47F3-B6F5-70C72E2B2AA6}" type="pres">
      <dgm:prSet presAssocID="{FA56A37D-5197-4CED-A9C9-2AF08C4A3880}" presName="sp" presStyleCnt="0"/>
      <dgm:spPr/>
    </dgm:pt>
    <dgm:pt modelId="{CF22C500-EF09-4E10-A124-322A4123583D}" type="pres">
      <dgm:prSet presAssocID="{4260F6BC-D304-43D0-B7B7-E2F8BB9A5779}" presName="linNode" presStyleCnt="0"/>
      <dgm:spPr/>
    </dgm:pt>
    <dgm:pt modelId="{D824AAAC-5303-4C06-AD87-42DB43CA6B64}" type="pres">
      <dgm:prSet presAssocID="{4260F6BC-D304-43D0-B7B7-E2F8BB9A5779}" presName="parentText" presStyleLbl="node1" presStyleIdx="1" presStyleCnt="3">
        <dgm:presLayoutVars>
          <dgm:chMax val="1"/>
          <dgm:bulletEnabled val="1"/>
        </dgm:presLayoutVars>
      </dgm:prSet>
      <dgm:spPr/>
      <dgm:t>
        <a:bodyPr/>
        <a:lstStyle/>
        <a:p>
          <a:pPr rtl="1"/>
          <a:endParaRPr lang="he-IL"/>
        </a:p>
      </dgm:t>
    </dgm:pt>
    <dgm:pt modelId="{0670EFD4-1696-4E9D-AFB3-A5D17557A746}" type="pres">
      <dgm:prSet presAssocID="{4260F6BC-D304-43D0-B7B7-E2F8BB9A5779}" presName="descendantText" presStyleLbl="alignAccFollowNode1" presStyleIdx="1" presStyleCnt="3" custScaleY="120500">
        <dgm:presLayoutVars>
          <dgm:bulletEnabled val="1"/>
        </dgm:presLayoutVars>
      </dgm:prSet>
      <dgm:spPr/>
      <dgm:t>
        <a:bodyPr/>
        <a:lstStyle/>
        <a:p>
          <a:pPr rtl="1"/>
          <a:endParaRPr lang="he-IL"/>
        </a:p>
      </dgm:t>
    </dgm:pt>
    <dgm:pt modelId="{BB528BFF-D610-4E31-B622-D702B49E7325}" type="pres">
      <dgm:prSet presAssocID="{73F0C7CD-532B-4848-BCC3-82C57A6FF73B}" presName="sp" presStyleCnt="0"/>
      <dgm:spPr/>
    </dgm:pt>
    <dgm:pt modelId="{BF41CCCA-5E65-4410-8F75-0E4E24397A9E}" type="pres">
      <dgm:prSet presAssocID="{AF6E5087-8E6F-438F-A751-3E60B8E0732A}" presName="linNode" presStyleCnt="0"/>
      <dgm:spPr/>
    </dgm:pt>
    <dgm:pt modelId="{032848B7-2904-4BC3-8A25-DB64BD689FCC}" type="pres">
      <dgm:prSet presAssocID="{AF6E5087-8E6F-438F-A751-3E60B8E0732A}" presName="parentText" presStyleLbl="node1" presStyleIdx="2" presStyleCnt="3">
        <dgm:presLayoutVars>
          <dgm:chMax val="1"/>
          <dgm:bulletEnabled val="1"/>
        </dgm:presLayoutVars>
      </dgm:prSet>
      <dgm:spPr/>
      <dgm:t>
        <a:bodyPr/>
        <a:lstStyle/>
        <a:p>
          <a:pPr rtl="1"/>
          <a:endParaRPr lang="he-IL"/>
        </a:p>
      </dgm:t>
    </dgm:pt>
    <dgm:pt modelId="{70AA992B-9486-4E6C-A56C-A8CD59E0BF82}" type="pres">
      <dgm:prSet presAssocID="{AF6E5087-8E6F-438F-A751-3E60B8E0732A}" presName="descendantText" presStyleLbl="alignAccFollowNode1" presStyleIdx="2" presStyleCnt="3">
        <dgm:presLayoutVars>
          <dgm:bulletEnabled val="1"/>
        </dgm:presLayoutVars>
      </dgm:prSet>
      <dgm:spPr/>
      <dgm:t>
        <a:bodyPr/>
        <a:lstStyle/>
        <a:p>
          <a:pPr rtl="1"/>
          <a:endParaRPr lang="he-IL"/>
        </a:p>
      </dgm:t>
    </dgm:pt>
  </dgm:ptLst>
  <dgm:cxnLst>
    <dgm:cxn modelId="{900F9440-A21A-4832-BA84-B3C675A907D6}" srcId="{AA608AF4-19CE-4A10-8AA1-90D16B1EB20D}" destId="{39282B6C-8A1D-4E76-ADA1-FD937D5A6DFA}" srcOrd="0" destOrd="0" parTransId="{4D76E6F0-E431-4DE7-886D-7C9651BD8CE1}" sibTransId="{9E1810CC-255B-4426-B6E2-0F5821C98F3B}"/>
    <dgm:cxn modelId="{268B2700-35FF-4BA5-A426-6463FCACE7AB}" type="presOf" srcId="{4260F6BC-D304-43D0-B7B7-E2F8BB9A5779}" destId="{D824AAAC-5303-4C06-AD87-42DB43CA6B64}" srcOrd="0" destOrd="0" presId="urn:microsoft.com/office/officeart/2005/8/layout/vList5"/>
    <dgm:cxn modelId="{ECF651D5-F484-449F-A907-829096AE28DF}" srcId="{AF6E5087-8E6F-438F-A751-3E60B8E0732A}" destId="{0304465C-3918-4650-AF35-1AC0D1845DA9}" srcOrd="0" destOrd="0" parTransId="{31D1116E-E9EB-4486-8205-FDA35EB5B876}" sibTransId="{4434980A-389A-44C4-B931-56E75E89328A}"/>
    <dgm:cxn modelId="{DD33A579-9D1E-4FEA-A652-D01A03A603CD}" type="presOf" srcId="{AA608AF4-19CE-4A10-8AA1-90D16B1EB20D}" destId="{541B2FEC-4885-45DC-B1E9-EDDC560DAE06}" srcOrd="0" destOrd="0" presId="urn:microsoft.com/office/officeart/2005/8/layout/vList5"/>
    <dgm:cxn modelId="{884CEBD6-E3DA-4768-9BF2-B0DF2D987BBA}" srcId="{4260F6BC-D304-43D0-B7B7-E2F8BB9A5779}" destId="{AA771AFA-23FD-4A9A-8F48-ECB9E8880AA6}" srcOrd="0" destOrd="0" parTransId="{353E2910-48B2-435B-91CD-AF3EB47BA437}" sibTransId="{B09A98F7-D57A-4C8F-99C4-965A8B361B70}"/>
    <dgm:cxn modelId="{2D378FF0-C8F7-40CA-8D86-14727301D488}" srcId="{EDD2C7E0-221E-47C4-BFFB-B8A253FEB844}" destId="{AF6E5087-8E6F-438F-A751-3E60B8E0732A}" srcOrd="2" destOrd="0" parTransId="{9D471A0A-5266-4340-9327-8A39F0BC527A}" sibTransId="{427C00BA-C3E8-4336-AC1A-3FE709F8AFD5}"/>
    <dgm:cxn modelId="{7795E386-06DD-481C-B478-42A26F6E5718}" type="presOf" srcId="{AF6E5087-8E6F-438F-A751-3E60B8E0732A}" destId="{032848B7-2904-4BC3-8A25-DB64BD689FCC}" srcOrd="0" destOrd="0" presId="urn:microsoft.com/office/officeart/2005/8/layout/vList5"/>
    <dgm:cxn modelId="{68519677-9967-49B9-9E15-450292959CCE}" srcId="{EDD2C7E0-221E-47C4-BFFB-B8A253FEB844}" destId="{4260F6BC-D304-43D0-B7B7-E2F8BB9A5779}" srcOrd="1" destOrd="0" parTransId="{AE7745A3-4641-4B04-A9B6-54CBA87DB3C6}" sibTransId="{73F0C7CD-532B-4848-BCC3-82C57A6FF73B}"/>
    <dgm:cxn modelId="{B5C9661C-C979-4131-A29D-F4835BB3BBF4}" type="presOf" srcId="{EDD2C7E0-221E-47C4-BFFB-B8A253FEB844}" destId="{C92054F1-83AC-434C-8FB9-4EE5F757FB3D}" srcOrd="0" destOrd="0" presId="urn:microsoft.com/office/officeart/2005/8/layout/vList5"/>
    <dgm:cxn modelId="{3B0E3460-3B84-4160-BB70-3290D33EE496}" type="presOf" srcId="{AA771AFA-23FD-4A9A-8F48-ECB9E8880AA6}" destId="{0670EFD4-1696-4E9D-AFB3-A5D17557A746}" srcOrd="0" destOrd="0" presId="urn:microsoft.com/office/officeart/2005/8/layout/vList5"/>
    <dgm:cxn modelId="{D5CDD6DC-3D3E-4C49-BCED-74B5E6A054B3}" srcId="{EDD2C7E0-221E-47C4-BFFB-B8A253FEB844}" destId="{AA608AF4-19CE-4A10-8AA1-90D16B1EB20D}" srcOrd="0" destOrd="0" parTransId="{E6280DD8-4376-40F7-9613-31A59DE10EEE}" sibTransId="{FA56A37D-5197-4CED-A9C9-2AF08C4A3880}"/>
    <dgm:cxn modelId="{8ADDF988-AD0E-4F6F-BA17-94E4CBACE9FC}" type="presOf" srcId="{39282B6C-8A1D-4E76-ADA1-FD937D5A6DFA}" destId="{F6274623-7D65-442A-844C-519FDF9E4833}" srcOrd="0" destOrd="0" presId="urn:microsoft.com/office/officeart/2005/8/layout/vList5"/>
    <dgm:cxn modelId="{CD7DCA2E-9E67-4657-94BE-D2A464B3F241}" type="presOf" srcId="{0304465C-3918-4650-AF35-1AC0D1845DA9}" destId="{70AA992B-9486-4E6C-A56C-A8CD59E0BF82}" srcOrd="0" destOrd="0" presId="urn:microsoft.com/office/officeart/2005/8/layout/vList5"/>
    <dgm:cxn modelId="{F63F38A9-9854-4272-892F-74DA4A783DF0}" type="presParOf" srcId="{C92054F1-83AC-434C-8FB9-4EE5F757FB3D}" destId="{D005BB0A-7A69-4A2F-8877-C2243384BCCE}" srcOrd="0" destOrd="0" presId="urn:microsoft.com/office/officeart/2005/8/layout/vList5"/>
    <dgm:cxn modelId="{A0028F3A-6FAB-4F9E-8715-417C65088D24}" type="presParOf" srcId="{D005BB0A-7A69-4A2F-8877-C2243384BCCE}" destId="{541B2FEC-4885-45DC-B1E9-EDDC560DAE06}" srcOrd="0" destOrd="0" presId="urn:microsoft.com/office/officeart/2005/8/layout/vList5"/>
    <dgm:cxn modelId="{E92D5587-D32B-47E8-846E-9209B624B620}" type="presParOf" srcId="{D005BB0A-7A69-4A2F-8877-C2243384BCCE}" destId="{F6274623-7D65-442A-844C-519FDF9E4833}" srcOrd="1" destOrd="0" presId="urn:microsoft.com/office/officeart/2005/8/layout/vList5"/>
    <dgm:cxn modelId="{EFF6F93F-05A1-4908-896F-DE77B09ECBE7}" type="presParOf" srcId="{C92054F1-83AC-434C-8FB9-4EE5F757FB3D}" destId="{90D58DD2-3C0E-47F3-B6F5-70C72E2B2AA6}" srcOrd="1" destOrd="0" presId="urn:microsoft.com/office/officeart/2005/8/layout/vList5"/>
    <dgm:cxn modelId="{6EDDBDCB-8687-4CB4-9E7C-F6620F884D13}" type="presParOf" srcId="{C92054F1-83AC-434C-8FB9-4EE5F757FB3D}" destId="{CF22C500-EF09-4E10-A124-322A4123583D}" srcOrd="2" destOrd="0" presId="urn:microsoft.com/office/officeart/2005/8/layout/vList5"/>
    <dgm:cxn modelId="{4046FB85-3303-43F8-8145-3757C5383218}" type="presParOf" srcId="{CF22C500-EF09-4E10-A124-322A4123583D}" destId="{D824AAAC-5303-4C06-AD87-42DB43CA6B64}" srcOrd="0" destOrd="0" presId="urn:microsoft.com/office/officeart/2005/8/layout/vList5"/>
    <dgm:cxn modelId="{2E89A014-9986-4139-8AF7-76A9D7D78397}" type="presParOf" srcId="{CF22C500-EF09-4E10-A124-322A4123583D}" destId="{0670EFD4-1696-4E9D-AFB3-A5D17557A746}" srcOrd="1" destOrd="0" presId="urn:microsoft.com/office/officeart/2005/8/layout/vList5"/>
    <dgm:cxn modelId="{0A040FD8-A25C-46FE-BC3A-45AE4F1BF849}" type="presParOf" srcId="{C92054F1-83AC-434C-8FB9-4EE5F757FB3D}" destId="{BB528BFF-D610-4E31-B622-D702B49E7325}" srcOrd="3" destOrd="0" presId="urn:microsoft.com/office/officeart/2005/8/layout/vList5"/>
    <dgm:cxn modelId="{5A7E3392-5E04-4F2F-8C2D-6F54072A789A}" type="presParOf" srcId="{C92054F1-83AC-434C-8FB9-4EE5F757FB3D}" destId="{BF41CCCA-5E65-4410-8F75-0E4E24397A9E}" srcOrd="4" destOrd="0" presId="urn:microsoft.com/office/officeart/2005/8/layout/vList5"/>
    <dgm:cxn modelId="{C80319C0-AD8A-4E40-A426-450C1CCB910F}" type="presParOf" srcId="{BF41CCCA-5E65-4410-8F75-0E4E24397A9E}" destId="{032848B7-2904-4BC3-8A25-DB64BD689FCC}" srcOrd="0" destOrd="0" presId="urn:microsoft.com/office/officeart/2005/8/layout/vList5"/>
    <dgm:cxn modelId="{2BD4865F-ED6F-4611-BE76-F0EF63A2A522}" type="presParOf" srcId="{BF41CCCA-5E65-4410-8F75-0E4E24397A9E}" destId="{70AA992B-9486-4E6C-A56C-A8CD59E0BF82}"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274623-7D65-442A-844C-519FDF9E4833}">
      <dsp:nvSpPr>
        <dsp:cNvPr id="0" name=""/>
        <dsp:cNvSpPr/>
      </dsp:nvSpPr>
      <dsp:spPr>
        <a:xfrm rot="5400000">
          <a:off x="5067527" y="-2034435"/>
          <a:ext cx="1311668" cy="5386693"/>
        </a:xfrm>
        <a:prstGeom prst="round2SameRect">
          <a:avLst/>
        </a:prstGeom>
        <a:solidFill>
          <a:schemeClr val="accent5">
            <a:tint val="40000"/>
            <a:alpha val="90000"/>
            <a:hueOff val="0"/>
            <a:satOff val="0"/>
            <a:lumOff val="0"/>
            <a:alphaOff val="0"/>
          </a:schemeClr>
        </a:solidFill>
        <a:ln w="10000" cap="flat" cmpd="sng" algn="ctr">
          <a:solidFill>
            <a:schemeClr val="accent5">
              <a:tint val="40000"/>
              <a:alpha val="90000"/>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r" defTabSz="889000" rtl="1">
            <a:lnSpc>
              <a:spcPct val="90000"/>
            </a:lnSpc>
            <a:spcBef>
              <a:spcPct val="0"/>
            </a:spcBef>
            <a:spcAft>
              <a:spcPct val="15000"/>
            </a:spcAft>
            <a:buChar char="••"/>
          </a:pPr>
          <a:r>
            <a:rPr lang="he-IL" sz="2000" b="1" kern="1200" dirty="0" smtClean="0">
              <a:latin typeface="Arial" pitchFamily="34" charset="0"/>
              <a:cs typeface="Arial" pitchFamily="34" charset="0"/>
            </a:rPr>
            <a:t>חלק א – הצגת הנושא </a:t>
          </a:r>
          <a:r>
            <a:rPr lang="he-IL" sz="2000" kern="1200" dirty="0" smtClean="0">
              <a:latin typeface="Arial" pitchFamily="34" charset="0"/>
              <a:cs typeface="Arial" pitchFamily="34" charset="0"/>
            </a:rPr>
            <a:t>באמצעות קריאת קטעי מידע מעובדים ושאלות מלוות הכוללות מגוון מיומנויות כגון: יישום ידע כימי, ניתוח מידע מגרפים/טבלאות, שאלת שאלות, העלאת טיעונים מנומקים ועוד. </a:t>
          </a:r>
          <a:endParaRPr lang="he-IL" sz="2000" kern="1200" dirty="0">
            <a:latin typeface="Arial" pitchFamily="34" charset="0"/>
            <a:cs typeface="Arial" pitchFamily="34" charset="0"/>
          </a:endParaRPr>
        </a:p>
      </dsp:txBody>
      <dsp:txXfrm rot="5400000">
        <a:off x="5067527" y="-2034435"/>
        <a:ext cx="1311668" cy="5386693"/>
      </dsp:txXfrm>
    </dsp:sp>
    <dsp:sp modelId="{541B2FEC-4885-45DC-B1E9-EDDC560DAE06}">
      <dsp:nvSpPr>
        <dsp:cNvPr id="0" name=""/>
        <dsp:cNvSpPr/>
      </dsp:nvSpPr>
      <dsp:spPr>
        <a:xfrm>
          <a:off x="0" y="5060"/>
          <a:ext cx="3030015" cy="1307703"/>
        </a:xfrm>
        <a:prstGeom prst="round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he-IL" sz="2800" b="1" kern="1200" dirty="0" smtClean="0">
              <a:latin typeface="Arial" pitchFamily="34" charset="0"/>
              <a:cs typeface="Arial" pitchFamily="34" charset="0"/>
            </a:rPr>
            <a:t>הערכה מסורתית</a:t>
          </a:r>
          <a:endParaRPr lang="he-IL" sz="2800" b="1" kern="1200" dirty="0">
            <a:latin typeface="Arial" pitchFamily="34" charset="0"/>
            <a:cs typeface="Arial" pitchFamily="34" charset="0"/>
          </a:endParaRPr>
        </a:p>
      </dsp:txBody>
      <dsp:txXfrm>
        <a:off x="0" y="5060"/>
        <a:ext cx="3030015" cy="1307703"/>
      </dsp:txXfrm>
    </dsp:sp>
    <dsp:sp modelId="{0670EFD4-1696-4E9D-AFB3-A5D17557A746}">
      <dsp:nvSpPr>
        <dsp:cNvPr id="0" name=""/>
        <dsp:cNvSpPr/>
      </dsp:nvSpPr>
      <dsp:spPr>
        <a:xfrm rot="5400000">
          <a:off x="5098643" y="-661997"/>
          <a:ext cx="1260625" cy="5391959"/>
        </a:xfrm>
        <a:prstGeom prst="round2SameRect">
          <a:avLst/>
        </a:prstGeom>
        <a:solidFill>
          <a:schemeClr val="accent5">
            <a:tint val="40000"/>
            <a:alpha val="90000"/>
            <a:hueOff val="-10668406"/>
            <a:satOff val="2306"/>
            <a:lumOff val="-937"/>
            <a:alphaOff val="0"/>
          </a:schemeClr>
        </a:solidFill>
        <a:ln w="10000" cap="flat" cmpd="sng" algn="ctr">
          <a:solidFill>
            <a:schemeClr val="accent5">
              <a:tint val="40000"/>
              <a:alpha val="90000"/>
              <a:hueOff val="-10668406"/>
              <a:satOff val="2306"/>
              <a:lumOff val="-937"/>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r" defTabSz="889000" rtl="1">
            <a:lnSpc>
              <a:spcPct val="150000"/>
            </a:lnSpc>
            <a:spcBef>
              <a:spcPct val="0"/>
            </a:spcBef>
            <a:spcAft>
              <a:spcPct val="15000"/>
            </a:spcAft>
            <a:buChar char="••"/>
          </a:pPr>
          <a:r>
            <a:rPr lang="he-IL" sz="2000" b="1" u="sng" kern="1200" dirty="0" smtClean="0">
              <a:latin typeface="Arial" pitchFamily="34" charset="0"/>
              <a:cs typeface="Arial" pitchFamily="34" charset="0"/>
            </a:rPr>
            <a:t>חלק ב - העמקת הנושא </a:t>
          </a:r>
          <a:r>
            <a:rPr lang="he-IL" sz="2000" kern="1200" dirty="0" smtClean="0">
              <a:latin typeface="Arial" pitchFamily="34" charset="0"/>
              <a:cs typeface="Arial" pitchFamily="34" charset="0"/>
            </a:rPr>
            <a:t>באמצעות משימה עצמאית לתלמידים כגון: איתור מידע והכנת מצגת</a:t>
          </a:r>
        </a:p>
      </dsp:txBody>
      <dsp:txXfrm rot="5400000">
        <a:off x="5098643" y="-661997"/>
        <a:ext cx="1260625" cy="5391959"/>
      </dsp:txXfrm>
    </dsp:sp>
    <dsp:sp modelId="{D824AAAC-5303-4C06-AD87-42DB43CA6B64}">
      <dsp:nvSpPr>
        <dsp:cNvPr id="0" name=""/>
        <dsp:cNvSpPr/>
      </dsp:nvSpPr>
      <dsp:spPr>
        <a:xfrm>
          <a:off x="0" y="1380130"/>
          <a:ext cx="3032976" cy="1307703"/>
        </a:xfrm>
        <a:prstGeom prst="roundRect">
          <a:avLst/>
        </a:prstGeom>
        <a:solidFill>
          <a:schemeClr val="accent5">
            <a:hueOff val="-10661562"/>
            <a:satOff val="6060"/>
            <a:lumOff val="-500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he-IL" sz="2800" b="1" kern="1200" dirty="0" smtClean="0">
              <a:latin typeface="Arial" pitchFamily="34" charset="0"/>
              <a:cs typeface="Arial" pitchFamily="34" charset="0"/>
            </a:rPr>
            <a:t>הערכה חלופית</a:t>
          </a:r>
        </a:p>
      </dsp:txBody>
      <dsp:txXfrm>
        <a:off x="0" y="1380130"/>
        <a:ext cx="3032976" cy="1307703"/>
      </dsp:txXfrm>
    </dsp:sp>
    <dsp:sp modelId="{70AA992B-9486-4E6C-A56C-A8CD59E0BF82}">
      <dsp:nvSpPr>
        <dsp:cNvPr id="0" name=""/>
        <dsp:cNvSpPr/>
      </dsp:nvSpPr>
      <dsp:spPr>
        <a:xfrm rot="5400000">
          <a:off x="5205875" y="711091"/>
          <a:ext cx="1046162" cy="5391959"/>
        </a:xfrm>
        <a:prstGeom prst="round2SameRect">
          <a:avLst/>
        </a:prstGeom>
        <a:solidFill>
          <a:schemeClr val="accent5">
            <a:tint val="40000"/>
            <a:alpha val="90000"/>
            <a:hueOff val="-21336812"/>
            <a:satOff val="4612"/>
            <a:lumOff val="-1874"/>
            <a:alphaOff val="0"/>
          </a:schemeClr>
        </a:solidFill>
        <a:ln w="10000" cap="flat" cmpd="sng" algn="ctr">
          <a:solidFill>
            <a:schemeClr val="accent5">
              <a:tint val="40000"/>
              <a:alpha val="90000"/>
              <a:hueOff val="-21336812"/>
              <a:satOff val="4612"/>
              <a:lumOff val="-1874"/>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r" defTabSz="889000" rtl="1">
            <a:lnSpc>
              <a:spcPct val="150000"/>
            </a:lnSpc>
            <a:spcBef>
              <a:spcPct val="0"/>
            </a:spcBef>
            <a:spcAft>
              <a:spcPct val="15000"/>
            </a:spcAft>
            <a:buChar char="••"/>
          </a:pPr>
          <a:r>
            <a:rPr lang="he-IL" sz="2000" b="1" u="sng" kern="1200" dirty="0" smtClean="0">
              <a:latin typeface="Arial" pitchFamily="34" charset="0"/>
              <a:cs typeface="Arial" pitchFamily="34" charset="0"/>
            </a:rPr>
            <a:t>חלק ג - הרחבת הנושא </a:t>
          </a:r>
          <a:r>
            <a:rPr lang="he-IL" sz="2000" kern="1200" dirty="0" smtClean="0">
              <a:latin typeface="Arial" pitchFamily="34" charset="0"/>
              <a:cs typeface="Arial" pitchFamily="34" charset="0"/>
            </a:rPr>
            <a:t>תוך שילוב היבטים נוספים: כגון: היבטים אתיים, חברתיים וכדומה</a:t>
          </a:r>
          <a:r>
            <a:rPr lang="he-IL" sz="2100" kern="1200" dirty="0" smtClean="0"/>
            <a:t>.</a:t>
          </a:r>
          <a:endParaRPr lang="he-IL" sz="2100" kern="1200" dirty="0"/>
        </a:p>
      </dsp:txBody>
      <dsp:txXfrm rot="5400000">
        <a:off x="5205875" y="711091"/>
        <a:ext cx="1046162" cy="5391959"/>
      </dsp:txXfrm>
    </dsp:sp>
    <dsp:sp modelId="{032848B7-2904-4BC3-8A25-DB64BD689FCC}">
      <dsp:nvSpPr>
        <dsp:cNvPr id="0" name=""/>
        <dsp:cNvSpPr/>
      </dsp:nvSpPr>
      <dsp:spPr>
        <a:xfrm>
          <a:off x="0" y="2753219"/>
          <a:ext cx="3032976" cy="1307703"/>
        </a:xfrm>
        <a:prstGeom prst="roundRect">
          <a:avLst/>
        </a:prstGeom>
        <a:solidFill>
          <a:schemeClr val="accent5">
            <a:hueOff val="-21323124"/>
            <a:satOff val="12119"/>
            <a:lumOff val="-1000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rtl="1">
            <a:lnSpc>
              <a:spcPct val="90000"/>
            </a:lnSpc>
            <a:spcBef>
              <a:spcPct val="0"/>
            </a:spcBef>
            <a:spcAft>
              <a:spcPct val="35000"/>
            </a:spcAft>
          </a:pPr>
          <a:r>
            <a:rPr lang="he-IL" sz="2800" b="1" kern="1200" dirty="0" smtClean="0">
              <a:latin typeface="Arial" pitchFamily="34" charset="0"/>
              <a:cs typeface="Arial" pitchFamily="34" charset="0"/>
            </a:rPr>
            <a:t>הערכה חלופית</a:t>
          </a:r>
        </a:p>
      </dsp:txBody>
      <dsp:txXfrm>
        <a:off x="0" y="2753219"/>
        <a:ext cx="3032976" cy="130770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216A1027-831C-43B7-B3A3-5E86070585E8}" type="slidenum">
              <a:rPr lang="he-IL" smtClean="0"/>
              <a:pPr/>
              <a:t>‹#›</a:t>
            </a:fld>
            <a:endParaRPr lang="he-IL"/>
          </a:p>
        </p:txBody>
      </p:sp>
    </p:spTree>
  </p:cSld>
  <p:clrMapOvr>
    <a:masterClrMapping/>
  </p:clrMapOvr>
  <p:transition spd="med">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B5E838E1-EE69-4ABE-8362-1DAC2C6CD1C2}" type="datetimeFigureOut">
              <a:rPr lang="he-IL" smtClean="0"/>
              <a:pPr/>
              <a:t>ח'/טבת/תשע"ו</a:t>
            </a:fld>
            <a:endParaRPr lang="he-IL"/>
          </a:p>
        </p:txBody>
      </p:sp>
      <p:sp>
        <p:nvSpPr>
          <p:cNvPr id="5" name="Footer Placeholder 4"/>
          <p:cNvSpPr>
            <a:spLocks noGrp="1"/>
          </p:cNvSpPr>
          <p:nvPr>
            <p:ph type="ftr" sz="quarter" idx="11"/>
          </p:nvPr>
        </p:nvSpPr>
        <p:spPr>
          <a:xfrm>
            <a:off x="457201" y="6248207"/>
            <a:ext cx="5573483" cy="365125"/>
          </a:xfrm>
        </p:spPr>
        <p:txBody>
          <a:bodyPr/>
          <a:lstStyle/>
          <a:p>
            <a:endParaRPr lang="he-IL"/>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216A1027-831C-43B7-B3A3-5E86070585E8}" type="slidenum">
              <a:rPr lang="he-IL" smtClean="0"/>
              <a:pPr/>
              <a:t>‹#›</a:t>
            </a:fld>
            <a:endParaRPr lang="he-IL"/>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16A1027-831C-43B7-B3A3-5E86070585E8}" type="slidenum">
              <a:rPr lang="he-IL" smtClean="0"/>
              <a:pPr/>
              <a:t>‹#›</a:t>
            </a:fld>
            <a:endParaRPr lang="he-IL"/>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16A1027-831C-43B7-B3A3-5E86070585E8}" type="slidenum">
              <a:rPr lang="he-IL" smtClean="0"/>
              <a:pPr/>
              <a:t>‹#›</a:t>
            </a:fld>
            <a:endParaRPr lang="he-IL"/>
          </a:p>
        </p:txBody>
      </p:sp>
      <p:sp>
        <p:nvSpPr>
          <p:cNvPr id="14" name="Footer Placeholder 13"/>
          <p:cNvSpPr>
            <a:spLocks noGrp="1"/>
          </p:cNvSpPr>
          <p:nvPr>
            <p:ph type="ftr" sz="quarter" idx="12"/>
          </p:nvPr>
        </p:nvSpPr>
        <p:spPr/>
        <p:txBody>
          <a:bodyPr/>
          <a:lstStyle/>
          <a:p>
            <a:endParaRPr lang="he-IL"/>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B5E838E1-EE69-4ABE-8362-1DAC2C6CD1C2}" type="datetimeFigureOut">
              <a:rPr lang="he-IL" smtClean="0"/>
              <a:pPr/>
              <a:t>ח'/טבת/תשע"ו</a:t>
            </a:fld>
            <a:endParaRPr lang="he-IL"/>
          </a:p>
        </p:txBody>
      </p:sp>
      <p:sp>
        <p:nvSpPr>
          <p:cNvPr id="10" name="Slide Number Placeholder 9"/>
          <p:cNvSpPr>
            <a:spLocks noGrp="1"/>
          </p:cNvSpPr>
          <p:nvPr>
            <p:ph type="sldNum" sz="quarter" idx="16"/>
          </p:nvPr>
        </p:nvSpPr>
        <p:spPr/>
        <p:txBody>
          <a:bodyPr rtlCol="0"/>
          <a:lstStyle/>
          <a:p>
            <a:fld id="{216A1027-831C-43B7-B3A3-5E86070585E8}" type="slidenum">
              <a:rPr lang="he-IL" smtClean="0"/>
              <a:pPr/>
              <a:t>‹#›</a:t>
            </a:fld>
            <a:endParaRPr lang="he-IL"/>
          </a:p>
        </p:txBody>
      </p:sp>
      <p:sp>
        <p:nvSpPr>
          <p:cNvPr id="12" name="Footer Placeholder 11"/>
          <p:cNvSpPr>
            <a:spLocks noGrp="1"/>
          </p:cNvSpPr>
          <p:nvPr>
            <p:ph type="ftr" sz="quarter" idx="17"/>
          </p:nvPr>
        </p:nvSpPr>
        <p:spPr/>
        <p:txBody>
          <a:bodyPr rtlCol="0"/>
          <a:lstStyle/>
          <a:p>
            <a:endParaRPr lang="he-IL"/>
          </a:p>
        </p:txBody>
      </p:sp>
    </p:spTree>
  </p:cSld>
  <p:clrMapOvr>
    <a:masterClrMapping/>
  </p:clrMapOvr>
  <p:transition spd="med">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B5E838E1-EE69-4ABE-8362-1DAC2C6CD1C2}" type="datetimeFigureOut">
              <a:rPr lang="he-IL" smtClean="0"/>
              <a:pPr/>
              <a:t>ח'/טבת/תשע"ו</a:t>
            </a:fld>
            <a:endParaRPr lang="he-IL"/>
          </a:p>
        </p:txBody>
      </p:sp>
      <p:sp>
        <p:nvSpPr>
          <p:cNvPr id="12" name="Slide Number Placeholder 11"/>
          <p:cNvSpPr>
            <a:spLocks noGrp="1"/>
          </p:cNvSpPr>
          <p:nvPr>
            <p:ph type="sldNum" sz="quarter" idx="16"/>
          </p:nvPr>
        </p:nvSpPr>
        <p:spPr/>
        <p:txBody>
          <a:bodyPr rtlCol="0"/>
          <a:lstStyle/>
          <a:p>
            <a:fld id="{216A1027-831C-43B7-B3A3-5E86070585E8}" type="slidenum">
              <a:rPr lang="he-IL" smtClean="0"/>
              <a:pPr/>
              <a:t>‹#›</a:t>
            </a:fld>
            <a:endParaRPr lang="he-IL"/>
          </a:p>
        </p:txBody>
      </p:sp>
      <p:sp>
        <p:nvSpPr>
          <p:cNvPr id="14" name="Footer Placeholder 13"/>
          <p:cNvSpPr>
            <a:spLocks noGrp="1"/>
          </p:cNvSpPr>
          <p:nvPr>
            <p:ph type="ftr" sz="quarter" idx="17"/>
          </p:nvPr>
        </p:nvSpPr>
        <p:spPr/>
        <p:txBody>
          <a:bodyPr rtlCol="0"/>
          <a:lstStyle/>
          <a:p>
            <a:endParaRPr lang="he-IL"/>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med">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16A1027-831C-43B7-B3A3-5E86070585E8}" type="slidenum">
              <a:rPr lang="he-IL" smtClean="0"/>
              <a:pPr/>
              <a:t>‹#›</a:t>
            </a:fld>
            <a:endParaRPr lang="he-IL"/>
          </a:p>
        </p:txBody>
      </p:sp>
    </p:spTree>
  </p:cSld>
  <p:clrMapOvr>
    <a:masterClrMapping/>
  </p:clrMapOvr>
  <p:transition spd="med">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transition spd="med">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5E838E1-EE69-4ABE-8362-1DAC2C6CD1C2}" type="datetimeFigureOut">
              <a:rPr lang="he-IL" smtClean="0"/>
              <a:pPr/>
              <a:t>ח'/טבת/תשע"ו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16A1027-831C-43B7-B3A3-5E86070585E8}" type="slidenum">
              <a:rPr lang="he-IL" smtClean="0"/>
              <a:pPr/>
              <a:t>‹#›</a:t>
            </a:fld>
            <a:endParaRPr lang="he-IL"/>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5E838E1-EE69-4ABE-8362-1DAC2C6CD1C2}" type="datetimeFigureOut">
              <a:rPr lang="he-IL" smtClean="0"/>
              <a:pPr/>
              <a:t>ח'/טבת/תשע"ו</a:t>
            </a:fld>
            <a:endParaRPr lang="he-IL"/>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16A1027-831C-43B7-B3A3-5E86070585E8}" type="slidenum">
              <a:rPr lang="he-IL" smtClean="0"/>
              <a:pPr/>
              <a:t>‹#›</a:t>
            </a:fld>
            <a:endParaRPr lang="he-IL"/>
          </a:p>
        </p:txBody>
      </p:sp>
      <p:sp>
        <p:nvSpPr>
          <p:cNvPr id="14" name="Footer Placeholder 13"/>
          <p:cNvSpPr>
            <a:spLocks noGrp="1"/>
          </p:cNvSpPr>
          <p:nvPr>
            <p:ph type="ftr" sz="quarter" idx="12"/>
          </p:nvPr>
        </p:nvSpPr>
        <p:spPr>
          <a:xfrm>
            <a:off x="1600200" y="6248206"/>
            <a:ext cx="4572000" cy="365125"/>
          </a:xfrm>
        </p:spPr>
        <p:txBody>
          <a:bodyPr rtlCol="0"/>
          <a:lstStyle/>
          <a:p>
            <a:endParaRPr lang="he-IL"/>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spd="med">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alpha val="52000"/>
          </a:srgbClr>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12/20/2015</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med">
    <p:zoom/>
  </p:transition>
  <p:timing>
    <p:tnLst>
      <p:par>
        <p:cTn id="1" dur="indefinite" restart="never" nodeType="tmRoot"/>
      </p:par>
    </p:tnLst>
  </p:timing>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twww.weizmann.ac.il/chemcenter/Page.asp?id=1395"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twww.weizmann.ac.il/chemcenter/Page.asp?id=1395" TargetMode="Externa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reshet.tv/Shows/The_System/videomarklist,236817/"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www.hadassah.org.il/medical-care/departments/%D7%AA%D7%96%D7%95%D7%A0%D7%94-%D7%95%D7%93%D7%99%D7%90%D7%98%D7%94-%D7%A2%D7%99%D7%9F-%D7%9B%D7%A8%D7%9D/%D7%92%D7%95%D7%A8%D7%9E%D7%99-%D7%A1%D7%99%D7%9B%D7%95%D7%9F-%D7%95%D7%9E%D7%97%D7%9C%D7%95%D7%AA"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71800" y="1700808"/>
            <a:ext cx="4932040" cy="2748253"/>
          </a:xfrm>
          <a:prstGeom prst="rect">
            <a:avLst/>
          </a:prstGeom>
          <a:noFill/>
        </p:spPr>
        <p:txBody>
          <a:bodyPr wrap="square" rtlCol="1">
            <a:spAutoFit/>
          </a:bodyPr>
          <a:lstStyle/>
          <a:p>
            <a:pPr algn="ctr">
              <a:lnSpc>
                <a:spcPct val="150000"/>
              </a:lnSpc>
            </a:pPr>
            <a:r>
              <a:rPr lang="he-IL"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משימות הערכה חלופיות בכימיה</a:t>
            </a:r>
          </a:p>
          <a:p>
            <a:pPr algn="ctr">
              <a:lnSpc>
                <a:spcPct val="150000"/>
              </a:lnSpc>
            </a:pPr>
            <a:r>
              <a:rPr lang="he-IL" sz="4000" b="1" dirty="0" smtClean="0">
                <a:solidFill>
                  <a:srgbClr val="002060"/>
                </a:solidFill>
                <a:effectLst>
                  <a:outerShdw blurRad="38100" dist="38100" dir="2700000" algn="tl">
                    <a:srgbClr val="000000">
                      <a:alpha val="43137"/>
                    </a:srgbClr>
                  </a:outerShdw>
                </a:effectLst>
                <a:latin typeface="Arial" pitchFamily="34" charset="0"/>
                <a:cs typeface="Arial" pitchFamily="34" charset="0"/>
              </a:rPr>
              <a:t>כיצד להכין מחוון?</a:t>
            </a:r>
            <a:endParaRPr lang="he-IL" sz="2400"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TextBox 5"/>
          <p:cNvSpPr txBox="1"/>
          <p:nvPr/>
        </p:nvSpPr>
        <p:spPr>
          <a:xfrm>
            <a:off x="2411760" y="4869160"/>
            <a:ext cx="6048672" cy="1938992"/>
          </a:xfrm>
          <a:prstGeom prst="rect">
            <a:avLst/>
          </a:prstGeom>
          <a:noFill/>
        </p:spPr>
        <p:txBody>
          <a:bodyPr wrap="square" rtlCol="1">
            <a:spAutoFit/>
            <a:scene3d>
              <a:camera prst="orthographicFront"/>
              <a:lightRig rig="threePt" dir="t"/>
            </a:scene3d>
            <a:sp3d extrusionH="57150">
              <a:bevelT w="38100" h="38100"/>
            </a:sp3d>
          </a:bodyPr>
          <a:lstStyle/>
          <a:p>
            <a:pPr algn="ctr"/>
            <a:r>
              <a:rPr lang="he-IL" sz="2400" b="1" dirty="0" smtClean="0">
                <a:solidFill>
                  <a:srgbClr val="C00000"/>
                </a:solidFill>
                <a:latin typeface="Arial" pitchFamily="34" charset="0"/>
                <a:cs typeface="Arial" pitchFamily="34" charset="0"/>
              </a:rPr>
              <a:t>ד"ר אורית הרשקוביץ</a:t>
            </a:r>
          </a:p>
          <a:p>
            <a:pPr algn="ctr"/>
            <a:endParaRPr lang="he-IL" sz="2400" b="1" dirty="0" smtClean="0">
              <a:solidFill>
                <a:schemeClr val="bg1"/>
              </a:solidFill>
              <a:latin typeface="Arial" pitchFamily="34" charset="0"/>
              <a:cs typeface="Arial" pitchFamily="34" charset="0"/>
            </a:endParaRPr>
          </a:p>
          <a:p>
            <a:pPr algn="ctr"/>
            <a:endParaRPr lang="he-IL" sz="2400" b="1" dirty="0" smtClean="0">
              <a:solidFill>
                <a:schemeClr val="bg1"/>
              </a:solidFill>
              <a:latin typeface="Arial" pitchFamily="34" charset="0"/>
              <a:cs typeface="Arial" pitchFamily="34" charset="0"/>
            </a:endParaRPr>
          </a:p>
          <a:p>
            <a:pPr algn="ctr"/>
            <a:r>
              <a:rPr lang="he-IL" sz="2400" dirty="0" smtClean="0">
                <a:solidFill>
                  <a:schemeClr val="bg1"/>
                </a:solidFill>
                <a:latin typeface="Arial" pitchFamily="34" charset="0"/>
                <a:cs typeface="Arial" pitchFamily="34" charset="0"/>
              </a:rPr>
              <a:t>הפקולטה לחינוך למדע וטכנולוגיה</a:t>
            </a:r>
          </a:p>
          <a:p>
            <a:pPr algn="ctr"/>
            <a:r>
              <a:rPr lang="he-IL" sz="2400" dirty="0" smtClean="0">
                <a:solidFill>
                  <a:schemeClr val="bg1"/>
                </a:solidFill>
                <a:latin typeface="Arial" pitchFamily="34" charset="0"/>
                <a:cs typeface="Arial" pitchFamily="34" charset="0"/>
              </a:rPr>
              <a:t>קבוצת הכימיה</a:t>
            </a:r>
            <a:endParaRPr lang="he-IL" sz="2400" dirty="0">
              <a:solidFill>
                <a:schemeClr val="bg1"/>
              </a:solidFill>
              <a:latin typeface="Arial" pitchFamily="34" charset="0"/>
              <a:cs typeface="Arial" pitchFamily="34" charset="0"/>
            </a:endParaRPr>
          </a:p>
        </p:txBody>
      </p:sp>
      <p:grpSp>
        <p:nvGrpSpPr>
          <p:cNvPr id="11" name="Group 10"/>
          <p:cNvGrpSpPr/>
          <p:nvPr/>
        </p:nvGrpSpPr>
        <p:grpSpPr>
          <a:xfrm>
            <a:off x="7020272" y="188640"/>
            <a:ext cx="1822330" cy="693043"/>
            <a:chOff x="3131840" y="431701"/>
            <a:chExt cx="1822330" cy="693043"/>
          </a:xfrm>
        </p:grpSpPr>
        <p:pic>
          <p:nvPicPr>
            <p:cNvPr id="7"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499992" y="431701"/>
              <a:ext cx="454178" cy="693043"/>
            </a:xfrm>
            <a:prstGeom prst="rect">
              <a:avLst/>
            </a:prstGeom>
            <a:noFill/>
            <a:ln w="9525">
              <a:noFill/>
              <a:miter lim="800000"/>
              <a:headEnd/>
              <a:tailEnd/>
            </a:ln>
          </p:spPr>
        </p:pic>
        <p:sp>
          <p:nvSpPr>
            <p:cNvPr id="8" name="TextBox 7"/>
            <p:cNvSpPr txBox="1"/>
            <p:nvPr/>
          </p:nvSpPr>
          <p:spPr>
            <a:xfrm>
              <a:off x="3131840" y="476672"/>
              <a:ext cx="1440160" cy="553998"/>
            </a:xfrm>
            <a:prstGeom prst="rect">
              <a:avLst/>
            </a:prstGeom>
            <a:noFill/>
          </p:spPr>
          <p:txBody>
            <a:bodyPr wrap="square" rtlCol="1">
              <a:spAutoFit/>
            </a:bodyPr>
            <a:lstStyle/>
            <a:p>
              <a:r>
                <a:rPr lang="he-IL" dirty="0" smtClean="0">
                  <a:solidFill>
                    <a:schemeClr val="bg1"/>
                  </a:solidFill>
                  <a:latin typeface="Arial" pitchFamily="34" charset="0"/>
                  <a:cs typeface="Arial" pitchFamily="34" charset="0"/>
                </a:rPr>
                <a:t>הטכניון</a:t>
              </a:r>
            </a:p>
            <a:p>
              <a:r>
                <a:rPr lang="he-IL" sz="1200" dirty="0" smtClean="0">
                  <a:solidFill>
                    <a:schemeClr val="bg1"/>
                  </a:solidFill>
                  <a:latin typeface="Arial" pitchFamily="34" charset="0"/>
                  <a:cs typeface="Arial" pitchFamily="34" charset="0"/>
                </a:rPr>
                <a:t>מכון טכנולוגי לישראל</a:t>
              </a:r>
              <a:endParaRPr lang="he-IL" sz="1200" dirty="0">
                <a:solidFill>
                  <a:schemeClr val="bg1"/>
                </a:solidFill>
                <a:latin typeface="Arial" pitchFamily="34" charset="0"/>
                <a:cs typeface="Arial" pitchFamily="34" charset="0"/>
              </a:endParaRPr>
            </a:p>
          </p:txBody>
        </p:sp>
      </p:grpSp>
      <p:pic>
        <p:nvPicPr>
          <p:cNvPr id="2" name="Picture 4" descr="http://www.nigmalim.co.il/wp-content/uploads/2012/07/Fotoliaqmark_32798551_XS-235x300.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3568" y="2276872"/>
            <a:ext cx="2238375" cy="2857500"/>
          </a:xfrm>
          <a:prstGeom prst="rect">
            <a:avLst/>
          </a:prstGeom>
          <a:noFill/>
        </p:spPr>
      </p:pic>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467544" y="0"/>
            <a:ext cx="7848872" cy="1324081"/>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92075" tIns="46038" rIns="92075" bIns="46038">
            <a:spAutoFit/>
            <a:sp3d extrusionH="57150">
              <a:bevelT w="38100" h="38100"/>
            </a:sp3d>
          </a:bodyPr>
          <a:lstStyle/>
          <a:p>
            <a:pPr algn="ctr" defTabSz="762000">
              <a:spcBef>
                <a:spcPct val="50000"/>
              </a:spcBef>
              <a:defRPr/>
            </a:pPr>
            <a:r>
              <a:rPr lang="he-IL" sz="4000" b="1" dirty="0">
                <a:solidFill>
                  <a:schemeClr val="accent2"/>
                </a:solidFill>
                <a:latin typeface="Arial" pitchFamily="34" charset="0"/>
                <a:cs typeface="Arial" pitchFamily="34" charset="0"/>
              </a:rPr>
              <a:t>דוגמה למטלת ביצוע בכימיה – </a:t>
            </a:r>
            <a:r>
              <a:rPr lang="he-IL" sz="4000" b="1" dirty="0" smtClean="0">
                <a:solidFill>
                  <a:schemeClr val="accent2"/>
                </a:solidFill>
                <a:latin typeface="Arial" pitchFamily="34" charset="0"/>
                <a:cs typeface="Arial" pitchFamily="34" charset="0"/>
              </a:rPr>
              <a:t>כתיבת חידון</a:t>
            </a:r>
            <a:endParaRPr lang="en-US" sz="4000" b="1" dirty="0">
              <a:solidFill>
                <a:schemeClr val="accent2"/>
              </a:solidFill>
              <a:latin typeface="Arial" pitchFamily="34" charset="0"/>
              <a:cs typeface="Arial" pitchFamily="34" charset="0"/>
            </a:endParaRPr>
          </a:p>
        </p:txBody>
      </p:sp>
      <p:sp>
        <p:nvSpPr>
          <p:cNvPr id="3" name="TextBox 2"/>
          <p:cNvSpPr txBox="1"/>
          <p:nvPr/>
        </p:nvSpPr>
        <p:spPr>
          <a:xfrm>
            <a:off x="0" y="1628800"/>
            <a:ext cx="8748464" cy="400110"/>
          </a:xfrm>
          <a:prstGeom prst="rect">
            <a:avLst/>
          </a:prstGeom>
          <a:noFill/>
        </p:spPr>
        <p:txBody>
          <a:bodyPr wrap="square" rtlCol="1">
            <a:spAutoFit/>
          </a:bodyPr>
          <a:lstStyle/>
          <a:p>
            <a:r>
              <a:rPr lang="he-IL" sz="2000" b="1" dirty="0" smtClean="0">
                <a:solidFill>
                  <a:schemeClr val="accent2"/>
                </a:solidFill>
                <a:latin typeface="Arial" pitchFamily="34" charset="0"/>
                <a:cs typeface="Arial" pitchFamily="34" charset="0"/>
              </a:rPr>
              <a:t>באמצעות אפליקציית </a:t>
            </a:r>
            <a:r>
              <a:rPr lang="en-US" sz="2000" b="1" dirty="0" smtClean="0">
                <a:solidFill>
                  <a:schemeClr val="accent2"/>
                </a:solidFill>
                <a:latin typeface="Arial" pitchFamily="34" charset="0"/>
                <a:cs typeface="Arial" pitchFamily="34" charset="0"/>
              </a:rPr>
              <a:t>KAHOOT</a:t>
            </a:r>
            <a:r>
              <a:rPr lang="he-IL" sz="2000" b="1" dirty="0" smtClean="0">
                <a:solidFill>
                  <a:schemeClr val="accent2"/>
                </a:solidFill>
                <a:latin typeface="Arial" pitchFamily="34" charset="0"/>
                <a:cs typeface="Arial" pitchFamily="34" charset="0"/>
              </a:rPr>
              <a:t> העוסק בתגובות שיווי משקל ובתעשיית האמוניה</a:t>
            </a:r>
            <a:endParaRPr lang="he-IL" sz="2000" dirty="0"/>
          </a:p>
        </p:txBody>
      </p:sp>
      <p:sp>
        <p:nvSpPr>
          <p:cNvPr id="4" name="TextBox 3"/>
          <p:cNvSpPr txBox="1"/>
          <p:nvPr/>
        </p:nvSpPr>
        <p:spPr>
          <a:xfrm>
            <a:off x="251520" y="2060848"/>
            <a:ext cx="8496944" cy="4708981"/>
          </a:xfrm>
          <a:prstGeom prst="rect">
            <a:avLst/>
          </a:prstGeom>
          <a:noFill/>
        </p:spPr>
        <p:txBody>
          <a:bodyPr wrap="square" rtlCol="1">
            <a:spAutoFit/>
          </a:bodyPr>
          <a:lstStyle/>
          <a:p>
            <a:r>
              <a:rPr lang="he-IL" sz="2000" dirty="0" smtClean="0">
                <a:solidFill>
                  <a:schemeClr val="bg1"/>
                </a:solidFill>
                <a:latin typeface="Arial" pitchFamily="34" charset="0"/>
                <a:cs typeface="Arial" pitchFamily="34" charset="0"/>
              </a:rPr>
              <a:t>החידון יכלול שאלות העוסקות בנושא שיווי משקל בכלל ובנושא תהליך ייצור האמוניה (תהליך האבר) בפרט. ניתן לשאול שאלות העוסקות ברמה המיקרוסקופית של תהליכי שיווי משקל, הרמה המאקרוסקופית, הפרעות לשיווי משקל, תנאים מועדפים לביצוע תגובות שיווי משקל, אחוזי המרה וניצולת, היבטים מוסריים הנוגעים לתהליך האבר ועוד. יש לכלול בחידון גם שניים מבין שלושת האיורים הבאים ולשאול עליהם שאלות.</a:t>
            </a:r>
            <a:endParaRPr lang="en-US" sz="2000" dirty="0" smtClean="0">
              <a:solidFill>
                <a:schemeClr val="bg1"/>
              </a:solidFill>
              <a:latin typeface="Arial" pitchFamily="34" charset="0"/>
              <a:cs typeface="Arial" pitchFamily="34" charset="0"/>
            </a:endParaRPr>
          </a:p>
          <a:p>
            <a:r>
              <a:rPr lang="he-IL" sz="2000" dirty="0" smtClean="0">
                <a:solidFill>
                  <a:schemeClr val="bg1"/>
                </a:solidFill>
                <a:latin typeface="Arial" pitchFamily="34" charset="0"/>
                <a:cs typeface="Arial" pitchFamily="34" charset="0"/>
              </a:rPr>
              <a:t>....</a:t>
            </a:r>
          </a:p>
          <a:p>
            <a:pPr lvl="0"/>
            <a:r>
              <a:rPr lang="he-IL" sz="2000" dirty="0" smtClean="0">
                <a:solidFill>
                  <a:schemeClr val="bg1"/>
                </a:solidFill>
                <a:latin typeface="Arial" pitchFamily="34" charset="0"/>
                <a:cs typeface="Arial" pitchFamily="34" charset="0"/>
              </a:rPr>
              <a:t>החידון יכלול 10 שאלות:</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לכל שאלה יש לחבר 3 או 4 תשובות אפשריות לבחירה</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לכל שאלה תהיה אך ורק תשובה נכונה אחת</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השאלות והתשובות לבחירה ינוסחו באופן ברור וחד משמעי</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כל קבוצה תציג את החידון בפני הכיתה, לשם השתתפות פעילה של שאר התלמידים בפתרון השאלות דרך </a:t>
            </a:r>
            <a:r>
              <a:rPr lang="en-US" sz="2000" dirty="0" smtClean="0">
                <a:solidFill>
                  <a:schemeClr val="bg1"/>
                </a:solidFill>
                <a:latin typeface="Arial" pitchFamily="34" charset="0"/>
                <a:cs typeface="Arial" pitchFamily="34" charset="0"/>
              </a:rPr>
              <a:t>KAHOOT</a:t>
            </a:r>
            <a:r>
              <a:rPr lang="he-IL" sz="2000" dirty="0" smtClean="0">
                <a:solidFill>
                  <a:schemeClr val="bg1"/>
                </a:solidFill>
                <a:latin typeface="Arial" pitchFamily="34" charset="0"/>
                <a:cs typeface="Arial" pitchFamily="34" charset="0"/>
              </a:rPr>
              <a:t>. </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יש להעביר את דף השאלות למורה לצורך קבלת משוב והערכה מעצבת.</a:t>
            </a:r>
            <a:endParaRPr lang="en-US" sz="2000" dirty="0" smtClean="0">
              <a:solidFill>
                <a:schemeClr val="bg1"/>
              </a:solidFill>
              <a:latin typeface="Arial" pitchFamily="34" charset="0"/>
              <a:cs typeface="Arial" pitchFamily="34" charset="0"/>
            </a:endParaRPr>
          </a:p>
          <a:p>
            <a:pPr lvl="0"/>
            <a:r>
              <a:rPr lang="he-IL" sz="2000" dirty="0" smtClean="0">
                <a:solidFill>
                  <a:schemeClr val="bg1"/>
                </a:solidFill>
                <a:latin typeface="Arial" pitchFamily="34" charset="0"/>
                <a:cs typeface="Arial" pitchFamily="34" charset="0"/>
              </a:rPr>
              <a:t>את החידון תעביר כל קבוצה בכיתה לפי סדר שייקבע על-ידי המורה. יש לתכנן את שיתוף כל חברי הצוות בביצוע החידון בכיתה.</a:t>
            </a:r>
            <a:endParaRPr lang="he-IL" dirty="0">
              <a:solidFill>
                <a:schemeClr val="bg1"/>
              </a:solidFill>
            </a:endParaRPr>
          </a:p>
        </p:txBody>
      </p:sp>
    </p:spTree>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467544" y="188640"/>
            <a:ext cx="7848872" cy="708528"/>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92075" tIns="46038" rIns="92075" bIns="46038">
            <a:spAutoFit/>
            <a:sp3d extrusionH="57150">
              <a:bevelT w="38100" h="38100"/>
            </a:sp3d>
          </a:bodyPr>
          <a:lstStyle/>
          <a:p>
            <a:pPr algn="ctr" defTabSz="762000">
              <a:spcBef>
                <a:spcPct val="50000"/>
              </a:spcBef>
              <a:defRPr/>
            </a:pPr>
            <a:r>
              <a:rPr lang="he-IL" sz="4000" b="1" dirty="0" smtClean="0">
                <a:solidFill>
                  <a:schemeClr val="accent2"/>
                </a:solidFill>
                <a:latin typeface="Arial" pitchFamily="34" charset="0"/>
                <a:cs typeface="Arial" pitchFamily="34" charset="0"/>
              </a:rPr>
              <a:t>כיצד להעריך משימת ביצוע?</a:t>
            </a:r>
            <a:endParaRPr lang="en-US" sz="4000" b="1" dirty="0">
              <a:solidFill>
                <a:schemeClr val="accent2"/>
              </a:solidFill>
              <a:latin typeface="Arial" pitchFamily="34" charset="0"/>
              <a:cs typeface="Arial" pitchFamily="34" charset="0"/>
            </a:endParaRPr>
          </a:p>
        </p:txBody>
      </p:sp>
      <p:sp>
        <p:nvSpPr>
          <p:cNvPr id="3" name="TextBox 2"/>
          <p:cNvSpPr txBox="1"/>
          <p:nvPr/>
        </p:nvSpPr>
        <p:spPr>
          <a:xfrm>
            <a:off x="0" y="1556792"/>
            <a:ext cx="8892480" cy="830997"/>
          </a:xfrm>
          <a:prstGeom prst="rect">
            <a:avLst/>
          </a:prstGeom>
          <a:noFill/>
        </p:spPr>
        <p:txBody>
          <a:bodyPr wrap="square" rtlCol="1">
            <a:spAutoFit/>
          </a:bodyPr>
          <a:lstStyle/>
          <a:p>
            <a:r>
              <a:rPr lang="he-IL" sz="2400" dirty="0" smtClean="0">
                <a:latin typeface="Arial" pitchFamily="34" charset="0"/>
                <a:cs typeface="Arial" pitchFamily="34" charset="0"/>
              </a:rPr>
              <a:t>הערכה של משימת ביצוע הינה מורכבת ודורשת מחוון. </a:t>
            </a:r>
          </a:p>
          <a:p>
            <a:r>
              <a:rPr lang="he-IL" sz="2400" dirty="0" smtClean="0">
                <a:latin typeface="Arial" pitchFamily="34" charset="0"/>
                <a:cs typeface="Arial" pitchFamily="34" charset="0"/>
              </a:rPr>
              <a:t>המחוון כולל מגוון קריטריונים המתייחסים למדיי ביצוע שונים של התלמידים.</a:t>
            </a:r>
          </a:p>
        </p:txBody>
      </p:sp>
      <p:sp>
        <p:nvSpPr>
          <p:cNvPr id="6" name="AutoShape 4"/>
          <p:cNvSpPr>
            <a:spLocks noChangeArrowheads="1"/>
          </p:cNvSpPr>
          <p:nvPr/>
        </p:nvSpPr>
        <p:spPr bwMode="auto">
          <a:xfrm rot="19395405">
            <a:off x="6809256" y="3013603"/>
            <a:ext cx="719137" cy="863600"/>
          </a:xfrm>
          <a:prstGeom prst="downArrow">
            <a:avLst>
              <a:gd name="adj1" fmla="val 50000"/>
              <a:gd name="adj2" fmla="val 30022"/>
            </a:avLst>
          </a:prstGeom>
          <a:solidFill>
            <a:srgbClr val="FFFF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endParaRPr lang="he-IL"/>
          </a:p>
        </p:txBody>
      </p:sp>
      <p:sp>
        <p:nvSpPr>
          <p:cNvPr id="7" name="AutoShape 5"/>
          <p:cNvSpPr>
            <a:spLocks noChangeArrowheads="1"/>
          </p:cNvSpPr>
          <p:nvPr/>
        </p:nvSpPr>
        <p:spPr bwMode="auto">
          <a:xfrm rot="2204595" flipH="1">
            <a:off x="2665852" y="3013602"/>
            <a:ext cx="719137" cy="863600"/>
          </a:xfrm>
          <a:prstGeom prst="downArrow">
            <a:avLst>
              <a:gd name="adj1" fmla="val 50000"/>
              <a:gd name="adj2" fmla="val 30022"/>
            </a:avLst>
          </a:prstGeom>
          <a:solidFill>
            <a:srgbClr val="FFFF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endParaRPr lang="he-IL"/>
          </a:p>
        </p:txBody>
      </p:sp>
      <p:sp>
        <p:nvSpPr>
          <p:cNvPr id="8" name="AutoShape 6"/>
          <p:cNvSpPr>
            <a:spLocks noChangeArrowheads="1"/>
          </p:cNvSpPr>
          <p:nvPr/>
        </p:nvSpPr>
        <p:spPr bwMode="auto">
          <a:xfrm>
            <a:off x="6486552" y="3878074"/>
            <a:ext cx="1943100" cy="935038"/>
          </a:xfrm>
          <a:prstGeom prst="roundRect">
            <a:avLst>
              <a:gd name="adj" fmla="val 16667"/>
            </a:avLst>
          </a:prstGeom>
          <a:solidFill>
            <a:schemeClr val="accent2"/>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he-IL" sz="2400" b="1" dirty="0">
                <a:latin typeface="Arial" pitchFamily="34" charset="0"/>
                <a:cs typeface="Arial" pitchFamily="34" charset="0"/>
              </a:rPr>
              <a:t>הערכה</a:t>
            </a:r>
            <a:endParaRPr lang="he-IL" dirty="0"/>
          </a:p>
        </p:txBody>
      </p:sp>
      <p:sp>
        <p:nvSpPr>
          <p:cNvPr id="9" name="AutoShape 7"/>
          <p:cNvSpPr>
            <a:spLocks noChangeArrowheads="1"/>
          </p:cNvSpPr>
          <p:nvPr/>
        </p:nvSpPr>
        <p:spPr bwMode="auto">
          <a:xfrm>
            <a:off x="1771644" y="3878074"/>
            <a:ext cx="1943100" cy="935038"/>
          </a:xfrm>
          <a:prstGeom prst="roundRect">
            <a:avLst>
              <a:gd name="adj" fmla="val 16667"/>
            </a:avLst>
          </a:prstGeom>
          <a:solidFill>
            <a:schemeClr val="accent2"/>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he-IL" sz="2400" b="1" dirty="0">
                <a:latin typeface="Arial" pitchFamily="34" charset="0"/>
                <a:cs typeface="Arial" pitchFamily="34" charset="0"/>
              </a:rPr>
              <a:t>למידה ושיפור</a:t>
            </a:r>
            <a:endParaRPr lang="he-IL" dirty="0"/>
          </a:p>
        </p:txBody>
      </p:sp>
      <p:sp>
        <p:nvSpPr>
          <p:cNvPr id="10" name="AutoShape 8"/>
          <p:cNvSpPr>
            <a:spLocks noChangeArrowheads="1"/>
          </p:cNvSpPr>
          <p:nvPr/>
        </p:nvSpPr>
        <p:spPr bwMode="auto">
          <a:xfrm>
            <a:off x="7143768" y="4951230"/>
            <a:ext cx="576263" cy="647700"/>
          </a:xfrm>
          <a:prstGeom prst="downArrow">
            <a:avLst>
              <a:gd name="adj1" fmla="val 50000"/>
              <a:gd name="adj2" fmla="val 28099"/>
            </a:avLst>
          </a:prstGeom>
          <a:solidFill>
            <a:srgbClr val="FFFF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endParaRPr lang="he-IL"/>
          </a:p>
        </p:txBody>
      </p:sp>
      <p:sp>
        <p:nvSpPr>
          <p:cNvPr id="11" name="AutoShape 9"/>
          <p:cNvSpPr>
            <a:spLocks noChangeArrowheads="1"/>
          </p:cNvSpPr>
          <p:nvPr/>
        </p:nvSpPr>
        <p:spPr bwMode="auto">
          <a:xfrm>
            <a:off x="2428860" y="4951230"/>
            <a:ext cx="576263" cy="647700"/>
          </a:xfrm>
          <a:prstGeom prst="downArrow">
            <a:avLst>
              <a:gd name="adj1" fmla="val 50000"/>
              <a:gd name="adj2" fmla="val 28099"/>
            </a:avLst>
          </a:prstGeom>
          <a:solidFill>
            <a:srgbClr val="FFFF00"/>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endParaRPr lang="he-IL"/>
          </a:p>
        </p:txBody>
      </p:sp>
      <p:sp>
        <p:nvSpPr>
          <p:cNvPr id="12" name="Oval 10"/>
          <p:cNvSpPr>
            <a:spLocks noChangeArrowheads="1"/>
          </p:cNvSpPr>
          <p:nvPr/>
        </p:nvSpPr>
        <p:spPr bwMode="auto">
          <a:xfrm>
            <a:off x="6051580" y="5589414"/>
            <a:ext cx="2735262" cy="1223962"/>
          </a:xfrm>
          <a:prstGeom prst="ellipse">
            <a:avLst/>
          </a:prstGeom>
          <a:solidFill>
            <a:srgbClr val="00CCFF"/>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he-IL" sz="2400" b="1" dirty="0">
                <a:latin typeface="Arial" pitchFamily="34" charset="0"/>
                <a:cs typeface="Arial" pitchFamily="34" charset="0"/>
              </a:rPr>
              <a:t>באיזו רמת ביצוע</a:t>
            </a:r>
          </a:p>
          <a:p>
            <a:pPr algn="ctr">
              <a:defRPr/>
            </a:pPr>
            <a:r>
              <a:rPr lang="he-IL" sz="2400" b="1" dirty="0">
                <a:latin typeface="Arial" pitchFamily="34" charset="0"/>
                <a:cs typeface="Arial" pitchFamily="34" charset="0"/>
              </a:rPr>
              <a:t>אנו נמצאים?</a:t>
            </a:r>
            <a:endParaRPr lang="he-IL" dirty="0"/>
          </a:p>
        </p:txBody>
      </p:sp>
      <p:sp>
        <p:nvSpPr>
          <p:cNvPr id="13" name="Oval 11"/>
          <p:cNvSpPr>
            <a:spLocks noChangeArrowheads="1"/>
          </p:cNvSpPr>
          <p:nvPr/>
        </p:nvSpPr>
        <p:spPr bwMode="auto">
          <a:xfrm>
            <a:off x="1443067" y="5589414"/>
            <a:ext cx="2735263" cy="1223962"/>
          </a:xfrm>
          <a:prstGeom prst="ellipse">
            <a:avLst/>
          </a:prstGeom>
          <a:solidFill>
            <a:srgbClr val="00CCFF"/>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a:defRPr/>
            </a:pPr>
            <a:r>
              <a:rPr lang="he-IL" sz="2400" b="1" dirty="0">
                <a:latin typeface="Arial" pitchFamily="34" charset="0"/>
                <a:cs typeface="Arial" pitchFamily="34" charset="0"/>
              </a:rPr>
              <a:t>בהתאם לקריטריונים</a:t>
            </a:r>
          </a:p>
          <a:p>
            <a:pPr algn="ctr">
              <a:defRPr/>
            </a:pPr>
            <a:r>
              <a:rPr lang="he-IL" sz="2400" b="1" dirty="0">
                <a:latin typeface="Arial" pitchFamily="34" charset="0"/>
                <a:cs typeface="Arial" pitchFamily="34" charset="0"/>
              </a:rPr>
              <a:t>מה צריך לשפר?</a:t>
            </a:r>
            <a:endParaRPr lang="he-IL" sz="2400" dirty="0"/>
          </a:p>
        </p:txBody>
      </p:sp>
      <p:sp>
        <p:nvSpPr>
          <p:cNvPr id="14" name="Rectangle 4"/>
          <p:cNvSpPr>
            <a:spLocks noChangeArrowheads="1"/>
          </p:cNvSpPr>
          <p:nvPr/>
        </p:nvSpPr>
        <p:spPr bwMode="auto">
          <a:xfrm>
            <a:off x="899592" y="2348880"/>
            <a:ext cx="7848872" cy="708528"/>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lIns="92075" tIns="46038" rIns="92075" bIns="46038">
            <a:spAutoFit/>
            <a:sp3d extrusionH="57150">
              <a:bevelT w="38100" h="38100"/>
            </a:sp3d>
          </a:bodyPr>
          <a:lstStyle/>
          <a:p>
            <a:pPr algn="ctr" defTabSz="762000">
              <a:spcBef>
                <a:spcPct val="50000"/>
              </a:spcBef>
              <a:defRPr/>
            </a:pPr>
            <a:r>
              <a:rPr lang="he-IL" sz="4000" b="1" dirty="0" smtClean="0">
                <a:solidFill>
                  <a:schemeClr val="accent2"/>
                </a:solidFill>
                <a:latin typeface="Arial" pitchFamily="34" charset="0"/>
                <a:cs typeface="Arial" pitchFamily="34" charset="0"/>
              </a:rPr>
              <a:t>למה צריך מחוון?</a:t>
            </a:r>
            <a:endParaRPr lang="en-US" sz="4000" b="1" dirty="0">
              <a:solidFill>
                <a:schemeClr val="accent2"/>
              </a:solidFill>
              <a:latin typeface="Arial" pitchFamily="34" charset="0"/>
              <a:cs typeface="Arial" pitchFamily="34" charset="0"/>
            </a:endParaRPr>
          </a:p>
        </p:txBody>
      </p:sp>
      <p:pic>
        <p:nvPicPr>
          <p:cNvPr id="32770" name="Picture 2"/>
          <p:cNvPicPr>
            <a:picLocks noChangeAspect="1" noChangeArrowheads="1"/>
          </p:cNvPicPr>
          <p:nvPr/>
        </p:nvPicPr>
        <p:blipFill>
          <a:blip r:embed="rId2" cstate="print">
            <a:clrChange>
              <a:clrFrom>
                <a:srgbClr val="F6F6F6"/>
              </a:clrFrom>
              <a:clrTo>
                <a:srgbClr val="F6F6F6">
                  <a:alpha val="0"/>
                </a:srgbClr>
              </a:clrTo>
            </a:clrChange>
          </a:blip>
          <a:srcRect/>
          <a:stretch>
            <a:fillRect/>
          </a:stretch>
        </p:blipFill>
        <p:spPr bwMode="auto">
          <a:xfrm>
            <a:off x="3851920" y="3789040"/>
            <a:ext cx="2457450" cy="1857375"/>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1043608" y="1643063"/>
            <a:ext cx="7314580" cy="3416320"/>
          </a:xfrm>
          <a:prstGeom prst="rect">
            <a:avLst/>
          </a:prstGeom>
          <a:noFill/>
          <a:ln w="9525">
            <a:noFill/>
            <a:miter lim="800000"/>
            <a:headEnd/>
            <a:tailEnd/>
          </a:ln>
        </p:spPr>
        <p:txBody>
          <a:bodyPr wrap="square">
            <a:spAutoFit/>
          </a:bodyPr>
          <a:lstStyle/>
          <a:p>
            <a:pPr rtl="0">
              <a:lnSpc>
                <a:spcPct val="150000"/>
              </a:lnSpc>
            </a:pPr>
            <a:r>
              <a:rPr lang="he-IL" sz="2400" dirty="0" smtClean="0">
                <a:solidFill>
                  <a:schemeClr val="bg1"/>
                </a:solidFill>
                <a:latin typeface="Arial" pitchFamily="34" charset="0"/>
                <a:cs typeface="Arial" pitchFamily="34" charset="0"/>
              </a:rPr>
              <a:t>המחוון מציג </a:t>
            </a:r>
            <a:r>
              <a:rPr lang="he-IL" sz="2400" b="1" dirty="0" smtClean="0">
                <a:solidFill>
                  <a:schemeClr val="bg1"/>
                </a:solidFill>
                <a:latin typeface="Arial" pitchFamily="34" charset="0"/>
                <a:cs typeface="Arial" pitchFamily="34" charset="0"/>
              </a:rPr>
              <a:t>קריטריונים מוגדרים וברורים </a:t>
            </a:r>
            <a:r>
              <a:rPr lang="he-IL" sz="2400" dirty="0" smtClean="0">
                <a:solidFill>
                  <a:schemeClr val="bg1"/>
                </a:solidFill>
                <a:latin typeface="Arial" pitchFamily="34" charset="0"/>
                <a:cs typeface="Arial" pitchFamily="34" charset="0"/>
              </a:rPr>
              <a:t>שבאמצעותם אנו שופטים את איכותן של תגובות מורכבות.</a:t>
            </a:r>
            <a:endParaRPr lang="en-US" sz="2400" dirty="0" smtClean="0">
              <a:solidFill>
                <a:schemeClr val="bg1"/>
              </a:solidFill>
              <a:latin typeface="Arial" pitchFamily="34" charset="0"/>
              <a:cs typeface="Arial" pitchFamily="34" charset="0"/>
            </a:endParaRPr>
          </a:p>
          <a:p>
            <a:pPr rtl="0">
              <a:lnSpc>
                <a:spcPct val="150000"/>
              </a:lnSpc>
            </a:pPr>
            <a:endParaRPr lang="he-IL" sz="2400" b="1" dirty="0">
              <a:solidFill>
                <a:schemeClr val="bg1"/>
              </a:solidFill>
              <a:latin typeface="Arial" pitchFamily="34" charset="0"/>
              <a:cs typeface="Arial" pitchFamily="34" charset="0"/>
            </a:endParaRPr>
          </a:p>
          <a:p>
            <a:pPr>
              <a:lnSpc>
                <a:spcPct val="150000"/>
              </a:lnSpc>
            </a:pPr>
            <a:r>
              <a:rPr lang="he-IL" sz="2400" dirty="0" smtClean="0">
                <a:solidFill>
                  <a:schemeClr val="bg1"/>
                </a:solidFill>
                <a:latin typeface="Arial" pitchFamily="34" charset="0"/>
                <a:cs typeface="Arial" pitchFamily="34" charset="0"/>
              </a:rPr>
              <a:t>המחוון מאפשר </a:t>
            </a:r>
            <a:r>
              <a:rPr lang="he-IL" sz="2400" b="1" dirty="0" smtClean="0">
                <a:solidFill>
                  <a:schemeClr val="bg1"/>
                </a:solidFill>
                <a:latin typeface="Arial" pitchFamily="34" charset="0"/>
                <a:cs typeface="Arial" pitchFamily="34" charset="0"/>
              </a:rPr>
              <a:t>שיפוט מהימן, הוגן ותקף</a:t>
            </a:r>
            <a:r>
              <a:rPr lang="he-IL" sz="2400" dirty="0" smtClean="0">
                <a:solidFill>
                  <a:schemeClr val="bg1"/>
                </a:solidFill>
                <a:latin typeface="Arial" pitchFamily="34" charset="0"/>
                <a:cs typeface="Arial" pitchFamily="34" charset="0"/>
              </a:rPr>
              <a:t>, של תשובות </a:t>
            </a:r>
            <a:br>
              <a:rPr lang="he-IL" sz="2400" dirty="0" smtClean="0">
                <a:solidFill>
                  <a:schemeClr val="bg1"/>
                </a:solidFill>
                <a:latin typeface="Arial" pitchFamily="34" charset="0"/>
                <a:cs typeface="Arial" pitchFamily="34" charset="0"/>
              </a:rPr>
            </a:br>
            <a:r>
              <a:rPr lang="he-IL" sz="2400" dirty="0" smtClean="0">
                <a:solidFill>
                  <a:schemeClr val="bg1"/>
                </a:solidFill>
                <a:latin typeface="Arial" pitchFamily="34" charset="0"/>
                <a:cs typeface="Arial" pitchFamily="34" charset="0"/>
              </a:rPr>
              <a:t>לשאלות מורכבות ובכלל זה לשאלות  שיש להן מספר אפשרויות תשובה נכונות.</a:t>
            </a:r>
            <a:endParaRPr lang="en-US" sz="2400" dirty="0" smtClean="0">
              <a:solidFill>
                <a:schemeClr val="bg1"/>
              </a:solidFill>
              <a:latin typeface="Arial" pitchFamily="34" charset="0"/>
              <a:cs typeface="Arial" pitchFamily="34" charset="0"/>
            </a:endParaRPr>
          </a:p>
        </p:txBody>
      </p:sp>
      <p:sp>
        <p:nvSpPr>
          <p:cNvPr id="3" name="Rectangle 2"/>
          <p:cNvSpPr/>
          <p:nvPr/>
        </p:nvSpPr>
        <p:spPr>
          <a:xfrm>
            <a:off x="1979712" y="404664"/>
            <a:ext cx="6035627" cy="707886"/>
          </a:xfrm>
          <a:prstGeom prst="rect">
            <a:avLst/>
          </a:prstGeom>
        </p:spPr>
        <p:txBody>
          <a:bodyPr wrap="non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מה הייתרון בשימוש במחוון?</a:t>
            </a:r>
            <a:endParaRPr lang="he-IL" sz="4000" b="1" dirty="0">
              <a:solidFill>
                <a:schemeClr val="accent2"/>
              </a:solidFill>
              <a:latin typeface="Arial" pitchFamily="34" charset="0"/>
              <a:cs typeface="Arial" pitchFamily="34" charset="0"/>
            </a:endParaRPr>
          </a:p>
        </p:txBody>
      </p:sp>
      <p:pic>
        <p:nvPicPr>
          <p:cNvPr id="3379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2420888"/>
            <a:ext cx="2143125" cy="2133600"/>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6739" y="476672"/>
            <a:ext cx="7534434" cy="707886"/>
          </a:xfrm>
          <a:prstGeom prst="rect">
            <a:avLst/>
          </a:prstGeom>
        </p:spPr>
        <p:txBody>
          <a:bodyPr wrap="non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איך לבחור את הקריטריונים למחוון?</a:t>
            </a:r>
            <a:endParaRPr lang="he-IL" sz="4000" b="1" dirty="0">
              <a:solidFill>
                <a:schemeClr val="accent2"/>
              </a:solidFill>
              <a:latin typeface="Arial" pitchFamily="34" charset="0"/>
              <a:cs typeface="Arial" pitchFamily="34" charset="0"/>
            </a:endParaRPr>
          </a:p>
        </p:txBody>
      </p:sp>
      <p:sp>
        <p:nvSpPr>
          <p:cNvPr id="3" name="TextBox 2"/>
          <p:cNvSpPr txBox="1">
            <a:spLocks noChangeArrowheads="1"/>
          </p:cNvSpPr>
          <p:nvPr/>
        </p:nvSpPr>
        <p:spPr bwMode="auto">
          <a:xfrm>
            <a:off x="1691680" y="1571625"/>
            <a:ext cx="6880820" cy="3970318"/>
          </a:xfrm>
          <a:prstGeom prst="rect">
            <a:avLst/>
          </a:prstGeom>
          <a:noFill/>
          <a:ln w="9525">
            <a:noFill/>
            <a:miter lim="800000"/>
            <a:headEnd/>
            <a:tailEnd/>
          </a:ln>
        </p:spPr>
        <p:txBody>
          <a:bodyPr wrap="square">
            <a:spAutoFit/>
          </a:bodyPr>
          <a:lstStyle/>
          <a:p>
            <a:pPr marL="355600" indent="-355600">
              <a:lnSpc>
                <a:spcPct val="150000"/>
              </a:lnSpc>
              <a:buClr>
                <a:schemeClr val="accent2"/>
              </a:buClr>
              <a:buFont typeface="Wingdings" pitchFamily="2" charset="2"/>
              <a:buChar char="ü"/>
            </a:pPr>
            <a:r>
              <a:rPr lang="he-IL" sz="2400" dirty="0" smtClean="0">
                <a:solidFill>
                  <a:srgbClr val="002060"/>
                </a:solidFill>
                <a:latin typeface="Arial" pitchFamily="34" charset="0"/>
                <a:cs typeface="Arial" pitchFamily="34" charset="0"/>
              </a:rPr>
              <a:t>בהתאמה ליעדי ההוראה-והערכה.</a:t>
            </a:r>
          </a:p>
          <a:p>
            <a:pPr marL="355600" indent="-355600">
              <a:lnSpc>
                <a:spcPct val="150000"/>
              </a:lnSpc>
              <a:buClr>
                <a:srgbClr val="C00000"/>
              </a:buClr>
              <a:buFont typeface="Wingdings" pitchFamily="2" charset="2"/>
              <a:buChar char="ü"/>
            </a:pPr>
            <a:r>
              <a:rPr lang="he-IL" sz="2400" dirty="0" smtClean="0">
                <a:solidFill>
                  <a:srgbClr val="002060"/>
                </a:solidFill>
                <a:latin typeface="Arial" pitchFamily="34" charset="0"/>
                <a:cs typeface="Arial" pitchFamily="34" charset="0"/>
              </a:rPr>
              <a:t>משקפים </a:t>
            </a:r>
            <a:r>
              <a:rPr lang="he-IL" sz="2400" dirty="0">
                <a:solidFill>
                  <a:srgbClr val="002060"/>
                </a:solidFill>
                <a:latin typeface="Arial" pitchFamily="34" charset="0"/>
                <a:cs typeface="Arial" pitchFamily="34" charset="0"/>
              </a:rPr>
              <a:t>את הסטנדרטים (של תוכן ושל ביצוע המגדירים את הכישורים הנדרשים) לקביעת הישגים.</a:t>
            </a:r>
          </a:p>
          <a:p>
            <a:pPr marL="355600" indent="-355600">
              <a:lnSpc>
                <a:spcPct val="150000"/>
              </a:lnSpc>
              <a:buClr>
                <a:srgbClr val="C00000"/>
              </a:buClr>
              <a:buFont typeface="Wingdings" pitchFamily="2" charset="2"/>
              <a:buChar char="ü"/>
            </a:pPr>
            <a:r>
              <a:rPr lang="he-IL" sz="2400" dirty="0" smtClean="0">
                <a:solidFill>
                  <a:srgbClr val="002060"/>
                </a:solidFill>
                <a:latin typeface="Arial" pitchFamily="34" charset="0"/>
                <a:cs typeface="Arial" pitchFamily="34" charset="0"/>
              </a:rPr>
              <a:t>משקפים </a:t>
            </a:r>
            <a:r>
              <a:rPr lang="he-IL" sz="2400" dirty="0">
                <a:solidFill>
                  <a:srgbClr val="002060"/>
                </a:solidFill>
                <a:latin typeface="Arial" pitchFamily="34" charset="0"/>
                <a:cs typeface="Arial" pitchFamily="34" charset="0"/>
              </a:rPr>
              <a:t>הן תהליכים והן תוצרים. </a:t>
            </a:r>
          </a:p>
          <a:p>
            <a:pPr algn="ctr">
              <a:lnSpc>
                <a:spcPct val="150000"/>
              </a:lnSpc>
            </a:pPr>
            <a:r>
              <a:rPr lang="he-IL" sz="2400" b="1" dirty="0">
                <a:solidFill>
                  <a:srgbClr val="C00000"/>
                </a:solidFill>
                <a:latin typeface="Arial" pitchFamily="34" charset="0"/>
                <a:cs typeface="Arial" pitchFamily="34" charset="0"/>
              </a:rPr>
              <a:t>כאשר מספר הקריטריונים גדול, מקבצים אותם ל"משפחות" – ממדים, המהווים את הצירים המרכזיים לניתוח התוצרים ולהערכתם</a:t>
            </a:r>
            <a:endParaRPr lang="he-IL" sz="2400" dirty="0">
              <a:solidFill>
                <a:srgbClr val="C00000"/>
              </a:solidFill>
              <a:latin typeface="Arial" pitchFamily="34" charset="0"/>
              <a:cs typeface="Arial" pitchFamily="34" charset="0"/>
            </a:endParaRPr>
          </a:p>
        </p:txBody>
      </p:sp>
      <p:pic>
        <p:nvPicPr>
          <p:cNvPr id="3481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1988840"/>
            <a:ext cx="1924050" cy="2371725"/>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a:spLocks noChangeArrowheads="1"/>
          </p:cNvSpPr>
          <p:nvPr/>
        </p:nvSpPr>
        <p:spPr bwMode="auto">
          <a:xfrm>
            <a:off x="1143000" y="1571625"/>
            <a:ext cx="7353300" cy="1131888"/>
          </a:xfrm>
          <a:prstGeom prst="rect">
            <a:avLst/>
          </a:prstGeom>
          <a:noFill/>
          <a:ln w="9525">
            <a:noFill/>
            <a:miter lim="800000"/>
            <a:headEnd/>
            <a:tailEnd/>
          </a:ln>
        </p:spPr>
        <p:txBody>
          <a:bodyPr>
            <a:spAutoFit/>
          </a:bodyPr>
          <a:lstStyle/>
          <a:p>
            <a:pPr>
              <a:lnSpc>
                <a:spcPct val="150000"/>
              </a:lnSpc>
            </a:pPr>
            <a:r>
              <a:rPr lang="he-IL" sz="2400" dirty="0" smtClean="0">
                <a:solidFill>
                  <a:schemeClr val="bg1"/>
                </a:solidFill>
                <a:latin typeface="Arial" pitchFamily="34" charset="0"/>
                <a:cs typeface="Arial" pitchFamily="34" charset="0"/>
              </a:rPr>
              <a:t>המחוון כולל את הממדים להערכה, את הקריטריונים בכל מימד ואת פרוט שיטת הציינון בהתאם לרמת הביצוע</a:t>
            </a:r>
            <a:r>
              <a:rPr lang="en-US" sz="2400" dirty="0" smtClean="0">
                <a:solidFill>
                  <a:schemeClr val="bg1"/>
                </a:solidFill>
                <a:latin typeface="Arial" pitchFamily="34" charset="0"/>
                <a:cs typeface="Arial" pitchFamily="34" charset="0"/>
              </a:rPr>
              <a:t> </a:t>
            </a:r>
          </a:p>
        </p:txBody>
      </p:sp>
      <p:sp>
        <p:nvSpPr>
          <p:cNvPr id="3" name="Rectangle 2"/>
          <p:cNvSpPr/>
          <p:nvPr/>
        </p:nvSpPr>
        <p:spPr>
          <a:xfrm>
            <a:off x="971600" y="404664"/>
            <a:ext cx="7128792" cy="707886"/>
          </a:xfrm>
          <a:prstGeom prst="rect">
            <a:avLst/>
          </a:prstGeom>
        </p:spPr>
        <p:txBody>
          <a:bodyPr wrap="squar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מהו מבנה של מחוון ביצועים?</a:t>
            </a:r>
            <a:endParaRPr lang="he-IL" sz="4000" b="1" dirty="0">
              <a:solidFill>
                <a:schemeClr val="accent2"/>
              </a:solidFill>
              <a:latin typeface="Arial" pitchFamily="34" charset="0"/>
              <a:cs typeface="Arial" pitchFamily="34" charset="0"/>
            </a:endParaRPr>
          </a:p>
        </p:txBody>
      </p:sp>
      <p:graphicFrame>
        <p:nvGraphicFramePr>
          <p:cNvPr id="4" name="Table 3"/>
          <p:cNvGraphicFramePr>
            <a:graphicFrameLocks noGrp="1"/>
          </p:cNvGraphicFramePr>
          <p:nvPr/>
        </p:nvGraphicFramePr>
        <p:xfrm>
          <a:off x="971600" y="2924944"/>
          <a:ext cx="7381503" cy="2839182"/>
        </p:xfrm>
        <a:graphic>
          <a:graphicData uri="http://schemas.openxmlformats.org/drawingml/2006/table">
            <a:tbl>
              <a:tblPr rtl="1"/>
              <a:tblGrid>
                <a:gridCol w="1633944"/>
                <a:gridCol w="1470832"/>
                <a:gridCol w="1470832"/>
                <a:gridCol w="1336006"/>
                <a:gridCol w="1469889"/>
              </a:tblGrid>
              <a:tr h="473197">
                <a:tc rowSpan="2">
                  <a:txBody>
                    <a:bodyPr/>
                    <a:lstStyle/>
                    <a:p>
                      <a:pPr algn="ctr" rtl="1">
                        <a:lnSpc>
                          <a:spcPct val="150000"/>
                        </a:lnSpc>
                        <a:spcAft>
                          <a:spcPts val="0"/>
                        </a:spcAft>
                      </a:pPr>
                      <a:r>
                        <a:rPr lang="he-IL" sz="2000" b="1" dirty="0">
                          <a:solidFill>
                            <a:schemeClr val="bg1"/>
                          </a:solidFill>
                          <a:latin typeface="Arial"/>
                          <a:ea typeface="Times New Roman"/>
                          <a:cs typeface="David"/>
                        </a:rPr>
                        <a:t>הקריטריון/מדד</a:t>
                      </a:r>
                      <a:endParaRPr lang="en-US" sz="2000" dirty="0">
                        <a:solidFill>
                          <a:schemeClr val="bg1"/>
                        </a:solidFill>
                        <a:latin typeface="Times New Roman"/>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rtl="1">
                        <a:lnSpc>
                          <a:spcPct val="150000"/>
                        </a:lnSpc>
                        <a:spcAft>
                          <a:spcPts val="0"/>
                        </a:spcAft>
                      </a:pPr>
                      <a:r>
                        <a:rPr lang="he-IL" sz="2000" b="1" dirty="0">
                          <a:solidFill>
                            <a:schemeClr val="bg1"/>
                          </a:solidFill>
                          <a:latin typeface="Arial"/>
                          <a:ea typeface="Times New Roman"/>
                          <a:cs typeface="David"/>
                        </a:rPr>
                        <a:t>רמת ביצוע </a:t>
                      </a:r>
                      <a:r>
                        <a:rPr lang="he-IL" sz="2000" dirty="0">
                          <a:solidFill>
                            <a:schemeClr val="bg1"/>
                          </a:solidFill>
                          <a:latin typeface="Arial"/>
                          <a:ea typeface="Times New Roman"/>
                          <a:cs typeface="David"/>
                        </a:rPr>
                        <a:t>(תיאור מילולי)</a:t>
                      </a:r>
                      <a:endParaRPr lang="en-US" sz="2000" dirty="0">
                        <a:solidFill>
                          <a:schemeClr val="bg1"/>
                        </a:solidFill>
                        <a:latin typeface="Times New Roman"/>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he-IL"/>
                    </a:p>
                  </a:txBody>
                  <a:tcPr/>
                </a:tc>
                <a:tc hMerge="1">
                  <a:txBody>
                    <a:bodyPr/>
                    <a:lstStyle/>
                    <a:p>
                      <a:pPr rtl="1"/>
                      <a:endParaRPr lang="he-IL"/>
                    </a:p>
                  </a:txBody>
                  <a:tcPr/>
                </a:tc>
                <a:tc rowSpan="2">
                  <a:txBody>
                    <a:bodyPr/>
                    <a:lstStyle/>
                    <a:p>
                      <a:pPr algn="ctr" rtl="1">
                        <a:lnSpc>
                          <a:spcPct val="150000"/>
                        </a:lnSpc>
                        <a:spcAft>
                          <a:spcPts val="0"/>
                        </a:spcAft>
                      </a:pPr>
                      <a:r>
                        <a:rPr lang="he-IL" sz="2000" b="1">
                          <a:solidFill>
                            <a:schemeClr val="bg1"/>
                          </a:solidFill>
                          <a:latin typeface="Arial"/>
                          <a:ea typeface="Times New Roman"/>
                          <a:cs typeface="David"/>
                        </a:rPr>
                        <a:t>שקלול  (%)</a:t>
                      </a:r>
                      <a:endParaRPr lang="en-US" sz="2000">
                        <a:solidFill>
                          <a:schemeClr val="bg1"/>
                        </a:solidFill>
                        <a:latin typeface="Times New Roman"/>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197">
                <a:tc vMerge="1">
                  <a:txBody>
                    <a:bodyPr/>
                    <a:lstStyle/>
                    <a:p>
                      <a:pPr rtl="1"/>
                      <a:endParaRPr lang="he-IL"/>
                    </a:p>
                  </a:txBody>
                  <a:tcPr/>
                </a:tc>
                <a:tc>
                  <a:txBody>
                    <a:bodyPr/>
                    <a:lstStyle/>
                    <a:p>
                      <a:pPr algn="ctr" rtl="1">
                        <a:lnSpc>
                          <a:spcPct val="150000"/>
                        </a:lnSpc>
                        <a:spcAft>
                          <a:spcPts val="0"/>
                        </a:spcAft>
                      </a:pPr>
                      <a:r>
                        <a:rPr lang="he-IL" sz="2000" dirty="0">
                          <a:solidFill>
                            <a:schemeClr val="bg1"/>
                          </a:solidFill>
                          <a:latin typeface="Arial"/>
                          <a:ea typeface="Times New Roman"/>
                          <a:cs typeface="David"/>
                        </a:rPr>
                        <a:t>רמה נמוכה</a:t>
                      </a:r>
                      <a:endParaRPr lang="en-US" sz="2000"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he-IL" sz="2000" dirty="0">
                          <a:solidFill>
                            <a:schemeClr val="bg1"/>
                          </a:solidFill>
                          <a:latin typeface="Arial"/>
                          <a:ea typeface="Times New Roman"/>
                          <a:cs typeface="David"/>
                        </a:rPr>
                        <a:t>רמה נאותה</a:t>
                      </a:r>
                      <a:endParaRPr lang="en-US" sz="2000"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he-IL" sz="2000" dirty="0">
                          <a:solidFill>
                            <a:schemeClr val="bg1"/>
                          </a:solidFill>
                          <a:latin typeface="Arial"/>
                          <a:ea typeface="Times New Roman"/>
                          <a:cs typeface="David"/>
                        </a:rPr>
                        <a:t> רמה גבוהה</a:t>
                      </a:r>
                      <a:endParaRPr lang="en-US" sz="2000"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rtl="1"/>
                      <a:endParaRPr lang="he-IL"/>
                    </a:p>
                  </a:txBody>
                  <a:tcPr/>
                </a:tc>
              </a:tr>
              <a:tr h="473197">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197">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197">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197">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50000"/>
                        </a:lnSpc>
                        <a:spcAft>
                          <a:spcPts val="0"/>
                        </a:spcAft>
                      </a:pPr>
                      <a:endParaRPr lang="he-IL" sz="1200">
                        <a:solidFill>
                          <a:schemeClr val="bg1"/>
                        </a:solidFill>
                        <a:latin typeface="Arial"/>
                        <a:ea typeface="Times New Roman"/>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50000"/>
                        </a:lnSpc>
                        <a:spcAft>
                          <a:spcPts val="0"/>
                        </a:spcAft>
                      </a:pPr>
                      <a:r>
                        <a:rPr lang="he-IL" sz="2000" dirty="0">
                          <a:solidFill>
                            <a:schemeClr val="bg1"/>
                          </a:solidFill>
                          <a:latin typeface="Arial"/>
                          <a:ea typeface="Times New Roman"/>
                          <a:cs typeface="David"/>
                        </a:rPr>
                        <a:t>100%</a:t>
                      </a:r>
                      <a:endParaRPr lang="en-US" sz="2000" dirty="0">
                        <a:solidFill>
                          <a:schemeClr val="bg1"/>
                        </a:solidFill>
                        <a:latin typeface="Times New Roman"/>
                        <a:ea typeface="Times New Roman"/>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36865" name="Picture 1"/>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74340" y="59085"/>
            <a:ext cx="1257300" cy="1209675"/>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9512" y="1556792"/>
          <a:ext cx="8784976" cy="4576654"/>
        </p:xfrm>
        <a:graphic>
          <a:graphicData uri="http://schemas.openxmlformats.org/drawingml/2006/table">
            <a:tbl>
              <a:tblPr rtl="1"/>
              <a:tblGrid>
                <a:gridCol w="2277963"/>
                <a:gridCol w="6507013"/>
              </a:tblGrid>
              <a:tr h="166025">
                <a:tc>
                  <a:txBody>
                    <a:bodyPr/>
                    <a:lstStyle/>
                    <a:p>
                      <a:pPr algn="ctr" rtl="1">
                        <a:lnSpc>
                          <a:spcPct val="100000"/>
                        </a:lnSpc>
                        <a:spcAft>
                          <a:spcPts val="0"/>
                        </a:spcAft>
                      </a:pPr>
                      <a:r>
                        <a:rPr lang="he-IL" sz="1800" b="1" dirty="0" smtClean="0">
                          <a:solidFill>
                            <a:schemeClr val="bg1"/>
                          </a:solidFill>
                          <a:latin typeface="Arial" pitchFamily="34" charset="0"/>
                          <a:ea typeface="Calibri"/>
                          <a:cs typeface="Arial" pitchFamily="34" charset="0"/>
                        </a:rPr>
                        <a:t>קריטריון</a:t>
                      </a:r>
                      <a:endParaRPr lang="en-US" sz="1800" dirty="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0000"/>
                        </a:lnSpc>
                        <a:spcAft>
                          <a:spcPts val="0"/>
                        </a:spcAft>
                      </a:pPr>
                      <a:r>
                        <a:rPr lang="he-IL" sz="1800" b="1">
                          <a:solidFill>
                            <a:schemeClr val="bg1"/>
                          </a:solidFill>
                          <a:latin typeface="Arial" pitchFamily="34" charset="0"/>
                          <a:ea typeface="Calibri"/>
                          <a:cs typeface="Arial" pitchFamily="34" charset="0"/>
                        </a:rPr>
                        <a:t>פירוט </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554">
                <a:tc rowSpan="3">
                  <a:txBody>
                    <a:bodyPr/>
                    <a:lstStyle/>
                    <a:p>
                      <a:pPr algn="r" rtl="1">
                        <a:lnSpc>
                          <a:spcPct val="100000"/>
                        </a:lnSpc>
                        <a:spcAft>
                          <a:spcPts val="0"/>
                        </a:spcAft>
                      </a:pPr>
                      <a:r>
                        <a:rPr lang="he-IL" sz="1800" b="1">
                          <a:solidFill>
                            <a:schemeClr val="bg1"/>
                          </a:solidFill>
                          <a:latin typeface="Arial" pitchFamily="34" charset="0"/>
                          <a:ea typeface="Calibri"/>
                          <a:cs typeface="Arial" pitchFamily="34" charset="0"/>
                        </a:rPr>
                        <a:t>תוכן מדעי במצגת </a:t>
                      </a:r>
                      <a:endParaRPr lang="en-US" sz="1800">
                        <a:solidFill>
                          <a:schemeClr val="bg1"/>
                        </a:solidFill>
                        <a:latin typeface="Arial" pitchFamily="34" charset="0"/>
                        <a:ea typeface="Calibri"/>
                        <a:cs typeface="Arial" pitchFamily="34" charset="0"/>
                      </a:endParaRPr>
                    </a:p>
                    <a:p>
                      <a:pPr algn="r" rtl="1">
                        <a:lnSpc>
                          <a:spcPct val="100000"/>
                        </a:lnSpc>
                        <a:spcAft>
                          <a:spcPts val="0"/>
                        </a:spcAft>
                      </a:pPr>
                      <a:r>
                        <a:rPr lang="he-IL" sz="1800" b="1">
                          <a:solidFill>
                            <a:schemeClr val="bg1"/>
                          </a:solidFill>
                          <a:latin typeface="Arial" pitchFamily="34" charset="0"/>
                          <a:ea typeface="Calibri"/>
                          <a:cs typeface="Arial" pitchFamily="34" charset="0"/>
                        </a:rPr>
                        <a:t>35%</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שימוש נכון במושגים ובשפה מדעית</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vMerge="1">
                  <a:txBody>
                    <a:bodyPr/>
                    <a:lstStyle/>
                    <a:p>
                      <a:pPr rtl="1"/>
                      <a:endParaRPr lang="he-IL"/>
                    </a:p>
                  </a:txBody>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טיעונים רלוונטיים ומנומקים המעידים על חשיבה ביקורתית </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vMerge="1">
                  <a:txBody>
                    <a:bodyPr/>
                    <a:lstStyle/>
                    <a:p>
                      <a:pPr rtl="1"/>
                      <a:endParaRPr lang="he-IL"/>
                    </a:p>
                  </a:txBody>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שאלות מנוסחות היטב המעידות על חשיבה ותרומה להבנת הנושא</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rowSpan="2">
                  <a:txBody>
                    <a:bodyPr/>
                    <a:lstStyle/>
                    <a:p>
                      <a:pPr algn="r" rtl="1">
                        <a:lnSpc>
                          <a:spcPct val="100000"/>
                        </a:lnSpc>
                        <a:spcAft>
                          <a:spcPts val="0"/>
                        </a:spcAft>
                      </a:pPr>
                      <a:r>
                        <a:rPr lang="he-IL" sz="1800" b="1" dirty="0">
                          <a:solidFill>
                            <a:schemeClr val="bg1"/>
                          </a:solidFill>
                          <a:latin typeface="Arial" pitchFamily="34" charset="0"/>
                          <a:ea typeface="Calibri"/>
                          <a:cs typeface="Arial" pitchFamily="34" charset="0"/>
                        </a:rPr>
                        <a:t>מבנה חזותי של המצגת</a:t>
                      </a:r>
                      <a:endParaRPr lang="en-US" sz="1800" dirty="0">
                        <a:solidFill>
                          <a:schemeClr val="bg1"/>
                        </a:solidFill>
                        <a:latin typeface="Arial" pitchFamily="34" charset="0"/>
                        <a:ea typeface="Calibri"/>
                        <a:cs typeface="Arial" pitchFamily="34" charset="0"/>
                      </a:endParaRPr>
                    </a:p>
                    <a:p>
                      <a:pPr algn="r" rtl="1">
                        <a:lnSpc>
                          <a:spcPct val="100000"/>
                        </a:lnSpc>
                        <a:spcAft>
                          <a:spcPts val="0"/>
                        </a:spcAft>
                      </a:pPr>
                      <a:r>
                        <a:rPr lang="he-IL" sz="1800" b="1" dirty="0">
                          <a:solidFill>
                            <a:schemeClr val="bg1"/>
                          </a:solidFill>
                          <a:latin typeface="Arial" pitchFamily="34" charset="0"/>
                          <a:ea typeface="Calibri"/>
                          <a:cs typeface="Arial" pitchFamily="34" charset="0"/>
                        </a:rPr>
                        <a:t>25%</a:t>
                      </a:r>
                      <a:endParaRPr lang="en-US" sz="1800" dirty="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שקפים לא עמוסים, כיתוב ברור, כותרת לכל שקף, רצף לוגי</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vMerge="1">
                  <a:txBody>
                    <a:bodyPr/>
                    <a:lstStyle/>
                    <a:p>
                      <a:pPr rtl="1"/>
                      <a:endParaRPr lang="he-IL"/>
                    </a:p>
                  </a:txBody>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תוספת של ייצוגים כגון: תמונות, גרפים, איורים, טבלאות וסכמות התורמות להבנת הצגת הנושא</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rowSpan="2">
                  <a:txBody>
                    <a:bodyPr/>
                    <a:lstStyle/>
                    <a:p>
                      <a:pPr algn="r" rtl="1">
                        <a:lnSpc>
                          <a:spcPct val="100000"/>
                        </a:lnSpc>
                        <a:spcAft>
                          <a:spcPts val="0"/>
                        </a:spcAft>
                      </a:pPr>
                      <a:r>
                        <a:rPr lang="he-IL" sz="1800" b="1">
                          <a:solidFill>
                            <a:schemeClr val="bg1"/>
                          </a:solidFill>
                          <a:latin typeface="Arial" pitchFamily="34" charset="0"/>
                          <a:ea typeface="Calibri"/>
                          <a:cs typeface="Arial" pitchFamily="34" charset="0"/>
                        </a:rPr>
                        <a:t>הצגת המצגת בכיתה</a:t>
                      </a:r>
                      <a:endParaRPr lang="en-US" sz="1800">
                        <a:solidFill>
                          <a:schemeClr val="bg1"/>
                        </a:solidFill>
                        <a:latin typeface="Arial" pitchFamily="34" charset="0"/>
                        <a:ea typeface="Calibri"/>
                        <a:cs typeface="Arial" pitchFamily="34" charset="0"/>
                      </a:endParaRPr>
                    </a:p>
                    <a:p>
                      <a:pPr algn="r" rtl="1">
                        <a:lnSpc>
                          <a:spcPct val="100000"/>
                        </a:lnSpc>
                        <a:spcAft>
                          <a:spcPts val="0"/>
                        </a:spcAft>
                      </a:pPr>
                      <a:r>
                        <a:rPr lang="he-IL" sz="1800" b="1">
                          <a:solidFill>
                            <a:schemeClr val="bg1"/>
                          </a:solidFill>
                          <a:latin typeface="Arial" pitchFamily="34" charset="0"/>
                          <a:ea typeface="Calibri"/>
                          <a:cs typeface="Arial" pitchFamily="34" charset="0"/>
                        </a:rPr>
                        <a:t>20%</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שיתוף פעולה בין חברי הצוות תוך הכנה מקדימה של דרך ההצגה</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vMerge="1">
                  <a:txBody>
                    <a:bodyPr/>
                    <a:lstStyle/>
                    <a:p>
                      <a:pPr rtl="1"/>
                      <a:endParaRPr lang="he-IL"/>
                    </a:p>
                  </a:txBody>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בהצגה יש ביטוי של הבנת הנושא, יכולת להרחיב ולהסביר מעבר למשפטים הכתובים במצגת </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108">
                <a:tc>
                  <a:txBody>
                    <a:bodyPr/>
                    <a:lstStyle/>
                    <a:p>
                      <a:pPr algn="r" rtl="1">
                        <a:lnSpc>
                          <a:spcPct val="100000"/>
                        </a:lnSpc>
                        <a:spcAft>
                          <a:spcPts val="0"/>
                        </a:spcAft>
                      </a:pPr>
                      <a:r>
                        <a:rPr lang="he-IL" sz="1800" b="1">
                          <a:solidFill>
                            <a:schemeClr val="bg1"/>
                          </a:solidFill>
                          <a:latin typeface="Arial" pitchFamily="34" charset="0"/>
                          <a:ea typeface="Calibri"/>
                          <a:cs typeface="Arial" pitchFamily="34" charset="0"/>
                        </a:rPr>
                        <a:t>יצירתיות ומקוריות</a:t>
                      </a:r>
                      <a:endParaRPr lang="en-US" sz="1800">
                        <a:solidFill>
                          <a:schemeClr val="bg1"/>
                        </a:solidFill>
                        <a:latin typeface="Arial" pitchFamily="34" charset="0"/>
                        <a:ea typeface="Calibri"/>
                        <a:cs typeface="Arial" pitchFamily="34" charset="0"/>
                      </a:endParaRPr>
                    </a:p>
                    <a:p>
                      <a:pPr algn="r" rtl="1">
                        <a:lnSpc>
                          <a:spcPct val="100000"/>
                        </a:lnSpc>
                        <a:spcAft>
                          <a:spcPts val="0"/>
                        </a:spcAft>
                      </a:pPr>
                      <a:r>
                        <a:rPr lang="he-IL" sz="1800" b="1">
                          <a:solidFill>
                            <a:schemeClr val="bg1"/>
                          </a:solidFill>
                          <a:latin typeface="Arial" pitchFamily="34" charset="0"/>
                          <a:ea typeface="Calibri"/>
                          <a:cs typeface="Arial" pitchFamily="34" charset="0"/>
                        </a:rPr>
                        <a:t>10%</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קיים ביטוי לחשיבה יצירתית ומקוריות: בדרך בה מוצג הנושא או הוספת מידע חדש או ייחודי </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9662">
                <a:tc>
                  <a:txBody>
                    <a:bodyPr/>
                    <a:lstStyle/>
                    <a:p>
                      <a:pPr algn="r" rtl="1">
                        <a:lnSpc>
                          <a:spcPct val="100000"/>
                        </a:lnSpc>
                        <a:spcAft>
                          <a:spcPts val="0"/>
                        </a:spcAft>
                      </a:pPr>
                      <a:r>
                        <a:rPr lang="he-IL" sz="1800" b="1">
                          <a:solidFill>
                            <a:schemeClr val="bg1"/>
                          </a:solidFill>
                          <a:latin typeface="Arial" pitchFamily="34" charset="0"/>
                          <a:ea typeface="Calibri"/>
                          <a:cs typeface="Arial" pitchFamily="34" charset="0"/>
                        </a:rPr>
                        <a:t>עמידה בלוח זמנים </a:t>
                      </a:r>
                      <a:endParaRPr lang="en-US" sz="1800">
                        <a:solidFill>
                          <a:schemeClr val="bg1"/>
                        </a:solidFill>
                        <a:latin typeface="Arial" pitchFamily="34" charset="0"/>
                        <a:ea typeface="Calibri"/>
                        <a:cs typeface="Arial" pitchFamily="34" charset="0"/>
                      </a:endParaRPr>
                    </a:p>
                    <a:p>
                      <a:pPr algn="r" rtl="1">
                        <a:lnSpc>
                          <a:spcPct val="100000"/>
                        </a:lnSpc>
                        <a:spcAft>
                          <a:spcPts val="0"/>
                        </a:spcAft>
                      </a:pPr>
                      <a:r>
                        <a:rPr lang="he-IL" sz="1800" b="1">
                          <a:solidFill>
                            <a:schemeClr val="bg1"/>
                          </a:solidFill>
                          <a:latin typeface="Arial" pitchFamily="34" charset="0"/>
                          <a:ea typeface="Calibri"/>
                          <a:cs typeface="Arial" pitchFamily="34" charset="0"/>
                        </a:rPr>
                        <a:t>10%</a:t>
                      </a:r>
                      <a:endParaRPr lang="en-US" sz="180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dirty="0">
                          <a:solidFill>
                            <a:schemeClr val="bg1"/>
                          </a:solidFill>
                          <a:latin typeface="Arial" pitchFamily="34" charset="0"/>
                          <a:ea typeface="Calibri"/>
                          <a:cs typeface="Arial" pitchFamily="34" charset="0"/>
                        </a:rPr>
                        <a:t>עמידה בלוח זמנים במהלך הצגת המצגת ובתהליך הכנתה כולל הגשה להערכה מעצבת של המורה וביצוע תיקונים</a:t>
                      </a:r>
                      <a:endParaRPr lang="en-US" sz="1800" dirty="0">
                        <a:solidFill>
                          <a:schemeClr val="bg1"/>
                        </a:solidFill>
                        <a:latin typeface="Arial" pitchFamily="34" charset="0"/>
                        <a:ea typeface="Calibri"/>
                        <a:cs typeface="Arial" pitchFamily="34" charset="0"/>
                      </a:endParaRPr>
                    </a:p>
                  </a:txBody>
                  <a:tcPr marL="54139" marR="54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971600" y="404664"/>
            <a:ext cx="7128792" cy="707886"/>
          </a:xfrm>
          <a:prstGeom prst="rect">
            <a:avLst/>
          </a:prstGeom>
        </p:spPr>
        <p:txBody>
          <a:bodyPr wrap="squar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קריטריונים למחוון להערכת מצגת</a:t>
            </a:r>
            <a:endParaRPr lang="he-IL" sz="4000" b="1" dirty="0">
              <a:solidFill>
                <a:schemeClr val="accent2"/>
              </a:solidFill>
              <a:latin typeface="Arial" pitchFamily="34" charset="0"/>
              <a:cs typeface="Arial" pitchFamily="34" charset="0"/>
            </a:endParaRPr>
          </a:p>
        </p:txBody>
      </p:sp>
    </p:spTree>
  </p:cSld>
  <p:clrMapOvr>
    <a:masterClrMapping/>
  </p:clrMapOvr>
  <p:transition spd="med">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404664"/>
            <a:ext cx="7128792" cy="707886"/>
          </a:xfrm>
          <a:prstGeom prst="rect">
            <a:avLst/>
          </a:prstGeom>
        </p:spPr>
        <p:txBody>
          <a:bodyPr wrap="squar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קריטריונים למחוון להערכת חידון</a:t>
            </a:r>
            <a:endParaRPr lang="he-IL" sz="4000" b="1" dirty="0">
              <a:solidFill>
                <a:schemeClr val="accent2"/>
              </a:solidFill>
              <a:latin typeface="Arial" pitchFamily="34" charset="0"/>
              <a:cs typeface="Arial" pitchFamily="34" charset="0"/>
            </a:endParaRPr>
          </a:p>
        </p:txBody>
      </p:sp>
      <p:graphicFrame>
        <p:nvGraphicFramePr>
          <p:cNvPr id="4" name="Table 3"/>
          <p:cNvGraphicFramePr>
            <a:graphicFrameLocks noGrp="1"/>
          </p:cNvGraphicFramePr>
          <p:nvPr/>
        </p:nvGraphicFramePr>
        <p:xfrm>
          <a:off x="323528" y="1648064"/>
          <a:ext cx="8640960" cy="4805272"/>
        </p:xfrm>
        <a:graphic>
          <a:graphicData uri="http://schemas.openxmlformats.org/drawingml/2006/table">
            <a:tbl>
              <a:tblPr rtl="1"/>
              <a:tblGrid>
                <a:gridCol w="1773584"/>
                <a:gridCol w="6867376"/>
              </a:tblGrid>
              <a:tr h="197615">
                <a:tc>
                  <a:txBody>
                    <a:bodyPr/>
                    <a:lstStyle/>
                    <a:p>
                      <a:pPr algn="just" rtl="1">
                        <a:lnSpc>
                          <a:spcPct val="100000"/>
                        </a:lnSpc>
                        <a:spcAft>
                          <a:spcPts val="0"/>
                        </a:spcAft>
                      </a:pPr>
                      <a:r>
                        <a:rPr lang="he-IL" sz="1800" b="1" dirty="0" smtClean="0">
                          <a:solidFill>
                            <a:schemeClr val="bg1"/>
                          </a:solidFill>
                          <a:latin typeface="Arial" pitchFamily="34" charset="0"/>
                          <a:ea typeface="Calibri"/>
                          <a:cs typeface="Arial" pitchFamily="34" charset="0"/>
                        </a:rPr>
                        <a:t>קריטריון</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00000"/>
                        </a:lnSpc>
                        <a:spcAft>
                          <a:spcPts val="0"/>
                        </a:spcAft>
                      </a:pPr>
                      <a:r>
                        <a:rPr lang="he-IL" sz="1800" b="1">
                          <a:solidFill>
                            <a:schemeClr val="bg1"/>
                          </a:solidFill>
                          <a:latin typeface="Arial" pitchFamily="34" charset="0"/>
                          <a:ea typeface="Calibri"/>
                          <a:cs typeface="Arial" pitchFamily="34" charset="0"/>
                        </a:rPr>
                        <a:t>פירוט </a:t>
                      </a:r>
                      <a:endParaRPr lang="en-US" sz="180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759">
                <a:tc rowSpan="4">
                  <a:txBody>
                    <a:bodyPr/>
                    <a:lstStyle/>
                    <a:p>
                      <a:pPr algn="r" rtl="1">
                        <a:lnSpc>
                          <a:spcPct val="100000"/>
                        </a:lnSpc>
                        <a:spcAft>
                          <a:spcPts val="0"/>
                        </a:spcAft>
                      </a:pPr>
                      <a:r>
                        <a:rPr lang="he-IL" sz="1800" b="1" dirty="0">
                          <a:solidFill>
                            <a:schemeClr val="bg1"/>
                          </a:solidFill>
                          <a:latin typeface="Arial" pitchFamily="34" charset="0"/>
                          <a:ea typeface="Calibri"/>
                          <a:cs typeface="Arial" pitchFamily="34" charset="0"/>
                        </a:rPr>
                        <a:t>השאלות בחידון</a:t>
                      </a:r>
                      <a:endParaRPr lang="en-US" sz="1800" dirty="0">
                        <a:solidFill>
                          <a:schemeClr val="bg1"/>
                        </a:solidFill>
                        <a:latin typeface="Arial" pitchFamily="34" charset="0"/>
                        <a:ea typeface="Calibri"/>
                        <a:cs typeface="Arial" pitchFamily="34" charset="0"/>
                      </a:endParaRPr>
                    </a:p>
                    <a:p>
                      <a:pPr algn="r" rtl="1">
                        <a:lnSpc>
                          <a:spcPct val="100000"/>
                        </a:lnSpc>
                        <a:spcAft>
                          <a:spcPts val="0"/>
                        </a:spcAft>
                      </a:pPr>
                      <a:r>
                        <a:rPr lang="he-IL" sz="1800" b="1" dirty="0">
                          <a:solidFill>
                            <a:schemeClr val="bg1"/>
                          </a:solidFill>
                          <a:latin typeface="Arial" pitchFamily="34" charset="0"/>
                          <a:ea typeface="Calibri"/>
                          <a:cs typeface="Arial" pitchFamily="34" charset="0"/>
                        </a:rPr>
                        <a:t>60%</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dirty="0">
                          <a:solidFill>
                            <a:schemeClr val="bg1"/>
                          </a:solidFill>
                          <a:latin typeface="Arial" pitchFamily="34" charset="0"/>
                          <a:ea typeface="Calibri"/>
                          <a:cs typeface="Arial" pitchFamily="34" charset="0"/>
                        </a:rPr>
                        <a:t>מגוון של שאלות מבחינת </a:t>
                      </a:r>
                      <a:r>
                        <a:rPr lang="he-IL" sz="1800" dirty="0" smtClean="0">
                          <a:solidFill>
                            <a:schemeClr val="bg1"/>
                          </a:solidFill>
                          <a:latin typeface="Arial" pitchFamily="34" charset="0"/>
                          <a:ea typeface="Calibri"/>
                          <a:cs typeface="Arial" pitchFamily="34" charset="0"/>
                        </a:rPr>
                        <a:t>תכנים </a:t>
                      </a:r>
                      <a:r>
                        <a:rPr lang="he-IL" sz="1800" dirty="0">
                          <a:solidFill>
                            <a:schemeClr val="bg1"/>
                          </a:solidFill>
                          <a:latin typeface="Arial" pitchFamily="34" charset="0"/>
                          <a:ea typeface="Calibri"/>
                          <a:cs typeface="Arial" pitchFamily="34" charset="0"/>
                        </a:rPr>
                        <a:t>ורמות חשיבה</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vMerge="1">
                  <a:txBody>
                    <a:bodyPr/>
                    <a:lstStyle/>
                    <a:p>
                      <a:pPr rtl="1"/>
                      <a:endParaRPr lang="he-IL"/>
                    </a:p>
                  </a:txBody>
                  <a:tcPr/>
                </a:tc>
                <a:tc>
                  <a:txBody>
                    <a:bodyPr/>
                    <a:lstStyle/>
                    <a:p>
                      <a:pPr algn="r" rtl="1">
                        <a:lnSpc>
                          <a:spcPct val="100000"/>
                        </a:lnSpc>
                        <a:spcAft>
                          <a:spcPts val="0"/>
                        </a:spcAft>
                      </a:pPr>
                      <a:r>
                        <a:rPr lang="he-IL" sz="1800" dirty="0" smtClean="0">
                          <a:solidFill>
                            <a:schemeClr val="bg1"/>
                          </a:solidFill>
                          <a:latin typeface="Arial" pitchFamily="34" charset="0"/>
                          <a:ea typeface="Calibri"/>
                          <a:cs typeface="Arial" pitchFamily="34" charset="0"/>
                        </a:rPr>
                        <a:t>ביטוי </a:t>
                      </a:r>
                      <a:r>
                        <a:rPr lang="he-IL" sz="1800" dirty="0">
                          <a:solidFill>
                            <a:schemeClr val="bg1"/>
                          </a:solidFill>
                          <a:latin typeface="Arial" pitchFamily="34" charset="0"/>
                          <a:ea typeface="Calibri"/>
                          <a:cs typeface="Arial" pitchFamily="34" charset="0"/>
                        </a:rPr>
                        <a:t>לכל רמות ההבנה בכימיה (מאקרוסקופית, מיקרוסקופית, סמל ותהליך)</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vMerge="1">
                  <a:txBody>
                    <a:bodyPr/>
                    <a:lstStyle/>
                    <a:p>
                      <a:pPr rtl="1"/>
                      <a:endParaRPr lang="he-IL"/>
                    </a:p>
                  </a:txBody>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תכני השאלות והתשובות מדויקים מבחינה כימית</a:t>
                      </a:r>
                      <a:endParaRPr lang="en-US" sz="180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vMerge="1">
                  <a:txBody>
                    <a:bodyPr/>
                    <a:lstStyle/>
                    <a:p>
                      <a:pPr rtl="1"/>
                      <a:endParaRPr lang="he-IL"/>
                    </a:p>
                  </a:txBody>
                  <a:tcPr/>
                </a:tc>
                <a:tc>
                  <a:txBody>
                    <a:bodyPr/>
                    <a:lstStyle/>
                    <a:p>
                      <a:pPr algn="r" rtl="1">
                        <a:lnSpc>
                          <a:spcPct val="100000"/>
                        </a:lnSpc>
                        <a:spcAft>
                          <a:spcPts val="0"/>
                        </a:spcAft>
                      </a:pPr>
                      <a:r>
                        <a:rPr lang="he-IL" sz="1800" dirty="0">
                          <a:solidFill>
                            <a:schemeClr val="bg1"/>
                          </a:solidFill>
                          <a:latin typeface="Arial" pitchFamily="34" charset="0"/>
                          <a:ea typeface="Calibri"/>
                          <a:cs typeface="Arial" pitchFamily="34" charset="0"/>
                        </a:rPr>
                        <a:t>השאלות המתייחסות לשני האיורים הניבחרים </a:t>
                      </a:r>
                      <a:r>
                        <a:rPr lang="he-IL" sz="1800" dirty="0" smtClean="0">
                          <a:solidFill>
                            <a:schemeClr val="bg1"/>
                          </a:solidFill>
                          <a:latin typeface="Arial" pitchFamily="34" charset="0"/>
                          <a:ea typeface="Calibri"/>
                          <a:cs typeface="Arial" pitchFamily="34" charset="0"/>
                        </a:rPr>
                        <a:t>ומרחיבות </a:t>
                      </a:r>
                      <a:r>
                        <a:rPr lang="he-IL" sz="1800" dirty="0">
                          <a:solidFill>
                            <a:schemeClr val="bg1"/>
                          </a:solidFill>
                          <a:latin typeface="Arial" pitchFamily="34" charset="0"/>
                          <a:ea typeface="Calibri"/>
                          <a:cs typeface="Arial" pitchFamily="34" charset="0"/>
                        </a:rPr>
                        <a:t>את ידע התלמידים</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rowSpan="2">
                  <a:txBody>
                    <a:bodyPr/>
                    <a:lstStyle/>
                    <a:p>
                      <a:pPr algn="r" rtl="1">
                        <a:lnSpc>
                          <a:spcPct val="100000"/>
                        </a:lnSpc>
                        <a:spcAft>
                          <a:spcPts val="0"/>
                        </a:spcAft>
                      </a:pPr>
                      <a:r>
                        <a:rPr lang="he-IL" sz="1800" b="1" dirty="0">
                          <a:solidFill>
                            <a:schemeClr val="bg1"/>
                          </a:solidFill>
                          <a:latin typeface="Arial" pitchFamily="34" charset="0"/>
                          <a:ea typeface="Calibri"/>
                          <a:cs typeface="Arial" pitchFamily="34" charset="0"/>
                        </a:rPr>
                        <a:t>הצגת החידון בכיתה</a:t>
                      </a:r>
                      <a:endParaRPr lang="en-US" sz="1800" dirty="0">
                        <a:solidFill>
                          <a:schemeClr val="bg1"/>
                        </a:solidFill>
                        <a:latin typeface="Arial" pitchFamily="34" charset="0"/>
                        <a:ea typeface="Calibri"/>
                        <a:cs typeface="Arial" pitchFamily="34" charset="0"/>
                      </a:endParaRPr>
                    </a:p>
                    <a:p>
                      <a:pPr algn="r" rtl="1">
                        <a:lnSpc>
                          <a:spcPct val="100000"/>
                        </a:lnSpc>
                        <a:spcAft>
                          <a:spcPts val="0"/>
                        </a:spcAft>
                      </a:pPr>
                      <a:r>
                        <a:rPr lang="he-IL" sz="1800" b="1" dirty="0">
                          <a:solidFill>
                            <a:schemeClr val="bg1"/>
                          </a:solidFill>
                          <a:latin typeface="Arial" pitchFamily="34" charset="0"/>
                          <a:ea typeface="Calibri"/>
                          <a:cs typeface="Arial" pitchFamily="34" charset="0"/>
                        </a:rPr>
                        <a:t>20%</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00000"/>
                        </a:lnSpc>
                        <a:spcAft>
                          <a:spcPts val="0"/>
                        </a:spcAft>
                      </a:pPr>
                      <a:r>
                        <a:rPr lang="he-IL" sz="1800" dirty="0">
                          <a:solidFill>
                            <a:schemeClr val="bg1"/>
                          </a:solidFill>
                          <a:latin typeface="Arial" pitchFamily="34" charset="0"/>
                          <a:ea typeface="Calibri"/>
                          <a:cs typeface="Arial" pitchFamily="34" charset="0"/>
                        </a:rPr>
                        <a:t>ניהול יעיל של זמן הצגת החידון בכיתה והפעלה תקינה של האפליקציה </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vMerge="1">
                  <a:txBody>
                    <a:bodyPr/>
                    <a:lstStyle/>
                    <a:p>
                      <a:pPr rtl="1"/>
                      <a:endParaRPr lang="he-IL"/>
                    </a:p>
                  </a:txBody>
                  <a:tcPr/>
                </a:tc>
                <a:tc>
                  <a:txBody>
                    <a:bodyPr/>
                    <a:lstStyle/>
                    <a:p>
                      <a:pPr algn="just" rtl="1">
                        <a:lnSpc>
                          <a:spcPct val="100000"/>
                        </a:lnSpc>
                        <a:spcAft>
                          <a:spcPts val="0"/>
                        </a:spcAft>
                      </a:pPr>
                      <a:r>
                        <a:rPr lang="he-IL" sz="1800">
                          <a:solidFill>
                            <a:schemeClr val="bg1"/>
                          </a:solidFill>
                          <a:latin typeface="Arial" pitchFamily="34" charset="0"/>
                          <a:ea typeface="Calibri"/>
                          <a:cs typeface="Arial" pitchFamily="34" charset="0"/>
                        </a:rPr>
                        <a:t>שיתוף פעולה בין חברי הצוות תוך ביטוי של הבנת הנושא על ידי כל חברי הצוות</a:t>
                      </a:r>
                      <a:endParaRPr lang="en-US" sz="180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a:txBody>
                    <a:bodyPr/>
                    <a:lstStyle/>
                    <a:p>
                      <a:pPr algn="r" rtl="1">
                        <a:lnSpc>
                          <a:spcPct val="100000"/>
                        </a:lnSpc>
                        <a:spcAft>
                          <a:spcPts val="0"/>
                        </a:spcAft>
                      </a:pPr>
                      <a:r>
                        <a:rPr lang="he-IL" sz="1800" b="1" dirty="0">
                          <a:solidFill>
                            <a:schemeClr val="bg1"/>
                          </a:solidFill>
                          <a:latin typeface="Arial" pitchFamily="34" charset="0"/>
                          <a:ea typeface="Calibri"/>
                          <a:cs typeface="Arial" pitchFamily="34" charset="0"/>
                        </a:rPr>
                        <a:t>יצירתיות ומקוריות</a:t>
                      </a:r>
                      <a:endParaRPr lang="en-US" sz="1800" dirty="0">
                        <a:solidFill>
                          <a:schemeClr val="bg1"/>
                        </a:solidFill>
                        <a:latin typeface="Arial" pitchFamily="34" charset="0"/>
                        <a:ea typeface="Calibri"/>
                        <a:cs typeface="Arial" pitchFamily="34" charset="0"/>
                      </a:endParaRPr>
                    </a:p>
                    <a:p>
                      <a:pPr algn="r" rtl="1">
                        <a:lnSpc>
                          <a:spcPct val="100000"/>
                        </a:lnSpc>
                        <a:spcAft>
                          <a:spcPts val="0"/>
                        </a:spcAft>
                      </a:pPr>
                      <a:r>
                        <a:rPr lang="he-IL" sz="1800" b="1" dirty="0">
                          <a:solidFill>
                            <a:schemeClr val="bg1"/>
                          </a:solidFill>
                          <a:latin typeface="Arial" pitchFamily="34" charset="0"/>
                          <a:ea typeface="Calibri"/>
                          <a:cs typeface="Arial" pitchFamily="34" charset="0"/>
                        </a:rPr>
                        <a:t>10%</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00000"/>
                        </a:lnSpc>
                        <a:spcAft>
                          <a:spcPts val="0"/>
                        </a:spcAft>
                      </a:pPr>
                      <a:r>
                        <a:rPr lang="he-IL" sz="1800">
                          <a:solidFill>
                            <a:schemeClr val="bg1"/>
                          </a:solidFill>
                          <a:latin typeface="Arial" pitchFamily="34" charset="0"/>
                          <a:ea typeface="Calibri"/>
                          <a:cs typeface="Arial" pitchFamily="34" charset="0"/>
                        </a:rPr>
                        <a:t>קיים ביטוי לחשיבה יצירתית ומקוריות בשאלות או הוספת מידע חדש/ייחודי/מעניין בשאלות</a:t>
                      </a:r>
                      <a:endParaRPr lang="en-US" sz="180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5518">
                <a:tc>
                  <a:txBody>
                    <a:bodyPr/>
                    <a:lstStyle/>
                    <a:p>
                      <a:pPr algn="r" rtl="1">
                        <a:lnSpc>
                          <a:spcPct val="100000"/>
                        </a:lnSpc>
                        <a:spcAft>
                          <a:spcPts val="0"/>
                        </a:spcAft>
                      </a:pPr>
                      <a:r>
                        <a:rPr lang="he-IL" sz="1800" b="1" dirty="0">
                          <a:solidFill>
                            <a:schemeClr val="bg1"/>
                          </a:solidFill>
                          <a:latin typeface="Arial" pitchFamily="34" charset="0"/>
                          <a:ea typeface="Calibri"/>
                          <a:cs typeface="Arial" pitchFamily="34" charset="0"/>
                        </a:rPr>
                        <a:t>עמידה בלוח זמנים </a:t>
                      </a:r>
                      <a:endParaRPr lang="en-US" sz="1800" dirty="0">
                        <a:solidFill>
                          <a:schemeClr val="bg1"/>
                        </a:solidFill>
                        <a:latin typeface="Arial" pitchFamily="34" charset="0"/>
                        <a:ea typeface="Calibri"/>
                        <a:cs typeface="Arial" pitchFamily="34" charset="0"/>
                      </a:endParaRPr>
                    </a:p>
                    <a:p>
                      <a:pPr algn="r" rtl="1">
                        <a:lnSpc>
                          <a:spcPct val="100000"/>
                        </a:lnSpc>
                        <a:spcAft>
                          <a:spcPts val="0"/>
                        </a:spcAft>
                      </a:pPr>
                      <a:r>
                        <a:rPr lang="he-IL" sz="1800" b="1" dirty="0">
                          <a:solidFill>
                            <a:schemeClr val="bg1"/>
                          </a:solidFill>
                          <a:latin typeface="Arial" pitchFamily="34" charset="0"/>
                          <a:ea typeface="Calibri"/>
                          <a:cs typeface="Arial" pitchFamily="34" charset="0"/>
                        </a:rPr>
                        <a:t>10%</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00000"/>
                        </a:lnSpc>
                        <a:spcAft>
                          <a:spcPts val="0"/>
                        </a:spcAft>
                      </a:pPr>
                      <a:r>
                        <a:rPr lang="he-IL" sz="1800" dirty="0">
                          <a:solidFill>
                            <a:schemeClr val="bg1"/>
                          </a:solidFill>
                          <a:latin typeface="Arial" pitchFamily="34" charset="0"/>
                          <a:ea typeface="Calibri"/>
                          <a:cs typeface="Arial" pitchFamily="34" charset="0"/>
                        </a:rPr>
                        <a:t>עמידה בלוח זמנים במהלך הכנת החידון ובמהלך הצגתו בכיתה</a:t>
                      </a:r>
                      <a:endParaRPr lang="en-US" sz="1800" dirty="0">
                        <a:solidFill>
                          <a:schemeClr val="bg1"/>
                        </a:solidFill>
                        <a:latin typeface="Arial" pitchFamily="34" charset="0"/>
                        <a:ea typeface="Calibri"/>
                        <a:cs typeface="Arial" pitchFamily="34" charset="0"/>
                      </a:endParaRPr>
                    </a:p>
                  </a:txBody>
                  <a:tcPr marL="64440" marR="644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0"/>
            <a:ext cx="6336704" cy="1323439"/>
          </a:xfrm>
          <a:prstGeom prst="rect">
            <a:avLst/>
          </a:prstGeom>
        </p:spPr>
        <p:txBody>
          <a:bodyPr wrap="squar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כיצד לבנות/להתאים מחוון למשימת ביצוע חדשה?</a:t>
            </a:r>
            <a:endParaRPr lang="he-IL" sz="4000" b="1" dirty="0">
              <a:solidFill>
                <a:schemeClr val="accent2"/>
              </a:solidFill>
              <a:latin typeface="Arial" pitchFamily="34" charset="0"/>
              <a:cs typeface="Arial" pitchFamily="34" charset="0"/>
            </a:endParaRPr>
          </a:p>
        </p:txBody>
      </p:sp>
      <p:pic>
        <p:nvPicPr>
          <p:cNvPr id="4710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1736692"/>
            <a:ext cx="1835696" cy="1605467"/>
          </a:xfrm>
          <a:prstGeom prst="rect">
            <a:avLst/>
          </a:prstGeom>
          <a:noFill/>
          <a:ln w="9525">
            <a:noFill/>
            <a:miter lim="800000"/>
            <a:headEnd/>
            <a:tailEnd/>
          </a:ln>
        </p:spPr>
      </p:pic>
      <p:sp>
        <p:nvSpPr>
          <p:cNvPr id="4" name="Rectangle 6"/>
          <p:cNvSpPr>
            <a:spLocks noChangeArrowheads="1"/>
          </p:cNvSpPr>
          <p:nvPr/>
        </p:nvSpPr>
        <p:spPr bwMode="auto">
          <a:xfrm>
            <a:off x="1187624" y="1772816"/>
            <a:ext cx="7425308" cy="3416320"/>
          </a:xfrm>
          <a:prstGeom prst="rect">
            <a:avLst/>
          </a:prstGeom>
          <a:noFill/>
          <a:ln w="9525">
            <a:noFill/>
            <a:miter lim="800000"/>
            <a:headEnd/>
            <a:tailEnd/>
          </a:ln>
        </p:spPr>
        <p:txBody>
          <a:bodyPr wrap="square">
            <a:spAutoFit/>
          </a:bodyPr>
          <a:lstStyle/>
          <a:p>
            <a:pPr>
              <a:lnSpc>
                <a:spcPct val="150000"/>
              </a:lnSpc>
            </a:pPr>
            <a:r>
              <a:rPr lang="he-IL" sz="2400" dirty="0" smtClean="0">
                <a:solidFill>
                  <a:schemeClr val="bg1"/>
                </a:solidFill>
                <a:latin typeface="Arial" pitchFamily="34" charset="0"/>
                <a:cs typeface="Arial" pitchFamily="34" charset="0"/>
              </a:rPr>
              <a:t>המחוון יכלול שני סוגים של קריטריונים:</a:t>
            </a:r>
          </a:p>
          <a:p>
            <a:pPr marL="444500" indent="-444500">
              <a:lnSpc>
                <a:spcPct val="150000"/>
              </a:lnSpc>
              <a:buClr>
                <a:schemeClr val="accent2"/>
              </a:buClr>
              <a:buFont typeface="Wingdings" pitchFamily="2" charset="2"/>
              <a:buChar char="v"/>
            </a:pPr>
            <a:r>
              <a:rPr lang="he-IL" sz="2400" dirty="0" smtClean="0">
                <a:solidFill>
                  <a:schemeClr val="bg1"/>
                </a:solidFill>
                <a:latin typeface="Arial" pitchFamily="34" charset="0"/>
                <a:cs typeface="Arial" pitchFamily="34" charset="0"/>
              </a:rPr>
              <a:t>קריטריונים ייחודיים למשימה והמתייחסים בעיקר לתכנים ודרך הצגתם (מצגת, עלון הסברה, חידון, משחק לימודי, פוסטר, סקר ועוד)</a:t>
            </a:r>
          </a:p>
          <a:p>
            <a:pPr marL="444500" indent="-444500">
              <a:lnSpc>
                <a:spcPct val="150000"/>
              </a:lnSpc>
              <a:buClr>
                <a:schemeClr val="accent2"/>
              </a:buClr>
              <a:buFont typeface="Wingdings" pitchFamily="2" charset="2"/>
              <a:buChar char="v"/>
            </a:pPr>
            <a:r>
              <a:rPr lang="he-IL" sz="2400" dirty="0" smtClean="0">
                <a:solidFill>
                  <a:schemeClr val="bg1"/>
                </a:solidFill>
                <a:latin typeface="Arial" pitchFamily="34" charset="0"/>
                <a:cs typeface="Arial" pitchFamily="34" charset="0"/>
              </a:rPr>
              <a:t>קריטריונים כלליים כגון:  יצירתיות/מקוריות, עמידה בלוח זמנים, אסתטיות, שיתוף פעולה, השקעה מיוחדת וכדומה.</a:t>
            </a:r>
            <a:endParaRPr lang="en-US" sz="2400" dirty="0" smtClean="0">
              <a:solidFill>
                <a:schemeClr val="bg1"/>
              </a:solidFill>
              <a:latin typeface="Arial" pitchFamily="34" charset="0"/>
              <a:cs typeface="Arial" pitchFamily="34" charset="0"/>
            </a:endParaRPr>
          </a:p>
        </p:txBody>
      </p:sp>
    </p:spTree>
  </p:cSld>
  <p:clrMapOvr>
    <a:masterClrMapping/>
  </p:clrMapOvr>
  <p:transition spd="med">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8640"/>
            <a:ext cx="7848872" cy="707886"/>
          </a:xfrm>
          <a:prstGeom prst="rect">
            <a:avLst/>
          </a:prstGeom>
        </p:spPr>
        <p:txBody>
          <a:bodyPr wrap="square">
            <a:spAutoFit/>
            <a:scene3d>
              <a:camera prst="orthographicFront"/>
              <a:lightRig rig="threePt" dir="t"/>
            </a:scene3d>
            <a:sp3d extrusionH="57150">
              <a:bevelT w="38100" h="38100"/>
            </a:sp3d>
          </a:bodyPr>
          <a:lstStyle/>
          <a:p>
            <a:pPr>
              <a:defRPr/>
            </a:pPr>
            <a:r>
              <a:rPr lang="he-IL" sz="4000" b="1" dirty="0" smtClean="0">
                <a:solidFill>
                  <a:schemeClr val="accent2"/>
                </a:solidFill>
                <a:latin typeface="Arial" pitchFamily="34" charset="0"/>
                <a:cs typeface="Arial" pitchFamily="34" charset="0"/>
              </a:rPr>
              <a:t>האם ואם כן כיצד לשתף תלמידים?</a:t>
            </a:r>
            <a:endParaRPr lang="he-IL" sz="4000" b="1" dirty="0">
              <a:solidFill>
                <a:schemeClr val="accent2"/>
              </a:solidFill>
              <a:latin typeface="Arial" pitchFamily="34" charset="0"/>
              <a:cs typeface="Arial" pitchFamily="34" charset="0"/>
            </a:endParaRPr>
          </a:p>
        </p:txBody>
      </p:sp>
      <p:sp>
        <p:nvSpPr>
          <p:cNvPr id="3" name="Rectangle 6"/>
          <p:cNvSpPr>
            <a:spLocks noChangeArrowheads="1"/>
          </p:cNvSpPr>
          <p:nvPr/>
        </p:nvSpPr>
        <p:spPr bwMode="auto">
          <a:xfrm>
            <a:off x="467544" y="1556792"/>
            <a:ext cx="8145388" cy="4524315"/>
          </a:xfrm>
          <a:prstGeom prst="rect">
            <a:avLst/>
          </a:prstGeom>
          <a:noFill/>
          <a:ln w="9525">
            <a:noFill/>
            <a:miter lim="800000"/>
            <a:headEnd/>
            <a:tailEnd/>
          </a:ln>
        </p:spPr>
        <p:txBody>
          <a:bodyPr wrap="square">
            <a:spAutoFit/>
          </a:bodyPr>
          <a:lstStyle/>
          <a:p>
            <a:pPr>
              <a:lnSpc>
                <a:spcPct val="150000"/>
              </a:lnSpc>
            </a:pPr>
            <a:r>
              <a:rPr lang="he-IL" sz="2400" dirty="0" smtClean="0">
                <a:solidFill>
                  <a:schemeClr val="bg1"/>
                </a:solidFill>
                <a:latin typeface="Arial" pitchFamily="34" charset="0"/>
                <a:cs typeface="Arial" pitchFamily="34" charset="0"/>
              </a:rPr>
              <a:t>הערכה חלופית באמצעות מחוון מאפשרת לערב את התלמידים בלמידה ולקיחת אחריות על ביצועיהם במשימה.</a:t>
            </a:r>
          </a:p>
          <a:p>
            <a:pPr marL="355600" indent="-355600">
              <a:lnSpc>
                <a:spcPct val="150000"/>
              </a:lnSpc>
              <a:buClr>
                <a:schemeClr val="accent2"/>
              </a:buClr>
              <a:buFont typeface="Wingdings" pitchFamily="2" charset="2"/>
              <a:buChar char="Ø"/>
            </a:pPr>
            <a:r>
              <a:rPr lang="he-IL" sz="2400" dirty="0" smtClean="0">
                <a:solidFill>
                  <a:schemeClr val="bg1"/>
                </a:solidFill>
                <a:latin typeface="Arial" pitchFamily="34" charset="0"/>
                <a:cs typeface="Arial" pitchFamily="34" charset="0"/>
              </a:rPr>
              <a:t>ניתן לשתף תלמידים במהלך בניית המחוון: לאחר הצגת המשימה, לאפשר להם להציע קריטריונים להערכת המשימה</a:t>
            </a:r>
          </a:p>
          <a:p>
            <a:pPr marL="355600" indent="-355600">
              <a:lnSpc>
                <a:spcPct val="150000"/>
              </a:lnSpc>
              <a:buClr>
                <a:schemeClr val="accent2"/>
              </a:buClr>
              <a:buFont typeface="Wingdings" pitchFamily="2" charset="2"/>
              <a:buChar char="Ø"/>
            </a:pPr>
            <a:r>
              <a:rPr lang="he-IL" sz="2400" dirty="0" smtClean="0">
                <a:solidFill>
                  <a:schemeClr val="bg1"/>
                </a:solidFill>
                <a:latin typeface="Arial" pitchFamily="34" charset="0"/>
                <a:cs typeface="Arial" pitchFamily="34" charset="0"/>
              </a:rPr>
              <a:t>ניתן להראות לתלמידים את המחוון ללא חלוקת הניקוד ולדון איתם בחלוקת הניקוד תוך הבעת נימוקים מתאימים.</a:t>
            </a:r>
          </a:p>
          <a:p>
            <a:pPr marL="355600" indent="-355600">
              <a:lnSpc>
                <a:spcPct val="150000"/>
              </a:lnSpc>
              <a:buClr>
                <a:schemeClr val="accent2"/>
              </a:buClr>
              <a:buFont typeface="Wingdings" pitchFamily="2" charset="2"/>
              <a:buChar char="Ø"/>
            </a:pPr>
            <a:r>
              <a:rPr lang="he-IL" sz="2400" dirty="0" smtClean="0">
                <a:solidFill>
                  <a:schemeClr val="bg1"/>
                </a:solidFill>
                <a:latin typeface="Arial" pitchFamily="34" charset="0"/>
                <a:cs typeface="Arial" pitchFamily="34" charset="0"/>
              </a:rPr>
              <a:t>לבצע הערכה עצמית והערכת עמיתים בהגשת המשימה. הערכה זו תהווה חלק מסוים מהציון הסופי (בשיקלול עם הערכת המורה).</a:t>
            </a:r>
            <a:endParaRPr lang="en-US" sz="2400" dirty="0" smtClean="0">
              <a:solidFill>
                <a:schemeClr val="bg1"/>
              </a:solidFill>
              <a:latin typeface="Arial" pitchFamily="34" charset="0"/>
              <a:cs typeface="Arial" pitchFamily="34" charset="0"/>
            </a:endParaRPr>
          </a:p>
        </p:txBody>
      </p:sp>
      <p:pic>
        <p:nvPicPr>
          <p:cNvPr id="48130" name="Picture 2"/>
          <p:cNvPicPr>
            <a:picLocks noChangeAspect="1" noChangeArrowheads="1"/>
          </p:cNvPicPr>
          <p:nvPr/>
        </p:nvPicPr>
        <p:blipFill>
          <a:blip r:embed="rId2" cstate="print"/>
          <a:srcRect/>
          <a:stretch>
            <a:fillRect/>
          </a:stretch>
        </p:blipFill>
        <p:spPr bwMode="auto">
          <a:xfrm>
            <a:off x="0" y="0"/>
            <a:ext cx="1150045" cy="1772721"/>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188640"/>
            <a:ext cx="7848872" cy="707886"/>
          </a:xfrm>
          <a:prstGeom prst="rect">
            <a:avLst/>
          </a:prstGeom>
        </p:spPr>
        <p:txBody>
          <a:bodyPr wrap="square">
            <a:spAutoFit/>
            <a:scene3d>
              <a:camera prst="orthographicFront"/>
              <a:lightRig rig="threePt" dir="t"/>
            </a:scene3d>
            <a:sp3d extrusionH="57150">
              <a:bevelT w="38100" h="38100"/>
            </a:sp3d>
          </a:bodyPr>
          <a:lstStyle/>
          <a:p>
            <a:pPr algn="ctr">
              <a:defRPr/>
            </a:pPr>
            <a:r>
              <a:rPr lang="he-IL" sz="4000" b="1" dirty="0" smtClean="0">
                <a:solidFill>
                  <a:schemeClr val="accent2"/>
                </a:solidFill>
                <a:latin typeface="Arial" pitchFamily="34" charset="0"/>
                <a:cs typeface="Arial" pitchFamily="34" charset="0"/>
              </a:rPr>
              <a:t>סיכום</a:t>
            </a:r>
            <a:endParaRPr lang="he-IL" sz="4000" b="1" dirty="0">
              <a:solidFill>
                <a:schemeClr val="accent2"/>
              </a:solidFill>
              <a:latin typeface="Arial" pitchFamily="34" charset="0"/>
              <a:cs typeface="Arial" pitchFamily="34" charset="0"/>
            </a:endParaRPr>
          </a:p>
        </p:txBody>
      </p:sp>
      <p:pic>
        <p:nvPicPr>
          <p:cNvPr id="3"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95536" y="1556792"/>
            <a:ext cx="2016224" cy="2016224"/>
          </a:xfrm>
          <a:prstGeom prst="rect">
            <a:avLst/>
          </a:prstGeom>
          <a:noFill/>
          <a:ln w="9525">
            <a:noFill/>
            <a:miter lim="800000"/>
            <a:headEnd/>
            <a:tailEnd/>
          </a:ln>
        </p:spPr>
      </p:pic>
      <p:sp>
        <p:nvSpPr>
          <p:cNvPr id="5" name="Rectangle 6"/>
          <p:cNvSpPr>
            <a:spLocks noChangeArrowheads="1"/>
          </p:cNvSpPr>
          <p:nvPr/>
        </p:nvSpPr>
        <p:spPr bwMode="auto">
          <a:xfrm>
            <a:off x="2987824" y="1484784"/>
            <a:ext cx="5625108" cy="4524315"/>
          </a:xfrm>
          <a:prstGeom prst="rect">
            <a:avLst/>
          </a:prstGeom>
          <a:noFill/>
          <a:ln w="9525">
            <a:noFill/>
            <a:miter lim="800000"/>
            <a:headEnd/>
            <a:tailEnd/>
          </a:ln>
        </p:spPr>
        <p:txBody>
          <a:bodyPr wrap="square">
            <a:spAutoFit/>
          </a:bodyPr>
          <a:lstStyle/>
          <a:p>
            <a:pPr>
              <a:lnSpc>
                <a:spcPct val="150000"/>
              </a:lnSpc>
            </a:pPr>
            <a:r>
              <a:rPr lang="he-IL" sz="2400" dirty="0" smtClean="0">
                <a:solidFill>
                  <a:schemeClr val="bg1"/>
                </a:solidFill>
                <a:latin typeface="Arial" pitchFamily="34" charset="0"/>
                <a:cs typeface="Arial" pitchFamily="34" charset="0"/>
              </a:rPr>
              <a:t>הערכה חלופית באמצעות מחוון הינה מורכבת ודורשת זמן ומחשבה רבה של המורה. זו הערכה מתמשכת וכרוכה באינטראקציה ודיאלוג עם התלמידים.</a:t>
            </a:r>
          </a:p>
          <a:p>
            <a:pPr>
              <a:lnSpc>
                <a:spcPct val="150000"/>
              </a:lnSpc>
            </a:pPr>
            <a:endParaRPr lang="he-IL" sz="2400" dirty="0" smtClean="0">
              <a:solidFill>
                <a:schemeClr val="bg1"/>
              </a:solidFill>
              <a:latin typeface="Arial" pitchFamily="34" charset="0"/>
              <a:cs typeface="Arial" pitchFamily="34" charset="0"/>
            </a:endParaRPr>
          </a:p>
          <a:p>
            <a:pPr>
              <a:lnSpc>
                <a:spcPct val="150000"/>
              </a:lnSpc>
            </a:pPr>
            <a:r>
              <a:rPr lang="he-IL" sz="2400" dirty="0" smtClean="0">
                <a:solidFill>
                  <a:schemeClr val="bg1"/>
                </a:solidFill>
                <a:latin typeface="Arial" pitchFamily="34" charset="0"/>
                <a:cs typeface="Arial" pitchFamily="34" charset="0"/>
              </a:rPr>
              <a:t>עם זאת, זו הערכה הנותנת סיפוק רב, תחושה של הערכה הוגנת ובעיקר של למידה משותפת ומסתיימת תמיד בתחושה של התחדשות.</a:t>
            </a:r>
            <a:endParaRPr lang="en-US" sz="2400" dirty="0" smtClean="0">
              <a:solidFill>
                <a:schemeClr val="bg1"/>
              </a:solidFill>
              <a:latin typeface="Arial" pitchFamily="34" charset="0"/>
              <a:cs typeface="Arial" pitchFamily="34" charset="0"/>
            </a:endParaRPr>
          </a:p>
        </p:txBody>
      </p:sp>
      <p:pic>
        <p:nvPicPr>
          <p:cNvPr id="37889"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83568" y="4005064"/>
            <a:ext cx="1714500" cy="1704975"/>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844824"/>
            <a:ext cx="7704856" cy="4524315"/>
          </a:xfrm>
          <a:prstGeom prst="rect">
            <a:avLst/>
          </a:prstGeom>
        </p:spPr>
        <p:txBody>
          <a:bodyPr wrap="square">
            <a:spAutoFit/>
          </a:bodyPr>
          <a:lstStyle/>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מהי משימת הערכה חלופית?</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למה צריך מחוון עבורה?</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מתי צריך להשתמש במחון?</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איך להתאים מחוון למשימה חדשה?</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איך בוחרים את הקריטריונים למחוון?</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האם ואם כן איך לשתף תלמידים בבניית מחוון?</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איך להעריך באמצעות מחוון?</a:t>
            </a:r>
          </a:p>
          <a:p>
            <a:pPr marL="355600" indent="-355600">
              <a:lnSpc>
                <a:spcPct val="150000"/>
              </a:lnSpc>
              <a:buClr>
                <a:schemeClr val="accent2"/>
              </a:buClr>
              <a:buFont typeface="Wingdings" pitchFamily="2" charset="2"/>
              <a:buChar char="q"/>
            </a:pPr>
            <a:r>
              <a:rPr lang="he-IL" sz="2400" dirty="0" smtClean="0">
                <a:latin typeface="Arial" pitchFamily="34" charset="0"/>
                <a:cs typeface="Arial" pitchFamily="34" charset="0"/>
              </a:rPr>
              <a:t>.....</a:t>
            </a:r>
          </a:p>
        </p:txBody>
      </p:sp>
      <p:sp>
        <p:nvSpPr>
          <p:cNvPr id="3" name="TextBox 2"/>
          <p:cNvSpPr txBox="1"/>
          <p:nvPr/>
        </p:nvSpPr>
        <p:spPr>
          <a:xfrm>
            <a:off x="971600" y="332656"/>
            <a:ext cx="7272808" cy="707886"/>
          </a:xfrm>
          <a:prstGeom prst="rect">
            <a:avLst/>
          </a:prstGeom>
          <a:noFill/>
        </p:spPr>
        <p:txBody>
          <a:bodyPr wrap="square" rtlCol="1">
            <a:spAutoFit/>
            <a:scene3d>
              <a:camera prst="orthographicFront"/>
              <a:lightRig rig="threePt" dir="t"/>
            </a:scene3d>
            <a:sp3d extrusionH="57150">
              <a:bevelT w="38100" h="38100"/>
            </a:sp3d>
          </a:bodyPr>
          <a:lstStyle/>
          <a:p>
            <a:pPr algn="ctr"/>
            <a:r>
              <a:rPr lang="he-IL" sz="4000" b="1" dirty="0" smtClean="0">
                <a:solidFill>
                  <a:schemeClr val="accent2"/>
                </a:solidFill>
                <a:latin typeface="Arial" pitchFamily="34" charset="0"/>
                <a:cs typeface="Arial" pitchFamily="34" charset="0"/>
              </a:rPr>
              <a:t>שאלות נפוצות</a:t>
            </a:r>
            <a:endParaRPr lang="he-IL" sz="4000" b="1" dirty="0">
              <a:solidFill>
                <a:schemeClr val="accent2"/>
              </a:solidFill>
              <a:latin typeface="Arial" pitchFamily="34" charset="0"/>
              <a:cs typeface="Arial" pitchFamily="34" charset="0"/>
            </a:endParaRPr>
          </a:p>
        </p:txBody>
      </p:sp>
      <p:sp>
        <p:nvSpPr>
          <p:cNvPr id="14339" name="AutoShape 3" descr="תוצאת תמונה עבור סימן שאלה"/>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14341" name="Picture 5"/>
          <p:cNvPicPr>
            <a:picLocks noChangeAspect="1" noChangeArrowheads="1"/>
          </p:cNvPicPr>
          <p:nvPr/>
        </p:nvPicPr>
        <p:blipFill>
          <a:blip r:embed="rId2" cstate="print"/>
          <a:srcRect/>
          <a:stretch>
            <a:fillRect/>
          </a:stretch>
        </p:blipFill>
        <p:spPr bwMode="auto">
          <a:xfrm>
            <a:off x="1043608" y="2564904"/>
            <a:ext cx="1584176" cy="1989021"/>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395536" y="332656"/>
            <a:ext cx="8280920" cy="963791"/>
          </a:xfrm>
          <a:prstGeom prst="rect">
            <a:avLst/>
          </a:prstGeom>
          <a:noFill/>
          <a:ln w="9525">
            <a:noFill/>
            <a:miter lim="800000"/>
            <a:headEnd/>
            <a:tailEnd/>
          </a:ln>
          <a:effectLst/>
        </p:spPr>
        <p:txBody>
          <a:bodyPr wrap="square" lIns="92075" tIns="46038" rIns="92075" bIns="46038">
            <a:spAutoFit/>
            <a:scene3d>
              <a:camera prst="orthographicFront"/>
              <a:lightRig rig="threePt" dir="t"/>
            </a:scene3d>
            <a:sp3d extrusionH="57150">
              <a:bevelT w="38100" h="38100"/>
            </a:sp3d>
          </a:bodyPr>
          <a:lstStyle/>
          <a:p>
            <a:pPr algn="ctr" defTabSz="762000">
              <a:lnSpc>
                <a:spcPct val="70000"/>
              </a:lnSpc>
              <a:defRPr/>
            </a:pPr>
            <a:r>
              <a:rPr lang="he-IL" sz="4000" b="1" dirty="0" smtClean="0">
                <a:solidFill>
                  <a:schemeClr val="accent2"/>
                </a:solidFill>
                <a:latin typeface="Arial" pitchFamily="34" charset="0"/>
                <a:cs typeface="Arial" pitchFamily="34" charset="0"/>
              </a:rPr>
              <a:t>משימות הערכה חלופיות בכימיה</a:t>
            </a:r>
          </a:p>
          <a:p>
            <a:pPr algn="ctr" defTabSz="762000">
              <a:lnSpc>
                <a:spcPct val="70000"/>
              </a:lnSpc>
              <a:defRPr/>
            </a:pPr>
            <a:r>
              <a:rPr lang="he-IL" sz="4000" b="1" dirty="0" smtClean="0">
                <a:solidFill>
                  <a:schemeClr val="accent2"/>
                </a:solidFill>
                <a:latin typeface="Arial" pitchFamily="34" charset="0"/>
                <a:cs typeface="Arial" pitchFamily="34" charset="0"/>
              </a:rPr>
              <a:t>שפותחו </a:t>
            </a:r>
            <a:r>
              <a:rPr lang="he-IL" sz="4000" b="1" dirty="0" smtClean="0">
                <a:solidFill>
                  <a:schemeClr val="accent2"/>
                </a:solidFill>
                <a:latin typeface="Arial" pitchFamily="34" charset="0"/>
                <a:cs typeface="Arial" pitchFamily="34" charset="0"/>
              </a:rPr>
              <a:t>בטכניון</a:t>
            </a:r>
            <a:endParaRPr lang="en-US" sz="4000" b="1" dirty="0">
              <a:solidFill>
                <a:schemeClr val="accent2"/>
              </a:solidFill>
              <a:latin typeface="Arial" pitchFamily="34" charset="0"/>
              <a:cs typeface="Arial" pitchFamily="34" charset="0"/>
            </a:endParaRPr>
          </a:p>
        </p:txBody>
      </p:sp>
      <p:sp>
        <p:nvSpPr>
          <p:cNvPr id="3" name="TextBox 2"/>
          <p:cNvSpPr txBox="1"/>
          <p:nvPr/>
        </p:nvSpPr>
        <p:spPr>
          <a:xfrm>
            <a:off x="683568" y="1916832"/>
            <a:ext cx="7848872" cy="3970318"/>
          </a:xfrm>
          <a:prstGeom prst="rect">
            <a:avLst/>
          </a:prstGeom>
          <a:noFill/>
        </p:spPr>
        <p:txBody>
          <a:bodyPr wrap="square" rtlCol="1">
            <a:spAutoFit/>
          </a:bodyPr>
          <a:lstStyle/>
          <a:p>
            <a:pPr marL="355600" indent="-355600">
              <a:lnSpc>
                <a:spcPct val="150000"/>
              </a:lnSpc>
              <a:buClr>
                <a:schemeClr val="accent2"/>
              </a:buClr>
            </a:pPr>
            <a:r>
              <a:rPr lang="he-IL" sz="2400" dirty="0" smtClean="0">
                <a:solidFill>
                  <a:schemeClr val="bg1"/>
                </a:solidFill>
                <a:latin typeface="Arial" pitchFamily="34" charset="0"/>
                <a:cs typeface="Arial" pitchFamily="34" charset="0"/>
              </a:rPr>
              <a:t>ראש פרויקט הפיתוח: פרופ. יהודית דורי</a:t>
            </a:r>
          </a:p>
          <a:p>
            <a:pPr marL="355600" indent="-355600">
              <a:lnSpc>
                <a:spcPct val="150000"/>
              </a:lnSpc>
              <a:buClr>
                <a:schemeClr val="accent2"/>
              </a:buClr>
              <a:buFont typeface="Wingdings" pitchFamily="2" charset="2"/>
              <a:buChar char="ü"/>
            </a:pPr>
            <a:r>
              <a:rPr lang="he-IL" sz="2400" dirty="0" smtClean="0">
                <a:solidFill>
                  <a:schemeClr val="bg1"/>
                </a:solidFill>
                <a:latin typeface="Arial" pitchFamily="34" charset="0"/>
                <a:cs typeface="Arial" pitchFamily="34" charset="0"/>
              </a:rPr>
              <a:t>מתוקים </a:t>
            </a:r>
            <a:r>
              <a:rPr lang="he-IL" sz="2400" dirty="0" smtClean="0">
                <a:solidFill>
                  <a:schemeClr val="bg1"/>
                </a:solidFill>
                <a:latin typeface="Arial" pitchFamily="34" charset="0"/>
                <a:cs typeface="Arial" pitchFamily="34" charset="0"/>
              </a:rPr>
              <a:t>אך לא בהכרח סוכרים – ד"ר אורית הרשקוביץ</a:t>
            </a:r>
          </a:p>
          <a:p>
            <a:pPr marL="355600" indent="-355600">
              <a:lnSpc>
                <a:spcPct val="150000"/>
              </a:lnSpc>
              <a:buClr>
                <a:schemeClr val="accent2"/>
              </a:buClr>
              <a:buFont typeface="Wingdings" pitchFamily="2" charset="2"/>
              <a:buChar char="ü"/>
            </a:pPr>
            <a:r>
              <a:rPr lang="he-IL" sz="2400" dirty="0" smtClean="0">
                <a:solidFill>
                  <a:schemeClr val="bg1"/>
                </a:solidFill>
                <a:latin typeface="Arial" pitchFamily="34" charset="0"/>
                <a:cs typeface="Arial" pitchFamily="34" charset="0"/>
              </a:rPr>
              <a:t>מדפסת תלת ממד - מדמיון למציאות- חגית רפאלי-מישקין</a:t>
            </a:r>
          </a:p>
          <a:p>
            <a:pPr marL="355600" indent="-355600">
              <a:lnSpc>
                <a:spcPct val="150000"/>
              </a:lnSpc>
              <a:buClr>
                <a:schemeClr val="accent2"/>
              </a:buClr>
              <a:buFont typeface="Wingdings" pitchFamily="2" charset="2"/>
              <a:buChar char="ü"/>
            </a:pPr>
            <a:r>
              <a:rPr lang="he-IL" sz="2400" dirty="0" smtClean="0">
                <a:solidFill>
                  <a:schemeClr val="bg1"/>
                </a:solidFill>
                <a:latin typeface="Arial" pitchFamily="34" charset="0"/>
                <a:cs typeface="Arial" pitchFamily="34" charset="0"/>
              </a:rPr>
              <a:t>הקרב על הזרז – פריצת הדרך לפיתוח תהליך ייצור האמוניה – ד"ר צביה קברמן</a:t>
            </a:r>
          </a:p>
          <a:p>
            <a:pPr marL="355600" indent="-355600">
              <a:lnSpc>
                <a:spcPct val="150000"/>
              </a:lnSpc>
              <a:buClr>
                <a:schemeClr val="accent2"/>
              </a:buClr>
              <a:buFont typeface="Wingdings" pitchFamily="2" charset="2"/>
              <a:buChar char="ü"/>
            </a:pPr>
            <a:r>
              <a:rPr lang="he-IL" sz="2400" dirty="0" smtClean="0">
                <a:solidFill>
                  <a:schemeClr val="bg1"/>
                </a:solidFill>
                <a:latin typeface="Arial" pitchFamily="34" charset="0"/>
                <a:cs typeface="Arial" pitchFamily="34" charset="0"/>
              </a:rPr>
              <a:t>חדשנות בתחום הביוכימיה- פיתוח חיישן רגיש זול ונייד ל-</a:t>
            </a:r>
            <a:r>
              <a:rPr lang="en-US" sz="2400" dirty="0" smtClean="0">
                <a:solidFill>
                  <a:schemeClr val="bg1"/>
                </a:solidFill>
                <a:latin typeface="Arial" pitchFamily="34" charset="0"/>
                <a:cs typeface="Arial" pitchFamily="34" charset="0"/>
              </a:rPr>
              <a:t>DNA</a:t>
            </a:r>
            <a:r>
              <a:rPr lang="he-IL" sz="2400" dirty="0" smtClean="0">
                <a:solidFill>
                  <a:schemeClr val="bg1"/>
                </a:solidFill>
                <a:latin typeface="Arial" pitchFamily="34" charset="0"/>
                <a:cs typeface="Arial" pitchFamily="34" charset="0"/>
              </a:rPr>
              <a:t> ו-</a:t>
            </a:r>
            <a:r>
              <a:rPr lang="en-US" sz="2400" dirty="0" smtClean="0">
                <a:solidFill>
                  <a:schemeClr val="bg1"/>
                </a:solidFill>
                <a:latin typeface="Arial" pitchFamily="34" charset="0"/>
                <a:cs typeface="Arial" pitchFamily="34" charset="0"/>
              </a:rPr>
              <a:t>RNA</a:t>
            </a:r>
            <a:r>
              <a:rPr lang="he-IL" sz="2400" dirty="0" smtClean="0">
                <a:solidFill>
                  <a:schemeClr val="bg1"/>
                </a:solidFill>
                <a:latin typeface="Arial" pitchFamily="34" charset="0"/>
                <a:cs typeface="Arial" pitchFamily="34" charset="0"/>
              </a:rPr>
              <a:t> – גבי שוורץ</a:t>
            </a:r>
          </a:p>
        </p:txBody>
      </p:sp>
      <p:sp>
        <p:nvSpPr>
          <p:cNvPr id="4" name="Rectangle 3"/>
          <p:cNvSpPr/>
          <p:nvPr/>
        </p:nvSpPr>
        <p:spPr>
          <a:xfrm>
            <a:off x="179512" y="5662989"/>
            <a:ext cx="5760640" cy="646331"/>
          </a:xfrm>
          <a:prstGeom prst="rect">
            <a:avLst/>
          </a:prstGeom>
        </p:spPr>
        <p:txBody>
          <a:bodyPr wrap="square">
            <a:spAutoFit/>
          </a:bodyPr>
          <a:lstStyle/>
          <a:p>
            <a:r>
              <a:rPr lang="en-US" dirty="0" smtClean="0">
                <a:hlinkClick r:id="rId2"/>
              </a:rPr>
              <a:t>http://stwww.weizmann.ac.il/chemcenter/Page.asp?id=1395</a:t>
            </a:r>
            <a:endParaRPr lang="en-US" dirty="0" smtClean="0"/>
          </a:p>
          <a:p>
            <a:endParaRPr lang="he-IL" dirty="0"/>
          </a:p>
        </p:txBody>
      </p:sp>
    </p:spTree>
  </p:cSld>
  <p:clrMapOvr>
    <a:masterClrMapping/>
  </p:clrMapOvr>
  <p:transition spd="med">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916832"/>
            <a:ext cx="6912768" cy="3785652"/>
          </a:xfrm>
          <a:prstGeom prst="rect">
            <a:avLst/>
          </a:prstGeom>
          <a:noFill/>
        </p:spPr>
        <p:txBody>
          <a:bodyPr wrap="square" rtlCol="1">
            <a:spAutoFit/>
          </a:bodyPr>
          <a:lstStyle/>
          <a:p>
            <a:pPr>
              <a:lnSpc>
                <a:spcPct val="150000"/>
              </a:lnSpc>
            </a:pPr>
            <a:r>
              <a:rPr lang="he-IL" sz="2400" dirty="0" smtClean="0">
                <a:solidFill>
                  <a:schemeClr val="bg1"/>
                </a:solidFill>
                <a:latin typeface="Arial" pitchFamily="34" charset="0"/>
                <a:cs typeface="Arial" pitchFamily="34" charset="0"/>
              </a:rPr>
              <a:t>הגישה המקובלת בעשורים האחרונים בתחום הוראה-למידה-הערכה מבוססת על </a:t>
            </a:r>
            <a:r>
              <a:rPr lang="he-IL" sz="2400" b="1" dirty="0" smtClean="0">
                <a:solidFill>
                  <a:schemeClr val="bg1"/>
                </a:solidFill>
                <a:latin typeface="Arial" pitchFamily="34" charset="0"/>
                <a:cs typeface="Arial" pitchFamily="34" charset="0"/>
              </a:rPr>
              <a:t>"הערכה לשם למידה". </a:t>
            </a:r>
          </a:p>
          <a:p>
            <a:pPr>
              <a:lnSpc>
                <a:spcPct val="150000"/>
              </a:lnSpc>
            </a:pPr>
            <a:endParaRPr lang="he-IL" sz="800" b="1" dirty="0" smtClean="0">
              <a:solidFill>
                <a:schemeClr val="bg1"/>
              </a:solidFill>
              <a:latin typeface="Arial" pitchFamily="34" charset="0"/>
              <a:cs typeface="Arial" pitchFamily="34" charset="0"/>
            </a:endParaRPr>
          </a:p>
          <a:p>
            <a:pPr>
              <a:lnSpc>
                <a:spcPct val="150000"/>
              </a:lnSpc>
            </a:pPr>
            <a:r>
              <a:rPr lang="he-IL" sz="2400" dirty="0" smtClean="0">
                <a:solidFill>
                  <a:schemeClr val="bg1"/>
                </a:solidFill>
                <a:latin typeface="Arial" pitchFamily="34" charset="0"/>
                <a:cs typeface="Arial" pitchFamily="34" charset="0"/>
              </a:rPr>
              <a:t>בגישה זו, ההערכה היא תהליך מתמשך וככזו היא כוללת גם את את תהליך הלמידה ולא רק את תוצר הלמידה.</a:t>
            </a:r>
          </a:p>
          <a:p>
            <a:pPr>
              <a:lnSpc>
                <a:spcPct val="150000"/>
              </a:lnSpc>
            </a:pPr>
            <a:endParaRPr lang="he-IL" sz="800" dirty="0" smtClean="0">
              <a:solidFill>
                <a:schemeClr val="bg1"/>
              </a:solidFill>
              <a:latin typeface="Arial" pitchFamily="34" charset="0"/>
              <a:cs typeface="Arial" pitchFamily="34" charset="0"/>
            </a:endParaRPr>
          </a:p>
          <a:p>
            <a:pPr>
              <a:lnSpc>
                <a:spcPct val="150000"/>
              </a:lnSpc>
            </a:pPr>
            <a:r>
              <a:rPr lang="he-IL" sz="2400" dirty="0" smtClean="0">
                <a:solidFill>
                  <a:schemeClr val="bg1"/>
                </a:solidFill>
                <a:latin typeface="Arial" pitchFamily="34" charset="0"/>
                <a:cs typeface="Arial" pitchFamily="34" charset="0"/>
              </a:rPr>
              <a:t>משימות המתאימות להערכה מסוג זה הן משימות ביצוע (משימות הערכה חלופיות) </a:t>
            </a:r>
            <a:endParaRPr lang="he-IL" sz="2400" dirty="0">
              <a:solidFill>
                <a:schemeClr val="bg1"/>
              </a:solidFill>
              <a:latin typeface="Arial" pitchFamily="34" charset="0"/>
              <a:cs typeface="Arial" pitchFamily="34" charset="0"/>
            </a:endParaRPr>
          </a:p>
        </p:txBody>
      </p:sp>
      <p:sp>
        <p:nvSpPr>
          <p:cNvPr id="3" name="TextBox 2"/>
          <p:cNvSpPr txBox="1"/>
          <p:nvPr/>
        </p:nvSpPr>
        <p:spPr>
          <a:xfrm>
            <a:off x="971600" y="332656"/>
            <a:ext cx="7272808" cy="707886"/>
          </a:xfrm>
          <a:prstGeom prst="rect">
            <a:avLst/>
          </a:prstGeom>
          <a:noFill/>
        </p:spPr>
        <p:txBody>
          <a:bodyPr wrap="square" rtlCol="1">
            <a:spAutoFit/>
            <a:scene3d>
              <a:camera prst="orthographicFront"/>
              <a:lightRig rig="threePt" dir="t"/>
            </a:scene3d>
            <a:sp3d extrusionH="57150">
              <a:bevelT w="38100" h="38100"/>
            </a:sp3d>
          </a:bodyPr>
          <a:lstStyle/>
          <a:p>
            <a:pPr algn="ctr"/>
            <a:r>
              <a:rPr lang="he-IL" sz="4000" b="1" dirty="0" smtClean="0">
                <a:solidFill>
                  <a:schemeClr val="accent2"/>
                </a:solidFill>
                <a:latin typeface="Arial" pitchFamily="34" charset="0"/>
                <a:cs typeface="Arial" pitchFamily="34" charset="0"/>
              </a:rPr>
              <a:t>רקע</a:t>
            </a:r>
            <a:endParaRPr lang="he-IL" sz="4000" b="1" dirty="0">
              <a:solidFill>
                <a:schemeClr val="accent2"/>
              </a:solidFill>
              <a:latin typeface="Arial" pitchFamily="34" charset="0"/>
              <a:cs typeface="Arial" pitchFamily="34" charset="0"/>
            </a:endParaRPr>
          </a:p>
        </p:txBody>
      </p:sp>
      <p:graphicFrame>
        <p:nvGraphicFramePr>
          <p:cNvPr id="29698" name="Object 2"/>
          <p:cNvGraphicFramePr>
            <a:graphicFrameLocks noChangeAspect="1"/>
          </p:cNvGraphicFramePr>
          <p:nvPr/>
        </p:nvGraphicFramePr>
        <p:xfrm>
          <a:off x="539750" y="465138"/>
          <a:ext cx="1439863" cy="1019175"/>
        </p:xfrm>
        <a:graphic>
          <a:graphicData uri="http://schemas.openxmlformats.org/presentationml/2006/ole">
            <p:oleObj spid="_x0000_s29698" name="Clip" r:id="rId3" imgW="5412960" imgH="4433040" progId="">
              <p:embed/>
            </p:oleObj>
          </a:graphicData>
        </a:graphic>
      </p:graphicFrame>
    </p:spTree>
  </p:cSld>
  <p:clrMapOvr>
    <a:masterClrMapping/>
  </p:clrMapOvr>
  <p:transition spd="med">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1450032" y="1828800"/>
            <a:ext cx="7010400" cy="1131888"/>
          </a:xfrm>
          <a:prstGeom prst="rect">
            <a:avLst/>
          </a:prstGeom>
          <a:noFill/>
          <a:ln w="9525">
            <a:noFill/>
            <a:miter lim="800000"/>
            <a:headEnd/>
            <a:tailEnd/>
          </a:ln>
          <a:effectLst/>
        </p:spPr>
        <p:txBody>
          <a:bodyPr>
            <a:spAutoFit/>
          </a:bodyPr>
          <a:lstStyle/>
          <a:p>
            <a:pPr>
              <a:lnSpc>
                <a:spcPct val="150000"/>
              </a:lnSpc>
              <a:defRPr/>
            </a:pPr>
            <a:r>
              <a:rPr lang="he-IL" sz="2400" dirty="0">
                <a:solidFill>
                  <a:schemeClr val="bg1"/>
                </a:solidFill>
                <a:latin typeface="Arial" pitchFamily="34" charset="0"/>
                <a:cs typeface="Arial" pitchFamily="34" charset="0"/>
              </a:rPr>
              <a:t>מטלה בה מושם דגש על הערכה ישירה </a:t>
            </a:r>
            <a:r>
              <a:rPr lang="he-IL" sz="2400" dirty="0" smtClean="0">
                <a:solidFill>
                  <a:schemeClr val="bg1"/>
                </a:solidFill>
                <a:latin typeface="Arial" pitchFamily="34" charset="0"/>
                <a:cs typeface="Arial" pitchFamily="34" charset="0"/>
              </a:rPr>
              <a:t>ולא </a:t>
            </a:r>
            <a:r>
              <a:rPr lang="he-IL" sz="2400" dirty="0">
                <a:solidFill>
                  <a:schemeClr val="bg1"/>
                </a:solidFill>
                <a:latin typeface="Arial" pitchFamily="34" charset="0"/>
                <a:cs typeface="Arial" pitchFamily="34" charset="0"/>
              </a:rPr>
              <a:t>עקיפה של ידע התלמיד באמצעות מגוון </a:t>
            </a:r>
            <a:r>
              <a:rPr lang="he-IL" sz="2400" b="1" dirty="0">
                <a:solidFill>
                  <a:schemeClr val="bg1"/>
                </a:solidFill>
                <a:latin typeface="Arial" pitchFamily="34" charset="0"/>
                <a:cs typeface="Arial" pitchFamily="34" charset="0"/>
              </a:rPr>
              <a:t>מדדי ביצוע</a:t>
            </a:r>
            <a:r>
              <a:rPr lang="he-IL" sz="2400" dirty="0">
                <a:solidFill>
                  <a:schemeClr val="bg1"/>
                </a:solidFill>
                <a:latin typeface="Arial" pitchFamily="34" charset="0"/>
                <a:cs typeface="Arial" pitchFamily="34" charset="0"/>
              </a:rPr>
              <a:t>.</a:t>
            </a:r>
            <a:endParaRPr lang="en-US" sz="2400" dirty="0">
              <a:solidFill>
                <a:schemeClr val="bg1"/>
              </a:solidFill>
              <a:latin typeface="Arial" pitchFamily="34" charset="0"/>
              <a:cs typeface="Arial" pitchFamily="34" charset="0"/>
            </a:endParaRPr>
          </a:p>
        </p:txBody>
      </p:sp>
      <p:sp>
        <p:nvSpPr>
          <p:cNvPr id="4" name="Rectangle 4"/>
          <p:cNvSpPr>
            <a:spLocks noChangeArrowheads="1"/>
          </p:cNvSpPr>
          <p:nvPr/>
        </p:nvSpPr>
        <p:spPr bwMode="auto">
          <a:xfrm>
            <a:off x="2771800" y="548680"/>
            <a:ext cx="4419600" cy="544702"/>
          </a:xfrm>
          <a:prstGeom prst="rect">
            <a:avLst/>
          </a:prstGeom>
          <a:noFill/>
          <a:ln w="9525">
            <a:noFill/>
            <a:miter lim="800000"/>
            <a:headEnd/>
            <a:tailEnd/>
          </a:ln>
          <a:effectLst/>
        </p:spPr>
        <p:txBody>
          <a:bodyPr lIns="92075" tIns="46038" rIns="92075" bIns="46038">
            <a:spAutoFit/>
            <a:scene3d>
              <a:camera prst="orthographicFront"/>
              <a:lightRig rig="threePt" dir="t"/>
            </a:scene3d>
            <a:sp3d extrusionH="57150">
              <a:bevelT w="38100" h="38100"/>
            </a:sp3d>
          </a:bodyPr>
          <a:lstStyle/>
          <a:p>
            <a:pPr algn="ctr" defTabSz="762000">
              <a:lnSpc>
                <a:spcPct val="70000"/>
              </a:lnSpc>
              <a:spcBef>
                <a:spcPct val="50000"/>
              </a:spcBef>
              <a:defRPr/>
            </a:pPr>
            <a:r>
              <a:rPr lang="he-IL" sz="4000" b="1" dirty="0" smtClean="0">
                <a:solidFill>
                  <a:schemeClr val="accent2"/>
                </a:solidFill>
                <a:latin typeface="Arial" pitchFamily="34" charset="0"/>
                <a:cs typeface="Arial" pitchFamily="34" charset="0"/>
              </a:rPr>
              <a:t>מהי מטלת ביצוע? </a:t>
            </a:r>
            <a:endParaRPr lang="en-US" sz="4000" b="1" dirty="0">
              <a:solidFill>
                <a:schemeClr val="accent2"/>
              </a:solidFill>
              <a:latin typeface="Arial" pitchFamily="34" charset="0"/>
              <a:cs typeface="Arial" pitchFamily="34" charset="0"/>
            </a:endParaRPr>
          </a:p>
        </p:txBody>
      </p:sp>
      <p:sp>
        <p:nvSpPr>
          <p:cNvPr id="6" name="Rectangle 5"/>
          <p:cNvSpPr/>
          <p:nvPr/>
        </p:nvSpPr>
        <p:spPr>
          <a:xfrm>
            <a:off x="2267744" y="3212976"/>
            <a:ext cx="6215062" cy="2585323"/>
          </a:xfrm>
          <a:prstGeom prst="rect">
            <a:avLst/>
          </a:prstGeom>
        </p:spPr>
        <p:txBody>
          <a:bodyPr>
            <a:spAutoFit/>
          </a:bodyPr>
          <a:lstStyle/>
          <a:p>
            <a:pPr>
              <a:lnSpc>
                <a:spcPct val="150000"/>
              </a:lnSpc>
              <a:defRPr/>
            </a:pPr>
            <a:r>
              <a:rPr lang="he-IL" sz="2400" dirty="0">
                <a:solidFill>
                  <a:schemeClr val="bg1"/>
                </a:solidFill>
                <a:latin typeface="Arial" pitchFamily="34" charset="0"/>
                <a:cs typeface="Arial" pitchFamily="34" charset="0"/>
              </a:rPr>
              <a:t>מטלות ביצוע הן מטלות בעלות ערך, שהתלמיד צריך להפעיל בהן שיפוט ולהשתמש בידע לפתרון בעיה בהקשר בו נתקלים בחיים</a:t>
            </a:r>
            <a:r>
              <a:rPr lang="he-IL" sz="2400" dirty="0" smtClean="0">
                <a:solidFill>
                  <a:schemeClr val="bg1"/>
                </a:solidFill>
                <a:latin typeface="Arial" pitchFamily="34" charset="0"/>
                <a:cs typeface="Arial" pitchFamily="34" charset="0"/>
              </a:rPr>
              <a:t>. </a:t>
            </a:r>
          </a:p>
          <a:p>
            <a:pPr>
              <a:lnSpc>
                <a:spcPct val="150000"/>
              </a:lnSpc>
              <a:defRPr/>
            </a:pPr>
            <a:endParaRPr lang="he-IL" sz="1200" dirty="0" smtClean="0">
              <a:solidFill>
                <a:schemeClr val="bg1"/>
              </a:solidFill>
              <a:latin typeface="Arial" pitchFamily="34" charset="0"/>
              <a:cs typeface="Arial" pitchFamily="34" charset="0"/>
            </a:endParaRPr>
          </a:p>
          <a:p>
            <a:pPr>
              <a:lnSpc>
                <a:spcPct val="150000"/>
              </a:lnSpc>
              <a:defRPr/>
            </a:pPr>
            <a:r>
              <a:rPr lang="he-IL" sz="2400" dirty="0" smtClean="0">
                <a:solidFill>
                  <a:schemeClr val="bg1"/>
                </a:solidFill>
                <a:latin typeface="Arial" pitchFamily="34" charset="0"/>
                <a:cs typeface="Arial" pitchFamily="34" charset="0"/>
              </a:rPr>
              <a:t>מטלות מסוג זה מעודדות למידה משמעותית.</a:t>
            </a:r>
            <a:endParaRPr lang="he-IL" sz="2400" dirty="0">
              <a:solidFill>
                <a:schemeClr val="bg1"/>
              </a:solidFill>
              <a:latin typeface="Arial" pitchFamily="34" charset="0"/>
              <a:cs typeface="Arial" pitchFamily="34" charset="0"/>
            </a:endParaRPr>
          </a:p>
        </p:txBody>
      </p:sp>
      <p:pic>
        <p:nvPicPr>
          <p:cNvPr id="28676" name="Picture 4"/>
          <p:cNvPicPr>
            <a:picLocks noChangeAspect="1" noChangeArrowheads="1"/>
          </p:cNvPicPr>
          <p:nvPr/>
        </p:nvPicPr>
        <p:blipFill>
          <a:blip r:embed="rId2" cstate="print"/>
          <a:srcRect/>
          <a:stretch>
            <a:fillRect/>
          </a:stretch>
        </p:blipFill>
        <p:spPr bwMode="auto">
          <a:xfrm>
            <a:off x="0" y="2636912"/>
            <a:ext cx="2195736" cy="2112564"/>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1772816"/>
            <a:ext cx="8604448" cy="4062651"/>
          </a:xfrm>
          <a:prstGeom prst="rect">
            <a:avLst/>
          </a:prstGeom>
          <a:noFill/>
        </p:spPr>
        <p:txBody>
          <a:bodyPr wrap="square" rtlCol="1">
            <a:spAutoFit/>
          </a:bodyPr>
          <a:lstStyle/>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בעלת משמעות לתלמיד - מעוררת עניין, מאתגרות, רלוונטיות לעולמו</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מאפשרת פתרונות שונים, נקודות מבט שונות וכווני מחקר נוספים</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אינטגרטיבית ודורשת לערוך קישורים בין נושאים ומיומנויות ומערבת ידע קודם</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אינה מובנת בצורה חד-משמעית ועל התלמיד למקד את הבעיה ולהפעיל שיקול דעת לפתרונה</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מתמשכת לאורך זמן ומאפשרת לתלמיד בקרה על עבודתו במהלך ביצועה</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מזמנת עבודה בצוות עקב היקף המשימה ו/או הצורך בהיבטים שונים</a:t>
            </a:r>
            <a:endParaRPr lang="en-US" sz="2400" dirty="0" smtClean="0">
              <a:solidFill>
                <a:schemeClr val="bg1"/>
              </a:solidFill>
              <a:latin typeface="Arial" pitchFamily="34" charset="0"/>
              <a:cs typeface="Arial" pitchFamily="34" charset="0"/>
            </a:endParaRPr>
          </a:p>
          <a:p>
            <a:pPr marL="444500" lvl="0" indent="-444500">
              <a:buClr>
                <a:schemeClr val="accent2"/>
              </a:buClr>
              <a:buFont typeface="Wingdings" pitchFamily="2" charset="2"/>
              <a:buChar char="q"/>
            </a:pPr>
            <a:r>
              <a:rPr lang="he-IL" sz="2400" dirty="0" smtClean="0">
                <a:solidFill>
                  <a:schemeClr val="bg1"/>
                </a:solidFill>
                <a:latin typeface="Arial" pitchFamily="34" charset="0"/>
                <a:cs typeface="Arial" pitchFamily="34" charset="0"/>
              </a:rPr>
              <a:t>מספקת הזדמנות להערכה עצמית ולרפלקציה</a:t>
            </a:r>
            <a:endParaRPr lang="en-US" sz="2400" dirty="0" smtClean="0">
              <a:solidFill>
                <a:schemeClr val="bg1"/>
              </a:solidFill>
              <a:latin typeface="Arial" pitchFamily="34" charset="0"/>
              <a:cs typeface="Arial" pitchFamily="34" charset="0"/>
            </a:endParaRPr>
          </a:p>
          <a:p>
            <a:pPr>
              <a:buClr>
                <a:schemeClr val="accent2"/>
              </a:buClr>
              <a:buFont typeface="Wingdings" pitchFamily="2" charset="2"/>
              <a:buChar char="q"/>
            </a:pPr>
            <a:endParaRPr lang="he-IL" dirty="0">
              <a:solidFill>
                <a:schemeClr val="bg1"/>
              </a:solidFill>
            </a:endParaRPr>
          </a:p>
        </p:txBody>
      </p:sp>
      <p:sp>
        <p:nvSpPr>
          <p:cNvPr id="3" name="Rectangle 4"/>
          <p:cNvSpPr>
            <a:spLocks noChangeArrowheads="1"/>
          </p:cNvSpPr>
          <p:nvPr/>
        </p:nvSpPr>
        <p:spPr bwMode="auto">
          <a:xfrm>
            <a:off x="1619672" y="548680"/>
            <a:ext cx="5571728" cy="532904"/>
          </a:xfrm>
          <a:prstGeom prst="rect">
            <a:avLst/>
          </a:prstGeom>
          <a:noFill/>
          <a:ln w="9525">
            <a:noFill/>
            <a:miter lim="800000"/>
            <a:headEnd/>
            <a:tailEnd/>
          </a:ln>
          <a:effectLst/>
        </p:spPr>
        <p:txBody>
          <a:bodyPr wrap="square" lIns="92075" tIns="46038" rIns="92075" bIns="46038">
            <a:spAutoFit/>
            <a:scene3d>
              <a:camera prst="orthographicFront"/>
              <a:lightRig rig="threePt" dir="t"/>
            </a:scene3d>
            <a:sp3d extrusionH="57150">
              <a:bevelT w="38100" h="38100"/>
            </a:sp3d>
          </a:bodyPr>
          <a:lstStyle/>
          <a:p>
            <a:pPr algn="ctr" defTabSz="762000">
              <a:lnSpc>
                <a:spcPct val="70000"/>
              </a:lnSpc>
              <a:spcBef>
                <a:spcPct val="50000"/>
              </a:spcBef>
              <a:defRPr/>
            </a:pPr>
            <a:r>
              <a:rPr lang="he-IL" sz="4000" b="1" dirty="0" smtClean="0">
                <a:solidFill>
                  <a:schemeClr val="accent2"/>
                </a:solidFill>
                <a:latin typeface="Arial" pitchFamily="34" charset="0"/>
                <a:cs typeface="Arial" pitchFamily="34" charset="0"/>
              </a:rPr>
              <a:t>מה מאפיין מטלת ביצוע? </a:t>
            </a:r>
            <a:endParaRPr lang="en-US" sz="4000" b="1" dirty="0">
              <a:solidFill>
                <a:schemeClr val="accent2"/>
              </a:solidFill>
              <a:latin typeface="Arial" pitchFamily="34" charset="0"/>
              <a:cs typeface="Arial" pitchFamily="34" charset="0"/>
            </a:endParaRPr>
          </a:p>
        </p:txBody>
      </p:sp>
      <p:pic>
        <p:nvPicPr>
          <p:cNvPr id="31747" name="Picture 3"/>
          <p:cNvPicPr>
            <a:picLocks noChangeAspect="1" noChangeArrowheads="1"/>
          </p:cNvPicPr>
          <p:nvPr/>
        </p:nvPicPr>
        <p:blipFill>
          <a:blip r:embed="rId2" cstate="print"/>
          <a:srcRect/>
          <a:stretch>
            <a:fillRect/>
          </a:stretch>
        </p:blipFill>
        <p:spPr bwMode="auto">
          <a:xfrm>
            <a:off x="0" y="0"/>
            <a:ext cx="1882477" cy="1882477"/>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395536" y="332656"/>
            <a:ext cx="8280920" cy="532904"/>
          </a:xfrm>
          <a:prstGeom prst="rect">
            <a:avLst/>
          </a:prstGeom>
          <a:noFill/>
          <a:ln w="9525">
            <a:noFill/>
            <a:miter lim="800000"/>
            <a:headEnd/>
            <a:tailEnd/>
          </a:ln>
          <a:effectLst/>
        </p:spPr>
        <p:txBody>
          <a:bodyPr wrap="square" lIns="92075" tIns="46038" rIns="92075" bIns="46038">
            <a:spAutoFit/>
            <a:scene3d>
              <a:camera prst="orthographicFront"/>
              <a:lightRig rig="threePt" dir="t"/>
            </a:scene3d>
            <a:sp3d extrusionH="57150">
              <a:bevelT w="38100" h="38100"/>
            </a:sp3d>
          </a:bodyPr>
          <a:lstStyle/>
          <a:p>
            <a:pPr algn="ctr" defTabSz="762000">
              <a:lnSpc>
                <a:spcPct val="70000"/>
              </a:lnSpc>
              <a:defRPr/>
            </a:pPr>
            <a:r>
              <a:rPr lang="he-IL" sz="4000" b="1" dirty="0" smtClean="0">
                <a:solidFill>
                  <a:schemeClr val="accent2"/>
                </a:solidFill>
                <a:latin typeface="Arial" pitchFamily="34" charset="0"/>
                <a:cs typeface="Arial" pitchFamily="34" charset="0"/>
              </a:rPr>
              <a:t>מבנה משימות הערכה חלופיות בכימיה</a:t>
            </a:r>
            <a:endParaRPr lang="en-US" sz="4000" b="1" dirty="0">
              <a:solidFill>
                <a:schemeClr val="accent2"/>
              </a:solidFill>
              <a:latin typeface="Arial" pitchFamily="34" charset="0"/>
              <a:cs typeface="Arial" pitchFamily="34" charset="0"/>
            </a:endParaRPr>
          </a:p>
        </p:txBody>
      </p:sp>
      <p:graphicFrame>
        <p:nvGraphicFramePr>
          <p:cNvPr id="4" name="Diagram 3"/>
          <p:cNvGraphicFramePr/>
          <p:nvPr/>
        </p:nvGraphicFramePr>
        <p:xfrm>
          <a:off x="395536" y="1772816"/>
          <a:ext cx="84249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627784" y="6237312"/>
            <a:ext cx="5760640" cy="646331"/>
          </a:xfrm>
          <a:prstGeom prst="rect">
            <a:avLst/>
          </a:prstGeom>
        </p:spPr>
        <p:txBody>
          <a:bodyPr wrap="square">
            <a:spAutoFit/>
          </a:bodyPr>
          <a:lstStyle/>
          <a:p>
            <a:r>
              <a:rPr lang="en-US" dirty="0" smtClean="0">
                <a:hlinkClick r:id="rId7"/>
              </a:rPr>
              <a:t>http://stwww.weizmann.ac.il/chemcenter/Page.asp?id=1395</a:t>
            </a:r>
            <a:endParaRPr lang="en-US" dirty="0" smtClean="0"/>
          </a:p>
          <a:p>
            <a:endParaRPr lang="he-IL" dirty="0"/>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755576" y="1844824"/>
            <a:ext cx="7715250" cy="3416300"/>
          </a:xfrm>
          <a:prstGeom prst="rect">
            <a:avLst/>
          </a:prstGeom>
          <a:noFill/>
          <a:ln w="9525">
            <a:noFill/>
            <a:miter lim="800000"/>
            <a:headEnd/>
            <a:tailEnd/>
          </a:ln>
        </p:spPr>
        <p:txBody>
          <a:bodyPr>
            <a:spAutoFit/>
          </a:bodyPr>
          <a:lstStyle/>
          <a:p>
            <a:pPr>
              <a:defRPr/>
            </a:pPr>
            <a:r>
              <a:rPr lang="he-IL" sz="2400" dirty="0">
                <a:solidFill>
                  <a:schemeClr val="bg1"/>
                </a:solidFill>
                <a:latin typeface="Arial" pitchFamily="34" charset="0"/>
                <a:cs typeface="Arial" pitchFamily="34" charset="0"/>
              </a:rPr>
              <a:t>מסתבר שמרבית הממתיקים המלאכותיים כגון: סכרין, ציקלמט, אספרטם, סוכלוז, התגלו במקרה תוך כדי מחקר על חומרים אחרים לחלוטין. </a:t>
            </a:r>
          </a:p>
          <a:p>
            <a:pPr>
              <a:defRPr/>
            </a:pPr>
            <a:r>
              <a:rPr lang="he-IL" sz="2400" dirty="0">
                <a:solidFill>
                  <a:schemeClr val="bg1"/>
                </a:solidFill>
                <a:latin typeface="Arial" pitchFamily="34" charset="0"/>
                <a:cs typeface="Arial" pitchFamily="34" charset="0"/>
              </a:rPr>
              <a:t>בחרו באחד מהממתיקים המלאכותיים שהוזכרו בחלק א והכינו מצגת קצרה (של 4-5 שקפים) בה תיתייחסו:</a:t>
            </a:r>
            <a:endParaRPr lang="en-US" sz="2400" dirty="0">
              <a:solidFill>
                <a:schemeClr val="bg1"/>
              </a:solidFill>
              <a:latin typeface="Arial" pitchFamily="34" charset="0"/>
              <a:cs typeface="Arial" pitchFamily="34" charset="0"/>
            </a:endParaRPr>
          </a:p>
          <a:p>
            <a:pPr marL="539750" indent="-539750">
              <a:buClr>
                <a:schemeClr val="accent2"/>
              </a:buClr>
              <a:buFont typeface="Wingdings" pitchFamily="2" charset="2"/>
              <a:buChar char="ü"/>
              <a:defRPr/>
            </a:pPr>
            <a:r>
              <a:rPr lang="he-IL" sz="2400" dirty="0">
                <a:solidFill>
                  <a:schemeClr val="bg1"/>
                </a:solidFill>
                <a:latin typeface="Arial" pitchFamily="34" charset="0"/>
                <a:cs typeface="Arial" pitchFamily="34" charset="0"/>
              </a:rPr>
              <a:t>למידע כללי על הממתיק - תכונות ושימושים</a:t>
            </a:r>
            <a:endParaRPr lang="en-US" sz="2400" dirty="0">
              <a:solidFill>
                <a:schemeClr val="bg1"/>
              </a:solidFill>
              <a:latin typeface="Arial" pitchFamily="34" charset="0"/>
              <a:cs typeface="Arial" pitchFamily="34" charset="0"/>
            </a:endParaRPr>
          </a:p>
          <a:p>
            <a:pPr marL="539750" indent="-539750">
              <a:buClr>
                <a:schemeClr val="accent2"/>
              </a:buClr>
              <a:buFont typeface="Wingdings" pitchFamily="2" charset="2"/>
              <a:buChar char="ü"/>
              <a:defRPr/>
            </a:pPr>
            <a:r>
              <a:rPr lang="he-IL" sz="2400" dirty="0">
                <a:solidFill>
                  <a:schemeClr val="bg1"/>
                </a:solidFill>
                <a:latin typeface="Arial" pitchFamily="34" charset="0"/>
                <a:cs typeface="Arial" pitchFamily="34" charset="0"/>
              </a:rPr>
              <a:t>היבט כימי שלו</a:t>
            </a:r>
            <a:endParaRPr lang="en-US" sz="2400" dirty="0">
              <a:solidFill>
                <a:schemeClr val="bg1"/>
              </a:solidFill>
              <a:latin typeface="Arial" pitchFamily="34" charset="0"/>
              <a:cs typeface="Arial" pitchFamily="34" charset="0"/>
            </a:endParaRPr>
          </a:p>
          <a:p>
            <a:pPr marL="539750" indent="-539750">
              <a:buClr>
                <a:schemeClr val="accent2"/>
              </a:buClr>
              <a:buFont typeface="Wingdings" pitchFamily="2" charset="2"/>
              <a:buChar char="ü"/>
              <a:defRPr/>
            </a:pPr>
            <a:r>
              <a:rPr lang="he-IL" sz="2400" dirty="0">
                <a:solidFill>
                  <a:schemeClr val="bg1"/>
                </a:solidFill>
                <a:latin typeface="Arial" pitchFamily="34" charset="0"/>
                <a:cs typeface="Arial" pitchFamily="34" charset="0"/>
              </a:rPr>
              <a:t>הדרך בה התגלה.</a:t>
            </a:r>
            <a:endParaRPr lang="en-US" sz="2400" dirty="0">
              <a:solidFill>
                <a:schemeClr val="bg1"/>
              </a:solidFill>
              <a:latin typeface="Arial" pitchFamily="34" charset="0"/>
              <a:cs typeface="Arial" pitchFamily="34" charset="0"/>
            </a:endParaRPr>
          </a:p>
          <a:p>
            <a:pPr>
              <a:defRPr/>
            </a:pPr>
            <a:r>
              <a:rPr lang="he-IL" sz="2400" dirty="0">
                <a:solidFill>
                  <a:schemeClr val="bg1"/>
                </a:solidFill>
                <a:latin typeface="Arial" pitchFamily="34" charset="0"/>
                <a:cs typeface="Arial" pitchFamily="34" charset="0"/>
              </a:rPr>
              <a:t>השתמשו במספר מקורות וציינו אותם במצגת.</a:t>
            </a:r>
            <a:endParaRPr lang="en-US" sz="2400" dirty="0">
              <a:solidFill>
                <a:schemeClr val="bg1"/>
              </a:solidFill>
              <a:latin typeface="Arial" pitchFamily="34" charset="0"/>
              <a:cs typeface="Arial" pitchFamily="34" charset="0"/>
            </a:endParaRPr>
          </a:p>
        </p:txBody>
      </p:sp>
      <p:sp>
        <p:nvSpPr>
          <p:cNvPr id="4" name="Rectangle 4"/>
          <p:cNvSpPr>
            <a:spLocks noChangeArrowheads="1"/>
          </p:cNvSpPr>
          <p:nvPr/>
        </p:nvSpPr>
        <p:spPr bwMode="auto">
          <a:xfrm>
            <a:off x="1907704" y="0"/>
            <a:ext cx="5902325" cy="1324081"/>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2075" tIns="46038" rIns="92075" bIns="46038">
            <a:spAutoFit/>
            <a:sp3d extrusionH="57150">
              <a:bevelT w="38100" h="38100"/>
            </a:sp3d>
          </a:bodyPr>
          <a:lstStyle/>
          <a:p>
            <a:pPr algn="ctr" defTabSz="762000">
              <a:spcBef>
                <a:spcPct val="50000"/>
              </a:spcBef>
              <a:defRPr/>
            </a:pPr>
            <a:r>
              <a:rPr lang="he-IL" sz="4000" b="1" dirty="0">
                <a:solidFill>
                  <a:schemeClr val="accent2"/>
                </a:solidFill>
                <a:latin typeface="Arial" pitchFamily="34" charset="0"/>
                <a:cs typeface="Arial" pitchFamily="34" charset="0"/>
              </a:rPr>
              <a:t>דוגמה למטלת ביצוע בכימיה – הכנת מצגת</a:t>
            </a:r>
            <a:endParaRPr lang="en-US" sz="4000" b="1" dirty="0">
              <a:solidFill>
                <a:schemeClr val="accent2"/>
              </a:solidFill>
              <a:latin typeface="Arial" pitchFamily="34" charset="0"/>
              <a:cs typeface="Arial" pitchFamily="34" charset="0"/>
            </a:endParaRPr>
          </a:p>
        </p:txBody>
      </p: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a:spLocks noChangeArrowheads="1"/>
          </p:cNvSpPr>
          <p:nvPr/>
        </p:nvSpPr>
        <p:spPr bwMode="auto">
          <a:xfrm>
            <a:off x="395536" y="1628800"/>
            <a:ext cx="8219306" cy="4524315"/>
          </a:xfrm>
          <a:prstGeom prst="rect">
            <a:avLst/>
          </a:prstGeom>
          <a:noFill/>
          <a:ln w="9525">
            <a:noFill/>
            <a:miter lim="800000"/>
            <a:headEnd/>
            <a:tailEnd/>
          </a:ln>
        </p:spPr>
        <p:txBody>
          <a:bodyPr wrap="square">
            <a:spAutoFit/>
          </a:bodyPr>
          <a:lstStyle/>
          <a:p>
            <a:r>
              <a:rPr lang="he-IL" sz="2400" dirty="0" smtClean="0">
                <a:solidFill>
                  <a:schemeClr val="bg1"/>
                </a:solidFill>
                <a:latin typeface="Arial" pitchFamily="34" charset="0"/>
                <a:cs typeface="Arial" pitchFamily="34" charset="0"/>
              </a:rPr>
              <a:t>ב-13 </a:t>
            </a:r>
            <a:r>
              <a:rPr lang="he-IL" sz="2400" dirty="0">
                <a:solidFill>
                  <a:schemeClr val="bg1"/>
                </a:solidFill>
                <a:latin typeface="Arial" pitchFamily="34" charset="0"/>
                <a:cs typeface="Arial" pitchFamily="34" charset="0"/>
              </a:rPr>
              <a:t>בנובמבר 2014 התפרסמה בערוץ 2</a:t>
            </a:r>
            <a:r>
              <a:rPr lang="en-US" sz="2400" dirty="0">
                <a:solidFill>
                  <a:schemeClr val="bg1"/>
                </a:solidFill>
                <a:latin typeface="Arial" pitchFamily="34" charset="0"/>
                <a:cs typeface="Arial" pitchFamily="34" charset="0"/>
              </a:rPr>
              <a:t> </a:t>
            </a:r>
            <a:r>
              <a:rPr lang="he-IL" sz="2400" u="sng" dirty="0">
                <a:solidFill>
                  <a:schemeClr val="bg1"/>
                </a:solidFill>
                <a:latin typeface="Arial" pitchFamily="34" charset="0"/>
                <a:cs typeface="Arial" pitchFamily="34" charset="0"/>
                <a:hlinkClick r:id="rId2"/>
              </a:rPr>
              <a:t>כתבת תחקיר</a:t>
            </a:r>
            <a:r>
              <a:rPr lang="en-US" sz="2400" dirty="0">
                <a:solidFill>
                  <a:schemeClr val="bg1"/>
                </a:solidFill>
                <a:latin typeface="Arial" pitchFamily="34" charset="0"/>
                <a:cs typeface="Arial" pitchFamily="34" charset="0"/>
              </a:rPr>
              <a:t> </a:t>
            </a:r>
            <a:r>
              <a:rPr lang="he-IL" sz="2400" dirty="0">
                <a:solidFill>
                  <a:schemeClr val="bg1"/>
                </a:solidFill>
                <a:latin typeface="Arial" pitchFamily="34" charset="0"/>
                <a:cs typeface="Arial" pitchFamily="34" charset="0"/>
              </a:rPr>
              <a:t>שעסקה בנזקים הרבים שצריכת יתר של סוכר, תחליפי סוכר ואוכל מעובד עלולה לגרום לנו ולילדינו. בכתבה הופיעו אי-דיוקים רבים שאינם עולים בקנה אחד עם הספרות המדעית.</a:t>
            </a:r>
            <a:endParaRPr lang="en-US" sz="2400" dirty="0">
              <a:solidFill>
                <a:schemeClr val="bg1"/>
              </a:solidFill>
              <a:latin typeface="Arial" pitchFamily="34" charset="0"/>
              <a:cs typeface="Arial" pitchFamily="34" charset="0"/>
            </a:endParaRPr>
          </a:p>
          <a:p>
            <a:r>
              <a:rPr lang="he-IL" sz="2400" dirty="0">
                <a:solidFill>
                  <a:schemeClr val="bg1"/>
                </a:solidFill>
                <a:latin typeface="Arial" pitchFamily="34" charset="0"/>
                <a:cs typeface="Arial" pitchFamily="34" charset="0"/>
              </a:rPr>
              <a:t>מסתבר שיש חוסר מידע ואף מידע סותר ושגוי בציבור לגבי צריכת תחליפי סוכר. בחלק זה, תחקרו את הנושא. לצורך זה, עליכם לערוך סקר בקרב כ- 30 אנשים לגבי הידע והרגלי הצריכה שלהם את תחליפי הסוכר. </a:t>
            </a:r>
            <a:endParaRPr lang="en-US" sz="2400" dirty="0">
              <a:solidFill>
                <a:schemeClr val="bg1"/>
              </a:solidFill>
              <a:latin typeface="Arial" pitchFamily="34" charset="0"/>
              <a:cs typeface="Arial" pitchFamily="34" charset="0"/>
            </a:endParaRPr>
          </a:p>
          <a:p>
            <a:r>
              <a:rPr lang="he-IL" sz="2400" dirty="0">
                <a:solidFill>
                  <a:schemeClr val="bg1"/>
                </a:solidFill>
                <a:latin typeface="Arial" pitchFamily="34" charset="0"/>
                <a:cs typeface="Arial" pitchFamily="34" charset="0"/>
              </a:rPr>
              <a:t>1. </a:t>
            </a:r>
            <a:r>
              <a:rPr lang="he-IL" sz="2400" u="sng" dirty="0">
                <a:solidFill>
                  <a:schemeClr val="bg1"/>
                </a:solidFill>
                <a:latin typeface="Arial" pitchFamily="34" charset="0"/>
                <a:cs typeface="Arial" pitchFamily="34" charset="0"/>
              </a:rPr>
              <a:t>הכנת הסקר</a:t>
            </a:r>
            <a:r>
              <a:rPr lang="he-IL" sz="2400" dirty="0">
                <a:solidFill>
                  <a:schemeClr val="bg1"/>
                </a:solidFill>
                <a:latin typeface="Arial" pitchFamily="34" charset="0"/>
                <a:cs typeface="Arial" pitchFamily="34" charset="0"/>
              </a:rPr>
              <a:t> - עליכם לחבר שאלון הכולל 5-7 היגדים אותם תישאלו אנשים שונים - חברים, משפחה, שכנים וכדומה. מומלץ לבחור באוכלוסייה מגוונת: ילדים, צעירים ומבוגרים.</a:t>
            </a:r>
            <a:endParaRPr lang="en-US" sz="2400" dirty="0">
              <a:solidFill>
                <a:schemeClr val="bg1"/>
              </a:solidFill>
              <a:latin typeface="Arial" pitchFamily="34" charset="0"/>
              <a:cs typeface="Arial" pitchFamily="34" charset="0"/>
            </a:endParaRPr>
          </a:p>
          <a:p>
            <a:r>
              <a:rPr lang="he-IL" sz="2400" dirty="0">
                <a:solidFill>
                  <a:schemeClr val="bg1"/>
                </a:solidFill>
                <a:latin typeface="Arial" pitchFamily="34" charset="0"/>
                <a:cs typeface="Arial" pitchFamily="34" charset="0"/>
              </a:rPr>
              <a:t>להלן הצעה למבנה השאלון ודוגמאות לשני הגדים</a:t>
            </a:r>
            <a:r>
              <a:rPr lang="he-IL" sz="2400" dirty="0" smtClean="0">
                <a:solidFill>
                  <a:schemeClr val="bg1"/>
                </a:solidFill>
                <a:latin typeface="Arial" pitchFamily="34" charset="0"/>
                <a:cs typeface="Arial" pitchFamily="34" charset="0"/>
              </a:rPr>
              <a:t>:</a:t>
            </a:r>
            <a:endParaRPr lang="he-IL" sz="2400" b="1" dirty="0">
              <a:solidFill>
                <a:schemeClr val="bg1"/>
              </a:solidFill>
              <a:latin typeface="Arial" pitchFamily="34" charset="0"/>
              <a:cs typeface="Arial" pitchFamily="34" charset="0"/>
            </a:endParaRPr>
          </a:p>
        </p:txBody>
      </p:sp>
      <p:sp>
        <p:nvSpPr>
          <p:cNvPr id="3" name="Rectangle 4"/>
          <p:cNvSpPr>
            <a:spLocks noChangeArrowheads="1"/>
          </p:cNvSpPr>
          <p:nvPr/>
        </p:nvSpPr>
        <p:spPr bwMode="auto">
          <a:xfrm>
            <a:off x="1907704" y="0"/>
            <a:ext cx="5902325" cy="1324081"/>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92075" tIns="46038" rIns="92075" bIns="46038">
            <a:spAutoFit/>
            <a:sp3d extrusionH="57150">
              <a:bevelT w="38100" h="38100"/>
            </a:sp3d>
          </a:bodyPr>
          <a:lstStyle/>
          <a:p>
            <a:pPr algn="ctr" defTabSz="762000">
              <a:spcBef>
                <a:spcPct val="50000"/>
              </a:spcBef>
              <a:defRPr/>
            </a:pPr>
            <a:r>
              <a:rPr lang="he-IL" sz="4000" b="1" dirty="0">
                <a:solidFill>
                  <a:schemeClr val="accent2"/>
                </a:solidFill>
                <a:latin typeface="Arial" pitchFamily="34" charset="0"/>
                <a:cs typeface="Arial" pitchFamily="34" charset="0"/>
              </a:rPr>
              <a:t>דוגמה למטלת ביצוע בכימיה – </a:t>
            </a:r>
            <a:r>
              <a:rPr lang="he-IL" sz="4000" b="1" dirty="0" smtClean="0">
                <a:solidFill>
                  <a:schemeClr val="accent2"/>
                </a:solidFill>
                <a:latin typeface="Arial" pitchFamily="34" charset="0"/>
                <a:cs typeface="Arial" pitchFamily="34" charset="0"/>
              </a:rPr>
              <a:t>הכנת סקר</a:t>
            </a:r>
            <a:endParaRPr lang="en-US" sz="4000" b="1" dirty="0">
              <a:solidFill>
                <a:schemeClr val="accent2"/>
              </a:solidFill>
              <a:latin typeface="Arial" pitchFamily="34" charset="0"/>
              <a:cs typeface="Arial" pitchFamily="34" charset="0"/>
            </a:endParaRPr>
          </a:p>
        </p:txBody>
      </p:sp>
    </p:spTree>
  </p:cSld>
  <p:clrMapOvr>
    <a:masterClrMapping/>
  </p:clrMapOvr>
  <p:transition spd="med">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23528" y="2924175"/>
            <a:ext cx="8280722" cy="4166525"/>
          </a:xfrm>
          <a:prstGeom prst="rect">
            <a:avLst/>
          </a:prstGeom>
          <a:noFill/>
          <a:ln w="9525">
            <a:noFill/>
            <a:miter lim="800000"/>
            <a:headEnd/>
            <a:tailEnd/>
          </a:ln>
        </p:spPr>
        <p:txBody>
          <a:bodyPr wrap="square">
            <a:spAutoFit/>
          </a:bodyPr>
          <a:lstStyle/>
          <a:p>
            <a:pPr>
              <a:lnSpc>
                <a:spcPct val="150000"/>
              </a:lnSpc>
            </a:pPr>
            <a:r>
              <a:rPr lang="he-IL" sz="2000" dirty="0">
                <a:solidFill>
                  <a:schemeClr val="bg1"/>
                </a:solidFill>
                <a:latin typeface="Arial" pitchFamily="34" charset="0"/>
                <a:cs typeface="Arial" pitchFamily="34" charset="0"/>
              </a:rPr>
              <a:t>עליכם להעביר את השאלון לקבוצת הנשאלים שמצאתם ולבקשם לסמן לכל היגד את התשובה הנכונה מבחינתם (רק סימון אחד לכל היגד).</a:t>
            </a:r>
            <a:endParaRPr lang="en-US" sz="2000" dirty="0">
              <a:solidFill>
                <a:schemeClr val="bg1"/>
              </a:solidFill>
              <a:latin typeface="Arial" pitchFamily="34" charset="0"/>
              <a:cs typeface="Arial" pitchFamily="34" charset="0"/>
            </a:endParaRPr>
          </a:p>
          <a:p>
            <a:pPr>
              <a:lnSpc>
                <a:spcPct val="150000"/>
              </a:lnSpc>
            </a:pPr>
            <a:r>
              <a:rPr lang="he-IL" sz="2000" dirty="0">
                <a:solidFill>
                  <a:schemeClr val="bg1"/>
                </a:solidFill>
                <a:latin typeface="Arial" pitchFamily="34" charset="0"/>
                <a:cs typeface="Arial" pitchFamily="34" charset="0"/>
              </a:rPr>
              <a:t>מומלץ לשאול גם שאלה או שתיים פתוחות (לא כחלק מטבלת ההיגדים) לגבי ידע הנישאלים. לדוגמה: אילו שמות של ממתיקים מלאכותיים את/ה מכיר/ה? </a:t>
            </a:r>
            <a:endParaRPr lang="en-US" sz="2000" dirty="0">
              <a:solidFill>
                <a:schemeClr val="bg1"/>
              </a:solidFill>
              <a:latin typeface="Arial" pitchFamily="34" charset="0"/>
              <a:cs typeface="Arial" pitchFamily="34" charset="0"/>
            </a:endParaRPr>
          </a:p>
          <a:p>
            <a:pPr>
              <a:lnSpc>
                <a:spcPct val="150000"/>
              </a:lnSpc>
            </a:pPr>
            <a:r>
              <a:rPr lang="he-IL" sz="2000" dirty="0">
                <a:solidFill>
                  <a:schemeClr val="bg1"/>
                </a:solidFill>
                <a:latin typeface="Arial" pitchFamily="34" charset="0"/>
                <a:cs typeface="Arial" pitchFamily="34" charset="0"/>
              </a:rPr>
              <a:t>שימו לב כי אין לציין את שמות המשתתפים בסקר אך מומלץ לציין את המיגדר שלהם (בן/בת) וטווח גילאים (ילדים, נוער, מבוגרים).</a:t>
            </a:r>
            <a:endParaRPr lang="en-US" sz="2000" dirty="0">
              <a:solidFill>
                <a:schemeClr val="bg1"/>
              </a:solidFill>
              <a:latin typeface="Arial" pitchFamily="34" charset="0"/>
              <a:cs typeface="Arial" pitchFamily="34" charset="0"/>
            </a:endParaRPr>
          </a:p>
          <a:p>
            <a:pPr>
              <a:lnSpc>
                <a:spcPct val="150000"/>
              </a:lnSpc>
            </a:pPr>
            <a:r>
              <a:rPr lang="he-IL" dirty="0">
                <a:solidFill>
                  <a:schemeClr val="bg1"/>
                </a:solidFill>
                <a:latin typeface="Arial" pitchFamily="34" charset="0"/>
                <a:cs typeface="Arial" pitchFamily="34" charset="0"/>
              </a:rPr>
              <a:t>להלן טבלה המסכמת סוגים שונים של ממתיקים, תכונותיהם והשימושים בהם. העזרו בטבלה זו כדי להכין את ההיגדים שלכם לסקר. (</a:t>
            </a:r>
            <a:r>
              <a:rPr lang="he-IL" dirty="0">
                <a:solidFill>
                  <a:schemeClr val="bg1"/>
                </a:solidFill>
                <a:latin typeface="Arial" pitchFamily="34" charset="0"/>
                <a:cs typeface="Arial" pitchFamily="34" charset="0"/>
                <a:hlinkClick r:id="rId2"/>
              </a:rPr>
              <a:t>קישור לטבלה</a:t>
            </a:r>
            <a:r>
              <a:rPr lang="he-IL" dirty="0">
                <a:solidFill>
                  <a:schemeClr val="bg1"/>
                </a:solidFill>
                <a:latin typeface="Arial" pitchFamily="34" charset="0"/>
                <a:cs typeface="Arial" pitchFamily="34" charset="0"/>
              </a:rPr>
              <a:t>)</a:t>
            </a:r>
            <a:endParaRPr lang="en-US" dirty="0">
              <a:solidFill>
                <a:schemeClr val="bg1"/>
              </a:solidFill>
              <a:latin typeface="Arial" pitchFamily="34" charset="0"/>
              <a:cs typeface="Arial" pitchFamily="34" charset="0"/>
            </a:endParaRPr>
          </a:p>
          <a:p>
            <a:pPr>
              <a:lnSpc>
                <a:spcPct val="150000"/>
              </a:lnSpc>
            </a:pPr>
            <a:endParaRPr lang="he-IL" dirty="0">
              <a:solidFill>
                <a:schemeClr val="bg1"/>
              </a:solidFill>
            </a:endParaRPr>
          </a:p>
        </p:txBody>
      </p:sp>
      <p:graphicFrame>
        <p:nvGraphicFramePr>
          <p:cNvPr id="4" name="Table 3"/>
          <p:cNvGraphicFramePr>
            <a:graphicFrameLocks noGrp="1"/>
          </p:cNvGraphicFramePr>
          <p:nvPr/>
        </p:nvGraphicFramePr>
        <p:xfrm>
          <a:off x="1547466" y="476250"/>
          <a:ext cx="7056784" cy="2418588"/>
        </p:xfrm>
        <a:graphic>
          <a:graphicData uri="http://schemas.openxmlformats.org/drawingml/2006/table">
            <a:tbl>
              <a:tblPr rtl="1"/>
              <a:tblGrid>
                <a:gridCol w="3091480"/>
                <a:gridCol w="943332"/>
                <a:gridCol w="1172544"/>
                <a:gridCol w="821692"/>
                <a:gridCol w="1027736"/>
              </a:tblGrid>
              <a:tr h="0">
                <a:tc>
                  <a:txBody>
                    <a:bodyPr/>
                    <a:lstStyle/>
                    <a:p>
                      <a:pPr algn="just" rtl="1">
                        <a:lnSpc>
                          <a:spcPct val="115000"/>
                        </a:lnSpc>
                        <a:spcAft>
                          <a:spcPts val="400"/>
                        </a:spcAft>
                      </a:pPr>
                      <a:r>
                        <a:rPr lang="he-IL" sz="1800" dirty="0">
                          <a:solidFill>
                            <a:schemeClr val="bg1"/>
                          </a:solidFill>
                          <a:latin typeface="Calibri"/>
                          <a:ea typeface="Calibri"/>
                          <a:cs typeface="David"/>
                        </a:rPr>
                        <a:t>היגד</a:t>
                      </a:r>
                      <a:endParaRPr lang="en-US" sz="1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r>
                        <a:rPr lang="he-IL" sz="1800" dirty="0">
                          <a:solidFill>
                            <a:schemeClr val="bg1"/>
                          </a:solidFill>
                          <a:latin typeface="Calibri"/>
                          <a:ea typeface="Calibri"/>
                          <a:cs typeface="David"/>
                        </a:rPr>
                        <a:t>מסכים מאוד</a:t>
                      </a:r>
                      <a:endParaRPr lang="en-US" sz="1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r>
                        <a:rPr lang="he-IL" sz="1800">
                          <a:solidFill>
                            <a:schemeClr val="bg1"/>
                          </a:solidFill>
                          <a:latin typeface="Calibri"/>
                          <a:ea typeface="Calibri"/>
                          <a:cs typeface="David"/>
                        </a:rPr>
                        <a:t>מסכים במידה בינונית</a:t>
                      </a:r>
                      <a:endParaRPr lang="en-US" sz="180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r>
                        <a:rPr lang="he-IL" sz="1800">
                          <a:solidFill>
                            <a:schemeClr val="bg1"/>
                          </a:solidFill>
                          <a:latin typeface="Calibri"/>
                          <a:ea typeface="Calibri"/>
                          <a:cs typeface="David"/>
                        </a:rPr>
                        <a:t>לא מסכים</a:t>
                      </a:r>
                      <a:endParaRPr lang="en-US" sz="180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r>
                        <a:rPr lang="he-IL" sz="1800">
                          <a:solidFill>
                            <a:schemeClr val="bg1"/>
                          </a:solidFill>
                          <a:latin typeface="Calibri"/>
                          <a:ea typeface="Calibri"/>
                          <a:cs typeface="David"/>
                        </a:rPr>
                        <a:t>לא יודע</a:t>
                      </a:r>
                      <a:endParaRPr lang="en-US" sz="180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r" rtl="1">
                        <a:lnSpc>
                          <a:spcPct val="115000"/>
                        </a:lnSpc>
                        <a:spcAft>
                          <a:spcPts val="400"/>
                        </a:spcAft>
                      </a:pPr>
                      <a:r>
                        <a:rPr lang="he-IL" sz="1800" dirty="0">
                          <a:solidFill>
                            <a:schemeClr val="bg1"/>
                          </a:solidFill>
                          <a:latin typeface="Calibri"/>
                          <a:ea typeface="Calibri"/>
                          <a:cs typeface="David"/>
                        </a:rPr>
                        <a:t>כל הממתיקים המלאכותיים מסוכנים לבריאות שלנו</a:t>
                      </a:r>
                      <a:endParaRPr lang="en-US" sz="1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400"/>
                        </a:spcAft>
                      </a:pPr>
                      <a:r>
                        <a:rPr lang="he-IL" sz="1800" dirty="0">
                          <a:solidFill>
                            <a:schemeClr val="bg1"/>
                          </a:solidFill>
                          <a:latin typeface="Calibri"/>
                          <a:ea typeface="Calibri"/>
                          <a:cs typeface="David"/>
                        </a:rPr>
                        <a:t>אני תמיד מסתכל על הרכב הממתיקים במזון דיאטטי</a:t>
                      </a:r>
                      <a:endParaRPr lang="en-US" sz="1800" dirty="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dirty="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800" dirty="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rtl="1">
                        <a:lnSpc>
                          <a:spcPct val="115000"/>
                        </a:lnSpc>
                        <a:spcAft>
                          <a:spcPts val="400"/>
                        </a:spcAft>
                      </a:pPr>
                      <a:r>
                        <a:rPr lang="he-IL" sz="1200">
                          <a:solidFill>
                            <a:schemeClr val="bg1"/>
                          </a:solidFill>
                          <a:latin typeface="Calibri"/>
                          <a:ea typeface="Calibri"/>
                          <a:cs typeface="David"/>
                        </a:rPr>
                        <a:t>................</a:t>
                      </a:r>
                      <a:endParaRPr lang="en-US" sz="1100">
                        <a:solidFill>
                          <a:schemeClr val="bg1"/>
                        </a:solidFill>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2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2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20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rtl="1">
                        <a:lnSpc>
                          <a:spcPct val="115000"/>
                        </a:lnSpc>
                        <a:spcAft>
                          <a:spcPts val="400"/>
                        </a:spcAft>
                      </a:pPr>
                      <a:endParaRPr lang="he-IL" sz="1200" dirty="0">
                        <a:solidFill>
                          <a:schemeClr val="bg1"/>
                        </a:solidFill>
                        <a:latin typeface="Calibri"/>
                        <a:ea typeface="Calibri"/>
                        <a:cs typeface="David"/>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zo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5157</TotalTime>
  <Words>1347</Words>
  <Application>Microsoft Office PowerPoint</Application>
  <PresentationFormat>On-screen Show (4:3)</PresentationFormat>
  <Paragraphs>170</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Median</vt:lpstr>
      <vt:lpstr>Clip</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Orit Herscovitz</dc:creator>
  <cp:lastModifiedBy>Orit Herscovitz</cp:lastModifiedBy>
  <cp:revision>32</cp:revision>
  <dcterms:created xsi:type="dcterms:W3CDTF">2012-07-07T20:23:52Z</dcterms:created>
  <dcterms:modified xsi:type="dcterms:W3CDTF">2015-12-20T19:35:06Z</dcterms:modified>
</cp:coreProperties>
</file>