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73" r:id="rId6"/>
    <p:sldId id="274" r:id="rId7"/>
    <p:sldId id="269" r:id="rId8"/>
    <p:sldId id="257" r:id="rId9"/>
    <p:sldId id="258" r:id="rId10"/>
    <p:sldId id="259" r:id="rId11"/>
    <p:sldId id="260" r:id="rId12"/>
    <p:sldId id="261" r:id="rId13"/>
    <p:sldId id="265" r:id="rId14"/>
    <p:sldId id="268" r:id="rId15"/>
    <p:sldId id="275" r:id="rId16"/>
    <p:sldId id="276" r:id="rId17"/>
    <p:sldId id="277" r:id="rId18"/>
    <p:sldId id="262" r:id="rId19"/>
    <p:sldId id="263" r:id="rId20"/>
    <p:sldId id="264" r:id="rId21"/>
    <p:sldId id="266" r:id="rId22"/>
    <p:sldId id="267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85F5D9-1FAD-4D7A-ACDF-5900A9025EE9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A84B22-2789-4D5C-A727-FFA809EBD6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20705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4B22-2789-4D5C-A727-FFA809EBD602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3456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4B22-2789-4D5C-A727-FFA809EBD602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3456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צורה חופשית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צורה חופשית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59C495-125B-4400-AC3A-6C84882ED128}" type="datetimeFigureOut">
              <a:rPr lang="he-IL" smtClean="0"/>
              <a:pPr/>
              <a:t>כ"ח/תמוז/תשע"ה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70CD2D-A3DE-43F5-B1B4-85FED2CF7A0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hyperlink" Target="http://madait-shavatz.blogspot.co.il/2012/12/blog-po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hyperlink" Target="https://docs.google.com/spreadsheet/viewform?fromEmail=true&amp;formkey=dGUyRXhKbVVBczlZX0Z6MUR1MTY3dFE6MQ" TargetMode="Externa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no-shavatz.blogspot.co.il/" TargetMode="External"/><Relationship Id="rId2" Type="http://schemas.openxmlformats.org/officeDocument/2006/relationships/hyperlink" Target="http://shavatz-nano-avodat-gemer.blogspot.co.i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echnionblog.blogspot.co.il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ionblog.blogspot.co.i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avatzt1mass.blogspot.co.il/" TargetMode="External"/><Relationship Id="rId2" Type="http://schemas.openxmlformats.org/officeDocument/2006/relationships/hyperlink" Target="http://shavatzt3.blogspot.co.il/2014/12/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vatzt3atom.blogspot.co.i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00392" cy="2160240"/>
          </a:xfrm>
        </p:spPr>
        <p:txBody>
          <a:bodyPr>
            <a:noAutofit/>
          </a:bodyPr>
          <a:lstStyle/>
          <a:p>
            <a:pPr algn="ctr"/>
            <a:r>
              <a:rPr lang="he-IL" sz="6600" dirty="0" smtClean="0"/>
              <a:t>שימוש בבלוגים להוראת כימיה</a:t>
            </a:r>
            <a:endParaRPr lang="he-IL" sz="6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body" idx="1"/>
          </p:nvPr>
        </p:nvSpPr>
        <p:spPr>
          <a:xfrm>
            <a:off x="683568" y="-2738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הוראה מתוקשבת שיתופית</a:t>
            </a:r>
            <a:endParaRPr lang="he-IL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1115616" y="436510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בעז הדס, רכז כימיה </a:t>
            </a:r>
            <a:r>
              <a:rPr lang="he-I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ומדעים</a:t>
            </a:r>
            <a:endParaRPr lang="he-IL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e-I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תיכון שמעון בן-צבי, גבעתיים</a:t>
            </a:r>
            <a:endParaRPr lang="he-IL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תמונה 4" descr="לוגו חד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82344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0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רציונל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896544"/>
          </a:xfrm>
        </p:spPr>
        <p:txBody>
          <a:bodyPr>
            <a:normAutofit fontScale="92500"/>
          </a:bodyPr>
          <a:lstStyle/>
          <a:p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עיצוב - מושג מפתח בעולמנו המתחדש</a:t>
            </a:r>
          </a:p>
          <a:p>
            <a:endParaRPr lang="he-IL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הקשר בין צורה לתוכן רלוונטי !</a:t>
            </a:r>
          </a:p>
          <a:p>
            <a:pPr lvl="1"/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בתחומי ידע כגון אדריכלות, </a:t>
            </a:r>
          </a:p>
          <a:p>
            <a:pPr lvl="1"/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בכימיה  -  ארכיטקטים של מולקולות,</a:t>
            </a:r>
          </a:p>
          <a:p>
            <a:pPr lvl="1"/>
            <a:r>
              <a:rPr lang="he-IL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בחינוך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למבנה השיעור ותכנית הלימודים –			 השפעה קרדינאלית על הבניית הידע !</a:t>
            </a:r>
          </a:p>
          <a:p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שיתוף התלמידים בקביעת האמצעים </a:t>
            </a:r>
            <a:r>
              <a:rPr lang="he-IL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העיצוביים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להבניית הידע בתחום תוכן נבחר.</a:t>
            </a:r>
          </a:p>
          <a:p>
            <a:pPr lvl="1"/>
            <a:endParaRPr lang="he-IL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השיטה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733256"/>
          </a:xfrm>
        </p:spPr>
        <p:txBody>
          <a:bodyPr>
            <a:normAutofit fontScale="70000" lnSpcReduction="20000"/>
          </a:bodyPr>
          <a:lstStyle/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הפרויקט התנהל ברובו על גבי בלוגים.</a:t>
            </a:r>
          </a:p>
          <a:p>
            <a:pPr>
              <a:buNone/>
            </a:pPr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הוקם </a:t>
            </a:r>
            <a:r>
              <a:rPr lang="he-IL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בלוג כיתתי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לניהול המשימה – שבו פורסמו בשלבים, ההנחיות למשימות השונות לאורך הפרויקט. </a:t>
            </a:r>
          </a:p>
          <a:p>
            <a:pPr>
              <a:buNone/>
            </a:pPr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משימת הפתיחה ומשימות נוספות שהוצבו בבלוג –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/>
              </a:rPr>
              <a:t>קישור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אליהם פורסם לתלמידים באמצעי התקשורת הרגילים.</a:t>
            </a:r>
          </a:p>
          <a:p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התלמידים התבקשו להציב תגובות למשימה שבהם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 action="ppaction://hlinksldjump"/>
              </a:rPr>
              <a:t>הפנייה לבלוגים קבוצתיים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שפתחו לצורך תיעוד הפרויקט הקבוצתי.</a:t>
            </a:r>
          </a:p>
          <a:p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התלמידים התבקשו להירשם לפרויקט על-ידי מילוי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טופס הרשמה אלקטרוני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6" action="ppaction://hlinksldjump"/>
              </a:rPr>
              <a:t>בטופס זה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- בחרו נושא מועדף.</a:t>
            </a:r>
          </a:p>
          <a:p>
            <a:pPr>
              <a:buNone/>
            </a:pP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לאורך הפרויקט התלמידים תיעדו את עבודתם על גבי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7" action="ppaction://hlinksldjump"/>
              </a:rPr>
              <a:t>הבלוג הקבוצתי 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בהתאם למשימות שקבלו. התוצר הסופי מוגש בכיתה, ובהמשך ותוצרים נלווים יוצבו בתיקייה שיתופית ובאתר ביה"ס.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969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התוכן – </a:t>
            </a:r>
            <a:b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</a:br>
            <a:r>
              <a:rPr lang="he-I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עיצוב יחידת הוראה בפרק "מבנה האטום"</a:t>
            </a:r>
            <a:endParaRPr lang="he-IL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 lnSpcReduction="20000"/>
          </a:bodyPr>
          <a:lstStyle/>
          <a:p>
            <a:r>
              <a:rPr lang="he-IL" sz="21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הנושא</a:t>
            </a:r>
            <a:r>
              <a:rPr lang="he-IL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"מבנה האטום"</a:t>
            </a: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נבחר פרק לימוד שהניסיון מראה שתלמידים בכיתה טובה יכולים להעביר אותו לעמיתיהם</a:t>
            </a: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הפרק ניתן לחלוקה לתתי-נושאים</a:t>
            </a: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לחלק גדול מהשיעורים ישנו רציונל זהה</a:t>
            </a:r>
          </a:p>
          <a:p>
            <a:endParaRPr lang="he-IL" sz="21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21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רצף המשימות בפרויקט</a:t>
            </a:r>
            <a:r>
              <a:rPr lang="he-IL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משימת פתיחה – 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הנחיות לוגיסטיות: רישום לפרויקט, פתיחה בלוג קבוצתי והפנייה אליו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הצבת פוסט 1 בבלוג: "תפקיד העיצוב בהוראת נושא" – </a:t>
            </a:r>
            <a:r>
              <a:rPr lang="he-IL" sz="15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הגדרת ה"אני מאמין"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הצבת תגובה אישית בבלוג של קבוצה נוספת  - משוב עמיתים</a:t>
            </a:r>
          </a:p>
          <a:p>
            <a:pPr lvl="2">
              <a:buNone/>
            </a:pPr>
            <a:endParaRPr lang="he-IL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משימה 2 – שאלות ביחס להקשר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לאחר שנרשמו ועמדו בכל שלבי משימת הפתיחה – קבלת נושא בבלוג הקבוצתי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sldjump"/>
              </a:rPr>
              <a:t>שאלת שאלות ביחס להקשר</a:t>
            </a:r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 – התייחסות ראשונית לנושא הקבוצתי</a:t>
            </a:r>
          </a:p>
          <a:p>
            <a:pPr lvl="1"/>
            <a:endParaRPr lang="he-IL" sz="17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משימה 2.5 – מטרות השיעור והרציונל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בעקבות תהליך ה- </a:t>
            </a:r>
            <a:r>
              <a:rPr lang="en-US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Brainstorming</a:t>
            </a:r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התלמידים התבקשו למקד את עצמם.</a:t>
            </a:r>
          </a:p>
          <a:p>
            <a:pPr lvl="2">
              <a:buNone/>
            </a:pPr>
            <a:endParaRPr lang="he-IL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he-IL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משימה 3 – פרסום אבטיפוס לשיעור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הצגת </a:t>
            </a:r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sldjump"/>
              </a:rPr>
              <a:t>מערך השיעור</a:t>
            </a:r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הנושאים המזינים, המטרות, ולו"ז מפורט כולל התייחסות לאמצעים הדידקטיים והלוגיסטיים</a:t>
            </a:r>
          </a:p>
          <a:p>
            <a:pPr lvl="2"/>
            <a:r>
              <a:rPr lang="he-IL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פרסום תגובת משוב בבלוג של קבוצה נוספת ׁׁ(לכל קבוצה מונתה קבוצת משוב)</a:t>
            </a:r>
          </a:p>
          <a:p>
            <a:pPr lvl="2"/>
            <a:endParaRPr lang="he-IL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ניהול הפרויקט והערכה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96752"/>
            <a:ext cx="8388424" cy="5400600"/>
          </a:xfrm>
        </p:spPr>
        <p:txBody>
          <a:bodyPr/>
          <a:lstStyle/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טופס ההרשמה -  </a:t>
            </a:r>
          </a:p>
          <a:p>
            <a:pPr>
              <a:buNone/>
            </a:pP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כל המידע הראשוני מרוכז </a:t>
            </a: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sldjump"/>
              </a:rPr>
              <a:t>בטבלה</a:t>
            </a:r>
            <a:endParaRPr lang="he-IL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טבלת מעקב – </a:t>
            </a:r>
          </a:p>
          <a:p>
            <a:pPr>
              <a:buNone/>
            </a:pP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</a:t>
            </a: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עמידה בזמנים לכל שלב</a:t>
            </a: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"לו"ז על לוח מודעות" – </a:t>
            </a:r>
          </a:p>
          <a:p>
            <a:pPr>
              <a:buNone/>
            </a:pP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קובץ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excel</a:t>
            </a: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פתוח שקישור אליו פורסם לתלמידים</a:t>
            </a:r>
          </a:p>
          <a:p>
            <a:pPr>
              <a:buNone/>
            </a:pP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מדדים להערכה – </a:t>
            </a:r>
          </a:p>
          <a:p>
            <a:pPr>
              <a:buNone/>
            </a:pP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(טרם פורסם מחוון לתלמידים)</a:t>
            </a:r>
          </a:p>
          <a:p>
            <a:pPr>
              <a:buNone/>
            </a:pPr>
            <a:r>
              <a:rPr lang="he-I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ביצוע המשימות בזמן, איכות התיעוד בבלוג, השיעור</a:t>
            </a:r>
          </a:p>
          <a:p>
            <a:pPr>
              <a:buNone/>
            </a:pPr>
            <a:endParaRPr lang="he-IL" sz="24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סיכום ביניים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904656"/>
          </a:xfrm>
        </p:spPr>
        <p:txBody>
          <a:bodyPr>
            <a:normAutofit fontScale="70000" lnSpcReduction="20000"/>
          </a:bodyPr>
          <a:lstStyle/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מחצית הקבוצות כבר העבירו שיעורים בכיתה – מושקעים, מעניינים, ותואמים בצורה חלקית את "האני מאמין" המוצהר.</a:t>
            </a:r>
          </a:p>
          <a:p>
            <a:pPr>
              <a:buNone/>
            </a:pP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לא בכל המקרים – השיעורים שהועברו העבירו את כל הדגשים החשובים לנושא.</a:t>
            </a:r>
          </a:p>
          <a:p>
            <a:endParaRPr lang="he-IL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תחושות ה"בעלות" (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Ownership</a:t>
            </a: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), המוטיבציה להצלחה והמסוגלות </a:t>
            </a:r>
            <a:r>
              <a:rPr lang="he-IL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לתמודד</a:t>
            </a: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עם התוכן - גבוהות.</a:t>
            </a:r>
          </a:p>
          <a:p>
            <a:endParaRPr lang="he-IL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אינטראקציה שיתופית בתוך הקבוצה, ובין הקבוצות בכיתה – גבוהות בהחלט.</a:t>
            </a:r>
          </a:p>
          <a:p>
            <a:endParaRPr lang="he-IL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הפרויקט תובעני </a:t>
            </a:r>
            <a:r>
              <a:rPr lang="he-IL" sz="28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מהתלמידים והמורה</a:t>
            </a: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</a:p>
          <a:p>
            <a:endParaRPr lang="he-IL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הבנייה ותכנון מראש  - יכולים לייעל את התהליך, שבמקרה הנ"ל עוצב תוך כדי תנועה.</a:t>
            </a:r>
          </a:p>
          <a:p>
            <a:pPr>
              <a:buNone/>
            </a:pP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הקשר בין עיצוב לתוכן – הומחש לא רק לתלמידים אלא אף למתכנן הפרויקט.</a:t>
            </a:r>
          </a:p>
          <a:p>
            <a:pPr>
              <a:buNone/>
            </a:pPr>
            <a:r>
              <a:rPr lang="he-I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r"/>
            <a:r>
              <a:rPr lang="he-IL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למידה מתוקשבת ושיתופית </a:t>
            </a:r>
            <a:r>
              <a:rPr lang="he-IL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–לשם </a:t>
            </a:r>
            <a:r>
              <a:rPr lang="he-IL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מה ?</a:t>
            </a:r>
            <a:endParaRPr lang="he-IL" sz="3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44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שימוש בפלטפורמות עדכניות – תקשוב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העלאת המעורבות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אפשרות מעקב אחר העבודות של כולם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הבנייה טובה של התוכן בתחום הדעת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PBL</a:t>
            </a:r>
            <a:r>
              <a:rPr lang="he-I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למידה מבוססת פרויקטים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he-IL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רעיונות נוספים -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6672" y="1556792"/>
            <a:ext cx="8867328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בנייה כיתתית של מאגר מידע לקראת בחינה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יצירת מילון מושגים (עבודה בסביבת </a:t>
            </a:r>
            <a:r>
              <a:rPr lang="en-US" dirty="0" smtClean="0"/>
              <a:t>wiki</a:t>
            </a:r>
            <a:r>
              <a:rPr lang="he-IL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ריכוז הנחיות לפרויקט מורכב  </a:t>
            </a:r>
          </a:p>
          <a:p>
            <a:pPr>
              <a:lnSpc>
                <a:spcPct val="150000"/>
              </a:lnSpc>
              <a:buNone/>
            </a:pPr>
            <a:r>
              <a:rPr lang="he-IL" dirty="0" smtClean="0">
                <a:hlinkClick r:id="rId2"/>
              </a:rPr>
              <a:t>	</a:t>
            </a:r>
            <a:r>
              <a:rPr lang="en-GB" dirty="0" err="1" smtClean="0">
                <a:hlinkClick r:id="rId2"/>
              </a:rPr>
              <a:t>shavatz-nano-avodat-gemer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התנהלות צוותית מקוונת  </a:t>
            </a:r>
          </a:p>
          <a:p>
            <a:pPr>
              <a:lnSpc>
                <a:spcPct val="150000"/>
              </a:lnSpc>
              <a:buNone/>
            </a:pPr>
            <a:r>
              <a:rPr lang="he-IL" dirty="0" smtClean="0">
                <a:hlinkClick r:id="rId3"/>
              </a:rPr>
              <a:t>	</a:t>
            </a:r>
            <a:r>
              <a:rPr lang="he-IL" sz="2200" b="1" dirty="0" smtClean="0">
                <a:hlinkClick r:id="rId3"/>
              </a:rPr>
              <a:t>בלוג לצוות הפרויקט "ננו-מחקר" תיכון שמעון בן-צבי בשיתוף עם </a:t>
            </a:r>
            <a:r>
              <a:rPr lang="en-GB" sz="2200" b="1" dirty="0" smtClean="0">
                <a:hlinkClick r:id="rId3"/>
              </a:rPr>
              <a:t>BINA</a:t>
            </a:r>
            <a:endParaRPr lang="he-IL" sz="2200" b="1" dirty="0" smtClean="0"/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והשמיים הם הגבול – עכשיו אתם!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1043608" y="5229201"/>
            <a:ext cx="7025208" cy="864096"/>
          </a:xfrm>
        </p:spPr>
        <p:txBody>
          <a:bodyPr/>
          <a:lstStyle/>
          <a:p>
            <a:pPr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בלוג הטכניון - שימוש בבלוגים להוראה</a:t>
            </a: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he-IL" dirty="0"/>
          </a:p>
        </p:txBody>
      </p:sp>
      <p:pic>
        <p:nvPicPr>
          <p:cNvPr id="1026" name="Picture 2" descr="https://physicshe.files.wordpress.com/2010/10/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401955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417638"/>
          </a:xfrm>
        </p:spPr>
        <p:txBody>
          <a:bodyPr>
            <a:normAutofit fontScale="90000"/>
          </a:bodyPr>
          <a:lstStyle/>
          <a:p>
            <a:pPr algn="r"/>
            <a:r>
              <a:rPr lang="he-IL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הבלוג הכיתת</a:t>
            </a:r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י -</a:t>
            </a:r>
            <a:b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</a:br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 </a:t>
            </a:r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http://madait-shavatz.blogspot.co.il </a:t>
            </a:r>
            <a:endParaRPr lang="he-IL" dirty="0"/>
          </a:p>
        </p:txBody>
      </p:sp>
      <p:pic>
        <p:nvPicPr>
          <p:cNvPr id="6" name="מציין מיקום תוכן 5" descr="משימת פתיח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2919"/>
            <a:ext cx="7467600" cy="4200525"/>
          </a:xfrm>
        </p:spPr>
      </p:pic>
      <p:sp>
        <p:nvSpPr>
          <p:cNvPr id="7" name="TextBox 6"/>
          <p:cNvSpPr txBox="1"/>
          <p:nvPr/>
        </p:nvSpPr>
        <p:spPr>
          <a:xfrm>
            <a:off x="7164288" y="6093296"/>
            <a:ext cx="1368152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→</a:t>
            </a:r>
            <a:endParaRPr lang="he-IL" sz="41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0824" y="-273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e-IL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התגובות התלמידים בבלוג הכיתת</a:t>
            </a:r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י</a:t>
            </a:r>
            <a:endParaRPr lang="he-IL" dirty="0"/>
          </a:p>
        </p:txBody>
      </p:sp>
      <p:pic>
        <p:nvPicPr>
          <p:cNvPr id="6" name="מציין מיקום תוכן 5" descr="הפניות לבלוג קבוצתי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776958" cy="5630936"/>
          </a:xfrm>
        </p:spPr>
      </p:pic>
      <p:sp>
        <p:nvSpPr>
          <p:cNvPr id="7" name="TextBox 6"/>
          <p:cNvSpPr txBox="1"/>
          <p:nvPr/>
        </p:nvSpPr>
        <p:spPr>
          <a:xfrm>
            <a:off x="7775848" y="6134725"/>
            <a:ext cx="1368152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→</a:t>
            </a:r>
            <a:endParaRPr lang="he-IL" sz="41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בלוג – יומן אינטרנטי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he-IL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בְּלוֹג </a:t>
            </a:r>
            <a:endParaRPr lang="he-IL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e-IL" dirty="0" smtClean="0"/>
              <a:t>(</a:t>
            </a:r>
            <a:r>
              <a:rPr lang="he-IL" b="1" dirty="0" smtClean="0"/>
              <a:t>מאנגלית  </a:t>
            </a:r>
            <a:r>
              <a:rPr lang="en-GB" b="1" dirty="0" smtClean="0"/>
              <a:t>Blog</a:t>
            </a:r>
            <a:r>
              <a:rPr lang="he-IL" b="1" dirty="0" smtClean="0"/>
              <a:t> </a:t>
            </a:r>
            <a:r>
              <a:rPr lang="en-GB" b="1" dirty="0" smtClean="0"/>
              <a:t>, </a:t>
            </a:r>
            <a:r>
              <a:rPr lang="he-IL" b="1" dirty="0" smtClean="0"/>
              <a:t>בעברית: יומן רשת או רשומון) הוא אתר אינטרנט שבו נכתבות רשומות ("</a:t>
            </a:r>
            <a:r>
              <a:rPr lang="he-IL" b="1" dirty="0" err="1" smtClean="0"/>
              <a:t>פוסטים</a:t>
            </a:r>
            <a:r>
              <a:rPr lang="he-IL" b="1" dirty="0" smtClean="0"/>
              <a:t>") העוסקות בחוויות, חדשות ומאמרים, לעיונם של גולשי האינטרנט לשם קריאה ובדרך כלל אף לתגובה. </a:t>
            </a:r>
            <a:endParaRPr lang="he-IL" b="1" dirty="0" smtClean="0"/>
          </a:p>
          <a:p>
            <a:pPr marL="0" indent="0" algn="just">
              <a:lnSpc>
                <a:spcPct val="170000"/>
              </a:lnSpc>
              <a:buNone/>
            </a:pPr>
            <a:endParaRPr lang="he-IL" b="1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he-IL" b="1" dirty="0" smtClean="0"/>
              <a:t>הרשומות </a:t>
            </a:r>
            <a:r>
              <a:rPr lang="he-IL" b="1" dirty="0" smtClean="0"/>
              <a:t>מסודרות בדף הבית ובדפי הקטגוריה על פי הנושא החדש ביותר בהתחלה והישן ביותר בסוף. </a:t>
            </a:r>
            <a:r>
              <a:rPr lang="he-IL" b="1" dirty="0" smtClean="0"/>
              <a:t>בעלי בלוג נקראים בלוגרים וקהילת בלוגרים נקראת </a:t>
            </a:r>
            <a:r>
              <a:rPr lang="he-IL" b="1" dirty="0" err="1" smtClean="0"/>
              <a:t>בלוגוספירה</a:t>
            </a:r>
            <a:r>
              <a:rPr lang="he-IL" b="1" dirty="0" smtClean="0"/>
              <a:t> </a:t>
            </a:r>
            <a:endParaRPr lang="he-IL" b="1" dirty="0" smtClean="0"/>
          </a:p>
          <a:p>
            <a:pPr marL="0" indent="0" algn="just">
              <a:buNone/>
            </a:pPr>
            <a:endParaRPr lang="he-IL" b="1" dirty="0" smtClean="0"/>
          </a:p>
          <a:p>
            <a:pPr marL="0" indent="0" algn="just">
              <a:buNone/>
            </a:pPr>
            <a:r>
              <a:rPr lang="he-IL" b="1" dirty="0" smtClean="0"/>
              <a:t>המילה</a:t>
            </a:r>
            <a:r>
              <a:rPr lang="he-IL" b="1" dirty="0" smtClean="0"/>
              <a:t> "בלוג" היא הלחם של המילים מאנגלית: </a:t>
            </a:r>
            <a:r>
              <a:rPr lang="en-GB" b="1" dirty="0" smtClean="0"/>
              <a:t>Web </a:t>
            </a:r>
            <a:r>
              <a:rPr lang="he-IL" b="1" dirty="0" smtClean="0"/>
              <a:t> (רשת</a:t>
            </a:r>
            <a:r>
              <a:rPr lang="he-IL" b="1" dirty="0" smtClean="0"/>
              <a:t>) ו-</a:t>
            </a:r>
            <a:r>
              <a:rPr lang="en-GB" b="1" dirty="0" smtClean="0"/>
              <a:t>Log </a:t>
            </a:r>
            <a:r>
              <a:rPr lang="he-IL" b="1" dirty="0" smtClean="0"/>
              <a:t> (יומן</a:t>
            </a:r>
            <a:r>
              <a:rPr lang="he-IL" b="1" dirty="0" smtClean="0"/>
              <a:t>).</a:t>
            </a:r>
            <a:endParaRPr lang="he-I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טופס הרשמ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552728" cy="6264696"/>
          </a:xfrm>
        </p:spPr>
      </p:pic>
      <p:sp>
        <p:nvSpPr>
          <p:cNvPr id="5" name="TextBox 4"/>
          <p:cNvSpPr txBox="1"/>
          <p:nvPr/>
        </p:nvSpPr>
        <p:spPr>
          <a:xfrm>
            <a:off x="7775848" y="6021288"/>
            <a:ext cx="1368152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→</a:t>
            </a:r>
            <a:endParaRPr lang="he-IL" sz="41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בלוגים קבוצתיים לדוגמה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half" idx="3"/>
          </p:nvPr>
        </p:nvSpPr>
        <p:spPr>
          <a:xfrm>
            <a:off x="4645025" y="5229200"/>
            <a:ext cx="4041775" cy="1368152"/>
          </a:xfrm>
        </p:spPr>
        <p:txBody>
          <a:bodyPr>
            <a:normAutofit fontScale="92500" lnSpcReduction="20000"/>
          </a:bodyPr>
          <a:lstStyle/>
          <a:p>
            <a:r>
              <a:rPr lang="he-IL" sz="2200" u="sng" dirty="0" smtClean="0"/>
              <a:t>נושא קבוצתי</a:t>
            </a:r>
            <a:r>
              <a:rPr lang="he-IL" sz="2200" dirty="0" smtClean="0"/>
              <a:t>: </a:t>
            </a:r>
          </a:p>
          <a:p>
            <a:pPr algn="ctr"/>
            <a:r>
              <a:rPr lang="he-I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פצצת האטום</a:t>
            </a:r>
          </a:p>
          <a:p>
            <a:endParaRPr lang="he-IL" sz="2000" dirty="0" smtClean="0"/>
          </a:p>
          <a:p>
            <a:r>
              <a:rPr lang="he-IL" sz="2000" dirty="0" smtClean="0"/>
              <a:t>שאלות ביחס להקשר</a:t>
            </a:r>
            <a:endParaRPr lang="he-IL" sz="2000" dirty="0"/>
          </a:p>
        </p:txBody>
      </p:sp>
      <p:pic>
        <p:nvPicPr>
          <p:cNvPr id="10" name="מציין מיקום תוכן 9" descr="הבלוג של שחף עידן וגיא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4040188" cy="2286718"/>
          </a:xfrm>
        </p:spPr>
      </p:pic>
      <p:pic>
        <p:nvPicPr>
          <p:cNvPr id="9" name="מציין מיקום תוכן 8" descr="הבלוג של קבוצת פצצת האטום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37720" y="1731467"/>
            <a:ext cx="3250704" cy="3137693"/>
          </a:xfrm>
        </p:spPr>
      </p:pic>
      <p:sp>
        <p:nvSpPr>
          <p:cNvPr id="12" name="מציין מיקום טקסט 6"/>
          <p:cNvSpPr txBox="1">
            <a:spLocks/>
          </p:cNvSpPr>
          <p:nvPr/>
        </p:nvSpPr>
        <p:spPr>
          <a:xfrm>
            <a:off x="539552" y="4581128"/>
            <a:ext cx="4041775" cy="2088232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he-IL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נושא קבוצתי</a:t>
            </a: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he-I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ניסוי </a:t>
            </a:r>
            <a:r>
              <a:rPr lang="he-IL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רתרפורד</a:t>
            </a:r>
            <a:r>
              <a:rPr lang="he-I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he-I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ומודל הגרעין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he-IL" sz="3000" b="1" dirty="0" smtClean="0">
                <a:solidFill>
                  <a:schemeClr val="accent1"/>
                </a:solidFill>
              </a:rPr>
              <a:t>בניית מערך שיעור</a:t>
            </a:r>
            <a:endParaRPr lang="he-IL" sz="3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134725"/>
            <a:ext cx="900608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latin typeface="+mj-lt"/>
                <a:ea typeface="+mj-ea"/>
                <a:cs typeface="+mj-cs"/>
                <a:hlinkClick r:id="rId4" action="ppaction://hlinksldjump"/>
              </a:rPr>
              <a:t>→</a:t>
            </a:r>
            <a:endParaRPr lang="he-IL" sz="41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כלי  הניהול והמעקב לפרויקט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467544" y="5157192"/>
            <a:ext cx="4040188" cy="1512168"/>
          </a:xfrm>
        </p:spPr>
        <p:txBody>
          <a:bodyPr>
            <a:normAutofit fontScale="85000" lnSpcReduction="20000"/>
          </a:bodyPr>
          <a:lstStyle/>
          <a:p>
            <a:r>
              <a:rPr lang="he-IL" sz="2800" u="sng" dirty="0" smtClean="0"/>
              <a:t>טבלת מעקב</a:t>
            </a:r>
          </a:p>
          <a:p>
            <a:r>
              <a:rPr lang="he-IL" dirty="0" smtClean="0"/>
              <a:t>קובץ חסוי ובו ארגון חלוקת הנושאים, זמני העברת השיעורים, תיאום בין קבוצות, ומעקב אחר עמידה בשלבי הפרויקט השונים.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half" idx="3"/>
          </p:nvPr>
        </p:nvSpPr>
        <p:spPr>
          <a:xfrm>
            <a:off x="4645025" y="5229200"/>
            <a:ext cx="4041775" cy="1095400"/>
          </a:xfrm>
        </p:spPr>
        <p:txBody>
          <a:bodyPr>
            <a:normAutofit fontScale="92500" lnSpcReduction="10000"/>
          </a:bodyPr>
          <a:lstStyle/>
          <a:p>
            <a:r>
              <a:rPr lang="he-IL" u="sng" dirty="0" smtClean="0"/>
              <a:t>טופס ההרשמה</a:t>
            </a:r>
          </a:p>
          <a:p>
            <a:r>
              <a:rPr lang="he-IL" sz="2200" dirty="0" smtClean="0"/>
              <a:t>טבלת </a:t>
            </a:r>
            <a:r>
              <a:rPr lang="en-US" sz="2200" dirty="0" smtClean="0"/>
              <a:t>excel </a:t>
            </a:r>
            <a:r>
              <a:rPr lang="he-IL" sz="2200" dirty="0" smtClean="0"/>
              <a:t> שנוצרה בעקבות הרישום האלקטרוני לפרויקט</a:t>
            </a:r>
            <a:r>
              <a:rPr lang="he-IL" dirty="0" smtClean="0"/>
              <a:t>.</a:t>
            </a:r>
          </a:p>
          <a:p>
            <a:endParaRPr lang="he-IL" dirty="0"/>
          </a:p>
        </p:txBody>
      </p:sp>
      <p:pic>
        <p:nvPicPr>
          <p:cNvPr id="10" name="מציין מיקום תוכן 9" descr="טבלת מעקב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7848"/>
            <a:ext cx="4040188" cy="2921367"/>
          </a:xfrm>
        </p:spPr>
      </p:pic>
      <p:pic>
        <p:nvPicPr>
          <p:cNvPr id="9" name="מציין מיקום תוכן 8" descr="טופס הרשמה - הטבלה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18795"/>
            <a:ext cx="4041775" cy="2939473"/>
          </a:xfr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775848" y="6021288"/>
            <a:ext cx="1368152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latin typeface="+mj-lt"/>
                <a:ea typeface="+mj-ea"/>
                <a:cs typeface="+mj-cs"/>
                <a:hlinkClick r:id="rId4" action="ppaction://hlinksldjump"/>
              </a:rPr>
              <a:t>→</a:t>
            </a:r>
            <a:endParaRPr lang="he-IL" sz="41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he-IL" b="1" u="sng" dirty="0" smtClean="0"/>
              <a:t>אינטראקטיביות</a:t>
            </a:r>
            <a:r>
              <a:rPr lang="he-IL" dirty="0" smtClean="0"/>
              <a:t>: שיתוף בין המורה לתלמיד ביצירת המשימה החינוכית תוך כדי ביצועה</a:t>
            </a:r>
            <a:r>
              <a:rPr lang="he-IL" dirty="0" smtClean="0"/>
              <a:t>.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b="1" u="sng" dirty="0" smtClean="0"/>
              <a:t>יתרונות </a:t>
            </a:r>
            <a:r>
              <a:rPr lang="he-IL" b="1" u="sng" dirty="0" err="1" smtClean="0"/>
              <a:t>החקרשת</a:t>
            </a:r>
            <a:r>
              <a:rPr lang="he-IL" dirty="0" smtClean="0"/>
              <a:t> </a:t>
            </a:r>
            <a:r>
              <a:rPr lang="he-IL" dirty="0" smtClean="0"/>
              <a:t>(</a:t>
            </a:r>
            <a:r>
              <a:rPr lang="en-GB" dirty="0" err="1" smtClean="0"/>
              <a:t>WebQuest</a:t>
            </a:r>
            <a:r>
              <a:rPr lang="he-IL" dirty="0" smtClean="0"/>
              <a:t>)</a:t>
            </a:r>
            <a:r>
              <a:rPr lang="en-GB" dirty="0" smtClean="0"/>
              <a:t> </a:t>
            </a:r>
            <a:r>
              <a:rPr lang="he-IL" dirty="0" smtClean="0"/>
              <a:t>הכוללות העברה מהנה של החומר, מיומנות חיפוש ברשת יוצרת תחושת בילוש מאתגרת אולם להבדיל ממנה בלוג אינו יחידה סגורה המועברת לתלמידים ומאפשר משוב</a:t>
            </a:r>
            <a:r>
              <a:rPr lang="he-IL" dirty="0" smtClean="0"/>
              <a:t>.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b="1" u="sng" dirty="0" smtClean="0"/>
              <a:t>לבלוג יש מנהל יחיד</a:t>
            </a:r>
            <a:r>
              <a:rPr lang="he-IL" dirty="0" smtClean="0"/>
              <a:t>, שלא כמו בפורום בו כל אחד הוא חבר שווה ערך בהודעות. אמנם, ישנם בלוגים שבשוליהם מנוהל גם פורום, אותו מנהל בדרך כלל הבלוגר</a:t>
            </a:r>
            <a:r>
              <a:rPr lang="he-IL" dirty="0" smtClean="0"/>
              <a:t>.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dirty="0" smtClean="0"/>
              <a:t>מאפשר </a:t>
            </a:r>
            <a:r>
              <a:rPr lang="he-IL" b="1" u="sng" dirty="0" smtClean="0"/>
              <a:t>שיפור השפה</a:t>
            </a:r>
            <a:r>
              <a:rPr lang="he-IL" dirty="0" smtClean="0"/>
              <a:t>;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dirty="0" smtClean="0"/>
              <a:t>מסייע לתלמידים </a:t>
            </a:r>
            <a:r>
              <a:rPr lang="he-IL" b="1" u="sng" dirty="0" smtClean="0"/>
              <a:t>בשיפור ביטחונם האישי </a:t>
            </a:r>
            <a:r>
              <a:rPr lang="he-IL" dirty="0" smtClean="0"/>
              <a:t>הם חשים כ"נחשבים", "מועילים</a:t>
            </a:r>
            <a:r>
              <a:rPr lang="he-IL" dirty="0" smtClean="0"/>
              <a:t>".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dirty="0" smtClean="0"/>
              <a:t>מאפשר לכותב הבלוג ולקוראים </a:t>
            </a:r>
            <a:r>
              <a:rPr lang="he-IL" b="1" u="sng" dirty="0" smtClean="0"/>
              <a:t>אפשרות להגיב להעיר ולהאיר באופן חופשי </a:t>
            </a:r>
            <a:r>
              <a:rPr lang="he-IL" dirty="0" smtClean="0"/>
              <a:t>ללא כל מגבלה (מהווה גם חיסרון</a:t>
            </a:r>
            <a:r>
              <a:rPr lang="he-IL" dirty="0" smtClean="0"/>
              <a:t>)</a:t>
            </a:r>
          </a:p>
          <a:p>
            <a:pPr>
              <a:lnSpc>
                <a:spcPct val="170000"/>
              </a:lnSpc>
              <a:buNone/>
            </a:pPr>
            <a:endParaRPr lang="he-IL" dirty="0" smtClean="0"/>
          </a:p>
          <a:p>
            <a:pPr>
              <a:lnSpc>
                <a:spcPct val="170000"/>
              </a:lnSpc>
            </a:pPr>
            <a:r>
              <a:rPr lang="he-IL" dirty="0" smtClean="0"/>
              <a:t>תגובה לבלוג אחר – כאילו הייתה תגובה לעבודה של תלמיד אחר ו/או </a:t>
            </a:r>
            <a:r>
              <a:rPr lang="he-IL" b="1" u="sng" dirty="0" smtClean="0"/>
              <a:t>התייחסות לדברי האחר - סובלנות</a:t>
            </a:r>
            <a:r>
              <a:rPr lang="he-IL" dirty="0" smtClean="0"/>
              <a:t>.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4" name="כותרת 3"/>
          <p:cNvSpPr txBox="1">
            <a:spLocks/>
          </p:cNvSpPr>
          <p:nvPr/>
        </p:nvSpPr>
        <p:spPr>
          <a:xfrm>
            <a:off x="609600" y="44624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בלוג חינוכי – יתרונות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סיכום ביניים – </a:t>
            </a:r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/>
            </a:r>
            <a:b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</a:br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מדוע </a:t>
            </a:r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מומלץ לאמץ את השימוש בבלוגים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04800" y="1927373"/>
            <a:ext cx="7467600" cy="4525963"/>
          </a:xfrm>
        </p:spPr>
        <p:txBody>
          <a:bodyPr/>
          <a:lstStyle/>
          <a:p>
            <a:r>
              <a:rPr lang="he-IL" sz="2800" dirty="0" smtClean="0"/>
              <a:t>חוברת עבודה אלקטרונית – קלה ליצירה</a:t>
            </a:r>
          </a:p>
          <a:p>
            <a:pPr>
              <a:buNone/>
            </a:pPr>
            <a:endParaRPr lang="he-IL" sz="2800" dirty="0" smtClean="0"/>
          </a:p>
          <a:p>
            <a:r>
              <a:rPr lang="he-IL" sz="2800" dirty="0" smtClean="0"/>
              <a:t>שקיפות של תוצרי הלמידה (ש.ב.) המוגשים </a:t>
            </a:r>
          </a:p>
          <a:p>
            <a:endParaRPr lang="he-IL" sz="2800" dirty="0" smtClean="0"/>
          </a:p>
          <a:p>
            <a:r>
              <a:rPr lang="he-IL" sz="2800" dirty="0" smtClean="0"/>
              <a:t>תיעוד של החומר המוגש (כולל זמן ההגשה)</a:t>
            </a:r>
          </a:p>
          <a:p>
            <a:endParaRPr lang="he-IL" sz="2800" dirty="0" smtClean="0"/>
          </a:p>
          <a:p>
            <a:r>
              <a:rPr lang="he-IL" sz="2800" dirty="0" smtClean="0"/>
              <a:t>פלטפורמה פשוטה ונגישה</a:t>
            </a:r>
          </a:p>
          <a:p>
            <a:endParaRPr lang="he-IL" sz="28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דוגמה לבלוג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200" dirty="0" smtClean="0">
                <a:hlinkClick r:id="rId2"/>
              </a:rPr>
              <a:t>http</a:t>
            </a:r>
            <a:r>
              <a:rPr lang="en-GB" sz="4200" dirty="0" smtClean="0">
                <a:hlinkClick r:id="rId2"/>
              </a:rPr>
              <a:t>://</a:t>
            </a:r>
            <a:r>
              <a:rPr lang="en-GB" sz="4200" dirty="0" smtClean="0">
                <a:hlinkClick r:id="rId2"/>
              </a:rPr>
              <a:t>technionblog.blogspot.co.il/</a:t>
            </a:r>
            <a:endParaRPr lang="he-IL" sz="4200" dirty="0" smtClean="0"/>
          </a:p>
          <a:p>
            <a:pPr algn="ctr">
              <a:buNone/>
            </a:pPr>
            <a:endParaRPr lang="he-IL" sz="4200" dirty="0" smtClean="0"/>
          </a:p>
          <a:p>
            <a:pPr algn="ctr">
              <a:buNone/>
            </a:pPr>
            <a:r>
              <a:rPr lang="he-IL" sz="4200" dirty="0" smtClean="0"/>
              <a:t>חיפוש "גוגל" -  בלוג הטכניון</a:t>
            </a:r>
          </a:p>
          <a:p>
            <a:pPr algn="ctr">
              <a:buNone/>
            </a:pPr>
            <a:endParaRPr lang="he-IL" sz="4200" dirty="0" smtClean="0"/>
          </a:p>
          <a:p>
            <a:pPr algn="ctr">
              <a:buNone/>
            </a:pPr>
            <a:r>
              <a:rPr lang="he-IL" sz="3600" dirty="0" smtClean="0">
                <a:hlinkClick r:id="rId2"/>
              </a:rPr>
              <a:t>בלוג הטכניון - שימוש בבלוגים להוראה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מספר </a:t>
            </a:r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דוגמאות "קטנות"</a:t>
            </a:r>
            <a:endParaRPr lang="he-IL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hlinkClick r:id="rId2"/>
              </a:rPr>
              <a:t>Shavatzt3</a:t>
            </a:r>
            <a:endParaRPr lang="he-IL" b="1" u="sng" dirty="0" smtClean="0"/>
          </a:p>
          <a:p>
            <a:pPr>
              <a:buNone/>
            </a:pPr>
            <a:r>
              <a:rPr lang="he-IL" dirty="0" smtClean="0"/>
              <a:t>פרויקט קטן לסיכום פרק מצבי הצבירה</a:t>
            </a:r>
          </a:p>
          <a:p>
            <a:pPr>
              <a:buNone/>
            </a:pPr>
            <a:endParaRPr lang="he-IL" dirty="0" smtClean="0"/>
          </a:p>
          <a:p>
            <a:r>
              <a:rPr lang="en-GB" b="1" u="sng" dirty="0" smtClean="0">
                <a:hlinkClick r:id="rId3"/>
              </a:rPr>
              <a:t>Shavatzt1mass</a:t>
            </a:r>
            <a:endParaRPr lang="he-IL" b="1" u="sng" dirty="0" smtClean="0"/>
          </a:p>
          <a:p>
            <a:pPr>
              <a:buNone/>
            </a:pPr>
            <a:r>
              <a:rPr lang="he-IL" sz="2600" dirty="0" smtClean="0"/>
              <a:t>	שיעורי בית  - חיבור שאלות בנושא חוק שימור המסה</a:t>
            </a:r>
          </a:p>
          <a:p>
            <a:pPr>
              <a:buNone/>
            </a:pPr>
            <a:endParaRPr lang="he-IL" sz="2600" dirty="0" smtClean="0"/>
          </a:p>
          <a:p>
            <a:r>
              <a:rPr lang="en-GB" b="1" u="sng" dirty="0" smtClean="0">
                <a:hlinkClick r:id="rId4"/>
              </a:rPr>
              <a:t>Shavatzt3atom</a:t>
            </a:r>
            <a:endParaRPr lang="he-IL" b="1" u="sng" dirty="0" smtClean="0"/>
          </a:p>
          <a:p>
            <a:pPr>
              <a:buNone/>
            </a:pPr>
            <a:r>
              <a:rPr lang="he-IL" sz="2600" dirty="0" smtClean="0"/>
              <a:t>	פרויקט </a:t>
            </a:r>
            <a:r>
              <a:rPr lang="he-IL" sz="2600" dirty="0" smtClean="0"/>
              <a:t>מלווה </a:t>
            </a:r>
            <a:r>
              <a:rPr lang="he-IL" sz="2600" dirty="0" smtClean="0"/>
              <a:t>לנושא </a:t>
            </a:r>
            <a:r>
              <a:rPr lang="he-IL" sz="2600" dirty="0" smtClean="0"/>
              <a:t>מבנה האטום – בניית מודלים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00392" cy="2160240"/>
          </a:xfrm>
        </p:spPr>
        <p:txBody>
          <a:bodyPr>
            <a:noAutofit/>
          </a:bodyPr>
          <a:lstStyle/>
          <a:p>
            <a:pPr algn="ctr"/>
            <a:r>
              <a:rPr lang="he-IL" sz="6600" dirty="0" smtClean="0"/>
              <a:t>עיצוב יחידות הוראה </a:t>
            </a:r>
            <a:br>
              <a:rPr lang="he-IL" sz="6600" dirty="0" smtClean="0"/>
            </a:br>
            <a:r>
              <a:rPr lang="he-IL" sz="6600" dirty="0" smtClean="0"/>
              <a:t>בנושא "מבנה האטום"</a:t>
            </a:r>
            <a:endParaRPr lang="he-IL" sz="6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body" idx="1"/>
          </p:nvPr>
        </p:nvSpPr>
        <p:spPr>
          <a:xfrm>
            <a:off x="683568" y="-2738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הוראה מתוקשבת שיתופית</a:t>
            </a:r>
            <a:endParaRPr lang="he-IL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1115616" y="436510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בעז הדס, רכז כימיה </a:t>
            </a:r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ומדעים</a:t>
            </a:r>
            <a:endParaRPr lang="he-IL" sz="3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e-I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תיכון שמעון בן-צבי, גבעתיים</a:t>
            </a:r>
            <a:endParaRPr lang="he-IL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תמונה 4" descr="לוגו חד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82344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0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  <a:effectLst>
            <a:glow rad="647700">
              <a:schemeClr val="accent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תפקיד המורה בכיתה במאה ה-21</a:t>
            </a:r>
            <a:endParaRPr lang="he-IL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כיצד יראה בית הספר במאה ה- 21 ?</a:t>
            </a:r>
          </a:p>
          <a:p>
            <a:pPr marL="36576" indent="0">
              <a:buNone/>
            </a:pPr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מהן המיומנויות החדשות שיתווספו לסל המיומנויות שרוכשים התלמידים ?</a:t>
            </a:r>
          </a:p>
          <a:p>
            <a:pPr marL="36576" indent="0">
              <a:buNone/>
            </a:pPr>
            <a:endParaRPr lang="he-I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תפקיד המורה  ? </a:t>
            </a:r>
          </a:p>
          <a:p>
            <a:pPr marL="36576" indent="0">
              <a:buNone/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he-I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(בכיתה ?! ...) </a:t>
            </a:r>
          </a:p>
          <a:p>
            <a:endParaRPr lang="he-IL" b="1" dirty="0" smtClean="0"/>
          </a:p>
          <a:p>
            <a:pPr marL="36576" indent="0">
              <a:buNone/>
            </a:pPr>
            <a:endParaRPr lang="he-IL" b="1" dirty="0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93" y="5199751"/>
            <a:ext cx="1386397" cy="119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0321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82600">
                    <a:schemeClr val="accent1">
                      <a:alpha val="68000"/>
                    </a:schemeClr>
                  </a:glow>
                </a:effectLst>
              </a:rPr>
              <a:t>מטרות הפרויקט</a:t>
            </a:r>
            <a:endParaRPr lang="he-IL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482600">
                  <a:schemeClr val="accent1">
                    <a:alpha val="68000"/>
                  </a:schemeClr>
                </a:glow>
              </a:effectLst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67544" y="1916832"/>
            <a:ext cx="8075240" cy="4525963"/>
          </a:xfrm>
        </p:spPr>
        <p:txBody>
          <a:bodyPr>
            <a:normAutofit fontScale="85000" lnSpcReduction="20000"/>
          </a:bodyPr>
          <a:lstStyle/>
          <a:p>
            <a:r>
              <a:rPr lang="he-IL" sz="3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שילוב עבודה מתוקשבת בהוראת הכימיה</a:t>
            </a:r>
          </a:p>
          <a:p>
            <a:endParaRPr lang="he-IL" sz="3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he-IL" sz="3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3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שיתוף התלמידים באחריות ללמידה</a:t>
            </a:r>
          </a:p>
          <a:p>
            <a:endParaRPr lang="he-IL" sz="3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e-IL" sz="3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הקניית</a:t>
            </a:r>
            <a:r>
              <a:rPr lang="he-IL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מיומנויות לעבודה שיתופית:</a:t>
            </a:r>
          </a:p>
          <a:p>
            <a:pPr marL="36576" indent="0">
              <a:buNone/>
            </a:pPr>
            <a:r>
              <a:rPr lang="he-IL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שת"פ, </a:t>
            </a:r>
            <a:r>
              <a:rPr lang="he-IL" sz="3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תיעוד משותף, משוב </a:t>
            </a:r>
            <a:r>
              <a:rPr lang="he-IL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עמיתים</a:t>
            </a:r>
            <a:endParaRPr lang="he-IL" sz="3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indent="0">
              <a:buNone/>
            </a:pPr>
            <a:r>
              <a:rPr lang="he-IL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e-IL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לימוד </a:t>
            </a:r>
            <a:r>
              <a:rPr lang="he-IL" sz="3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נושא "מבנה האטום"</a:t>
            </a:r>
          </a:p>
        </p:txBody>
      </p:sp>
      <p:pic>
        <p:nvPicPr>
          <p:cNvPr id="2052" name="Picture 4" descr="C:\Users\talmidim\AppData\Local\Microsoft\Windows\Temporary Internet Files\Content.IE5\1STTE92J\MC9004417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27584" cy="1227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74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כני">
  <a:themeElements>
    <a:clrScheme name="טכני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טכני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כני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1943</TotalTime>
  <Words>709</Words>
  <Application>Microsoft Office PowerPoint</Application>
  <PresentationFormat>‫הצגה על המסך (4:3)</PresentationFormat>
  <Paragraphs>178</Paragraphs>
  <Slides>22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טכני</vt:lpstr>
      <vt:lpstr>שימוש בבלוגים להוראת כימיה</vt:lpstr>
      <vt:lpstr>בלוג – יומן אינטרנטי</vt:lpstr>
      <vt:lpstr>שקופית 3</vt:lpstr>
      <vt:lpstr>סיכום ביניים –  מדוע מומלץ לאמץ את השימוש בבלוגים</vt:lpstr>
      <vt:lpstr>דוגמה לבלוג</vt:lpstr>
      <vt:lpstr>מספר דוגמאות "קטנות"</vt:lpstr>
      <vt:lpstr>עיצוב יחידות הוראה  בנושא "מבנה האטום"</vt:lpstr>
      <vt:lpstr>תפקיד המורה בכיתה במאה ה-21</vt:lpstr>
      <vt:lpstr>מטרות הפרויקט</vt:lpstr>
      <vt:lpstr>רציונל</vt:lpstr>
      <vt:lpstr>השיטה</vt:lpstr>
      <vt:lpstr>התוכן –  עיצוב יחידת הוראה בפרק "מבנה האטום"</vt:lpstr>
      <vt:lpstr>ניהול הפרויקט והערכה</vt:lpstr>
      <vt:lpstr>סיכום ביניים</vt:lpstr>
      <vt:lpstr>למידה מתוקשבת ושיתופית –לשם מה ?</vt:lpstr>
      <vt:lpstr>רעיונות נוספים - </vt:lpstr>
      <vt:lpstr>והשמיים הם הגבול – עכשיו אתם!</vt:lpstr>
      <vt:lpstr>הבלוג הכיתתי -  http://madait-shavatz.blogspot.co.il </vt:lpstr>
      <vt:lpstr>התגובות התלמידים בבלוג הכיתתי</vt:lpstr>
      <vt:lpstr>שקופית 20</vt:lpstr>
      <vt:lpstr>בלוגים קבוצתיים לדוגמה</vt:lpstr>
      <vt:lpstr>כלי  הניהול והמעקב לפרויקט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עיצוב יחידות הוראה  בנושא "מבנה האטום"</dc:title>
  <dc:creator>TALMIDIM</dc:creator>
  <cp:lastModifiedBy>Boaz</cp:lastModifiedBy>
  <cp:revision>46</cp:revision>
  <dcterms:created xsi:type="dcterms:W3CDTF">2013-03-14T08:08:33Z</dcterms:created>
  <dcterms:modified xsi:type="dcterms:W3CDTF">2015-07-16T06:52:05Z</dcterms:modified>
</cp:coreProperties>
</file>