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59" r:id="rId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EF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99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3C82B70-E0B1-4FCC-A029-988C188ECB9D}" type="datetimeFigureOut">
              <a:rPr lang="he-IL" smtClean="0"/>
              <a:t>ט"ו/אלול/תשע"ב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9C78C58-3B13-465B-97EA-9AF727575AC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306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e-IL" dirty="0" err="1" smtClean="0"/>
              <a:t>ישומון</a:t>
            </a:r>
            <a:r>
              <a:rPr lang="he-IL" baseline="0" dirty="0" smtClean="0"/>
              <a:t> מתאים למורה</a:t>
            </a:r>
          </a:p>
          <a:p>
            <a:r>
              <a:rPr lang="en-US" dirty="0" smtClean="0"/>
              <a:t>http://highered.mcgraw-hill.com/sites/dl/free/0072828358/232416/4_4combustion_of_hydrogen.swf</a:t>
            </a:r>
            <a:endParaRPr lang="he-IL" smtClean="0"/>
          </a:p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78C58-3B13-465B-97EA-9AF727575AC8}" type="slidenum">
              <a:rPr lang="he-IL" smtClean="0"/>
              <a:t>5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716-1517-45AA-8AE8-7B10719A96BC}" type="datetimeFigureOut">
              <a:rPr lang="he-IL" smtClean="0"/>
              <a:pPr/>
              <a:t>ט"ו/אלול/תשע"ב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864B-8C4D-4F66-9563-B164186C5F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983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716-1517-45AA-8AE8-7B10719A96BC}" type="datetimeFigureOut">
              <a:rPr lang="he-IL" smtClean="0"/>
              <a:pPr/>
              <a:t>ט"ו/אלול/תשע"ב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864B-8C4D-4F66-9563-B164186C5F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35920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716-1517-45AA-8AE8-7B10719A96BC}" type="datetimeFigureOut">
              <a:rPr lang="he-IL" smtClean="0"/>
              <a:pPr/>
              <a:t>ט"ו/אלול/תשע"ב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864B-8C4D-4F66-9563-B164186C5F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8325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716-1517-45AA-8AE8-7B10719A96BC}" type="datetimeFigureOut">
              <a:rPr lang="he-IL" smtClean="0"/>
              <a:pPr/>
              <a:t>ט"ו/אלול/תשע"ב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864B-8C4D-4F66-9563-B164186C5F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035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716-1517-45AA-8AE8-7B10719A96BC}" type="datetimeFigureOut">
              <a:rPr lang="he-IL" smtClean="0"/>
              <a:pPr/>
              <a:t>ט"ו/אלול/תשע"ב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864B-8C4D-4F66-9563-B164186C5F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25880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716-1517-45AA-8AE8-7B10719A96BC}" type="datetimeFigureOut">
              <a:rPr lang="he-IL" smtClean="0"/>
              <a:pPr/>
              <a:t>ט"ו/אלול/תשע"ב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864B-8C4D-4F66-9563-B164186C5F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90832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716-1517-45AA-8AE8-7B10719A96BC}" type="datetimeFigureOut">
              <a:rPr lang="he-IL" smtClean="0"/>
              <a:pPr/>
              <a:t>ט"ו/אלול/תשע"ב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864B-8C4D-4F66-9563-B164186C5F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1386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  <a:cs typeface="+mn-cs"/>
              </a:defRPr>
            </a:lvl1pPr>
          </a:lstStyle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3635896" y="2132856"/>
            <a:ext cx="43924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sz="2400" b="1" dirty="0">
              <a:solidFill>
                <a:srgbClr val="D7EFF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412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716-1517-45AA-8AE8-7B10719A96BC}" type="datetimeFigureOut">
              <a:rPr lang="he-IL" smtClean="0"/>
              <a:pPr/>
              <a:t>ט"ו/אלול/תשע"ב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864B-8C4D-4F66-9563-B164186C5F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44282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716-1517-45AA-8AE8-7B10719A96BC}" type="datetimeFigureOut">
              <a:rPr lang="he-IL" smtClean="0"/>
              <a:pPr/>
              <a:t>ט"ו/אלול/תשע"ב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864B-8C4D-4F66-9563-B164186C5F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6203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A716-1517-45AA-8AE8-7B10719A96BC}" type="datetimeFigureOut">
              <a:rPr lang="he-IL" smtClean="0"/>
              <a:pPr/>
              <a:t>ט"ו/אלול/תשע"ב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7864B-8C4D-4F66-9563-B164186C5F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638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6A716-1517-45AA-8AE8-7B10719A96BC}" type="datetimeFigureOut">
              <a:rPr lang="he-IL" smtClean="0"/>
              <a:pPr/>
              <a:t>ט"ו/אלול/תשע"ב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7864B-8C4D-4F66-9563-B164186C5F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361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827584" y="1958975"/>
            <a:ext cx="7772400" cy="1470025"/>
          </a:xfrm>
        </p:spPr>
        <p:txBody>
          <a:bodyPr>
            <a:normAutofit/>
          </a:bodyPr>
          <a:lstStyle/>
          <a:p>
            <a:r>
              <a:rPr lang="he-IL" sz="3600" b="1" dirty="0" smtClean="0">
                <a:solidFill>
                  <a:schemeClr val="bg1"/>
                </a:solidFill>
                <a:cs typeface="+mn-cs"/>
              </a:rPr>
              <a:t>הצעה לרצף הוראה בנושא קשר הכימי</a:t>
            </a:r>
            <a:br>
              <a:rPr lang="he-IL" sz="3600" b="1" dirty="0" smtClean="0">
                <a:solidFill>
                  <a:schemeClr val="bg1"/>
                </a:solidFill>
                <a:cs typeface="+mn-cs"/>
              </a:rPr>
            </a:br>
            <a:r>
              <a:rPr lang="he-IL" sz="3600" b="1" dirty="0" smtClean="0">
                <a:solidFill>
                  <a:schemeClr val="bg1"/>
                </a:solidFill>
                <a:cs typeface="+mn-cs"/>
              </a:rPr>
              <a:t>בכיתה ט' בשנת הלימודים תשע"ג</a:t>
            </a:r>
            <a:endParaRPr lang="he-IL" sz="3600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475656" y="4221088"/>
            <a:ext cx="6400800" cy="1117933"/>
          </a:xfrm>
        </p:spPr>
        <p:txBody>
          <a:bodyPr/>
          <a:lstStyle/>
          <a:p>
            <a:r>
              <a:rPr lang="he-IL" dirty="0" smtClean="0">
                <a:solidFill>
                  <a:srgbClr val="D7EFFD"/>
                </a:solidFill>
              </a:rPr>
              <a:t>דבורה </a:t>
            </a:r>
            <a:r>
              <a:rPr lang="he-IL" dirty="0" err="1" smtClean="0">
                <a:solidFill>
                  <a:srgbClr val="D7EFFD"/>
                </a:solidFill>
              </a:rPr>
              <a:t>קצביץ</a:t>
            </a:r>
            <a:r>
              <a:rPr lang="he-IL" dirty="0" smtClean="0">
                <a:solidFill>
                  <a:srgbClr val="D7EFFD"/>
                </a:solidFill>
              </a:rPr>
              <a:t> ומלכה </a:t>
            </a:r>
            <a:r>
              <a:rPr lang="he-IL" dirty="0" err="1" smtClean="0">
                <a:solidFill>
                  <a:srgbClr val="D7EFFD"/>
                </a:solidFill>
              </a:rPr>
              <a:t>יאיון</a:t>
            </a:r>
            <a:endParaRPr lang="he-IL" dirty="0" smtClean="0">
              <a:solidFill>
                <a:srgbClr val="D7EFFD"/>
              </a:solidFill>
            </a:endParaRPr>
          </a:p>
          <a:p>
            <a:r>
              <a:rPr lang="he-IL" sz="2000" dirty="0" smtClean="0">
                <a:solidFill>
                  <a:srgbClr val="D7EFFD"/>
                </a:solidFill>
              </a:rPr>
              <a:t>המרכז הארצי למורי הכימיה</a:t>
            </a:r>
            <a:endParaRPr lang="he-IL" sz="2000" dirty="0">
              <a:solidFill>
                <a:srgbClr val="D7EFFD"/>
              </a:solidFill>
            </a:endParaRPr>
          </a:p>
        </p:txBody>
      </p:sp>
      <p:pic>
        <p:nvPicPr>
          <p:cNvPr id="4" name="Picture 2" descr="http://www.blobs.org/science/chemistry/covalent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918" y="4541646"/>
            <a:ext cx="785818" cy="924974"/>
          </a:xfrm>
          <a:prstGeom prst="rect">
            <a:avLst/>
          </a:prstGeom>
          <a:noFill/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672" y="5220244"/>
            <a:ext cx="2160240" cy="791782"/>
          </a:xfrm>
          <a:prstGeom prst="rect">
            <a:avLst/>
          </a:prstGeom>
        </p:spPr>
      </p:pic>
      <p:pic>
        <p:nvPicPr>
          <p:cNvPr id="6" name="Picture 3" descr="5-logos--mot-hata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05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83768" y="5229200"/>
            <a:ext cx="648072" cy="882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כותרת משנה 2"/>
          <p:cNvSpPr txBox="1">
            <a:spLocks/>
          </p:cNvSpPr>
          <p:nvPr/>
        </p:nvSpPr>
        <p:spPr>
          <a:xfrm>
            <a:off x="1387976" y="6193238"/>
            <a:ext cx="6400800" cy="66476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000" b="1" dirty="0" smtClean="0">
                <a:solidFill>
                  <a:srgbClr val="D7EFFD"/>
                </a:solidFill>
              </a:rPr>
              <a:t>קורס מורים מובילים לכימיה בכיתה ט'</a:t>
            </a:r>
            <a:endParaRPr lang="he-IL" sz="2000" b="1" dirty="0">
              <a:solidFill>
                <a:srgbClr val="D7EFF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23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>
                <a:solidFill>
                  <a:schemeClr val="bg1"/>
                </a:solidFill>
                <a:cs typeface="+mn-cs"/>
              </a:rPr>
              <a:t>שעור פתיחה</a:t>
            </a:r>
            <a:endParaRPr lang="he-IL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1844824"/>
            <a:ext cx="7272808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e-IL" sz="2800" dirty="0" smtClean="0">
                <a:solidFill>
                  <a:srgbClr val="D7EFFD"/>
                </a:solidFill>
              </a:rPr>
              <a:t>באתר מוטנט וכן באתר המרכז הארצי למורי הכימיה יופיעו מספר הצעות לפתיחת הוראת נושא הכימיה.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he-IL" sz="2800" dirty="0" smtClean="0">
                <a:solidFill>
                  <a:srgbClr val="D7EFFD"/>
                </a:solidFill>
              </a:rPr>
              <a:t>מורים שיש להן הצעות נוספות מוזמנים לשלוח ונעדכן באתר</a:t>
            </a:r>
            <a:endParaRPr lang="he-IL" sz="2800" dirty="0">
              <a:solidFill>
                <a:srgbClr val="D7EFFD"/>
              </a:solidFill>
            </a:endParaRPr>
          </a:p>
        </p:txBody>
      </p:sp>
      <p:pic>
        <p:nvPicPr>
          <p:cNvPr id="1026" name="Picture 2" descr="http://www.suburbanpermaculture.org/GTLC/opendo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61048"/>
            <a:ext cx="1993404" cy="2657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50757" y="4896569"/>
            <a:ext cx="1060564" cy="586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www.blobs.org/science/chemistry/covalent1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214290"/>
            <a:ext cx="785818" cy="9249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470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5984" y="0"/>
            <a:ext cx="6419056" cy="764704"/>
          </a:xfrm>
        </p:spPr>
        <p:txBody>
          <a:bodyPr/>
          <a:lstStyle/>
          <a:p>
            <a:r>
              <a:rPr lang="he-IL" dirty="0" smtClean="0"/>
              <a:t>רצף.... </a:t>
            </a:r>
            <a:r>
              <a:rPr lang="he-IL" sz="3200" dirty="0" smtClean="0"/>
              <a:t>(הצעה בלבד)</a:t>
            </a:r>
            <a:endParaRPr lang="he-IL" sz="3200" dirty="0"/>
          </a:p>
        </p:txBody>
      </p:sp>
      <p:sp>
        <p:nvSpPr>
          <p:cNvPr id="3" name="מלבן מעוגל 2"/>
          <p:cNvSpPr/>
          <p:nvPr/>
        </p:nvSpPr>
        <p:spPr>
          <a:xfrm>
            <a:off x="5724128" y="2984572"/>
            <a:ext cx="2016224" cy="936104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שפת הכימאים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4" name="מלבן מעוגל 3"/>
          <p:cNvSpPr/>
          <p:nvPr/>
        </p:nvSpPr>
        <p:spPr>
          <a:xfrm>
            <a:off x="827584" y="1844824"/>
            <a:ext cx="3816424" cy="648072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ברמת המיקרו (אטומים מולקולות)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827584" y="4581128"/>
            <a:ext cx="3816424" cy="648072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הסברים במילים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827584" y="2756925"/>
            <a:ext cx="3816424" cy="648072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מולקולה לעומת צבר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7" name="מלבן מעוגל 6"/>
          <p:cNvSpPr/>
          <p:nvPr/>
        </p:nvSpPr>
        <p:spPr>
          <a:xfrm>
            <a:off x="827584" y="3669026"/>
            <a:ext cx="3816424" cy="648072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נוסחה מולקולרית</a:t>
            </a:r>
            <a:endParaRPr lang="he-IL" sz="2000" b="1" dirty="0">
              <a:solidFill>
                <a:srgbClr val="002060"/>
              </a:solidFill>
            </a:endParaRPr>
          </a:p>
        </p:txBody>
      </p:sp>
      <p:cxnSp>
        <p:nvCxnSpPr>
          <p:cNvPr id="9" name="מחבר ישר 8"/>
          <p:cNvCxnSpPr>
            <a:stCxn id="3" idx="1"/>
          </p:cNvCxnSpPr>
          <p:nvPr/>
        </p:nvCxnSpPr>
        <p:spPr>
          <a:xfrm flipH="1" flipV="1">
            <a:off x="4644008" y="2168860"/>
            <a:ext cx="1080120" cy="128376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1" name="מחבר ישר 10"/>
          <p:cNvCxnSpPr>
            <a:stCxn id="3" idx="1"/>
            <a:endCxn id="6" idx="3"/>
          </p:cNvCxnSpPr>
          <p:nvPr/>
        </p:nvCxnSpPr>
        <p:spPr>
          <a:xfrm flipH="1" flipV="1">
            <a:off x="4644008" y="3080961"/>
            <a:ext cx="1080120" cy="371663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" name="מחבר ישר 12"/>
          <p:cNvCxnSpPr>
            <a:stCxn id="3" idx="1"/>
            <a:endCxn id="7" idx="3"/>
          </p:cNvCxnSpPr>
          <p:nvPr/>
        </p:nvCxnSpPr>
        <p:spPr>
          <a:xfrm flipH="1">
            <a:off x="4644008" y="3452624"/>
            <a:ext cx="1080120" cy="540438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5" name="מחבר ישר 14"/>
          <p:cNvCxnSpPr>
            <a:stCxn id="3" idx="1"/>
          </p:cNvCxnSpPr>
          <p:nvPr/>
        </p:nvCxnSpPr>
        <p:spPr>
          <a:xfrm flipH="1">
            <a:off x="4644008" y="3452624"/>
            <a:ext cx="1080120" cy="145254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707904" y="5877272"/>
            <a:ext cx="4608512" cy="83099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400" b="1" dirty="0" smtClean="0">
                <a:solidFill>
                  <a:srgbClr val="D7EFFD"/>
                </a:solidFill>
              </a:rPr>
              <a:t>מה מחבר בין האטומים במולקולה?</a:t>
            </a:r>
          </a:p>
          <a:p>
            <a:r>
              <a:rPr lang="he-IL" sz="2400" b="1" dirty="0" smtClean="0">
                <a:solidFill>
                  <a:srgbClr val="D7EFFD"/>
                </a:solidFill>
              </a:rPr>
              <a:t>או מה ההבדל בין </a:t>
            </a:r>
            <a:r>
              <a:rPr lang="en-US" sz="2400" b="1" dirty="0" smtClean="0">
                <a:solidFill>
                  <a:srgbClr val="D7EFFD"/>
                </a:solidFill>
              </a:rPr>
              <a:t>H</a:t>
            </a:r>
            <a:r>
              <a:rPr lang="en-US" sz="2400" b="1" baseline="-25000" dirty="0" smtClean="0">
                <a:solidFill>
                  <a:srgbClr val="D7EFFD"/>
                </a:solidFill>
              </a:rPr>
              <a:t>2</a:t>
            </a:r>
            <a:r>
              <a:rPr lang="he-IL" sz="2400" b="1" baseline="-25000" dirty="0" smtClean="0">
                <a:solidFill>
                  <a:srgbClr val="D7EFFD"/>
                </a:solidFill>
              </a:rPr>
              <a:t> </a:t>
            </a:r>
            <a:r>
              <a:rPr lang="he-IL" sz="2400" b="1" dirty="0" smtClean="0">
                <a:solidFill>
                  <a:srgbClr val="D7EFFD"/>
                </a:solidFill>
              </a:rPr>
              <a:t> ל- </a:t>
            </a:r>
            <a:r>
              <a:rPr lang="en-US" sz="2400" b="1" dirty="0" smtClean="0">
                <a:solidFill>
                  <a:srgbClr val="D7EFFD"/>
                </a:solidFill>
              </a:rPr>
              <a:t>2H</a:t>
            </a:r>
            <a:r>
              <a:rPr lang="he-IL" sz="2400" b="1" dirty="0" smtClean="0">
                <a:solidFill>
                  <a:srgbClr val="D7EFFD"/>
                </a:solidFill>
              </a:rPr>
              <a:t>?</a:t>
            </a:r>
            <a:endParaRPr lang="he-IL" sz="2400" b="1" dirty="0">
              <a:solidFill>
                <a:srgbClr val="D7EFFD"/>
              </a:solidFill>
            </a:endParaRPr>
          </a:p>
        </p:txBody>
      </p:sp>
      <p:pic>
        <p:nvPicPr>
          <p:cNvPr id="17" name="Picture 2" descr="http://www.blobs.org/science/chemistry/covalent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785818" cy="924974"/>
          </a:xfrm>
          <a:prstGeom prst="rect">
            <a:avLst/>
          </a:prstGeom>
          <a:noFill/>
        </p:spPr>
      </p:pic>
      <p:sp>
        <p:nvSpPr>
          <p:cNvPr id="18" name="חץ שמאלה 17"/>
          <p:cNvSpPr/>
          <p:nvPr/>
        </p:nvSpPr>
        <p:spPr>
          <a:xfrm>
            <a:off x="2123728" y="6114800"/>
            <a:ext cx="1080120" cy="355939"/>
          </a:xfrm>
          <a:prstGeom prst="leftArrow">
            <a:avLst/>
          </a:prstGeom>
          <a:solidFill>
            <a:srgbClr val="D7EFF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פיצוץ 1 7"/>
          <p:cNvSpPr/>
          <p:nvPr/>
        </p:nvSpPr>
        <p:spPr>
          <a:xfrm rot="1645988">
            <a:off x="4825939" y="687228"/>
            <a:ext cx="3697500" cy="2317456"/>
          </a:xfrm>
          <a:prstGeom prst="irregularSeal1">
            <a:avLst/>
          </a:prstGeom>
          <a:solidFill>
            <a:schemeClr val="tx2">
              <a:lumMod val="50000"/>
            </a:schemeClr>
          </a:solidFill>
          <a:ln>
            <a:solidFill>
              <a:srgbClr val="D7EFFD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b="1" dirty="0" smtClean="0"/>
              <a:t>חזרה ושדרוג של כיתה ח'</a:t>
            </a:r>
            <a:endParaRPr lang="he-IL" sz="2400" b="1" dirty="0"/>
          </a:p>
        </p:txBody>
      </p:sp>
      <p:sp>
        <p:nvSpPr>
          <p:cNvPr id="19" name="TextBox 18"/>
          <p:cNvSpPr txBox="1"/>
          <p:nvPr/>
        </p:nvSpPr>
        <p:spPr>
          <a:xfrm rot="16200000">
            <a:off x="-638042" y="3150986"/>
            <a:ext cx="201622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>
                <a:solidFill>
                  <a:srgbClr val="D7EFFD"/>
                </a:solidFill>
              </a:rPr>
              <a:t>שקופיות  5-9</a:t>
            </a:r>
            <a:endParaRPr lang="he-IL" b="1" dirty="0">
              <a:solidFill>
                <a:srgbClr val="D7EFF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753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8" grpId="0" animBg="1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211960" y="5760"/>
            <a:ext cx="4757700" cy="764704"/>
          </a:xfrm>
        </p:spPr>
        <p:txBody>
          <a:bodyPr/>
          <a:lstStyle/>
          <a:p>
            <a:pPr algn="r"/>
            <a:r>
              <a:rPr lang="he-IL" dirty="0" smtClean="0"/>
              <a:t>....רצף</a:t>
            </a:r>
            <a:endParaRPr lang="he-IL" sz="3200" dirty="0"/>
          </a:p>
        </p:txBody>
      </p:sp>
      <p:sp>
        <p:nvSpPr>
          <p:cNvPr id="3" name="מלבן מעוגל 2"/>
          <p:cNvSpPr/>
          <p:nvPr/>
        </p:nvSpPr>
        <p:spPr>
          <a:xfrm>
            <a:off x="6300192" y="2984572"/>
            <a:ext cx="2016224" cy="936104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הקשר השיתופי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4" name="מלבן מעוגל 3"/>
          <p:cNvSpPr/>
          <p:nvPr/>
        </p:nvSpPr>
        <p:spPr>
          <a:xfrm>
            <a:off x="827584" y="908720"/>
            <a:ext cx="4392488" cy="1584176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אלקטרונים הנמשכים על ידי שני גרעיני אטומים בעת ובעונה אחת ובכך גורמים לשני אטומים להיות "מחוברים" נקראים אלקטרוני קשר ומהווים את הקשר בין האטומים.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827584" y="4863204"/>
            <a:ext cx="4392488" cy="648072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אנלוגיות + אנלוגית המגנט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827584" y="3932284"/>
            <a:ext cx="4392488" cy="695699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הקשר הכימי מיוצג ע"י קו המחבר בין האטומים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7" name="מלבן מעוגל 6"/>
          <p:cNvSpPr/>
          <p:nvPr/>
        </p:nvSpPr>
        <p:spPr>
          <a:xfrm>
            <a:off x="827584" y="2684916"/>
            <a:ext cx="4392488" cy="984110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קשר בין אטומים יוצר מצב יציב שאינו נוטה להשתנות אלא אם נשקיע אנרגיה לפירוקו. </a:t>
            </a:r>
          </a:p>
        </p:txBody>
      </p:sp>
      <p:cxnSp>
        <p:nvCxnSpPr>
          <p:cNvPr id="9" name="מחבר ישר 8"/>
          <p:cNvCxnSpPr>
            <a:stCxn id="3" idx="1"/>
            <a:endCxn id="4" idx="3"/>
          </p:cNvCxnSpPr>
          <p:nvPr/>
        </p:nvCxnSpPr>
        <p:spPr>
          <a:xfrm flipH="1" flipV="1">
            <a:off x="5220072" y="1700808"/>
            <a:ext cx="1080120" cy="1751816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1" name="מחבר ישר 10"/>
          <p:cNvCxnSpPr>
            <a:stCxn id="3" idx="1"/>
            <a:endCxn id="6" idx="3"/>
          </p:cNvCxnSpPr>
          <p:nvPr/>
        </p:nvCxnSpPr>
        <p:spPr>
          <a:xfrm flipH="1">
            <a:off x="5220072" y="3452624"/>
            <a:ext cx="1080120" cy="82751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" name="מחבר ישר 12"/>
          <p:cNvCxnSpPr>
            <a:stCxn id="3" idx="1"/>
            <a:endCxn id="7" idx="3"/>
          </p:cNvCxnSpPr>
          <p:nvPr/>
        </p:nvCxnSpPr>
        <p:spPr>
          <a:xfrm flipH="1" flipV="1">
            <a:off x="5220072" y="3176971"/>
            <a:ext cx="1080120" cy="275653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5" name="מחבר ישר 14"/>
          <p:cNvCxnSpPr>
            <a:stCxn id="3" idx="1"/>
            <a:endCxn id="5" idx="3"/>
          </p:cNvCxnSpPr>
          <p:nvPr/>
        </p:nvCxnSpPr>
        <p:spPr>
          <a:xfrm flipH="1">
            <a:off x="5220072" y="3452624"/>
            <a:ext cx="1080120" cy="1734616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571868" y="6027003"/>
            <a:ext cx="5248604" cy="46166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400" b="1" dirty="0" smtClean="0">
                <a:solidFill>
                  <a:srgbClr val="D7EFFD"/>
                </a:solidFill>
              </a:rPr>
              <a:t>כיצד הייתם מציירים את המולקולה </a:t>
            </a:r>
            <a:r>
              <a:rPr lang="en-US" sz="2400" b="1" dirty="0" smtClean="0">
                <a:solidFill>
                  <a:srgbClr val="D7EFFD"/>
                </a:solidFill>
              </a:rPr>
              <a:t>H</a:t>
            </a:r>
            <a:r>
              <a:rPr lang="en-US" sz="2400" b="1" baseline="-25000" dirty="0" smtClean="0">
                <a:solidFill>
                  <a:srgbClr val="D7EFFD"/>
                </a:solidFill>
              </a:rPr>
              <a:t>2</a:t>
            </a:r>
            <a:r>
              <a:rPr lang="en-US" sz="2400" b="1" dirty="0" smtClean="0">
                <a:solidFill>
                  <a:srgbClr val="D7EFFD"/>
                </a:solidFill>
              </a:rPr>
              <a:t>O</a:t>
            </a:r>
            <a:r>
              <a:rPr lang="en-US" sz="2400" b="1" baseline="-25000" dirty="0" smtClean="0">
                <a:solidFill>
                  <a:srgbClr val="D7EFFD"/>
                </a:solidFill>
              </a:rPr>
              <a:t>2</a:t>
            </a:r>
            <a:r>
              <a:rPr lang="he-IL" sz="2400" b="1" dirty="0" smtClean="0">
                <a:solidFill>
                  <a:srgbClr val="D7EFFD"/>
                </a:solidFill>
              </a:rPr>
              <a:t>?</a:t>
            </a:r>
            <a:endParaRPr lang="he-IL" sz="2400" b="1" dirty="0">
              <a:solidFill>
                <a:srgbClr val="D7EFFD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16200000">
            <a:off x="-571926" y="2175338"/>
            <a:ext cx="201622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>
                <a:solidFill>
                  <a:srgbClr val="D7EFFD"/>
                </a:solidFill>
              </a:rPr>
              <a:t>שקופית 15</a:t>
            </a:r>
            <a:endParaRPr lang="he-IL" b="1" dirty="0">
              <a:solidFill>
                <a:srgbClr val="D7EFFD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 rot="16200000">
            <a:off x="-603451" y="5002574"/>
            <a:ext cx="201622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>
                <a:solidFill>
                  <a:srgbClr val="D7EFFD"/>
                </a:solidFill>
              </a:rPr>
              <a:t>שקופיות  16-19</a:t>
            </a:r>
            <a:endParaRPr lang="he-IL" b="1" dirty="0">
              <a:solidFill>
                <a:srgbClr val="D7EFFD"/>
              </a:solidFill>
            </a:endParaRPr>
          </a:p>
        </p:txBody>
      </p:sp>
      <p:pic>
        <p:nvPicPr>
          <p:cNvPr id="34" name="Picture 2" descr="http://www.blobs.org/science/chemistry/covalent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44624"/>
            <a:ext cx="785818" cy="924974"/>
          </a:xfrm>
          <a:prstGeom prst="rect">
            <a:avLst/>
          </a:prstGeom>
          <a:noFill/>
        </p:spPr>
      </p:pic>
      <p:sp>
        <p:nvSpPr>
          <p:cNvPr id="35" name="חץ שמאלה 34"/>
          <p:cNvSpPr/>
          <p:nvPr/>
        </p:nvSpPr>
        <p:spPr>
          <a:xfrm>
            <a:off x="1857356" y="6072206"/>
            <a:ext cx="1080120" cy="355939"/>
          </a:xfrm>
          <a:prstGeom prst="leftArrow">
            <a:avLst/>
          </a:prstGeom>
          <a:solidFill>
            <a:srgbClr val="D7EFF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4006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6" grpId="0" animBg="1"/>
      <p:bldP spid="33" grpId="0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211960" y="5760"/>
            <a:ext cx="4757700" cy="764704"/>
          </a:xfrm>
        </p:spPr>
        <p:txBody>
          <a:bodyPr/>
          <a:lstStyle/>
          <a:p>
            <a:pPr algn="r"/>
            <a:r>
              <a:rPr lang="he-IL" dirty="0" smtClean="0"/>
              <a:t>....רצף</a:t>
            </a:r>
            <a:endParaRPr lang="he-IL" sz="3200" dirty="0"/>
          </a:p>
        </p:txBody>
      </p:sp>
      <p:sp>
        <p:nvSpPr>
          <p:cNvPr id="3" name="מלבן מעוגל 2"/>
          <p:cNvSpPr/>
          <p:nvPr/>
        </p:nvSpPr>
        <p:spPr>
          <a:xfrm>
            <a:off x="6300192" y="2104024"/>
            <a:ext cx="2016224" cy="936104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יכולת קישור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1007604" y="3284984"/>
            <a:ext cx="4392488" cy="648072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אלקטרוני ערכיות וכלל האוקטט (למצטיינים בלבד)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1007604" y="2224226"/>
            <a:ext cx="4392488" cy="695699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מציאת קשר בין יכולת קישור וטור בטבלה המחזורית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7" name="מלבן מעוגל 6"/>
          <p:cNvSpPr/>
          <p:nvPr/>
        </p:nvSpPr>
        <p:spPr>
          <a:xfrm>
            <a:off x="1007604" y="987401"/>
            <a:ext cx="4392488" cy="696955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יכולת הקישור מוצגת ונתונה</a:t>
            </a:r>
          </a:p>
        </p:txBody>
      </p:sp>
      <p:cxnSp>
        <p:nvCxnSpPr>
          <p:cNvPr id="11" name="מחבר ישר 10"/>
          <p:cNvCxnSpPr>
            <a:stCxn id="3" idx="1"/>
            <a:endCxn id="6" idx="3"/>
          </p:cNvCxnSpPr>
          <p:nvPr/>
        </p:nvCxnSpPr>
        <p:spPr>
          <a:xfrm flipH="1">
            <a:off x="5400092" y="2572076"/>
            <a:ext cx="900100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" name="מחבר ישר 12"/>
          <p:cNvCxnSpPr>
            <a:stCxn id="3" idx="1"/>
            <a:endCxn id="7" idx="3"/>
          </p:cNvCxnSpPr>
          <p:nvPr/>
        </p:nvCxnSpPr>
        <p:spPr>
          <a:xfrm flipH="1" flipV="1">
            <a:off x="5400092" y="1335879"/>
            <a:ext cx="900100" cy="1236197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5" name="מחבר ישר 14"/>
          <p:cNvCxnSpPr>
            <a:stCxn id="3" idx="1"/>
            <a:endCxn id="5" idx="3"/>
          </p:cNvCxnSpPr>
          <p:nvPr/>
        </p:nvCxnSpPr>
        <p:spPr>
          <a:xfrm flipH="1">
            <a:off x="5400092" y="2572076"/>
            <a:ext cx="900100" cy="103694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662010" y="4221088"/>
            <a:ext cx="4302478" cy="46166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400" b="1" dirty="0" smtClean="0">
                <a:solidFill>
                  <a:srgbClr val="D7EFFD"/>
                </a:solidFill>
              </a:rPr>
              <a:t>כיצד תסבירו את הקישור ב- </a:t>
            </a:r>
            <a:r>
              <a:rPr lang="en-US" sz="2400" b="1" dirty="0" smtClean="0">
                <a:solidFill>
                  <a:srgbClr val="D7EFFD"/>
                </a:solidFill>
              </a:rPr>
              <a:t>O</a:t>
            </a:r>
            <a:r>
              <a:rPr lang="en-US" sz="2400" b="1" baseline="-25000" dirty="0" smtClean="0">
                <a:solidFill>
                  <a:srgbClr val="D7EFFD"/>
                </a:solidFill>
              </a:rPr>
              <a:t>2</a:t>
            </a:r>
            <a:r>
              <a:rPr lang="he-IL" sz="2400" b="1" dirty="0" smtClean="0">
                <a:solidFill>
                  <a:srgbClr val="D7EFFD"/>
                </a:solidFill>
              </a:rPr>
              <a:t>?</a:t>
            </a:r>
            <a:endParaRPr lang="he-IL" sz="2400" b="1" dirty="0">
              <a:solidFill>
                <a:srgbClr val="D7EFFD"/>
              </a:solidFill>
            </a:endParaRPr>
          </a:p>
        </p:txBody>
      </p:sp>
      <p:pic>
        <p:nvPicPr>
          <p:cNvPr id="34" name="Picture 2" descr="http://www.blobs.org/science/chemistry/covalent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44624"/>
            <a:ext cx="785818" cy="924974"/>
          </a:xfrm>
          <a:prstGeom prst="rect">
            <a:avLst/>
          </a:prstGeom>
          <a:noFill/>
        </p:spPr>
      </p:pic>
      <p:sp>
        <p:nvSpPr>
          <p:cNvPr id="35" name="חץ שמאלה 34"/>
          <p:cNvSpPr/>
          <p:nvPr/>
        </p:nvSpPr>
        <p:spPr>
          <a:xfrm rot="16200000">
            <a:off x="6678235" y="4700189"/>
            <a:ext cx="270031" cy="355942"/>
          </a:xfrm>
          <a:prstGeom prst="leftArrow">
            <a:avLst/>
          </a:prstGeom>
          <a:solidFill>
            <a:srgbClr val="D7EFF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-1712899" y="3292517"/>
            <a:ext cx="428261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>
                <a:solidFill>
                  <a:srgbClr val="D7EFFD"/>
                </a:solidFill>
              </a:rPr>
              <a:t>עבודה עם מודלים ובניית מולקולות במחשב</a:t>
            </a:r>
            <a:endParaRPr lang="he-IL" b="1" dirty="0">
              <a:solidFill>
                <a:srgbClr val="D7EFFD"/>
              </a:solidFill>
            </a:endParaRPr>
          </a:p>
        </p:txBody>
      </p:sp>
      <p:sp>
        <p:nvSpPr>
          <p:cNvPr id="22" name="מלבן מעוגל 21"/>
          <p:cNvSpPr/>
          <p:nvPr/>
        </p:nvSpPr>
        <p:spPr>
          <a:xfrm>
            <a:off x="5814138" y="5109945"/>
            <a:ext cx="2016224" cy="936104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קשר שיתופי כפול ומשולש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59632" y="6197702"/>
            <a:ext cx="4302478" cy="46166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400" b="1" dirty="0" smtClean="0">
                <a:solidFill>
                  <a:srgbClr val="D7EFFD"/>
                </a:solidFill>
              </a:rPr>
              <a:t>כיצד ניתן ליצור מ-</a:t>
            </a:r>
            <a:r>
              <a:rPr lang="en-US" sz="2400" b="1" dirty="0" smtClean="0">
                <a:solidFill>
                  <a:srgbClr val="D7EFFD"/>
                </a:solidFill>
              </a:rPr>
              <a:t>H</a:t>
            </a:r>
            <a:r>
              <a:rPr lang="en-US" sz="2400" b="1" baseline="-25000" dirty="0" smtClean="0">
                <a:solidFill>
                  <a:srgbClr val="D7EFFD"/>
                </a:solidFill>
              </a:rPr>
              <a:t>2</a:t>
            </a:r>
            <a:r>
              <a:rPr lang="he-IL" sz="2400" b="1" baseline="-25000" dirty="0" smtClean="0">
                <a:solidFill>
                  <a:srgbClr val="D7EFFD"/>
                </a:solidFill>
              </a:rPr>
              <a:t> </a:t>
            </a:r>
            <a:r>
              <a:rPr lang="he-IL" sz="2400" b="1" dirty="0" smtClean="0">
                <a:solidFill>
                  <a:srgbClr val="D7EFFD"/>
                </a:solidFill>
              </a:rPr>
              <a:t>ו-</a:t>
            </a:r>
            <a:r>
              <a:rPr lang="en-US" sz="2400" b="1" dirty="0" smtClean="0">
                <a:solidFill>
                  <a:srgbClr val="D7EFFD"/>
                </a:solidFill>
              </a:rPr>
              <a:t>Cl</a:t>
            </a:r>
            <a:r>
              <a:rPr lang="en-US" sz="2400" b="1" baseline="-25000" dirty="0" smtClean="0">
                <a:solidFill>
                  <a:srgbClr val="D7EFFD"/>
                </a:solidFill>
              </a:rPr>
              <a:t>2</a:t>
            </a:r>
            <a:r>
              <a:rPr lang="he-IL" sz="2400" b="1" baseline="-25000" dirty="0" smtClean="0">
                <a:solidFill>
                  <a:srgbClr val="D7EFFD"/>
                </a:solidFill>
              </a:rPr>
              <a:t>  </a:t>
            </a:r>
            <a:r>
              <a:rPr lang="he-IL" sz="2400" b="1" dirty="0">
                <a:solidFill>
                  <a:srgbClr val="D7EFFD"/>
                </a:solidFill>
              </a:rPr>
              <a:t> </a:t>
            </a:r>
            <a:r>
              <a:rPr lang="en-US" sz="2400" b="1" dirty="0" err="1" smtClean="0">
                <a:solidFill>
                  <a:srgbClr val="D7EFFD"/>
                </a:solidFill>
              </a:rPr>
              <a:t>HCl</a:t>
            </a:r>
            <a:r>
              <a:rPr lang="he-IL" sz="2400" b="1" dirty="0" smtClean="0">
                <a:solidFill>
                  <a:srgbClr val="D7EFFD"/>
                </a:solidFill>
              </a:rPr>
              <a:t> ?</a:t>
            </a:r>
            <a:endParaRPr lang="he-IL" sz="2400" b="1" dirty="0">
              <a:solidFill>
                <a:srgbClr val="D7EFFD"/>
              </a:solidFill>
            </a:endParaRPr>
          </a:p>
        </p:txBody>
      </p:sp>
      <p:sp>
        <p:nvSpPr>
          <p:cNvPr id="18" name="חץ שמאלה 17"/>
          <p:cNvSpPr/>
          <p:nvPr/>
        </p:nvSpPr>
        <p:spPr>
          <a:xfrm>
            <a:off x="174561" y="6250564"/>
            <a:ext cx="877024" cy="355939"/>
          </a:xfrm>
          <a:prstGeom prst="leftArrow">
            <a:avLst/>
          </a:prstGeom>
          <a:solidFill>
            <a:srgbClr val="D7EFF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9870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6" grpId="0" animBg="1"/>
      <p:bldP spid="35" grpId="0" animBg="1"/>
      <p:bldP spid="21" grpId="0"/>
      <p:bldP spid="22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211960" y="5760"/>
            <a:ext cx="4757700" cy="764704"/>
          </a:xfrm>
        </p:spPr>
        <p:txBody>
          <a:bodyPr/>
          <a:lstStyle/>
          <a:p>
            <a:pPr algn="r"/>
            <a:r>
              <a:rPr lang="he-IL" dirty="0" smtClean="0"/>
              <a:t>....רצף</a:t>
            </a:r>
            <a:endParaRPr lang="he-IL" sz="3200" dirty="0"/>
          </a:p>
        </p:txBody>
      </p:sp>
      <p:sp>
        <p:nvSpPr>
          <p:cNvPr id="3" name="מלבן מעוגל 2"/>
          <p:cNvSpPr/>
          <p:nvPr/>
        </p:nvSpPr>
        <p:spPr>
          <a:xfrm>
            <a:off x="6300192" y="2780928"/>
            <a:ext cx="2016224" cy="936104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חיבור בין הקשר הכימי ותגובה כימית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1007604" y="3933056"/>
            <a:ext cx="4392488" cy="1008112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ניתוק הקשרים ויצירת חדשים, אלו האחראיים לפליטת/קליטת האנרגיה בתגובה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1007604" y="2840364"/>
            <a:ext cx="4392488" cy="847836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הבנה שהתוצרים יתקבלו תוך ניתוק קשרים במגיבים ויצירת קשרים חדשים בתוצרים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7" name="מלבן מעוגל 6"/>
          <p:cNvSpPr/>
          <p:nvPr/>
        </p:nvSpPr>
        <p:spPr>
          <a:xfrm>
            <a:off x="1007604" y="1635473"/>
            <a:ext cx="4392488" cy="696955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זיהוי המגיבים והתוצרים</a:t>
            </a:r>
          </a:p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(המגיב "נעלם" ועל חשבונו נוצר התוצר)</a:t>
            </a:r>
          </a:p>
        </p:txBody>
      </p:sp>
      <p:cxnSp>
        <p:nvCxnSpPr>
          <p:cNvPr id="11" name="מחבר ישר 10"/>
          <p:cNvCxnSpPr>
            <a:stCxn id="3" idx="1"/>
            <a:endCxn id="6" idx="3"/>
          </p:cNvCxnSpPr>
          <p:nvPr/>
        </p:nvCxnSpPr>
        <p:spPr>
          <a:xfrm flipH="1">
            <a:off x="5400092" y="3248980"/>
            <a:ext cx="900100" cy="15302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" name="מחבר ישר 12"/>
          <p:cNvCxnSpPr>
            <a:stCxn id="3" idx="1"/>
            <a:endCxn id="7" idx="3"/>
          </p:cNvCxnSpPr>
          <p:nvPr/>
        </p:nvCxnSpPr>
        <p:spPr>
          <a:xfrm flipH="1" flipV="1">
            <a:off x="5400092" y="1983951"/>
            <a:ext cx="900100" cy="1265029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5" name="מחבר ישר 14"/>
          <p:cNvCxnSpPr>
            <a:stCxn id="3" idx="1"/>
            <a:endCxn id="5" idx="3"/>
          </p:cNvCxnSpPr>
          <p:nvPr/>
        </p:nvCxnSpPr>
        <p:spPr>
          <a:xfrm flipH="1">
            <a:off x="5400092" y="3248980"/>
            <a:ext cx="900100" cy="1188132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34" name="Picture 2" descr="http://www.blobs.org/science/chemistry/covalent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44624"/>
            <a:ext cx="785818" cy="924974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 rot="16200000">
            <a:off x="-1712899" y="3292517"/>
            <a:ext cx="428261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>
                <a:solidFill>
                  <a:srgbClr val="D7EFFD"/>
                </a:solidFill>
              </a:rPr>
              <a:t>עבודה עם מודלים ובניית מולקולות במחשב</a:t>
            </a:r>
            <a:endParaRPr lang="he-IL" b="1" dirty="0">
              <a:solidFill>
                <a:srgbClr val="D7EFF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8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211960" y="5760"/>
            <a:ext cx="4757700" cy="764704"/>
          </a:xfrm>
        </p:spPr>
        <p:txBody>
          <a:bodyPr/>
          <a:lstStyle/>
          <a:p>
            <a:pPr algn="r"/>
            <a:r>
              <a:rPr lang="he-IL" dirty="0" smtClean="0"/>
              <a:t>....רצף</a:t>
            </a:r>
            <a:endParaRPr lang="he-IL" sz="3200" dirty="0"/>
          </a:p>
        </p:txBody>
      </p:sp>
      <p:sp>
        <p:nvSpPr>
          <p:cNvPr id="3" name="מלבן מעוגל 2"/>
          <p:cNvSpPr/>
          <p:nvPr/>
        </p:nvSpPr>
        <p:spPr>
          <a:xfrm>
            <a:off x="6300192" y="2780928"/>
            <a:ext cx="2016224" cy="936104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חיבור בין הקשר הכימי ותגובה כימית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1007604" y="3933056"/>
            <a:ext cx="4392488" cy="1008112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ניתוק הקשרים ויצירת חדשים, אלו האחראיים לפליטת/קליטת האנרגיה בתגובה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1007604" y="2840364"/>
            <a:ext cx="4392488" cy="847836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הבנה שהתוצרים יתקבלו תוך ניתוק קשרים במגיבים ויצירת קשרים חדשים בתוצרים</a:t>
            </a:r>
            <a:endParaRPr lang="he-IL" sz="2000" b="1" dirty="0">
              <a:solidFill>
                <a:srgbClr val="002060"/>
              </a:solidFill>
            </a:endParaRPr>
          </a:p>
        </p:txBody>
      </p:sp>
      <p:sp>
        <p:nvSpPr>
          <p:cNvPr id="7" name="מלבן מעוגל 6"/>
          <p:cNvSpPr/>
          <p:nvPr/>
        </p:nvSpPr>
        <p:spPr>
          <a:xfrm>
            <a:off x="1007604" y="1635473"/>
            <a:ext cx="4392488" cy="696955"/>
          </a:xfrm>
          <a:prstGeom prst="roundRect">
            <a:avLst/>
          </a:prstGeom>
          <a:solidFill>
            <a:srgbClr val="D7EFFD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זיהוי המגיבים והתוצרים</a:t>
            </a:r>
          </a:p>
          <a:p>
            <a:pPr algn="ctr"/>
            <a:r>
              <a:rPr lang="he-IL" sz="2000" b="1" dirty="0" smtClean="0">
                <a:solidFill>
                  <a:srgbClr val="002060"/>
                </a:solidFill>
              </a:rPr>
              <a:t>(המגיב "נעלם" ועל חשבונו נוצר התוצר)</a:t>
            </a:r>
          </a:p>
        </p:txBody>
      </p:sp>
      <p:cxnSp>
        <p:nvCxnSpPr>
          <p:cNvPr id="11" name="מחבר ישר 10"/>
          <p:cNvCxnSpPr>
            <a:stCxn id="3" idx="1"/>
            <a:endCxn id="6" idx="3"/>
          </p:cNvCxnSpPr>
          <p:nvPr/>
        </p:nvCxnSpPr>
        <p:spPr>
          <a:xfrm flipH="1">
            <a:off x="5400092" y="3248980"/>
            <a:ext cx="900100" cy="15302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" name="מחבר ישר 12"/>
          <p:cNvCxnSpPr>
            <a:stCxn id="3" idx="1"/>
            <a:endCxn id="7" idx="3"/>
          </p:cNvCxnSpPr>
          <p:nvPr/>
        </p:nvCxnSpPr>
        <p:spPr>
          <a:xfrm flipH="1" flipV="1">
            <a:off x="5400092" y="1983951"/>
            <a:ext cx="900100" cy="1265029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5" name="מחבר ישר 14"/>
          <p:cNvCxnSpPr>
            <a:stCxn id="3" idx="1"/>
            <a:endCxn id="5" idx="3"/>
          </p:cNvCxnSpPr>
          <p:nvPr/>
        </p:nvCxnSpPr>
        <p:spPr>
          <a:xfrm flipH="1">
            <a:off x="5400092" y="3248980"/>
            <a:ext cx="900100" cy="1188132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34" name="Picture 2" descr="http://www.blobs.org/science/chemistry/covalent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44624"/>
            <a:ext cx="785818" cy="924974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 rot="16200000">
            <a:off x="-1712899" y="3292517"/>
            <a:ext cx="428261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>
                <a:solidFill>
                  <a:srgbClr val="D7EFFD"/>
                </a:solidFill>
              </a:rPr>
              <a:t>עבודה עם מודלים ובניית מולקולות במחשב</a:t>
            </a:r>
            <a:endParaRPr lang="he-IL" b="1" dirty="0">
              <a:solidFill>
                <a:srgbClr val="D7EFF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8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28596" y="3071810"/>
            <a:ext cx="8229600" cy="1571636"/>
          </a:xfrm>
        </p:spPr>
        <p:txBody>
          <a:bodyPr/>
          <a:lstStyle/>
          <a:p>
            <a:r>
              <a:rPr lang="he-IL" dirty="0" smtClean="0"/>
              <a:t>לעבודה....</a:t>
            </a:r>
            <a:br>
              <a:rPr lang="he-IL" dirty="0" smtClean="0"/>
            </a:br>
            <a:r>
              <a:rPr lang="he-IL" dirty="0" smtClean="0"/>
              <a:t>בניית רצף הוראה משולב פרטי הערכה</a:t>
            </a:r>
            <a:br>
              <a:rPr lang="he-IL" dirty="0" smtClean="0"/>
            </a:br>
            <a:endParaRPr lang="he-IL" dirty="0"/>
          </a:p>
        </p:txBody>
      </p:sp>
      <p:pic>
        <p:nvPicPr>
          <p:cNvPr id="3" name="Picture 2" descr="http://www.blobs.org/science/chemistry/covalent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785818" cy="9249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431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315</Words>
  <Application>Microsoft Office PowerPoint</Application>
  <PresentationFormat>‫הצגה על המסך (4:3)</PresentationFormat>
  <Paragraphs>53</Paragraphs>
  <Slides>8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9" baseType="lpstr">
      <vt:lpstr>ערכת נושא Office</vt:lpstr>
      <vt:lpstr>הצעה לרצף הוראה בנושא קשר הכימי בכיתה ט' בשנת הלימודים תשע"ג</vt:lpstr>
      <vt:lpstr>שעור פתיחה</vt:lpstr>
      <vt:lpstr>רצף.... (הצעה בלבד)</vt:lpstr>
      <vt:lpstr>....רצף</vt:lpstr>
      <vt:lpstr>....רצף</vt:lpstr>
      <vt:lpstr>....רצף</vt:lpstr>
      <vt:lpstr>....רצף</vt:lpstr>
      <vt:lpstr>לעבודה.... בניית רצף הוראה משולב פרטי הערכה </vt:lpstr>
    </vt:vector>
  </TitlesOfParts>
  <Company>Weizmann Institute of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הצעה לרצף הוראה בנושא קשר הכימי בכיתה ט'</dc:title>
  <dc:creator>Windows User</dc:creator>
  <cp:lastModifiedBy>Windows User</cp:lastModifiedBy>
  <cp:revision>24</cp:revision>
  <dcterms:created xsi:type="dcterms:W3CDTF">2012-08-30T07:15:19Z</dcterms:created>
  <dcterms:modified xsi:type="dcterms:W3CDTF">2012-09-02T13:50:44Z</dcterms:modified>
</cp:coreProperties>
</file>