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44" r:id="rId1"/>
  </p:sldMasterIdLst>
  <p:notesMasterIdLst>
    <p:notesMasterId r:id="rId32"/>
  </p:notesMasterIdLst>
  <p:handoutMasterIdLst>
    <p:handoutMasterId r:id="rId33"/>
  </p:handoutMasterIdLst>
  <p:sldIdLst>
    <p:sldId id="256" r:id="rId2"/>
    <p:sldId id="268" r:id="rId3"/>
    <p:sldId id="259" r:id="rId4"/>
    <p:sldId id="272" r:id="rId5"/>
    <p:sldId id="282" r:id="rId6"/>
    <p:sldId id="267" r:id="rId7"/>
    <p:sldId id="269" r:id="rId8"/>
    <p:sldId id="271" r:id="rId9"/>
    <p:sldId id="261" r:id="rId10"/>
    <p:sldId id="257" r:id="rId11"/>
    <p:sldId id="288" r:id="rId12"/>
    <p:sldId id="289" r:id="rId13"/>
    <p:sldId id="270" r:id="rId14"/>
    <p:sldId id="258" r:id="rId15"/>
    <p:sldId id="273" r:id="rId16"/>
    <p:sldId id="260" r:id="rId17"/>
    <p:sldId id="286" r:id="rId18"/>
    <p:sldId id="262" r:id="rId19"/>
    <p:sldId id="287" r:id="rId20"/>
    <p:sldId id="264" r:id="rId21"/>
    <p:sldId id="265" r:id="rId22"/>
    <p:sldId id="275" r:id="rId23"/>
    <p:sldId id="277" r:id="rId24"/>
    <p:sldId id="276" r:id="rId25"/>
    <p:sldId id="266" r:id="rId26"/>
    <p:sldId id="278" r:id="rId27"/>
    <p:sldId id="285" r:id="rId28"/>
    <p:sldId id="281" r:id="rId29"/>
    <p:sldId id="279" r:id="rId30"/>
    <p:sldId id="290" r:id="rId31"/>
  </p:sldIdLst>
  <p:sldSz cx="9144000" cy="6858000" type="screen4x3"/>
  <p:notesSz cx="6881813" cy="100028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900CB4"/>
    <a:srgbClr val="3333CC"/>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409" autoAdjust="0"/>
    <p:restoredTop sz="79408" autoAdjust="0"/>
  </p:normalViewPr>
  <p:slideViewPr>
    <p:cSldViewPr>
      <p:cViewPr>
        <p:scale>
          <a:sx n="80" d="100"/>
          <a:sy n="80" d="100"/>
        </p:scale>
        <p:origin x="-143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99694" y="0"/>
            <a:ext cx="2982119" cy="500142"/>
          </a:xfrm>
          <a:prstGeom prst="rect">
            <a:avLst/>
          </a:prstGeom>
        </p:spPr>
        <p:txBody>
          <a:bodyPr vert="horz" lIns="96478" tIns="48239" rIns="96478" bIns="48239" rtlCol="1"/>
          <a:lstStyle>
            <a:lvl1pPr algn="r">
              <a:defRPr sz="1300"/>
            </a:lvl1pPr>
          </a:lstStyle>
          <a:p>
            <a:endParaRPr lang="he-IL"/>
          </a:p>
        </p:txBody>
      </p:sp>
      <p:sp>
        <p:nvSpPr>
          <p:cNvPr id="3" name="מציין מיקום של תאריך 2"/>
          <p:cNvSpPr>
            <a:spLocks noGrp="1"/>
          </p:cNvSpPr>
          <p:nvPr>
            <p:ph type="dt" sz="quarter" idx="1"/>
          </p:nvPr>
        </p:nvSpPr>
        <p:spPr>
          <a:xfrm>
            <a:off x="1593" y="0"/>
            <a:ext cx="2982119" cy="500142"/>
          </a:xfrm>
          <a:prstGeom prst="rect">
            <a:avLst/>
          </a:prstGeom>
        </p:spPr>
        <p:txBody>
          <a:bodyPr vert="horz" lIns="96478" tIns="48239" rIns="96478" bIns="48239" rtlCol="1"/>
          <a:lstStyle>
            <a:lvl1pPr algn="l">
              <a:defRPr sz="1300"/>
            </a:lvl1pPr>
          </a:lstStyle>
          <a:p>
            <a:fld id="{FF0DA6CF-FC78-4F90-8109-F49F9A5A3041}" type="datetimeFigureOut">
              <a:rPr lang="he-IL" smtClean="0"/>
              <a:t>ט"ו/אלול/תשע"ב</a:t>
            </a:fld>
            <a:endParaRPr lang="he-IL"/>
          </a:p>
        </p:txBody>
      </p:sp>
      <p:sp>
        <p:nvSpPr>
          <p:cNvPr id="4" name="מציין מיקום של כותרת תחתונה 3"/>
          <p:cNvSpPr>
            <a:spLocks noGrp="1"/>
          </p:cNvSpPr>
          <p:nvPr>
            <p:ph type="ftr" sz="quarter" idx="2"/>
          </p:nvPr>
        </p:nvSpPr>
        <p:spPr>
          <a:xfrm>
            <a:off x="3899694" y="9500960"/>
            <a:ext cx="2982119" cy="500142"/>
          </a:xfrm>
          <a:prstGeom prst="rect">
            <a:avLst/>
          </a:prstGeom>
        </p:spPr>
        <p:txBody>
          <a:bodyPr vert="horz" lIns="96478" tIns="48239" rIns="96478" bIns="48239" rtlCol="1" anchor="b"/>
          <a:lstStyle>
            <a:lvl1pPr algn="r">
              <a:defRPr sz="1300"/>
            </a:lvl1pPr>
          </a:lstStyle>
          <a:p>
            <a:endParaRPr lang="he-IL"/>
          </a:p>
        </p:txBody>
      </p:sp>
      <p:sp>
        <p:nvSpPr>
          <p:cNvPr id="5" name="מציין מיקום של מספר שקופית 4"/>
          <p:cNvSpPr>
            <a:spLocks noGrp="1"/>
          </p:cNvSpPr>
          <p:nvPr>
            <p:ph type="sldNum" sz="quarter" idx="3"/>
          </p:nvPr>
        </p:nvSpPr>
        <p:spPr>
          <a:xfrm>
            <a:off x="1593" y="9500960"/>
            <a:ext cx="2982119" cy="500142"/>
          </a:xfrm>
          <a:prstGeom prst="rect">
            <a:avLst/>
          </a:prstGeom>
        </p:spPr>
        <p:txBody>
          <a:bodyPr vert="horz" lIns="96478" tIns="48239" rIns="96478" bIns="48239" rtlCol="1" anchor="b"/>
          <a:lstStyle>
            <a:lvl1pPr algn="l">
              <a:defRPr sz="1300"/>
            </a:lvl1pPr>
          </a:lstStyle>
          <a:p>
            <a:fld id="{EE7B4E6A-DB5A-4B2B-B6E8-DF4F788B170D}" type="slidenum">
              <a:rPr lang="he-IL" smtClean="0"/>
              <a:t>‹#›</a:t>
            </a:fld>
            <a:endParaRPr lang="he-IL"/>
          </a:p>
        </p:txBody>
      </p:sp>
    </p:spTree>
    <p:extLst>
      <p:ext uri="{BB962C8B-B14F-4D97-AF65-F5344CB8AC3E}">
        <p14:creationId xmlns:p14="http://schemas.microsoft.com/office/powerpoint/2010/main" val="3668862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99694" y="0"/>
            <a:ext cx="2982119" cy="500142"/>
          </a:xfrm>
          <a:prstGeom prst="rect">
            <a:avLst/>
          </a:prstGeom>
        </p:spPr>
        <p:txBody>
          <a:bodyPr vert="horz" lIns="96478" tIns="48239" rIns="96478" bIns="48239" rtlCol="1"/>
          <a:lstStyle>
            <a:lvl1pPr algn="r">
              <a:defRPr sz="1300"/>
            </a:lvl1pPr>
          </a:lstStyle>
          <a:p>
            <a:endParaRPr lang="he-IL"/>
          </a:p>
        </p:txBody>
      </p:sp>
      <p:sp>
        <p:nvSpPr>
          <p:cNvPr id="3" name="מציין מיקום של תאריך 2"/>
          <p:cNvSpPr>
            <a:spLocks noGrp="1"/>
          </p:cNvSpPr>
          <p:nvPr>
            <p:ph type="dt" idx="1"/>
          </p:nvPr>
        </p:nvSpPr>
        <p:spPr>
          <a:xfrm>
            <a:off x="1593" y="0"/>
            <a:ext cx="2982119" cy="500142"/>
          </a:xfrm>
          <a:prstGeom prst="rect">
            <a:avLst/>
          </a:prstGeom>
        </p:spPr>
        <p:txBody>
          <a:bodyPr vert="horz" lIns="96478" tIns="48239" rIns="96478" bIns="48239" rtlCol="1"/>
          <a:lstStyle>
            <a:lvl1pPr algn="l">
              <a:defRPr sz="1300"/>
            </a:lvl1pPr>
          </a:lstStyle>
          <a:p>
            <a:fld id="{F1A103F8-78E4-441A-BF56-12A1A4E01171}" type="datetimeFigureOut">
              <a:rPr lang="he-IL" smtClean="0"/>
              <a:pPr/>
              <a:t>ט"ו/אלול/תשע"ב</a:t>
            </a:fld>
            <a:endParaRPr lang="he-IL"/>
          </a:p>
        </p:txBody>
      </p:sp>
      <p:sp>
        <p:nvSpPr>
          <p:cNvPr id="4" name="מציין מיקום של תמונת שקופית 3"/>
          <p:cNvSpPr>
            <a:spLocks noGrp="1" noRot="1" noChangeAspect="1"/>
          </p:cNvSpPr>
          <p:nvPr>
            <p:ph type="sldImg" idx="2"/>
          </p:nvPr>
        </p:nvSpPr>
        <p:spPr>
          <a:xfrm>
            <a:off x="942975" y="750888"/>
            <a:ext cx="4997450" cy="3749675"/>
          </a:xfrm>
          <a:prstGeom prst="rect">
            <a:avLst/>
          </a:prstGeom>
          <a:noFill/>
          <a:ln w="12700">
            <a:solidFill>
              <a:prstClr val="black"/>
            </a:solidFill>
          </a:ln>
        </p:spPr>
        <p:txBody>
          <a:bodyPr vert="horz" lIns="96478" tIns="48239" rIns="96478" bIns="48239" rtlCol="1" anchor="ctr"/>
          <a:lstStyle/>
          <a:p>
            <a:endParaRPr lang="he-IL"/>
          </a:p>
        </p:txBody>
      </p:sp>
      <p:sp>
        <p:nvSpPr>
          <p:cNvPr id="5" name="מציין מיקום של הערות 4"/>
          <p:cNvSpPr>
            <a:spLocks noGrp="1"/>
          </p:cNvSpPr>
          <p:nvPr>
            <p:ph type="body" sz="quarter" idx="3"/>
          </p:nvPr>
        </p:nvSpPr>
        <p:spPr>
          <a:xfrm>
            <a:off x="688182" y="4751348"/>
            <a:ext cx="5505450" cy="4501277"/>
          </a:xfrm>
          <a:prstGeom prst="rect">
            <a:avLst/>
          </a:prstGeom>
        </p:spPr>
        <p:txBody>
          <a:bodyPr vert="horz" lIns="96478" tIns="48239" rIns="96478" bIns="48239"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99694" y="9500960"/>
            <a:ext cx="2982119" cy="500142"/>
          </a:xfrm>
          <a:prstGeom prst="rect">
            <a:avLst/>
          </a:prstGeom>
        </p:spPr>
        <p:txBody>
          <a:bodyPr vert="horz" lIns="96478" tIns="48239" rIns="96478" bIns="48239" rtlCol="1" anchor="b"/>
          <a:lstStyle>
            <a:lvl1pPr algn="r">
              <a:defRPr sz="1300"/>
            </a:lvl1pPr>
          </a:lstStyle>
          <a:p>
            <a:endParaRPr lang="he-IL"/>
          </a:p>
        </p:txBody>
      </p:sp>
      <p:sp>
        <p:nvSpPr>
          <p:cNvPr id="7" name="מציין מיקום של מספר שקופית 6"/>
          <p:cNvSpPr>
            <a:spLocks noGrp="1"/>
          </p:cNvSpPr>
          <p:nvPr>
            <p:ph type="sldNum" sz="quarter" idx="5"/>
          </p:nvPr>
        </p:nvSpPr>
        <p:spPr>
          <a:xfrm>
            <a:off x="1593" y="9500960"/>
            <a:ext cx="2982119" cy="500142"/>
          </a:xfrm>
          <a:prstGeom prst="rect">
            <a:avLst/>
          </a:prstGeom>
        </p:spPr>
        <p:txBody>
          <a:bodyPr vert="horz" lIns="96478" tIns="48239" rIns="96478" bIns="48239" rtlCol="1" anchor="b"/>
          <a:lstStyle>
            <a:lvl1pPr algn="l">
              <a:defRPr sz="1300"/>
            </a:lvl1pPr>
          </a:lstStyle>
          <a:p>
            <a:fld id="{4EAA62C3-9139-4125-A992-FAF81C0954B7}" type="slidenum">
              <a:rPr lang="he-IL" smtClean="0"/>
              <a:pPr/>
              <a:t>‹#›</a:t>
            </a:fld>
            <a:endParaRPr lang="he-IL"/>
          </a:p>
        </p:txBody>
      </p:sp>
    </p:spTree>
    <p:extLst>
      <p:ext uri="{BB962C8B-B14F-4D97-AF65-F5344CB8AC3E}">
        <p14:creationId xmlns:p14="http://schemas.microsoft.com/office/powerpoint/2010/main" val="304337355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a:t>
            </a:fld>
            <a:endParaRPr lang="he-IL"/>
          </a:p>
        </p:txBody>
      </p:sp>
    </p:spTree>
    <p:extLst>
      <p:ext uri="{BB962C8B-B14F-4D97-AF65-F5344CB8AC3E}">
        <p14:creationId xmlns:p14="http://schemas.microsoft.com/office/powerpoint/2010/main" val="3600337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לא לחשוב שיש רק קשר כימי אחד. </a:t>
            </a:r>
          </a:p>
          <a:p>
            <a:r>
              <a:rPr lang="he-IL" dirty="0" smtClean="0"/>
              <a:t>תלמידים אומרים כי בתרכובת יש קשר כימי ובתערובת אין קשר כימי. גם בתערובות יש קשרים כימיים הרבה יותר חלשים. </a:t>
            </a:r>
          </a:p>
          <a:p>
            <a:r>
              <a:rPr lang="he-IL" dirty="0" smtClean="0"/>
              <a:t>דגש על סוג אחד של קשר בין האטומים.</a:t>
            </a:r>
            <a:r>
              <a:rPr lang="he-IL" baseline="0" dirty="0" smtClean="0"/>
              <a:t> מולקולה- אוסף של אטומים מחוברים . פרוש החיבור הוא יצירת קשר </a:t>
            </a:r>
            <a:r>
              <a:rPr lang="he-IL" baseline="0" dirty="0" err="1" smtClean="0"/>
              <a:t>קוולנטי</a:t>
            </a:r>
            <a:r>
              <a:rPr lang="he-IL" baseline="0" dirty="0" smtClean="0"/>
              <a:t> ביניהם.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10</a:t>
            </a:fld>
            <a:endParaRPr lang="he-IL"/>
          </a:p>
        </p:txBody>
      </p:sp>
    </p:spTree>
    <p:extLst>
      <p:ext uri="{BB962C8B-B14F-4D97-AF65-F5344CB8AC3E}">
        <p14:creationId xmlns:p14="http://schemas.microsoft.com/office/powerpoint/2010/main" val="1172230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אנו מזכירים חומרים</a:t>
            </a:r>
            <a:r>
              <a:rPr lang="he-IL" baseline="0" dirty="0" smtClean="0"/>
              <a:t> יוניים כיון שתלמידים למדו עליהם בשנת לימודים קודמת , וכדי לעשות הבחנה בין סוגי חומרים . לא ניכנס לעומק ההבנה מהו קשר יוני כיון שהדבר דורש הוראה של מושגים רבים נוספים .במסגרת הזמן הנתונה בכיתה ט לא ניתן להעמיק בכך.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11</a:t>
            </a:fld>
            <a:endParaRPr lang="he-IL"/>
          </a:p>
        </p:txBody>
      </p:sp>
    </p:spTree>
    <p:extLst>
      <p:ext uri="{BB962C8B-B14F-4D97-AF65-F5344CB8AC3E}">
        <p14:creationId xmlns:p14="http://schemas.microsoft.com/office/powerpoint/2010/main" val="511407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האיורים הבאים אמורים</a:t>
            </a:r>
            <a:r>
              <a:rPr lang="he-IL" baseline="0" dirty="0" smtClean="0"/>
              <a:t> לתת את התחושה שהחומרים אינם מולקולריים . אין את היחידה הקטנה ביותר עם הנוסחה הקבועה.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12</a:t>
            </a:fld>
            <a:endParaRPr lang="he-IL"/>
          </a:p>
        </p:txBody>
      </p:sp>
    </p:spTree>
    <p:extLst>
      <p:ext uri="{BB962C8B-B14F-4D97-AF65-F5344CB8AC3E}">
        <p14:creationId xmlns:p14="http://schemas.microsoft.com/office/powerpoint/2010/main" val="1467339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התמקדות בקשר בין אטומים בחומרים הבנויים ממולקולות. </a:t>
            </a:r>
          </a:p>
          <a:p>
            <a:r>
              <a:rPr lang="he-IL" dirty="0" smtClean="0"/>
              <a:t>מעבר הדרגתי בין סוגי מולקולות.</a:t>
            </a:r>
            <a:r>
              <a:rPr lang="he-IL" baseline="0" dirty="0" smtClean="0"/>
              <a:t> </a:t>
            </a:r>
          </a:p>
          <a:p>
            <a:r>
              <a:rPr lang="he-IL" baseline="0" dirty="0" smtClean="0"/>
              <a:t>הקשר יוצר מצב יציב של החומרים. </a:t>
            </a:r>
          </a:p>
          <a:p>
            <a:r>
              <a:rPr lang="he-IL" baseline="0" dirty="0" smtClean="0"/>
              <a:t>מצב זה משתנה כאשר מתרחשת תגובה כימית.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13</a:t>
            </a:fld>
            <a:endParaRPr lang="he-IL"/>
          </a:p>
        </p:txBody>
      </p:sp>
    </p:spTree>
    <p:extLst>
      <p:ext uri="{BB962C8B-B14F-4D97-AF65-F5344CB8AC3E}">
        <p14:creationId xmlns:p14="http://schemas.microsoft.com/office/powerpoint/2010/main" val="4171264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בהרצאה</a:t>
            </a:r>
            <a:r>
              <a:rPr lang="he-IL" baseline="0" dirty="0" smtClean="0"/>
              <a:t> קודמת למדתם על יצירת קשר </a:t>
            </a:r>
            <a:r>
              <a:rPr lang="he-IL" baseline="0" dirty="0" err="1" smtClean="0"/>
              <a:t>קוולנטי</a:t>
            </a:r>
            <a:r>
              <a:rPr lang="he-IL" baseline="0" dirty="0" smtClean="0"/>
              <a:t>. מה קורה כשאטום פוגש אטום. לחזור על מושגים חשובים </a:t>
            </a:r>
          </a:p>
          <a:p>
            <a:r>
              <a:rPr lang="he-IL" baseline="0" dirty="0" smtClean="0"/>
              <a:t>ולהימנע מהשרשת טעויות.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14</a:t>
            </a:fld>
            <a:endParaRPr lang="he-IL"/>
          </a:p>
        </p:txBody>
      </p:sp>
    </p:spTree>
    <p:extLst>
      <p:ext uri="{BB962C8B-B14F-4D97-AF65-F5344CB8AC3E}">
        <p14:creationId xmlns:p14="http://schemas.microsoft.com/office/powerpoint/2010/main" val="1786199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המושג אורביטל מולקולרי החשוב להבנת הקשר. נוכל להימנע משימוש בו ולדבר על קשר בין אטומים. </a:t>
            </a:r>
          </a:p>
          <a:p>
            <a:r>
              <a:rPr lang="he-IL" dirty="0" smtClean="0"/>
              <a:t>לתת הגדרה פחות מדויקת אך נכונה. </a:t>
            </a:r>
          </a:p>
          <a:p>
            <a:r>
              <a:rPr lang="he-IL" dirty="0" smtClean="0"/>
              <a:t>יציבות בחיי היום הוא מצב שאינו משתנה. </a:t>
            </a:r>
          </a:p>
          <a:p>
            <a:r>
              <a:rPr lang="he-IL" dirty="0" smtClean="0"/>
              <a:t>יציבות</a:t>
            </a:r>
            <a:r>
              <a:rPr lang="he-IL" baseline="0" dirty="0" smtClean="0"/>
              <a:t> של גופים מרמז על מיקום או מצב שאינו משתנה. אם כן, הנטייה היא למינימום אנרגיה. </a:t>
            </a:r>
          </a:p>
          <a:p>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15</a:t>
            </a:fld>
            <a:endParaRPr lang="he-IL"/>
          </a:p>
        </p:txBody>
      </p:sp>
    </p:spTree>
    <p:extLst>
      <p:ext uri="{BB962C8B-B14F-4D97-AF65-F5344CB8AC3E}">
        <p14:creationId xmlns:p14="http://schemas.microsoft.com/office/powerpoint/2010/main" val="3605754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כפי שאמרתי עלינו למצוא דרכים להקל על ההבנה של המושגים המופשטים. אין לנו כלים מתמטיים, לכן לעיתים אנלוגיות יכולות לעזור. </a:t>
            </a:r>
          </a:p>
          <a:p>
            <a:r>
              <a:rPr lang="he-IL" dirty="0" smtClean="0"/>
              <a:t>יש להיזהר בהן ויש גישות</a:t>
            </a:r>
            <a:r>
              <a:rPr lang="he-IL" baseline="0" dirty="0" smtClean="0"/>
              <a:t> שונות לנושא. שימוש באנלוגיות יכול לבלבל תלמידים וחשוב להראות את הכוונה המסתתרת מאחורי הסיפור. </a:t>
            </a:r>
          </a:p>
          <a:p>
            <a:r>
              <a:rPr lang="he-IL" baseline="0" dirty="0" smtClean="0"/>
              <a:t>עלינו לוודא שזה אמצעי נוסף ולא עיקרי להסבר, לעיתים הוא עוזר מאוד .להלן שתיים כאלות.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16</a:t>
            </a:fld>
            <a:endParaRPr lang="he-IL"/>
          </a:p>
        </p:txBody>
      </p:sp>
    </p:spTree>
    <p:extLst>
      <p:ext uri="{BB962C8B-B14F-4D97-AF65-F5344CB8AC3E}">
        <p14:creationId xmlns:p14="http://schemas.microsoft.com/office/powerpoint/2010/main" val="1078529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להשתמש במילים זה כמו.....</a:t>
            </a:r>
            <a:r>
              <a:rPr lang="he-IL" dirty="0" err="1" smtClean="0"/>
              <a:t>בכאילו</a:t>
            </a:r>
            <a:r>
              <a:rPr lang="he-IL" dirty="0" smtClean="0"/>
              <a:t>.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17</a:t>
            </a:fld>
            <a:endParaRPr lang="he-IL"/>
          </a:p>
        </p:txBody>
      </p:sp>
    </p:spTree>
    <p:extLst>
      <p:ext uri="{BB962C8B-B14F-4D97-AF65-F5344CB8AC3E}">
        <p14:creationId xmlns:p14="http://schemas.microsoft.com/office/powerpoint/2010/main" val="3176973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18</a:t>
            </a:fld>
            <a:endParaRPr lang="he-IL"/>
          </a:p>
        </p:txBody>
      </p:sp>
    </p:spTree>
    <p:extLst>
      <p:ext uri="{BB962C8B-B14F-4D97-AF65-F5344CB8AC3E}">
        <p14:creationId xmlns:p14="http://schemas.microsoft.com/office/powerpoint/2010/main" val="1546206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19</a:t>
            </a:fld>
            <a:endParaRPr lang="he-IL"/>
          </a:p>
        </p:txBody>
      </p:sp>
    </p:spTree>
    <p:extLst>
      <p:ext uri="{BB962C8B-B14F-4D97-AF65-F5344CB8AC3E}">
        <p14:creationId xmlns:p14="http://schemas.microsoft.com/office/powerpoint/2010/main" val="317691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מה עלינו המורים לעשות כדי שתלמידינו</a:t>
            </a:r>
            <a:r>
              <a:rPr lang="he-IL" baseline="0" dirty="0" smtClean="0"/>
              <a:t> יבינו את נושא הקשר הכימי? קודם כול לדעת אותו בעצמנו בצורה מעמיקה. ההרצאה ששמעתם נתנה את הבסיס</a:t>
            </a:r>
          </a:p>
          <a:p>
            <a:r>
              <a:rPr lang="he-IL" baseline="0" dirty="0" smtClean="0"/>
              <a:t>לכך.</a:t>
            </a:r>
          </a:p>
          <a:p>
            <a:r>
              <a:rPr lang="he-IL" baseline="0" dirty="0" smtClean="0"/>
              <a:t>לאחר מיכן אנחנו צריכים לדעת להעביר את הנושא לתלמידים ברצף הנכון בצורה המתאימה ולבסוף לבדוק שאכן הנושא מובן וידוע ברמה הרצויה לנו. </a:t>
            </a:r>
          </a:p>
          <a:p>
            <a:r>
              <a:rPr lang="he-IL" baseline="0" dirty="0" smtClean="0"/>
              <a:t>על כך בהרצאה זו בקצרה.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a:t>
            </a:fld>
            <a:endParaRPr lang="he-IL"/>
          </a:p>
        </p:txBody>
      </p:sp>
    </p:spTree>
    <p:extLst>
      <p:ext uri="{BB962C8B-B14F-4D97-AF65-F5344CB8AC3E}">
        <p14:creationId xmlns:p14="http://schemas.microsoft.com/office/powerpoint/2010/main" val="7920443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20</a:t>
            </a:fld>
            <a:endParaRPr lang="he-IL"/>
          </a:p>
        </p:txBody>
      </p:sp>
    </p:spTree>
    <p:extLst>
      <p:ext uri="{BB962C8B-B14F-4D97-AF65-F5344CB8AC3E}">
        <p14:creationId xmlns:p14="http://schemas.microsoft.com/office/powerpoint/2010/main" val="33243949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21</a:t>
            </a:fld>
            <a:endParaRPr lang="he-IL"/>
          </a:p>
        </p:txBody>
      </p:sp>
    </p:spTree>
    <p:extLst>
      <p:ext uri="{BB962C8B-B14F-4D97-AF65-F5344CB8AC3E}">
        <p14:creationId xmlns:p14="http://schemas.microsoft.com/office/powerpoint/2010/main" val="3730240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22</a:t>
            </a:fld>
            <a:endParaRPr lang="he-IL"/>
          </a:p>
        </p:txBody>
      </p:sp>
    </p:spTree>
    <p:extLst>
      <p:ext uri="{BB962C8B-B14F-4D97-AF65-F5344CB8AC3E}">
        <p14:creationId xmlns:p14="http://schemas.microsoft.com/office/powerpoint/2010/main" val="12525615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23</a:t>
            </a:fld>
            <a:endParaRPr lang="he-IL"/>
          </a:p>
        </p:txBody>
      </p:sp>
    </p:spTree>
    <p:extLst>
      <p:ext uri="{BB962C8B-B14F-4D97-AF65-F5344CB8AC3E}">
        <p14:creationId xmlns:p14="http://schemas.microsoft.com/office/powerpoint/2010/main" val="36800618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24</a:t>
            </a:fld>
            <a:endParaRPr lang="he-IL"/>
          </a:p>
        </p:txBody>
      </p:sp>
    </p:spTree>
    <p:extLst>
      <p:ext uri="{BB962C8B-B14F-4D97-AF65-F5344CB8AC3E}">
        <p14:creationId xmlns:p14="http://schemas.microsoft.com/office/powerpoint/2010/main" val="9006717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25</a:t>
            </a:fld>
            <a:endParaRPr lang="he-IL"/>
          </a:p>
        </p:txBody>
      </p:sp>
    </p:spTree>
    <p:extLst>
      <p:ext uri="{BB962C8B-B14F-4D97-AF65-F5344CB8AC3E}">
        <p14:creationId xmlns:p14="http://schemas.microsoft.com/office/powerpoint/2010/main" val="31572533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26</a:t>
            </a:fld>
            <a:endParaRPr lang="he-IL"/>
          </a:p>
        </p:txBody>
      </p:sp>
    </p:spTree>
    <p:extLst>
      <p:ext uri="{BB962C8B-B14F-4D97-AF65-F5344CB8AC3E}">
        <p14:creationId xmlns:p14="http://schemas.microsoft.com/office/powerpoint/2010/main" val="38821425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27</a:t>
            </a:fld>
            <a:endParaRPr lang="he-IL"/>
          </a:p>
        </p:txBody>
      </p:sp>
    </p:spTree>
    <p:extLst>
      <p:ext uri="{BB962C8B-B14F-4D97-AF65-F5344CB8AC3E}">
        <p14:creationId xmlns:p14="http://schemas.microsoft.com/office/powerpoint/2010/main" val="16669479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28</a:t>
            </a:fld>
            <a:endParaRPr lang="he-IL"/>
          </a:p>
        </p:txBody>
      </p:sp>
    </p:spTree>
    <p:extLst>
      <p:ext uri="{BB962C8B-B14F-4D97-AF65-F5344CB8AC3E}">
        <p14:creationId xmlns:p14="http://schemas.microsoft.com/office/powerpoint/2010/main" val="1187128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29</a:t>
            </a:fld>
            <a:endParaRPr lang="he-IL"/>
          </a:p>
        </p:txBody>
      </p:sp>
    </p:spTree>
    <p:extLst>
      <p:ext uri="{BB962C8B-B14F-4D97-AF65-F5344CB8AC3E}">
        <p14:creationId xmlns:p14="http://schemas.microsoft.com/office/powerpoint/2010/main" val="3174308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נתייחס למושגים החשובים . נזכור שמדובר בתלמידי כיתה ט , הלומדים לראשונה</a:t>
            </a:r>
            <a:r>
              <a:rPr lang="he-IL" baseline="0" dirty="0" smtClean="0"/>
              <a:t> כימיה כתחום דעת במסגרת שעות מצומצמת. נשתדל ללמד נכון אך לא את כל המושגים הקשורים לנושא. </a:t>
            </a:r>
          </a:p>
          <a:p>
            <a:r>
              <a:rPr lang="he-IL" baseline="0" dirty="0" smtClean="0"/>
              <a:t>עלינו להעביר את התחושה שזהו נושא חשוב ועקרוני בכימיה. לא נלמד את כל המושגים אך נלמד נכון. </a:t>
            </a:r>
          </a:p>
          <a:p>
            <a:r>
              <a:rPr lang="he-IL" baseline="0" dirty="0" smtClean="0"/>
              <a:t>דרך ההוראה צריכה להתאים הן לידע הקודם של התלמיד להיות מובנית מבחינת רצף ההוראה בכיתה ט. </a:t>
            </a:r>
          </a:p>
          <a:p>
            <a:r>
              <a:rPr lang="he-IL" baseline="0" dirty="0" smtClean="0"/>
              <a:t>חשוב לשים לב לשפה שבה נשתמש. השפה שלנו משפיעה על הדרך בה תלמידים מבינים וזוכרים </a:t>
            </a:r>
            <a:r>
              <a:rPr lang="he-IL" baseline="0" dirty="0" err="1" smtClean="0"/>
              <a:t>וכם</a:t>
            </a:r>
            <a:r>
              <a:rPr lang="he-IL" baseline="0" dirty="0" smtClean="0"/>
              <a:t> עלולה ליצור טעויות ותפיסות שגויות. </a:t>
            </a:r>
          </a:p>
          <a:p>
            <a:r>
              <a:rPr lang="he-IL" baseline="0" dirty="0" smtClean="0"/>
              <a:t>חשוב מאוד השימוש במודלים על מנת ליצור דרך ויזואלית להמחיש את הנושא שהוא מופשט מעיקרו וקשה. </a:t>
            </a:r>
          </a:p>
          <a:p>
            <a:r>
              <a:rPr lang="he-IL" baseline="0" dirty="0" smtClean="0"/>
              <a:t>זהו גם תפקידם של הייצוגים השונים האיורים, תמונות המודלים. הם מהווים דרך הוראה וגם דרך הבעה של התלמיד להראות את הבנתו. </a:t>
            </a:r>
          </a:p>
          <a:p>
            <a:r>
              <a:rPr lang="he-IL" baseline="0" dirty="0" smtClean="0"/>
              <a:t>כיצד נעריך את הבנת הנושא? היות ואין לנו כלים רבים ומדובר בתלמידי ט חשבנו שהדרך המתאימה היא ביישום ההבנה של הקשר הכימי בכתיבת נוסחאות מבנה. </a:t>
            </a:r>
          </a:p>
          <a:p>
            <a:r>
              <a:rPr lang="he-IL" baseline="0" dirty="0" smtClean="0"/>
              <a:t>נושא שאינו קשה וחוויתי.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3</a:t>
            </a:fld>
            <a:endParaRPr lang="he-IL"/>
          </a:p>
        </p:txBody>
      </p:sp>
    </p:spTree>
    <p:extLst>
      <p:ext uri="{BB962C8B-B14F-4D97-AF65-F5344CB8AC3E}">
        <p14:creationId xmlns:p14="http://schemas.microsoft.com/office/powerpoint/2010/main" val="2802287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ניתן לחלק את </a:t>
            </a:r>
            <a:r>
              <a:rPr lang="he-IL" dirty="0" err="1" smtClean="0"/>
              <a:t>תוכנית</a:t>
            </a:r>
            <a:r>
              <a:rPr lang="he-IL" dirty="0" smtClean="0"/>
              <a:t> הלימודים לארבעה נושאים. הקשר הכימי חייב להיות מבוסס וקשור</a:t>
            </a:r>
            <a:r>
              <a:rPr lang="he-IL" baseline="0" dirty="0" smtClean="0"/>
              <a:t> לשפה הכימית ובסיס </a:t>
            </a:r>
          </a:p>
          <a:p>
            <a:r>
              <a:rPr lang="he-IL" baseline="0" dirty="0" smtClean="0"/>
              <a:t>לסוגי תרכובות בהמשך הלימוד.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4</a:t>
            </a:fld>
            <a:endParaRPr lang="he-IL"/>
          </a:p>
        </p:txBody>
      </p:sp>
    </p:spTree>
    <p:extLst>
      <p:ext uri="{BB962C8B-B14F-4D97-AF65-F5344CB8AC3E}">
        <p14:creationId xmlns:p14="http://schemas.microsoft.com/office/powerpoint/2010/main" val="3230420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חשיבות הנושא</a:t>
            </a:r>
            <a:r>
              <a:rPr lang="he-IL" baseline="0" dirty="0" smtClean="0"/>
              <a:t> של השפה הכימית אינה רק בהוראת החוקים לכתיבה נכונה של נוסחאות חומרים. זוהי הזדמנות לבסס את ידע התלמיד . </a:t>
            </a:r>
          </a:p>
          <a:p>
            <a:r>
              <a:rPr lang="he-IL" baseline="0" dirty="0" smtClean="0"/>
              <a:t>להלן כמה דוגמאות</a:t>
            </a:r>
          </a:p>
          <a:p>
            <a:r>
              <a:rPr lang="he-IL" baseline="0" dirty="0" smtClean="0"/>
              <a:t>בהבחנה חשובה שבין חלקיק לחומר. כאשר במילה חלקיק אנו מתייחסים למולקולות ואטומים ולא לחלקיקי יסוד תת אטומים. </a:t>
            </a:r>
          </a:p>
          <a:p>
            <a:r>
              <a:rPr lang="he-IL" baseline="0" dirty="0" smtClean="0"/>
              <a:t>ההבחנה תעזור לתלמיד להתמקם ולהבין על איזה קשר אנו מדברים ואלו חלקיקים נקשרים. </a:t>
            </a:r>
          </a:p>
          <a:p>
            <a:r>
              <a:rPr lang="he-IL" baseline="0" dirty="0" smtClean="0"/>
              <a:t>הבחנה זו היא בסיס להבנה על תכונות של חומרים ועל קשר הגומלין הקיים בין מבנה של מולקולה </a:t>
            </a:r>
            <a:r>
              <a:rPr lang="he-IL" baseline="0" dirty="0" err="1" smtClean="0"/>
              <a:t>לתכונותשל</a:t>
            </a:r>
            <a:r>
              <a:rPr lang="he-IL" baseline="0" dirty="0" smtClean="0"/>
              <a:t> החומר. </a:t>
            </a:r>
          </a:p>
          <a:p>
            <a:r>
              <a:rPr lang="he-IL" baseline="0" dirty="0" smtClean="0"/>
              <a:t>לשם כך נרבה בייצוגים שונים ובהדגמות. </a:t>
            </a:r>
          </a:p>
          <a:p>
            <a:r>
              <a:rPr lang="he-IL" baseline="0" dirty="0" smtClean="0"/>
              <a:t>חשוב גם לומר את הדברים בצורה מפורשת על מנת לזכור את ההבדלים.</a:t>
            </a:r>
          </a:p>
          <a:p>
            <a:r>
              <a:rPr lang="he-IL" baseline="0" dirty="0" smtClean="0"/>
              <a:t>תלמידים למדו בלימודיהם הקודמים על מצבי הצבירה מוצק נוזל וגז. מצב צבירה הוא מצב של צבר מולקולות. </a:t>
            </a:r>
          </a:p>
          <a:p>
            <a:r>
              <a:rPr lang="he-IL" baseline="0" dirty="0" smtClean="0"/>
              <a:t>לא יתכן שמולקולה תהיה במצב של גז או נוזל. ההדגשה מתחילת הלימודים על ההבחנה בין חלקיק לצבר תמנע בעיה זו.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5</a:t>
            </a:fld>
            <a:endParaRPr lang="he-IL"/>
          </a:p>
        </p:txBody>
      </p:sp>
    </p:spTree>
    <p:extLst>
      <p:ext uri="{BB962C8B-B14F-4D97-AF65-F5344CB8AC3E}">
        <p14:creationId xmlns:p14="http://schemas.microsoft.com/office/powerpoint/2010/main" val="4282376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חשוב שהשיעורים</a:t>
            </a:r>
            <a:r>
              <a:rPr lang="he-IL" baseline="0" dirty="0" smtClean="0"/>
              <a:t> הראשונים לפני הקשר הכימי יוקדשו לשפה הכימית . ובה יהיה ברור שיש הבדל בין חומר = צבר של מולקולות לבין מולקולה אחת. </a:t>
            </a:r>
          </a:p>
          <a:p>
            <a:pPr defTabSz="964783"/>
            <a:r>
              <a:rPr lang="he-IL" baseline="0" dirty="0" smtClean="0"/>
              <a:t>גם השפה הכימית מבחינה בין נוסחה של מולקולה אחת של מים לבין נוסחה המייצגת הרבה מולקולות. חומר. יש לציין מצב צבירה. אנחנו המורים עושים את המעבר בקלות אך לא התלמידים. בעצם נכנסים כאן לאחת ההבחנות החשובות בלימודי  הכימיה. ההבחנה בין רמת התופעה – </a:t>
            </a:r>
            <a:r>
              <a:rPr lang="he-IL" baseline="0" dirty="0" err="1" smtClean="0"/>
              <a:t>הנצפיית</a:t>
            </a:r>
            <a:r>
              <a:rPr lang="he-IL" baseline="0" dirty="0" smtClean="0"/>
              <a:t> </a:t>
            </a:r>
            <a:r>
              <a:rPr lang="he-IL" baseline="0" dirty="0" err="1" smtClean="0"/>
              <a:t>ווהנמדדת</a:t>
            </a:r>
            <a:r>
              <a:rPr lang="he-IL" baseline="0" dirty="0" smtClean="0"/>
              <a:t> הנראית לעין הגלויה לבין הנסתר מהעין עולם החלקיקים. תלמיד </a:t>
            </a:r>
          </a:p>
          <a:p>
            <a:pPr defTabSz="964783"/>
            <a:r>
              <a:rPr lang="he-IL" baseline="0" dirty="0" smtClean="0"/>
              <a:t>נדרש לדעת לעבור בראשו בין שתי הרמות הללו על מנת להבין כימיה. וזה נכון לתלמיד </a:t>
            </a:r>
            <a:r>
              <a:rPr lang="he-IL" baseline="0" dirty="0" err="1" smtClean="0"/>
              <a:t>יב</a:t>
            </a:r>
            <a:r>
              <a:rPr lang="he-IL" baseline="0" dirty="0" smtClean="0"/>
              <a:t> הלומד כימיה וגם לתלמיד העושה את צעדיו הראשונים בתחום. </a:t>
            </a:r>
          </a:p>
          <a:p>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6</a:t>
            </a:fld>
            <a:endParaRPr lang="he-IL"/>
          </a:p>
        </p:txBody>
      </p:sp>
    </p:spTree>
    <p:extLst>
      <p:ext uri="{BB962C8B-B14F-4D97-AF65-F5344CB8AC3E}">
        <p14:creationId xmlns:p14="http://schemas.microsoft.com/office/powerpoint/2010/main" val="2616742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עוד ועוד דוגמאות להבדל</a:t>
            </a:r>
            <a:r>
              <a:rPr lang="he-IL" baseline="0" dirty="0" smtClean="0"/>
              <a:t> בין חומר המכיל הרבה מולקולות לבין מולקולה אחת. מצב צבירה הוא תכונה של צבר. מולקולה לא יכולה להיות במצב גזי או מוצק. </a:t>
            </a:r>
          </a:p>
          <a:p>
            <a:r>
              <a:rPr lang="he-IL" baseline="0" dirty="0" smtClean="0"/>
              <a:t>תכונות של חומרים הם תכונות של צברים. כגון: מוליכות חשמלית, צבע, קשיות.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7</a:t>
            </a:fld>
            <a:endParaRPr lang="he-IL"/>
          </a:p>
        </p:txBody>
      </p:sp>
    </p:spTree>
    <p:extLst>
      <p:ext uri="{BB962C8B-B14F-4D97-AF65-F5344CB8AC3E}">
        <p14:creationId xmlns:p14="http://schemas.microsoft.com/office/powerpoint/2010/main" val="3541329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שקפים אלו נותנים גם רעיונות להערכה. התלמיד נדרש למעבר בין ייצוגים, למעבר</a:t>
            </a:r>
            <a:r>
              <a:rPr lang="he-IL" baseline="0" dirty="0" smtClean="0"/>
              <a:t> בין מודלים שונים כל אחד עם </a:t>
            </a:r>
            <a:r>
              <a:rPr lang="he-IL" baseline="0" dirty="0" err="1" smtClean="0"/>
              <a:t>חיסרונו</a:t>
            </a:r>
            <a:r>
              <a:rPr lang="he-IL" baseline="0" dirty="0" smtClean="0"/>
              <a:t> ויתרונו. להבין כי השפה הכימית היא תמצית של הרבה דברים ומייצגת תמונה בראש של הרבה מולקולות. </a:t>
            </a:r>
          </a:p>
          <a:p>
            <a:r>
              <a:rPr lang="he-IL" baseline="0" dirty="0" smtClean="0"/>
              <a:t>מבינים כי יש קשרים מסוגים שונים. בין מולקולות ובין אטומים.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8</a:t>
            </a:fld>
            <a:endParaRPr lang="he-IL"/>
          </a:p>
        </p:txBody>
      </p:sp>
    </p:spTree>
    <p:extLst>
      <p:ext uri="{BB962C8B-B14F-4D97-AF65-F5344CB8AC3E}">
        <p14:creationId xmlns:p14="http://schemas.microsoft.com/office/powerpoint/2010/main" val="1998785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מלבד השקפים ניתן כמובן להראות הדגמה עם מודלים כדי להמחיש. </a:t>
            </a:r>
          </a:p>
          <a:p>
            <a:r>
              <a:rPr lang="he-IL" dirty="0" smtClean="0"/>
              <a:t>כמו כן מומלץ מאוד לתת לתלמידים לעבוד עם מודלים. רצוי</a:t>
            </a:r>
            <a:r>
              <a:rPr lang="he-IL" baseline="0" dirty="0" smtClean="0"/>
              <a:t> לרכוש קופסת מודלים אחת לפחות על מנת להראות או לתת לתלמידים לפי תור לבנות מודלים. </a:t>
            </a:r>
          </a:p>
          <a:p>
            <a:r>
              <a:rPr lang="he-IL" baseline="0" dirty="0" smtClean="0"/>
              <a:t>בניית המודלים מאפשרת להם לחוש את החיבור בין האטומים ואת יצירת המולקולות .</a:t>
            </a:r>
          </a:p>
          <a:p>
            <a:r>
              <a:rPr lang="he-IL" baseline="0" dirty="0" smtClean="0"/>
              <a:t>רצוי לבנות לכל חומר מספר מולקולות זהות ולדבר על כך שוב. שבכל גרם חומר יש מספר עצום של מולקולות. שיש מולקולות קטנות יותר ופשוטות לעומת מולקולות גדולות ומורכבות.  </a:t>
            </a:r>
            <a:endParaRPr lang="he-IL" dirty="0"/>
          </a:p>
        </p:txBody>
      </p:sp>
      <p:sp>
        <p:nvSpPr>
          <p:cNvPr id="4" name="מציין מיקום של מספר שקופית 3"/>
          <p:cNvSpPr>
            <a:spLocks noGrp="1"/>
          </p:cNvSpPr>
          <p:nvPr>
            <p:ph type="sldNum" sz="quarter" idx="10"/>
          </p:nvPr>
        </p:nvSpPr>
        <p:spPr/>
        <p:txBody>
          <a:bodyPr/>
          <a:lstStyle/>
          <a:p>
            <a:fld id="{4EAA62C3-9139-4125-A992-FAF81C0954B7}" type="slidenum">
              <a:rPr lang="he-IL" smtClean="0"/>
              <a:pPr/>
              <a:t>9</a:t>
            </a:fld>
            <a:endParaRPr lang="he-IL"/>
          </a:p>
        </p:txBody>
      </p:sp>
    </p:spTree>
    <p:extLst>
      <p:ext uri="{BB962C8B-B14F-4D97-AF65-F5344CB8AC3E}">
        <p14:creationId xmlns:p14="http://schemas.microsoft.com/office/powerpoint/2010/main" val="310596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30" name="Date Placeholder 29"/>
          <p:cNvSpPr>
            <a:spLocks noGrp="1"/>
          </p:cNvSpPr>
          <p:nvPr>
            <p:ph type="dt" sz="half" idx="10"/>
          </p:nvPr>
        </p:nvSpPr>
        <p:spPr/>
        <p:txBody>
          <a:bodyPr/>
          <a:lstStyle/>
          <a:p>
            <a:fld id="{AE3F5383-9DB0-451B-A56E-78462171F9F3}" type="datetime8">
              <a:rPr lang="he-IL" smtClean="0"/>
              <a:t>02 ספטמבר 12</a:t>
            </a:fld>
            <a:endParaRPr lang="he-IL"/>
          </a:p>
        </p:txBody>
      </p:sp>
      <p:sp>
        <p:nvSpPr>
          <p:cNvPr id="19" name="Footer Placeholder 18"/>
          <p:cNvSpPr>
            <a:spLocks noGrp="1"/>
          </p:cNvSpPr>
          <p:nvPr>
            <p:ph type="ftr" sz="quarter" idx="11"/>
          </p:nvPr>
        </p:nvSpPr>
        <p:spPr/>
        <p:txBody>
          <a:bodyPr/>
          <a:lstStyle/>
          <a:p>
            <a:r>
              <a:rPr lang="he-IL" smtClean="0"/>
              <a:t>ד"ר מרים כרמי - מדריכה ארצית לכימיה</a:t>
            </a:r>
            <a:endParaRPr lang="he-IL"/>
          </a:p>
        </p:txBody>
      </p:sp>
      <p:sp>
        <p:nvSpPr>
          <p:cNvPr id="27" name="Slide Number Placeholder 26"/>
          <p:cNvSpPr>
            <a:spLocks noGrp="1"/>
          </p:cNvSpPr>
          <p:nvPr>
            <p:ph type="sldNum" sz="quarter" idx="12"/>
          </p:nvPr>
        </p:nvSpPr>
        <p:spPr/>
        <p:txBody>
          <a:bodyPr/>
          <a:lstStyle/>
          <a:p>
            <a:fld id="{D1EE6AD5-F542-49B8-8336-886AA3EED307}" type="slidenum">
              <a:rPr lang="he-IL" smtClean="0"/>
              <a:pPr/>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18289F54-BB99-4FAC-BBBF-5EE363BE57A8}" type="datetime8">
              <a:rPr lang="he-IL" smtClean="0"/>
              <a:t>02 ספטמבר 12</a:t>
            </a:fld>
            <a:endParaRPr lang="he-IL"/>
          </a:p>
        </p:txBody>
      </p:sp>
      <p:sp>
        <p:nvSpPr>
          <p:cNvPr id="5" name="Footer Placeholder 4"/>
          <p:cNvSpPr>
            <a:spLocks noGrp="1"/>
          </p:cNvSpPr>
          <p:nvPr>
            <p:ph type="ftr" sz="quarter" idx="11"/>
          </p:nvPr>
        </p:nvSpPr>
        <p:spPr/>
        <p:txBody>
          <a:bodyPr/>
          <a:lstStyle/>
          <a:p>
            <a:r>
              <a:rPr lang="he-IL" smtClean="0"/>
              <a:t>ד"ר מרים כרמי - מדריכה ארצית לכימיה</a:t>
            </a:r>
            <a:endParaRPr lang="he-IL"/>
          </a:p>
        </p:txBody>
      </p:sp>
      <p:sp>
        <p:nvSpPr>
          <p:cNvPr id="6" name="Slide Number Placeholder 5"/>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5898B439-A474-4F1D-A8F7-CCC5768CE6B3}" type="datetime8">
              <a:rPr lang="he-IL" smtClean="0"/>
              <a:t>02 ספטמבר 12</a:t>
            </a:fld>
            <a:endParaRPr lang="he-IL"/>
          </a:p>
        </p:txBody>
      </p:sp>
      <p:sp>
        <p:nvSpPr>
          <p:cNvPr id="5" name="Footer Placeholder 4"/>
          <p:cNvSpPr>
            <a:spLocks noGrp="1"/>
          </p:cNvSpPr>
          <p:nvPr>
            <p:ph type="ftr" sz="quarter" idx="11"/>
          </p:nvPr>
        </p:nvSpPr>
        <p:spPr/>
        <p:txBody>
          <a:bodyPr/>
          <a:lstStyle/>
          <a:p>
            <a:r>
              <a:rPr lang="he-IL" smtClean="0"/>
              <a:t>ד"ר מרים כרמי - מדריכה ארצית לכימיה</a:t>
            </a:r>
            <a:endParaRPr lang="he-IL"/>
          </a:p>
        </p:txBody>
      </p:sp>
      <p:sp>
        <p:nvSpPr>
          <p:cNvPr id="6" name="Slide Number Placeholder 5"/>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7C9A61AD-7CAB-49D5-97B5-9761AB376CDE}" type="datetime8">
              <a:rPr lang="he-IL" smtClean="0"/>
              <a:t>02 ספטמבר 12</a:t>
            </a:fld>
            <a:endParaRPr lang="he-IL"/>
          </a:p>
        </p:txBody>
      </p:sp>
      <p:sp>
        <p:nvSpPr>
          <p:cNvPr id="5" name="Footer Placeholder 4"/>
          <p:cNvSpPr>
            <a:spLocks noGrp="1"/>
          </p:cNvSpPr>
          <p:nvPr>
            <p:ph type="ftr" sz="quarter" idx="11"/>
          </p:nvPr>
        </p:nvSpPr>
        <p:spPr/>
        <p:txBody>
          <a:bodyPr/>
          <a:lstStyle/>
          <a:p>
            <a:r>
              <a:rPr lang="he-IL" smtClean="0"/>
              <a:t>ד"ר מרים כרמי - מדריכה ארצית לכימיה</a:t>
            </a:r>
            <a:endParaRPr lang="he-IL"/>
          </a:p>
        </p:txBody>
      </p:sp>
      <p:sp>
        <p:nvSpPr>
          <p:cNvPr id="6" name="Slide Number Placeholder 5"/>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0344F517-C2D0-4309-9649-C962F375E0A1}" type="datetime8">
              <a:rPr lang="he-IL" smtClean="0"/>
              <a:t>02 ספטמבר 12</a:t>
            </a:fld>
            <a:endParaRPr lang="he-IL"/>
          </a:p>
        </p:txBody>
      </p:sp>
      <p:sp>
        <p:nvSpPr>
          <p:cNvPr id="5" name="Footer Placeholder 4"/>
          <p:cNvSpPr>
            <a:spLocks noGrp="1"/>
          </p:cNvSpPr>
          <p:nvPr>
            <p:ph type="ftr" sz="quarter" idx="11"/>
          </p:nvPr>
        </p:nvSpPr>
        <p:spPr/>
        <p:txBody>
          <a:bodyPr/>
          <a:lstStyle/>
          <a:p>
            <a:r>
              <a:rPr lang="he-IL" smtClean="0"/>
              <a:t>ד"ר מרים כרמי - מדריכה ארצית לכימיה</a:t>
            </a:r>
            <a:endParaRPr lang="he-IL"/>
          </a:p>
        </p:txBody>
      </p:sp>
      <p:sp>
        <p:nvSpPr>
          <p:cNvPr id="6" name="Slide Number Placeholder 5"/>
          <p:cNvSpPr>
            <a:spLocks noGrp="1"/>
          </p:cNvSpPr>
          <p:nvPr>
            <p:ph type="sldNum" sz="quarter" idx="12"/>
          </p:nvPr>
        </p:nvSpPr>
        <p:spPr/>
        <p:txBody>
          <a:bodyPr/>
          <a:lstStyle/>
          <a:p>
            <a:fld id="{D1EE6AD5-F542-49B8-8336-886AA3EED307}" type="slidenum">
              <a:rPr lang="he-IL" smtClean="0"/>
              <a:pPr/>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88BC845B-D818-4812-9097-C1DF74FFA535}" type="datetime8">
              <a:rPr lang="he-IL" smtClean="0"/>
              <a:t>02 ספטמבר 12</a:t>
            </a:fld>
            <a:endParaRPr lang="he-IL"/>
          </a:p>
        </p:txBody>
      </p:sp>
      <p:sp>
        <p:nvSpPr>
          <p:cNvPr id="6" name="Footer Placeholder 5"/>
          <p:cNvSpPr>
            <a:spLocks noGrp="1"/>
          </p:cNvSpPr>
          <p:nvPr>
            <p:ph type="ftr" sz="quarter" idx="11"/>
          </p:nvPr>
        </p:nvSpPr>
        <p:spPr/>
        <p:txBody>
          <a:bodyPr/>
          <a:lstStyle/>
          <a:p>
            <a:r>
              <a:rPr lang="he-IL" smtClean="0"/>
              <a:t>ד"ר מרים כרמי - מדריכה ארצית לכימיה</a:t>
            </a:r>
            <a:endParaRPr lang="he-IL"/>
          </a:p>
        </p:txBody>
      </p:sp>
      <p:sp>
        <p:nvSpPr>
          <p:cNvPr id="7" name="Slide Number Placeholder 6"/>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Date Placeholder 6"/>
          <p:cNvSpPr>
            <a:spLocks noGrp="1"/>
          </p:cNvSpPr>
          <p:nvPr>
            <p:ph type="dt" sz="half" idx="10"/>
          </p:nvPr>
        </p:nvSpPr>
        <p:spPr/>
        <p:txBody>
          <a:bodyPr/>
          <a:lstStyle/>
          <a:p>
            <a:fld id="{0E9CA53D-B42B-418C-AE22-836A0CC49756}" type="datetime8">
              <a:rPr lang="he-IL" smtClean="0"/>
              <a:t>02 ספטמבר 12</a:t>
            </a:fld>
            <a:endParaRPr lang="he-IL"/>
          </a:p>
        </p:txBody>
      </p:sp>
      <p:sp>
        <p:nvSpPr>
          <p:cNvPr id="8" name="Footer Placeholder 7"/>
          <p:cNvSpPr>
            <a:spLocks noGrp="1"/>
          </p:cNvSpPr>
          <p:nvPr>
            <p:ph type="ftr" sz="quarter" idx="11"/>
          </p:nvPr>
        </p:nvSpPr>
        <p:spPr/>
        <p:txBody>
          <a:bodyPr/>
          <a:lstStyle/>
          <a:p>
            <a:r>
              <a:rPr lang="he-IL" smtClean="0"/>
              <a:t>ד"ר מרים כרמי - מדריכה ארצית לכימיה</a:t>
            </a:r>
            <a:endParaRPr lang="he-IL"/>
          </a:p>
        </p:txBody>
      </p:sp>
      <p:sp>
        <p:nvSpPr>
          <p:cNvPr id="9" name="Slide Number Placeholder 8"/>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Date Placeholder 2"/>
          <p:cNvSpPr>
            <a:spLocks noGrp="1"/>
          </p:cNvSpPr>
          <p:nvPr>
            <p:ph type="dt" sz="half" idx="10"/>
          </p:nvPr>
        </p:nvSpPr>
        <p:spPr/>
        <p:txBody>
          <a:bodyPr/>
          <a:lstStyle/>
          <a:p>
            <a:fld id="{6014F5F1-EBB9-48B9-8255-8CC1C3F388A3}" type="datetime8">
              <a:rPr lang="he-IL" smtClean="0"/>
              <a:t>02 ספטמבר 12</a:t>
            </a:fld>
            <a:endParaRPr lang="he-IL"/>
          </a:p>
        </p:txBody>
      </p:sp>
      <p:sp>
        <p:nvSpPr>
          <p:cNvPr id="4" name="Footer Placeholder 3"/>
          <p:cNvSpPr>
            <a:spLocks noGrp="1"/>
          </p:cNvSpPr>
          <p:nvPr>
            <p:ph type="ftr" sz="quarter" idx="11"/>
          </p:nvPr>
        </p:nvSpPr>
        <p:spPr/>
        <p:txBody>
          <a:bodyPr/>
          <a:lstStyle/>
          <a:p>
            <a:r>
              <a:rPr lang="he-IL" smtClean="0"/>
              <a:t>ד"ר מרים כרמי - מדריכה ארצית לכימיה</a:t>
            </a:r>
            <a:endParaRPr lang="he-IL"/>
          </a:p>
        </p:txBody>
      </p:sp>
      <p:sp>
        <p:nvSpPr>
          <p:cNvPr id="5" name="Slide Number Placeholder 4"/>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8252B2-E257-437A-B383-CF1FCEEFB5DE}" type="datetime8">
              <a:rPr lang="he-IL" smtClean="0"/>
              <a:t>02 ספטמבר 12</a:t>
            </a:fld>
            <a:endParaRPr lang="he-IL"/>
          </a:p>
        </p:txBody>
      </p:sp>
      <p:sp>
        <p:nvSpPr>
          <p:cNvPr id="3" name="Footer Placeholder 2"/>
          <p:cNvSpPr>
            <a:spLocks noGrp="1"/>
          </p:cNvSpPr>
          <p:nvPr>
            <p:ph type="ftr" sz="quarter" idx="11"/>
          </p:nvPr>
        </p:nvSpPr>
        <p:spPr/>
        <p:txBody>
          <a:bodyPr/>
          <a:lstStyle/>
          <a:p>
            <a:r>
              <a:rPr lang="he-IL" smtClean="0"/>
              <a:t>ד"ר מרים כרמי - מדריכה ארצית לכימיה</a:t>
            </a:r>
            <a:endParaRPr lang="he-IL"/>
          </a:p>
        </p:txBody>
      </p:sp>
      <p:sp>
        <p:nvSpPr>
          <p:cNvPr id="4" name="Slide Number Placeholder 3"/>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e-IL" smtClean="0"/>
              <a:t>לחץ כדי לערוך סגנונות טקסט של תבנית בסיס</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6E620B61-7B62-4F7E-A848-6830BB8CDAFC}" type="datetime8">
              <a:rPr lang="he-IL" smtClean="0"/>
              <a:t>02 ספטמבר 12</a:t>
            </a:fld>
            <a:endParaRPr lang="he-IL"/>
          </a:p>
        </p:txBody>
      </p:sp>
      <p:sp>
        <p:nvSpPr>
          <p:cNvPr id="6" name="Footer Placeholder 5"/>
          <p:cNvSpPr>
            <a:spLocks noGrp="1"/>
          </p:cNvSpPr>
          <p:nvPr>
            <p:ph type="ftr" sz="quarter" idx="11"/>
          </p:nvPr>
        </p:nvSpPr>
        <p:spPr/>
        <p:txBody>
          <a:bodyPr/>
          <a:lstStyle/>
          <a:p>
            <a:r>
              <a:rPr lang="he-IL" smtClean="0"/>
              <a:t>ד"ר מרים כרמי - מדריכה ארצית לכימיה</a:t>
            </a:r>
            <a:endParaRPr lang="he-IL"/>
          </a:p>
        </p:txBody>
      </p:sp>
      <p:sp>
        <p:nvSpPr>
          <p:cNvPr id="7" name="Slide Number Placeholder 6"/>
          <p:cNvSpPr>
            <a:spLocks noGrp="1"/>
          </p:cNvSpPr>
          <p:nvPr>
            <p:ph type="sldNum" sz="quarter" idx="12"/>
          </p:nvPr>
        </p:nvSpPr>
        <p:spPr/>
        <p:txBody>
          <a:bodyPr/>
          <a:lstStyle/>
          <a:p>
            <a:fld id="{D1EE6AD5-F542-49B8-8336-886AA3EED307}"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e-IL" smtClean="0"/>
              <a:t>לחץ כדי לערוך סגנון כותרת של תבנית בסיס</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66EEE30D-8FF7-43C2-A2E7-4C5BFD727683}" type="datetime8">
              <a:rPr lang="he-IL" smtClean="0"/>
              <a:t>02 ספטמבר 12</a:t>
            </a:fld>
            <a:endParaRPr lang="he-IL"/>
          </a:p>
        </p:txBody>
      </p:sp>
      <p:sp>
        <p:nvSpPr>
          <p:cNvPr id="6" name="Footer Placeholder 5"/>
          <p:cNvSpPr>
            <a:spLocks noGrp="1"/>
          </p:cNvSpPr>
          <p:nvPr>
            <p:ph type="ftr" sz="quarter" idx="11"/>
          </p:nvPr>
        </p:nvSpPr>
        <p:spPr/>
        <p:txBody>
          <a:bodyPr/>
          <a:lstStyle/>
          <a:p>
            <a:r>
              <a:rPr lang="he-IL" smtClean="0"/>
              <a:t>ד"ר מרים כרמי - מדריכה ארצית לכימיה</a:t>
            </a:r>
            <a:endParaRPr lang="he-IL"/>
          </a:p>
        </p:txBody>
      </p:sp>
      <p:sp>
        <p:nvSpPr>
          <p:cNvPr id="7" name="Slide Number Placeholder 6"/>
          <p:cNvSpPr>
            <a:spLocks noGrp="1"/>
          </p:cNvSpPr>
          <p:nvPr>
            <p:ph type="sldNum" sz="quarter" idx="12"/>
          </p:nvPr>
        </p:nvSpPr>
        <p:spPr>
          <a:xfrm>
            <a:off x="8077200" y="6356350"/>
            <a:ext cx="609600" cy="365125"/>
          </a:xfrm>
        </p:spPr>
        <p:txBody>
          <a:bodyPr/>
          <a:lstStyle/>
          <a:p>
            <a:fld id="{D1EE6AD5-F542-49B8-8336-886AA3EED307}" type="slidenum">
              <a:rPr lang="he-IL" smtClean="0"/>
              <a:pPr/>
              <a:t>‹#›</a:t>
            </a:fld>
            <a:endParaRPr lang="he-I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e-IL" smtClean="0"/>
              <a:t>לחץ על הסמל כדי להוסיף תמונה</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e-IL" smtClean="0"/>
              <a:t>לחץ כדי לערוך סגנון כותרת של תבנית בסיס</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46C12B2-C1CF-4534-A98C-E302E7666781}" type="datetime8">
              <a:rPr lang="he-IL" smtClean="0"/>
              <a:t>02 ספטמבר 12</a:t>
            </a:fld>
            <a:endParaRPr lang="he-I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he-IL" smtClean="0"/>
              <a:t>ד"ר מרים כרמי - מדריכה ארצית לכימיה</a:t>
            </a:r>
            <a:endParaRPr lang="he-I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EE6AD5-F542-49B8-8336-886AA3EED307}" type="slidenum">
              <a:rPr lang="he-IL" smtClean="0"/>
              <a:pPr/>
              <a:t>‹#›</a:t>
            </a:fld>
            <a:endParaRPr lang="he-I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image" Target="../media/image16.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gif"/><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normAutofit fontScale="90000"/>
          </a:bodyPr>
          <a:lstStyle/>
          <a:p>
            <a:r>
              <a:rPr lang="he-IL" dirty="0" smtClean="0"/>
              <a:t/>
            </a:r>
            <a:br>
              <a:rPr lang="he-IL" dirty="0" smtClean="0"/>
            </a:br>
            <a:r>
              <a:rPr lang="he-IL" dirty="0" smtClean="0"/>
              <a:t/>
            </a:r>
            <a:br>
              <a:rPr lang="he-IL" dirty="0" smtClean="0"/>
            </a:br>
            <a:r>
              <a:rPr lang="he-IL" dirty="0"/>
              <a:t/>
            </a:r>
            <a:br>
              <a:rPr lang="he-IL" dirty="0"/>
            </a:br>
            <a:r>
              <a:rPr lang="he-IL" dirty="0"/>
              <a:t>הקשר הכימי- רמת התלמיד</a:t>
            </a:r>
            <a:r>
              <a:rPr lang="he-IL" dirty="0" smtClean="0"/>
              <a:t/>
            </a:r>
            <a:br>
              <a:rPr lang="he-IL" dirty="0" smtClean="0"/>
            </a:br>
            <a:endParaRPr lang="he-IL" dirty="0"/>
          </a:p>
        </p:txBody>
      </p:sp>
      <p:sp>
        <p:nvSpPr>
          <p:cNvPr id="3" name="כותרת משנה 2"/>
          <p:cNvSpPr>
            <a:spLocks noGrp="1"/>
          </p:cNvSpPr>
          <p:nvPr>
            <p:ph type="subTitle" idx="1"/>
          </p:nvPr>
        </p:nvSpPr>
        <p:spPr/>
        <p:txBody>
          <a:bodyPr>
            <a:normAutofit fontScale="32500" lnSpcReduction="20000"/>
          </a:bodyPr>
          <a:lstStyle/>
          <a:p>
            <a:endParaRPr lang="he-IL" dirty="0" smtClean="0"/>
          </a:p>
          <a:p>
            <a:endParaRPr lang="he-IL" dirty="0"/>
          </a:p>
          <a:p>
            <a:pPr algn="ctr"/>
            <a:r>
              <a:rPr lang="he-IL" sz="6500" b="1" dirty="0" smtClean="0">
                <a:solidFill>
                  <a:srgbClr val="66FFFF"/>
                </a:solidFill>
                <a:effectLst>
                  <a:outerShdw blurRad="38100" dist="38100" dir="2700000" algn="tl">
                    <a:srgbClr val="000000">
                      <a:alpha val="43137"/>
                    </a:srgbClr>
                  </a:outerShdw>
                </a:effectLst>
              </a:rPr>
              <a:t>מרים כרמי</a:t>
            </a:r>
          </a:p>
          <a:p>
            <a:pPr algn="ctr"/>
            <a:r>
              <a:rPr lang="he-IL" sz="6500" b="1" dirty="0" smtClean="0">
                <a:solidFill>
                  <a:srgbClr val="66FFFF"/>
                </a:solidFill>
                <a:effectLst>
                  <a:outerShdw blurRad="38100" dist="38100" dir="2700000" algn="tl">
                    <a:srgbClr val="000000">
                      <a:alpha val="43137"/>
                    </a:srgbClr>
                  </a:outerShdw>
                </a:effectLst>
              </a:rPr>
              <a:t>מדריכה </a:t>
            </a:r>
            <a:r>
              <a:rPr lang="he-IL" sz="6500" b="1" smtClean="0">
                <a:solidFill>
                  <a:srgbClr val="66FFFF"/>
                </a:solidFill>
                <a:effectLst>
                  <a:outerShdw blurRad="38100" dist="38100" dir="2700000" algn="tl">
                    <a:srgbClr val="000000">
                      <a:alpha val="43137"/>
                    </a:srgbClr>
                  </a:outerShdw>
                </a:effectLst>
              </a:rPr>
              <a:t>ארצית לכימיה</a:t>
            </a:r>
            <a:endParaRPr lang="he-IL" sz="6500" b="1" dirty="0" smtClean="0">
              <a:solidFill>
                <a:srgbClr val="66FFFF"/>
              </a:solidFill>
              <a:effectLst>
                <a:outerShdw blurRad="38100" dist="38100" dir="2700000" algn="tl">
                  <a:srgbClr val="000000">
                    <a:alpha val="43137"/>
                  </a:srgbClr>
                </a:outerShdw>
              </a:effectLst>
            </a:endParaRPr>
          </a:p>
          <a:p>
            <a:pPr algn="ctr"/>
            <a:endParaRPr lang="he-IL" sz="3900" b="1" dirty="0" smtClean="0">
              <a:solidFill>
                <a:srgbClr val="660033"/>
              </a:solidFill>
              <a:effectLst>
                <a:outerShdw blurRad="38100" dist="38100" dir="2700000" algn="tl">
                  <a:srgbClr val="000000">
                    <a:alpha val="43137"/>
                  </a:srgbClr>
                </a:outerShdw>
              </a:effectLst>
            </a:endParaRPr>
          </a:p>
          <a:p>
            <a:pPr algn="ctr"/>
            <a:r>
              <a:rPr lang="he-IL" sz="6000" b="1" dirty="0" smtClean="0">
                <a:solidFill>
                  <a:srgbClr val="660033"/>
                </a:solidFill>
                <a:effectLst>
                  <a:outerShdw blurRad="38100" dist="38100" dir="2700000" algn="tl">
                    <a:srgbClr val="000000">
                      <a:alpha val="43137"/>
                    </a:srgbClr>
                  </a:outerShdw>
                </a:effectLst>
              </a:rPr>
              <a:t>שילוב הוראת הכימיה  בחטיבת ביניים</a:t>
            </a:r>
            <a:endParaRPr lang="he-IL" sz="6000" dirty="0" smtClean="0"/>
          </a:p>
          <a:p>
            <a:pPr algn="ctr"/>
            <a:r>
              <a:rPr lang="he-IL" sz="5100" dirty="0"/>
              <a:t>21.8.2012</a:t>
            </a:r>
          </a:p>
          <a:p>
            <a:pPr algn="ctr"/>
            <a:endParaRPr lang="he-IL" b="1" dirty="0">
              <a:solidFill>
                <a:srgbClr val="66003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4276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ctr"/>
            <a:r>
              <a:rPr lang="he-IL" dirty="0"/>
              <a:t> הקשר הכימי –מהו?</a:t>
            </a:r>
            <a:br>
              <a:rPr lang="he-IL" dirty="0"/>
            </a:br>
            <a:endParaRPr lang="he-IL" dirty="0"/>
          </a:p>
        </p:txBody>
      </p:sp>
      <p:sp>
        <p:nvSpPr>
          <p:cNvPr id="3" name="מציין מיקום תוכן 2"/>
          <p:cNvSpPr>
            <a:spLocks noGrp="1"/>
          </p:cNvSpPr>
          <p:nvPr>
            <p:ph idx="1"/>
          </p:nvPr>
        </p:nvSpPr>
        <p:spPr/>
        <p:txBody>
          <a:bodyPr>
            <a:normAutofit lnSpcReduction="10000"/>
          </a:bodyPr>
          <a:lstStyle/>
          <a:p>
            <a:r>
              <a:rPr lang="he-IL" dirty="0" smtClean="0"/>
              <a:t>כל החומרים בנויים מאטומים או יונים. האטומים/יונים יוצרים מקבצים קטנים, גדולים או גדולים מאוד בזכות קשרים המתקיימים ביניהם. </a:t>
            </a:r>
          </a:p>
          <a:p>
            <a:r>
              <a:rPr lang="he-IL" dirty="0" smtClean="0"/>
              <a:t>יש סוגים </a:t>
            </a:r>
            <a:r>
              <a:rPr lang="he-IL" b="1" dirty="0" smtClean="0"/>
              <a:t>רבים</a:t>
            </a:r>
            <a:r>
              <a:rPr lang="he-IL" dirty="0" smtClean="0"/>
              <a:t> של קשר כימי. </a:t>
            </a:r>
          </a:p>
          <a:p>
            <a:r>
              <a:rPr lang="he-IL" dirty="0" smtClean="0"/>
              <a:t>בלימודי הכימיה השנה נתמקד בסוג אחד של קשר הנקרא (</a:t>
            </a:r>
            <a:r>
              <a:rPr lang="he-IL" b="1" u="sng" dirty="0" smtClean="0"/>
              <a:t>קשר </a:t>
            </a:r>
            <a:r>
              <a:rPr lang="he-IL" b="1" u="sng" dirty="0" err="1" smtClean="0"/>
              <a:t>קוולנטי</a:t>
            </a:r>
            <a:r>
              <a:rPr lang="he-IL" dirty="0" smtClean="0"/>
              <a:t>, שיתופי) המתקיים בין אטומים בחומרים שבנויים ממולקולות.(*גם חומרים </a:t>
            </a:r>
            <a:r>
              <a:rPr lang="he-IL" dirty="0" err="1" smtClean="0"/>
              <a:t>אטומרים</a:t>
            </a:r>
            <a:r>
              <a:rPr lang="he-IL" dirty="0" smtClean="0"/>
              <a:t>)</a:t>
            </a:r>
          </a:p>
          <a:p>
            <a:r>
              <a:rPr lang="he-IL" dirty="0" smtClean="0"/>
              <a:t>חומרים מולקולריים מורכבים ממולקולות. </a:t>
            </a:r>
          </a:p>
          <a:p>
            <a:r>
              <a:rPr lang="he-IL" dirty="0" smtClean="0"/>
              <a:t>מולקולה - אוסף קבוע של אטומים קשורים /מחוברים. </a:t>
            </a:r>
          </a:p>
          <a:p>
            <a:r>
              <a:rPr lang="he-IL" dirty="0" smtClean="0"/>
              <a:t>הבחנה בין חומרים מולקולריים לחומרים הבנויים ממבנה ענק. </a:t>
            </a:r>
          </a:p>
          <a:p>
            <a:endParaRPr lang="he-IL" dirty="0" smtClean="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00413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חומרים יונים </a:t>
            </a:r>
            <a:endParaRPr lang="he-IL" dirty="0"/>
          </a:p>
        </p:txBody>
      </p:sp>
      <p:sp>
        <p:nvSpPr>
          <p:cNvPr id="3" name="מציין מיקום תוכן 2"/>
          <p:cNvSpPr>
            <a:spLocks noGrp="1"/>
          </p:cNvSpPr>
          <p:nvPr>
            <p:ph idx="1"/>
          </p:nvPr>
        </p:nvSpPr>
        <p:spPr/>
        <p:txBody>
          <a:bodyPr>
            <a:normAutofit lnSpcReduction="10000"/>
          </a:bodyPr>
          <a:lstStyle/>
          <a:p>
            <a:pPr marL="0" indent="0">
              <a:buNone/>
            </a:pPr>
            <a:r>
              <a:rPr lang="he-IL" dirty="0"/>
              <a:t>התלמידים למדו על חומרים כגון </a:t>
            </a:r>
            <a:r>
              <a:rPr lang="he-IL" dirty="0">
                <a:solidFill>
                  <a:schemeClr val="accent1">
                    <a:lumMod val="60000"/>
                    <a:lumOff val="40000"/>
                  </a:schemeClr>
                </a:solidFill>
              </a:rPr>
              <a:t>מתכות</a:t>
            </a:r>
            <a:r>
              <a:rPr lang="he-IL" dirty="0"/>
              <a:t> </a:t>
            </a:r>
            <a:r>
              <a:rPr lang="he-IL" dirty="0">
                <a:solidFill>
                  <a:srgbClr val="00B050"/>
                </a:solidFill>
              </a:rPr>
              <a:t>וחומרים יוניים </a:t>
            </a:r>
            <a:r>
              <a:rPr lang="he-IL" dirty="0"/>
              <a:t>ש</a:t>
            </a:r>
            <a:r>
              <a:rPr lang="he-IL" b="1" dirty="0"/>
              <a:t>אינם</a:t>
            </a:r>
            <a:r>
              <a:rPr lang="he-IL" dirty="0"/>
              <a:t> חומרים מולקולריים. </a:t>
            </a:r>
            <a:r>
              <a:rPr lang="en-US" dirty="0"/>
              <a:t/>
            </a:r>
            <a:br>
              <a:rPr lang="en-US" dirty="0"/>
            </a:br>
            <a:r>
              <a:rPr lang="he-IL" dirty="0" smtClean="0"/>
              <a:t>דוגמה: </a:t>
            </a:r>
            <a:r>
              <a:rPr lang="he-IL" dirty="0"/>
              <a:t>נתרן כלורי </a:t>
            </a:r>
            <a:r>
              <a:rPr lang="en-US" dirty="0" err="1" smtClean="0"/>
              <a:t>NaCl</a:t>
            </a:r>
            <a:r>
              <a:rPr lang="en-US" baseline="-25000" dirty="0" smtClean="0"/>
              <a:t>(s)</a:t>
            </a:r>
            <a:r>
              <a:rPr lang="he-IL" dirty="0" smtClean="0"/>
              <a:t> המשמש כמלח בישול .</a:t>
            </a:r>
          </a:p>
          <a:p>
            <a:pPr marL="0" indent="0">
              <a:buNone/>
            </a:pPr>
            <a:r>
              <a:rPr lang="he-IL" dirty="0" smtClean="0"/>
              <a:t>בטמפרטורת </a:t>
            </a:r>
            <a:r>
              <a:rPr lang="he-IL" dirty="0"/>
              <a:t>החדר </a:t>
            </a:r>
            <a:r>
              <a:rPr lang="he-IL" dirty="0" smtClean="0"/>
              <a:t>החומר מוצק אך </a:t>
            </a:r>
            <a:r>
              <a:rPr lang="he-IL" b="1" dirty="0" smtClean="0">
                <a:effectLst>
                  <a:outerShdw blurRad="38100" dist="38100" dir="2700000" algn="tl">
                    <a:srgbClr val="000000">
                      <a:alpha val="43137"/>
                    </a:srgbClr>
                  </a:outerShdw>
                </a:effectLst>
              </a:rPr>
              <a:t>אין </a:t>
            </a:r>
            <a:r>
              <a:rPr lang="he-IL" b="1" dirty="0">
                <a:effectLst>
                  <a:outerShdw blurRad="38100" dist="38100" dir="2700000" algn="tl">
                    <a:srgbClr val="000000">
                      <a:alpha val="43137"/>
                    </a:srgbClr>
                  </a:outerShdw>
                </a:effectLst>
              </a:rPr>
              <a:t>מולקולות </a:t>
            </a:r>
            <a:r>
              <a:rPr lang="he-IL" dirty="0"/>
              <a:t>של </a:t>
            </a:r>
            <a:r>
              <a:rPr lang="en-US" dirty="0" err="1" smtClean="0"/>
              <a:t>NaCl</a:t>
            </a:r>
            <a:r>
              <a:rPr lang="he-IL" dirty="0" smtClean="0"/>
              <a:t>.</a:t>
            </a:r>
          </a:p>
          <a:p>
            <a:r>
              <a:rPr lang="he-IL" dirty="0" smtClean="0"/>
              <a:t>חומרים </a:t>
            </a:r>
            <a:r>
              <a:rPr lang="he-IL" dirty="0"/>
              <a:t>יונים ומתכות שונים מהחומרים המולקולריים במבנה, כלומר בקשרים ולכן שונות תכונותיהם. </a:t>
            </a:r>
            <a:endParaRPr lang="he-IL" dirty="0" smtClean="0"/>
          </a:p>
          <a:p>
            <a:pPr marL="0" indent="0">
              <a:buNone/>
            </a:pPr>
            <a:r>
              <a:rPr lang="he-IL" dirty="0" smtClean="0"/>
              <a:t>הקשר היוני קושר בין כל היונים וגורם ליצירת חומרים המסודרים במבנה ענק החוזר הכולל יחידה שחוזרת על עצמה. </a:t>
            </a:r>
          </a:p>
          <a:p>
            <a:r>
              <a:rPr lang="he-IL" dirty="0" smtClean="0"/>
              <a:t>למבנה הענק אין מספר קבוע של יונים אלא יחס קבוע ביניהם. </a:t>
            </a:r>
          </a:p>
          <a:p>
            <a:r>
              <a:rPr lang="he-IL" dirty="0" smtClean="0"/>
              <a:t>הנוסחה מציינת רק את היחס ולא את מספר היונים. </a:t>
            </a:r>
            <a:endParaRPr lang="he-IL" dirty="0"/>
          </a:p>
          <a:p>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93880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ייצוגים לסריגים יוניים</a:t>
            </a:r>
            <a:endParaRPr lang="he-IL" dirty="0"/>
          </a:p>
        </p:txBody>
      </p:sp>
      <p:pic>
        <p:nvPicPr>
          <p:cNvPr id="4" name="מציין מיקום תוכן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11560" y="2178236"/>
            <a:ext cx="2435706" cy="2319536"/>
          </a:xfrm>
        </p:spPr>
      </p:pic>
      <p:pic>
        <p:nvPicPr>
          <p:cNvPr id="5" name="תמונה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63888" y="3861048"/>
            <a:ext cx="1420384" cy="1273448"/>
          </a:xfrm>
          <a:prstGeom prst="rect">
            <a:avLst/>
          </a:prstGeom>
        </p:spPr>
      </p:pic>
      <p:pic>
        <p:nvPicPr>
          <p:cNvPr id="6" name="תמונה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48920" y="4314825"/>
            <a:ext cx="2581275" cy="1771650"/>
          </a:xfrm>
          <a:prstGeom prst="rect">
            <a:avLst/>
          </a:prstGeom>
        </p:spPr>
      </p:pic>
      <p:sp>
        <p:nvSpPr>
          <p:cNvPr id="7" name="TextBox 6"/>
          <p:cNvSpPr txBox="1"/>
          <p:nvPr/>
        </p:nvSpPr>
        <p:spPr>
          <a:xfrm>
            <a:off x="6588224" y="1916832"/>
            <a:ext cx="1800200" cy="369332"/>
          </a:xfrm>
          <a:prstGeom prst="rect">
            <a:avLst/>
          </a:prstGeom>
          <a:noFill/>
        </p:spPr>
        <p:txBody>
          <a:bodyPr wrap="square" rtlCol="1">
            <a:spAutoFit/>
          </a:bodyPr>
          <a:lstStyle/>
          <a:p>
            <a:r>
              <a:rPr lang="he-IL" dirty="0" smtClean="0"/>
              <a:t>קשר יוני</a:t>
            </a:r>
            <a:endParaRPr lang="he-IL" dirty="0"/>
          </a:p>
        </p:txBody>
      </p:sp>
      <p:cxnSp>
        <p:nvCxnSpPr>
          <p:cNvPr id="9" name="מחבר חץ ישר 8"/>
          <p:cNvCxnSpPr/>
          <p:nvPr/>
        </p:nvCxnSpPr>
        <p:spPr>
          <a:xfrm flipH="1">
            <a:off x="7596336" y="2286164"/>
            <a:ext cx="72008" cy="23669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מחבר חץ ישר 10"/>
          <p:cNvCxnSpPr/>
          <p:nvPr/>
        </p:nvCxnSpPr>
        <p:spPr>
          <a:xfrm flipH="1">
            <a:off x="4716016" y="2286164"/>
            <a:ext cx="2952328" cy="17909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מחבר חץ ישר 13"/>
          <p:cNvCxnSpPr/>
          <p:nvPr/>
        </p:nvCxnSpPr>
        <p:spPr>
          <a:xfrm flipH="1">
            <a:off x="2771800" y="2286164"/>
            <a:ext cx="4896544" cy="710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מציין מיקום של כותרת תחתונה 2"/>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239415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הקשר הכימי</a:t>
            </a:r>
            <a:endParaRPr lang="he-IL" dirty="0"/>
          </a:p>
        </p:txBody>
      </p:sp>
      <p:sp>
        <p:nvSpPr>
          <p:cNvPr id="3" name="מציין מיקום תוכן 2"/>
          <p:cNvSpPr>
            <a:spLocks noGrp="1"/>
          </p:cNvSpPr>
          <p:nvPr>
            <p:ph idx="1"/>
          </p:nvPr>
        </p:nvSpPr>
        <p:spPr/>
        <p:txBody>
          <a:bodyPr>
            <a:normAutofit fontScale="92500" lnSpcReduction="10000"/>
          </a:bodyPr>
          <a:lstStyle/>
          <a:p>
            <a:r>
              <a:rPr lang="he-IL" dirty="0"/>
              <a:t>קשרים שיתופיים מחברים את האטומים היוצרים </a:t>
            </a:r>
            <a:r>
              <a:rPr lang="he-IL" dirty="0" smtClean="0"/>
              <a:t>מולקולות. נתחיל ממולקולות קטנות ( דו אטומיות) ואחר כך נעבור למולקולות גדולות יותר ( מים, </a:t>
            </a:r>
            <a:r>
              <a:rPr lang="he-IL" dirty="0" err="1" smtClean="0"/>
              <a:t>אתאן</a:t>
            </a:r>
            <a:r>
              <a:rPr lang="he-IL" dirty="0" smtClean="0"/>
              <a:t>, גלוקוז) וכן נזכיר בהמשך הלימודים מאקרו מולקולות (חלבונים ועמילן). </a:t>
            </a:r>
            <a:endParaRPr lang="he-IL" dirty="0"/>
          </a:p>
          <a:p>
            <a:r>
              <a:rPr lang="he-IL" dirty="0" smtClean="0"/>
              <a:t>למה </a:t>
            </a:r>
            <a:r>
              <a:rPr lang="he-IL" dirty="0"/>
              <a:t>נוצר קשר </a:t>
            </a:r>
            <a:r>
              <a:rPr lang="he-IL" dirty="0" err="1"/>
              <a:t>קוולנטי</a:t>
            </a:r>
            <a:r>
              <a:rPr lang="he-IL" dirty="0"/>
              <a:t>?  </a:t>
            </a:r>
            <a:r>
              <a:rPr lang="he-IL" b="1" dirty="0"/>
              <a:t>מושג היציבות</a:t>
            </a:r>
            <a:r>
              <a:rPr lang="he-IL" dirty="0"/>
              <a:t> </a:t>
            </a:r>
          </a:p>
          <a:p>
            <a:r>
              <a:rPr lang="he-IL" dirty="0" smtClean="0"/>
              <a:t>בעת התרחשות תגובה </a:t>
            </a:r>
            <a:r>
              <a:rPr lang="he-IL" dirty="0"/>
              <a:t>כימית </a:t>
            </a:r>
            <a:r>
              <a:rPr lang="he-IL" dirty="0" smtClean="0"/>
              <a:t>- קשרים המרכיבים את מולקולות המגיבים </a:t>
            </a:r>
            <a:r>
              <a:rPr lang="he-IL" dirty="0"/>
              <a:t>מתפרקים </a:t>
            </a:r>
            <a:r>
              <a:rPr lang="he-IL" dirty="0" smtClean="0"/>
              <a:t>ונוצרים קשרים המרכיבים את מולקולות התוצרים. המצב היציב מופר. </a:t>
            </a:r>
            <a:endParaRPr lang="he-IL" dirty="0"/>
          </a:p>
          <a:p>
            <a:r>
              <a:rPr lang="he-IL" dirty="0" smtClean="0">
                <a:solidFill>
                  <a:schemeClr val="accent4"/>
                </a:solidFill>
              </a:rPr>
              <a:t>הסבר </a:t>
            </a:r>
            <a:r>
              <a:rPr lang="he-IL" dirty="0">
                <a:solidFill>
                  <a:schemeClr val="accent4"/>
                </a:solidFill>
              </a:rPr>
              <a:t>המושגים המופשטים בצורה </a:t>
            </a:r>
            <a:r>
              <a:rPr lang="he-IL" dirty="0" smtClean="0">
                <a:solidFill>
                  <a:schemeClr val="accent4"/>
                </a:solidFill>
              </a:rPr>
              <a:t>פשוטה יותר, רמה קונקרטית </a:t>
            </a:r>
            <a:r>
              <a:rPr lang="he-IL" dirty="0">
                <a:solidFill>
                  <a:schemeClr val="accent4"/>
                </a:solidFill>
              </a:rPr>
              <a:t>עבודה רבה עם מודלים מכל הסוגים. </a:t>
            </a:r>
          </a:p>
          <a:p>
            <a:r>
              <a:rPr lang="he-IL" dirty="0" smtClean="0">
                <a:solidFill>
                  <a:schemeClr val="accent4"/>
                </a:solidFill>
              </a:rPr>
              <a:t>יישום </a:t>
            </a:r>
            <a:r>
              <a:rPr lang="he-IL" dirty="0">
                <a:solidFill>
                  <a:schemeClr val="accent4"/>
                </a:solidFill>
              </a:rPr>
              <a:t>הנושא בנוסחאות מולקולריות ונוסחאות מבנה</a:t>
            </a:r>
          </a:p>
          <a:p>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487505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מה קורה כאשר אטום פוגש אטום</a:t>
            </a:r>
            <a:endParaRPr lang="he-IL" dirty="0"/>
          </a:p>
        </p:txBody>
      </p:sp>
      <p:sp>
        <p:nvSpPr>
          <p:cNvPr id="3" name="מציין מיקום תוכן 2"/>
          <p:cNvSpPr>
            <a:spLocks noGrp="1"/>
          </p:cNvSpPr>
          <p:nvPr>
            <p:ph idx="1"/>
          </p:nvPr>
        </p:nvSpPr>
        <p:spPr/>
        <p:txBody>
          <a:bodyPr>
            <a:normAutofit/>
          </a:bodyPr>
          <a:lstStyle/>
          <a:p>
            <a:r>
              <a:rPr lang="he-IL" dirty="0" smtClean="0"/>
              <a:t>מבנה </a:t>
            </a:r>
            <a:r>
              <a:rPr lang="he-IL" b="1" dirty="0" smtClean="0"/>
              <a:t>האטום </a:t>
            </a:r>
            <a:r>
              <a:rPr lang="he-IL" dirty="0" smtClean="0"/>
              <a:t>– </a:t>
            </a:r>
            <a:r>
              <a:rPr lang="he-IL" b="1" dirty="0" smtClean="0">
                <a:solidFill>
                  <a:srgbClr val="C00000"/>
                </a:solidFill>
                <a:effectLst>
                  <a:outerShdw blurRad="38100" dist="38100" dir="2700000" algn="tl">
                    <a:srgbClr val="000000">
                      <a:alpha val="43137"/>
                    </a:srgbClr>
                  </a:outerShdw>
                </a:effectLst>
              </a:rPr>
              <a:t>מומלץ</a:t>
            </a:r>
            <a:r>
              <a:rPr lang="he-IL" dirty="0" smtClean="0"/>
              <a:t> לעשות חזרה קצרה על מרכיבי האטום וההבדלים ביניהם.</a:t>
            </a:r>
          </a:p>
          <a:p>
            <a:r>
              <a:rPr lang="he-IL" dirty="0" smtClean="0"/>
              <a:t>להימנע מציור גרעין האטום עם עיגול סביבו, או את האלקטרונים בצורת מעגלים סביב הגרעין. </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3006" y="3429000"/>
            <a:ext cx="3352800" cy="286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מחבר ישר 4"/>
          <p:cNvCxnSpPr/>
          <p:nvPr/>
        </p:nvCxnSpPr>
        <p:spPr>
          <a:xfrm>
            <a:off x="1104932" y="3352835"/>
            <a:ext cx="3672408" cy="2867025"/>
          </a:xfrm>
          <a:prstGeom prst="line">
            <a:avLst/>
          </a:prstGeom>
        </p:spPr>
        <p:style>
          <a:lnRef idx="2">
            <a:schemeClr val="accent2"/>
          </a:lnRef>
          <a:fillRef idx="0">
            <a:schemeClr val="accent2"/>
          </a:fillRef>
          <a:effectRef idx="1">
            <a:schemeClr val="accent2"/>
          </a:effectRef>
          <a:fontRef idx="minor">
            <a:schemeClr val="tx1"/>
          </a:fontRef>
        </p:style>
      </p:cxnSp>
      <p:cxnSp>
        <p:nvCxnSpPr>
          <p:cNvPr id="7" name="מחבר ישר 6"/>
          <p:cNvCxnSpPr/>
          <p:nvPr/>
        </p:nvCxnSpPr>
        <p:spPr>
          <a:xfrm flipH="1">
            <a:off x="1095230" y="3356992"/>
            <a:ext cx="3168352" cy="2795017"/>
          </a:xfrm>
          <a:prstGeom prst="line">
            <a:avLst/>
          </a:prstGeom>
        </p:spPr>
        <p:style>
          <a:lnRef idx="2">
            <a:schemeClr val="accent2"/>
          </a:lnRef>
          <a:fillRef idx="0">
            <a:schemeClr val="accent2"/>
          </a:fillRef>
          <a:effectRef idx="1">
            <a:schemeClr val="accent2"/>
          </a:effectRef>
          <a:fontRef idx="minor">
            <a:schemeClr val="tx1"/>
          </a:fontRef>
        </p:style>
      </p:cxn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4023226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מושגים חשובים</a:t>
            </a:r>
            <a:endParaRPr lang="he-IL" dirty="0"/>
          </a:p>
        </p:txBody>
      </p:sp>
      <p:sp>
        <p:nvSpPr>
          <p:cNvPr id="3" name="מציין מיקום תוכן 2"/>
          <p:cNvSpPr>
            <a:spLocks noGrp="1"/>
          </p:cNvSpPr>
          <p:nvPr>
            <p:ph idx="1"/>
          </p:nvPr>
        </p:nvSpPr>
        <p:spPr/>
        <p:txBody>
          <a:bodyPr>
            <a:normAutofit fontScale="92500"/>
          </a:bodyPr>
          <a:lstStyle/>
          <a:p>
            <a:r>
              <a:rPr lang="he-IL" dirty="0"/>
              <a:t>קבלת </a:t>
            </a:r>
            <a:r>
              <a:rPr lang="he-IL" b="1" strike="sngStrike" dirty="0" smtClean="0"/>
              <a:t>אורביטל מולקולרי </a:t>
            </a:r>
            <a:r>
              <a:rPr lang="he-IL" dirty="0"/>
              <a:t>– יצירת </a:t>
            </a:r>
            <a:r>
              <a:rPr lang="he-IL" b="1" dirty="0">
                <a:solidFill>
                  <a:schemeClr val="accent1">
                    <a:lumMod val="60000"/>
                    <a:lumOff val="40000"/>
                  </a:schemeClr>
                </a:solidFill>
              </a:rPr>
              <a:t>קשר בין אטומים</a:t>
            </a:r>
            <a:r>
              <a:rPr lang="he-IL" b="1" dirty="0"/>
              <a:t>. האטומים משתפים </a:t>
            </a:r>
            <a:r>
              <a:rPr lang="he-IL" b="1" dirty="0" smtClean="0"/>
              <a:t>זוג / זוגות </a:t>
            </a:r>
            <a:r>
              <a:rPr lang="he-IL" b="1" dirty="0"/>
              <a:t>אלקטרונים.</a:t>
            </a:r>
          </a:p>
          <a:p>
            <a:r>
              <a:rPr lang="he-IL" b="1" dirty="0" smtClean="0">
                <a:solidFill>
                  <a:schemeClr val="accent1">
                    <a:lumMod val="60000"/>
                    <a:lumOff val="40000"/>
                  </a:schemeClr>
                </a:solidFill>
              </a:rPr>
              <a:t>הגדרה לתלמיד</a:t>
            </a:r>
            <a:r>
              <a:rPr lang="he-IL" b="1" dirty="0" smtClean="0"/>
              <a:t>: אלקטרונים הנמשכים </a:t>
            </a:r>
            <a:r>
              <a:rPr lang="he-IL" b="1" dirty="0"/>
              <a:t>על ידי שני </a:t>
            </a:r>
            <a:r>
              <a:rPr lang="he-IL" b="1" dirty="0" smtClean="0"/>
              <a:t>גרעיני אטומים </a:t>
            </a:r>
            <a:r>
              <a:rPr lang="he-IL" b="1" dirty="0"/>
              <a:t>בעת ובעונה אחת ובכך גורמים לשני אטומים להיות "מחוברים</a:t>
            </a:r>
            <a:r>
              <a:rPr lang="he-IL" b="1" dirty="0" smtClean="0"/>
              <a:t>" נקראים אלקטרוני קשר ומהווים את הקשר בין האטומים.</a:t>
            </a:r>
          </a:p>
          <a:p>
            <a:r>
              <a:rPr lang="he-IL" dirty="0"/>
              <a:t>מושג </a:t>
            </a:r>
            <a:r>
              <a:rPr lang="he-IL" b="1" dirty="0"/>
              <a:t>היציבות</a:t>
            </a:r>
            <a:r>
              <a:rPr lang="he-IL" dirty="0"/>
              <a:t> – מחי היום יום וגם בכימיה. </a:t>
            </a:r>
          </a:p>
          <a:p>
            <a:r>
              <a:rPr lang="he-IL" b="1" dirty="0" smtClean="0"/>
              <a:t>יציב - מצב שאינו משתנה</a:t>
            </a:r>
            <a:endParaRPr lang="he-IL" b="1" dirty="0"/>
          </a:p>
          <a:p>
            <a:r>
              <a:rPr lang="he-IL" b="1" dirty="0"/>
              <a:t> </a:t>
            </a:r>
            <a:r>
              <a:rPr lang="he-IL" b="1" dirty="0" smtClean="0"/>
              <a:t>קשר בין אטומים יוצר </a:t>
            </a:r>
            <a:r>
              <a:rPr lang="he-IL" b="1" dirty="0"/>
              <a:t>מצב יציב</a:t>
            </a:r>
            <a:r>
              <a:rPr lang="he-IL" dirty="0"/>
              <a:t> שאינו נוטה להשתנות אלא אם נשקיע אנרגיה לפירוקו. </a:t>
            </a:r>
          </a:p>
          <a:p>
            <a:r>
              <a:rPr lang="he-IL" b="1" dirty="0" smtClean="0"/>
              <a:t>יציבות </a:t>
            </a:r>
            <a:r>
              <a:rPr lang="he-IL" dirty="0"/>
              <a:t>בכימיה קשורה </a:t>
            </a:r>
            <a:r>
              <a:rPr lang="he-IL" dirty="0" smtClean="0"/>
              <a:t>להשוואה בין שני מצבים ולמושג  </a:t>
            </a:r>
            <a:r>
              <a:rPr lang="he-IL" dirty="0"/>
              <a:t>אנרגיה. </a:t>
            </a:r>
          </a:p>
          <a:p>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104315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103667"/>
            <a:ext cx="4032448" cy="24216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כותרת 1"/>
          <p:cNvSpPr>
            <a:spLocks noGrp="1"/>
          </p:cNvSpPr>
          <p:nvPr>
            <p:ph type="title"/>
          </p:nvPr>
        </p:nvSpPr>
        <p:spPr/>
        <p:txBody>
          <a:bodyPr/>
          <a:lstStyle/>
          <a:p>
            <a:pPr algn="ctr"/>
            <a:r>
              <a:rPr lang="he-IL" dirty="0" smtClean="0"/>
              <a:t>אנלוגיה 1  - לקשר </a:t>
            </a:r>
            <a:r>
              <a:rPr lang="he-IL" dirty="0" err="1" smtClean="0"/>
              <a:t>קוולנטי</a:t>
            </a:r>
            <a:endParaRPr lang="he-IL" dirty="0"/>
          </a:p>
        </p:txBody>
      </p:sp>
      <p:sp>
        <p:nvSpPr>
          <p:cNvPr id="3" name="מציין מיקום תוכן 2"/>
          <p:cNvSpPr>
            <a:spLocks noGrp="1"/>
          </p:cNvSpPr>
          <p:nvPr>
            <p:ph idx="1"/>
          </p:nvPr>
        </p:nvSpPr>
        <p:spPr/>
        <p:txBody>
          <a:bodyPr>
            <a:normAutofit/>
          </a:bodyPr>
          <a:lstStyle/>
          <a:p>
            <a:r>
              <a:rPr lang="he-IL" b="1" dirty="0" smtClean="0"/>
              <a:t>הסיפור</a:t>
            </a:r>
            <a:r>
              <a:rPr lang="he-IL" dirty="0" smtClean="0"/>
              <a:t>: תלמידים בכיתה צריכים להסתדר בזוגות ולצייר ציור בצבע סגול הנוצר על ידי ערבוב שני צבעי טושים, אדום וכחול.  לחלק מהתלמידים יש טוש אדום ולחלק מהתלמידים יש טוש כחול. לצורך המשימה הם צריכים להתקרב ולשתף ביניהם את הטושים. צביעה בשני הטושים יחד יוצרת את הציור בצבע הסגול. </a:t>
            </a:r>
          </a:p>
          <a:p>
            <a:endParaRPr lang="he-IL" dirty="0"/>
          </a:p>
        </p:txBody>
      </p:sp>
      <p:sp>
        <p:nvSpPr>
          <p:cNvPr id="5" name="מציין מיקום של כותרת תחתונה 4"/>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62599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הכוונה</a:t>
            </a:r>
            <a:endParaRPr lang="he-IL" dirty="0"/>
          </a:p>
        </p:txBody>
      </p:sp>
      <p:graphicFrame>
        <p:nvGraphicFramePr>
          <p:cNvPr id="6" name="מציין מיקום תוכן 5"/>
          <p:cNvGraphicFramePr>
            <a:graphicFrameLocks noGrp="1"/>
          </p:cNvGraphicFramePr>
          <p:nvPr>
            <p:ph idx="1"/>
            <p:extLst>
              <p:ext uri="{D42A27DB-BD31-4B8C-83A1-F6EECF244321}">
                <p14:modId xmlns:p14="http://schemas.microsoft.com/office/powerpoint/2010/main" val="3888571394"/>
              </p:ext>
            </p:extLst>
          </p:nvPr>
        </p:nvGraphicFramePr>
        <p:xfrm>
          <a:off x="683568" y="1844824"/>
          <a:ext cx="7951472" cy="3672840"/>
        </p:xfrm>
        <a:graphic>
          <a:graphicData uri="http://schemas.openxmlformats.org/drawingml/2006/table">
            <a:tbl>
              <a:tblPr rtl="1" firstRow="1" bandRow="1">
                <a:tableStyleId>{5C22544A-7EE6-4342-B048-85BDC9FD1C3A}</a:tableStyleId>
              </a:tblPr>
              <a:tblGrid>
                <a:gridCol w="3836672"/>
                <a:gridCol w="4114800"/>
              </a:tblGrid>
              <a:tr h="370840">
                <a:tc>
                  <a:txBody>
                    <a:bodyPr/>
                    <a:lstStyle/>
                    <a:p>
                      <a:pPr rtl="1"/>
                      <a:r>
                        <a:rPr lang="he-IL" dirty="0" smtClean="0"/>
                        <a:t>הפריט באנלוגיה</a:t>
                      </a:r>
                      <a:endParaRPr lang="he-IL" dirty="0"/>
                    </a:p>
                  </a:txBody>
                  <a:tcPr/>
                </a:tc>
                <a:tc>
                  <a:txBody>
                    <a:bodyPr/>
                    <a:lstStyle/>
                    <a:p>
                      <a:pPr rtl="1"/>
                      <a:r>
                        <a:rPr lang="he-IL" dirty="0" smtClean="0"/>
                        <a:t>המושג הכימי </a:t>
                      </a:r>
                      <a:endParaRPr lang="he-IL" dirty="0"/>
                    </a:p>
                  </a:txBody>
                  <a:tcPr/>
                </a:tc>
              </a:tr>
              <a:tr h="370840">
                <a:tc>
                  <a:txBody>
                    <a:bodyPr/>
                    <a:lstStyle/>
                    <a:p>
                      <a:pPr rtl="1"/>
                      <a:r>
                        <a:rPr lang="he-IL" dirty="0" smtClean="0"/>
                        <a:t>שני תלמידים היוצרים זוג</a:t>
                      </a:r>
                      <a:endParaRPr lang="he-IL" dirty="0"/>
                    </a:p>
                  </a:txBody>
                  <a:tcPr/>
                </a:tc>
                <a:tc>
                  <a:txBody>
                    <a:bodyPr/>
                    <a:lstStyle/>
                    <a:p>
                      <a:pPr rtl="1"/>
                      <a:r>
                        <a:rPr lang="he-IL" dirty="0" smtClean="0"/>
                        <a:t>שני</a:t>
                      </a:r>
                      <a:r>
                        <a:rPr lang="he-IL" baseline="0" dirty="0" smtClean="0"/>
                        <a:t> </a:t>
                      </a:r>
                      <a:r>
                        <a:rPr lang="he-IL" dirty="0" smtClean="0"/>
                        <a:t>גרעיני אטומים</a:t>
                      </a:r>
                      <a:endParaRPr lang="he-IL" dirty="0"/>
                    </a:p>
                  </a:txBody>
                  <a:tcPr/>
                </a:tc>
              </a:tr>
              <a:tr h="370840">
                <a:tc>
                  <a:txBody>
                    <a:bodyPr/>
                    <a:lstStyle/>
                    <a:p>
                      <a:pPr rtl="1"/>
                      <a:r>
                        <a:rPr lang="he-IL" dirty="0" smtClean="0"/>
                        <a:t>הטוש היחיד של כל תלמיד הפך להיות  אחד מזוג הטושים הדרוש למשימה.</a:t>
                      </a:r>
                      <a:r>
                        <a:rPr lang="he-IL" baseline="0" dirty="0" smtClean="0"/>
                        <a:t> *</a:t>
                      </a:r>
                      <a:endParaRPr lang="he-IL" dirty="0"/>
                    </a:p>
                  </a:txBody>
                  <a:tcPr/>
                </a:tc>
                <a:tc>
                  <a:txBody>
                    <a:bodyPr/>
                    <a:lstStyle/>
                    <a:p>
                      <a:pPr rtl="1"/>
                      <a:r>
                        <a:rPr lang="he-IL" dirty="0" smtClean="0"/>
                        <a:t>אלקטרון אחד</a:t>
                      </a:r>
                      <a:r>
                        <a:rPr lang="he-IL" baseline="0" dirty="0" smtClean="0"/>
                        <a:t> מכל אטום יצר זוג אלקטרוני קשר</a:t>
                      </a:r>
                      <a:endParaRPr lang="he-IL" dirty="0"/>
                    </a:p>
                  </a:txBody>
                  <a:tcPr/>
                </a:tc>
              </a:tr>
              <a:tr h="370840">
                <a:tc>
                  <a:txBody>
                    <a:bodyPr/>
                    <a:lstStyle/>
                    <a:p>
                      <a:pPr rtl="1"/>
                      <a:r>
                        <a:rPr lang="he-IL" dirty="0" smtClean="0"/>
                        <a:t>מוטיבציה לביצוע המטלה</a:t>
                      </a:r>
                    </a:p>
                    <a:p>
                      <a:pPr rtl="1"/>
                      <a:r>
                        <a:rPr lang="he-IL" dirty="0" smtClean="0"/>
                        <a:t>כל תלמיד משתמש</a:t>
                      </a:r>
                      <a:r>
                        <a:rPr lang="he-IL" baseline="0" dirty="0" smtClean="0"/>
                        <a:t> בשני הטושים</a:t>
                      </a:r>
                      <a:endParaRPr lang="he-IL" dirty="0"/>
                    </a:p>
                  </a:txBody>
                  <a:tcPr/>
                </a:tc>
                <a:tc>
                  <a:txBody>
                    <a:bodyPr/>
                    <a:lstStyle/>
                    <a:p>
                      <a:pPr rtl="1"/>
                      <a:r>
                        <a:rPr lang="he-IL" dirty="0" smtClean="0"/>
                        <a:t>משיכה חשמלית של זוג האלקטרונים על ידי שני הגרעינים</a:t>
                      </a:r>
                      <a:endParaRPr lang="he-IL" dirty="0"/>
                    </a:p>
                  </a:txBody>
                  <a:tcPr/>
                </a:tc>
              </a:tr>
              <a:tr h="370840">
                <a:tc>
                  <a:txBody>
                    <a:bodyPr/>
                    <a:lstStyle/>
                    <a:p>
                      <a:pPr rtl="1"/>
                      <a:r>
                        <a:rPr lang="he-IL" dirty="0" smtClean="0"/>
                        <a:t>ציור עם שני הטושים ביחד גרם לתלמידים להתקרב אחד לשני מבחינת מיקום.</a:t>
                      </a:r>
                      <a:endParaRPr lang="he-IL" dirty="0"/>
                    </a:p>
                  </a:txBody>
                  <a:tcPr/>
                </a:tc>
                <a:tc>
                  <a:txBody>
                    <a:bodyPr/>
                    <a:lstStyle/>
                    <a:p>
                      <a:pPr rtl="1"/>
                      <a:r>
                        <a:rPr lang="he-IL" dirty="0" smtClean="0"/>
                        <a:t>שיתוף</a:t>
                      </a:r>
                      <a:endParaRPr lang="he-IL" dirty="0"/>
                    </a:p>
                  </a:txBody>
                  <a:tcPr/>
                </a:tc>
              </a:tr>
              <a:tr h="370840">
                <a:tc>
                  <a:txBody>
                    <a:bodyPr/>
                    <a:lstStyle/>
                    <a:p>
                      <a:pPr rtl="1"/>
                      <a:r>
                        <a:rPr lang="he-IL" dirty="0" smtClean="0"/>
                        <a:t>הציור המשותף נמשך כל עוד המטלה נמשכת</a:t>
                      </a:r>
                      <a:endParaRPr lang="he-IL" dirty="0"/>
                    </a:p>
                  </a:txBody>
                  <a:tcPr/>
                </a:tc>
                <a:tc>
                  <a:txBody>
                    <a:bodyPr/>
                    <a:lstStyle/>
                    <a:p>
                      <a:pPr rtl="1"/>
                      <a:r>
                        <a:rPr lang="he-IL" dirty="0" smtClean="0"/>
                        <a:t>יציבות</a:t>
                      </a:r>
                      <a:endParaRPr lang="he-IL" dirty="0"/>
                    </a:p>
                  </a:txBody>
                  <a:tcPr/>
                </a:tc>
              </a:tr>
              <a:tr h="370840">
                <a:tc>
                  <a:txBody>
                    <a:bodyPr/>
                    <a:lstStyle/>
                    <a:p>
                      <a:pPr rtl="1"/>
                      <a:r>
                        <a:rPr lang="he-IL" dirty="0" smtClean="0"/>
                        <a:t>   במקום להתרוצץ ולחפש טושים התלמידים יושבים בשקט ומציירים. </a:t>
                      </a:r>
                      <a:endParaRPr lang="he-IL" dirty="0"/>
                    </a:p>
                  </a:txBody>
                  <a:tcPr/>
                </a:tc>
                <a:tc>
                  <a:txBody>
                    <a:bodyPr/>
                    <a:lstStyle/>
                    <a:p>
                      <a:pPr rtl="1"/>
                      <a:r>
                        <a:rPr lang="he-IL" dirty="0" smtClean="0"/>
                        <a:t>אנרגיה</a:t>
                      </a:r>
                      <a:endParaRPr lang="he-IL" dirty="0"/>
                    </a:p>
                  </a:txBody>
                  <a:tcPr/>
                </a:tc>
              </a:tr>
            </a:tbl>
          </a:graphicData>
        </a:graphic>
      </p:graphicFrame>
      <p:sp>
        <p:nvSpPr>
          <p:cNvPr id="7" name="מלבן 6"/>
          <p:cNvSpPr/>
          <p:nvPr/>
        </p:nvSpPr>
        <p:spPr>
          <a:xfrm>
            <a:off x="2339752" y="5803523"/>
            <a:ext cx="5256584" cy="923330"/>
          </a:xfrm>
          <a:prstGeom prst="rect">
            <a:avLst/>
          </a:prstGeom>
        </p:spPr>
        <p:txBody>
          <a:bodyPr wrap="square">
            <a:spAutoFit/>
          </a:bodyPr>
          <a:lstStyle/>
          <a:p>
            <a:r>
              <a:rPr lang="he-IL" dirty="0">
                <a:solidFill>
                  <a:srgbClr val="002060"/>
                </a:solidFill>
                <a:effectLst>
                  <a:outerShdw blurRad="38100" dist="38100" dir="2700000" algn="tl">
                    <a:srgbClr val="000000">
                      <a:alpha val="43137"/>
                    </a:srgbClr>
                  </a:outerShdw>
                </a:effectLst>
              </a:rPr>
              <a:t>יתרון</a:t>
            </a:r>
            <a:r>
              <a:rPr lang="he-IL" dirty="0"/>
              <a:t> - קונקרטיזציה של מושגים מופשטים</a:t>
            </a:r>
          </a:p>
          <a:p>
            <a:r>
              <a:rPr lang="he-IL" dirty="0" smtClean="0">
                <a:solidFill>
                  <a:srgbClr val="002060"/>
                </a:solidFill>
                <a:effectLst>
                  <a:outerShdw blurRad="38100" dist="38100" dir="2700000" algn="tl">
                    <a:srgbClr val="000000">
                      <a:alpha val="43137"/>
                    </a:srgbClr>
                  </a:outerShdw>
                </a:effectLst>
              </a:rPr>
              <a:t>חיסרון</a:t>
            </a:r>
            <a:r>
              <a:rPr lang="he-IL" dirty="0" smtClean="0"/>
              <a:t>-*הטושים אינם זהים כפי שאלקטרונים. אי </a:t>
            </a:r>
            <a:r>
              <a:rPr lang="he-IL" dirty="0"/>
              <a:t>הבנת ההקשר, התלמידים נשארים בתחום הסיפור</a:t>
            </a:r>
          </a:p>
        </p:txBody>
      </p:sp>
      <p:sp>
        <p:nvSpPr>
          <p:cNvPr id="3" name="מציין מיקום של כותרת תחתונה 2"/>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0887777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smtClean="0"/>
              <a:t>אנלוגיה 2</a:t>
            </a:r>
            <a:endParaRPr lang="he-IL" dirty="0"/>
          </a:p>
        </p:txBody>
      </p:sp>
      <p:sp>
        <p:nvSpPr>
          <p:cNvPr id="3" name="מציין מיקום תוכן 2"/>
          <p:cNvSpPr>
            <a:spLocks noGrp="1"/>
          </p:cNvSpPr>
          <p:nvPr>
            <p:ph idx="1"/>
          </p:nvPr>
        </p:nvSpPr>
        <p:spPr/>
        <p:txBody>
          <a:bodyPr>
            <a:normAutofit/>
          </a:bodyPr>
          <a:lstStyle/>
          <a:p>
            <a:r>
              <a:rPr lang="he-IL" dirty="0" smtClean="0"/>
              <a:t>שני אנשים שמכירים אחד את השני רחוקים ואין ביניהם אינטראקציה או קשר כלשהו. לאחר שלא נפגשו זמן רב הם רואים אחד את השני. הם מתקרבים אחד לשני על מנת לדבר. </a:t>
            </a:r>
          </a:p>
          <a:p>
            <a:r>
              <a:rPr lang="he-IL" dirty="0" smtClean="0"/>
              <a:t>במהלך השיחה הם קרובים אחד לשני תוך שמירה על מרחב אישי של כל אחד. </a:t>
            </a:r>
          </a:p>
          <a:p>
            <a:r>
              <a:rPr lang="he-IL" dirty="0" smtClean="0"/>
              <a:t>אם אחד מהם ייכנס למרחב האישי של חברו, השני יתרחק ממנו. </a:t>
            </a:r>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5235374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a:t>הכוונה</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588385771"/>
              </p:ext>
            </p:extLst>
          </p:nvPr>
        </p:nvGraphicFramePr>
        <p:xfrm>
          <a:off x="457200" y="1935163"/>
          <a:ext cx="8229600" cy="3672840"/>
        </p:xfrm>
        <a:graphic>
          <a:graphicData uri="http://schemas.openxmlformats.org/drawingml/2006/table">
            <a:tbl>
              <a:tblPr rtl="1" firstRow="1" bandRow="1">
                <a:tableStyleId>{5C22544A-7EE6-4342-B048-85BDC9FD1C3A}</a:tableStyleId>
              </a:tblPr>
              <a:tblGrid>
                <a:gridCol w="4114800"/>
                <a:gridCol w="4114800"/>
              </a:tblGrid>
              <a:tr h="370840">
                <a:tc>
                  <a:txBody>
                    <a:bodyPr/>
                    <a:lstStyle/>
                    <a:p>
                      <a:pPr rtl="1"/>
                      <a:r>
                        <a:rPr lang="he-IL" dirty="0" smtClean="0"/>
                        <a:t>הפריט באנלוגיה</a:t>
                      </a:r>
                      <a:endParaRPr lang="he-IL" dirty="0"/>
                    </a:p>
                  </a:txBody>
                  <a:tcPr/>
                </a:tc>
                <a:tc>
                  <a:txBody>
                    <a:bodyPr/>
                    <a:lstStyle/>
                    <a:p>
                      <a:pPr rtl="1"/>
                      <a:r>
                        <a:rPr lang="he-IL" dirty="0" smtClean="0"/>
                        <a:t>המושג הכימי</a:t>
                      </a:r>
                      <a:endParaRPr lang="he-IL" dirty="0"/>
                    </a:p>
                  </a:txBody>
                  <a:tcPr/>
                </a:tc>
              </a:tr>
              <a:tr h="370840">
                <a:tc>
                  <a:txBody>
                    <a:bodyPr/>
                    <a:lstStyle/>
                    <a:p>
                      <a:pPr rtl="1"/>
                      <a:r>
                        <a:rPr lang="he-IL" dirty="0" smtClean="0"/>
                        <a:t>שני אנשים </a:t>
                      </a:r>
                      <a:endParaRPr lang="he-IL" dirty="0"/>
                    </a:p>
                  </a:txBody>
                  <a:tcPr/>
                </a:tc>
                <a:tc>
                  <a:txBody>
                    <a:bodyPr/>
                    <a:lstStyle/>
                    <a:p>
                      <a:pPr rtl="1"/>
                      <a:r>
                        <a:rPr lang="he-IL" dirty="0" smtClean="0"/>
                        <a:t>שני</a:t>
                      </a:r>
                      <a:r>
                        <a:rPr lang="he-IL" baseline="0" dirty="0" smtClean="0"/>
                        <a:t> </a:t>
                      </a:r>
                      <a:r>
                        <a:rPr lang="he-IL" dirty="0" smtClean="0"/>
                        <a:t>גרעיני אטומים</a:t>
                      </a:r>
                      <a:endParaRPr lang="he-IL" dirty="0"/>
                    </a:p>
                  </a:txBody>
                  <a:tcPr/>
                </a:tc>
              </a:tr>
              <a:tr h="370840">
                <a:tc>
                  <a:txBody>
                    <a:bodyPr/>
                    <a:lstStyle/>
                    <a:p>
                      <a:pPr rtl="1"/>
                      <a:r>
                        <a:rPr lang="he-IL" dirty="0" smtClean="0"/>
                        <a:t>אין משהו קונקרטי</a:t>
                      </a:r>
                      <a:endParaRPr lang="he-IL" dirty="0"/>
                    </a:p>
                  </a:txBody>
                  <a:tcPr/>
                </a:tc>
                <a:tc>
                  <a:txBody>
                    <a:bodyPr/>
                    <a:lstStyle/>
                    <a:p>
                      <a:pPr rtl="1"/>
                      <a:r>
                        <a:rPr lang="he-IL" dirty="0" smtClean="0"/>
                        <a:t>אלקטרון אחד</a:t>
                      </a:r>
                      <a:r>
                        <a:rPr lang="he-IL" baseline="0" dirty="0" smtClean="0"/>
                        <a:t> של כל תלמיד יצר  זוג אלקטרוני קשר</a:t>
                      </a:r>
                      <a:endParaRPr lang="he-IL" dirty="0"/>
                    </a:p>
                  </a:txBody>
                  <a:tcPr/>
                </a:tc>
              </a:tr>
              <a:tr h="370840">
                <a:tc>
                  <a:txBody>
                    <a:bodyPr/>
                    <a:lstStyle/>
                    <a:p>
                      <a:pPr rtl="1"/>
                      <a:r>
                        <a:rPr lang="he-IL" dirty="0" smtClean="0"/>
                        <a:t>משיכה ועניין שבין</a:t>
                      </a:r>
                      <a:r>
                        <a:rPr lang="he-IL" baseline="0" dirty="0" smtClean="0"/>
                        <a:t> שני האנשים</a:t>
                      </a:r>
                      <a:endParaRPr lang="he-IL" dirty="0"/>
                    </a:p>
                  </a:txBody>
                  <a:tcPr/>
                </a:tc>
                <a:tc>
                  <a:txBody>
                    <a:bodyPr/>
                    <a:lstStyle/>
                    <a:p>
                      <a:pPr rtl="1"/>
                      <a:r>
                        <a:rPr lang="he-IL" dirty="0" smtClean="0"/>
                        <a:t>משיכה חשמלית של זוג האלקטרונים על ידי שני הגרעינים</a:t>
                      </a:r>
                      <a:endParaRPr lang="he-IL" dirty="0"/>
                    </a:p>
                  </a:txBody>
                  <a:tcPr/>
                </a:tc>
              </a:tr>
              <a:tr h="370840">
                <a:tc>
                  <a:txBody>
                    <a:bodyPr/>
                    <a:lstStyle/>
                    <a:p>
                      <a:pPr rtl="1"/>
                      <a:r>
                        <a:rPr lang="he-IL" dirty="0" smtClean="0"/>
                        <a:t>האנשים מתקרבים</a:t>
                      </a:r>
                      <a:r>
                        <a:rPr lang="he-IL" baseline="0" dirty="0" smtClean="0"/>
                        <a:t>  כדי לשוחח</a:t>
                      </a:r>
                      <a:endParaRPr lang="he-IL" dirty="0"/>
                    </a:p>
                  </a:txBody>
                  <a:tcPr/>
                </a:tc>
                <a:tc>
                  <a:txBody>
                    <a:bodyPr/>
                    <a:lstStyle/>
                    <a:p>
                      <a:pPr rtl="1"/>
                      <a:r>
                        <a:rPr lang="he-IL" dirty="0" smtClean="0"/>
                        <a:t>שיתוף</a:t>
                      </a:r>
                      <a:endParaRPr lang="he-IL" dirty="0"/>
                    </a:p>
                  </a:txBody>
                  <a:tcPr/>
                </a:tc>
              </a:tr>
              <a:tr h="370840">
                <a:tc>
                  <a:txBody>
                    <a:bodyPr/>
                    <a:lstStyle/>
                    <a:p>
                      <a:pPr rtl="1"/>
                      <a:r>
                        <a:rPr lang="he-IL" dirty="0" smtClean="0"/>
                        <a:t>בזמן השיחה המרחק ביניהם קבוע והם אינם זזים מהמקום.</a:t>
                      </a:r>
                      <a:endParaRPr lang="he-IL" dirty="0"/>
                    </a:p>
                  </a:txBody>
                  <a:tcPr/>
                </a:tc>
                <a:tc>
                  <a:txBody>
                    <a:bodyPr/>
                    <a:lstStyle/>
                    <a:p>
                      <a:pPr rtl="1"/>
                      <a:r>
                        <a:rPr lang="he-IL" dirty="0" smtClean="0"/>
                        <a:t>יציבות</a:t>
                      </a:r>
                      <a:endParaRPr lang="he-IL" dirty="0"/>
                    </a:p>
                  </a:txBody>
                  <a:tcPr/>
                </a:tc>
              </a:tr>
              <a:tr h="370840">
                <a:tc>
                  <a:txBody>
                    <a:bodyPr/>
                    <a:lstStyle/>
                    <a:p>
                      <a:pPr rtl="1"/>
                      <a:r>
                        <a:rPr lang="he-IL" dirty="0" smtClean="0"/>
                        <a:t>אם הם יתקרבו מידי אחד לשני תתקיים דחייה ביניהם.</a:t>
                      </a:r>
                      <a:endParaRPr lang="he-IL" dirty="0"/>
                    </a:p>
                  </a:txBody>
                  <a:tcPr/>
                </a:tc>
                <a:tc>
                  <a:txBody>
                    <a:bodyPr/>
                    <a:lstStyle/>
                    <a:p>
                      <a:pPr rtl="1"/>
                      <a:r>
                        <a:rPr lang="he-IL" dirty="0" smtClean="0"/>
                        <a:t>אנרגיה</a:t>
                      </a:r>
                      <a:endParaRPr lang="he-IL" dirty="0"/>
                    </a:p>
                  </a:txBody>
                  <a:tcPr/>
                </a:tc>
              </a:tr>
            </a:tbl>
          </a:graphicData>
        </a:graphic>
      </p:graphicFrame>
      <p:sp>
        <p:nvSpPr>
          <p:cNvPr id="3" name="מלבן 2"/>
          <p:cNvSpPr/>
          <p:nvPr/>
        </p:nvSpPr>
        <p:spPr>
          <a:xfrm>
            <a:off x="2411760" y="5657671"/>
            <a:ext cx="5256584" cy="923330"/>
          </a:xfrm>
          <a:prstGeom prst="rect">
            <a:avLst/>
          </a:prstGeom>
        </p:spPr>
        <p:txBody>
          <a:bodyPr wrap="square">
            <a:spAutoFit/>
          </a:bodyPr>
          <a:lstStyle/>
          <a:p>
            <a:r>
              <a:rPr lang="he-IL" dirty="0">
                <a:solidFill>
                  <a:srgbClr val="002060"/>
                </a:solidFill>
                <a:effectLst>
                  <a:outerShdw blurRad="38100" dist="38100" dir="2700000" algn="tl">
                    <a:srgbClr val="000000">
                      <a:alpha val="43137"/>
                    </a:srgbClr>
                  </a:outerShdw>
                </a:effectLst>
              </a:rPr>
              <a:t>יתרון </a:t>
            </a:r>
            <a:r>
              <a:rPr lang="he-IL" dirty="0"/>
              <a:t>– סיטואציה מוכרת מהחיים. </a:t>
            </a:r>
          </a:p>
          <a:p>
            <a:r>
              <a:rPr lang="he-IL" dirty="0">
                <a:solidFill>
                  <a:srgbClr val="002060"/>
                </a:solidFill>
                <a:effectLst>
                  <a:outerShdw blurRad="38100" dist="38100" dir="2700000" algn="tl">
                    <a:srgbClr val="000000">
                      <a:alpha val="43137"/>
                    </a:srgbClr>
                  </a:outerShdw>
                </a:effectLst>
              </a:rPr>
              <a:t>חיסרון</a:t>
            </a:r>
            <a:r>
              <a:rPr lang="he-IL" dirty="0"/>
              <a:t> – "האנשה" של אטומים. עלולים להמשיך בכך. (המושגים החשובים במדע הם כוח ואנרגיה כפי ששמעתם.)</a:t>
            </a:r>
          </a:p>
        </p:txBody>
      </p:sp>
      <p:sp>
        <p:nvSpPr>
          <p:cNvPr id="5" name="מציין מיקום של כותרת תחתונה 4"/>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804837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ctr"/>
            <a:r>
              <a:rPr lang="he-IL" dirty="0" smtClean="0"/>
              <a:t>הוראת הנושא: הקשר הכימי לתלמידי כיתה ט </a:t>
            </a:r>
            <a:endParaRPr lang="he-IL" dirty="0"/>
          </a:p>
        </p:txBody>
      </p:sp>
      <p:sp>
        <p:nvSpPr>
          <p:cNvPr id="3" name="מציין מיקום תוכן 2"/>
          <p:cNvSpPr>
            <a:spLocks noGrp="1"/>
          </p:cNvSpPr>
          <p:nvPr>
            <p:ph idx="1"/>
          </p:nvPr>
        </p:nvSpPr>
        <p:spPr/>
        <p:txBody>
          <a:bodyPr/>
          <a:lstStyle/>
          <a:p>
            <a:pPr marL="0" indent="0">
              <a:buNone/>
            </a:pPr>
            <a:r>
              <a:rPr lang="he-IL" dirty="0" smtClean="0"/>
              <a:t>   על המורה:</a:t>
            </a:r>
          </a:p>
          <a:p>
            <a:pPr>
              <a:buFont typeface="Wingdings" pitchFamily="2" charset="2"/>
              <a:buChar char="ü"/>
            </a:pPr>
            <a:r>
              <a:rPr lang="he-IL" dirty="0" smtClean="0"/>
              <a:t>לדעת את החומר בצורה רחבה ומעמיקה.</a:t>
            </a:r>
          </a:p>
          <a:p>
            <a:pPr marL="0" indent="0">
              <a:buNone/>
            </a:pPr>
            <a:endParaRPr lang="he-IL" dirty="0"/>
          </a:p>
          <a:p>
            <a:r>
              <a:rPr lang="he-IL" dirty="0"/>
              <a:t>להבנות את הידע </a:t>
            </a:r>
            <a:r>
              <a:rPr lang="he-IL" dirty="0" smtClean="0"/>
              <a:t>של התלמידים בנושא.  </a:t>
            </a:r>
          </a:p>
          <a:p>
            <a:r>
              <a:rPr lang="he-IL" dirty="0" smtClean="0"/>
              <a:t>לבדוק שהתלמידים הבינו ויודעים ליישם את הנושא.</a:t>
            </a:r>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3299074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ייצוגים ומעבר בין ייצוגים </a:t>
            </a:r>
            <a:endParaRPr lang="he-IL" dirty="0"/>
          </a:p>
        </p:txBody>
      </p:sp>
      <p:sp>
        <p:nvSpPr>
          <p:cNvPr id="3" name="מציין מיקום תוכן 2"/>
          <p:cNvSpPr>
            <a:spLocks noGrp="1"/>
          </p:cNvSpPr>
          <p:nvPr>
            <p:ph idx="1"/>
          </p:nvPr>
        </p:nvSpPr>
        <p:spPr/>
        <p:txBody>
          <a:bodyPr/>
          <a:lstStyle/>
          <a:p>
            <a:r>
              <a:rPr lang="he-IL" dirty="0" smtClean="0"/>
              <a:t>משמעות הייצוג - מבנה האטום: ללא עיגולים, טעויות המשגה - "</a:t>
            </a:r>
            <a:r>
              <a:rPr lang="he-IL" dirty="0"/>
              <a:t>דופן " הגרעין, ענן אלקטרוני-הרבה אלקטרונים. </a:t>
            </a:r>
            <a:endParaRPr lang="he-IL" dirty="0" smtClean="0"/>
          </a:p>
          <a:p>
            <a:r>
              <a:rPr lang="he-IL" dirty="0" smtClean="0"/>
              <a:t>בחירת ייצוג "קל" להבנה. </a:t>
            </a:r>
          </a:p>
          <a:p>
            <a:r>
              <a:rPr lang="he-IL" dirty="0" smtClean="0"/>
              <a:t>ייצוג אלקטרונים שעשויים להשתתף בקשר שיתופי על ידי נקודות. </a:t>
            </a:r>
          </a:p>
          <a:p>
            <a:pPr marL="0" indent="0">
              <a:buNone/>
            </a:pPr>
            <a:endParaRPr lang="he-IL" dirty="0"/>
          </a:p>
          <a:p>
            <a:endParaRPr lang="he-IL" dirty="0"/>
          </a:p>
        </p:txBody>
      </p:sp>
      <p:grpSp>
        <p:nvGrpSpPr>
          <p:cNvPr id="5" name="Group 72"/>
          <p:cNvGrpSpPr>
            <a:grpSpLocks/>
          </p:cNvGrpSpPr>
          <p:nvPr/>
        </p:nvGrpSpPr>
        <p:grpSpPr bwMode="auto">
          <a:xfrm>
            <a:off x="3124200" y="4724400"/>
            <a:ext cx="1295400" cy="762000"/>
            <a:chOff x="1968" y="2400"/>
            <a:chExt cx="816" cy="480"/>
          </a:xfrm>
        </p:grpSpPr>
        <p:sp>
          <p:nvSpPr>
            <p:cNvPr id="6" name="Text Box 73"/>
            <p:cNvSpPr txBox="1">
              <a:spLocks noChangeArrowheads="1"/>
            </p:cNvSpPr>
            <p:nvPr/>
          </p:nvSpPr>
          <p:spPr bwMode="auto">
            <a:xfrm>
              <a:off x="1968" y="2400"/>
              <a:ext cx="384" cy="480"/>
            </a:xfrm>
            <a:prstGeom prst="rect">
              <a:avLst/>
            </a:prstGeom>
            <a:noFill/>
            <a:ln w="9525">
              <a:noFill/>
              <a:miter lim="800000"/>
              <a:headEnd/>
              <a:tailEnd/>
            </a:ln>
            <a:effectLst/>
          </p:spPr>
          <p:txBody>
            <a:bodyPr>
              <a:spAutoFit/>
            </a:bodyPr>
            <a:lstStyle/>
            <a:p>
              <a:pPr algn="l" rtl="0" eaLnBrk="0" fontAlgn="auto" hangingPunct="0">
                <a:spcBef>
                  <a:spcPct val="50000"/>
                </a:spcBef>
                <a:spcAft>
                  <a:spcPts val="0"/>
                </a:spcAft>
                <a:defRPr/>
              </a:pPr>
              <a:r>
                <a:rPr lang="en-US" sz="4400" b="1">
                  <a:solidFill>
                    <a:schemeClr val="accent2"/>
                  </a:solidFill>
                  <a:effectLst>
                    <a:outerShdw blurRad="38100" dist="38100" dir="2700000" algn="tl">
                      <a:srgbClr val="C0C0C0"/>
                    </a:outerShdw>
                  </a:effectLst>
                  <a:latin typeface="Times New Roman" pitchFamily="18" charset="0"/>
                  <a:cs typeface="Guttman Yad-Brush" pitchFamily="2" charset="-79"/>
                </a:rPr>
                <a:t>N</a:t>
              </a:r>
            </a:p>
          </p:txBody>
        </p:sp>
        <p:sp>
          <p:nvSpPr>
            <p:cNvPr id="7" name="Oval 74"/>
            <p:cNvSpPr>
              <a:spLocks noChangeArrowheads="1"/>
            </p:cNvSpPr>
            <p:nvPr/>
          </p:nvSpPr>
          <p:spPr bwMode="auto">
            <a:xfrm>
              <a:off x="2400" y="2592"/>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8" name="Oval 75"/>
            <p:cNvSpPr>
              <a:spLocks noChangeArrowheads="1"/>
            </p:cNvSpPr>
            <p:nvPr/>
          </p:nvSpPr>
          <p:spPr bwMode="auto">
            <a:xfrm>
              <a:off x="2304" y="26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9" name="Oval 76"/>
            <p:cNvSpPr>
              <a:spLocks noChangeArrowheads="1"/>
            </p:cNvSpPr>
            <p:nvPr/>
          </p:nvSpPr>
          <p:spPr bwMode="auto">
            <a:xfrm>
              <a:off x="2304" y="2688"/>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0" name="Oval 77"/>
            <p:cNvSpPr>
              <a:spLocks noChangeArrowheads="1"/>
            </p:cNvSpPr>
            <p:nvPr/>
          </p:nvSpPr>
          <p:spPr bwMode="auto">
            <a:xfrm>
              <a:off x="1968" y="2592"/>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1" name="Oval 78"/>
            <p:cNvSpPr>
              <a:spLocks noChangeArrowheads="1"/>
            </p:cNvSpPr>
            <p:nvPr/>
          </p:nvSpPr>
          <p:spPr bwMode="auto">
            <a:xfrm>
              <a:off x="1968" y="26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2" name="Text Box 79"/>
            <p:cNvSpPr txBox="1">
              <a:spLocks noChangeArrowheads="1"/>
            </p:cNvSpPr>
            <p:nvPr/>
          </p:nvSpPr>
          <p:spPr bwMode="auto">
            <a:xfrm>
              <a:off x="2400" y="2400"/>
              <a:ext cx="384" cy="480"/>
            </a:xfrm>
            <a:prstGeom prst="rect">
              <a:avLst/>
            </a:prstGeom>
            <a:noFill/>
            <a:ln w="9525">
              <a:noFill/>
              <a:miter lim="800000"/>
              <a:headEnd/>
              <a:tailEnd/>
            </a:ln>
            <a:effectLst/>
          </p:spPr>
          <p:txBody>
            <a:bodyPr>
              <a:spAutoFit/>
            </a:bodyPr>
            <a:lstStyle/>
            <a:p>
              <a:pPr algn="l" rtl="0" eaLnBrk="0" fontAlgn="auto" hangingPunct="0">
                <a:spcBef>
                  <a:spcPct val="50000"/>
                </a:spcBef>
                <a:spcAft>
                  <a:spcPts val="0"/>
                </a:spcAft>
                <a:defRPr/>
              </a:pPr>
              <a:r>
                <a:rPr lang="en-US" sz="4400" b="1">
                  <a:solidFill>
                    <a:schemeClr val="accent2"/>
                  </a:solidFill>
                  <a:effectLst>
                    <a:outerShdw blurRad="38100" dist="38100" dir="2700000" algn="tl">
                      <a:srgbClr val="C0C0C0"/>
                    </a:outerShdw>
                  </a:effectLst>
                  <a:latin typeface="Times New Roman" pitchFamily="18" charset="0"/>
                  <a:cs typeface="Guttman Yad-Brush" pitchFamily="2" charset="-79"/>
                </a:rPr>
                <a:t>N</a:t>
              </a:r>
            </a:p>
          </p:txBody>
        </p:sp>
        <p:sp>
          <p:nvSpPr>
            <p:cNvPr id="13" name="Oval 80"/>
            <p:cNvSpPr>
              <a:spLocks noChangeArrowheads="1"/>
            </p:cNvSpPr>
            <p:nvPr/>
          </p:nvSpPr>
          <p:spPr bwMode="auto">
            <a:xfrm>
              <a:off x="2400" y="26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4" name="Oval 81"/>
            <p:cNvSpPr>
              <a:spLocks noChangeArrowheads="1"/>
            </p:cNvSpPr>
            <p:nvPr/>
          </p:nvSpPr>
          <p:spPr bwMode="auto">
            <a:xfrm>
              <a:off x="2736" y="26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5" name="Oval 82"/>
            <p:cNvSpPr>
              <a:spLocks noChangeArrowheads="1"/>
            </p:cNvSpPr>
            <p:nvPr/>
          </p:nvSpPr>
          <p:spPr bwMode="auto">
            <a:xfrm>
              <a:off x="2400" y="2688"/>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6" name="Oval 83"/>
            <p:cNvSpPr>
              <a:spLocks noChangeArrowheads="1"/>
            </p:cNvSpPr>
            <p:nvPr/>
          </p:nvSpPr>
          <p:spPr bwMode="auto">
            <a:xfrm>
              <a:off x="2304" y="2592"/>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17" name="Oval 84"/>
            <p:cNvSpPr>
              <a:spLocks noChangeArrowheads="1"/>
            </p:cNvSpPr>
            <p:nvPr/>
          </p:nvSpPr>
          <p:spPr bwMode="auto">
            <a:xfrm>
              <a:off x="2736" y="2688"/>
              <a:ext cx="48" cy="48"/>
            </a:xfrm>
            <a:prstGeom prst="ellipse">
              <a:avLst/>
            </a:prstGeom>
            <a:solidFill>
              <a:schemeClr val="tx2"/>
            </a:solidFill>
            <a:ln w="9525">
              <a:solidFill>
                <a:schemeClr val="tx1"/>
              </a:solidFill>
              <a:round/>
              <a:headEnd/>
              <a:tailEnd/>
            </a:ln>
          </p:spPr>
          <p:txBody>
            <a:bodyPr wrap="none" anchor="ctr"/>
            <a:lstStyle/>
            <a:p>
              <a:endParaRPr lang="he-IL"/>
            </a:p>
          </p:txBody>
        </p:sp>
      </p:grpSp>
      <p:grpSp>
        <p:nvGrpSpPr>
          <p:cNvPr id="19" name="Group 3"/>
          <p:cNvGrpSpPr>
            <a:grpSpLocks/>
          </p:cNvGrpSpPr>
          <p:nvPr/>
        </p:nvGrpSpPr>
        <p:grpSpPr bwMode="auto">
          <a:xfrm>
            <a:off x="5631160" y="5138737"/>
            <a:ext cx="1828800" cy="762000"/>
            <a:chOff x="144" y="1200"/>
            <a:chExt cx="1152" cy="480"/>
          </a:xfrm>
        </p:grpSpPr>
        <p:sp>
          <p:nvSpPr>
            <p:cNvPr id="20" name="Text Box 4"/>
            <p:cNvSpPr txBox="1">
              <a:spLocks noChangeArrowheads="1"/>
            </p:cNvSpPr>
            <p:nvPr/>
          </p:nvSpPr>
          <p:spPr bwMode="auto">
            <a:xfrm>
              <a:off x="864" y="1200"/>
              <a:ext cx="432" cy="480"/>
            </a:xfrm>
            <a:prstGeom prst="rect">
              <a:avLst/>
            </a:prstGeom>
            <a:noFill/>
            <a:ln w="9525">
              <a:noFill/>
              <a:miter lim="800000"/>
              <a:headEnd/>
              <a:tailEnd/>
            </a:ln>
            <a:effectLst/>
          </p:spPr>
          <p:txBody>
            <a:bodyPr>
              <a:spAutoFit/>
            </a:bodyPr>
            <a:lstStyle/>
            <a:p>
              <a:pPr algn="l" rtl="0" eaLnBrk="0" fontAlgn="auto" hangingPunct="0">
                <a:spcBef>
                  <a:spcPct val="50000"/>
                </a:spcBef>
                <a:spcAft>
                  <a:spcPts val="0"/>
                </a:spcAft>
                <a:defRPr/>
              </a:pPr>
              <a:r>
                <a:rPr lang="en-US" sz="4400" b="1" dirty="0">
                  <a:solidFill>
                    <a:srgbClr val="CC3300"/>
                  </a:solidFill>
                  <a:effectLst>
                    <a:outerShdw blurRad="38100" dist="38100" dir="2700000" algn="tl">
                      <a:srgbClr val="C0C0C0"/>
                    </a:outerShdw>
                  </a:effectLst>
                  <a:latin typeface="Times New Roman" pitchFamily="18" charset="0"/>
                  <a:cs typeface="Guttman Yad-Brush" pitchFamily="2" charset="-79"/>
                </a:rPr>
                <a:t>O</a:t>
              </a:r>
            </a:p>
          </p:txBody>
        </p:sp>
        <p:sp>
          <p:nvSpPr>
            <p:cNvPr id="21" name="Oval 5"/>
            <p:cNvSpPr>
              <a:spLocks noChangeArrowheads="1"/>
            </p:cNvSpPr>
            <p:nvPr/>
          </p:nvSpPr>
          <p:spPr bwMode="auto">
            <a:xfrm>
              <a:off x="1200" y="1488"/>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2" name="Oval 6"/>
            <p:cNvSpPr>
              <a:spLocks noChangeArrowheads="1"/>
            </p:cNvSpPr>
            <p:nvPr/>
          </p:nvSpPr>
          <p:spPr bwMode="auto">
            <a:xfrm>
              <a:off x="1200" y="14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3" name="Oval 7"/>
            <p:cNvSpPr>
              <a:spLocks noChangeArrowheads="1"/>
            </p:cNvSpPr>
            <p:nvPr/>
          </p:nvSpPr>
          <p:spPr bwMode="auto">
            <a:xfrm>
              <a:off x="1056" y="1584"/>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4" name="Oval 8"/>
            <p:cNvSpPr>
              <a:spLocks noChangeArrowheads="1"/>
            </p:cNvSpPr>
            <p:nvPr/>
          </p:nvSpPr>
          <p:spPr bwMode="auto">
            <a:xfrm>
              <a:off x="1008" y="1584"/>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5" name="Oval 9"/>
            <p:cNvSpPr>
              <a:spLocks noChangeArrowheads="1"/>
            </p:cNvSpPr>
            <p:nvPr/>
          </p:nvSpPr>
          <p:spPr bwMode="auto">
            <a:xfrm>
              <a:off x="1056" y="1248"/>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6" name="Oval 10"/>
            <p:cNvSpPr>
              <a:spLocks noChangeArrowheads="1"/>
            </p:cNvSpPr>
            <p:nvPr/>
          </p:nvSpPr>
          <p:spPr bwMode="auto">
            <a:xfrm>
              <a:off x="816" y="1392"/>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7" name="Text Box 11"/>
            <p:cNvSpPr txBox="1">
              <a:spLocks noChangeArrowheads="1"/>
            </p:cNvSpPr>
            <p:nvPr/>
          </p:nvSpPr>
          <p:spPr bwMode="auto">
            <a:xfrm>
              <a:off x="192" y="1200"/>
              <a:ext cx="432" cy="480"/>
            </a:xfrm>
            <a:prstGeom prst="rect">
              <a:avLst/>
            </a:prstGeom>
            <a:noFill/>
            <a:ln w="9525">
              <a:noFill/>
              <a:miter lim="800000"/>
              <a:headEnd/>
              <a:tailEnd/>
            </a:ln>
            <a:effectLst/>
          </p:spPr>
          <p:txBody>
            <a:bodyPr>
              <a:spAutoFit/>
            </a:bodyPr>
            <a:lstStyle/>
            <a:p>
              <a:pPr algn="l" rtl="0" eaLnBrk="0" fontAlgn="auto" hangingPunct="0">
                <a:spcBef>
                  <a:spcPct val="50000"/>
                </a:spcBef>
                <a:spcAft>
                  <a:spcPts val="0"/>
                </a:spcAft>
                <a:defRPr/>
              </a:pPr>
              <a:r>
                <a:rPr lang="en-US" sz="4400" b="1" dirty="0">
                  <a:solidFill>
                    <a:srgbClr val="CC3300"/>
                  </a:solidFill>
                  <a:effectLst>
                    <a:outerShdw blurRad="38100" dist="38100" dir="2700000" algn="tl">
                      <a:srgbClr val="C0C0C0"/>
                    </a:outerShdw>
                  </a:effectLst>
                  <a:latin typeface="Times New Roman" pitchFamily="18" charset="0"/>
                  <a:cs typeface="Guttman Yad-Brush" pitchFamily="2" charset="-79"/>
                </a:rPr>
                <a:t>O</a:t>
              </a:r>
            </a:p>
          </p:txBody>
        </p:sp>
        <p:sp>
          <p:nvSpPr>
            <p:cNvPr id="28" name="Oval 12"/>
            <p:cNvSpPr>
              <a:spLocks noChangeArrowheads="1"/>
            </p:cNvSpPr>
            <p:nvPr/>
          </p:nvSpPr>
          <p:spPr bwMode="auto">
            <a:xfrm>
              <a:off x="384" y="1248"/>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29" name="Oval 13"/>
            <p:cNvSpPr>
              <a:spLocks noChangeArrowheads="1"/>
            </p:cNvSpPr>
            <p:nvPr/>
          </p:nvSpPr>
          <p:spPr bwMode="auto">
            <a:xfrm>
              <a:off x="528" y="14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30" name="Oval 14"/>
            <p:cNvSpPr>
              <a:spLocks noChangeArrowheads="1"/>
            </p:cNvSpPr>
            <p:nvPr/>
          </p:nvSpPr>
          <p:spPr bwMode="auto">
            <a:xfrm>
              <a:off x="384" y="1584"/>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31" name="Oval 15"/>
            <p:cNvSpPr>
              <a:spLocks noChangeArrowheads="1"/>
            </p:cNvSpPr>
            <p:nvPr/>
          </p:nvSpPr>
          <p:spPr bwMode="auto">
            <a:xfrm>
              <a:off x="336" y="1584"/>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32" name="Oval 16"/>
            <p:cNvSpPr>
              <a:spLocks noChangeArrowheads="1"/>
            </p:cNvSpPr>
            <p:nvPr/>
          </p:nvSpPr>
          <p:spPr bwMode="auto">
            <a:xfrm>
              <a:off x="144" y="1440"/>
              <a:ext cx="48" cy="48"/>
            </a:xfrm>
            <a:prstGeom prst="ellipse">
              <a:avLst/>
            </a:prstGeom>
            <a:solidFill>
              <a:schemeClr val="tx2"/>
            </a:solidFill>
            <a:ln w="9525">
              <a:solidFill>
                <a:schemeClr val="tx1"/>
              </a:solidFill>
              <a:round/>
              <a:headEnd/>
              <a:tailEnd/>
            </a:ln>
          </p:spPr>
          <p:txBody>
            <a:bodyPr wrap="none" anchor="ctr"/>
            <a:lstStyle/>
            <a:p>
              <a:endParaRPr lang="he-IL"/>
            </a:p>
          </p:txBody>
        </p:sp>
        <p:sp>
          <p:nvSpPr>
            <p:cNvPr id="33" name="Oval 17"/>
            <p:cNvSpPr>
              <a:spLocks noChangeArrowheads="1"/>
            </p:cNvSpPr>
            <p:nvPr/>
          </p:nvSpPr>
          <p:spPr bwMode="auto">
            <a:xfrm>
              <a:off x="144" y="1392"/>
              <a:ext cx="48" cy="48"/>
            </a:xfrm>
            <a:prstGeom prst="ellipse">
              <a:avLst/>
            </a:prstGeom>
            <a:solidFill>
              <a:schemeClr val="tx2"/>
            </a:solidFill>
            <a:ln w="9525">
              <a:solidFill>
                <a:schemeClr val="tx1"/>
              </a:solidFill>
              <a:round/>
              <a:headEnd/>
              <a:tailEnd/>
            </a:ln>
          </p:spPr>
          <p:txBody>
            <a:bodyPr wrap="none" anchor="ctr"/>
            <a:lstStyle/>
            <a:p>
              <a:endParaRPr lang="he-IL"/>
            </a:p>
          </p:txBody>
        </p:sp>
      </p:gr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59434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1+#ppt_w/2"/>
                                          </p:val>
                                        </p:tav>
                                        <p:tav tm="100000">
                                          <p:val>
                                            <p:strVal val="#ppt_x"/>
                                          </p:val>
                                        </p:tav>
                                      </p:tavLst>
                                    </p:anim>
                                    <p:anim calcmode="lin" valueType="num">
                                      <p:cBhvr additive="base">
                                        <p:cTn id="16" dur="500" fill="hold"/>
                                        <p:tgtEl>
                                          <p:spTgt spid="19"/>
                                        </p:tgtEl>
                                        <p:attrNameLst>
                                          <p:attrName>ppt_y</p:attrName>
                                        </p:attrNameLst>
                                      </p:cBhvr>
                                      <p:tavLst>
                                        <p:tav tm="0">
                                          <p:val>
                                            <p:strVal val="#ppt_y"/>
                                          </p:val>
                                        </p:tav>
                                        <p:tav tm="100000">
                                          <p:val>
                                            <p:strVal val="#ppt_y"/>
                                          </p:val>
                                        </p:tav>
                                      </p:tavLst>
                                    </p:anim>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טעויות המשגה של תלמידים</a:t>
            </a:r>
            <a:endParaRPr lang="he-IL" dirty="0"/>
          </a:p>
        </p:txBody>
      </p:sp>
      <p:sp>
        <p:nvSpPr>
          <p:cNvPr id="3" name="מציין מיקום תוכן 2"/>
          <p:cNvSpPr>
            <a:spLocks noGrp="1"/>
          </p:cNvSpPr>
          <p:nvPr>
            <p:ph idx="1"/>
          </p:nvPr>
        </p:nvSpPr>
        <p:spPr/>
        <p:txBody>
          <a:bodyPr/>
          <a:lstStyle/>
          <a:p>
            <a:r>
              <a:rPr lang="he-IL" dirty="0"/>
              <a:t>שוכחים את החלקיקים התת אטומיים</a:t>
            </a:r>
          </a:p>
          <a:p>
            <a:r>
              <a:rPr lang="he-IL" dirty="0"/>
              <a:t>חושבים שאלקטרונים </a:t>
            </a:r>
            <a:r>
              <a:rPr lang="he-IL" dirty="0">
                <a:solidFill>
                  <a:srgbClr val="FF0000"/>
                </a:solidFill>
              </a:rPr>
              <a:t>מסתובבים</a:t>
            </a:r>
            <a:r>
              <a:rPr lang="he-IL" dirty="0"/>
              <a:t> במסלולים קבועים</a:t>
            </a:r>
          </a:p>
          <a:p>
            <a:r>
              <a:rPr lang="he-IL" dirty="0"/>
              <a:t>הקשר הכימי נובע </a:t>
            </a:r>
            <a:r>
              <a:rPr lang="he-IL" dirty="0">
                <a:solidFill>
                  <a:srgbClr val="FF0000"/>
                </a:solidFill>
              </a:rPr>
              <a:t>מאלקטרונים שנקשרים</a:t>
            </a:r>
          </a:p>
          <a:p>
            <a:r>
              <a:rPr lang="he-IL" dirty="0"/>
              <a:t>אטום </a:t>
            </a:r>
            <a:r>
              <a:rPr lang="he-IL" dirty="0">
                <a:solidFill>
                  <a:srgbClr val="FF0000"/>
                </a:solidFill>
              </a:rPr>
              <a:t>"שואף" </a:t>
            </a:r>
            <a:r>
              <a:rPr lang="he-IL" dirty="0"/>
              <a:t>להגיע למבנה של גז אציל</a:t>
            </a:r>
          </a:p>
          <a:p>
            <a:r>
              <a:rPr lang="he-IL" dirty="0"/>
              <a:t>נפלטת אנרגיה כאשר נשבר </a:t>
            </a:r>
            <a:r>
              <a:rPr lang="he-IL" dirty="0">
                <a:solidFill>
                  <a:srgbClr val="FF0000"/>
                </a:solidFill>
              </a:rPr>
              <a:t>קשר- עתיר אנרגיה</a:t>
            </a:r>
          </a:p>
          <a:p>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650598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יישום ידע: בניית נוסחאות מבנה</a:t>
            </a:r>
            <a:endParaRPr lang="he-IL" dirty="0"/>
          </a:p>
        </p:txBody>
      </p:sp>
      <p:sp>
        <p:nvSpPr>
          <p:cNvPr id="3" name="מציין מיקום תוכן 2"/>
          <p:cNvSpPr>
            <a:spLocks noGrp="1"/>
          </p:cNvSpPr>
          <p:nvPr>
            <p:ph idx="1"/>
          </p:nvPr>
        </p:nvSpPr>
        <p:spPr>
          <a:xfrm>
            <a:off x="457200" y="1600201"/>
            <a:ext cx="8229600" cy="1468759"/>
          </a:xfrm>
        </p:spPr>
        <p:txBody>
          <a:bodyPr/>
          <a:lstStyle/>
          <a:p>
            <a:pPr marL="0" indent="0">
              <a:buNone/>
            </a:pPr>
            <a:r>
              <a:rPr lang="he-IL" dirty="0" smtClean="0"/>
              <a:t>אין צורך להיכנס למושג אלקטרוני ערכיות ולכן התלמיד לא יכול לדעת את נוסחאות הייצוג של אטומים שונים. </a:t>
            </a:r>
          </a:p>
          <a:p>
            <a:pPr marL="0" indent="0">
              <a:buNone/>
            </a:pPr>
            <a:r>
              <a:rPr lang="he-IL" dirty="0" smtClean="0"/>
              <a:t>אך </a:t>
            </a:r>
            <a:r>
              <a:rPr lang="he-IL" b="1" dirty="0" smtClean="0">
                <a:solidFill>
                  <a:srgbClr val="FF0000"/>
                </a:solidFill>
                <a:effectLst>
                  <a:outerShdw blurRad="38100" dist="38100" dir="2700000" algn="tl">
                    <a:srgbClr val="000000">
                      <a:alpha val="43137"/>
                    </a:srgbClr>
                  </a:outerShdw>
                </a:effectLst>
              </a:rPr>
              <a:t>אפשר לתת מידע זה</a:t>
            </a:r>
            <a:r>
              <a:rPr lang="he-IL" b="1" dirty="0">
                <a:solidFill>
                  <a:srgbClr val="FF0000"/>
                </a:solidFill>
                <a:effectLst>
                  <a:outerShdw blurRad="38100" dist="38100" dir="2700000" algn="tl">
                    <a:srgbClr val="000000">
                      <a:alpha val="43137"/>
                    </a:srgbClr>
                  </a:outerShdw>
                </a:effectLst>
              </a:rPr>
              <a:t> </a:t>
            </a:r>
            <a:r>
              <a:rPr lang="he-IL" dirty="0" smtClean="0"/>
              <a:t>בצורה פשוטה: </a:t>
            </a:r>
          </a:p>
          <a:p>
            <a:pPr marL="0" indent="0">
              <a:buNone/>
            </a:pPr>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2201353485"/>
              </p:ext>
            </p:extLst>
          </p:nvPr>
        </p:nvGraphicFramePr>
        <p:xfrm>
          <a:off x="467543" y="3501010"/>
          <a:ext cx="7992889" cy="2887462"/>
        </p:xfrm>
        <a:graphic>
          <a:graphicData uri="http://schemas.openxmlformats.org/drawingml/2006/table">
            <a:tbl>
              <a:tblPr rtl="1" firstRow="1" bandRow="1">
                <a:tableStyleId>{5C22544A-7EE6-4342-B048-85BDC9FD1C3A}</a:tableStyleId>
              </a:tblPr>
              <a:tblGrid>
                <a:gridCol w="1998222"/>
                <a:gridCol w="1777051"/>
                <a:gridCol w="2219394"/>
                <a:gridCol w="1998222"/>
              </a:tblGrid>
              <a:tr h="463263">
                <a:tc gridSpan="2">
                  <a:txBody>
                    <a:bodyPr/>
                    <a:lstStyle/>
                    <a:p>
                      <a:pPr algn="ctr" rtl="1">
                        <a:lnSpc>
                          <a:spcPct val="115000"/>
                        </a:lnSpc>
                        <a:spcAft>
                          <a:spcPts val="1000"/>
                        </a:spcAft>
                      </a:pPr>
                      <a:r>
                        <a:rPr lang="he-IL" sz="2000" b="1" dirty="0">
                          <a:effectLst/>
                          <a:latin typeface="Calibri"/>
                          <a:ea typeface="Times New Roman"/>
                          <a:cs typeface="Arial"/>
                        </a:rPr>
                        <a:t>המודל</a:t>
                      </a:r>
                      <a:endParaRPr lang="en-US" sz="2000" dirty="0">
                        <a:effectLst/>
                        <a:latin typeface="Calibri"/>
                        <a:ea typeface="Times New Roman"/>
                        <a:cs typeface="Arial"/>
                      </a:endParaRPr>
                    </a:p>
                  </a:txBody>
                  <a:tcPr marL="68580" marR="68580" marT="0" marB="0"/>
                </a:tc>
                <a:tc hMerge="1">
                  <a:txBody>
                    <a:bodyPr/>
                    <a:lstStyle/>
                    <a:p>
                      <a:pPr rtl="1"/>
                      <a:endParaRPr lang="he-IL"/>
                    </a:p>
                  </a:txBody>
                  <a:tcPr/>
                </a:tc>
                <a:tc gridSpan="2">
                  <a:txBody>
                    <a:bodyPr/>
                    <a:lstStyle/>
                    <a:p>
                      <a:pPr algn="ctr" rtl="1">
                        <a:lnSpc>
                          <a:spcPct val="115000"/>
                        </a:lnSpc>
                        <a:spcAft>
                          <a:spcPts val="1000"/>
                        </a:spcAft>
                      </a:pPr>
                      <a:r>
                        <a:rPr lang="he-IL" sz="2000" b="1">
                          <a:effectLst/>
                          <a:latin typeface="Calibri"/>
                          <a:ea typeface="Times New Roman"/>
                          <a:cs typeface="Arial"/>
                        </a:rPr>
                        <a:t>האטום</a:t>
                      </a:r>
                      <a:endParaRPr lang="en-US" sz="2000">
                        <a:effectLst/>
                        <a:latin typeface="Calibri"/>
                        <a:ea typeface="Times New Roman"/>
                        <a:cs typeface="Arial"/>
                      </a:endParaRPr>
                    </a:p>
                  </a:txBody>
                  <a:tcPr marL="68580" marR="68580" marT="0" marB="0"/>
                </a:tc>
                <a:tc hMerge="1">
                  <a:txBody>
                    <a:bodyPr/>
                    <a:lstStyle/>
                    <a:p>
                      <a:pPr rtl="1"/>
                      <a:endParaRPr lang="he-IL"/>
                    </a:p>
                  </a:txBody>
                  <a:tcPr/>
                </a:tc>
              </a:tr>
              <a:tr h="463263">
                <a:tc>
                  <a:txBody>
                    <a:bodyPr/>
                    <a:lstStyle/>
                    <a:p>
                      <a:pPr algn="r" rtl="1">
                        <a:lnSpc>
                          <a:spcPct val="115000"/>
                        </a:lnSpc>
                        <a:spcAft>
                          <a:spcPts val="1000"/>
                        </a:spcAft>
                      </a:pPr>
                      <a:r>
                        <a:rPr lang="he-IL" sz="2000" dirty="0">
                          <a:effectLst/>
                          <a:latin typeface="Calibri"/>
                          <a:ea typeface="Times New Roman"/>
                          <a:cs typeface="Arial"/>
                        </a:rPr>
                        <a:t>כדור שחור</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4 חורים</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a:effectLst/>
                          <a:latin typeface="Calibri"/>
                          <a:ea typeface="Times New Roman"/>
                          <a:cs typeface="Arial"/>
                        </a:rPr>
                        <a:t>אטום פחמן  </a:t>
                      </a:r>
                      <a:r>
                        <a:rPr lang="en-US" sz="2000">
                          <a:effectLst/>
                          <a:latin typeface="Arial"/>
                          <a:ea typeface="Times New Roman"/>
                          <a:cs typeface="Arial"/>
                        </a:rPr>
                        <a:t>C</a:t>
                      </a:r>
                      <a:endParaRPr lang="en-US" sz="200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4 </a:t>
                      </a:r>
                      <a:r>
                        <a:rPr lang="he-IL" sz="2000" dirty="0" smtClean="0">
                          <a:effectLst/>
                          <a:latin typeface="Calibri"/>
                          <a:ea typeface="Times New Roman"/>
                          <a:cs typeface="Arial"/>
                        </a:rPr>
                        <a:t>קשרים </a:t>
                      </a:r>
                      <a:r>
                        <a:rPr lang="he-IL" sz="2000" dirty="0" err="1" smtClean="0">
                          <a:effectLst/>
                          <a:latin typeface="Calibri"/>
                          <a:ea typeface="Times New Roman"/>
                          <a:cs typeface="Arial"/>
                        </a:rPr>
                        <a:t>קוולנטים</a:t>
                      </a:r>
                      <a:endParaRPr lang="en-US" sz="2000" dirty="0">
                        <a:effectLst/>
                        <a:latin typeface="Calibri"/>
                        <a:ea typeface="Times New Roman"/>
                        <a:cs typeface="Arial"/>
                      </a:endParaRPr>
                    </a:p>
                  </a:txBody>
                  <a:tcPr marL="68580" marR="68580" marT="0" marB="0"/>
                </a:tc>
              </a:tr>
              <a:tr h="463263">
                <a:tc>
                  <a:txBody>
                    <a:bodyPr/>
                    <a:lstStyle/>
                    <a:p>
                      <a:pPr algn="r" rtl="1">
                        <a:lnSpc>
                          <a:spcPct val="115000"/>
                        </a:lnSpc>
                        <a:spcAft>
                          <a:spcPts val="1000"/>
                        </a:spcAft>
                      </a:pPr>
                      <a:r>
                        <a:rPr lang="he-IL" sz="2000">
                          <a:effectLst/>
                          <a:latin typeface="Calibri"/>
                          <a:ea typeface="Times New Roman"/>
                          <a:cs typeface="Arial"/>
                        </a:rPr>
                        <a:t>כדור תכלת </a:t>
                      </a:r>
                      <a:endParaRPr lang="en-US" sz="200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3 חורים</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a:effectLst/>
                          <a:latin typeface="Calibri"/>
                          <a:ea typeface="Times New Roman"/>
                          <a:cs typeface="Arial"/>
                        </a:rPr>
                        <a:t>אטום חנקן</a:t>
                      </a:r>
                      <a:r>
                        <a:rPr lang="en-US" sz="2000">
                          <a:effectLst/>
                          <a:latin typeface="Arial"/>
                          <a:ea typeface="Times New Roman"/>
                          <a:cs typeface="Arial"/>
                        </a:rPr>
                        <a:t>   N     </a:t>
                      </a:r>
                      <a:endParaRPr lang="en-US" sz="200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3 </a:t>
                      </a:r>
                      <a:r>
                        <a:rPr lang="he-IL" sz="2000" dirty="0" smtClean="0">
                          <a:effectLst/>
                          <a:latin typeface="Calibri"/>
                          <a:ea typeface="Times New Roman"/>
                          <a:cs typeface="Arial"/>
                        </a:rPr>
                        <a:t>קשרים </a:t>
                      </a:r>
                      <a:r>
                        <a:rPr lang="he-IL" sz="2000" dirty="0" err="1" smtClean="0">
                          <a:effectLst/>
                          <a:latin typeface="Calibri"/>
                          <a:ea typeface="Times New Roman"/>
                          <a:cs typeface="Arial"/>
                        </a:rPr>
                        <a:t>קוולנטים</a:t>
                      </a:r>
                      <a:endParaRPr lang="en-US" sz="2000" dirty="0">
                        <a:effectLst/>
                        <a:latin typeface="Calibri"/>
                        <a:ea typeface="Times New Roman"/>
                        <a:cs typeface="Arial"/>
                      </a:endParaRPr>
                    </a:p>
                  </a:txBody>
                  <a:tcPr marL="68580" marR="68580" marT="0" marB="0"/>
                </a:tc>
              </a:tr>
              <a:tr h="463263">
                <a:tc>
                  <a:txBody>
                    <a:bodyPr/>
                    <a:lstStyle/>
                    <a:p>
                      <a:pPr algn="r" rtl="1">
                        <a:lnSpc>
                          <a:spcPct val="115000"/>
                        </a:lnSpc>
                        <a:spcAft>
                          <a:spcPts val="1000"/>
                        </a:spcAft>
                      </a:pPr>
                      <a:r>
                        <a:rPr lang="he-IL" sz="2000">
                          <a:effectLst/>
                          <a:latin typeface="Calibri"/>
                          <a:ea typeface="Times New Roman"/>
                          <a:cs typeface="Arial"/>
                        </a:rPr>
                        <a:t>כדור אדום</a:t>
                      </a:r>
                      <a:endParaRPr lang="en-US" sz="200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2 חורים</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אטום חמצן    </a:t>
                      </a:r>
                      <a:r>
                        <a:rPr lang="en-US" sz="2000" dirty="0">
                          <a:effectLst/>
                          <a:latin typeface="Arial"/>
                          <a:ea typeface="Times New Roman"/>
                          <a:cs typeface="Arial"/>
                        </a:rPr>
                        <a:t>O</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2 </a:t>
                      </a:r>
                      <a:r>
                        <a:rPr lang="he-IL" sz="2000" dirty="0" smtClean="0">
                          <a:effectLst/>
                          <a:latin typeface="Calibri"/>
                          <a:ea typeface="Times New Roman"/>
                          <a:cs typeface="Arial"/>
                        </a:rPr>
                        <a:t>קשרים </a:t>
                      </a:r>
                      <a:r>
                        <a:rPr lang="he-IL" sz="2000" dirty="0" err="1" smtClean="0">
                          <a:effectLst/>
                          <a:latin typeface="Calibri"/>
                          <a:ea typeface="Times New Roman"/>
                          <a:cs typeface="Arial"/>
                        </a:rPr>
                        <a:t>קוולנטים</a:t>
                      </a:r>
                      <a:r>
                        <a:rPr lang="he-IL" sz="2000" dirty="0" smtClean="0">
                          <a:effectLst/>
                          <a:latin typeface="Calibri"/>
                          <a:ea typeface="Times New Roman"/>
                          <a:cs typeface="Arial"/>
                        </a:rPr>
                        <a:t> </a:t>
                      </a:r>
                      <a:endParaRPr lang="en-US" sz="2000" dirty="0">
                        <a:effectLst/>
                        <a:latin typeface="Calibri"/>
                        <a:ea typeface="Times New Roman"/>
                        <a:cs typeface="Arial"/>
                      </a:endParaRPr>
                    </a:p>
                  </a:txBody>
                  <a:tcPr marL="68580" marR="68580" marT="0" marB="0"/>
                </a:tc>
              </a:tr>
              <a:tr h="1034410">
                <a:tc>
                  <a:txBody>
                    <a:bodyPr/>
                    <a:lstStyle/>
                    <a:p>
                      <a:pPr algn="r" rtl="1">
                        <a:lnSpc>
                          <a:spcPct val="115000"/>
                        </a:lnSpc>
                        <a:spcAft>
                          <a:spcPts val="1000"/>
                        </a:spcAft>
                      </a:pPr>
                      <a:r>
                        <a:rPr lang="he-IL" sz="2000" dirty="0">
                          <a:effectLst/>
                          <a:latin typeface="Calibri"/>
                          <a:ea typeface="Times New Roman"/>
                          <a:cs typeface="Arial"/>
                        </a:rPr>
                        <a:t>כדור לבן </a:t>
                      </a:r>
                      <a:r>
                        <a:rPr lang="he-IL" sz="2000" dirty="0" smtClean="0">
                          <a:effectLst/>
                          <a:latin typeface="Calibri"/>
                          <a:ea typeface="Times New Roman"/>
                          <a:cs typeface="Arial"/>
                        </a:rPr>
                        <a:t>/כדור ירוק</a:t>
                      </a:r>
                      <a:endParaRPr lang="en-US" sz="2000" dirty="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a:effectLst/>
                          <a:latin typeface="Calibri"/>
                          <a:ea typeface="Times New Roman"/>
                          <a:cs typeface="Arial"/>
                        </a:rPr>
                        <a:t>1 חור</a:t>
                      </a:r>
                      <a:endParaRPr lang="en-US" sz="2000">
                        <a:effectLst/>
                        <a:latin typeface="Calibri"/>
                        <a:ea typeface="Times New Roman"/>
                        <a:cs typeface="Arial"/>
                      </a:endParaRPr>
                    </a:p>
                  </a:txBody>
                  <a:tcPr marL="68580" marR="68580" marT="0" marB="0"/>
                </a:tc>
                <a:tc>
                  <a:txBody>
                    <a:bodyPr/>
                    <a:lstStyle/>
                    <a:p>
                      <a:pPr algn="r" rtl="1">
                        <a:lnSpc>
                          <a:spcPct val="115000"/>
                        </a:lnSpc>
                        <a:spcAft>
                          <a:spcPts val="1000"/>
                        </a:spcAft>
                      </a:pPr>
                      <a:r>
                        <a:rPr lang="he-IL" sz="2000" dirty="0">
                          <a:effectLst/>
                          <a:latin typeface="Calibri"/>
                          <a:ea typeface="Times New Roman"/>
                          <a:cs typeface="Arial"/>
                        </a:rPr>
                        <a:t>אטום מימן </a:t>
                      </a:r>
                      <a:r>
                        <a:rPr lang="en-US" sz="2000" dirty="0">
                          <a:effectLst/>
                          <a:latin typeface="Arial"/>
                          <a:ea typeface="Times New Roman"/>
                          <a:cs typeface="Arial"/>
                        </a:rPr>
                        <a:t> H</a:t>
                      </a:r>
                      <a:r>
                        <a:rPr lang="he-IL" sz="2000" dirty="0">
                          <a:effectLst/>
                          <a:latin typeface="Calibri"/>
                          <a:ea typeface="Times New Roman"/>
                          <a:cs typeface="Arial"/>
                        </a:rPr>
                        <a:t>או </a:t>
                      </a:r>
                      <a:endParaRPr lang="en-US" sz="2000" dirty="0">
                        <a:effectLst/>
                        <a:latin typeface="Calibri"/>
                        <a:ea typeface="Times New Roman"/>
                        <a:cs typeface="Arial"/>
                      </a:endParaRPr>
                    </a:p>
                    <a:p>
                      <a:pPr algn="r" rtl="1">
                        <a:lnSpc>
                          <a:spcPct val="115000"/>
                        </a:lnSpc>
                        <a:spcAft>
                          <a:spcPts val="1000"/>
                        </a:spcAft>
                      </a:pPr>
                      <a:r>
                        <a:rPr lang="he-IL" sz="2000" dirty="0">
                          <a:effectLst/>
                          <a:latin typeface="Calibri"/>
                          <a:ea typeface="Times New Roman"/>
                          <a:cs typeface="Arial"/>
                        </a:rPr>
                        <a:t>כלור  </a:t>
                      </a:r>
                      <a:r>
                        <a:rPr lang="en-US" sz="2000" dirty="0" err="1">
                          <a:effectLst/>
                          <a:latin typeface="Arial"/>
                          <a:ea typeface="Times New Roman"/>
                          <a:cs typeface="Arial"/>
                        </a:rPr>
                        <a:t>Cl</a:t>
                      </a:r>
                      <a:endParaRPr lang="en-US" sz="2000" dirty="0">
                        <a:effectLst/>
                        <a:latin typeface="Calibri"/>
                        <a:ea typeface="Times New Roman"/>
                        <a:cs typeface="Arial"/>
                      </a:endParaRPr>
                    </a:p>
                  </a:txBody>
                  <a:tcPr marL="68580" marR="68580" marT="0" marB="0"/>
                </a:tc>
                <a:tc>
                  <a:txBody>
                    <a:bodyPr/>
                    <a:lstStyle/>
                    <a:p>
                      <a:pPr marL="0" lvl="0" indent="0" algn="r" rtl="1">
                        <a:lnSpc>
                          <a:spcPct val="115000"/>
                        </a:lnSpc>
                        <a:spcAft>
                          <a:spcPts val="0"/>
                        </a:spcAft>
                        <a:buFontTx/>
                        <a:buNone/>
                      </a:pPr>
                      <a:r>
                        <a:rPr lang="he-IL" sz="2000" dirty="0" smtClean="0">
                          <a:effectLst/>
                          <a:latin typeface="Times New Roman"/>
                          <a:ea typeface="Times New Roman"/>
                          <a:cs typeface="Arial"/>
                        </a:rPr>
                        <a:t>1 קשר </a:t>
                      </a:r>
                      <a:r>
                        <a:rPr lang="he-IL" sz="2000" dirty="0" err="1" smtClean="0">
                          <a:effectLst/>
                          <a:latin typeface="Times New Roman"/>
                          <a:ea typeface="Times New Roman"/>
                          <a:cs typeface="Arial"/>
                        </a:rPr>
                        <a:t>קוולנטי</a:t>
                      </a:r>
                      <a:endParaRPr lang="en-US" sz="2000" dirty="0">
                        <a:effectLst/>
                        <a:latin typeface="Calibri"/>
                        <a:ea typeface="Times New Roman"/>
                        <a:cs typeface="Times New Roman"/>
                      </a:endParaRPr>
                    </a:p>
                  </a:txBody>
                  <a:tcPr marL="68580" marR="68580" marT="0" marB="0"/>
                </a:tc>
              </a:tr>
            </a:tbl>
          </a:graphicData>
        </a:graphic>
      </p:graphicFrame>
      <p:sp>
        <p:nvSpPr>
          <p:cNvPr id="5" name="מציין מיקום של כותרת תחתונה 4"/>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7692128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פעילות עם מודלים</a:t>
            </a:r>
            <a:endParaRPr lang="he-IL" dirty="0"/>
          </a:p>
        </p:txBody>
      </p:sp>
      <p:sp>
        <p:nvSpPr>
          <p:cNvPr id="3" name="מציין מיקום תוכן 2"/>
          <p:cNvSpPr>
            <a:spLocks noGrp="1"/>
          </p:cNvSpPr>
          <p:nvPr>
            <p:ph idx="1"/>
          </p:nvPr>
        </p:nvSpPr>
        <p:spPr/>
        <p:txBody>
          <a:bodyPr/>
          <a:lstStyle/>
          <a:p>
            <a:r>
              <a:rPr lang="he-IL" dirty="0" smtClean="0"/>
              <a:t>לבקש לבנות את המודלים של מולקולות פשוטות:</a:t>
            </a:r>
          </a:p>
          <a:p>
            <a:r>
              <a:rPr lang="en-US" dirty="0" smtClean="0"/>
              <a:t>NH</a:t>
            </a:r>
            <a:r>
              <a:rPr lang="en-US" baseline="-25000" dirty="0" smtClean="0"/>
              <a:t>3</a:t>
            </a:r>
            <a:r>
              <a:rPr lang="en-US" dirty="0" smtClean="0"/>
              <a:t>, CH</a:t>
            </a:r>
            <a:r>
              <a:rPr lang="en-US" baseline="-25000" dirty="0" smtClean="0"/>
              <a:t>4</a:t>
            </a:r>
            <a:r>
              <a:rPr lang="en-US" dirty="0" smtClean="0"/>
              <a:t>, C</a:t>
            </a:r>
            <a:r>
              <a:rPr lang="en-US" baseline="-25000" dirty="0" smtClean="0"/>
              <a:t>2</a:t>
            </a:r>
            <a:r>
              <a:rPr lang="en-US" dirty="0" smtClean="0"/>
              <a:t>H</a:t>
            </a:r>
            <a:r>
              <a:rPr lang="en-US" baseline="-25000" dirty="0" smtClean="0"/>
              <a:t>2</a:t>
            </a:r>
            <a:r>
              <a:rPr lang="en-US" dirty="0" smtClean="0"/>
              <a:t>,</a:t>
            </a:r>
            <a:r>
              <a:rPr lang="he-IL" dirty="0" smtClean="0"/>
              <a:t>  ועוד....</a:t>
            </a:r>
          </a:p>
          <a:p>
            <a:r>
              <a:rPr lang="he-IL" dirty="0" smtClean="0"/>
              <a:t>לערוך תחרות בין קבוצות בזמן קצוב. </a:t>
            </a:r>
          </a:p>
          <a:p>
            <a:r>
              <a:rPr lang="he-IL" dirty="0" smtClean="0"/>
              <a:t>לבקש בנייה של  מולקולות מורכבות יותר. </a:t>
            </a:r>
          </a:p>
          <a:p>
            <a:r>
              <a:rPr lang="he-IL" dirty="0" smtClean="0"/>
              <a:t>לתת אילוצים למבנה. טבעת, שרשרת ישרה </a:t>
            </a:r>
            <a:r>
              <a:rPr lang="he-IL" dirty="0" err="1" smtClean="0"/>
              <a:t>וכו</a:t>
            </a:r>
            <a:r>
              <a:rPr lang="he-IL" dirty="0" smtClean="0"/>
              <a:t>'. </a:t>
            </a:r>
          </a:p>
          <a:p>
            <a:r>
              <a:rPr lang="he-IL" dirty="0" smtClean="0"/>
              <a:t>אם מתעורר עניין , אפשר לדבר על איזומרים.</a:t>
            </a:r>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415767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0528" y="332656"/>
            <a:ext cx="8229600" cy="1143000"/>
          </a:xfrm>
        </p:spPr>
        <p:txBody>
          <a:bodyPr>
            <a:normAutofit fontScale="90000"/>
          </a:bodyPr>
          <a:lstStyle/>
          <a:p>
            <a:pPr algn="ctr"/>
            <a:r>
              <a:rPr lang="he-IL" dirty="0" smtClean="0"/>
              <a:t>פעילות עם מודלים </a:t>
            </a:r>
            <a:r>
              <a:rPr lang="he-IL" sz="4000" dirty="0" smtClean="0">
                <a:solidFill>
                  <a:srgbClr val="FF0000"/>
                </a:solidFill>
              </a:rPr>
              <a:t>ברמה גבוהה יותר</a:t>
            </a:r>
            <a:r>
              <a:rPr lang="he-IL" sz="4000" dirty="0" smtClean="0"/>
              <a:t>:</a:t>
            </a:r>
            <a:endParaRPr lang="he-IL" sz="4000" dirty="0"/>
          </a:p>
        </p:txBody>
      </p:sp>
      <p:sp>
        <p:nvSpPr>
          <p:cNvPr id="3" name="מציין מיקום תוכן 2"/>
          <p:cNvSpPr>
            <a:spLocks noGrp="1"/>
          </p:cNvSpPr>
          <p:nvPr>
            <p:ph idx="1"/>
          </p:nvPr>
        </p:nvSpPr>
        <p:spPr>
          <a:xfrm>
            <a:off x="450528" y="1196752"/>
            <a:ext cx="8229600" cy="4853135"/>
          </a:xfrm>
        </p:spPr>
        <p:txBody>
          <a:bodyPr>
            <a:normAutofit lnSpcReduction="10000"/>
          </a:bodyPr>
          <a:lstStyle/>
          <a:p>
            <a:endParaRPr lang="he-IL" dirty="0" smtClean="0"/>
          </a:p>
          <a:p>
            <a:r>
              <a:rPr lang="he-IL" dirty="0" smtClean="0"/>
              <a:t>לתת נוסחאות ייצוג של אטומים שונים:</a:t>
            </a:r>
          </a:p>
          <a:p>
            <a:endParaRPr lang="he-IL" dirty="0"/>
          </a:p>
          <a:p>
            <a:pPr marL="0" indent="0">
              <a:buNone/>
            </a:pPr>
            <a:endParaRPr lang="he-IL" dirty="0" smtClean="0"/>
          </a:p>
          <a:p>
            <a:endParaRPr lang="he-IL" dirty="0"/>
          </a:p>
          <a:p>
            <a:endParaRPr lang="he-IL" dirty="0" smtClean="0"/>
          </a:p>
          <a:p>
            <a:endParaRPr lang="he-IL" dirty="0" smtClean="0"/>
          </a:p>
          <a:p>
            <a:endParaRPr lang="he-IL" dirty="0" smtClean="0"/>
          </a:p>
          <a:p>
            <a:endParaRPr lang="he-IL" dirty="0" smtClean="0"/>
          </a:p>
          <a:p>
            <a:r>
              <a:rPr lang="he-IL" dirty="0" smtClean="0"/>
              <a:t>ולבקש מהתלמידים לקבוע מהם כדורי המודלים המתאימים ואז לבנות מבנים שונים. </a:t>
            </a:r>
          </a:p>
          <a:p>
            <a:endParaRPr lang="he-IL" dirty="0"/>
          </a:p>
          <a:p>
            <a:pPr marL="0" indent="0">
              <a:buNone/>
            </a:pPr>
            <a:endParaRPr lang="he-IL" dirty="0" smtClean="0"/>
          </a:p>
          <a:p>
            <a:endParaRPr lang="he-IL" dirty="0"/>
          </a:p>
          <a:p>
            <a:pPr marL="0" indent="0">
              <a:buNone/>
            </a:pPr>
            <a:endParaRPr lang="he-IL" dirty="0"/>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2420888"/>
            <a:ext cx="8123560"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מציין מיקום של כותרת תחתונה 4"/>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911315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39552" y="404664"/>
            <a:ext cx="8229600" cy="1143000"/>
          </a:xfrm>
        </p:spPr>
        <p:txBody>
          <a:bodyPr/>
          <a:lstStyle/>
          <a:p>
            <a:pPr algn="ctr"/>
            <a:r>
              <a:rPr lang="he-IL" dirty="0" smtClean="0"/>
              <a:t>פריטי הערכה</a:t>
            </a:r>
            <a:endParaRPr lang="he-IL" dirty="0"/>
          </a:p>
        </p:txBody>
      </p:sp>
      <p:sp>
        <p:nvSpPr>
          <p:cNvPr id="3" name="מציין מיקום תוכן 2"/>
          <p:cNvSpPr>
            <a:spLocks noGrp="1"/>
          </p:cNvSpPr>
          <p:nvPr>
            <p:ph idx="1"/>
          </p:nvPr>
        </p:nvSpPr>
        <p:spPr>
          <a:xfrm>
            <a:off x="467544" y="1628800"/>
            <a:ext cx="8229600" cy="4525963"/>
          </a:xfrm>
        </p:spPr>
        <p:txBody>
          <a:bodyPr>
            <a:normAutofit lnSpcReduction="10000"/>
          </a:bodyPr>
          <a:lstStyle/>
          <a:p>
            <a:pPr marL="514350" lvl="0" indent="-514350">
              <a:buAutoNum type="arabicPeriod"/>
            </a:pPr>
            <a:r>
              <a:rPr lang="he-IL" dirty="0" smtClean="0"/>
              <a:t>א. </a:t>
            </a:r>
            <a:r>
              <a:rPr lang="he-IL" dirty="0"/>
              <a:t>ב</a:t>
            </a:r>
            <a:r>
              <a:rPr lang="he-IL" dirty="0" smtClean="0"/>
              <a:t>תמונה נתון </a:t>
            </a:r>
            <a:r>
              <a:rPr lang="he-IL" dirty="0"/>
              <a:t>מודל של </a:t>
            </a:r>
            <a:r>
              <a:rPr lang="he-IL" dirty="0" smtClean="0"/>
              <a:t> מולקולה </a:t>
            </a:r>
          </a:p>
          <a:p>
            <a:pPr marL="0" lvl="0" indent="0">
              <a:buNone/>
            </a:pPr>
            <a:r>
              <a:rPr lang="he-IL" dirty="0" smtClean="0"/>
              <a:t>המרכיבה את החומר גליצרול.</a:t>
            </a:r>
            <a:endParaRPr lang="en-US" dirty="0"/>
          </a:p>
          <a:p>
            <a:pPr marL="0" lvl="0" indent="0">
              <a:buNone/>
            </a:pPr>
            <a:r>
              <a:rPr lang="he-IL" dirty="0" smtClean="0"/>
              <a:t>(נתון: לאטום </a:t>
            </a:r>
            <a:r>
              <a:rPr lang="he-IL" dirty="0"/>
              <a:t>פחמן 4 קשרים, </a:t>
            </a:r>
            <a:endParaRPr lang="he-IL" dirty="0" smtClean="0"/>
          </a:p>
          <a:p>
            <a:pPr marL="0" lvl="0" indent="0">
              <a:buNone/>
            </a:pPr>
            <a:r>
              <a:rPr lang="he-IL" dirty="0" smtClean="0"/>
              <a:t>לאטום </a:t>
            </a:r>
            <a:r>
              <a:rPr lang="he-IL" dirty="0"/>
              <a:t>חמצן 2 קשרים, לאטום מימן 1 קשר, </a:t>
            </a:r>
            <a:endParaRPr lang="he-IL" dirty="0" smtClean="0"/>
          </a:p>
          <a:p>
            <a:pPr marL="0" lvl="0" indent="0">
              <a:buNone/>
            </a:pPr>
            <a:r>
              <a:rPr lang="he-IL" dirty="0" smtClean="0"/>
              <a:t>לאטום </a:t>
            </a:r>
            <a:r>
              <a:rPr lang="he-IL" dirty="0"/>
              <a:t>חנקן 3 </a:t>
            </a:r>
            <a:r>
              <a:rPr lang="he-IL" dirty="0" smtClean="0"/>
              <a:t>קשרים). </a:t>
            </a:r>
            <a:endParaRPr lang="en-US" dirty="0"/>
          </a:p>
          <a:p>
            <a:pPr marL="0" lvl="0" indent="0">
              <a:buNone/>
            </a:pPr>
            <a:endParaRPr lang="he-IL" dirty="0"/>
          </a:p>
          <a:p>
            <a:pPr marL="0" lvl="0" indent="0">
              <a:buNone/>
            </a:pPr>
            <a:r>
              <a:rPr lang="he-IL" dirty="0" smtClean="0"/>
              <a:t>ב-רשום </a:t>
            </a:r>
            <a:r>
              <a:rPr lang="he-IL" dirty="0"/>
              <a:t>את </a:t>
            </a:r>
            <a:r>
              <a:rPr lang="he-IL" dirty="0">
                <a:solidFill>
                  <a:srgbClr val="FF0000"/>
                </a:solidFill>
              </a:rPr>
              <a:t>נוסחת המבנה </a:t>
            </a:r>
            <a:r>
              <a:rPr lang="he-IL" dirty="0"/>
              <a:t>של החומר על פי המודל הנתון. </a:t>
            </a:r>
          </a:p>
          <a:p>
            <a:endParaRPr lang="en-US" dirty="0"/>
          </a:p>
          <a:p>
            <a:pPr marL="0" indent="0">
              <a:buNone/>
            </a:pPr>
            <a:r>
              <a:rPr lang="he-IL" dirty="0" smtClean="0"/>
              <a:t>ג- </a:t>
            </a:r>
            <a:r>
              <a:rPr lang="he-IL" dirty="0" smtClean="0">
                <a:solidFill>
                  <a:srgbClr val="FF0000"/>
                </a:solidFill>
              </a:rPr>
              <a:t>הנוסחה </a:t>
            </a:r>
            <a:r>
              <a:rPr lang="he-IL" dirty="0">
                <a:solidFill>
                  <a:srgbClr val="FF0000"/>
                </a:solidFill>
              </a:rPr>
              <a:t>המולקולארית </a:t>
            </a:r>
            <a:r>
              <a:rPr lang="he-IL" dirty="0"/>
              <a:t>המתאימה </a:t>
            </a:r>
            <a:r>
              <a:rPr lang="he-IL" dirty="0" smtClean="0"/>
              <a:t>היא</a:t>
            </a:r>
            <a:r>
              <a:rPr lang="he-IL" dirty="0"/>
              <a:t>:</a:t>
            </a:r>
            <a:endParaRPr lang="en-US" dirty="0"/>
          </a:p>
          <a:p>
            <a:pPr marL="0" lvl="0" indent="0">
              <a:buNone/>
            </a:pPr>
            <a:r>
              <a:rPr lang="he-IL" dirty="0" smtClean="0"/>
              <a:t>1.</a:t>
            </a:r>
            <a:r>
              <a:rPr lang="en-US" dirty="0" smtClean="0"/>
              <a:t>C</a:t>
            </a:r>
            <a:r>
              <a:rPr lang="en-US" baseline="-25000" dirty="0" smtClean="0"/>
              <a:t>2</a:t>
            </a:r>
            <a:r>
              <a:rPr lang="en-US" dirty="0" smtClean="0"/>
              <a:t>H</a:t>
            </a:r>
            <a:r>
              <a:rPr lang="en-US" baseline="-25000" dirty="0" smtClean="0"/>
              <a:t>4</a:t>
            </a:r>
            <a:r>
              <a:rPr lang="en-US" dirty="0" smtClean="0"/>
              <a:t>O</a:t>
            </a:r>
            <a:r>
              <a:rPr lang="en-US" baseline="-25000" dirty="0" smtClean="0"/>
              <a:t>3</a:t>
            </a:r>
            <a:r>
              <a:rPr lang="en-US" dirty="0" smtClean="0"/>
              <a:t> </a:t>
            </a:r>
            <a:r>
              <a:rPr lang="he-IL" dirty="0" smtClean="0"/>
              <a:t>      </a:t>
            </a:r>
            <a:r>
              <a:rPr lang="he-IL" dirty="0"/>
              <a:t>2. </a:t>
            </a:r>
            <a:r>
              <a:rPr lang="en-US" dirty="0"/>
              <a:t>N</a:t>
            </a:r>
            <a:r>
              <a:rPr lang="en-US" baseline="-25000" dirty="0"/>
              <a:t>3</a:t>
            </a:r>
            <a:r>
              <a:rPr lang="en-US" dirty="0"/>
              <a:t>H</a:t>
            </a:r>
            <a:r>
              <a:rPr lang="en-US" baseline="-25000" dirty="0"/>
              <a:t>6</a:t>
            </a:r>
            <a:r>
              <a:rPr lang="en-US" dirty="0"/>
              <a:t>O</a:t>
            </a:r>
            <a:r>
              <a:rPr lang="en-US" baseline="-25000" dirty="0"/>
              <a:t>3</a:t>
            </a:r>
            <a:r>
              <a:rPr lang="en-US" dirty="0"/>
              <a:t>  </a:t>
            </a:r>
            <a:r>
              <a:rPr lang="he-IL" dirty="0"/>
              <a:t>    3. </a:t>
            </a:r>
            <a:r>
              <a:rPr lang="en-US" dirty="0"/>
              <a:t>C</a:t>
            </a:r>
            <a:r>
              <a:rPr lang="en-US" baseline="-25000" dirty="0"/>
              <a:t>3</a:t>
            </a:r>
            <a:r>
              <a:rPr lang="en-US" dirty="0"/>
              <a:t>H</a:t>
            </a:r>
            <a:r>
              <a:rPr lang="en-US" baseline="-25000" dirty="0"/>
              <a:t>6</a:t>
            </a:r>
            <a:r>
              <a:rPr lang="en-US" dirty="0"/>
              <a:t>O</a:t>
            </a:r>
            <a:r>
              <a:rPr lang="en-US" baseline="-25000" dirty="0"/>
              <a:t>3</a:t>
            </a:r>
            <a:r>
              <a:rPr lang="he-IL" dirty="0"/>
              <a:t>     4. </a:t>
            </a:r>
            <a:r>
              <a:rPr lang="en-US" dirty="0" smtClean="0"/>
              <a:t>C</a:t>
            </a:r>
            <a:r>
              <a:rPr lang="en-US" baseline="-25000" dirty="0" smtClean="0"/>
              <a:t>3</a:t>
            </a:r>
            <a:r>
              <a:rPr lang="en-US" dirty="0" smtClean="0"/>
              <a:t>H</a:t>
            </a:r>
            <a:r>
              <a:rPr lang="en-US" baseline="-25000" dirty="0" smtClean="0"/>
              <a:t>3</a:t>
            </a:r>
            <a:r>
              <a:rPr lang="en-US" dirty="0" smtClean="0"/>
              <a:t>O</a:t>
            </a:r>
            <a:r>
              <a:rPr lang="en-US" baseline="-25000" dirty="0" smtClean="0"/>
              <a:t>6</a:t>
            </a:r>
            <a:endParaRPr lang="en-US" dirty="0"/>
          </a:p>
        </p:txBody>
      </p:sp>
      <p:pic>
        <p:nvPicPr>
          <p:cNvPr id="5" name="תמונה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445" y="1700808"/>
            <a:ext cx="2465139" cy="1368152"/>
          </a:xfrm>
          <a:prstGeom prst="rect">
            <a:avLst/>
          </a:prstGeom>
        </p:spPr>
      </p:pic>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2312178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dirty="0"/>
          </a:p>
        </p:txBody>
      </p:sp>
      <p:sp>
        <p:nvSpPr>
          <p:cNvPr id="3" name="מציין מיקום תוכן 2"/>
          <p:cNvSpPr>
            <a:spLocks noGrp="1"/>
          </p:cNvSpPr>
          <p:nvPr>
            <p:ph idx="1"/>
          </p:nvPr>
        </p:nvSpPr>
        <p:spPr/>
        <p:txBody>
          <a:bodyPr/>
          <a:lstStyle/>
          <a:p>
            <a:pPr marL="0" lvl="0" indent="0">
              <a:buNone/>
            </a:pPr>
            <a:r>
              <a:rPr lang="he-IL" dirty="0" smtClean="0"/>
              <a:t>ד. מהו </a:t>
            </a:r>
            <a:r>
              <a:rPr lang="he-IL" dirty="0"/>
              <a:t>המשפט הנכון</a:t>
            </a:r>
            <a:r>
              <a:rPr lang="he-IL" dirty="0" smtClean="0"/>
              <a:t>? במולקולה של גליצרול יש:</a:t>
            </a:r>
            <a:endParaRPr lang="en-US" dirty="0"/>
          </a:p>
          <a:p>
            <a:pPr marL="514350" lvl="0" indent="-514350">
              <a:buFont typeface="+mj-lt"/>
              <a:buAutoNum type="arabicPeriod"/>
            </a:pPr>
            <a:r>
              <a:rPr lang="he-IL" dirty="0" smtClean="0"/>
              <a:t>רק </a:t>
            </a:r>
            <a:r>
              <a:rPr lang="he-IL" dirty="0"/>
              <a:t>קשרים </a:t>
            </a:r>
            <a:r>
              <a:rPr lang="he-IL" dirty="0" err="1"/>
              <a:t>קוולנטים</a:t>
            </a:r>
            <a:r>
              <a:rPr lang="he-IL" dirty="0"/>
              <a:t> בודדים</a:t>
            </a:r>
            <a:endParaRPr lang="en-US" dirty="0"/>
          </a:p>
          <a:p>
            <a:pPr marL="514350" lvl="0" indent="-514350">
              <a:buFont typeface="+mj-lt"/>
              <a:buAutoNum type="arabicPeriod"/>
            </a:pPr>
            <a:r>
              <a:rPr lang="he-IL" dirty="0" smtClean="0"/>
              <a:t>קשר </a:t>
            </a:r>
            <a:r>
              <a:rPr lang="he-IL" dirty="0"/>
              <a:t>שיתופי כפול אחד</a:t>
            </a:r>
            <a:endParaRPr lang="en-US" dirty="0"/>
          </a:p>
          <a:p>
            <a:pPr marL="514350" lvl="0" indent="-514350">
              <a:buFont typeface="+mj-lt"/>
              <a:buAutoNum type="arabicPeriod"/>
            </a:pPr>
            <a:r>
              <a:rPr lang="he-IL" dirty="0" smtClean="0"/>
              <a:t>קשר </a:t>
            </a:r>
            <a:r>
              <a:rPr lang="he-IL" dirty="0"/>
              <a:t>שיתופי משולש אחד</a:t>
            </a:r>
            <a:endParaRPr lang="en-US" dirty="0"/>
          </a:p>
          <a:p>
            <a:pPr marL="514350" lvl="0" indent="-514350">
              <a:buFont typeface="+mj-lt"/>
              <a:buAutoNum type="arabicPeriod"/>
            </a:pPr>
            <a:r>
              <a:rPr lang="he-IL" dirty="0"/>
              <a:t>לא ניתן לדעת אילו קשרים שיתופיים יש במולקולה. </a:t>
            </a:r>
            <a:endParaRPr lang="he-IL" dirty="0" smtClean="0"/>
          </a:p>
          <a:p>
            <a:pPr marL="514350" lvl="0" indent="-514350">
              <a:buFont typeface="+mj-lt"/>
              <a:buAutoNum type="arabicPeriod"/>
            </a:pPr>
            <a:endParaRPr lang="he-IL" dirty="0"/>
          </a:p>
          <a:p>
            <a:pPr marL="514350" lvl="0" indent="-514350">
              <a:buFont typeface="+mj-lt"/>
              <a:buAutoNum type="arabicPeriod"/>
            </a:pPr>
            <a:endParaRPr lang="en-US"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40843677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השוואה בין 2 חומרים</a:t>
            </a:r>
            <a:endParaRPr lang="he-IL" dirty="0"/>
          </a:p>
        </p:txBody>
      </p:sp>
      <p:sp>
        <p:nvSpPr>
          <p:cNvPr id="3" name="מציין מיקום תוכן 2"/>
          <p:cNvSpPr>
            <a:spLocks noGrp="1"/>
          </p:cNvSpPr>
          <p:nvPr>
            <p:ph sz="half" idx="1"/>
          </p:nvPr>
        </p:nvSpPr>
        <p:spPr/>
        <p:txBody>
          <a:bodyPr/>
          <a:lstStyle/>
          <a:p>
            <a:pPr marL="0" indent="0">
              <a:buNone/>
            </a:pPr>
            <a:r>
              <a:rPr lang="he-IL" dirty="0" smtClean="0"/>
              <a:t>די מתיל אתר</a:t>
            </a:r>
          </a:p>
          <a:p>
            <a:r>
              <a:rPr lang="he-IL" dirty="0" smtClean="0"/>
              <a:t>גז בטמפרטורת החדר</a:t>
            </a:r>
          </a:p>
          <a:p>
            <a:endParaRPr lang="he-IL" dirty="0" smtClean="0"/>
          </a:p>
          <a:p>
            <a:endParaRPr lang="he-IL" dirty="0" smtClean="0"/>
          </a:p>
          <a:p>
            <a:endParaRPr lang="he-IL" dirty="0"/>
          </a:p>
          <a:p>
            <a:r>
              <a:rPr lang="he-IL" dirty="0"/>
              <a:t>מהי הנוסחה </a:t>
            </a:r>
            <a:r>
              <a:rPr lang="he-IL" dirty="0" smtClean="0"/>
              <a:t>המולקולרית של החומר?</a:t>
            </a:r>
            <a:endParaRPr lang="he-IL" dirty="0"/>
          </a:p>
          <a:p>
            <a:r>
              <a:rPr lang="he-IL" dirty="0"/>
              <a:t>מהי נוסחת </a:t>
            </a:r>
            <a:r>
              <a:rPr lang="he-IL" dirty="0" smtClean="0"/>
              <a:t>המבנה של המולקולה?</a:t>
            </a:r>
            <a:endParaRPr lang="he-IL" dirty="0"/>
          </a:p>
          <a:p>
            <a:endParaRPr lang="he-IL" dirty="0"/>
          </a:p>
        </p:txBody>
      </p:sp>
      <p:sp>
        <p:nvSpPr>
          <p:cNvPr id="4" name="מציין מיקום תוכן 3"/>
          <p:cNvSpPr>
            <a:spLocks noGrp="1"/>
          </p:cNvSpPr>
          <p:nvPr>
            <p:ph sz="half" idx="2"/>
          </p:nvPr>
        </p:nvSpPr>
        <p:spPr/>
        <p:txBody>
          <a:bodyPr/>
          <a:lstStyle/>
          <a:p>
            <a:pPr marL="0" indent="0">
              <a:buNone/>
            </a:pPr>
            <a:r>
              <a:rPr lang="he-IL" dirty="0" err="1" smtClean="0"/>
              <a:t>אתאנול</a:t>
            </a:r>
            <a:endParaRPr lang="he-IL" dirty="0" smtClean="0"/>
          </a:p>
          <a:p>
            <a:r>
              <a:rPr lang="he-IL" dirty="0" smtClean="0"/>
              <a:t>נוזל בטמפ' החדר</a:t>
            </a:r>
          </a:p>
          <a:p>
            <a:endParaRPr lang="he-IL" dirty="0"/>
          </a:p>
          <a:p>
            <a:endParaRPr lang="he-IL" dirty="0" smtClean="0"/>
          </a:p>
          <a:p>
            <a:endParaRPr lang="he-IL" dirty="0"/>
          </a:p>
          <a:p>
            <a:r>
              <a:rPr lang="he-IL" dirty="0" smtClean="0"/>
              <a:t>מהי הנוסחה המולקולרית של החומר?</a:t>
            </a:r>
          </a:p>
          <a:p>
            <a:r>
              <a:rPr lang="he-IL" dirty="0" smtClean="0"/>
              <a:t>מהי נוסחת המבנה של המולקולה?</a:t>
            </a:r>
          </a:p>
          <a:p>
            <a:endParaRPr lang="he-IL" dirty="0"/>
          </a:p>
        </p:txBody>
      </p:sp>
      <p:pic>
        <p:nvPicPr>
          <p:cNvPr id="5" name="תמונה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6136" y="2852936"/>
            <a:ext cx="2128315" cy="1457896"/>
          </a:xfrm>
          <a:prstGeom prst="rect">
            <a:avLst/>
          </a:prstGeom>
        </p:spPr>
      </p:pic>
      <p:pic>
        <p:nvPicPr>
          <p:cNvPr id="6" name="תמונה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696" y="2948285"/>
            <a:ext cx="2358936" cy="1267197"/>
          </a:xfrm>
          <a:prstGeom prst="rect">
            <a:avLst/>
          </a:prstGeom>
        </p:spPr>
      </p:pic>
      <p:sp>
        <p:nvSpPr>
          <p:cNvPr id="7" name="מציין מיקום של כותרת תחתונה 6"/>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3392852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פריטי הערכה </a:t>
            </a:r>
            <a:r>
              <a:rPr lang="he-IL" sz="3600" dirty="0" smtClean="0"/>
              <a:t>(3)</a:t>
            </a:r>
            <a:endParaRPr lang="he-IL" sz="3600"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1980353052"/>
              </p:ext>
            </p:extLst>
          </p:nvPr>
        </p:nvGraphicFramePr>
        <p:xfrm>
          <a:off x="395536" y="1844824"/>
          <a:ext cx="8229600" cy="4206240"/>
        </p:xfrm>
        <a:graphic>
          <a:graphicData uri="http://schemas.openxmlformats.org/drawingml/2006/table">
            <a:tbl>
              <a:tblPr rtl="1" firstRow="1" bandRow="1">
                <a:tableStyleId>{5C22544A-7EE6-4342-B048-85BDC9FD1C3A}</a:tableStyleId>
              </a:tblPr>
              <a:tblGrid>
                <a:gridCol w="2743200"/>
                <a:gridCol w="2743200"/>
                <a:gridCol w="2743200"/>
              </a:tblGrid>
              <a:tr h="370840">
                <a:tc>
                  <a:txBody>
                    <a:bodyPr/>
                    <a:lstStyle/>
                    <a:p>
                      <a:pPr algn="r" rtl="1">
                        <a:lnSpc>
                          <a:spcPct val="115000"/>
                        </a:lnSpc>
                        <a:spcAft>
                          <a:spcPts val="0"/>
                        </a:spcAft>
                      </a:pPr>
                      <a:r>
                        <a:rPr lang="he-IL" sz="2000" dirty="0">
                          <a:effectLst/>
                          <a:latin typeface="Calibri"/>
                          <a:ea typeface="Calibri"/>
                          <a:cs typeface="Arial"/>
                        </a:rPr>
                        <a:t> </a:t>
                      </a:r>
                      <a:r>
                        <a:rPr lang="he-IL" sz="2000" dirty="0" smtClean="0">
                          <a:effectLst/>
                          <a:latin typeface="Calibri"/>
                          <a:ea typeface="Calibri"/>
                          <a:cs typeface="Arial"/>
                        </a:rPr>
                        <a:t>המולקולה מורכבת מ:</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נוסחה מולקולרית</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smtClean="0">
                          <a:effectLst/>
                          <a:latin typeface="Calibri"/>
                          <a:ea typeface="Calibri"/>
                          <a:cs typeface="Arial"/>
                        </a:rPr>
                        <a:t>נוסחת</a:t>
                      </a:r>
                      <a:r>
                        <a:rPr lang="he-IL" sz="2000" baseline="0" dirty="0" smtClean="0">
                          <a:effectLst/>
                          <a:latin typeface="Calibri"/>
                          <a:ea typeface="Calibri"/>
                          <a:cs typeface="Arial"/>
                        </a:rPr>
                        <a:t> מבנה</a:t>
                      </a:r>
                      <a:endParaRPr lang="en-US" sz="2000" dirty="0">
                        <a:effectLst/>
                        <a:latin typeface="Calibri"/>
                        <a:ea typeface="Calibri"/>
                        <a:cs typeface="Arial"/>
                      </a:endParaRPr>
                    </a:p>
                  </a:txBody>
                  <a:tcPr marL="68580" marR="68580" marT="0" marB="0"/>
                </a:tc>
              </a:tr>
              <a:tr h="370840">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2 אטומי חמצן ואטום </a:t>
                      </a:r>
                      <a:r>
                        <a:rPr lang="he-IL" sz="2000" dirty="0" smtClean="0">
                          <a:effectLst/>
                          <a:latin typeface="Calibri"/>
                          <a:ea typeface="Calibri"/>
                          <a:cs typeface="Arial"/>
                        </a:rPr>
                        <a:t>פחמן</a:t>
                      </a:r>
                    </a:p>
                    <a:p>
                      <a:pPr algn="r" rtl="1">
                        <a:lnSpc>
                          <a:spcPct val="115000"/>
                        </a:lnSpc>
                        <a:spcAft>
                          <a:spcPts val="0"/>
                        </a:spcAft>
                      </a:pPr>
                      <a:r>
                        <a:rPr lang="he-IL" sz="2000" dirty="0" smtClean="0">
                          <a:effectLst/>
                          <a:latin typeface="Calibri"/>
                          <a:ea typeface="Calibri"/>
                          <a:cs typeface="Arial"/>
                        </a:rPr>
                        <a:t>מחוברים</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r>
              <a:tr h="370840">
                <a:tc>
                  <a:txBody>
                    <a:bodyPr/>
                    <a:lstStyle/>
                    <a:p>
                      <a:pPr algn="r" rtl="1">
                        <a:lnSpc>
                          <a:spcPct val="115000"/>
                        </a:lnSpc>
                        <a:spcAft>
                          <a:spcPts val="0"/>
                        </a:spcAft>
                      </a:pPr>
                      <a:r>
                        <a:rPr lang="he-IL" sz="2000" dirty="0">
                          <a:effectLst/>
                          <a:latin typeface="Calibri"/>
                          <a:ea typeface="Calibri"/>
                          <a:cs typeface="Arial"/>
                        </a:rPr>
                        <a:t> </a:t>
                      </a:r>
                      <a:endParaRPr lang="he-IL" sz="2000" dirty="0" smtClean="0">
                        <a:effectLst/>
                        <a:latin typeface="Calibri"/>
                        <a:ea typeface="Calibri"/>
                        <a:cs typeface="Arial"/>
                      </a:endParaRPr>
                    </a:p>
                    <a:p>
                      <a:pPr algn="r" rtl="1">
                        <a:lnSpc>
                          <a:spcPct val="115000"/>
                        </a:lnSpc>
                        <a:spcAft>
                          <a:spcPts val="0"/>
                        </a:spcAft>
                      </a:pP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r>
              <a:tr h="370840">
                <a:tc>
                  <a:txBody>
                    <a:bodyPr/>
                    <a:lstStyle/>
                    <a:p>
                      <a:pPr algn="r" rtl="1">
                        <a:lnSpc>
                          <a:spcPct val="115000"/>
                        </a:lnSpc>
                        <a:spcAft>
                          <a:spcPts val="0"/>
                        </a:spcAft>
                      </a:pPr>
                      <a:r>
                        <a:rPr lang="he-IL" sz="2000" dirty="0">
                          <a:effectLst/>
                          <a:latin typeface="Calibri"/>
                          <a:ea typeface="Calibri"/>
                          <a:cs typeface="Arial"/>
                        </a:rPr>
                        <a:t> </a:t>
                      </a:r>
                      <a:r>
                        <a:rPr lang="he-IL" sz="2000" dirty="0" smtClean="0">
                          <a:effectLst/>
                          <a:latin typeface="Calibri"/>
                          <a:ea typeface="Calibri"/>
                          <a:cs typeface="Arial"/>
                        </a:rPr>
                        <a:t>אטום</a:t>
                      </a:r>
                      <a:r>
                        <a:rPr lang="he-IL" sz="2000" baseline="0" dirty="0" smtClean="0">
                          <a:effectLst/>
                          <a:latin typeface="Calibri"/>
                          <a:ea typeface="Calibri"/>
                          <a:cs typeface="Arial"/>
                        </a:rPr>
                        <a:t> פחמן, 2 אטומי מימן ואטום חמצן </a:t>
                      </a:r>
                      <a:r>
                        <a:rPr lang="he-IL" sz="2000" dirty="0" smtClean="0">
                          <a:effectLst/>
                          <a:latin typeface="Calibri"/>
                          <a:ea typeface="Calibri"/>
                          <a:cs typeface="Arial"/>
                        </a:rPr>
                        <a:t>מחוברים.</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r>
              <a:tr h="370840">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p>
                      <a:pPr algn="r" rtl="1">
                        <a:lnSpc>
                          <a:spcPct val="115000"/>
                        </a:lnSpc>
                        <a:spcAft>
                          <a:spcPts val="0"/>
                        </a:spcAft>
                      </a:pPr>
                      <a:r>
                        <a:rPr lang="en-US" sz="2000" dirty="0">
                          <a:effectLst/>
                          <a:latin typeface="Calibri"/>
                          <a:ea typeface="Calibri"/>
                          <a:cs typeface="Arial"/>
                        </a:rPr>
                        <a:t>N</a:t>
                      </a:r>
                      <a:r>
                        <a:rPr lang="en-US" sz="2000" baseline="-25000" dirty="0">
                          <a:effectLst/>
                          <a:latin typeface="Calibri"/>
                          <a:ea typeface="Calibri"/>
                          <a:cs typeface="Arial"/>
                        </a:rPr>
                        <a:t>2</a:t>
                      </a:r>
                      <a:r>
                        <a:rPr lang="en-US" sz="2000" dirty="0">
                          <a:effectLst/>
                          <a:latin typeface="Calibri"/>
                          <a:ea typeface="Calibri"/>
                          <a:cs typeface="Arial"/>
                        </a:rPr>
                        <a:t>H</a:t>
                      </a:r>
                      <a:r>
                        <a:rPr lang="en-US" sz="2000" baseline="-25000" dirty="0">
                          <a:effectLst/>
                          <a:latin typeface="Calibri"/>
                          <a:ea typeface="Calibri"/>
                          <a:cs typeface="Arial"/>
                        </a:rPr>
                        <a:t>4</a:t>
                      </a:r>
                      <a:r>
                        <a:rPr lang="en-US" sz="2000" dirty="0">
                          <a:effectLst/>
                          <a:latin typeface="Calibri"/>
                          <a:ea typeface="Calibri"/>
                          <a:cs typeface="Arial"/>
                        </a:rPr>
                        <a:t>          </a:t>
                      </a:r>
                    </a:p>
                  </a:txBody>
                  <a:tcPr marL="68580" marR="68580" marT="0" marB="0"/>
                </a:tc>
                <a:tc>
                  <a:txBody>
                    <a:bodyPr/>
                    <a:lstStyle/>
                    <a:p>
                      <a:pPr algn="r" rtl="1">
                        <a:lnSpc>
                          <a:spcPct val="115000"/>
                        </a:lnSpc>
                        <a:spcAft>
                          <a:spcPts val="0"/>
                        </a:spcAft>
                      </a:pPr>
                      <a:r>
                        <a:rPr lang="he-IL" sz="2000" dirty="0">
                          <a:effectLst/>
                          <a:latin typeface="Calibri"/>
                          <a:ea typeface="Calibri"/>
                          <a:cs typeface="Arial"/>
                        </a:rPr>
                        <a:t> </a:t>
                      </a:r>
                      <a:endParaRPr lang="en-US" sz="2000" dirty="0">
                        <a:effectLst/>
                        <a:latin typeface="Calibri"/>
                        <a:ea typeface="Calibri"/>
                        <a:cs typeface="Arial"/>
                      </a:endParaRPr>
                    </a:p>
                  </a:txBody>
                  <a:tcPr marL="68580" marR="68580" marT="0" marB="0"/>
                </a:tc>
              </a:tr>
            </a:tbl>
          </a:graphicData>
        </a:graphic>
      </p:graphicFrame>
      <p:pic>
        <p:nvPicPr>
          <p:cNvPr id="7" name="תמונה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616" y="3501008"/>
            <a:ext cx="1080120" cy="828093"/>
          </a:xfrm>
          <a:prstGeom prst="rect">
            <a:avLst/>
          </a:prstGeom>
        </p:spPr>
      </p:pic>
      <p:sp>
        <p:nvSpPr>
          <p:cNvPr id="3" name="מציין מיקום של כותרת תחתונה 2"/>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628922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פריטי הערכה* </a:t>
            </a:r>
            <a:r>
              <a:rPr lang="he-IL" sz="3600" dirty="0" smtClean="0"/>
              <a:t>(4)</a:t>
            </a:r>
            <a:endParaRPr lang="he-IL" sz="3600" dirty="0"/>
          </a:p>
        </p:txBody>
      </p:sp>
      <p:sp>
        <p:nvSpPr>
          <p:cNvPr id="3" name="מציין מיקום תוכן 2"/>
          <p:cNvSpPr>
            <a:spLocks noGrp="1"/>
          </p:cNvSpPr>
          <p:nvPr>
            <p:ph idx="1"/>
          </p:nvPr>
        </p:nvSpPr>
        <p:spPr/>
        <p:txBody>
          <a:bodyPr/>
          <a:lstStyle/>
          <a:p>
            <a:pPr marL="0" lvl="0" indent="0">
              <a:buNone/>
            </a:pPr>
            <a:r>
              <a:rPr lang="he-IL" dirty="0" smtClean="0"/>
              <a:t>ה. גליצרול </a:t>
            </a:r>
            <a:r>
              <a:rPr lang="he-IL" dirty="0"/>
              <a:t>הוא חומר נוזלי שנוסחתו </a:t>
            </a:r>
            <a:r>
              <a:rPr lang="he-IL" dirty="0" smtClean="0"/>
              <a:t>המולקולארית</a:t>
            </a:r>
          </a:p>
          <a:p>
            <a:pPr marL="0" lvl="0" indent="0">
              <a:buNone/>
            </a:pPr>
            <a:r>
              <a:rPr lang="he-IL" dirty="0"/>
              <a:t> </a:t>
            </a:r>
            <a:r>
              <a:rPr lang="he-IL" dirty="0" smtClean="0"/>
              <a:t>     </a:t>
            </a:r>
            <a:r>
              <a:rPr lang="he-IL" dirty="0"/>
              <a:t>היא </a:t>
            </a:r>
            <a:r>
              <a:rPr lang="en-US" dirty="0"/>
              <a:t>C</a:t>
            </a:r>
            <a:r>
              <a:rPr lang="en-US" baseline="-25000" dirty="0"/>
              <a:t>3</a:t>
            </a:r>
            <a:r>
              <a:rPr lang="en-US" dirty="0"/>
              <a:t>H</a:t>
            </a:r>
            <a:r>
              <a:rPr lang="en-US" baseline="-25000" dirty="0"/>
              <a:t>8</a:t>
            </a:r>
            <a:r>
              <a:rPr lang="en-US" dirty="0"/>
              <a:t>O</a:t>
            </a:r>
            <a:r>
              <a:rPr lang="en-US" baseline="-25000" dirty="0"/>
              <a:t>3</a:t>
            </a:r>
            <a:r>
              <a:rPr lang="en-US" dirty="0"/>
              <a:t>(l) </a:t>
            </a:r>
          </a:p>
          <a:p>
            <a:pPr marL="0" indent="0">
              <a:buNone/>
            </a:pPr>
            <a:r>
              <a:rPr lang="he-IL" dirty="0"/>
              <a:t>נוסחת המבנה של </a:t>
            </a:r>
            <a:r>
              <a:rPr lang="he-IL" smtClean="0"/>
              <a:t>מולקולת גליצרול </a:t>
            </a:r>
            <a:r>
              <a:rPr lang="he-IL" dirty="0" smtClean="0"/>
              <a:t>היא:</a:t>
            </a:r>
          </a:p>
          <a:p>
            <a:pPr marL="0" indent="0">
              <a:buNone/>
            </a:pPr>
            <a:r>
              <a:rPr lang="he-IL" dirty="0" smtClean="0"/>
              <a:t> </a:t>
            </a:r>
            <a:endParaRPr lang="en-US" dirty="0"/>
          </a:p>
          <a:p>
            <a:r>
              <a:rPr lang="he-IL" dirty="0" smtClean="0"/>
              <a:t>השלם </a:t>
            </a:r>
            <a:r>
              <a:rPr lang="he-IL" dirty="0"/>
              <a:t>את הטבלה </a:t>
            </a:r>
            <a:r>
              <a:rPr lang="he-IL" dirty="0" smtClean="0"/>
              <a:t>הבאה:</a:t>
            </a:r>
            <a:endParaRPr lang="he-IL" dirty="0"/>
          </a:p>
        </p:txBody>
      </p:sp>
      <p:pic>
        <p:nvPicPr>
          <p:cNvPr id="4" name="תמונה 3"/>
          <p:cNvPicPr/>
          <p:nvPr/>
        </p:nvPicPr>
        <p:blipFill>
          <a:blip r:embed="rId3" cstate="print"/>
          <a:srcRect/>
          <a:stretch>
            <a:fillRect/>
          </a:stretch>
        </p:blipFill>
        <p:spPr bwMode="auto">
          <a:xfrm>
            <a:off x="899592" y="2420888"/>
            <a:ext cx="1440160" cy="1440160"/>
          </a:xfrm>
          <a:prstGeom prst="rect">
            <a:avLst/>
          </a:prstGeom>
          <a:noFill/>
          <a:ln w="9525">
            <a:noFill/>
            <a:miter lim="800000"/>
            <a:headEnd/>
            <a:tailEnd/>
          </a:ln>
        </p:spPr>
      </p:pic>
      <p:graphicFrame>
        <p:nvGraphicFramePr>
          <p:cNvPr id="5" name="טבלה 4"/>
          <p:cNvGraphicFramePr>
            <a:graphicFrameLocks noGrp="1"/>
          </p:cNvGraphicFramePr>
          <p:nvPr>
            <p:extLst>
              <p:ext uri="{D42A27DB-BD31-4B8C-83A1-F6EECF244321}">
                <p14:modId xmlns:p14="http://schemas.microsoft.com/office/powerpoint/2010/main" val="3408496454"/>
              </p:ext>
            </p:extLst>
          </p:nvPr>
        </p:nvGraphicFramePr>
        <p:xfrm>
          <a:off x="1835696" y="4221088"/>
          <a:ext cx="5623560" cy="2028444"/>
        </p:xfrm>
        <a:graphic>
          <a:graphicData uri="http://schemas.openxmlformats.org/drawingml/2006/table">
            <a:tbl>
              <a:tblPr rtl="1" firstRow="1" firstCol="1" bandRow="1">
                <a:tableStyleId>{5C22544A-7EE6-4342-B048-85BDC9FD1C3A}</a:tableStyleId>
              </a:tblPr>
              <a:tblGrid>
                <a:gridCol w="2811780"/>
                <a:gridCol w="2811780"/>
              </a:tblGrid>
              <a:tr h="0">
                <a:tc>
                  <a:txBody>
                    <a:bodyPr/>
                    <a:lstStyle/>
                    <a:p>
                      <a:pPr algn="ctr" rtl="1">
                        <a:lnSpc>
                          <a:spcPct val="115000"/>
                        </a:lnSpc>
                        <a:spcAft>
                          <a:spcPts val="1000"/>
                        </a:spcAft>
                      </a:pPr>
                      <a:r>
                        <a:rPr lang="he-IL" sz="2800" dirty="0">
                          <a:effectLst/>
                        </a:rPr>
                        <a:t>נוסחה מולקולארית </a:t>
                      </a:r>
                      <a:endParaRPr lang="en-US" sz="2800" dirty="0">
                        <a:effectLst/>
                        <a:latin typeface="Calibri"/>
                        <a:ea typeface="Calibri"/>
                        <a:cs typeface="Arial"/>
                      </a:endParaRPr>
                    </a:p>
                  </a:txBody>
                  <a:tcPr marL="68580" marR="68580" marT="0" marB="0"/>
                </a:tc>
                <a:tc>
                  <a:txBody>
                    <a:bodyPr/>
                    <a:lstStyle/>
                    <a:p>
                      <a:pPr algn="ctr" rtl="1">
                        <a:lnSpc>
                          <a:spcPct val="115000"/>
                        </a:lnSpc>
                        <a:spcAft>
                          <a:spcPts val="1000"/>
                        </a:spcAft>
                      </a:pPr>
                      <a:r>
                        <a:rPr lang="he-IL" sz="2800" dirty="0">
                          <a:effectLst/>
                        </a:rPr>
                        <a:t>נוסחת מבנה</a:t>
                      </a:r>
                      <a:endParaRPr lang="en-US" sz="2800" dirty="0">
                        <a:effectLst/>
                        <a:latin typeface="Calibri"/>
                        <a:ea typeface="Calibri"/>
                        <a:cs typeface="Arial"/>
                      </a:endParaRPr>
                    </a:p>
                  </a:txBody>
                  <a:tcPr marL="68580" marR="68580" marT="0" marB="0"/>
                </a:tc>
              </a:tr>
              <a:tr h="0">
                <a:tc>
                  <a:txBody>
                    <a:bodyPr/>
                    <a:lstStyle/>
                    <a:p>
                      <a:pPr algn="ctr" rtl="1">
                        <a:lnSpc>
                          <a:spcPct val="115000"/>
                        </a:lnSpc>
                        <a:spcAft>
                          <a:spcPts val="1000"/>
                        </a:spcAft>
                      </a:pPr>
                      <a:r>
                        <a:rPr lang="en-US" sz="2800" dirty="0">
                          <a:effectLst/>
                        </a:rPr>
                        <a:t>COH</a:t>
                      </a:r>
                      <a:r>
                        <a:rPr lang="en-US" sz="2800" baseline="-25000" dirty="0">
                          <a:effectLst/>
                        </a:rPr>
                        <a:t>2</a:t>
                      </a:r>
                      <a:endParaRPr lang="en-US" sz="2800" dirty="0">
                        <a:effectLst/>
                        <a:latin typeface="Calibri"/>
                        <a:ea typeface="Calibri"/>
                        <a:cs typeface="Arial"/>
                      </a:endParaRPr>
                    </a:p>
                  </a:txBody>
                  <a:tcPr marL="68580" marR="68580" marT="0" marB="0"/>
                </a:tc>
                <a:tc>
                  <a:txBody>
                    <a:bodyPr/>
                    <a:lstStyle/>
                    <a:p>
                      <a:pPr algn="ctr" rtl="1">
                        <a:lnSpc>
                          <a:spcPct val="115000"/>
                        </a:lnSpc>
                        <a:spcAft>
                          <a:spcPts val="1000"/>
                        </a:spcAft>
                      </a:pPr>
                      <a:r>
                        <a:rPr lang="he-IL" sz="1100">
                          <a:effectLst/>
                        </a:rPr>
                        <a:t> </a:t>
                      </a:r>
                      <a:endParaRPr lang="en-US" sz="1100">
                        <a:effectLst/>
                      </a:endParaRPr>
                    </a:p>
                    <a:p>
                      <a:pPr algn="ctr" rtl="1">
                        <a:lnSpc>
                          <a:spcPct val="115000"/>
                        </a:lnSpc>
                        <a:spcAft>
                          <a:spcPts val="1000"/>
                        </a:spcAft>
                      </a:pPr>
                      <a:r>
                        <a:rPr lang="he-IL" sz="1100">
                          <a:effectLst/>
                        </a:rPr>
                        <a:t> </a:t>
                      </a:r>
                      <a:endParaRPr lang="en-US" sz="1100">
                        <a:effectLst/>
                        <a:latin typeface="Calibri"/>
                        <a:ea typeface="Calibri"/>
                        <a:cs typeface="Arial"/>
                      </a:endParaRPr>
                    </a:p>
                  </a:txBody>
                  <a:tcPr marL="68580" marR="68580" marT="0" marB="0"/>
                </a:tc>
              </a:tr>
              <a:tr h="0">
                <a:tc>
                  <a:txBody>
                    <a:bodyPr/>
                    <a:lstStyle/>
                    <a:p>
                      <a:pPr algn="ctr" rtl="1">
                        <a:lnSpc>
                          <a:spcPct val="115000"/>
                        </a:lnSpc>
                        <a:spcAft>
                          <a:spcPts val="1000"/>
                        </a:spcAft>
                      </a:pPr>
                      <a:r>
                        <a:rPr lang="en-US" sz="2800" dirty="0">
                          <a:effectLst/>
                        </a:rPr>
                        <a:t>C</a:t>
                      </a:r>
                      <a:r>
                        <a:rPr lang="en-US" sz="2800" baseline="-25000" dirty="0">
                          <a:effectLst/>
                        </a:rPr>
                        <a:t>5</a:t>
                      </a:r>
                      <a:r>
                        <a:rPr lang="en-US" sz="2800" dirty="0">
                          <a:effectLst/>
                        </a:rPr>
                        <a:t>H</a:t>
                      </a:r>
                      <a:r>
                        <a:rPr lang="en-US" sz="2800" baseline="-25000" dirty="0">
                          <a:effectLst/>
                        </a:rPr>
                        <a:t>12</a:t>
                      </a:r>
                      <a:endParaRPr lang="en-US" sz="2800" dirty="0">
                        <a:effectLst/>
                        <a:latin typeface="Calibri"/>
                        <a:ea typeface="Calibri"/>
                        <a:cs typeface="Arial"/>
                      </a:endParaRPr>
                    </a:p>
                  </a:txBody>
                  <a:tcPr marL="68580" marR="68580" marT="0" marB="0"/>
                </a:tc>
                <a:tc>
                  <a:txBody>
                    <a:bodyPr/>
                    <a:lstStyle/>
                    <a:p>
                      <a:pPr algn="ctr" rtl="1">
                        <a:lnSpc>
                          <a:spcPct val="115000"/>
                        </a:lnSpc>
                        <a:spcAft>
                          <a:spcPts val="1000"/>
                        </a:spcAft>
                      </a:pPr>
                      <a:r>
                        <a:rPr lang="he-IL" sz="1100">
                          <a:effectLst/>
                        </a:rPr>
                        <a:t> </a:t>
                      </a:r>
                      <a:endParaRPr lang="en-US" sz="1100">
                        <a:effectLst/>
                      </a:endParaRPr>
                    </a:p>
                    <a:p>
                      <a:pPr algn="ctr" rtl="1">
                        <a:lnSpc>
                          <a:spcPct val="115000"/>
                        </a:lnSpc>
                        <a:spcAft>
                          <a:spcPts val="1000"/>
                        </a:spcAft>
                      </a:pPr>
                      <a:r>
                        <a:rPr lang="he-IL" sz="1100">
                          <a:effectLst/>
                        </a:rPr>
                        <a:t> </a:t>
                      </a:r>
                      <a:endParaRPr lang="en-US" sz="1100">
                        <a:effectLst/>
                        <a:latin typeface="Calibri"/>
                        <a:ea typeface="Calibri"/>
                        <a:cs typeface="Arial"/>
                      </a:endParaRPr>
                    </a:p>
                  </a:txBody>
                  <a:tcPr marL="68580" marR="68580" marT="0" marB="0"/>
                </a:tc>
              </a:tr>
              <a:tr h="0">
                <a:tc>
                  <a:txBody>
                    <a:bodyPr/>
                    <a:lstStyle/>
                    <a:p>
                      <a:pPr algn="ctr" rtl="1">
                        <a:lnSpc>
                          <a:spcPct val="115000"/>
                        </a:lnSpc>
                        <a:spcAft>
                          <a:spcPts val="1000"/>
                        </a:spcAft>
                      </a:pPr>
                      <a:r>
                        <a:rPr lang="en-US" sz="2800" dirty="0">
                          <a:effectLst/>
                        </a:rPr>
                        <a:t>H</a:t>
                      </a:r>
                      <a:r>
                        <a:rPr lang="en-US" sz="2800" baseline="-25000" dirty="0">
                          <a:effectLst/>
                        </a:rPr>
                        <a:t>2</a:t>
                      </a:r>
                      <a:r>
                        <a:rPr lang="en-US" sz="2800" dirty="0">
                          <a:effectLst/>
                        </a:rPr>
                        <a:t>O</a:t>
                      </a:r>
                      <a:r>
                        <a:rPr lang="en-US" sz="2800" baseline="-25000" dirty="0">
                          <a:effectLst/>
                        </a:rPr>
                        <a:t>2</a:t>
                      </a:r>
                      <a:endParaRPr lang="en-US" sz="2800" dirty="0">
                        <a:effectLst/>
                        <a:latin typeface="Calibri"/>
                        <a:ea typeface="Calibri"/>
                        <a:cs typeface="Arial"/>
                      </a:endParaRPr>
                    </a:p>
                  </a:txBody>
                  <a:tcPr marL="68580" marR="68580" marT="0" marB="0"/>
                </a:tc>
                <a:tc>
                  <a:txBody>
                    <a:bodyPr/>
                    <a:lstStyle/>
                    <a:p>
                      <a:pPr algn="ctr" rtl="1">
                        <a:lnSpc>
                          <a:spcPct val="115000"/>
                        </a:lnSpc>
                        <a:spcAft>
                          <a:spcPts val="1000"/>
                        </a:spcAft>
                      </a:pPr>
                      <a:r>
                        <a:rPr lang="he-IL" sz="1100" dirty="0">
                          <a:effectLst/>
                        </a:rPr>
                        <a:t> </a:t>
                      </a:r>
                      <a:endParaRPr lang="en-US" sz="1100" dirty="0">
                        <a:effectLst/>
                      </a:endParaRPr>
                    </a:p>
                    <a:p>
                      <a:pPr algn="ctr" rtl="1">
                        <a:lnSpc>
                          <a:spcPct val="115000"/>
                        </a:lnSpc>
                        <a:spcAft>
                          <a:spcPts val="1000"/>
                        </a:spcAft>
                      </a:pPr>
                      <a:r>
                        <a:rPr lang="he-IL" sz="1100" dirty="0">
                          <a:effectLst/>
                        </a:rPr>
                        <a:t> </a:t>
                      </a:r>
                      <a:endParaRPr lang="en-US" sz="1100" dirty="0">
                        <a:effectLst/>
                        <a:latin typeface="Calibri"/>
                        <a:ea typeface="Calibri"/>
                        <a:cs typeface="Arial"/>
                      </a:endParaRPr>
                    </a:p>
                  </a:txBody>
                  <a:tcPr marL="68580" marR="68580" marT="0" marB="0"/>
                </a:tc>
              </a:tr>
            </a:tbl>
          </a:graphicData>
        </a:graphic>
      </p:graphicFrame>
      <p:sp>
        <p:nvSpPr>
          <p:cNvPr id="6" name="מציין מיקום של כותרת תחתונה 5"/>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463642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476672"/>
            <a:ext cx="8229600" cy="1143000"/>
          </a:xfrm>
        </p:spPr>
        <p:txBody>
          <a:bodyPr/>
          <a:lstStyle/>
          <a:p>
            <a:pPr algn="ctr"/>
            <a:r>
              <a:rPr lang="he-IL" dirty="0" smtClean="0"/>
              <a:t>נושאי ההרצאה</a:t>
            </a:r>
            <a:endParaRPr lang="he-IL" dirty="0"/>
          </a:p>
        </p:txBody>
      </p:sp>
      <p:sp>
        <p:nvSpPr>
          <p:cNvPr id="3" name="מציין מיקום תוכן 2"/>
          <p:cNvSpPr>
            <a:spLocks noGrp="1"/>
          </p:cNvSpPr>
          <p:nvPr>
            <p:ph idx="1"/>
          </p:nvPr>
        </p:nvSpPr>
        <p:spPr>
          <a:xfrm>
            <a:off x="457200" y="1600201"/>
            <a:ext cx="8229600" cy="4133056"/>
          </a:xfrm>
        </p:spPr>
        <p:txBody>
          <a:bodyPr>
            <a:normAutofit fontScale="85000" lnSpcReduction="20000"/>
          </a:bodyPr>
          <a:lstStyle/>
          <a:p>
            <a:pPr marL="0" indent="0">
              <a:buNone/>
            </a:pPr>
            <a:r>
              <a:rPr lang="he-IL" b="1" dirty="0" smtClean="0">
                <a:solidFill>
                  <a:srgbClr val="3333CC"/>
                </a:solidFill>
                <a:effectLst>
                  <a:outerShdw blurRad="38100" dist="38100" dir="2700000" algn="tl">
                    <a:srgbClr val="000000">
                      <a:alpha val="43137"/>
                    </a:srgbClr>
                  </a:outerShdw>
                </a:effectLst>
              </a:rPr>
              <a:t>הדגשים בתכנים </a:t>
            </a:r>
          </a:p>
          <a:p>
            <a:r>
              <a:rPr lang="he-IL" dirty="0" smtClean="0"/>
              <a:t>הקשר הכימי - (דגש על קשר </a:t>
            </a:r>
            <a:r>
              <a:rPr lang="he-IL" dirty="0" err="1" smtClean="0"/>
              <a:t>קוולנטי</a:t>
            </a:r>
            <a:r>
              <a:rPr lang="he-IL" dirty="0" smtClean="0"/>
              <a:t>, שיתופי) מלמדים על פי הנדרש בתוכנית – מבחינה מדעית לא מלמדים </a:t>
            </a:r>
            <a:r>
              <a:rPr lang="he-IL" u="sng" dirty="0" smtClean="0"/>
              <a:t>הכול</a:t>
            </a:r>
            <a:r>
              <a:rPr lang="he-IL" dirty="0" smtClean="0"/>
              <a:t> אבל מלמדים נכון. </a:t>
            </a:r>
          </a:p>
          <a:p>
            <a:pPr marL="0" indent="0">
              <a:buNone/>
            </a:pPr>
            <a:r>
              <a:rPr lang="he-IL" b="1" dirty="0">
                <a:solidFill>
                  <a:srgbClr val="3333CC"/>
                </a:solidFill>
                <a:effectLst>
                  <a:outerShdw blurRad="38100" dist="38100" dir="2700000" algn="tl">
                    <a:srgbClr val="000000">
                      <a:alpha val="43137"/>
                    </a:srgbClr>
                  </a:outerShdw>
                </a:effectLst>
              </a:rPr>
              <a:t>דרכי הוראה</a:t>
            </a:r>
          </a:p>
          <a:p>
            <a:r>
              <a:rPr lang="he-IL" dirty="0"/>
              <a:t>מקשרים לחומר ידוע מכיתות </a:t>
            </a:r>
            <a:r>
              <a:rPr lang="he-IL" dirty="0" smtClean="0"/>
              <a:t>קודמות ולחומר שנלמד השנה. </a:t>
            </a:r>
            <a:endParaRPr lang="he-IL" dirty="0"/>
          </a:p>
          <a:p>
            <a:r>
              <a:rPr lang="he-IL" dirty="0" smtClean="0"/>
              <a:t>מתייחסים לשפה הנכונה. מתייחסים לתפיסות שגויות של תלמידים העלולות להיווצר ומשתדלים לא ליצור טעויות חדשות. </a:t>
            </a:r>
          </a:p>
          <a:p>
            <a:r>
              <a:rPr lang="he-IL" dirty="0" smtClean="0"/>
              <a:t>משתמשים במודלים ומציינים חסרונות ויתרונות.</a:t>
            </a:r>
          </a:p>
          <a:p>
            <a:r>
              <a:rPr lang="he-IL" dirty="0" smtClean="0"/>
              <a:t>משתמשים בהרבה ייצוגים. </a:t>
            </a:r>
          </a:p>
          <a:p>
            <a:r>
              <a:rPr lang="he-IL" dirty="0" smtClean="0"/>
              <a:t>משתמשים באנלוגיות להבהרת מושגים, ומציינים יתרונות וחסרונות.</a:t>
            </a:r>
          </a:p>
          <a:p>
            <a:pPr marL="0" indent="0">
              <a:buNone/>
            </a:pPr>
            <a:r>
              <a:rPr lang="he-IL" b="1" dirty="0">
                <a:solidFill>
                  <a:srgbClr val="3333CC"/>
                </a:solidFill>
                <a:effectLst>
                  <a:outerShdw blurRad="38100" dist="38100" dir="2700000" algn="tl">
                    <a:srgbClr val="000000">
                      <a:alpha val="43137"/>
                    </a:srgbClr>
                  </a:outerShdw>
                </a:effectLst>
              </a:rPr>
              <a:t>דרכי הערכה</a:t>
            </a:r>
          </a:p>
          <a:p>
            <a:pPr marL="0" indent="0">
              <a:buNone/>
            </a:pPr>
            <a:r>
              <a:rPr lang="he-IL" dirty="0" smtClean="0"/>
              <a:t>מעריכים את יישום ההבנה לגבי נוסחאות מבנה של מולקולות.</a:t>
            </a:r>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47924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pPr algn="ctr"/>
            <a:r>
              <a:rPr lang="he-IL" dirty="0" smtClean="0"/>
              <a:t>תודה על ההקשבה!</a:t>
            </a:r>
            <a:endParaRPr lang="he-IL" dirty="0"/>
          </a:p>
        </p:txBody>
      </p:sp>
      <p:sp>
        <p:nvSpPr>
          <p:cNvPr id="3" name="כותרת משנה 2"/>
          <p:cNvSpPr>
            <a:spLocks noGrp="1"/>
          </p:cNvSpPr>
          <p:nvPr>
            <p:ph type="subTitle" idx="1"/>
          </p:nvPr>
        </p:nvSpPr>
        <p:spPr/>
        <p:txBody>
          <a:bodyPr/>
          <a:lstStyle/>
          <a:p>
            <a:endParaRPr lang="he-IL"/>
          </a:p>
        </p:txBody>
      </p:sp>
    </p:spTree>
    <p:extLst>
      <p:ext uri="{BB962C8B-B14F-4D97-AF65-F5344CB8AC3E}">
        <p14:creationId xmlns:p14="http://schemas.microsoft.com/office/powerpoint/2010/main" val="29879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רצף הוראת הנושאים בכיתה ט </a:t>
            </a:r>
            <a:endParaRPr lang="he-IL" dirty="0"/>
          </a:p>
        </p:txBody>
      </p:sp>
      <p:sp>
        <p:nvSpPr>
          <p:cNvPr id="3" name="מציין מיקום תוכן 2"/>
          <p:cNvSpPr>
            <a:spLocks noGrp="1"/>
          </p:cNvSpPr>
          <p:nvPr>
            <p:ph idx="1"/>
          </p:nvPr>
        </p:nvSpPr>
        <p:spPr/>
        <p:txBody>
          <a:bodyPr/>
          <a:lstStyle/>
          <a:p>
            <a:pPr marL="514350" indent="-514350">
              <a:buFont typeface="+mj-lt"/>
              <a:buAutoNum type="arabicPeriod"/>
            </a:pPr>
            <a:r>
              <a:rPr lang="he-IL" dirty="0" smtClean="0"/>
              <a:t>שפה כימית </a:t>
            </a:r>
          </a:p>
          <a:p>
            <a:pPr marL="514350" indent="-514350">
              <a:buFont typeface="+mj-lt"/>
              <a:buAutoNum type="arabicPeriod"/>
            </a:pPr>
            <a:r>
              <a:rPr lang="he-IL" sz="6000" dirty="0" smtClean="0">
                <a:solidFill>
                  <a:srgbClr val="900CB4"/>
                </a:solidFill>
              </a:rPr>
              <a:t>קשר כימי</a:t>
            </a:r>
          </a:p>
          <a:p>
            <a:pPr marL="514350" indent="-514350">
              <a:buFont typeface="+mj-lt"/>
              <a:buAutoNum type="arabicPeriod"/>
            </a:pPr>
            <a:r>
              <a:rPr lang="he-IL" dirty="0" smtClean="0"/>
              <a:t>תרכובות פחמן </a:t>
            </a:r>
          </a:p>
          <a:p>
            <a:pPr marL="514350" indent="-514350">
              <a:buFont typeface="+mj-lt"/>
              <a:buAutoNum type="arabicPeriod"/>
            </a:pPr>
            <a:r>
              <a:rPr lang="he-IL" dirty="0" smtClean="0"/>
              <a:t>מרכיבי מזון</a:t>
            </a:r>
          </a:p>
          <a:p>
            <a:pPr marL="514350" indent="-514350">
              <a:buFont typeface="+mj-lt"/>
              <a:buAutoNum type="arabicPeriod"/>
            </a:pPr>
            <a:r>
              <a:rPr lang="he-IL" dirty="0" smtClean="0"/>
              <a:t>הקשר לסביבה ומיומנויות חקר. </a:t>
            </a:r>
            <a:endParaRPr lang="he-IL"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1430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שפה כימית </a:t>
            </a:r>
            <a:endParaRPr lang="he-IL" dirty="0"/>
          </a:p>
        </p:txBody>
      </p:sp>
      <p:sp>
        <p:nvSpPr>
          <p:cNvPr id="3" name="מציין מיקום תוכן 2"/>
          <p:cNvSpPr>
            <a:spLocks noGrp="1"/>
          </p:cNvSpPr>
          <p:nvPr>
            <p:ph idx="1"/>
          </p:nvPr>
        </p:nvSpPr>
        <p:spPr/>
        <p:txBody>
          <a:bodyPr>
            <a:normAutofit lnSpcReduction="10000"/>
          </a:bodyPr>
          <a:lstStyle/>
          <a:p>
            <a:r>
              <a:rPr lang="he-IL" sz="3200" dirty="0" smtClean="0"/>
              <a:t>הבחנה בין </a:t>
            </a:r>
            <a:r>
              <a:rPr lang="he-IL" sz="3200" dirty="0" smtClean="0">
                <a:solidFill>
                  <a:srgbClr val="FF0000"/>
                </a:solidFill>
              </a:rPr>
              <a:t>חומר</a:t>
            </a:r>
            <a:r>
              <a:rPr lang="he-IL" sz="3200" dirty="0" smtClean="0"/>
              <a:t> ל</a:t>
            </a:r>
            <a:r>
              <a:rPr lang="he-IL" sz="3200" dirty="0" smtClean="0">
                <a:solidFill>
                  <a:schemeClr val="tx2">
                    <a:lumMod val="40000"/>
                    <a:lumOff val="60000"/>
                  </a:schemeClr>
                </a:solidFill>
              </a:rPr>
              <a:t>מולקולה</a:t>
            </a:r>
            <a:r>
              <a:rPr lang="he-IL" sz="3200" dirty="0" smtClean="0"/>
              <a:t> ול</a:t>
            </a:r>
            <a:r>
              <a:rPr lang="he-IL" sz="3200" dirty="0" smtClean="0">
                <a:solidFill>
                  <a:schemeClr val="accent4">
                    <a:lumMod val="75000"/>
                  </a:schemeClr>
                </a:solidFill>
              </a:rPr>
              <a:t>אטומים</a:t>
            </a:r>
            <a:r>
              <a:rPr lang="he-IL" dirty="0" smtClean="0"/>
              <a:t>. </a:t>
            </a:r>
          </a:p>
          <a:p>
            <a:r>
              <a:rPr lang="he-IL" dirty="0" smtClean="0"/>
              <a:t>השפה הכימית היא דרך מקוצרת לכתוב את הדברים. </a:t>
            </a:r>
          </a:p>
          <a:p>
            <a:r>
              <a:rPr lang="he-IL" dirty="0"/>
              <a:t>השפה הכימית היא בסיס </a:t>
            </a:r>
            <a:r>
              <a:rPr lang="he-IL" dirty="0" smtClean="0"/>
              <a:t>להבנת הנושא הקשר הכימי. </a:t>
            </a:r>
          </a:p>
          <a:p>
            <a:r>
              <a:rPr lang="he-IL" dirty="0"/>
              <a:t>השפה הכימית </a:t>
            </a:r>
            <a:r>
              <a:rPr lang="he-IL" dirty="0" smtClean="0"/>
              <a:t>מאפשרת </a:t>
            </a:r>
            <a:r>
              <a:rPr lang="he-IL" dirty="0"/>
              <a:t>שימוש </a:t>
            </a:r>
            <a:r>
              <a:rPr lang="he-IL" dirty="0" smtClean="0"/>
              <a:t>בציורים רבים ובאיורים. ממה מורכב החומר?</a:t>
            </a:r>
          </a:p>
          <a:p>
            <a:r>
              <a:rPr lang="he-IL" dirty="0" smtClean="0"/>
              <a:t>להרבות בדוגמאות. </a:t>
            </a:r>
          </a:p>
          <a:p>
            <a:r>
              <a:rPr lang="he-IL" dirty="0" smtClean="0"/>
              <a:t>לחזור על תיאורים באופן מילולי, לדוגמה: </a:t>
            </a:r>
          </a:p>
          <a:p>
            <a:pPr marL="0" indent="0">
              <a:buNone/>
            </a:pPr>
            <a:r>
              <a:rPr lang="he-IL" b="1" dirty="0" smtClean="0">
                <a:solidFill>
                  <a:schemeClr val="accent1">
                    <a:lumMod val="75000"/>
                  </a:schemeClr>
                </a:solidFill>
                <a:effectLst>
                  <a:outerShdw blurRad="38100" dist="38100" dir="2700000" algn="tl">
                    <a:srgbClr val="000000">
                      <a:alpha val="43137"/>
                    </a:srgbClr>
                  </a:outerShdw>
                </a:effectLst>
              </a:rPr>
              <a:t>מים הם חומר במצב צבירה נוזל בטמפרטורת החדר המורכב מהרבה מאוד מולקולות. כול מולקולה מורכבת מאטום חמצן אחד ושני אטומי מימן  מחוברים, קשורים. </a:t>
            </a:r>
            <a:endParaRPr lang="he-IL" b="1" dirty="0">
              <a:solidFill>
                <a:schemeClr val="accent1">
                  <a:lumMod val="75000"/>
                </a:schemeClr>
              </a:solidFill>
              <a:effectLst>
                <a:outerShdw blurRad="38100" dist="38100" dir="2700000" algn="tl">
                  <a:srgbClr val="000000">
                    <a:alpha val="43137"/>
                  </a:srgbClr>
                </a:outerShdw>
              </a:effectLst>
            </a:endParaRPr>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02294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err="1" smtClean="0"/>
              <a:t>מה</a:t>
            </a:r>
            <a:r>
              <a:rPr lang="he-IL" sz="4800" dirty="0" err="1" smtClean="0"/>
              <a:t>מאקרוס</a:t>
            </a:r>
            <a:r>
              <a:rPr lang="he-IL" sz="5400" dirty="0" err="1" smtClean="0"/>
              <a:t>קופי</a:t>
            </a:r>
            <a:r>
              <a:rPr lang="he-IL" sz="4800" dirty="0" smtClean="0"/>
              <a:t> א</a:t>
            </a:r>
            <a:r>
              <a:rPr lang="he-IL" dirty="0" smtClean="0"/>
              <a:t>ל </a:t>
            </a:r>
            <a:r>
              <a:rPr lang="he-IL" sz="4000" dirty="0" smtClean="0"/>
              <a:t>ה</a:t>
            </a:r>
            <a:r>
              <a:rPr lang="he-IL" sz="1200" dirty="0" smtClean="0"/>
              <a:t>מיקרוסקופי</a:t>
            </a:r>
            <a:endParaRPr lang="he-IL" sz="1200" dirty="0"/>
          </a:p>
        </p:txBody>
      </p:sp>
      <p:sp>
        <p:nvSpPr>
          <p:cNvPr id="3" name="מציין מיקום תוכן 2"/>
          <p:cNvSpPr>
            <a:spLocks noGrp="1"/>
          </p:cNvSpPr>
          <p:nvPr>
            <p:ph idx="1"/>
          </p:nvPr>
        </p:nvSpPr>
        <p:spPr>
          <a:xfrm>
            <a:off x="457200" y="1935480"/>
            <a:ext cx="8229600" cy="4373840"/>
          </a:xfrm>
        </p:spPr>
        <p:txBody>
          <a:bodyPr>
            <a:normAutofit/>
          </a:bodyPr>
          <a:lstStyle/>
          <a:p>
            <a:r>
              <a:rPr lang="he-IL" dirty="0" smtClean="0"/>
              <a:t>מ</a:t>
            </a:r>
            <a:r>
              <a:rPr lang="he-IL" dirty="0" smtClean="0">
                <a:solidFill>
                  <a:srgbClr val="FF0000"/>
                </a:solidFill>
              </a:rPr>
              <a:t>חומרים</a:t>
            </a:r>
            <a:r>
              <a:rPr lang="he-IL" dirty="0" smtClean="0"/>
              <a:t> בעלי תכונות ומצב צבירה כגון מים</a:t>
            </a:r>
          </a:p>
          <a:p>
            <a:pPr marL="0" indent="0">
              <a:buNone/>
            </a:pPr>
            <a:r>
              <a:rPr lang="he-IL" dirty="0" smtClean="0"/>
              <a:t>מצבר מולקולות </a:t>
            </a:r>
            <a:r>
              <a:rPr lang="he-IL" dirty="0" smtClean="0">
                <a:solidFill>
                  <a:srgbClr val="FF0000"/>
                </a:solidFill>
              </a:rPr>
              <a:t>למולקולה אחת </a:t>
            </a:r>
          </a:p>
          <a:p>
            <a:pPr marL="0" indent="0">
              <a:buNone/>
            </a:pPr>
            <a:endParaRPr lang="he-IL" dirty="0" smtClean="0"/>
          </a:p>
          <a:p>
            <a:pPr marL="0" indent="0">
              <a:buNone/>
            </a:pPr>
            <a:r>
              <a:rPr lang="he-IL" dirty="0" smtClean="0"/>
              <a:t>ממולקולה לאטומים</a:t>
            </a:r>
          </a:p>
          <a:p>
            <a:pPr marL="0" indent="0">
              <a:buNone/>
            </a:pPr>
            <a:endParaRPr lang="he-IL" dirty="0"/>
          </a:p>
          <a:p>
            <a:pPr marL="0" indent="0">
              <a:buNone/>
            </a:pPr>
            <a:r>
              <a:rPr lang="en-US" sz="1600" dirty="0" smtClean="0"/>
              <a:t>H2O                                     </a:t>
            </a:r>
            <a:endParaRPr lang="he-IL" sz="1600" dirty="0" smtClean="0"/>
          </a:p>
          <a:p>
            <a:pPr marL="0" indent="0">
              <a:buNone/>
            </a:pPr>
            <a:r>
              <a:rPr lang="he-IL" dirty="0" smtClean="0"/>
              <a:t>קשר </a:t>
            </a:r>
            <a:r>
              <a:rPr lang="he-IL" dirty="0" err="1" smtClean="0"/>
              <a:t>קוולנטי</a:t>
            </a:r>
            <a:r>
              <a:rPr lang="he-IL" dirty="0" smtClean="0"/>
              <a:t> =קשר בין אטומים</a:t>
            </a:r>
          </a:p>
          <a:p>
            <a:pPr marL="0" indent="0">
              <a:buNone/>
            </a:pPr>
            <a:r>
              <a:rPr lang="he-IL" b="1" dirty="0" smtClean="0"/>
              <a:t>חשיבות המודלים להוראה</a:t>
            </a:r>
            <a:r>
              <a:rPr lang="he-IL" dirty="0" smtClean="0"/>
              <a:t>.</a:t>
            </a:r>
            <a:endParaRPr lang="he-IL" dirty="0"/>
          </a:p>
        </p:txBody>
      </p:sp>
      <p:pic>
        <p:nvPicPr>
          <p:cNvPr id="6" name="תמונה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052736"/>
            <a:ext cx="1705949" cy="1996455"/>
          </a:xfrm>
          <a:prstGeom prst="rect">
            <a:avLst/>
          </a:prstGeom>
        </p:spPr>
      </p:pic>
      <p:pic>
        <p:nvPicPr>
          <p:cNvPr id="7" name="תמונה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47664" y="2780928"/>
            <a:ext cx="1709420" cy="1709420"/>
          </a:xfrm>
          <a:prstGeom prst="rect">
            <a:avLst/>
          </a:prstGeom>
          <a:noFill/>
          <a:ln>
            <a:noFill/>
          </a:ln>
        </p:spPr>
      </p:pic>
      <p:pic>
        <p:nvPicPr>
          <p:cNvPr id="8" name="תמונה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84953" y="3717032"/>
            <a:ext cx="468772" cy="402956"/>
          </a:xfrm>
          <a:prstGeom prst="rect">
            <a:avLst/>
          </a:prstGeom>
        </p:spPr>
      </p:pic>
      <p:pic>
        <p:nvPicPr>
          <p:cNvPr id="9" name="Picture 2" descr="http://www.3dchem.com/imagesofmolecules/water.jpg"/>
          <p:cNvPicPr>
            <a:picLocks noChangeAspect="1" noChangeArrowheads="1"/>
          </p:cNvPicPr>
          <p:nvPr/>
        </p:nvPicPr>
        <p:blipFill>
          <a:blip r:embed="rId6" cstate="print">
            <a:extLst>
              <a:ext uri="{28A0092B-C50C-407E-A947-70E740481C1C}">
                <a14:useLocalDpi xmlns:a14="http://schemas.microsoft.com/office/drawing/2010/main" val="0"/>
              </a:ext>
            </a:extLst>
          </a:blip>
          <a:srcRect l="12730" r="5795"/>
          <a:stretch>
            <a:fillRect/>
          </a:stretch>
        </p:blipFill>
        <p:spPr bwMode="auto">
          <a:xfrm rot="19024691">
            <a:off x="4946164" y="3506707"/>
            <a:ext cx="835847" cy="914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 name="מחבר חץ ישר 13"/>
          <p:cNvCxnSpPr>
            <a:endCxn id="8" idx="1"/>
          </p:cNvCxnSpPr>
          <p:nvPr/>
        </p:nvCxnSpPr>
        <p:spPr>
          <a:xfrm>
            <a:off x="3041557" y="3501008"/>
            <a:ext cx="1043396" cy="4175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948264" y="3779145"/>
            <a:ext cx="1656184" cy="369332"/>
          </a:xfrm>
          <a:prstGeom prst="rect">
            <a:avLst/>
          </a:prstGeom>
          <a:noFill/>
        </p:spPr>
        <p:txBody>
          <a:bodyPr wrap="square" rtlCol="1">
            <a:spAutoFit/>
          </a:bodyPr>
          <a:lstStyle/>
          <a:p>
            <a:r>
              <a:rPr lang="he-IL" dirty="0" smtClean="0"/>
              <a:t>קשר שיתופי</a:t>
            </a:r>
            <a:endParaRPr lang="he-IL" dirty="0"/>
          </a:p>
        </p:txBody>
      </p:sp>
      <p:cxnSp>
        <p:nvCxnSpPr>
          <p:cNvPr id="17" name="מחבר חץ ישר 16"/>
          <p:cNvCxnSpPr/>
          <p:nvPr/>
        </p:nvCxnSpPr>
        <p:spPr>
          <a:xfrm flipH="1" flipV="1">
            <a:off x="5292080" y="3779146"/>
            <a:ext cx="2088232" cy="1846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חץ ימינה 3"/>
          <p:cNvSpPr/>
          <p:nvPr/>
        </p:nvSpPr>
        <p:spPr>
          <a:xfrm rot="2459537">
            <a:off x="1251727" y="2852936"/>
            <a:ext cx="792088" cy="4915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TextBox 4"/>
          <p:cNvSpPr txBox="1"/>
          <p:nvPr/>
        </p:nvSpPr>
        <p:spPr>
          <a:xfrm>
            <a:off x="395536" y="3344475"/>
            <a:ext cx="936104" cy="369332"/>
          </a:xfrm>
          <a:prstGeom prst="rect">
            <a:avLst/>
          </a:prstGeom>
          <a:noFill/>
        </p:spPr>
        <p:txBody>
          <a:bodyPr wrap="square" rtlCol="1">
            <a:spAutoFit/>
          </a:bodyPr>
          <a:lstStyle/>
          <a:p>
            <a:r>
              <a:rPr lang="en-US" b="1" dirty="0" smtClean="0">
                <a:solidFill>
                  <a:schemeClr val="accent1"/>
                </a:solidFill>
              </a:rPr>
              <a:t>H2O(l)</a:t>
            </a:r>
            <a:endParaRPr lang="he-IL" b="1" dirty="0">
              <a:solidFill>
                <a:schemeClr val="accent1"/>
              </a:solidFill>
            </a:endParaRPr>
          </a:p>
        </p:txBody>
      </p:sp>
      <p:sp>
        <p:nvSpPr>
          <p:cNvPr id="10" name="מציין מיקום של כותרת תחתונה 9"/>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295421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1000" fill="hold"/>
                                        <p:tgtEl>
                                          <p:spTgt spid="8"/>
                                        </p:tgtEl>
                                        <p:attrNameLst>
                                          <p:attrName>ppt_w</p:attrName>
                                        </p:attrNameLst>
                                      </p:cBhvr>
                                      <p:tavLst>
                                        <p:tav tm="0">
                                          <p:val>
                                            <p:fltVal val="0"/>
                                          </p:val>
                                        </p:tav>
                                        <p:tav tm="100000">
                                          <p:val>
                                            <p:strVal val="#ppt_w"/>
                                          </p:val>
                                        </p:tav>
                                      </p:tavLst>
                                    </p:anim>
                                    <p:anim calcmode="lin" valueType="num">
                                      <p:cBhvr>
                                        <p:cTn id="23" dur="1000" fill="hold"/>
                                        <p:tgtEl>
                                          <p:spTgt spid="8"/>
                                        </p:tgtEl>
                                        <p:attrNameLst>
                                          <p:attrName>ppt_h</p:attrName>
                                        </p:attrNameLst>
                                      </p:cBhvr>
                                      <p:tavLst>
                                        <p:tav tm="0">
                                          <p:val>
                                            <p:fltVal val="0"/>
                                          </p:val>
                                        </p:tav>
                                        <p:tav tm="100000">
                                          <p:val>
                                            <p:strVal val="#ppt_h"/>
                                          </p:val>
                                        </p:tav>
                                      </p:tavLst>
                                    </p:anim>
                                    <p:anim calcmode="lin" valueType="num">
                                      <p:cBhvr>
                                        <p:cTn id="24" dur="1000" fill="hold"/>
                                        <p:tgtEl>
                                          <p:spTgt spid="8"/>
                                        </p:tgtEl>
                                        <p:attrNameLst>
                                          <p:attrName>style.rotation</p:attrName>
                                        </p:attrNameLst>
                                      </p:cBhvr>
                                      <p:tavLst>
                                        <p:tav tm="0">
                                          <p:val>
                                            <p:fltVal val="90"/>
                                          </p:val>
                                        </p:tav>
                                        <p:tav tm="100000">
                                          <p:val>
                                            <p:fltVal val="0"/>
                                          </p:val>
                                        </p:tav>
                                      </p:tavLst>
                                    </p:anim>
                                    <p:animEffect transition="in" filter="fade">
                                      <p:cBhvr>
                                        <p:cTn id="25" dur="1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heel(1)">
                                      <p:cBhvr>
                                        <p:cTn id="30" dur="20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1000"/>
                                        <p:tgtEl>
                                          <p:spTgt spid="5"/>
                                        </p:tgtEl>
                                      </p:cBhvr>
                                    </p:animEffect>
                                    <p:anim calcmode="lin" valueType="num">
                                      <p:cBhvr>
                                        <p:cTn id="41" dur="1000" fill="hold"/>
                                        <p:tgtEl>
                                          <p:spTgt spid="5"/>
                                        </p:tgtEl>
                                        <p:attrNameLst>
                                          <p:attrName>ppt_x</p:attrName>
                                        </p:attrNameLst>
                                      </p:cBhvr>
                                      <p:tavLst>
                                        <p:tav tm="0">
                                          <p:val>
                                            <p:strVal val="#ppt_x"/>
                                          </p:val>
                                        </p:tav>
                                        <p:tav tm="100000">
                                          <p:val>
                                            <p:strVal val="#ppt_x"/>
                                          </p:val>
                                        </p:tav>
                                      </p:tavLst>
                                    </p:anim>
                                    <p:anim calcmode="lin" valueType="num">
                                      <p:cBhvr>
                                        <p:cTn id="4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גופרית </a:t>
            </a:r>
            <a:endParaRPr lang="he-IL" dirty="0"/>
          </a:p>
        </p:txBody>
      </p:sp>
      <p:pic>
        <p:nvPicPr>
          <p:cNvPr id="4" name="מציין מיקום תוכן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67544" y="1628800"/>
            <a:ext cx="2108200" cy="2882900"/>
          </a:xfrm>
        </p:spPr>
      </p:pic>
      <p:pic>
        <p:nvPicPr>
          <p:cNvPr id="5" name="תמונה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40000" y="5085184"/>
            <a:ext cx="375816" cy="375816"/>
          </a:xfrm>
          <a:prstGeom prst="rect">
            <a:avLst/>
          </a:prstGeom>
        </p:spPr>
      </p:pic>
      <p:pic>
        <p:nvPicPr>
          <p:cNvPr id="6" name="תמונה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85386" y="5174462"/>
            <a:ext cx="375816" cy="375816"/>
          </a:xfrm>
          <a:prstGeom prst="rect">
            <a:avLst/>
          </a:prstGeom>
        </p:spPr>
      </p:pic>
      <p:pic>
        <p:nvPicPr>
          <p:cNvPr id="7" name="תמונה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73294" y="5237584"/>
            <a:ext cx="375816" cy="375816"/>
          </a:xfrm>
          <a:prstGeom prst="rect">
            <a:avLst/>
          </a:prstGeom>
        </p:spPr>
      </p:pic>
      <p:pic>
        <p:nvPicPr>
          <p:cNvPr id="8" name="תמונה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3608" y="4897276"/>
            <a:ext cx="375816" cy="375816"/>
          </a:xfrm>
          <a:prstGeom prst="rect">
            <a:avLst/>
          </a:prstGeom>
        </p:spPr>
      </p:pic>
      <p:pic>
        <p:nvPicPr>
          <p:cNvPr id="9" name="תמונה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85386" y="4825891"/>
            <a:ext cx="375816" cy="375816"/>
          </a:xfrm>
          <a:prstGeom prst="rect">
            <a:avLst/>
          </a:prstGeom>
        </p:spPr>
      </p:pic>
      <p:pic>
        <p:nvPicPr>
          <p:cNvPr id="10" name="תמונה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40000" y="4797152"/>
            <a:ext cx="375816" cy="375816"/>
          </a:xfrm>
          <a:prstGeom prst="rect">
            <a:avLst/>
          </a:prstGeom>
        </p:spPr>
      </p:pic>
      <p:pic>
        <p:nvPicPr>
          <p:cNvPr id="11" name="תמונה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2400" y="5237584"/>
            <a:ext cx="375816" cy="375816"/>
          </a:xfrm>
          <a:prstGeom prst="rect">
            <a:avLst/>
          </a:prstGeom>
        </p:spPr>
      </p:pic>
      <p:pic>
        <p:nvPicPr>
          <p:cNvPr id="12" name="תמונה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85386" y="4532270"/>
            <a:ext cx="375816" cy="375816"/>
          </a:xfrm>
          <a:prstGeom prst="rect">
            <a:avLst/>
          </a:prstGeom>
        </p:spPr>
      </p:pic>
      <p:pic>
        <p:nvPicPr>
          <p:cNvPr id="13" name="תמונה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82806" y="4637983"/>
            <a:ext cx="375816" cy="375816"/>
          </a:xfrm>
          <a:prstGeom prst="rect">
            <a:avLst/>
          </a:prstGeom>
        </p:spPr>
      </p:pic>
      <p:pic>
        <p:nvPicPr>
          <p:cNvPr id="14" name="תמונה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68984" y="4556950"/>
            <a:ext cx="375816" cy="375816"/>
          </a:xfrm>
          <a:prstGeom prst="rect">
            <a:avLst/>
          </a:prstGeom>
        </p:spPr>
      </p:pic>
      <p:pic>
        <p:nvPicPr>
          <p:cNvPr id="15" name="תמונה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24128" y="4720178"/>
            <a:ext cx="1081130" cy="1081130"/>
          </a:xfrm>
          <a:prstGeom prst="rect">
            <a:avLst/>
          </a:prstGeom>
        </p:spPr>
      </p:pic>
      <p:cxnSp>
        <p:nvCxnSpPr>
          <p:cNvPr id="19" name="מחבר ישר 18"/>
          <p:cNvCxnSpPr>
            <a:endCxn id="5" idx="1"/>
          </p:cNvCxnSpPr>
          <p:nvPr/>
        </p:nvCxnSpPr>
        <p:spPr>
          <a:xfrm>
            <a:off x="2051720" y="4077072"/>
            <a:ext cx="488280" cy="1196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מחבר חץ ישר 20"/>
          <p:cNvCxnSpPr>
            <a:stCxn id="13" idx="3"/>
          </p:cNvCxnSpPr>
          <p:nvPr/>
        </p:nvCxnSpPr>
        <p:spPr>
          <a:xfrm>
            <a:off x="3458622" y="4825891"/>
            <a:ext cx="2265506" cy="2592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2" name="תמונה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48264" y="2781693"/>
            <a:ext cx="1535318" cy="1535318"/>
          </a:xfrm>
          <a:prstGeom prst="rect">
            <a:avLst/>
          </a:prstGeom>
        </p:spPr>
      </p:pic>
      <p:sp>
        <p:nvSpPr>
          <p:cNvPr id="23" name="TextBox 22"/>
          <p:cNvSpPr txBox="1"/>
          <p:nvPr/>
        </p:nvSpPr>
        <p:spPr>
          <a:xfrm>
            <a:off x="6708430" y="2060848"/>
            <a:ext cx="1584176" cy="369332"/>
          </a:xfrm>
          <a:prstGeom prst="rect">
            <a:avLst/>
          </a:prstGeom>
          <a:noFill/>
        </p:spPr>
        <p:txBody>
          <a:bodyPr wrap="square" rtlCol="1">
            <a:spAutoFit/>
          </a:bodyPr>
          <a:lstStyle/>
          <a:p>
            <a:r>
              <a:rPr lang="he-IL" dirty="0" smtClean="0"/>
              <a:t>קשר שיתופי</a:t>
            </a:r>
            <a:endParaRPr lang="he-IL" dirty="0"/>
          </a:p>
        </p:txBody>
      </p:sp>
      <p:cxnSp>
        <p:nvCxnSpPr>
          <p:cNvPr id="25" name="מחבר חץ ישר 24"/>
          <p:cNvCxnSpPr/>
          <p:nvPr/>
        </p:nvCxnSpPr>
        <p:spPr>
          <a:xfrm flipH="1">
            <a:off x="7715923" y="2430180"/>
            <a:ext cx="96437" cy="854804"/>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15616" y="4720178"/>
            <a:ext cx="720080" cy="369332"/>
          </a:xfrm>
          <a:prstGeom prst="rect">
            <a:avLst/>
          </a:prstGeom>
          <a:noFill/>
        </p:spPr>
        <p:txBody>
          <a:bodyPr wrap="square" rtlCol="1">
            <a:spAutoFit/>
          </a:bodyPr>
          <a:lstStyle/>
          <a:p>
            <a:r>
              <a:rPr lang="en-US" b="1" dirty="0" smtClean="0">
                <a:solidFill>
                  <a:schemeClr val="accent4">
                    <a:lumMod val="75000"/>
                  </a:schemeClr>
                </a:solidFill>
              </a:rPr>
              <a:t>S</a:t>
            </a:r>
            <a:r>
              <a:rPr lang="en-US" b="1" baseline="-25000" dirty="0" smtClean="0">
                <a:solidFill>
                  <a:schemeClr val="accent4">
                    <a:lumMod val="75000"/>
                  </a:schemeClr>
                </a:solidFill>
              </a:rPr>
              <a:t>8</a:t>
            </a:r>
            <a:r>
              <a:rPr lang="en-US" b="1" dirty="0" smtClean="0">
                <a:solidFill>
                  <a:schemeClr val="accent4">
                    <a:lumMod val="75000"/>
                  </a:schemeClr>
                </a:solidFill>
              </a:rPr>
              <a:t>(s)</a:t>
            </a:r>
            <a:endParaRPr lang="he-IL" b="1" dirty="0">
              <a:solidFill>
                <a:schemeClr val="accent4">
                  <a:lumMod val="75000"/>
                </a:schemeClr>
              </a:solidFill>
            </a:endParaRPr>
          </a:p>
        </p:txBody>
      </p:sp>
      <p:sp>
        <p:nvSpPr>
          <p:cNvPr id="16" name="TextBox 15"/>
          <p:cNvSpPr txBox="1"/>
          <p:nvPr/>
        </p:nvSpPr>
        <p:spPr>
          <a:xfrm>
            <a:off x="4788024" y="3284984"/>
            <a:ext cx="1656184" cy="923330"/>
          </a:xfrm>
          <a:prstGeom prst="rect">
            <a:avLst/>
          </a:prstGeom>
          <a:noFill/>
        </p:spPr>
        <p:txBody>
          <a:bodyPr wrap="square" rtlCol="1">
            <a:spAutoFit/>
          </a:bodyPr>
          <a:lstStyle/>
          <a:p>
            <a:r>
              <a:rPr lang="he-IL" dirty="0" smtClean="0"/>
              <a:t> מולקולה אחת של גופרית </a:t>
            </a:r>
          </a:p>
          <a:p>
            <a:r>
              <a:rPr lang="en-US" dirty="0" smtClean="0"/>
              <a:t>S</a:t>
            </a:r>
            <a:r>
              <a:rPr lang="en-US" baseline="-25000" dirty="0" smtClean="0"/>
              <a:t>8</a:t>
            </a:r>
            <a:endParaRPr lang="he-IL" baseline="-25000" dirty="0"/>
          </a:p>
        </p:txBody>
      </p:sp>
      <p:sp>
        <p:nvSpPr>
          <p:cNvPr id="17" name="מציין מיקום של כותרת תחתונה 16"/>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470298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1000" fill="hold"/>
                                        <p:tgtEl>
                                          <p:spTgt spid="15"/>
                                        </p:tgtEl>
                                        <p:attrNameLst>
                                          <p:attrName>ppt_w</p:attrName>
                                        </p:attrNameLst>
                                      </p:cBhvr>
                                      <p:tavLst>
                                        <p:tav tm="0">
                                          <p:val>
                                            <p:fltVal val="0"/>
                                          </p:val>
                                        </p:tav>
                                        <p:tav tm="100000">
                                          <p:val>
                                            <p:strVal val="#ppt_w"/>
                                          </p:val>
                                        </p:tav>
                                      </p:tavLst>
                                    </p:anim>
                                    <p:anim calcmode="lin" valueType="num">
                                      <p:cBhvr>
                                        <p:cTn id="18" dur="1000" fill="hold"/>
                                        <p:tgtEl>
                                          <p:spTgt spid="15"/>
                                        </p:tgtEl>
                                        <p:attrNameLst>
                                          <p:attrName>ppt_h</p:attrName>
                                        </p:attrNameLst>
                                      </p:cBhvr>
                                      <p:tavLst>
                                        <p:tav tm="0">
                                          <p:val>
                                            <p:fltVal val="0"/>
                                          </p:val>
                                        </p:tav>
                                        <p:tav tm="100000">
                                          <p:val>
                                            <p:strVal val="#ppt_h"/>
                                          </p:val>
                                        </p:tav>
                                      </p:tavLst>
                                    </p:anim>
                                    <p:anim calcmode="lin" valueType="num">
                                      <p:cBhvr>
                                        <p:cTn id="19" dur="1000" fill="hold"/>
                                        <p:tgtEl>
                                          <p:spTgt spid="15"/>
                                        </p:tgtEl>
                                        <p:attrNameLst>
                                          <p:attrName>style.rotation</p:attrName>
                                        </p:attrNameLst>
                                      </p:cBhvr>
                                      <p:tavLst>
                                        <p:tav tm="0">
                                          <p:val>
                                            <p:fltVal val="90"/>
                                          </p:val>
                                        </p:tav>
                                        <p:tav tm="100000">
                                          <p:val>
                                            <p:fltVal val="0"/>
                                          </p:val>
                                        </p:tav>
                                      </p:tavLst>
                                    </p:anim>
                                    <p:animEffect transition="in" filter="fade">
                                      <p:cBhvr>
                                        <p:cTn id="20" dur="10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גלוקוז</a:t>
            </a:r>
            <a:endParaRPr lang="he-IL" dirty="0"/>
          </a:p>
        </p:txBody>
      </p:sp>
      <p:pic>
        <p:nvPicPr>
          <p:cNvPr id="4" name="מציין מיקום תוכן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000500" y="3739356"/>
            <a:ext cx="1143000" cy="781050"/>
          </a:xfrm>
        </p:spPr>
      </p:pic>
      <p:pic>
        <p:nvPicPr>
          <p:cNvPr id="5" name="תמונה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6457" y="1577320"/>
            <a:ext cx="1923688" cy="1923688"/>
          </a:xfrm>
          <a:prstGeom prst="rect">
            <a:avLst/>
          </a:prstGeom>
        </p:spPr>
      </p:pic>
      <p:pic>
        <p:nvPicPr>
          <p:cNvPr id="6" name="תמונה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08676" y="2027086"/>
            <a:ext cx="1254646" cy="1254646"/>
          </a:xfrm>
          <a:prstGeom prst="rect">
            <a:avLst/>
          </a:prstGeom>
        </p:spPr>
      </p:pic>
      <p:pic>
        <p:nvPicPr>
          <p:cNvPr id="7" name="תמונה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36096" y="2027086"/>
            <a:ext cx="1312540" cy="899090"/>
          </a:xfrm>
          <a:prstGeom prst="rect">
            <a:avLst/>
          </a:prstGeom>
        </p:spPr>
      </p:pic>
      <p:pic>
        <p:nvPicPr>
          <p:cNvPr id="14" name="תמונה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65198" y="3474047"/>
            <a:ext cx="2466975" cy="1847850"/>
          </a:xfrm>
          <a:prstGeom prst="rect">
            <a:avLst/>
          </a:prstGeom>
        </p:spPr>
      </p:pic>
      <p:sp>
        <p:nvSpPr>
          <p:cNvPr id="15" name="אליפסה 14"/>
          <p:cNvSpPr/>
          <p:nvPr/>
        </p:nvSpPr>
        <p:spPr>
          <a:xfrm>
            <a:off x="1619672" y="5733256"/>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אליפסה 15"/>
          <p:cNvSpPr/>
          <p:nvPr/>
        </p:nvSpPr>
        <p:spPr>
          <a:xfrm>
            <a:off x="1912482" y="5757505"/>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אליפסה 16"/>
          <p:cNvSpPr/>
          <p:nvPr/>
        </p:nvSpPr>
        <p:spPr>
          <a:xfrm>
            <a:off x="1924864" y="5461010"/>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8" name="אליפסה 17"/>
          <p:cNvSpPr/>
          <p:nvPr/>
        </p:nvSpPr>
        <p:spPr>
          <a:xfrm>
            <a:off x="2216498" y="5757505"/>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9" name="אליפסה 18"/>
          <p:cNvSpPr/>
          <p:nvPr/>
        </p:nvSpPr>
        <p:spPr>
          <a:xfrm>
            <a:off x="1620456" y="5448169"/>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0" name="אליפסה 19"/>
          <p:cNvSpPr/>
          <p:nvPr/>
        </p:nvSpPr>
        <p:spPr>
          <a:xfrm>
            <a:off x="1748991" y="5613489"/>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1" name="אליפסה 20"/>
          <p:cNvSpPr/>
          <p:nvPr/>
        </p:nvSpPr>
        <p:spPr>
          <a:xfrm>
            <a:off x="2514854" y="5506563"/>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אליפסה 21"/>
          <p:cNvSpPr/>
          <p:nvPr/>
        </p:nvSpPr>
        <p:spPr>
          <a:xfrm>
            <a:off x="2520514" y="5760450"/>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אליפסה 22"/>
          <p:cNvSpPr/>
          <p:nvPr/>
        </p:nvSpPr>
        <p:spPr>
          <a:xfrm>
            <a:off x="2210838" y="5472418"/>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אליפסה 23"/>
          <p:cNvSpPr/>
          <p:nvPr/>
        </p:nvSpPr>
        <p:spPr>
          <a:xfrm>
            <a:off x="1772072" y="5885656"/>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אליפסה 24"/>
          <p:cNvSpPr/>
          <p:nvPr/>
        </p:nvSpPr>
        <p:spPr>
          <a:xfrm>
            <a:off x="2339994" y="5989074"/>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אליפסה 25"/>
          <p:cNvSpPr/>
          <p:nvPr/>
        </p:nvSpPr>
        <p:spPr>
          <a:xfrm>
            <a:off x="2380888" y="5650579"/>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אליפסה 26"/>
          <p:cNvSpPr/>
          <p:nvPr/>
        </p:nvSpPr>
        <p:spPr>
          <a:xfrm>
            <a:off x="2035978" y="5607971"/>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8" name="אליפסה 27"/>
          <p:cNvSpPr/>
          <p:nvPr/>
        </p:nvSpPr>
        <p:spPr>
          <a:xfrm>
            <a:off x="2038904" y="5989074"/>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אליפסה 28"/>
          <p:cNvSpPr/>
          <p:nvPr/>
        </p:nvSpPr>
        <p:spPr>
          <a:xfrm>
            <a:off x="2639822" y="5958902"/>
            <a:ext cx="30401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36" name="מחבר חץ ישר 35"/>
          <p:cNvCxnSpPr>
            <a:stCxn id="21" idx="7"/>
          </p:cNvCxnSpPr>
          <p:nvPr/>
        </p:nvCxnSpPr>
        <p:spPr>
          <a:xfrm flipV="1">
            <a:off x="2774348" y="2780928"/>
            <a:ext cx="2805764" cy="27678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108676" y="1484784"/>
            <a:ext cx="1135732" cy="369332"/>
          </a:xfrm>
          <a:prstGeom prst="rect">
            <a:avLst/>
          </a:prstGeom>
          <a:noFill/>
        </p:spPr>
        <p:txBody>
          <a:bodyPr wrap="square" rtlCol="1">
            <a:spAutoFit/>
          </a:bodyPr>
          <a:lstStyle/>
          <a:p>
            <a:r>
              <a:rPr lang="he-IL" b="1" dirty="0" smtClean="0"/>
              <a:t>ייצוגים</a:t>
            </a:r>
            <a:endParaRPr lang="he-IL" b="1" dirty="0"/>
          </a:p>
        </p:txBody>
      </p:sp>
      <p:sp>
        <p:nvSpPr>
          <p:cNvPr id="38" name="TextBox 37"/>
          <p:cNvSpPr txBox="1"/>
          <p:nvPr/>
        </p:nvSpPr>
        <p:spPr>
          <a:xfrm>
            <a:off x="5409543" y="5137231"/>
            <a:ext cx="1584176" cy="369332"/>
          </a:xfrm>
          <a:prstGeom prst="rect">
            <a:avLst/>
          </a:prstGeom>
          <a:noFill/>
        </p:spPr>
        <p:txBody>
          <a:bodyPr wrap="square" rtlCol="1">
            <a:spAutoFit/>
          </a:bodyPr>
          <a:lstStyle/>
          <a:p>
            <a:r>
              <a:rPr lang="he-IL" dirty="0" smtClean="0"/>
              <a:t>קשר שיתופי</a:t>
            </a:r>
            <a:endParaRPr lang="he-IL" dirty="0"/>
          </a:p>
        </p:txBody>
      </p:sp>
      <p:cxnSp>
        <p:nvCxnSpPr>
          <p:cNvPr id="40" name="מחבר חץ ישר 39"/>
          <p:cNvCxnSpPr/>
          <p:nvPr/>
        </p:nvCxnSpPr>
        <p:spPr>
          <a:xfrm flipV="1">
            <a:off x="6588224" y="4653136"/>
            <a:ext cx="160412" cy="484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מחבר חץ ישר 41"/>
          <p:cNvCxnSpPr/>
          <p:nvPr/>
        </p:nvCxnSpPr>
        <p:spPr>
          <a:xfrm flipV="1">
            <a:off x="6588224" y="4653136"/>
            <a:ext cx="520452" cy="484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7503" y="4105065"/>
            <a:ext cx="1340797" cy="369332"/>
          </a:xfrm>
          <a:prstGeom prst="rect">
            <a:avLst/>
          </a:prstGeom>
          <a:noFill/>
        </p:spPr>
        <p:txBody>
          <a:bodyPr wrap="square" rtlCol="1">
            <a:spAutoFit/>
          </a:bodyPr>
          <a:lstStyle/>
          <a:p>
            <a:r>
              <a:rPr lang="en-US" b="1" dirty="0">
                <a:solidFill>
                  <a:srgbClr val="FF0000"/>
                </a:solidFill>
              </a:rPr>
              <a:t>C</a:t>
            </a:r>
            <a:r>
              <a:rPr lang="en-US" b="1" baseline="-25000" dirty="0">
                <a:solidFill>
                  <a:srgbClr val="FF0000"/>
                </a:solidFill>
              </a:rPr>
              <a:t>6</a:t>
            </a:r>
            <a:r>
              <a:rPr lang="en-US" b="1" dirty="0">
                <a:solidFill>
                  <a:srgbClr val="FF0000"/>
                </a:solidFill>
              </a:rPr>
              <a:t>H</a:t>
            </a:r>
            <a:r>
              <a:rPr lang="en-US" b="1" baseline="-25000" dirty="0">
                <a:solidFill>
                  <a:srgbClr val="FF0000"/>
                </a:solidFill>
              </a:rPr>
              <a:t>12</a:t>
            </a:r>
            <a:r>
              <a:rPr lang="en-US" b="1" dirty="0">
                <a:solidFill>
                  <a:srgbClr val="FF0000"/>
                </a:solidFill>
              </a:rPr>
              <a:t>O</a:t>
            </a:r>
            <a:r>
              <a:rPr lang="en-US" b="1" baseline="-25000" dirty="0">
                <a:solidFill>
                  <a:srgbClr val="FF0000"/>
                </a:solidFill>
              </a:rPr>
              <a:t>6(s</a:t>
            </a:r>
            <a:r>
              <a:rPr lang="en-US" b="1" baseline="-25000" dirty="0" smtClean="0">
                <a:solidFill>
                  <a:srgbClr val="FF0000"/>
                </a:solidFill>
              </a:rPr>
              <a:t>)</a:t>
            </a:r>
            <a:endParaRPr lang="he-IL" b="1" baseline="-25000" dirty="0">
              <a:solidFill>
                <a:srgbClr val="FF0000"/>
              </a:solidFill>
            </a:endParaRPr>
          </a:p>
        </p:txBody>
      </p:sp>
      <p:sp>
        <p:nvSpPr>
          <p:cNvPr id="10" name="TextBox 9"/>
          <p:cNvSpPr txBox="1"/>
          <p:nvPr/>
        </p:nvSpPr>
        <p:spPr>
          <a:xfrm>
            <a:off x="6065198" y="5548744"/>
            <a:ext cx="2179210" cy="923330"/>
          </a:xfrm>
          <a:prstGeom prst="rect">
            <a:avLst/>
          </a:prstGeom>
          <a:noFill/>
        </p:spPr>
        <p:txBody>
          <a:bodyPr wrap="square" rtlCol="1">
            <a:spAutoFit/>
          </a:bodyPr>
          <a:lstStyle/>
          <a:p>
            <a:r>
              <a:rPr lang="he-IL" dirty="0" smtClean="0"/>
              <a:t>מולקולה אחת של גלוקוז</a:t>
            </a:r>
          </a:p>
          <a:p>
            <a:r>
              <a:rPr lang="en-US" b="1" dirty="0">
                <a:solidFill>
                  <a:srgbClr val="FF0000"/>
                </a:solidFill>
              </a:rPr>
              <a:t>C</a:t>
            </a:r>
            <a:r>
              <a:rPr lang="en-US" b="1" baseline="-25000" dirty="0">
                <a:solidFill>
                  <a:srgbClr val="FF0000"/>
                </a:solidFill>
              </a:rPr>
              <a:t>6</a:t>
            </a:r>
            <a:r>
              <a:rPr lang="en-US" b="1" dirty="0">
                <a:solidFill>
                  <a:srgbClr val="FF0000"/>
                </a:solidFill>
              </a:rPr>
              <a:t>H</a:t>
            </a:r>
            <a:r>
              <a:rPr lang="en-US" b="1" baseline="-25000" dirty="0">
                <a:solidFill>
                  <a:srgbClr val="FF0000"/>
                </a:solidFill>
              </a:rPr>
              <a:t>12</a:t>
            </a:r>
            <a:r>
              <a:rPr lang="en-US" b="1" dirty="0">
                <a:solidFill>
                  <a:srgbClr val="FF0000"/>
                </a:solidFill>
              </a:rPr>
              <a:t>O</a:t>
            </a:r>
            <a:r>
              <a:rPr lang="en-US" b="1" baseline="-25000" dirty="0">
                <a:solidFill>
                  <a:srgbClr val="FF0000"/>
                </a:solidFill>
              </a:rPr>
              <a:t>6</a:t>
            </a:r>
            <a:endParaRPr lang="he-IL" dirty="0"/>
          </a:p>
        </p:txBody>
      </p:sp>
      <p:sp>
        <p:nvSpPr>
          <p:cNvPr id="8" name="חץ למטה 7"/>
          <p:cNvSpPr/>
          <p:nvPr/>
        </p:nvSpPr>
        <p:spPr>
          <a:xfrm>
            <a:off x="1924864" y="2654409"/>
            <a:ext cx="111114" cy="26674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ציין מיקום של כותרת תחתונה 8"/>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3394096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ppt_w</p:attrName>
                                        </p:attrNameLst>
                                      </p:cBhvr>
                                      <p:tavLst>
                                        <p:tav tm="0" fmla="#ppt_w*sin(2.5*pi*$)">
                                          <p:val>
                                            <p:fltVal val="0"/>
                                          </p:val>
                                        </p:tav>
                                        <p:tav tm="100000">
                                          <p:val>
                                            <p:fltVal val="1"/>
                                          </p:val>
                                        </p:tav>
                                      </p:tavLst>
                                    </p:anim>
                                    <p:anim calcmode="lin" valueType="num">
                                      <p:cBhvr>
                                        <p:cTn id="1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1000" fill="hold"/>
                                        <p:tgtEl>
                                          <p:spTgt spid="6"/>
                                        </p:tgtEl>
                                        <p:attrNameLst>
                                          <p:attrName>ppt_w</p:attrName>
                                        </p:attrNameLst>
                                      </p:cBhvr>
                                      <p:tavLst>
                                        <p:tav tm="0">
                                          <p:val>
                                            <p:fltVal val="0"/>
                                          </p:val>
                                        </p:tav>
                                        <p:tav tm="100000">
                                          <p:val>
                                            <p:strVal val="#ppt_w"/>
                                          </p:val>
                                        </p:tav>
                                      </p:tavLst>
                                    </p:anim>
                                    <p:anim calcmode="lin" valueType="num">
                                      <p:cBhvr>
                                        <p:cTn id="25" dur="1000" fill="hold"/>
                                        <p:tgtEl>
                                          <p:spTgt spid="6"/>
                                        </p:tgtEl>
                                        <p:attrNameLst>
                                          <p:attrName>ppt_h</p:attrName>
                                        </p:attrNameLst>
                                      </p:cBhvr>
                                      <p:tavLst>
                                        <p:tav tm="0">
                                          <p:val>
                                            <p:fltVal val="0"/>
                                          </p:val>
                                        </p:tav>
                                        <p:tav tm="100000">
                                          <p:val>
                                            <p:strVal val="#ppt_h"/>
                                          </p:val>
                                        </p:tav>
                                      </p:tavLst>
                                    </p:anim>
                                    <p:anim calcmode="lin" valueType="num">
                                      <p:cBhvr>
                                        <p:cTn id="26" dur="1000" fill="hold"/>
                                        <p:tgtEl>
                                          <p:spTgt spid="6"/>
                                        </p:tgtEl>
                                        <p:attrNameLst>
                                          <p:attrName>style.rotation</p:attrName>
                                        </p:attrNameLst>
                                      </p:cBhvr>
                                      <p:tavLst>
                                        <p:tav tm="0">
                                          <p:val>
                                            <p:fltVal val="90"/>
                                          </p:val>
                                        </p:tav>
                                        <p:tav tm="100000">
                                          <p:val>
                                            <p:fltVal val="0"/>
                                          </p:val>
                                        </p:tav>
                                      </p:tavLst>
                                    </p:anim>
                                    <p:animEffect transition="in" filter="fade">
                                      <p:cBhvr>
                                        <p:cTn id="27" dur="1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2000"/>
                                        <p:tgtEl>
                                          <p:spTgt spid="14"/>
                                        </p:tgtEl>
                                      </p:cBhvr>
                                    </p:animEffect>
                                    <p:anim calcmode="lin" valueType="num">
                                      <p:cBhvr>
                                        <p:cTn id="33" dur="2000" fill="hold"/>
                                        <p:tgtEl>
                                          <p:spTgt spid="14"/>
                                        </p:tgtEl>
                                        <p:attrNameLst>
                                          <p:attrName>ppt_w</p:attrName>
                                        </p:attrNameLst>
                                      </p:cBhvr>
                                      <p:tavLst>
                                        <p:tav tm="0" fmla="#ppt_w*sin(2.5*pi*$)">
                                          <p:val>
                                            <p:fltVal val="0"/>
                                          </p:val>
                                        </p:tav>
                                        <p:tav tm="100000">
                                          <p:val>
                                            <p:fltVal val="1"/>
                                          </p:val>
                                        </p:tav>
                                      </p:tavLst>
                                    </p:anim>
                                    <p:anim calcmode="lin" valueType="num">
                                      <p:cBhvr>
                                        <p:cTn id="34"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heel(1)">
                                      <p:cBhvr>
                                        <p:cTn id="39" dur="2000"/>
                                        <p:tgtEl>
                                          <p:spTgt spid="4"/>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0" end="0"/>
                                            </p:txEl>
                                          </p:spTgt>
                                        </p:tgtEl>
                                        <p:attrNameLst>
                                          <p:attrName>style.visibility</p:attrName>
                                        </p:attrNameLst>
                                      </p:cBhvr>
                                      <p:to>
                                        <p:strVal val="visible"/>
                                      </p:to>
                                    </p:set>
                                    <p:anim calcmode="lin" valueType="num">
                                      <p:cBhvr additive="base">
                                        <p:cTn id="4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a:r>
              <a:rPr lang="he-IL" dirty="0" smtClean="0">
                <a:solidFill>
                  <a:schemeClr val="accent4"/>
                </a:solidFill>
              </a:rPr>
              <a:t>הדגמה</a:t>
            </a:r>
            <a:endParaRPr lang="he-IL" dirty="0">
              <a:solidFill>
                <a:schemeClr val="accent4"/>
              </a:solidFill>
            </a:endParaRPr>
          </a:p>
        </p:txBody>
      </p:sp>
      <p:sp>
        <p:nvSpPr>
          <p:cNvPr id="3" name="מציין מיקום תוכן 2"/>
          <p:cNvSpPr>
            <a:spLocks noGrp="1"/>
          </p:cNvSpPr>
          <p:nvPr>
            <p:ph idx="1"/>
          </p:nvPr>
        </p:nvSpPr>
        <p:spPr/>
        <p:txBody>
          <a:bodyPr>
            <a:normAutofit/>
          </a:bodyPr>
          <a:lstStyle/>
          <a:p>
            <a:r>
              <a:rPr lang="he-IL" sz="4800" dirty="0" smtClean="0"/>
              <a:t>לכוס כימית בגודל 1 ליטר להכניס כמה מודלים מעליהם לשפוך מים ו"להוציא" מולקולה בעזרת פינצטה....</a:t>
            </a:r>
            <a:endParaRPr lang="he-IL" sz="4800" dirty="0"/>
          </a:p>
        </p:txBody>
      </p:sp>
      <p:sp>
        <p:nvSpPr>
          <p:cNvPr id="4" name="מציין מיקום של כותרת תחתונה 3"/>
          <p:cNvSpPr>
            <a:spLocks noGrp="1"/>
          </p:cNvSpPr>
          <p:nvPr>
            <p:ph type="ftr" sz="quarter" idx="11"/>
          </p:nvPr>
        </p:nvSpPr>
        <p:spPr/>
        <p:txBody>
          <a:bodyPr/>
          <a:lstStyle/>
          <a:p>
            <a:r>
              <a:rPr lang="he-IL" smtClean="0"/>
              <a:t>ד"ר מרים כרמי - מדריכה ארצית לכימיה</a:t>
            </a:r>
            <a:endParaRPr lang="he-IL"/>
          </a:p>
        </p:txBody>
      </p:sp>
    </p:spTree>
    <p:extLst>
      <p:ext uri="{BB962C8B-B14F-4D97-AF65-F5344CB8AC3E}">
        <p14:creationId xmlns:p14="http://schemas.microsoft.com/office/powerpoint/2010/main" val="16001070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זרימה">
  <a:themeElements>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זרימה">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זרימה">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1199</TotalTime>
  <Words>2537</Words>
  <Application>Microsoft Office PowerPoint</Application>
  <PresentationFormat>‫הצגה על המסך (4:3)</PresentationFormat>
  <Paragraphs>376</Paragraphs>
  <Slides>30</Slides>
  <Notes>29</Notes>
  <HiddenSlides>0</HiddenSlides>
  <MMClips>0</MMClips>
  <ScaleCrop>false</ScaleCrop>
  <HeadingPairs>
    <vt:vector size="4" baseType="variant">
      <vt:variant>
        <vt:lpstr>ערכת נושא</vt:lpstr>
      </vt:variant>
      <vt:variant>
        <vt:i4>1</vt:i4>
      </vt:variant>
      <vt:variant>
        <vt:lpstr>כותרות שקופיות</vt:lpstr>
      </vt:variant>
      <vt:variant>
        <vt:i4>30</vt:i4>
      </vt:variant>
    </vt:vector>
  </HeadingPairs>
  <TitlesOfParts>
    <vt:vector size="31" baseType="lpstr">
      <vt:lpstr>זרימה</vt:lpstr>
      <vt:lpstr>   הקשר הכימי- רמת התלמיד </vt:lpstr>
      <vt:lpstr>הוראת הנושא: הקשר הכימי לתלמידי כיתה ט </vt:lpstr>
      <vt:lpstr>נושאי ההרצאה</vt:lpstr>
      <vt:lpstr>רצף הוראת הנושאים בכיתה ט </vt:lpstr>
      <vt:lpstr>שפה כימית </vt:lpstr>
      <vt:lpstr>מהמאקרוסקופי אל המיקרוסקופי</vt:lpstr>
      <vt:lpstr>גופרית </vt:lpstr>
      <vt:lpstr>גלוקוז</vt:lpstr>
      <vt:lpstr>הדגמה</vt:lpstr>
      <vt:lpstr> הקשר הכימי –מהו? </vt:lpstr>
      <vt:lpstr>חומרים יונים </vt:lpstr>
      <vt:lpstr>ייצוגים לסריגים יוניים</vt:lpstr>
      <vt:lpstr>הקשר הכימי</vt:lpstr>
      <vt:lpstr>מה קורה כאשר אטום פוגש אטום</vt:lpstr>
      <vt:lpstr>מושגים חשובים</vt:lpstr>
      <vt:lpstr>אנלוגיה 1  - לקשר קוולנטי</vt:lpstr>
      <vt:lpstr>הכוונה</vt:lpstr>
      <vt:lpstr>אנלוגיה 2</vt:lpstr>
      <vt:lpstr>הכוונה</vt:lpstr>
      <vt:lpstr>ייצוגים ומעבר בין ייצוגים </vt:lpstr>
      <vt:lpstr>טעויות המשגה של תלמידים</vt:lpstr>
      <vt:lpstr>יישום ידע: בניית נוסחאות מבנה</vt:lpstr>
      <vt:lpstr>פעילות עם מודלים</vt:lpstr>
      <vt:lpstr>פעילות עם מודלים ברמה גבוהה יותר:</vt:lpstr>
      <vt:lpstr>פריטי הערכה</vt:lpstr>
      <vt:lpstr>מצגת של PowerPoint</vt:lpstr>
      <vt:lpstr>השוואה בין 2 חומרים</vt:lpstr>
      <vt:lpstr>פריטי הערכה (3)</vt:lpstr>
      <vt:lpstr>פריטי הערכה* (4)</vt:lpstr>
      <vt:lpstr>תודה על ההקשבה!</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הקשר הכימי- רמת התלמיד יום עיון לחט"ב 21.8.2012</dc:title>
  <dc:creator>MIRIAM</dc:creator>
  <cp:lastModifiedBy>Windows User</cp:lastModifiedBy>
  <cp:revision>81</cp:revision>
  <cp:lastPrinted>2012-08-21T04:41:55Z</cp:lastPrinted>
  <dcterms:created xsi:type="dcterms:W3CDTF">2012-08-07T17:40:46Z</dcterms:created>
  <dcterms:modified xsi:type="dcterms:W3CDTF">2012-09-02T13:42:36Z</dcterms:modified>
</cp:coreProperties>
</file>