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2"/>
  </p:notesMasterIdLst>
  <p:sldIdLst>
    <p:sldId id="397" r:id="rId2"/>
    <p:sldId id="368" r:id="rId3"/>
    <p:sldId id="369" r:id="rId4"/>
    <p:sldId id="370" r:id="rId5"/>
    <p:sldId id="371" r:id="rId6"/>
    <p:sldId id="372" r:id="rId7"/>
    <p:sldId id="373" r:id="rId8"/>
    <p:sldId id="398" r:id="rId9"/>
    <p:sldId id="375" r:id="rId10"/>
    <p:sldId id="376" r:id="rId11"/>
    <p:sldId id="377" r:id="rId12"/>
    <p:sldId id="379" r:id="rId13"/>
    <p:sldId id="380" r:id="rId14"/>
    <p:sldId id="392" r:id="rId15"/>
    <p:sldId id="381" r:id="rId16"/>
    <p:sldId id="382" r:id="rId17"/>
    <p:sldId id="383" r:id="rId18"/>
    <p:sldId id="384" r:id="rId19"/>
    <p:sldId id="374" r:id="rId20"/>
    <p:sldId id="396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10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CF18A97-1E02-473F-8208-132AC67FAB66}" type="datetimeFigureOut">
              <a:rPr lang="he-IL" smtClean="0"/>
              <a:t>ח'/חשון/תשע"ג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645132-379C-4239-B4F4-B1BA0F0AC87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3218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אלה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645132-379C-4239-B4F4-B1BA0F0AC87A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3095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52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549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486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5169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424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293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817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373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110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602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492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CF344-E1D2-44A3-A416-04C4FA8BB53A}" type="datetimeFigureOut">
              <a:rPr lang="he-IL" smtClean="0"/>
              <a:pPr/>
              <a:t>ח'/חשון/תשע"ג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A7D0-ED0B-4D32-B1F6-081883BDA7B0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0308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e.wikipedia.org/wiki/%D7%A8%D7%99%D7%A6'%D7%A8%D7%93_%D7%91%D7%90%D7%A7%D7%9E%D7%99%D7%A0%D7%A1%D7%98%D7%A8_%D7%A4%D7%95%D7%9C%D7%A8" TargetMode="External"/><Relationship Id="rId2" Type="http://schemas.openxmlformats.org/officeDocument/2006/relationships/hyperlink" Target="http://he.wikipedia.org/wiki/%D7%90%D7%93%D7%A8%D7%99%D7%9B%D7%9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he.wikipedia.org/wiki/%D7%A4%D7%95%D7%9C%D7%A8%D7%9F" TargetMode="External"/><Relationship Id="rId7" Type="http://schemas.openxmlformats.org/officeDocument/2006/relationships/image" Target="../media/image10.JPG"/><Relationship Id="rId2" Type="http://schemas.openxmlformats.org/officeDocument/2006/relationships/hyperlink" Target="http://he.wikipedia.org/wiki/%D7%92%D7%A8%D7%A4%D7%99%D7%9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.wikipedia.org/wiki/%D7%A7%D7%95%D7%A0%D7%A1%D7%98%D7%A0%D7%98%D7%99%D7%9F_%D7%A0%D7%95%D7%91%D7%95%D7%A1%D7%9C%D7%95%D7%91" TargetMode="External"/><Relationship Id="rId5" Type="http://schemas.openxmlformats.org/officeDocument/2006/relationships/hyperlink" Target="http://he.wikipedia.org/wiki/%D7%A4%D7%A8%D7%A1_%D7%A0%D7%95%D7%91%D7%9C_%D7%9C%D7%A4%D7%99%D7%96%D7%99%D7%A7%D7%94" TargetMode="External"/><Relationship Id="rId4" Type="http://schemas.openxmlformats.org/officeDocument/2006/relationships/hyperlink" Target="http://he.wikipedia.org/wiki/%D7%A0%D7%A0%D7%95-%D7%A6%D7%99%D7%A0%D7%95%D7%A8%D7%99%D7%AA_%D7%A4%D7%97%D7%9E%D7%9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l/url?sa=t&amp;rct=j&amp;q=&amp;esrc=s&amp;frm=1&amp;source=web&amp;cd=4&amp;ved=0CFAQFjAD&amp;url=http://stwww.weizmann.ac.il/weizmann/foto-in/File/fulerene.doc&amp;ei=KY3qT77eL4fc8AP_3_zOBQ&amp;usg=AFQjCNFWa-Fs25GpXdNvYlTsN6jRE70lKQ&amp;sig2=3mRk2f519dN4WGmobLJWkw" TargetMode="External"/><Relationship Id="rId2" Type="http://schemas.openxmlformats.org/officeDocument/2006/relationships/hyperlink" Target="&#1491;&#1507;%20%20&#1506;&#1489;&#1493;&#1491;&#1492;%20&#1500;&#1502;&#1493;&#1512;&#1492;%20&#1508;&#1495;&#1502;&#1503;%20&#1497;&#1505;&#1493;&#1491;%20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1.gif"/><Relationship Id="rId7" Type="http://schemas.openxmlformats.org/officeDocument/2006/relationships/hyperlink" Target="http://www.chemicals-technology.com/projects/yanbu/" TargetMode="External"/><Relationship Id="rId2" Type="http://schemas.openxmlformats.org/officeDocument/2006/relationships/hyperlink" Target="http://www.youtube.com/watch?v=mAjrnZ-znkY&amp;feature=rela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http://www.chemicals-technology.com/projects/yanbu/images/2-acetic-acid-molecule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iriam-kvutzot.doc" TargetMode="External"/><Relationship Id="rId2" Type="http://schemas.openxmlformats.org/officeDocument/2006/relationships/hyperlink" Target="&#1491;&#1507;%20&#1506;&#1489;&#1493;&#1491;&#1492;%20&#1500;&#1514;&#1500;&#1502;&#1497;&#1491;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499;&#1497;&#1502;&#1497;&#1492;%20&#1505;&#1493;&#1508;&#1497;%20&#1500;&#1502;&#1493;&#1512;&#1497;&#1501;%202012.doc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&#1504;&#1497;&#1505;&#1493;&#1497;%20&#1489;&#1504;&#1512;%20&#1489;&#1493;&#1506;&#1512;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&#1514;&#1490;&#1493;&#1489;&#1493;&#1514;%20&#1499;&#1497;&#1502;&#1497;&#1493;&#1514;%20(3).doc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stwww.weizmann.ac.il/g-chem/chemlif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twww.weizmann.ac.il/chemcenter/Page.asp?id=5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he.wikipedia.org/wiki/%D7%9E%D7%AA%D7%9B%D7%95%D7%AA_%D7%9E%D7%A2%D7%91%D7%A8" TargetMode="External"/><Relationship Id="rId3" Type="http://schemas.openxmlformats.org/officeDocument/2006/relationships/hyperlink" Target="http://he.wikipedia.org/wiki/%D7%93%D7%94-%D7%A4%D7%A8%D7%95%D7%98%D7%95%D7%A0%D7%A6%D7%99%D7%94" TargetMode="External"/><Relationship Id="rId7" Type="http://schemas.openxmlformats.org/officeDocument/2006/relationships/hyperlink" Target="http://he.wikipedia.org/wiki/%D7%A1%D7%99%D7%93%D7%9F_%D7%A4%D7%97%D7%9E%D7%AA%D7%99" TargetMode="External"/><Relationship Id="rId2" Type="http://schemas.openxmlformats.org/officeDocument/2006/relationships/hyperlink" Target="http://he.wikipedia.org/wiki/%D7%90%D7%9C_%D7%9E%D7%AA%D7%9B%D7%A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e.wikipedia.org/wiki/%D7%A1%D7%95%D7%93%D7%94_%D7%9C%D7%A9%D7%AA%D7%99%D7%94" TargetMode="External"/><Relationship Id="rId11" Type="http://schemas.openxmlformats.org/officeDocument/2006/relationships/hyperlink" Target="http://he.wikipedia.org/w/index.php?title=%D7%A6%D7%99%D7%90%D7%A0%D7%98&amp;action=edit&amp;redlink=1" TargetMode="External"/><Relationship Id="rId5" Type="http://schemas.openxmlformats.org/officeDocument/2006/relationships/hyperlink" Target="http://he.wikipedia.org/wiki/%D7%91%D7%99%D7%A7%D7%A8%D7%91%D7%95%D7%A0%D7%98" TargetMode="External"/><Relationship Id="rId10" Type="http://schemas.openxmlformats.org/officeDocument/2006/relationships/hyperlink" Target="http://he.wikipedia.org/wiki/%D7%A6%D7%99%D7%90%D7%A0%D7%99%D7%93" TargetMode="External"/><Relationship Id="rId4" Type="http://schemas.openxmlformats.org/officeDocument/2006/relationships/hyperlink" Target="http://he.wikipedia.org/wiki/%D7%A7%D7%A8%D7%91%D7%95%D7%A0%D7%98" TargetMode="External"/><Relationship Id="rId9" Type="http://schemas.openxmlformats.org/officeDocument/2006/relationships/hyperlink" Target="http://he.wikipedia.org/wiki/%D7%A7%D7%A8%D7%91%D7%95%D7%A0%D7%99%D7%9C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1556793"/>
            <a:ext cx="8208912" cy="1296143"/>
          </a:xfrm>
        </p:spPr>
        <p:txBody>
          <a:bodyPr>
            <a:normAutofit fontScale="90000"/>
          </a:bodyPr>
          <a:lstStyle/>
          <a:p>
            <a:pPr algn="l"/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הצעה לרצף </a:t>
            </a:r>
            <a:br>
              <a:rPr lang="he-IL" sz="3600" b="1" dirty="0" smtClean="0">
                <a:solidFill>
                  <a:schemeClr val="bg1"/>
                </a:solidFill>
                <a:cs typeface="+mn-cs"/>
              </a:rPr>
            </a:br>
            <a:r>
              <a:rPr lang="he-IL" sz="3600" b="1" dirty="0">
                <a:solidFill>
                  <a:schemeClr val="bg1"/>
                </a:solidFill>
                <a:cs typeface="+mn-cs"/>
              </a:rPr>
              <a:t> </a:t>
            </a:r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           </a:t>
            </a:r>
            <a:r>
              <a:rPr lang="he-IL" sz="5300" b="1" dirty="0" smtClean="0">
                <a:solidFill>
                  <a:schemeClr val="accent1"/>
                </a:solidFill>
                <a:cs typeface="+mn-cs"/>
              </a:rPr>
              <a:t>הפחמן ותרכובותיו </a:t>
            </a:r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בנושא קשר הכימי</a:t>
            </a:r>
            <a:br>
              <a:rPr lang="he-IL" sz="3600" b="1" dirty="0" smtClean="0">
                <a:solidFill>
                  <a:schemeClr val="bg1"/>
                </a:solidFill>
                <a:cs typeface="+mn-cs"/>
              </a:rPr>
            </a:br>
            <a:r>
              <a:rPr lang="he-IL" sz="3600" b="1" dirty="0" smtClean="0">
                <a:solidFill>
                  <a:schemeClr val="bg1"/>
                </a:solidFill>
                <a:cs typeface="+mn-cs"/>
              </a:rPr>
              <a:t>בכיתה ט' בשנת הלימודים תשע"ג</a:t>
            </a:r>
            <a:endParaRPr lang="he-IL" sz="36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75656" y="4221088"/>
            <a:ext cx="6400800" cy="1117933"/>
          </a:xfrm>
        </p:spPr>
        <p:txBody>
          <a:bodyPr>
            <a:normAutofit/>
          </a:bodyPr>
          <a:lstStyle/>
          <a:p>
            <a:endParaRPr lang="he-IL" sz="2000" dirty="0">
              <a:solidFill>
                <a:schemeClr val="tx2"/>
              </a:solidFill>
            </a:endParaRPr>
          </a:p>
          <a:p>
            <a:endParaRPr lang="he-IL" sz="2000" dirty="0" smtClean="0">
              <a:solidFill>
                <a:schemeClr val="tx2"/>
              </a:solidFill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672" y="5220244"/>
            <a:ext cx="2160240" cy="791782"/>
          </a:xfrm>
          <a:prstGeom prst="rect">
            <a:avLst/>
          </a:prstGeom>
        </p:spPr>
      </p:pic>
      <p:pic>
        <p:nvPicPr>
          <p:cNvPr id="6" name="Picture 3" descr="5-logos--mot-hata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05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3768" y="5229200"/>
            <a:ext cx="648072" cy="882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כותרת משנה 2"/>
          <p:cNvSpPr txBox="1">
            <a:spLocks/>
          </p:cNvSpPr>
          <p:nvPr/>
        </p:nvSpPr>
        <p:spPr>
          <a:xfrm>
            <a:off x="1387976" y="6193238"/>
            <a:ext cx="6400800" cy="6647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dirty="0" smtClean="0">
                <a:solidFill>
                  <a:schemeClr val="tx2"/>
                </a:solidFill>
              </a:rPr>
              <a:t>קורס מורים מובילים לכימיה בכיתה ט'</a:t>
            </a:r>
            <a:endParaRPr lang="he-IL" sz="2000" dirty="0">
              <a:solidFill>
                <a:schemeClr val="tx2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611560" y="2935114"/>
            <a:ext cx="7920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800" b="1" dirty="0">
                <a:solidFill>
                  <a:schemeClr val="accent1"/>
                </a:solidFill>
              </a:rPr>
              <a:t>מפגש </a:t>
            </a:r>
            <a:r>
              <a:rPr lang="he-IL" sz="2800" b="1" dirty="0" smtClean="0">
                <a:solidFill>
                  <a:schemeClr val="accent1"/>
                </a:solidFill>
              </a:rPr>
              <a:t>2 חלק א</a:t>
            </a:r>
            <a:endParaRPr lang="en-US" sz="2800" b="1" dirty="0">
              <a:solidFill>
                <a:schemeClr val="accent1"/>
              </a:solidFill>
            </a:endParaRPr>
          </a:p>
          <a:p>
            <a:r>
              <a:rPr lang="he-IL" sz="2800" b="1" dirty="0"/>
              <a:t> </a:t>
            </a:r>
            <a:endParaRPr lang="he-IL" sz="2800" b="1" dirty="0" smtClean="0"/>
          </a:p>
          <a:p>
            <a:endParaRPr lang="en-US" sz="2800" b="1" dirty="0"/>
          </a:p>
          <a:p>
            <a:pPr algn="ctr"/>
            <a:r>
              <a:rPr lang="he-IL" sz="2800" b="1" dirty="0" smtClean="0">
                <a:solidFill>
                  <a:schemeClr val="accent1"/>
                </a:solidFill>
              </a:rPr>
              <a:t>ד"ר </a:t>
            </a:r>
            <a:r>
              <a:rPr lang="he-IL" sz="2800" b="1" dirty="0">
                <a:solidFill>
                  <a:schemeClr val="accent1"/>
                </a:solidFill>
              </a:rPr>
              <a:t>מרים כרמי, ד"ר מרסל </a:t>
            </a:r>
            <a:r>
              <a:rPr lang="he-IL" sz="2800" b="1" dirty="0" err="1">
                <a:solidFill>
                  <a:schemeClr val="accent1"/>
                </a:solidFill>
              </a:rPr>
              <a:t>פרייליך</a:t>
            </a:r>
            <a:r>
              <a:rPr lang="he-IL" sz="2800" b="1" dirty="0">
                <a:solidFill>
                  <a:schemeClr val="accent1"/>
                </a:solidFill>
              </a:rPr>
              <a:t> ואורית </a:t>
            </a:r>
            <a:r>
              <a:rPr lang="he-IL" sz="2800" b="1" dirty="0" err="1">
                <a:solidFill>
                  <a:schemeClr val="accent1"/>
                </a:solidFill>
              </a:rPr>
              <a:t>מולווידזון</a:t>
            </a:r>
            <a:endParaRPr lang="he-IL" sz="2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10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he-IL" dirty="0" smtClean="0"/>
              <a:t>פחם  - </a:t>
            </a:r>
            <a:r>
              <a:rPr lang="he-IL" sz="2800" dirty="0" smtClean="0"/>
              <a:t>לא ידוע מהו המבנה, סוברים שאלו חתיכות קטנות של גרפיט. בעל כושר ספיחה גבוה.</a:t>
            </a:r>
          </a:p>
          <a:p>
            <a:r>
              <a:rPr lang="he-IL" dirty="0" err="1" smtClean="0"/>
              <a:t>פולרן</a:t>
            </a:r>
            <a:r>
              <a:rPr lang="he-IL" dirty="0" smtClean="0"/>
              <a:t> - </a:t>
            </a:r>
            <a:r>
              <a:rPr lang="he-IL" sz="2800" dirty="0" err="1"/>
              <a:t>הפולרנים</a:t>
            </a:r>
            <a:r>
              <a:rPr lang="he-IL" sz="2800" dirty="0"/>
              <a:t> התגלו ב-1985 על ידי רוברט קארל, הרולד </a:t>
            </a:r>
            <a:r>
              <a:rPr lang="he-IL" sz="2800" dirty="0" err="1"/>
              <a:t>קרוטו</a:t>
            </a:r>
            <a:r>
              <a:rPr lang="he-IL" sz="2800" dirty="0"/>
              <a:t> וריצ'רד </a:t>
            </a:r>
            <a:r>
              <a:rPr lang="he-IL" sz="2800" dirty="0" err="1"/>
              <a:t>סמולי</a:t>
            </a:r>
            <a:r>
              <a:rPr lang="he-IL" sz="2800" dirty="0"/>
              <a:t> מאוניברסיטת </a:t>
            </a:r>
            <a:r>
              <a:rPr lang="he-IL" sz="2800" dirty="0" err="1"/>
              <a:t>סאסקס</a:t>
            </a:r>
            <a:r>
              <a:rPr lang="he-IL" sz="2800" dirty="0"/>
              <a:t> ומאוניברסיטת רייס, והם קרויים על שם ה</a:t>
            </a:r>
            <a:r>
              <a:rPr lang="he-IL" sz="2800" dirty="0">
                <a:hlinkClick r:id="rId2" tooltip="אדריכל"/>
              </a:rPr>
              <a:t>אדריכל</a:t>
            </a:r>
            <a:r>
              <a:rPr lang="he-IL" sz="2800" dirty="0"/>
              <a:t> </a:t>
            </a:r>
            <a:r>
              <a:rPr lang="he-IL" sz="2800" dirty="0">
                <a:hlinkClick r:id="rId3" tooltip="ריצ'רד באקמינסטר פולר"/>
              </a:rPr>
              <a:t>ריצ'רד </a:t>
            </a:r>
            <a:r>
              <a:rPr lang="he-IL" sz="2800" dirty="0" err="1">
                <a:hlinkClick r:id="rId3" tooltip="ריצ'רד באקמינסטר פולר"/>
              </a:rPr>
              <a:t>באקמינסטר</a:t>
            </a:r>
            <a:r>
              <a:rPr lang="he-IL" sz="2800" dirty="0">
                <a:hlinkClick r:id="rId3" tooltip="ריצ'רד באקמינסטר פולר"/>
              </a:rPr>
              <a:t> </a:t>
            </a:r>
            <a:r>
              <a:rPr lang="he-IL" sz="2800" dirty="0" smtClean="0">
                <a:hlinkClick r:id="rId3" tooltip="ריצ'רד באקמינסטר פולר"/>
              </a:rPr>
              <a:t>פולר</a:t>
            </a:r>
            <a:r>
              <a:rPr lang="he-IL" sz="2800" dirty="0" smtClean="0"/>
              <a:t>. הם קיבלו פרס נובל בשנת 1996 גם בגלל שהראו כי אטומי </a:t>
            </a:r>
            <a:r>
              <a:rPr lang="he-IL" sz="2800" dirty="0"/>
              <a:t>הפחמן נוטים להסתדר באופן טבעי במבנה זה.</a:t>
            </a: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288" y="3933056"/>
            <a:ext cx="220980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92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he-IL" b="1" dirty="0" smtClean="0"/>
              <a:t>גרפן</a:t>
            </a:r>
            <a:r>
              <a:rPr lang="he-IL" dirty="0"/>
              <a:t> (באנגלית: </a:t>
            </a:r>
            <a:r>
              <a:rPr lang="en-US" sz="2400" b="1" dirty="0" err="1" smtClean="0"/>
              <a:t>Graphene</a:t>
            </a:r>
            <a:r>
              <a:rPr lang="en-US" sz="2400" dirty="0" smtClean="0"/>
              <a:t> </a:t>
            </a:r>
            <a:r>
              <a:rPr lang="he-IL" dirty="0" smtClean="0"/>
              <a:t>) </a:t>
            </a:r>
          </a:p>
          <a:p>
            <a:r>
              <a:rPr lang="he-IL" sz="2800" dirty="0" smtClean="0"/>
              <a:t>הוא </a:t>
            </a:r>
            <a:r>
              <a:rPr lang="he-IL" sz="2800" dirty="0"/>
              <a:t>יריעה דו ממדית של אטומי פחמן המסודרים בצורה של משושים כמו בכוורת, בעובי של שכבה אטומית אחת, ומהווה את אבן היסוד ל</a:t>
            </a:r>
            <a:r>
              <a:rPr lang="he-IL" sz="2800" dirty="0">
                <a:hlinkClick r:id="rId2" tooltip="גרפיט"/>
              </a:rPr>
              <a:t>גרפיט</a:t>
            </a:r>
            <a:r>
              <a:rPr lang="he-IL" sz="2800" dirty="0"/>
              <a:t>, </a:t>
            </a:r>
            <a:r>
              <a:rPr lang="he-IL" sz="2800" dirty="0" err="1">
                <a:hlinkClick r:id="rId3" tooltip="פולרן"/>
              </a:rPr>
              <a:t>פולרנים</a:t>
            </a:r>
            <a:r>
              <a:rPr lang="he-IL" sz="2800" dirty="0"/>
              <a:t> ו</a:t>
            </a:r>
            <a:r>
              <a:rPr lang="he-IL" sz="2800" dirty="0">
                <a:hlinkClick r:id="rId4" tooltip="ננו-צינורית פחמן"/>
              </a:rPr>
              <a:t>ננו-צינורית פחמן</a:t>
            </a:r>
            <a:r>
              <a:rPr lang="he-IL" sz="2800" dirty="0"/>
              <a:t>. החומר בודד לראשונה מהגרפיט שמצוי בעפרונות</a:t>
            </a:r>
            <a:r>
              <a:rPr lang="he-IL" sz="2800" dirty="0" smtClean="0"/>
              <a:t>.</a:t>
            </a:r>
            <a:r>
              <a:rPr lang="he-IL" sz="2800" dirty="0"/>
              <a:t> </a:t>
            </a:r>
            <a:endParaRPr lang="he-IL" sz="2800" dirty="0" smtClean="0"/>
          </a:p>
          <a:p>
            <a:r>
              <a:rPr lang="he-IL" sz="2800" dirty="0" smtClean="0"/>
              <a:t>על </a:t>
            </a:r>
            <a:r>
              <a:rPr lang="he-IL" sz="2800" dirty="0"/>
              <a:t>גילוי החומר והתכונות המשויכות לו הוחלט להעניק </a:t>
            </a:r>
            <a:r>
              <a:rPr lang="he-IL" sz="2800" dirty="0" smtClean="0"/>
              <a:t>ב-2010</a:t>
            </a:r>
            <a:r>
              <a:rPr lang="he-IL" sz="2800" dirty="0"/>
              <a:t> את </a:t>
            </a:r>
            <a:r>
              <a:rPr lang="he-IL" sz="2800" dirty="0">
                <a:hlinkClick r:id="rId5" tooltip="פרס נובל לפיזיקה"/>
              </a:rPr>
              <a:t>פרס נובל לפיזיקה</a:t>
            </a:r>
            <a:r>
              <a:rPr lang="he-IL" sz="2800" dirty="0"/>
              <a:t> </a:t>
            </a:r>
            <a:r>
              <a:rPr lang="he-IL" sz="2800" dirty="0" err="1"/>
              <a:t>לאנדריי</a:t>
            </a:r>
            <a:r>
              <a:rPr lang="he-IL" sz="2800" dirty="0"/>
              <a:t> </a:t>
            </a:r>
            <a:r>
              <a:rPr lang="he-IL" sz="2800" dirty="0" err="1"/>
              <a:t>גיים</a:t>
            </a:r>
            <a:r>
              <a:rPr lang="he-IL" sz="2800" dirty="0"/>
              <a:t> ו</a:t>
            </a:r>
            <a:r>
              <a:rPr lang="he-IL" sz="2800" dirty="0">
                <a:hlinkClick r:id="rId6" tooltip="קונסטנטין נובוסלוב"/>
              </a:rPr>
              <a:t>קונסטנטין </a:t>
            </a:r>
            <a:r>
              <a:rPr lang="he-IL" sz="2800" dirty="0" err="1">
                <a:hlinkClick r:id="rId6" tooltip="קונסטנטין נובוסלוב"/>
              </a:rPr>
              <a:t>נובוסלוב</a:t>
            </a:r>
            <a:r>
              <a:rPr lang="he-IL" sz="2400" dirty="0" smtClean="0"/>
              <a:t>.</a:t>
            </a:r>
          </a:p>
          <a:p>
            <a:r>
              <a:rPr lang="he-IL" sz="2400" dirty="0" smtClean="0"/>
              <a:t>התמונה מאתר "הידען".</a:t>
            </a:r>
          </a:p>
          <a:p>
            <a:endParaRPr lang="he-IL" sz="24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743" y="4005064"/>
            <a:ext cx="2906257" cy="1783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67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pPr algn="r"/>
            <a:r>
              <a:rPr lang="he-IL" sz="3200" b="1" u="sng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ייחודיות היסוד פחמן – פעילויות לתלמידים </a:t>
            </a:r>
            <a:endParaRPr lang="he-IL" sz="3200" b="1" u="sng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דף פעילות עם מורים </a:t>
            </a:r>
            <a:r>
              <a:rPr lang="he-IL" b="1" dirty="0">
                <a:solidFill>
                  <a:srgbClr val="00B050"/>
                </a:solidFill>
                <a:hlinkClick r:id="rId2" action="ppaction://hlinkfile"/>
              </a:rPr>
              <a:t>(גרפיט</a:t>
            </a:r>
            <a:r>
              <a:rPr lang="he-IL" b="1" dirty="0" smtClean="0">
                <a:solidFill>
                  <a:srgbClr val="00B050"/>
                </a:solidFill>
                <a:hlinkClick r:id="rId2" action="ppaction://hlinkfile"/>
              </a:rPr>
              <a:t>)</a:t>
            </a:r>
            <a:endParaRPr lang="he-IL" b="1" dirty="0" smtClean="0">
              <a:solidFill>
                <a:srgbClr val="00B050"/>
              </a:solidFill>
            </a:endParaRPr>
          </a:p>
          <a:p>
            <a:r>
              <a:rPr lang="he-IL" dirty="0" smtClean="0"/>
              <a:t>דפי אוריינות בחומר עזר מהאתר לימודי </a:t>
            </a:r>
            <a:r>
              <a:rPr lang="he-IL" b="1" u="sng" dirty="0" err="1" smtClean="0">
                <a:hlinkClick r:id="rId3"/>
              </a:rPr>
              <a:t>פולרן</a:t>
            </a:r>
            <a:r>
              <a:rPr lang="he-IL" b="1" u="sng" dirty="0">
                <a:hlinkClick r:id="rId3"/>
              </a:rPr>
              <a:t>, העתיד כבר </a:t>
            </a:r>
            <a:r>
              <a:rPr lang="he-IL" b="1" u="sng" dirty="0" smtClean="0">
                <a:hlinkClick r:id="rId3"/>
              </a:rPr>
              <a:t>כא</a:t>
            </a:r>
            <a:r>
              <a:rPr lang="he-IL" b="1" u="sng" dirty="0" smtClean="0">
                <a:solidFill>
                  <a:srgbClr val="0070C0"/>
                </a:solidFill>
                <a:hlinkClick r:id="rId3"/>
              </a:rPr>
              <a:t>ן</a:t>
            </a:r>
            <a:endParaRPr lang="he-IL" b="1" u="sng" dirty="0" smtClean="0">
              <a:solidFill>
                <a:srgbClr val="0070C0"/>
              </a:solidFill>
            </a:endParaRPr>
          </a:p>
          <a:p>
            <a:r>
              <a:rPr lang="he-IL" dirty="0" smtClean="0"/>
              <a:t>ספרי </a:t>
            </a:r>
            <a:r>
              <a:rPr lang="he-IL" dirty="0" smtClean="0"/>
              <a:t>לימוד לכיתה ח</a:t>
            </a:r>
            <a:r>
              <a:rPr lang="en-US" dirty="0" smtClean="0"/>
              <a:t>'</a:t>
            </a:r>
            <a:r>
              <a:rPr lang="he-IL" dirty="0" smtClean="0"/>
              <a:t> </a:t>
            </a:r>
            <a:endParaRPr lang="he-IL" dirty="0" smtClean="0"/>
          </a:p>
          <a:p>
            <a:pPr marL="0" indent="0">
              <a:buNone/>
            </a:pPr>
            <a:r>
              <a:rPr lang="he-IL" dirty="0"/>
              <a:t>1</a:t>
            </a:r>
            <a:r>
              <a:rPr lang="he-IL" dirty="0" smtClean="0"/>
              <a:t>. </a:t>
            </a:r>
            <a:r>
              <a:rPr lang="he-IL" dirty="0" smtClean="0"/>
              <a:t>"מסע </a:t>
            </a:r>
            <a:r>
              <a:rPr lang="he-IL" dirty="0" smtClean="0"/>
              <a:t>אל היסודות" פרק </a:t>
            </a:r>
            <a:r>
              <a:rPr lang="he-IL"/>
              <a:t>2 </a:t>
            </a:r>
            <a:r>
              <a:rPr lang="he-IL" smtClean="0"/>
              <a:t>עמ</a:t>
            </a:r>
            <a:r>
              <a:rPr lang="he-IL" dirty="0"/>
              <a:t>' 44-48: "מה מיוחד ביסוד הפחמן</a:t>
            </a:r>
            <a:r>
              <a:rPr lang="he-IL" dirty="0" smtClean="0"/>
              <a:t>?" </a:t>
            </a:r>
            <a:r>
              <a:rPr lang="he-IL" dirty="0" smtClean="0"/>
              <a:t>ד"ר </a:t>
            </a:r>
            <a:r>
              <a:rPr lang="he-IL" dirty="0" smtClean="0"/>
              <a:t>מרסל </a:t>
            </a:r>
            <a:r>
              <a:rPr lang="he-IL" dirty="0" err="1" smtClean="0"/>
              <a:t>פרייליך</a:t>
            </a:r>
            <a:r>
              <a:rPr lang="he-IL" dirty="0" smtClean="0"/>
              <a:t> וד"ר זהבה שרץ, המחלקה </a:t>
            </a:r>
            <a:r>
              <a:rPr lang="he-IL" dirty="0" smtClean="0"/>
              <a:t>להוראת </a:t>
            </a:r>
            <a:r>
              <a:rPr lang="he-IL" dirty="0" smtClean="0"/>
              <a:t>המדעים, מכון ויצמן למדע. </a:t>
            </a:r>
            <a:endParaRPr lang="he-IL" dirty="0" smtClean="0"/>
          </a:p>
          <a:p>
            <a:pPr marL="0" indent="0">
              <a:buNone/>
            </a:pPr>
            <a:r>
              <a:rPr lang="he-IL" dirty="0" smtClean="0"/>
              <a:t>2. "במשעולי </a:t>
            </a:r>
            <a:r>
              <a:rPr lang="he-IL" dirty="0"/>
              <a:t>המדע </a:t>
            </a:r>
            <a:r>
              <a:rPr lang="he-IL" dirty="0" smtClean="0"/>
              <a:t>והטכנולוגיה". עדי </a:t>
            </a:r>
            <a:r>
              <a:rPr lang="he-IL" dirty="0" err="1"/>
              <a:t>מרקוזה</a:t>
            </a:r>
            <a:r>
              <a:rPr lang="he-IL" dirty="0"/>
              <a:t>-הס, דפנה </a:t>
            </a:r>
            <a:r>
              <a:rPr lang="he-IL" dirty="0" err="1"/>
              <a:t>פומרנץ</a:t>
            </a:r>
            <a:r>
              <a:rPr lang="he-IL" dirty="0" smtClean="0"/>
              <a:t>. רכס.</a:t>
            </a:r>
            <a:endParaRPr lang="en-US" dirty="0"/>
          </a:p>
          <a:p>
            <a:pPr marL="0" indent="0">
              <a:buNone/>
            </a:pPr>
            <a:endParaRPr lang="he-IL" dirty="0" smtClean="0">
              <a:solidFill>
                <a:srgbClr val="FF0000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9576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he-IL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תרכובות פחמן</a:t>
            </a:r>
            <a:endParaRPr lang="he-IL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496" y="1340768"/>
            <a:ext cx="8928992" cy="5400600"/>
          </a:xfrm>
        </p:spPr>
        <p:txBody>
          <a:bodyPr>
            <a:normAutofit lnSpcReduction="10000"/>
          </a:bodyPr>
          <a:lstStyle/>
          <a:p>
            <a:endParaRPr lang="he-IL" dirty="0" smtClean="0"/>
          </a:p>
          <a:p>
            <a:r>
              <a:rPr lang="he-IL" dirty="0" smtClean="0"/>
              <a:t>פתיחה הנושא באמצעות הסרטון: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http://www.youtube.com/watch?v=mAjrnZ-znkY&amp;feature=related</a:t>
            </a:r>
            <a:endParaRPr lang="en-US" dirty="0"/>
          </a:p>
          <a:p>
            <a:r>
              <a:rPr lang="he-IL" dirty="0" smtClean="0"/>
              <a:t>הצגת כמה משפחות ושימושיהם, תכונות (כגון: דליקות) והפקה. </a:t>
            </a:r>
          </a:p>
          <a:p>
            <a:r>
              <a:rPr lang="he-IL" dirty="0" smtClean="0"/>
              <a:t>הצגת נוסחה מולקולרית ונוסחת מבנה,</a:t>
            </a:r>
          </a:p>
          <a:p>
            <a:pPr marL="0" indent="0">
              <a:buNone/>
            </a:pPr>
            <a:r>
              <a:rPr lang="he-IL" dirty="0" smtClean="0"/>
              <a:t>   קבוצה פונקציונלית, שם, סיומת.</a:t>
            </a:r>
          </a:p>
          <a:p>
            <a:r>
              <a:rPr lang="he-IL" dirty="0" smtClean="0"/>
              <a:t>ניסויים</a:t>
            </a:r>
          </a:p>
          <a:p>
            <a:r>
              <a:rPr lang="he-IL" dirty="0"/>
              <a:t>שימוש במודלים/אנאלוגיות</a:t>
            </a:r>
          </a:p>
          <a:p>
            <a:endParaRPr lang="he-IL" dirty="0"/>
          </a:p>
        </p:txBody>
      </p:sp>
      <p:pic>
        <p:nvPicPr>
          <p:cNvPr id="1026" name="Picture 2" descr="http://www.edinformatics.com/math_science/benzene_sampl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765944"/>
            <a:ext cx="1304925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515694"/>
            <a:ext cx="21050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 descr="120px-Caffeine-3D-QuteMo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92" y="4005064"/>
            <a:ext cx="1771428" cy="177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Theobromi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475" y="51496"/>
            <a:ext cx="2193989" cy="1937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ctl00_ContentPlaceHolder_imgExpanded" descr="http://www.chemicals-technology.com/projects/yanbu/images/2-acetic-acid-molecule.jpg">
            <a:hlinkClick r:id="rId7"/>
          </p:cNvPr>
          <p:cNvPicPr>
            <a:picLocks noChangeAspect="1" noChangeArrowheads="1"/>
          </p:cNvPicPr>
          <p:nvPr/>
        </p:nvPicPr>
        <p:blipFill>
          <a:blip r:embed="rId8" r:link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90" y="332656"/>
            <a:ext cx="122396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011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607616"/>
            <a:ext cx="461962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 descr="http://www.hair360.co.il/ProductsImages/J8419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813" y="2636912"/>
            <a:ext cx="3810000" cy="381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116632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u="sng" dirty="0" smtClean="0">
                <a:solidFill>
                  <a:srgbClr val="FF0000"/>
                </a:solidFill>
              </a:rPr>
              <a:t>אנלוגיה</a:t>
            </a:r>
            <a:r>
              <a:rPr lang="he-IL" sz="2000" b="1" dirty="0" smtClean="0">
                <a:solidFill>
                  <a:srgbClr val="FF0000"/>
                </a:solidFill>
              </a:rPr>
              <a:t> לקבוצות פונקציונליות: </a:t>
            </a:r>
            <a:r>
              <a:rPr lang="he-IL" sz="2000" b="1" dirty="0">
                <a:solidFill>
                  <a:srgbClr val="FF0000"/>
                </a:solidFill>
              </a:rPr>
              <a:t>מכשיר לסידור </a:t>
            </a:r>
            <a:r>
              <a:rPr lang="he-IL" sz="2000" b="1" dirty="0" smtClean="0">
                <a:solidFill>
                  <a:srgbClr val="FF0000"/>
                </a:solidFill>
              </a:rPr>
              <a:t>שיער - פן </a:t>
            </a:r>
            <a:r>
              <a:rPr lang="he-IL" sz="2000" b="1" dirty="0">
                <a:solidFill>
                  <a:srgbClr val="FF0000"/>
                </a:solidFill>
              </a:rPr>
              <a:t>עם עזרים </a:t>
            </a:r>
            <a:r>
              <a:rPr lang="he-IL" sz="2000" b="1" dirty="0" smtClean="0">
                <a:solidFill>
                  <a:srgbClr val="FF0000"/>
                </a:solidFill>
              </a:rPr>
              <a:t>שונים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5816" y="198884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solidFill>
                  <a:srgbClr val="FFFF00"/>
                </a:solidFill>
              </a:rPr>
              <a:t>שלד פחמימני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0072" y="400506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solidFill>
                  <a:srgbClr val="FFFF00"/>
                </a:solidFill>
              </a:rPr>
              <a:t>קבוצות  פונקציונליות שונות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23628" y="3573016"/>
            <a:ext cx="13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solidFill>
                  <a:srgbClr val="FFFF00"/>
                </a:solidFill>
              </a:rPr>
              <a:t>פונקציונליות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32849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solidFill>
                  <a:srgbClr val="FFFF00"/>
                </a:solidFill>
              </a:rPr>
              <a:t>קבוצות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5716" y="4365104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solidFill>
                  <a:srgbClr val="FFFF00"/>
                </a:solidFill>
              </a:rPr>
              <a:t>שונות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72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>
                <a:solidFill>
                  <a:srgbClr val="FF0000"/>
                </a:solidFill>
                <a:cs typeface="+mn-cs"/>
              </a:rPr>
              <a:t>המשפחות ו</a:t>
            </a:r>
            <a:r>
              <a:rPr lang="he-IL" b="1" u="sng" dirty="0" smtClean="0">
                <a:solidFill>
                  <a:srgbClr val="FF0000"/>
                </a:solidFill>
                <a:cs typeface="+mn-cs"/>
              </a:rPr>
              <a:t>הקבוצה </a:t>
            </a:r>
            <a:r>
              <a:rPr lang="he-IL" b="1" u="sng" dirty="0">
                <a:solidFill>
                  <a:srgbClr val="FF0000"/>
                </a:solidFill>
                <a:cs typeface="+mn-cs"/>
              </a:rPr>
              <a:t>הפונקציונלית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b="1" dirty="0"/>
              <a:t>המשפחות על פי הקבוצה </a:t>
            </a:r>
            <a:r>
              <a:rPr lang="he-IL" b="1" dirty="0" smtClean="0"/>
              <a:t>הפונקציונלית:</a:t>
            </a:r>
            <a:endParaRPr lang="he-IL" b="1" dirty="0"/>
          </a:p>
          <a:p>
            <a:pPr marL="514350" indent="-514350">
              <a:buFont typeface="+mj-lt"/>
              <a:buAutoNum type="arabicPeriod"/>
            </a:pPr>
            <a:r>
              <a:rPr lang="he-IL" b="1" dirty="0" smtClean="0"/>
              <a:t>פחמימן: </a:t>
            </a:r>
            <a:r>
              <a:rPr lang="he-IL" b="1" dirty="0" err="1" smtClean="0"/>
              <a:t>אלקאן</a:t>
            </a:r>
            <a:r>
              <a:rPr lang="he-IL" b="1" dirty="0"/>
              <a:t>, אלקן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 smtClean="0"/>
              <a:t>כהל            </a:t>
            </a:r>
            <a:endParaRPr lang="he-IL" b="1" dirty="0"/>
          </a:p>
          <a:p>
            <a:pPr marL="514350" indent="-514350">
              <a:buFont typeface="+mj-lt"/>
              <a:buAutoNum type="arabicPeriod"/>
            </a:pPr>
            <a:r>
              <a:rPr lang="he-IL" b="1" dirty="0" smtClean="0"/>
              <a:t>חומצה </a:t>
            </a:r>
            <a:r>
              <a:rPr lang="he-IL" b="1" dirty="0" err="1" smtClean="0"/>
              <a:t>קרבוקסילית</a:t>
            </a:r>
            <a:r>
              <a:rPr lang="he-IL" b="1" dirty="0" smtClean="0"/>
              <a:t> </a:t>
            </a:r>
            <a:endParaRPr lang="he-IL" b="1" dirty="0"/>
          </a:p>
          <a:p>
            <a:pPr marL="514350" indent="-514350">
              <a:buFont typeface="+mj-lt"/>
              <a:buAutoNum type="arabicPeriod"/>
            </a:pPr>
            <a:r>
              <a:rPr lang="he-IL" b="1" dirty="0" smtClean="0"/>
              <a:t>קטון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 smtClean="0"/>
              <a:t>אלדהיד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 smtClean="0"/>
              <a:t>אמין</a:t>
            </a:r>
            <a:endParaRPr lang="he-IL" b="1" dirty="0"/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אמיד</a:t>
            </a:r>
          </a:p>
          <a:p>
            <a:pPr marL="514350" indent="-514350">
              <a:buFont typeface="+mj-lt"/>
              <a:buAutoNum type="arabicPeriod"/>
            </a:pPr>
            <a:r>
              <a:rPr lang="he-IL" b="1" dirty="0"/>
              <a:t>אסטר</a:t>
            </a: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2984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he-IL" b="1" u="sng" dirty="0" smtClean="0">
                <a:solidFill>
                  <a:schemeClr val="accent5">
                    <a:lumMod val="75000"/>
                  </a:schemeClr>
                </a:solidFill>
              </a:rPr>
              <a:t>תרכובות הפחמן לתלמידים – הצעות לפעילות</a:t>
            </a:r>
            <a:endParaRPr lang="he-IL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he-IL" dirty="0" smtClean="0"/>
              <a:t>לתת כמה </a:t>
            </a:r>
            <a:r>
              <a:rPr lang="he-IL" dirty="0" err="1" smtClean="0"/>
              <a:t>אלקאנים</a:t>
            </a:r>
            <a:r>
              <a:rPr lang="he-IL" dirty="0" smtClean="0"/>
              <a:t> ולבקש </a:t>
            </a:r>
            <a:r>
              <a:rPr lang="he-IL" dirty="0" err="1" smtClean="0"/>
              <a:t>אלקאן</a:t>
            </a:r>
            <a:r>
              <a:rPr lang="he-IL" dirty="0" smtClean="0"/>
              <a:t> עם מספר גבוה יותר של אטומי </a:t>
            </a:r>
            <a:r>
              <a:rPr lang="he-IL" dirty="0" smtClean="0">
                <a:hlinkClick r:id="rId2" action="ppaction://hlinkfile"/>
              </a:rPr>
              <a:t>הפחמן. </a:t>
            </a:r>
            <a:endParaRPr lang="he-IL" dirty="0" smtClean="0"/>
          </a:p>
          <a:p>
            <a:r>
              <a:rPr lang="he-IL" dirty="0" smtClean="0"/>
              <a:t>לתת כמה </a:t>
            </a:r>
            <a:r>
              <a:rPr lang="he-IL" dirty="0" err="1" smtClean="0"/>
              <a:t>אלקאנים</a:t>
            </a:r>
            <a:r>
              <a:rPr lang="he-IL" dirty="0" smtClean="0"/>
              <a:t> ולבקש למצוא נוסחה כללית.</a:t>
            </a:r>
          </a:p>
          <a:p>
            <a:r>
              <a:rPr lang="he-IL" dirty="0" smtClean="0"/>
              <a:t>כנ"ל עם </a:t>
            </a:r>
            <a:r>
              <a:rPr lang="he-IL" dirty="0" err="1" smtClean="0"/>
              <a:t>אלקנים</a:t>
            </a:r>
            <a:r>
              <a:rPr lang="he-IL" dirty="0" smtClean="0"/>
              <a:t> </a:t>
            </a:r>
            <a:r>
              <a:rPr lang="he-IL" dirty="0" err="1" smtClean="0"/>
              <a:t>וכהלים</a:t>
            </a:r>
            <a:r>
              <a:rPr lang="he-IL" dirty="0" smtClean="0"/>
              <a:t>.</a:t>
            </a:r>
            <a:endParaRPr lang="en-US" dirty="0" smtClean="0"/>
          </a:p>
          <a:p>
            <a:r>
              <a:rPr lang="he-IL" dirty="0"/>
              <a:t>דף עבודה </a:t>
            </a:r>
            <a:r>
              <a:rPr lang="he-IL" dirty="0" smtClean="0"/>
              <a:t>בסגנון </a:t>
            </a:r>
            <a:r>
              <a:rPr lang="he-IL" b="1" u="sng" dirty="0" err="1" smtClean="0">
                <a:solidFill>
                  <a:srgbClr val="00B050"/>
                </a:solidFill>
                <a:hlinkClick r:id="rId3" action="ppaction://hlinkfile"/>
              </a:rPr>
              <a:t>מלינרך</a:t>
            </a:r>
            <a:r>
              <a:rPr lang="he-IL" b="1" u="sng" dirty="0" smtClean="0">
                <a:solidFill>
                  <a:srgbClr val="00B050"/>
                </a:solidFill>
              </a:rPr>
              <a:t> </a:t>
            </a:r>
            <a:endParaRPr lang="en-US" b="1" u="sng" dirty="0" smtClean="0">
              <a:solidFill>
                <a:srgbClr val="00B050"/>
              </a:solidFill>
            </a:endParaRPr>
          </a:p>
          <a:p>
            <a:r>
              <a:rPr lang="he-IL" dirty="0"/>
              <a:t>דף של נטע </a:t>
            </a:r>
            <a:r>
              <a:rPr lang="he-IL" dirty="0" err="1"/>
              <a:t>שטרנשטיין</a:t>
            </a:r>
            <a:r>
              <a:rPr lang="he-IL" dirty="0"/>
              <a:t> </a:t>
            </a:r>
            <a:r>
              <a:rPr lang="he-IL" b="1" dirty="0">
                <a:hlinkClick r:id="rId4" action="ppaction://hlinkfile"/>
              </a:rPr>
              <a:t>"גז טבעי" </a:t>
            </a:r>
            <a:r>
              <a:rPr lang="he-IL" sz="2800" dirty="0"/>
              <a:t>(דגם ההוראה של תרכובות הפחמן עמוד  26-32 )</a:t>
            </a:r>
            <a:endParaRPr lang="he-IL" dirty="0"/>
          </a:p>
          <a:p>
            <a:endParaRPr lang="he-IL" b="1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e-IL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6250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המשך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…</a:t>
            </a:r>
            <a:endParaRPr lang="he-IL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4713387"/>
          </a:xfrm>
        </p:spPr>
        <p:txBody>
          <a:bodyPr>
            <a:normAutofit fontScale="62500" lnSpcReduction="20000"/>
          </a:bodyPr>
          <a:lstStyle/>
          <a:p>
            <a:r>
              <a:rPr lang="he-IL" sz="3400" b="1" dirty="0">
                <a:solidFill>
                  <a:schemeClr val="accent1"/>
                </a:solidFill>
              </a:rPr>
              <a:t>הדגמת שריפת </a:t>
            </a:r>
            <a:r>
              <a:rPr lang="he-IL" sz="3400" b="1" dirty="0" smtClean="0">
                <a:solidFill>
                  <a:schemeClr val="accent1"/>
                </a:solidFill>
              </a:rPr>
              <a:t>נר </a:t>
            </a:r>
            <a:r>
              <a:rPr lang="he-IL" sz="3400" b="1" dirty="0">
                <a:solidFill>
                  <a:schemeClr val="accent1"/>
                </a:solidFill>
              </a:rPr>
              <a:t>וזיהוי </a:t>
            </a:r>
            <a:r>
              <a:rPr lang="he-IL" sz="3400" b="1" dirty="0" smtClean="0">
                <a:solidFill>
                  <a:schemeClr val="accent1"/>
                </a:solidFill>
              </a:rPr>
              <a:t>תוצרים. </a:t>
            </a:r>
          </a:p>
          <a:p>
            <a:pPr marL="0" indent="0">
              <a:buNone/>
            </a:pPr>
            <a:r>
              <a:rPr lang="he-IL" sz="3400" b="1" dirty="0"/>
              <a:t> </a:t>
            </a:r>
            <a:r>
              <a:rPr lang="he-IL" sz="3400" b="1" dirty="0" smtClean="0"/>
              <a:t>   </a:t>
            </a:r>
            <a:r>
              <a:rPr lang="he-IL" sz="3400" dirty="0" smtClean="0"/>
              <a:t>הוראות לניסוי: </a:t>
            </a:r>
            <a:r>
              <a:rPr lang="he-IL" sz="3400" dirty="0"/>
              <a:t>שריפת נר המונח בתוך צלוחית </a:t>
            </a:r>
            <a:endParaRPr lang="en-US" sz="3400" dirty="0" smtClean="0"/>
          </a:p>
          <a:p>
            <a:pPr marL="0" indent="0">
              <a:buNone/>
            </a:pPr>
            <a:r>
              <a:rPr lang="en-US" sz="3400" dirty="0"/>
              <a:t> </a:t>
            </a:r>
            <a:r>
              <a:rPr lang="en-US" sz="3400" dirty="0" smtClean="0"/>
              <a:t>    </a:t>
            </a:r>
            <a:r>
              <a:rPr lang="he-IL" sz="3400" dirty="0" smtClean="0"/>
              <a:t>עם </a:t>
            </a:r>
            <a:r>
              <a:rPr lang="he-IL" sz="3400" dirty="0"/>
              <a:t>מי סיד צלולים. </a:t>
            </a:r>
            <a:r>
              <a:rPr lang="he-IL" sz="3400" dirty="0" smtClean="0"/>
              <a:t>     </a:t>
            </a:r>
          </a:p>
          <a:p>
            <a:pPr marL="0" indent="0">
              <a:buNone/>
            </a:pPr>
            <a:r>
              <a:rPr lang="he-IL" sz="3400" dirty="0"/>
              <a:t> </a:t>
            </a:r>
            <a:r>
              <a:rPr lang="he-IL" sz="3400" dirty="0" smtClean="0"/>
              <a:t>   כיסוי הנר </a:t>
            </a:r>
            <a:r>
              <a:rPr lang="he-IL" sz="3400" dirty="0"/>
              <a:t>עם </a:t>
            </a:r>
            <a:r>
              <a:rPr lang="he-IL" sz="3400" dirty="0" err="1" smtClean="0"/>
              <a:t>ארלנמייר</a:t>
            </a:r>
            <a:r>
              <a:rPr lang="he-IL" sz="3400" dirty="0"/>
              <a:t>. </a:t>
            </a:r>
          </a:p>
          <a:p>
            <a:pPr marL="0" indent="0">
              <a:buNone/>
            </a:pPr>
            <a:r>
              <a:rPr lang="he-IL" sz="3400" dirty="0" smtClean="0"/>
              <a:t>    </a:t>
            </a:r>
            <a:r>
              <a:rPr lang="he-IL" sz="3400" b="1" dirty="0" smtClean="0">
                <a:solidFill>
                  <a:schemeClr val="accent1"/>
                </a:solidFill>
              </a:rPr>
              <a:t>זיהוי חומרים באמצעות אינדיקטורים</a:t>
            </a:r>
          </a:p>
          <a:p>
            <a:pPr marL="0" indent="0">
              <a:buNone/>
            </a:pPr>
            <a:r>
              <a:rPr lang="he-IL" sz="3400" dirty="0" smtClean="0"/>
              <a:t>א</a:t>
            </a:r>
            <a:r>
              <a:rPr lang="he-IL" sz="3400" dirty="0"/>
              <a:t>. זיהוי פחמן </a:t>
            </a:r>
            <a:r>
              <a:rPr lang="he-IL" sz="3400" dirty="0" smtClean="0"/>
              <a:t>דו-חמצני: הוספת מי-סיד צלולים </a:t>
            </a:r>
            <a:r>
              <a:rPr lang="he-IL" sz="3400" dirty="0"/>
              <a:t>– הופעת עכירות.</a:t>
            </a:r>
            <a:r>
              <a:rPr lang="he-IL" sz="3400" dirty="0" smtClean="0"/>
              <a:t>   </a:t>
            </a:r>
            <a:endParaRPr lang="he-IL" sz="3400" dirty="0"/>
          </a:p>
          <a:p>
            <a:pPr marL="0" indent="0">
              <a:buNone/>
            </a:pPr>
            <a:r>
              <a:rPr lang="he-IL" sz="3400" dirty="0" smtClean="0"/>
              <a:t>ב</a:t>
            </a:r>
            <a:r>
              <a:rPr lang="he-IL" sz="3400" dirty="0"/>
              <a:t>. זיהוי </a:t>
            </a:r>
            <a:r>
              <a:rPr lang="he-IL" sz="3400" dirty="0" smtClean="0"/>
              <a:t>מים: העברת </a:t>
            </a:r>
            <a:r>
              <a:rPr lang="he-IL" sz="3400" dirty="0"/>
              <a:t>נייר קובלט כלורי על דופן </a:t>
            </a:r>
            <a:r>
              <a:rPr lang="he-IL" sz="3400" dirty="0" err="1"/>
              <a:t>הארלנמייר</a:t>
            </a:r>
            <a:r>
              <a:rPr lang="he-IL" sz="3400" dirty="0"/>
              <a:t> לאחר </a:t>
            </a:r>
            <a:r>
              <a:rPr lang="he-IL" sz="3400" dirty="0" smtClean="0"/>
              <a:t> </a:t>
            </a:r>
          </a:p>
          <a:p>
            <a:pPr marL="0" indent="0">
              <a:buNone/>
            </a:pPr>
            <a:r>
              <a:rPr lang="he-IL" sz="3400" dirty="0"/>
              <a:t> </a:t>
            </a:r>
            <a:r>
              <a:rPr lang="he-IL" sz="3400" dirty="0" smtClean="0"/>
              <a:t>   שהנר דלק</a:t>
            </a:r>
            <a:r>
              <a:rPr lang="he-IL" sz="3400" dirty="0"/>
              <a:t>. </a:t>
            </a:r>
            <a:r>
              <a:rPr lang="he-IL" sz="3400" dirty="0" smtClean="0"/>
              <a:t>נייר קובלט כלורי משנה צבעו מכחול לוורוד.</a:t>
            </a:r>
          </a:p>
          <a:p>
            <a:pPr marL="0" indent="0">
              <a:buNone/>
            </a:pPr>
            <a:endParaRPr lang="he-IL" sz="3400" dirty="0"/>
          </a:p>
          <a:p>
            <a:r>
              <a:rPr lang="he-IL" sz="3400" b="1" dirty="0" smtClean="0"/>
              <a:t>שרפה </a:t>
            </a:r>
            <a:r>
              <a:rPr lang="he-IL" sz="3400" b="1" dirty="0"/>
              <a:t>מלאה וחלקית על ידי הבונזן. </a:t>
            </a:r>
          </a:p>
          <a:p>
            <a:endParaRPr lang="he-IL" sz="3400" dirty="0"/>
          </a:p>
          <a:p>
            <a:r>
              <a:rPr lang="he-IL" sz="3400" b="1" dirty="0"/>
              <a:t>שרפת גז בישול </a:t>
            </a:r>
            <a:r>
              <a:rPr lang="he-IL" sz="3400" b="1" dirty="0" smtClean="0"/>
              <a:t>כדוגמה </a:t>
            </a:r>
            <a:r>
              <a:rPr lang="he-IL" sz="3400" b="1" dirty="0"/>
              <a:t>לתגובה </a:t>
            </a:r>
            <a:r>
              <a:rPr lang="he-IL" sz="3400" b="1" dirty="0" err="1" smtClean="0"/>
              <a:t>אקסותרמית</a:t>
            </a:r>
            <a:r>
              <a:rPr lang="he-IL" sz="3400" b="1" dirty="0" smtClean="0"/>
              <a:t> </a:t>
            </a:r>
            <a:endParaRPr lang="en-US" sz="3400" b="1" dirty="0" smtClean="0"/>
          </a:p>
          <a:p>
            <a:r>
              <a:rPr lang="he-IL" sz="3400" b="1" dirty="0" smtClean="0">
                <a:hlinkClick r:id="rId2" action="ppaction://hlinkfile"/>
              </a:rPr>
              <a:t>(</a:t>
            </a:r>
            <a:r>
              <a:rPr lang="he-IL" sz="3400" b="1" dirty="0">
                <a:hlinkClick r:id="rId2" action="ppaction://hlinkfile"/>
              </a:rPr>
              <a:t>ניסוי נר </a:t>
            </a:r>
            <a:r>
              <a:rPr lang="he-IL" sz="3400" b="1" dirty="0" smtClean="0">
                <a:hlinkClick r:id="rId2" action="ppaction://hlinkfile"/>
              </a:rPr>
              <a:t>– חקר)</a:t>
            </a:r>
            <a:r>
              <a:rPr lang="he-IL" sz="3400" b="1" dirty="0">
                <a:hlinkClick r:id="rId2" action="ppaction://hlinkfile"/>
              </a:rPr>
              <a:t>.</a:t>
            </a:r>
            <a:endParaRPr lang="he-IL" sz="3400" b="1" dirty="0"/>
          </a:p>
          <a:p>
            <a:endParaRPr lang="he-IL" dirty="0"/>
          </a:p>
          <a:p>
            <a:endParaRPr lang="he-IL" dirty="0" smtClean="0"/>
          </a:p>
          <a:p>
            <a:pPr marL="0" indent="0">
              <a:buNone/>
            </a:pPr>
            <a:endParaRPr lang="he-IL" dirty="0" smtClean="0"/>
          </a:p>
          <a:p>
            <a:endParaRPr lang="he-IL" dirty="0"/>
          </a:p>
        </p:txBody>
      </p:sp>
      <p:pic>
        <p:nvPicPr>
          <p:cNvPr id="4" name="Picture 10" descr="http://cdn5.fotosearch.com/bthumb/STK/STK002/GKL10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21087"/>
            <a:ext cx="1296416" cy="189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Orit\AppData\Local\Microsoft\Windows\Temporary Internet Files\Content.IE5\QLUWO69C\MP90042232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0223"/>
            <a:ext cx="1670609" cy="250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9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תגובות </a:t>
            </a:r>
            <a:r>
              <a:rPr lang="he-IL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אקסותרמיות</a:t>
            </a:r>
            <a:r>
              <a:rPr lang="he-I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  <a:r>
              <a:rPr lang="he-IL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ואנדותרמיות</a:t>
            </a:r>
            <a:endParaRPr lang="he-IL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b="1" dirty="0" smtClean="0"/>
              <a:t>ניסוי 1</a:t>
            </a:r>
            <a:r>
              <a:rPr lang="he-IL" dirty="0" smtClean="0"/>
              <a:t>: </a:t>
            </a:r>
            <a:r>
              <a:rPr lang="he-IL" dirty="0" smtClean="0">
                <a:hlinkClick r:id="rId2" action="ppaction://hlinkfile"/>
              </a:rPr>
              <a:t>הדגמה</a:t>
            </a:r>
            <a:r>
              <a:rPr lang="he-IL" dirty="0" smtClean="0"/>
              <a:t> של המסה </a:t>
            </a:r>
            <a:r>
              <a:rPr lang="he-IL" dirty="0" err="1"/>
              <a:t>אנדותרמית</a:t>
            </a:r>
            <a:r>
              <a:rPr lang="he-IL" dirty="0" smtClean="0"/>
              <a:t>,(בניגוד </a:t>
            </a:r>
          </a:p>
          <a:p>
            <a:pPr marL="0" indent="0">
              <a:buNone/>
            </a:pPr>
            <a:r>
              <a:rPr lang="he-IL" dirty="0" smtClean="0"/>
              <a:t>              </a:t>
            </a:r>
            <a:r>
              <a:rPr lang="he-IL" dirty="0" err="1" smtClean="0"/>
              <a:t>לאקסותרמית</a:t>
            </a:r>
            <a:r>
              <a:rPr lang="he-IL" dirty="0" smtClean="0"/>
              <a:t>)  </a:t>
            </a:r>
            <a:r>
              <a:rPr lang="he-IL" dirty="0"/>
              <a:t>הדגשת התגובות </a:t>
            </a:r>
            <a:endParaRPr lang="he-IL" dirty="0" smtClean="0"/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           </a:t>
            </a:r>
            <a:r>
              <a:rPr lang="he-IL" dirty="0" err="1" smtClean="0"/>
              <a:t>האקסותרמיות</a:t>
            </a:r>
            <a:r>
              <a:rPr lang="he-IL" dirty="0" smtClean="0"/>
              <a:t> </a:t>
            </a:r>
            <a:r>
              <a:rPr lang="he-IL" dirty="0"/>
              <a:t>בהקשר לתרכובות פחמן, </a:t>
            </a:r>
            <a:r>
              <a:rPr lang="he-IL" dirty="0" smtClean="0"/>
              <a:t>  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           דליקות, קשר לגז </a:t>
            </a:r>
            <a:r>
              <a:rPr lang="he-IL" dirty="0"/>
              <a:t>בישול, </a:t>
            </a:r>
            <a:r>
              <a:rPr lang="he-IL" dirty="0" smtClean="0"/>
              <a:t>שריפה מלאה  </a:t>
            </a:r>
          </a:p>
          <a:p>
            <a:pPr marL="0" indent="0">
              <a:buNone/>
            </a:pPr>
            <a:r>
              <a:rPr lang="he-IL" dirty="0"/>
              <a:t> </a:t>
            </a:r>
            <a:r>
              <a:rPr lang="he-IL" dirty="0" smtClean="0"/>
              <a:t>             וחלקית, ריח, זיהום סביבה...</a:t>
            </a:r>
            <a:endParaRPr lang="he-IL" dirty="0"/>
          </a:p>
          <a:p>
            <a:r>
              <a:rPr lang="he-IL" b="1" dirty="0" smtClean="0"/>
              <a:t>ניסוי 2</a:t>
            </a:r>
            <a:r>
              <a:rPr lang="he-IL" dirty="0" smtClean="0"/>
              <a:t>- ניסוי תלמיד תגובות </a:t>
            </a:r>
            <a:r>
              <a:rPr lang="he-IL" dirty="0"/>
              <a:t>כימיות </a:t>
            </a:r>
            <a:r>
              <a:rPr lang="he-IL" dirty="0" err="1" smtClean="0"/>
              <a:t>אנדותרמיות</a:t>
            </a:r>
            <a:r>
              <a:rPr lang="he-IL" dirty="0" smtClean="0"/>
              <a:t>    </a:t>
            </a:r>
          </a:p>
          <a:p>
            <a:pPr marL="0" indent="0">
              <a:buNone/>
            </a:pPr>
            <a:r>
              <a:rPr lang="he-IL" dirty="0" smtClean="0"/>
              <a:t>               </a:t>
            </a:r>
            <a:r>
              <a:rPr lang="he-IL" dirty="0" err="1" smtClean="0"/>
              <a:t>ואקסותרמיות</a:t>
            </a:r>
            <a:r>
              <a:rPr lang="he-IL" dirty="0" smtClean="0"/>
              <a:t>.</a:t>
            </a:r>
          </a:p>
          <a:p>
            <a:r>
              <a:rPr lang="he-IL" b="1" dirty="0" smtClean="0"/>
              <a:t>ניסוי 3</a:t>
            </a:r>
            <a:r>
              <a:rPr lang="he-IL" dirty="0" smtClean="0"/>
              <a:t>: שריפת </a:t>
            </a:r>
            <a:r>
              <a:rPr lang="he-IL" dirty="0"/>
              <a:t>אגוז, בוטן, במבה.... וחימום מים</a:t>
            </a:r>
            <a:r>
              <a:rPr lang="he-IL" dirty="0" smtClean="0"/>
              <a:t>.</a:t>
            </a:r>
          </a:p>
          <a:p>
            <a:pPr marL="0" indent="0">
              <a:buNone/>
            </a:pPr>
            <a:endParaRPr lang="he-IL" dirty="0">
              <a:solidFill>
                <a:srgbClr val="00B0F0"/>
              </a:solidFill>
            </a:endParaRP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56771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936104"/>
          </a:xfrm>
        </p:spPr>
        <p:txBody>
          <a:bodyPr>
            <a:normAutofit/>
          </a:bodyPr>
          <a:lstStyle/>
          <a:p>
            <a:r>
              <a:rPr lang="he-IL" sz="4000" b="1" u="sng" dirty="0" smtClean="0">
                <a:solidFill>
                  <a:schemeClr val="accent5">
                    <a:lumMod val="75000"/>
                  </a:schemeClr>
                </a:solidFill>
              </a:rPr>
              <a:t>סדנה להכנת פעילויות לתלמידים</a:t>
            </a:r>
            <a:endParaRPr lang="he-IL" sz="4000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620688"/>
            <a:ext cx="8496944" cy="604867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e-IL" sz="7200" b="1" u="sng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הצעות לפעילויות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פעילות 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בעקבות הסרט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Arial" pitchFamily="34" charset="0"/>
              <a:buAutoNum type="arabicPeriod"/>
            </a:pP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עבודה עם מודלים (יש פעילות בעמ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' 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 23 בספר "הזהב השחור מהטבע - לשירות האדם. ובעמ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' 118 ביחידה "מסע אל התרכובות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")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AutoNum type="arabicPeriod"/>
            </a:pP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עבודה עם מודלים ממוחשבים ( </a:t>
            </a:r>
            <a:r>
              <a:rPr lang="en-US" sz="7200" b="1" dirty="0" smtClean="0">
                <a:latin typeface="Arial" pitchFamily="34" charset="0"/>
                <a:cs typeface="Arial" pitchFamily="34" charset="0"/>
                <a:hlinkClick r:id="rId3"/>
              </a:rPr>
              <a:t>http://stwww.weizmann.ac.il/g-chem/chemlife/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לתת 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ניסוחי תגובות שריפה מאוזנים ולשאול שאלות שונות. </a:t>
            </a:r>
          </a:p>
          <a:p>
            <a:pPr marL="514350" indent="-51435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דף עבודה לזיהוי תרכובות פחמן על פי נוסחאות המבנה וטבלה מחזורית או זיהוי 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בעזרת 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מחסן </a:t>
            </a:r>
            <a:r>
              <a:rPr lang="he-IL" sz="7200" b="1" dirty="0">
                <a:latin typeface="Arial" pitchFamily="34" charset="0"/>
                <a:cs typeface="Arial" pitchFamily="34" charset="0"/>
              </a:rPr>
              <a:t>קבוצות פונקציונליות נתונות. אין לבקש מהתלמיד לזכור בעל פה קבוצות 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he-IL" sz="7200" b="1" dirty="0">
                <a:latin typeface="Arial" pitchFamily="34" charset="0"/>
                <a:cs typeface="Arial" pitchFamily="34" charset="0"/>
              </a:rPr>
              <a:t> </a:t>
            </a: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       פונקציונליות.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he-IL" sz="7200" b="1" dirty="0" smtClean="0">
                <a:latin typeface="Arial" pitchFamily="34" charset="0"/>
                <a:cs typeface="Arial" pitchFamily="34" charset="0"/>
              </a:rPr>
              <a:t>6.     שימוש בפחם במסננים, מסכת אב"כ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he-IL" sz="1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6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חשוב לקשר בין רמת מיקרו לרמת מקרו.</a:t>
            </a:r>
            <a:endParaRPr lang="he-IL" sz="6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6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חשוב לשלב גם דוגמאות לתרכובות פחמן מורכבות – חומרי טעם וריח בפירות. לשלב מעבר מנוסחאות מבנה לנוסחה מולקולרית.</a:t>
            </a:r>
            <a:endParaRPr lang="he-IL" sz="6400" b="1" strike="sngStrik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he-IL" sz="6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he-IL" sz="6400" dirty="0" smtClean="0">
              <a:latin typeface="Arial" pitchFamily="34" charset="0"/>
              <a:cs typeface="Arial" pitchFamily="34" charset="0"/>
            </a:endParaRPr>
          </a:p>
          <a:p>
            <a:endParaRPr lang="he-IL" sz="6400" dirty="0" smtClean="0">
              <a:latin typeface="Arial" pitchFamily="34" charset="0"/>
              <a:cs typeface="Arial" pitchFamily="34" charset="0"/>
            </a:endParaRPr>
          </a:p>
          <a:p>
            <a:endParaRPr lang="he-IL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0983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פרוט שעות הוראה מבוסס על  מסמך האב</a:t>
            </a:r>
            <a:endParaRPr lang="he-IL" dirty="0"/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039276"/>
              </p:ext>
            </p:extLst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מס' שעות הוראה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תכנים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פרוט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פעילויות  לתלמיד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</a:t>
                      </a:r>
                      <a:r>
                        <a:rPr lang="en-US" dirty="0" smtClean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הבחנה בין תרכובות</a:t>
                      </a:r>
                      <a:r>
                        <a:rPr lang="he-IL" baseline="0" dirty="0" smtClean="0"/>
                        <a:t> פחמן (אורגניות) לתרכובות אי אורגניות.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מבוא,</a:t>
                      </a:r>
                      <a:r>
                        <a:rPr lang="he-IL" baseline="0" dirty="0" smtClean="0"/>
                        <a:t> דוגמאות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דף עבודה: זיהוי תרכובות פחמן 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הייחודיות</a:t>
                      </a:r>
                      <a:r>
                        <a:rPr lang="he-IL" baseline="0" dirty="0" smtClean="0"/>
                        <a:t> של אטום הפחמן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צורות </a:t>
                      </a:r>
                      <a:r>
                        <a:rPr lang="he-IL" dirty="0" err="1" smtClean="0"/>
                        <a:t>אלוטרופיות</a:t>
                      </a:r>
                      <a:r>
                        <a:rPr lang="he-IL" dirty="0" smtClean="0"/>
                        <a:t> של פחמן :</a:t>
                      </a:r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קשר בין תכונות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למבנה לדוגמא: יהלום לעומת גרפיט, </a:t>
                      </a:r>
                      <a:r>
                        <a:rPr lang="he-IL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פולרנים</a:t>
                      </a:r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גרפן.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קטעי אוריינות </a:t>
                      </a:r>
                      <a:endParaRPr lang="en-US" dirty="0" smtClean="0"/>
                    </a:p>
                    <a:p>
                      <a:pPr rtl="1"/>
                      <a:r>
                        <a:rPr lang="he-IL" dirty="0" smtClean="0"/>
                        <a:t>( </a:t>
                      </a:r>
                      <a:r>
                        <a:rPr lang="he-IL" dirty="0" err="1" smtClean="0"/>
                        <a:t>פולרן</a:t>
                      </a:r>
                      <a:r>
                        <a:rPr lang="he-IL" dirty="0" smtClean="0"/>
                        <a:t>)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2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תרכובות פחמן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פחמימנים, </a:t>
                      </a:r>
                      <a:r>
                        <a:rPr lang="he-IL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כהלים</a:t>
                      </a:r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חלבונים, פחמימות  ושומנים</a:t>
                      </a:r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הכרות עם דוגמאות מכל משפחה.</a:t>
                      </a:r>
                      <a:endParaRPr lang="en-US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הדגמת תהליכי שריפה, אקסו/</a:t>
                      </a:r>
                      <a:r>
                        <a:rPr lang="he-IL" dirty="0" err="1" smtClean="0"/>
                        <a:t>אנדו</a:t>
                      </a:r>
                      <a:r>
                        <a:rPr lang="he-IL" dirty="0" smtClean="0"/>
                        <a:t>,</a:t>
                      </a:r>
                      <a:r>
                        <a:rPr lang="he-IL" baseline="0" dirty="0" smtClean="0"/>
                        <a:t> </a:t>
                      </a:r>
                    </a:p>
                    <a:p>
                      <a:pPr rtl="1"/>
                      <a:r>
                        <a:rPr lang="he-IL" baseline="0" dirty="0" smtClean="0"/>
                        <a:t>קטע אוריינות ( דלק)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62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936103"/>
          </a:xfrm>
        </p:spPr>
        <p:txBody>
          <a:bodyPr/>
          <a:lstStyle/>
          <a:p>
            <a:r>
              <a:rPr lang="he-IL" b="1" dirty="0" smtClean="0">
                <a:solidFill>
                  <a:srgbClr val="C00000"/>
                </a:solidFill>
              </a:rPr>
              <a:t>קבוצות עבודה</a:t>
            </a:r>
            <a:r>
              <a:rPr lang="en-US" b="1" smtClean="0">
                <a:solidFill>
                  <a:srgbClr val="C00000"/>
                </a:solidFill>
              </a:rPr>
              <a:t>: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8064896" cy="5256584"/>
          </a:xfrm>
        </p:spPr>
        <p:txBody>
          <a:bodyPr>
            <a:normAutofit fontScale="77500" lnSpcReduction="20000"/>
          </a:bodyPr>
          <a:lstStyle/>
          <a:p>
            <a:pPr marL="571500" indent="-571500" algn="r">
              <a:buAutoNum type="romanUcPeriod"/>
            </a:pPr>
            <a:r>
              <a:rPr lang="he-IL" b="1" u="sng" dirty="0" smtClean="0">
                <a:solidFill>
                  <a:srgbClr val="C00000"/>
                </a:solidFill>
              </a:rPr>
              <a:t>צורות </a:t>
            </a:r>
            <a:r>
              <a:rPr lang="he-IL" b="1" u="sng" dirty="0" err="1" smtClean="0">
                <a:solidFill>
                  <a:srgbClr val="C00000"/>
                </a:solidFill>
              </a:rPr>
              <a:t>אלוטרופיות</a:t>
            </a:r>
            <a:r>
              <a:rPr lang="he-IL" b="1" u="sng" dirty="0" smtClean="0">
                <a:solidFill>
                  <a:srgbClr val="C00000"/>
                </a:solidFill>
              </a:rPr>
              <a:t> של פחמן</a:t>
            </a:r>
            <a:endParaRPr lang="en-US" b="1" u="sng" dirty="0" smtClean="0">
              <a:solidFill>
                <a:srgbClr val="C00000"/>
              </a:solidFill>
            </a:endParaRPr>
          </a:p>
          <a:p>
            <a:pPr algn="r"/>
            <a:endParaRPr lang="he-IL" sz="1200" b="1" u="sng" dirty="0" smtClean="0">
              <a:solidFill>
                <a:srgbClr val="C00000"/>
              </a:solidFill>
            </a:endParaRPr>
          </a:p>
          <a:p>
            <a:pPr algn="r"/>
            <a:r>
              <a:rPr lang="he-IL" dirty="0"/>
              <a:t> </a:t>
            </a:r>
            <a:r>
              <a:rPr lang="he-IL" dirty="0" smtClean="0"/>
              <a:t>    1</a:t>
            </a:r>
            <a:r>
              <a:rPr lang="he-IL" dirty="0" smtClean="0">
                <a:solidFill>
                  <a:schemeClr val="tx1"/>
                </a:solidFill>
              </a:rPr>
              <a:t>. חומר עיוני למורה / לתלמיד.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2. דפי עבודה / תרגילים.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endParaRPr lang="he-IL" sz="1300" dirty="0" smtClean="0">
              <a:solidFill>
                <a:schemeClr val="tx1"/>
              </a:solidFill>
            </a:endParaRPr>
          </a:p>
          <a:p>
            <a:pPr marL="571500" indent="-571500" algn="r">
              <a:buAutoNum type="romanUcPeriod" startAt="2"/>
            </a:pPr>
            <a:r>
              <a:rPr lang="he-IL" b="1" u="sng" dirty="0" smtClean="0">
                <a:solidFill>
                  <a:srgbClr val="C00000"/>
                </a:solidFill>
              </a:rPr>
              <a:t>תרכובות פחמן</a:t>
            </a:r>
            <a:endParaRPr lang="en-US" b="1" u="sng" dirty="0" smtClean="0">
              <a:solidFill>
                <a:srgbClr val="C00000"/>
              </a:solidFill>
            </a:endParaRPr>
          </a:p>
          <a:p>
            <a:pPr algn="r"/>
            <a:endParaRPr lang="he-IL" sz="1300" b="1" u="sng" dirty="0" smtClean="0">
              <a:solidFill>
                <a:srgbClr val="C00000"/>
              </a:solidFill>
            </a:endParaRPr>
          </a:p>
          <a:p>
            <a:pPr algn="r"/>
            <a:r>
              <a:rPr lang="he-IL" dirty="0"/>
              <a:t> </a:t>
            </a:r>
            <a:r>
              <a:rPr lang="he-IL" dirty="0" smtClean="0"/>
              <a:t>    </a:t>
            </a:r>
            <a:r>
              <a:rPr lang="he-IL" dirty="0" smtClean="0">
                <a:solidFill>
                  <a:schemeClr val="tx1"/>
                </a:solidFill>
              </a:rPr>
              <a:t>1. חומר עיוני למורה / </a:t>
            </a:r>
            <a:r>
              <a:rPr lang="he-IL" dirty="0">
                <a:solidFill>
                  <a:schemeClr val="tx1"/>
                </a:solidFill>
              </a:rPr>
              <a:t>לתלמיד. </a:t>
            </a:r>
            <a:endParaRPr lang="he-IL" dirty="0" smtClean="0">
              <a:solidFill>
                <a:schemeClr val="tx1"/>
              </a:solidFill>
            </a:endParaRP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2. דפי עבודה / תרגילים.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3. ניסויים.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4. דף עבודה לסרטון. שילוב סרטונים, אנימציות ופעילויות </a:t>
            </a:r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          </a:t>
            </a:r>
            <a:r>
              <a:rPr lang="he-IL" smtClean="0">
                <a:solidFill>
                  <a:schemeClr val="tx1"/>
                </a:solidFill>
              </a:rPr>
              <a:t>נלוות</a:t>
            </a:r>
            <a:r>
              <a:rPr lang="he-IL" dirty="0" smtClean="0">
                <a:solidFill>
                  <a:schemeClr val="tx1"/>
                </a:solidFill>
              </a:rPr>
              <a:t>. 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6. דף עבודה עם מודלים.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7. מודלים ממוחשבים.</a:t>
            </a:r>
          </a:p>
          <a:p>
            <a:pPr algn="r"/>
            <a:r>
              <a:rPr lang="he-IL" dirty="0">
                <a:solidFill>
                  <a:schemeClr val="tx1"/>
                </a:solidFill>
              </a:rPr>
              <a:t> </a:t>
            </a:r>
            <a:r>
              <a:rPr lang="he-IL" dirty="0" smtClean="0">
                <a:solidFill>
                  <a:schemeClr val="tx1"/>
                </a:solidFill>
              </a:rPr>
              <a:t>    8. משחקים, תשבצים וכדומה.</a:t>
            </a:r>
          </a:p>
          <a:p>
            <a:pPr algn="r"/>
            <a:endParaRPr lang="he-IL" dirty="0">
              <a:solidFill>
                <a:schemeClr val="tx1"/>
              </a:solidFill>
            </a:endParaRPr>
          </a:p>
          <a:p>
            <a:pPr marL="571500" indent="-571500" algn="r">
              <a:buAutoNum type="romanUcPeriod"/>
            </a:pPr>
            <a:endParaRPr lang="he-IL" dirty="0" smtClean="0"/>
          </a:p>
          <a:p>
            <a:pPr marL="571500" indent="-571500" algn="r">
              <a:buAutoNum type="romanUcPeriod"/>
            </a:pPr>
            <a:endParaRPr lang="he-IL" dirty="0" smtClean="0"/>
          </a:p>
          <a:p>
            <a:pPr marL="571500" indent="-571500" algn="r">
              <a:buAutoNum type="roman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3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מתוך מסמך האב (המשך)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440729"/>
              </p:ext>
            </p:extLst>
          </p:nvPr>
        </p:nvGraphicFramePr>
        <p:xfrm>
          <a:off x="467544" y="1196752"/>
          <a:ext cx="8229600" cy="4942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71900"/>
                <a:gridCol w="2543384"/>
                <a:gridCol w="3041408"/>
                <a:gridCol w="1272908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שעות הוראה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תכנים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פרוט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פעילויות </a:t>
                      </a:r>
                      <a:endParaRPr lang="he-I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6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תרכובות פחמן</a:t>
                      </a:r>
                      <a:r>
                        <a:rPr lang="he-IL" baseline="0" dirty="0" smtClean="0"/>
                        <a:t> שהן ממרכיבי המזון שאנו אוכלים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baseline="0" dirty="0" smtClean="0"/>
                        <a:t>ניסוי שריפת אגוז/במבה/מרשמלו</a:t>
                      </a:r>
                      <a:endParaRPr lang="he-I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מונומרים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ופולימרים טבעיים ופולימרים סינתטיים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he-IL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מרכיבי מזון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מבנה, זיהוי, תכונות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ממולקולות קטנות למולקולות ענק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מפולימר </a:t>
                      </a:r>
                      <a:r>
                        <a:rPr lang="he-IL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למונומר</a:t>
                      </a:r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ולהיפך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 ומאפיינים של כל אחד מרכיב המזון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פחמימות</a:t>
                      </a:r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מחד סוכר לדו סוכר ולרב סוכר ולהיפך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 של חד סוכר, דו סוכר ורב סוכר 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חלבונים – </a:t>
                      </a:r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מבנה</a:t>
                      </a:r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e-IL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חלבון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he-IL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שומנים 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e-I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האינדיקטורים כמגיב בתגובה כימית עם החומר אותו הוא בוחן.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דפי פעילות</a:t>
                      </a:r>
                    </a:p>
                    <a:p>
                      <a:pPr rtl="1"/>
                      <a:endParaRPr lang="he-IL" dirty="0" smtClean="0"/>
                    </a:p>
                    <a:p>
                      <a:pPr rtl="1"/>
                      <a:r>
                        <a:rPr lang="he-IL" dirty="0" smtClean="0"/>
                        <a:t>ניסויים </a:t>
                      </a:r>
                      <a:endParaRPr lang="he-I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 smtClean="0">
                <a:cs typeface="+mn-cs"/>
              </a:rPr>
              <a:t>למורים שרוצים לדעת יותר</a:t>
            </a:r>
            <a:endParaRPr lang="he-IL" b="1" u="sng" dirty="0">
              <a:cs typeface="+mn-cs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b="1" dirty="0" smtClean="0">
                <a:hlinkClick r:id="rId2"/>
              </a:rPr>
              <a:t>   </a:t>
            </a:r>
            <a:endParaRPr lang="en-US" b="1" dirty="0">
              <a:hlinkClick r:id="rId2"/>
            </a:endParaRPr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stwww.weizmann.ac.il/chemcenter/Page.</a:t>
            </a:r>
          </a:p>
          <a:p>
            <a:pPr marL="0" indent="0">
              <a:buNone/>
            </a:pPr>
            <a:r>
              <a:rPr lang="en-US" dirty="0" err="1" smtClean="0">
                <a:hlinkClick r:id="rId2"/>
              </a:rPr>
              <a:t>asp?id</a:t>
            </a:r>
            <a:r>
              <a:rPr lang="en-US" dirty="0" smtClean="0">
                <a:hlinkClick r:id="rId2"/>
              </a:rPr>
              <a:t>=500</a:t>
            </a:r>
            <a:r>
              <a:rPr lang="en-US" dirty="0" smtClean="0"/>
              <a:t> 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509120"/>
            <a:ext cx="820891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/>
              <a:t>דגם הוראה על תרכובות פחמן במרכז המורים הארצי לכימיה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2172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he-I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מיון תרכובות </a:t>
            </a:r>
            <a:endParaRPr lang="he-I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b="1" dirty="0" smtClean="0"/>
              <a:t>מיון תרכובות </a:t>
            </a:r>
            <a:r>
              <a:rPr lang="he-IL" b="1" u="sng" dirty="0" smtClean="0">
                <a:solidFill>
                  <a:srgbClr val="FF0000"/>
                </a:solidFill>
              </a:rPr>
              <a:t>בעבר</a:t>
            </a:r>
            <a:r>
              <a:rPr lang="en-US" b="1" u="sng" dirty="0" smtClean="0">
                <a:solidFill>
                  <a:srgbClr val="FF0000"/>
                </a:solidFill>
              </a:rPr>
              <a:t>:</a:t>
            </a:r>
            <a:endParaRPr lang="he-IL" b="1" dirty="0" smtClean="0"/>
          </a:p>
          <a:p>
            <a:r>
              <a:rPr lang="he-IL" sz="3000" u="sng" dirty="0" smtClean="0">
                <a:solidFill>
                  <a:schemeClr val="accent2">
                    <a:lumMod val="75000"/>
                  </a:schemeClr>
                </a:solidFill>
              </a:rPr>
              <a:t>חומרים בוערים </a:t>
            </a:r>
            <a:r>
              <a:rPr lang="he-IL" sz="3000" dirty="0" smtClean="0">
                <a:solidFill>
                  <a:schemeClr val="accent2">
                    <a:lumMod val="75000"/>
                  </a:schemeClr>
                </a:solidFill>
              </a:rPr>
              <a:t>הם חומרים </a:t>
            </a:r>
            <a:r>
              <a:rPr lang="he-IL" sz="3000" dirty="0">
                <a:solidFill>
                  <a:schemeClr val="accent2">
                    <a:lumMod val="75000"/>
                  </a:schemeClr>
                </a:solidFill>
              </a:rPr>
              <a:t>אורגניים </a:t>
            </a:r>
            <a:r>
              <a:rPr lang="he-IL" sz="3000" u="sng" dirty="0">
                <a:solidFill>
                  <a:schemeClr val="accent2">
                    <a:lumMod val="75000"/>
                  </a:schemeClr>
                </a:solidFill>
              </a:rPr>
              <a:t>וחומרים שאינם </a:t>
            </a:r>
            <a:r>
              <a:rPr lang="he-IL" sz="3000" u="sng" dirty="0" smtClean="0">
                <a:solidFill>
                  <a:schemeClr val="accent2">
                    <a:lumMod val="75000"/>
                  </a:schemeClr>
                </a:solidFill>
              </a:rPr>
              <a:t>בוערים</a:t>
            </a:r>
            <a:r>
              <a:rPr lang="he-IL" sz="3000" dirty="0" smtClean="0">
                <a:solidFill>
                  <a:schemeClr val="accent2">
                    <a:lumMod val="75000"/>
                  </a:schemeClr>
                </a:solidFill>
              </a:rPr>
              <a:t> נקראו אי אורגניים </a:t>
            </a:r>
            <a:r>
              <a:rPr lang="he-IL" sz="2400" dirty="0" smtClean="0"/>
              <a:t>(אולם נמצא שגם גופרית ופחמן ששויכו לחומרים אי אורגנים בוערים.)</a:t>
            </a:r>
          </a:p>
          <a:p>
            <a:r>
              <a:rPr lang="he-IL" sz="2800" u="sng" dirty="0">
                <a:solidFill>
                  <a:schemeClr val="accent2">
                    <a:lumMod val="75000"/>
                  </a:schemeClr>
                </a:solidFill>
              </a:rPr>
              <a:t>כימיה אנאורגאנית </a:t>
            </a:r>
            <a:r>
              <a:rPr lang="he-IL" sz="2800" dirty="0" smtClean="0">
                <a:solidFill>
                  <a:schemeClr val="accent2">
                    <a:lumMod val="75000"/>
                  </a:schemeClr>
                </a:solidFill>
              </a:rPr>
              <a:t>עוסקת 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בתרכובות שמקורן </a:t>
            </a:r>
            <a:r>
              <a:rPr lang="he-IL" sz="2800" dirty="0" smtClean="0">
                <a:solidFill>
                  <a:schemeClr val="accent2">
                    <a:lumMod val="75000"/>
                  </a:schemeClr>
                </a:solidFill>
              </a:rPr>
              <a:t>במחצבים ובעולם 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הדומם </a:t>
            </a:r>
            <a:r>
              <a:rPr lang="he-IL" sz="2800" u="sng" dirty="0" smtClean="0">
                <a:solidFill>
                  <a:schemeClr val="accent2">
                    <a:lumMod val="75000"/>
                  </a:schemeClr>
                </a:solidFill>
              </a:rPr>
              <a:t>וכימיה </a:t>
            </a:r>
            <a:r>
              <a:rPr lang="he-IL" sz="2800" u="sng" dirty="0">
                <a:solidFill>
                  <a:schemeClr val="accent2">
                    <a:lumMod val="75000"/>
                  </a:schemeClr>
                </a:solidFill>
              </a:rPr>
              <a:t>של תרכובות אורגניות 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עוסקת בתרכובות שהתקבלו מהחי והצומח ואופיינו בהתפרקותן </a:t>
            </a:r>
            <a:r>
              <a:rPr lang="he-IL" sz="2800" dirty="0" smtClean="0">
                <a:solidFill>
                  <a:schemeClr val="accent2">
                    <a:lumMod val="75000"/>
                  </a:schemeClr>
                </a:solidFill>
              </a:rPr>
              <a:t>המהירה. </a:t>
            </a:r>
            <a:r>
              <a:rPr lang="he-IL" sz="2400" dirty="0" smtClean="0"/>
              <a:t>(</a:t>
            </a:r>
            <a:r>
              <a:rPr lang="he-IL" sz="2400" dirty="0"/>
              <a:t>היו שסברו כי חומרים אורגניים נוצרים רק בגוף חי או צומח ולא ניתן לייצרם </a:t>
            </a:r>
            <a:r>
              <a:rPr lang="he-IL" sz="2400" dirty="0" smtClean="0"/>
              <a:t>במעבדה.)</a:t>
            </a:r>
          </a:p>
          <a:p>
            <a:r>
              <a:rPr lang="he-IL" sz="2400" dirty="0"/>
              <a:t>בשנת 1828 הצליח הכימאי הגרמני </a:t>
            </a:r>
            <a:r>
              <a:rPr lang="he-IL" sz="2400" dirty="0" err="1"/>
              <a:t>ווהלר</a:t>
            </a:r>
            <a:r>
              <a:rPr lang="he-IL" sz="2400" dirty="0"/>
              <a:t> לסנתז במעבדה  שתנן (אוריאה) ולאחריו הצליחו מדענים אחרים לסנתז תרכובות אורגניות </a:t>
            </a:r>
            <a:r>
              <a:rPr lang="he-IL" sz="2400" dirty="0" smtClean="0"/>
              <a:t>שונות.</a:t>
            </a:r>
          </a:p>
          <a:p>
            <a:endParaRPr lang="he-IL" sz="2400" dirty="0" smtClean="0"/>
          </a:p>
          <a:p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5220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44616"/>
          </a:xfrm>
        </p:spPr>
        <p:txBody>
          <a:bodyPr>
            <a:normAutofit fontScale="47500" lnSpcReduction="20000"/>
          </a:bodyPr>
          <a:lstStyle/>
          <a:p>
            <a:r>
              <a:rPr lang="he-IL" sz="5100" b="1" dirty="0" smtClean="0"/>
              <a:t>מבחינים </a:t>
            </a:r>
            <a:r>
              <a:rPr lang="he-IL" sz="5100" b="1" dirty="0"/>
              <a:t>בין תרכובות אורגניות ואי אורגניות על </a:t>
            </a:r>
            <a:r>
              <a:rPr lang="he-IL" sz="5100" b="1" dirty="0" smtClean="0"/>
              <a:t>פי</a:t>
            </a:r>
            <a:r>
              <a:rPr lang="en-US" sz="5100" b="1" dirty="0" smtClean="0"/>
              <a:t>  </a:t>
            </a:r>
            <a:r>
              <a:rPr lang="he-IL" sz="5100" b="1" dirty="0" smtClean="0"/>
              <a:t>המבנה.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 smtClean="0"/>
              <a:t>המולקולות </a:t>
            </a:r>
            <a:r>
              <a:rPr lang="he-IL" sz="5100" b="1" dirty="0"/>
              <a:t>והיונים </a:t>
            </a:r>
            <a:r>
              <a:rPr lang="he-IL" sz="5100" b="1" dirty="0" smtClean="0"/>
              <a:t>של</a:t>
            </a:r>
            <a:r>
              <a:rPr lang="he-IL" sz="5100" b="1" dirty="0">
                <a:solidFill>
                  <a:schemeClr val="accent2">
                    <a:lumMod val="75000"/>
                  </a:schemeClr>
                </a:solidFill>
              </a:rPr>
              <a:t> תרכובות אי </a:t>
            </a:r>
            <a:r>
              <a:rPr lang="he-IL" sz="5100" b="1" dirty="0" smtClean="0">
                <a:solidFill>
                  <a:schemeClr val="accent2">
                    <a:lumMod val="75000"/>
                  </a:schemeClr>
                </a:solidFill>
              </a:rPr>
              <a:t>אורגניות</a:t>
            </a:r>
            <a:r>
              <a:rPr lang="en-US" sz="5100" b="1" dirty="0"/>
              <a:t> </a:t>
            </a:r>
            <a:r>
              <a:rPr lang="he-IL" sz="5100" b="1" dirty="0" smtClean="0"/>
              <a:t>מורכבות </a:t>
            </a:r>
            <a:r>
              <a:rPr lang="he-IL" sz="5100" b="1" dirty="0"/>
              <a:t>אטומי יסודות </a:t>
            </a:r>
            <a:r>
              <a:rPr lang="he-IL" sz="5100" b="1" dirty="0" smtClean="0"/>
              <a:t>רבים.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 smtClean="0"/>
              <a:t>המולקולות </a:t>
            </a:r>
            <a:r>
              <a:rPr lang="he-IL" sz="5100" b="1" dirty="0"/>
              <a:t>של </a:t>
            </a:r>
            <a:r>
              <a:rPr lang="he-IL" sz="5100" b="1" dirty="0">
                <a:solidFill>
                  <a:srgbClr val="C00000"/>
                </a:solidFill>
              </a:rPr>
              <a:t>התרכובות האורגניות </a:t>
            </a:r>
            <a:r>
              <a:rPr lang="he-IL" sz="5100" b="1" dirty="0" smtClean="0"/>
              <a:t>מורכבות </a:t>
            </a:r>
            <a:r>
              <a:rPr lang="he-IL" sz="5100" b="1" dirty="0"/>
              <a:t>תמיד אטומי </a:t>
            </a:r>
            <a:r>
              <a:rPr lang="he-IL" sz="5100" b="1" dirty="0" smtClean="0"/>
              <a:t>פחמן ואטומים נוספים: מימן, חמצן וחנקן, זרחן...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 smtClean="0">
                <a:solidFill>
                  <a:srgbClr val="C00000"/>
                </a:solidFill>
              </a:rPr>
              <a:t>לכן, מכונה </a:t>
            </a:r>
            <a:r>
              <a:rPr lang="he-IL" sz="5100" b="1" u="sng" dirty="0">
                <a:solidFill>
                  <a:srgbClr val="C00000"/>
                </a:solidFill>
              </a:rPr>
              <a:t>הכימיה האורגנית </a:t>
            </a:r>
            <a:r>
              <a:rPr lang="he-IL" sz="5100" b="1" dirty="0">
                <a:solidFill>
                  <a:srgbClr val="C00000"/>
                </a:solidFill>
              </a:rPr>
              <a:t>גם בשם </a:t>
            </a:r>
            <a:r>
              <a:rPr lang="he-IL" sz="5100" b="1" u="sng" dirty="0">
                <a:solidFill>
                  <a:srgbClr val="C00000"/>
                </a:solidFill>
              </a:rPr>
              <a:t>כימיה של תרכובות הפחמן</a:t>
            </a:r>
            <a:r>
              <a:rPr lang="he-IL" sz="5100" b="1" u="sng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he-IL" sz="4400" b="1" u="sng" dirty="0" smtClean="0"/>
              <a:t> </a:t>
            </a:r>
            <a:endParaRPr lang="en-US" sz="4400" b="1" u="sng" dirty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he-IL" sz="5100" b="1" dirty="0">
                <a:solidFill>
                  <a:srgbClr val="FF0000"/>
                </a:solidFill>
              </a:rPr>
              <a:t>95% מהחומרים הידועים </a:t>
            </a:r>
            <a:r>
              <a:rPr lang="he-IL" sz="5100" b="1" dirty="0" smtClean="0">
                <a:solidFill>
                  <a:srgbClr val="FF0000"/>
                </a:solidFill>
              </a:rPr>
              <a:t>היום הם </a:t>
            </a:r>
            <a:r>
              <a:rPr lang="he-IL" sz="5100" b="1" dirty="0">
                <a:solidFill>
                  <a:srgbClr val="FF0000"/>
                </a:solidFill>
              </a:rPr>
              <a:t>תרכובות </a:t>
            </a:r>
            <a:r>
              <a:rPr lang="he-IL" sz="5100" b="1" dirty="0" smtClean="0">
                <a:solidFill>
                  <a:srgbClr val="FF0000"/>
                </a:solidFill>
              </a:rPr>
              <a:t>הפחמן.</a:t>
            </a:r>
            <a:endParaRPr lang="he-IL" sz="5100" b="1" dirty="0">
              <a:solidFill>
                <a:srgbClr val="FF0000"/>
              </a:solidFill>
            </a:endParaRPr>
          </a:p>
          <a:p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he-IL" b="1" u="sng" dirty="0" smtClean="0">
                <a:solidFill>
                  <a:srgbClr val="FF0000"/>
                </a:solidFill>
                <a:cs typeface="+mn-cs"/>
              </a:rPr>
              <a:t>כיום</a:t>
            </a:r>
            <a:r>
              <a:rPr lang="he-IL" dirty="0" smtClean="0">
                <a:cs typeface="+mn-cs"/>
              </a:rPr>
              <a:t> </a:t>
            </a:r>
            <a:r>
              <a:rPr lang="he-IL" dirty="0">
                <a:cs typeface="+mn-cs"/>
              </a:rPr>
              <a:t/>
            </a:r>
            <a:br>
              <a:rPr lang="he-IL" dirty="0">
                <a:cs typeface="+mn-cs"/>
              </a:rPr>
            </a:b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912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he-IL" dirty="0" smtClean="0"/>
              <a:t>משערים שיש </a:t>
            </a:r>
            <a:r>
              <a:rPr lang="he-IL" b="1" dirty="0" smtClean="0">
                <a:solidFill>
                  <a:srgbClr val="C00000"/>
                </a:solidFill>
              </a:rPr>
              <a:t>מעל ל-10 </a:t>
            </a:r>
            <a:r>
              <a:rPr lang="he-IL" b="1" dirty="0">
                <a:solidFill>
                  <a:srgbClr val="C00000"/>
                </a:solidFill>
              </a:rPr>
              <a:t>מיליון </a:t>
            </a:r>
            <a:r>
              <a:rPr lang="he-IL" dirty="0"/>
              <a:t>תרכובות פחמן </a:t>
            </a:r>
            <a:r>
              <a:rPr lang="he-IL" sz="2600" dirty="0" smtClean="0"/>
              <a:t>(ויקיפדיה) </a:t>
            </a:r>
            <a:r>
              <a:rPr lang="he-IL" dirty="0" smtClean="0"/>
              <a:t>אולם </a:t>
            </a:r>
            <a:r>
              <a:rPr lang="he-IL" dirty="0"/>
              <a:t>יש ביניהן גם כאלו </a:t>
            </a:r>
            <a:r>
              <a:rPr lang="he-IL" dirty="0" smtClean="0"/>
              <a:t>המשויכות ל"כימיה אנאורגנית" כגון:</a:t>
            </a:r>
          </a:p>
          <a:p>
            <a:r>
              <a:rPr lang="he-IL" sz="3000" dirty="0"/>
              <a:t>תרכובות עם </a:t>
            </a:r>
            <a:r>
              <a:rPr lang="he-IL" sz="3000" dirty="0" smtClean="0"/>
              <a:t>אטומי </a:t>
            </a:r>
            <a:r>
              <a:rPr lang="he-IL" sz="3000" dirty="0" smtClean="0">
                <a:hlinkClick r:id="rId2" tooltip="אל מתכת"/>
              </a:rPr>
              <a:t>אל-מתכות</a:t>
            </a:r>
            <a:r>
              <a:rPr lang="he-IL" sz="3000" dirty="0"/>
              <a:t> אחרות, לדוגמה פחמן חד-חמצני ופחמן דו-חמצני.</a:t>
            </a:r>
          </a:p>
          <a:p>
            <a:r>
              <a:rPr lang="he-IL" sz="3000" dirty="0"/>
              <a:t>חומצה פחמתית והמלחים השונים הנוצרים מ</a:t>
            </a:r>
            <a:r>
              <a:rPr lang="he-IL" sz="3000" dirty="0">
                <a:hlinkClick r:id="rId3" tooltip="דה-פרוטונציה"/>
              </a:rPr>
              <a:t>דה-</a:t>
            </a:r>
            <a:r>
              <a:rPr lang="he-IL" sz="3000" dirty="0" err="1">
                <a:hlinkClick r:id="rId3" tooltip="דה-פרוטונציה"/>
              </a:rPr>
              <a:t>פרוטונציה</a:t>
            </a:r>
            <a:r>
              <a:rPr lang="he-IL" sz="3000" dirty="0"/>
              <a:t> של חומצה זו (</a:t>
            </a:r>
            <a:r>
              <a:rPr lang="he-IL" sz="3000" dirty="0" err="1">
                <a:hlinkClick r:id="rId4" tooltip="קרבונט"/>
              </a:rPr>
              <a:t>קרבונטים</a:t>
            </a:r>
            <a:r>
              <a:rPr lang="he-IL" sz="3000" dirty="0"/>
              <a:t> </a:t>
            </a:r>
            <a:r>
              <a:rPr lang="he-IL" sz="3000" dirty="0" err="1"/>
              <a:t>ו</a:t>
            </a:r>
            <a:r>
              <a:rPr lang="he-IL" sz="3000" dirty="0" err="1">
                <a:hlinkClick r:id="rId5" tooltip="ביקרבונט"/>
              </a:rPr>
              <a:t>ביקרבונטים</a:t>
            </a:r>
            <a:r>
              <a:rPr lang="he-IL" sz="3000" dirty="0"/>
              <a:t>), לדוגמה, </a:t>
            </a:r>
            <a:r>
              <a:rPr lang="he-IL" sz="3000" dirty="0">
                <a:hlinkClick r:id="rId6" tooltip="סודה לשתיה"/>
              </a:rPr>
              <a:t>סודה </a:t>
            </a:r>
            <a:r>
              <a:rPr lang="he-IL" sz="3000" dirty="0" smtClean="0">
                <a:hlinkClick r:id="rId6" tooltip="סודה לשתיה"/>
              </a:rPr>
              <a:t>לשתייה</a:t>
            </a:r>
            <a:r>
              <a:rPr lang="he-IL" sz="3000" dirty="0"/>
              <a:t> ו</a:t>
            </a:r>
            <a:r>
              <a:rPr lang="he-IL" sz="3000" dirty="0">
                <a:hlinkClick r:id="rId7" tooltip="סידן פחמתי"/>
              </a:rPr>
              <a:t>סידן פחמתי</a:t>
            </a:r>
            <a:r>
              <a:rPr lang="he-IL" sz="3000" dirty="0"/>
              <a:t>.</a:t>
            </a:r>
          </a:p>
          <a:p>
            <a:r>
              <a:rPr lang="he-IL" sz="3000" dirty="0"/>
              <a:t>תרכובות של </a:t>
            </a:r>
            <a:r>
              <a:rPr lang="he-IL" sz="3000" dirty="0">
                <a:hlinkClick r:id="rId8" tooltip="מתכות מעבר"/>
              </a:rPr>
              <a:t>מתכות מעבר</a:t>
            </a:r>
            <a:r>
              <a:rPr lang="he-IL" sz="3000" dirty="0"/>
              <a:t> עם קבוצת </a:t>
            </a:r>
            <a:r>
              <a:rPr lang="he-IL" sz="3000" dirty="0" err="1">
                <a:hlinkClick r:id="rId9" tooltip="קרבוניל"/>
              </a:rPr>
              <a:t>קרבוניל</a:t>
            </a:r>
            <a:r>
              <a:rPr lang="he-IL" sz="3000" dirty="0"/>
              <a:t>.</a:t>
            </a:r>
          </a:p>
          <a:p>
            <a:r>
              <a:rPr lang="he-IL" sz="3000" dirty="0"/>
              <a:t>מלחים אי-אורגניים הכוללים </a:t>
            </a:r>
            <a:r>
              <a:rPr lang="he-IL" sz="3000" dirty="0">
                <a:hlinkClick r:id="rId10" tooltip="ציאניד"/>
              </a:rPr>
              <a:t>ציאניד</a:t>
            </a:r>
            <a:r>
              <a:rPr lang="he-IL" sz="3000" dirty="0"/>
              <a:t> או </a:t>
            </a:r>
            <a:r>
              <a:rPr lang="he-IL" sz="3000" dirty="0" err="1">
                <a:hlinkClick r:id="rId11" tooltip="ציאנט (הדף אינו קיים)"/>
              </a:rPr>
              <a:t>ציאנט</a:t>
            </a:r>
            <a:r>
              <a:rPr lang="he-IL" sz="3000" dirty="0"/>
              <a:t>.</a:t>
            </a:r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157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 smtClean="0">
                <a:solidFill>
                  <a:srgbClr val="FF0000"/>
                </a:solidFill>
              </a:rPr>
              <a:t>הייחודיות של אטום הפחמן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 smtClean="0"/>
              <a:t>יכולת קישור גבוהה.</a:t>
            </a:r>
          </a:p>
          <a:p>
            <a:r>
              <a:rPr lang="he-IL" dirty="0" smtClean="0"/>
              <a:t>יכולת ליצור סוגי קשרים </a:t>
            </a:r>
            <a:r>
              <a:rPr lang="he-IL" dirty="0" err="1" smtClean="0"/>
              <a:t>קוולנטיים</a:t>
            </a:r>
            <a:r>
              <a:rPr lang="he-IL" dirty="0" smtClean="0"/>
              <a:t> רבים: </a:t>
            </a:r>
          </a:p>
          <a:p>
            <a:pPr marL="0" indent="0">
              <a:buNone/>
            </a:pPr>
            <a:r>
              <a:rPr lang="he-IL" dirty="0" smtClean="0"/>
              <a:t>   בודד, כפול ומשולש.</a:t>
            </a:r>
          </a:p>
          <a:p>
            <a:r>
              <a:rPr lang="he-IL" dirty="0" smtClean="0"/>
              <a:t>חוזק קשר קוולנטי בין אטומי הפחמן </a:t>
            </a:r>
            <a:r>
              <a:rPr lang="en-US" dirty="0" smtClean="0"/>
              <a:t>C-C</a:t>
            </a:r>
            <a:r>
              <a:rPr lang="he-IL" dirty="0" smtClean="0"/>
              <a:t>.</a:t>
            </a:r>
          </a:p>
          <a:p>
            <a:r>
              <a:rPr lang="he-IL" dirty="0" smtClean="0"/>
              <a:t>יצור קשרים חזקים עם מגוון אטומים.</a:t>
            </a:r>
          </a:p>
          <a:p>
            <a:r>
              <a:rPr lang="he-IL" dirty="0" smtClean="0"/>
              <a:t>מבנה השלד הפחמימני: ישר, מסועף, טבעתי.</a:t>
            </a:r>
          </a:p>
          <a:p>
            <a:r>
              <a:rPr lang="he-IL" dirty="0" err="1" smtClean="0"/>
              <a:t>איזומריה</a:t>
            </a:r>
            <a:r>
              <a:rPr lang="he-IL" dirty="0" smtClean="0"/>
              <a:t> מרובה (איזומרית מבנה, </a:t>
            </a:r>
            <a:r>
              <a:rPr lang="he-IL" dirty="0" err="1" smtClean="0"/>
              <a:t>איזומריה</a:t>
            </a:r>
            <a:r>
              <a:rPr lang="he-IL" dirty="0" smtClean="0"/>
              <a:t> גיאומטרית, </a:t>
            </a:r>
            <a:r>
              <a:rPr lang="he-IL" dirty="0" err="1" smtClean="0"/>
              <a:t>סטראואיזומריה</a:t>
            </a:r>
            <a:r>
              <a:rPr lang="he-IL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74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6024" y="274638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he-IL" sz="4000" b="1" u="sng" dirty="0" smtClean="0">
                <a:solidFill>
                  <a:srgbClr val="FF0000"/>
                </a:solidFill>
                <a:cs typeface="+mn-cs"/>
              </a:rPr>
              <a:t>הייחודיות של אטום הפחמן- צורות </a:t>
            </a:r>
            <a:r>
              <a:rPr lang="he-IL" sz="4000" b="1" u="sng" dirty="0" err="1" smtClean="0">
                <a:solidFill>
                  <a:srgbClr val="FF0000"/>
                </a:solidFill>
                <a:cs typeface="+mn-cs"/>
              </a:rPr>
              <a:t>אלוטרופיות</a:t>
            </a:r>
            <a:endParaRPr lang="he-IL" b="1" dirty="0">
              <a:solidFill>
                <a:srgbClr val="00B05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4"/>
          </a:xfrm>
        </p:spPr>
        <p:txBody>
          <a:bodyPr/>
          <a:lstStyle/>
          <a:p>
            <a:pPr marL="0" indent="0">
              <a:buNone/>
            </a:pPr>
            <a:r>
              <a:rPr lang="he-IL" dirty="0" smtClean="0"/>
              <a:t>יהלום </a:t>
            </a:r>
            <a:endParaRPr lang="he-IL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062" y="1556792"/>
            <a:ext cx="1762125" cy="1333500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1800200" cy="16905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6024" y="3068960"/>
            <a:ext cx="83884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תכונות</a:t>
            </a:r>
            <a:r>
              <a:rPr lang="he-IL" dirty="0" smtClean="0"/>
              <a:t>: קשיות, ניתן לליטוש, ברק ( לאחר ליטוש), הולכת חום, אינו מוליך חשמל.</a:t>
            </a:r>
          </a:p>
          <a:p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4147339"/>
            <a:ext cx="81369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גרפיט </a:t>
            </a:r>
            <a:endParaRPr lang="he-IL" dirty="0"/>
          </a:p>
        </p:txBody>
      </p:sp>
      <p:pic>
        <p:nvPicPr>
          <p:cNvPr id="9" name="תמונה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165" y="3717032"/>
            <a:ext cx="1475204" cy="1196752"/>
          </a:xfrm>
          <a:prstGeom prst="rect">
            <a:avLst/>
          </a:prstGeom>
        </p:spPr>
      </p:pic>
      <p:pic>
        <p:nvPicPr>
          <p:cNvPr id="10" name="תמונה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717032"/>
            <a:ext cx="1842708" cy="1425219"/>
          </a:xfrm>
          <a:prstGeom prst="rect">
            <a:avLst/>
          </a:prstGeom>
        </p:spPr>
      </p:pic>
      <p:pic>
        <p:nvPicPr>
          <p:cNvPr id="2050" name="אובייקט 4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200" r="-160" b="-346"/>
          <a:stretch>
            <a:fillRect/>
          </a:stretch>
        </p:blipFill>
        <p:spPr bwMode="auto">
          <a:xfrm>
            <a:off x="1187624" y="3717032"/>
            <a:ext cx="1800200" cy="138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15616" y="5445224"/>
            <a:ext cx="748883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תכונות</a:t>
            </a:r>
            <a:r>
              <a:rPr lang="he-IL" dirty="0" smtClean="0"/>
              <a:t>: מוליך חשמל, מוליך חום, ניתן לשבירה בקלות (בכיוון מסוים)</a:t>
            </a:r>
          </a:p>
          <a:p>
            <a:endParaRPr lang="he-IL" dirty="0"/>
          </a:p>
          <a:p>
            <a:r>
              <a:rPr lang="he-IL" sz="2000" b="1" dirty="0" smtClean="0">
                <a:solidFill>
                  <a:srgbClr val="FF0000"/>
                </a:solidFill>
              </a:rPr>
              <a:t>*</a:t>
            </a:r>
            <a:r>
              <a:rPr lang="he-IL" b="1" dirty="0" smtClean="0">
                <a:solidFill>
                  <a:srgbClr val="FF0000"/>
                </a:solidFill>
              </a:rPr>
              <a:t> שימוש במודלים!!!</a:t>
            </a:r>
            <a:endParaRPr lang="he-I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92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9742</TotalTime>
  <Words>1097</Words>
  <Application>Microsoft Office PowerPoint</Application>
  <PresentationFormat>‫הצגה על המסך (4:3)</PresentationFormat>
  <Paragraphs>193</Paragraphs>
  <Slides>20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1" baseType="lpstr">
      <vt:lpstr>ערכת נושא Office</vt:lpstr>
      <vt:lpstr>הצעה לרצף              הפחמן ותרכובותיו בנושא קשר הכימי בכיתה ט' בשנת הלימודים תשע"ג</vt:lpstr>
      <vt:lpstr>פרוט שעות הוראה מבוסס על  מסמך האב</vt:lpstr>
      <vt:lpstr>מתוך מסמך האב (המשך)</vt:lpstr>
      <vt:lpstr>למורים שרוצים לדעת יותר</vt:lpstr>
      <vt:lpstr>מיון תרכובות </vt:lpstr>
      <vt:lpstr>כיום  </vt:lpstr>
      <vt:lpstr>מצגת של PowerPoint</vt:lpstr>
      <vt:lpstr>הייחודיות של אטום הפחמן</vt:lpstr>
      <vt:lpstr>הייחודיות של אטום הפחמן- צורות אלוטרופיות</vt:lpstr>
      <vt:lpstr>מצגת של PowerPoint</vt:lpstr>
      <vt:lpstr>מצגת של PowerPoint</vt:lpstr>
      <vt:lpstr>ייחודיות היסוד פחמן – פעילויות לתלמידים </vt:lpstr>
      <vt:lpstr>תרכובות פחמן</vt:lpstr>
      <vt:lpstr>מצגת של PowerPoint</vt:lpstr>
      <vt:lpstr>המשפחות והקבוצה הפונקציונלית</vt:lpstr>
      <vt:lpstr>תרכובות הפחמן לתלמידים – הצעות לפעילות</vt:lpstr>
      <vt:lpstr>המשך…</vt:lpstr>
      <vt:lpstr>תגובות אקסותרמיות ואנדותרמיות</vt:lpstr>
      <vt:lpstr>סדנה להכנת פעילויות לתלמידים</vt:lpstr>
      <vt:lpstr>קבוצות עבודה: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ממולקולות קטנות למולקולות ענק</dc:title>
  <dc:creator>Orit</dc:creator>
  <cp:lastModifiedBy>MARCEL</cp:lastModifiedBy>
  <cp:revision>183</cp:revision>
  <dcterms:created xsi:type="dcterms:W3CDTF">2012-09-12T06:16:16Z</dcterms:created>
  <dcterms:modified xsi:type="dcterms:W3CDTF">2012-10-24T07:51:08Z</dcterms:modified>
</cp:coreProperties>
</file>