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64" r:id="rId6"/>
    <p:sldId id="265" r:id="rId7"/>
    <p:sldId id="259" r:id="rId8"/>
    <p:sldId id="266" r:id="rId9"/>
    <p:sldId id="261" r:id="rId10"/>
    <p:sldId id="267" r:id="rId11"/>
    <p:sldId id="268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jpeg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52ED74-029B-49DD-8DF8-81789501115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026C27-2A2D-4867-82FA-D17F8577FF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0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סודה </a:t>
            </a:r>
            <a:r>
              <a:rPr lang="he-IL" dirty="0" err="1" smtClean="0"/>
              <a:t>לשתיה</a:t>
            </a:r>
            <a:r>
              <a:rPr lang="he-IL" dirty="0" smtClean="0"/>
              <a:t> בעל התנהגות בסיסית</a:t>
            </a:r>
          </a:p>
          <a:p>
            <a:r>
              <a:rPr lang="he-IL" dirty="0" smtClean="0"/>
              <a:t>חומצת לימון- חומצה תלת ערכית/פרוטית</a:t>
            </a:r>
          </a:p>
          <a:p>
            <a:r>
              <a:rPr lang="he-IL" dirty="0" smtClean="0"/>
              <a:t>תמיסת מי כרוב- אינדיקטור לחומצה בסיס</a:t>
            </a:r>
          </a:p>
          <a:p>
            <a:r>
              <a:rPr lang="he-IL" dirty="0" smtClean="0"/>
              <a:t>נתרן הידרוקסיד- חומר</a:t>
            </a:r>
            <a:r>
              <a:rPr lang="he-IL" baseline="0" dirty="0" smtClean="0"/>
              <a:t> יוני בסיסי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26C27-2A2D-4867-82FA-D17F8577FF3A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046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05EA41-8A8A-462C-BB73-475391870A30}" type="datetimeFigureOut">
              <a:rPr lang="he-IL" smtClean="0"/>
              <a:t>י"ד/טבת/תשע"ז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0BD8210-5EA9-47C4-950B-B362BC8A1A15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jpeg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הורדת ידיים בצבעים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1064"/>
            <a:ext cx="9144000" cy="766936"/>
          </a:xfrm>
        </p:spPr>
        <p:txBody>
          <a:bodyPr>
            <a:normAutofit/>
          </a:bodyPr>
          <a:lstStyle/>
          <a:p>
            <a:r>
              <a:rPr lang="he-IL" dirty="0" smtClean="0"/>
              <a:t>שרה </a:t>
            </a:r>
            <a:r>
              <a:rPr lang="he-IL" dirty="0" err="1" smtClean="0"/>
              <a:t>אקונס</a:t>
            </a:r>
            <a:r>
              <a:rPr lang="he-IL" dirty="0" smtClean="0"/>
              <a:t>, השתלמות מעבדת חקר 2016-2017, מכון ויצמן למדע</a:t>
            </a:r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8"/>
          <a:stretch/>
        </p:blipFill>
        <p:spPr bwMode="auto">
          <a:xfrm>
            <a:off x="5796136" y="404664"/>
            <a:ext cx="2524485" cy="175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שילוב שאלות לביסוס הידע המדעי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שאלות אלו מתייחסות לתהליך המתרחש בצנצנת עם הוספת נתרן הידרוקסיד</a:t>
            </a:r>
            <a:endParaRPr lang="en-US" sz="2000" spc="25" dirty="0" smtClean="0">
              <a:effectLst/>
              <a:latin typeface="Times New Roman"/>
              <a:ea typeface="Times New Roman"/>
              <a:cs typeface="+mj-cs"/>
            </a:endParaRPr>
          </a:p>
          <a:p>
            <a:pPr marL="0" indent="0" algn="just"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latin typeface="Times New Roman"/>
                <a:ea typeface="Times New Roman"/>
                <a:cs typeface="+mj-cs"/>
              </a:rPr>
              <a:t>נתון:</a:t>
            </a:r>
            <a:endParaRPr lang="en-US" sz="2000" spc="25" dirty="0">
              <a:latin typeface="Times New Roman"/>
              <a:ea typeface="Times New Roman"/>
              <a:cs typeface="+mj-cs"/>
            </a:endParaRPr>
          </a:p>
          <a:p>
            <a:pPr marL="0" indent="0" algn="just"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CO</a:t>
            </a:r>
            <a:r>
              <a:rPr lang="en-US" sz="2000" spc="25" baseline="-25000" dirty="0" smtClean="0">
                <a:effectLst/>
                <a:latin typeface="Times New Roman"/>
                <a:ea typeface="Times New Roman"/>
                <a:cs typeface="+mj-cs"/>
              </a:rPr>
              <a:t>2(g)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  + OH</a:t>
            </a:r>
            <a:r>
              <a:rPr lang="en-US" sz="2000" spc="25" baseline="30000" dirty="0" smtClean="0">
                <a:effectLst/>
                <a:latin typeface="Times New Roman"/>
                <a:ea typeface="Times New Roman"/>
                <a:cs typeface="+mj-cs"/>
              </a:rPr>
              <a:t>-</a:t>
            </a:r>
            <a:r>
              <a:rPr lang="en-US" sz="2000" spc="25" baseline="-25000" dirty="0" smtClean="0">
                <a:effectLst/>
                <a:latin typeface="Times New Roman"/>
                <a:ea typeface="Times New Roman"/>
                <a:cs typeface="+mj-cs"/>
              </a:rPr>
              <a:t>(</a:t>
            </a:r>
            <a:r>
              <a:rPr lang="en-US" sz="2000" spc="25" baseline="-25000" dirty="0" err="1" smtClean="0">
                <a:effectLst/>
                <a:latin typeface="Times New Roman"/>
                <a:ea typeface="Times New Roman"/>
                <a:cs typeface="+mj-cs"/>
              </a:rPr>
              <a:t>aq</a:t>
            </a:r>
            <a:r>
              <a:rPr lang="en-US" sz="2000" spc="25" baseline="-25000" dirty="0" smtClean="0">
                <a:effectLst/>
                <a:latin typeface="Times New Roman"/>
                <a:ea typeface="Times New Roman"/>
                <a:cs typeface="+mj-cs"/>
              </a:rPr>
              <a:t>)     </a:t>
            </a:r>
            <a:r>
              <a:rPr kumimoji="0" lang="en-US" alt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Lucida Sans Unicode" pitchFamily="34" charset="0"/>
                <a:cs typeface="+mj-cs"/>
              </a:rPr>
              <a:t>⇆</a:t>
            </a:r>
            <a:r>
              <a:rPr lang="en-US" sz="2000" spc="25" baseline="-25000" dirty="0" smtClean="0">
                <a:effectLst/>
                <a:latin typeface="Times New Roman"/>
                <a:ea typeface="Times New Roman"/>
                <a:cs typeface="+mj-cs"/>
              </a:rPr>
              <a:t>               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HCO</a:t>
            </a:r>
            <a:r>
              <a:rPr lang="en-US" sz="2000" spc="25" baseline="-25000" dirty="0" smtClean="0">
                <a:effectLst/>
                <a:latin typeface="Times New Roman"/>
                <a:ea typeface="Times New Roman"/>
                <a:cs typeface="+mj-cs"/>
              </a:rPr>
              <a:t>3</a:t>
            </a:r>
            <a:r>
              <a:rPr lang="en-US" sz="2000" spc="25" baseline="300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Times New Roman"/>
                <a:cs typeface="+mj-cs"/>
              </a:rPr>
              <a:t>-</a:t>
            </a:r>
            <a:r>
              <a:rPr lang="en-US" sz="2000" spc="25" baseline="300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sz="2000" spc="25" baseline="-25000" dirty="0" smtClean="0">
                <a:effectLst/>
                <a:latin typeface="Times New Roman"/>
                <a:ea typeface="Times New Roman"/>
                <a:cs typeface="+mj-cs"/>
              </a:rPr>
              <a:t>(</a:t>
            </a:r>
            <a:r>
              <a:rPr lang="en-US" sz="2000" spc="25" baseline="-25000" dirty="0" err="1" smtClean="0">
                <a:effectLst/>
                <a:latin typeface="Times New Roman"/>
                <a:ea typeface="Times New Roman"/>
                <a:cs typeface="+mj-cs"/>
              </a:rPr>
              <a:t>aq</a:t>
            </a:r>
            <a:r>
              <a:rPr lang="en-US" sz="2000" spc="25" baseline="-25000" dirty="0" smtClean="0">
                <a:effectLst/>
                <a:latin typeface="Times New Roman"/>
                <a:ea typeface="Times New Roman"/>
                <a:cs typeface="+mj-cs"/>
              </a:rPr>
              <a:t>)      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  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  <a:sym typeface="Symbol"/>
              </a:rPr>
              <a:t>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H</a:t>
            </a:r>
            <a:r>
              <a:rPr lang="en-US" sz="2000" spc="25" baseline="30000" dirty="0" smtClean="0">
                <a:effectLst/>
                <a:latin typeface="Times New Roman"/>
                <a:ea typeface="Times New Roman"/>
                <a:cs typeface="+mj-cs"/>
              </a:rPr>
              <a:t>0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 = - 67.2kJ    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  <a:sym typeface="Symbol"/>
              </a:rPr>
              <a:t>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S</a:t>
            </a:r>
            <a:r>
              <a:rPr lang="en-US" sz="2000" spc="25" baseline="30000" dirty="0" smtClean="0">
                <a:effectLst/>
                <a:latin typeface="Times New Roman"/>
                <a:ea typeface="Times New Roman"/>
                <a:cs typeface="+mj-cs"/>
              </a:rPr>
              <a:t>0</a:t>
            </a:r>
            <a:r>
              <a:rPr lang="en-US" sz="2000" spc="25" dirty="0" smtClean="0">
                <a:effectLst/>
                <a:latin typeface="Times New Roman"/>
                <a:ea typeface="Times New Roman"/>
                <a:cs typeface="+mj-cs"/>
              </a:rPr>
              <a:t> = - 108 J/K      </a:t>
            </a: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	</a:t>
            </a:r>
            <a:endParaRPr lang="he-IL" sz="2000" spc="25" dirty="0">
              <a:latin typeface="Times New Roman"/>
              <a:ea typeface="Times New Roman"/>
              <a:cs typeface="+mj-cs"/>
            </a:endParaRPr>
          </a:p>
          <a:p>
            <a:pPr marL="457200" indent="-457200" algn="just">
              <a:lnSpc>
                <a:spcPts val="18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במהלך התגובה האנטרופיה של המערכת יורדת. נמק.</a:t>
            </a:r>
          </a:p>
          <a:p>
            <a:pPr marL="457200" indent="-457200" algn="just">
              <a:lnSpc>
                <a:spcPts val="18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התייחס לתגובה הישירה וחשב את :</a:t>
            </a:r>
            <a:endParaRPr lang="en-US" sz="2000" spc="25" dirty="0" smtClean="0">
              <a:effectLst/>
              <a:latin typeface="Times New Roman"/>
              <a:ea typeface="Times New Roman"/>
              <a:cs typeface="+mj-cs"/>
            </a:endParaRPr>
          </a:p>
          <a:p>
            <a:pPr marL="0" lvl="0" indent="0" algn="just">
              <a:lnSpc>
                <a:spcPts val="1800"/>
              </a:lnSpc>
              <a:buNone/>
              <a:tabLst>
                <a:tab pos="288290" algn="l"/>
                <a:tab pos="575945" algn="l"/>
                <a:tab pos="864235" algn="l"/>
                <a:tab pos="1151890" algn="l"/>
                <a:tab pos="288290" algn="l"/>
                <a:tab pos="575945" algn="l"/>
                <a:tab pos="864235" algn="l"/>
                <a:tab pos="1038225" algn="l"/>
                <a:tab pos="1151890" algn="l"/>
              </a:tabLst>
            </a:pPr>
            <a:r>
              <a:rPr lang="he-IL" sz="2000" spc="25" dirty="0">
                <a:latin typeface="Times New Roman"/>
                <a:ea typeface="Times New Roman"/>
                <a:cs typeface="+mj-cs"/>
              </a:rPr>
              <a:t>	</a:t>
            </a:r>
            <a:r>
              <a:rPr lang="he-IL" sz="2000" spc="25" dirty="0" smtClean="0">
                <a:latin typeface="Times New Roman"/>
                <a:ea typeface="Times New Roman"/>
                <a:cs typeface="+mj-cs"/>
              </a:rPr>
              <a:t>		א. </a:t>
            </a: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שינוי האנטרופיה בסביבה. פרט את חישוביך.</a:t>
            </a:r>
            <a:endParaRPr lang="en-US" sz="2000" spc="25" dirty="0" smtClean="0">
              <a:effectLst/>
              <a:latin typeface="Times New Roman"/>
              <a:ea typeface="Times New Roman"/>
              <a:cs typeface="+mj-cs"/>
            </a:endParaRPr>
          </a:p>
          <a:p>
            <a:pPr marL="0" indent="0" algn="just">
              <a:lnSpc>
                <a:spcPts val="1800"/>
              </a:lnSpc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			ב. שינוי האנטרופיה ביקום. פרט את חישוביך.</a:t>
            </a:r>
            <a:endParaRPr lang="en-US" sz="2000" spc="25" dirty="0" smtClean="0">
              <a:effectLst/>
              <a:latin typeface="Times New Roman"/>
              <a:ea typeface="Times New Roman"/>
              <a:cs typeface="+mj-cs"/>
            </a:endParaRPr>
          </a:p>
          <a:p>
            <a:pPr marL="0" indent="0" algn="just">
              <a:lnSpc>
                <a:spcPts val="1800"/>
              </a:lnSpc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			ג. איזו משתי התגובות , הישירה או ההפוכה , ספונטנית לפי החישובים? 			נמק.</a:t>
            </a:r>
            <a:endParaRPr lang="en-US" sz="2000" spc="25" dirty="0" smtClean="0">
              <a:effectLst/>
              <a:latin typeface="Times New Roman"/>
              <a:ea typeface="Times New Roman"/>
              <a:cs typeface="+mj-cs"/>
            </a:endParaRPr>
          </a:p>
          <a:p>
            <a:pPr marL="0" indent="0" algn="just">
              <a:lnSpc>
                <a:spcPts val="1800"/>
              </a:lnSpc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			</a:t>
            </a:r>
            <a:r>
              <a:rPr lang="he-IL" sz="2000" spc="25" smtClean="0">
                <a:effectLst/>
                <a:latin typeface="Times New Roman"/>
                <a:ea typeface="Times New Roman"/>
                <a:cs typeface="+mj-cs"/>
              </a:rPr>
              <a:t>ד. כיצד </a:t>
            </a: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תלוי שינוי האנטרופיה בסביבה בטמפרטורה? נמק.</a:t>
            </a:r>
          </a:p>
          <a:p>
            <a:pPr marL="0" indent="0" algn="just">
              <a:lnSpc>
                <a:spcPts val="1800"/>
              </a:lnSpc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endParaRPr lang="he-IL" sz="2000" spc="25" dirty="0">
              <a:latin typeface="Times New Roman"/>
              <a:ea typeface="Times New Roman"/>
              <a:cs typeface="+mj-cs"/>
            </a:endParaRPr>
          </a:p>
          <a:p>
            <a:pPr marL="0" indent="0" algn="just">
              <a:lnSpc>
                <a:spcPts val="1800"/>
              </a:lnSpc>
              <a:buNone/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he-IL" sz="2000" spc="25" dirty="0" smtClean="0">
                <a:effectLst/>
                <a:latin typeface="Times New Roman"/>
                <a:ea typeface="Times New Roman"/>
                <a:cs typeface="+mj-cs"/>
              </a:rPr>
              <a:t>ניתן לשלב שאלות של חישובים </a:t>
            </a:r>
            <a:r>
              <a:rPr lang="he-IL" sz="2000" spc="25" dirty="0" err="1" smtClean="0">
                <a:effectLst/>
                <a:latin typeface="Times New Roman"/>
                <a:ea typeface="Times New Roman"/>
                <a:cs typeface="+mj-cs"/>
              </a:rPr>
              <a:t>סטויכומטרים</a:t>
            </a:r>
            <a:r>
              <a:rPr lang="he-IL" sz="2000" spc="25" dirty="0">
                <a:latin typeface="Times New Roman"/>
                <a:ea typeface="Times New Roman"/>
                <a:cs typeface="+mj-cs"/>
              </a:rPr>
              <a:t>.</a:t>
            </a:r>
            <a:endParaRPr lang="en-US" sz="2000" spc="25" dirty="0" smtClean="0">
              <a:effectLst/>
              <a:latin typeface="Times New Roman"/>
              <a:ea typeface="Times New Roman"/>
              <a:cs typeface="+mj-cs"/>
            </a:endParaRPr>
          </a:p>
          <a:p>
            <a:pPr marL="0" lvl="0" indent="0">
              <a:buNone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endParaRPr lang="en-US" sz="2000" dirty="0" smtClean="0">
              <a:effectLst/>
              <a:latin typeface="Times New Roman"/>
              <a:ea typeface="Times New Roman"/>
              <a:cs typeface="+mj-cs"/>
            </a:endParaRPr>
          </a:p>
          <a:p>
            <a:pPr marL="0" indent="0">
              <a:buNone/>
            </a:pPr>
            <a:endParaRPr lang="he-IL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26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 ניסוי זריז 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713078"/>
              </p:ext>
            </p:extLst>
          </p:nvPr>
        </p:nvGraphicFramePr>
        <p:xfrm>
          <a:off x="457200" y="1600200"/>
          <a:ext cx="8229600" cy="38942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הקבוצה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שאלת החקר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תוצאות(בגרף או </a:t>
                      </a:r>
                      <a:r>
                        <a:rPr lang="he-IL" sz="1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בטבלה)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מסקנות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בתיה וחניתה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מה הקשר בין נפח מי הכרוב לזמן שלוקח לכפפה לעבור את פתח הצנצנת כלפי פנים?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ככל שנפח מי הכרוב גדול יותר לוקח זמן רב יותר לכפפה לעבור את פתח הצנצנת כלפי פנים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נורית, סבטלנה, אווה, גלינה, בת שבע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כיצד משפיעה מסת נתרן הידרוקסידי על זמן הנדרש עד תחילת שאיבת הכפפה?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ככל שמסת נתרן הידרוקסידי קטינה הזמן עד תחילת שאיבת הכפפה ארוך יותר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 אסתי , ריהאם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כיצד משפיעה מסת הסודה לשתיה על ההיקף הסופי של הכפפה?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מצאנו קשר ישיר בין מסת אבקת סודה לשתייה (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NaHCO</a:t>
                      </a:r>
                      <a:r>
                        <a:rPr lang="en-US" sz="1400" baseline="-250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r>
                        <a:rPr lang="he-I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)לבין היקף הכפפה. ככל שמסת אבקת הסודה לשתייה יותר גדולה היקף הכפפה היה יותר גדול.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90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תצפיות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 smtClean="0"/>
              <a:t>אחרי הוספת המוצק הלבן- נתרן </a:t>
            </a:r>
            <a:r>
              <a:rPr lang="he-IL" b="1" dirty="0" err="1" smtClean="0"/>
              <a:t>הידרוקסידי</a:t>
            </a:r>
            <a:endParaRPr lang="he-IL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639762"/>
          </a:xfrm>
        </p:spPr>
        <p:txBody>
          <a:bodyPr>
            <a:normAutofit/>
          </a:bodyPr>
          <a:lstStyle/>
          <a:p>
            <a:r>
              <a:rPr lang="he-IL" sz="2200" b="1" dirty="0" smtClean="0"/>
              <a:t>אחרי הוספת המוצקים הלבנים</a:t>
            </a:r>
            <a:endParaRPr lang="he-IL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 smtClean="0">
                <a:solidFill>
                  <a:srgbClr val="FFE2CA">
                    <a:lumMod val="10000"/>
                  </a:srgbClr>
                </a:solidFill>
                <a:latin typeface="Arial"/>
              </a:rPr>
              <a:t>התמיסה משנה צבעה לכחול, ירוק, צהוב</a:t>
            </a: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 smtClean="0">
                <a:solidFill>
                  <a:srgbClr val="FFE2CA">
                    <a:lumMod val="10000"/>
                  </a:srgbClr>
                </a:solidFill>
                <a:latin typeface="Arial"/>
              </a:rPr>
              <a:t>תחושה של "חום" במגע עם הזכוכית</a:t>
            </a: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 smtClean="0">
                <a:solidFill>
                  <a:srgbClr val="FFE2CA">
                    <a:lumMod val="10000"/>
                  </a:srgbClr>
                </a:solidFill>
                <a:latin typeface="Arial"/>
              </a:rPr>
              <a:t>הכפפה מאבדת נפח</a:t>
            </a: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 smtClean="0">
                <a:solidFill>
                  <a:srgbClr val="FFE2CA">
                    <a:lumMod val="10000"/>
                  </a:srgbClr>
                </a:solidFill>
                <a:latin typeface="Arial"/>
              </a:rPr>
              <a:t>אחרי זמן מה הכפפה נשאבת פנימה והיד מתנפחת כלפי פנים</a:t>
            </a: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endParaRPr lang="he-IL" kern="0" dirty="0">
              <a:solidFill>
                <a:srgbClr val="FFE2CA">
                  <a:lumMod val="10000"/>
                </a:srgbClr>
              </a:solidFill>
              <a:latin typeface="Arial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endParaRPr lang="he-IL" dirty="0" smtClean="0"/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 smtClean="0">
                <a:solidFill>
                  <a:srgbClr val="FFE2CA">
                    <a:lumMod val="10000"/>
                  </a:srgbClr>
                </a:solidFill>
                <a:latin typeface="Arial"/>
              </a:rPr>
              <a:t>בועות, קצף</a:t>
            </a:r>
            <a:endParaRPr lang="he-IL" kern="0" dirty="0">
              <a:solidFill>
                <a:srgbClr val="FFE2CA">
                  <a:lumMod val="10000"/>
                </a:srgbClr>
              </a:solidFill>
              <a:latin typeface="Arial"/>
            </a:endParaRP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>
                <a:solidFill>
                  <a:srgbClr val="FFE2CA">
                    <a:lumMod val="10000"/>
                  </a:srgbClr>
                </a:solidFill>
                <a:latin typeface="Arial"/>
              </a:rPr>
              <a:t>הכפפה מתנפחת</a:t>
            </a: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>
                <a:solidFill>
                  <a:srgbClr val="FFE2CA">
                    <a:lumMod val="10000"/>
                  </a:srgbClr>
                </a:solidFill>
                <a:latin typeface="Arial"/>
              </a:rPr>
              <a:t>התמיסה הסגולה משנה צבעה </a:t>
            </a:r>
            <a:r>
              <a:rPr lang="he-IL" kern="0" dirty="0" err="1">
                <a:solidFill>
                  <a:srgbClr val="FFE2CA">
                    <a:lumMod val="10000"/>
                  </a:srgbClr>
                </a:solidFill>
                <a:latin typeface="Arial"/>
              </a:rPr>
              <a:t>לורוד</a:t>
            </a:r>
            <a:endParaRPr lang="he-IL" kern="0" dirty="0">
              <a:solidFill>
                <a:srgbClr val="FFE2CA">
                  <a:lumMod val="10000"/>
                </a:srgbClr>
              </a:solidFill>
              <a:latin typeface="Arial"/>
            </a:endParaRP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>
                <a:solidFill>
                  <a:srgbClr val="FFE2CA">
                    <a:lumMod val="10000"/>
                  </a:srgbClr>
                </a:solidFill>
                <a:latin typeface="Arial"/>
              </a:rPr>
              <a:t>תחושה של "קור</a:t>
            </a:r>
            <a:r>
              <a:rPr lang="he-IL" kern="0" dirty="0" smtClean="0">
                <a:solidFill>
                  <a:srgbClr val="FFE2CA">
                    <a:lumMod val="10000"/>
                  </a:srgbClr>
                </a:solidFill>
                <a:latin typeface="Arial"/>
              </a:rPr>
              <a:t>" במגע עם הזכוכית</a:t>
            </a:r>
            <a:endParaRPr lang="he-IL" kern="0" dirty="0">
              <a:solidFill>
                <a:srgbClr val="FFE2CA">
                  <a:lumMod val="10000"/>
                </a:srgbClr>
              </a:solidFill>
              <a:latin typeface="Arial"/>
            </a:endParaRP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kern="0" dirty="0">
                <a:solidFill>
                  <a:srgbClr val="FFE2CA">
                    <a:lumMod val="10000"/>
                  </a:srgbClr>
                </a:solidFill>
                <a:latin typeface="Arial"/>
              </a:rPr>
              <a:t>המוצקים נעלמו</a:t>
            </a:r>
          </a:p>
        </p:txBody>
      </p:sp>
    </p:spTree>
    <p:extLst>
      <p:ext uri="{BB962C8B-B14F-4D97-AF65-F5344CB8AC3E}">
        <p14:creationId xmlns:p14="http://schemas.microsoft.com/office/powerpoint/2010/main" val="29952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החומרים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866667" cy="161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http://www.nrg.co.il/images/archive/300x225/504/9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872" y="2996952"/>
            <a:ext cx="2323510" cy="1541262"/>
          </a:xfrm>
          <a:prstGeom prst="rect">
            <a:avLst/>
          </a:prstGeom>
          <a:noFill/>
          <a:ln w="57150">
            <a:solidFill>
              <a:srgbClr val="8C3823"/>
            </a:solidFill>
          </a:ln>
        </p:spPr>
      </p:pic>
      <p:pic>
        <p:nvPicPr>
          <p:cNvPr id="1028" name="Picture 4" descr="Image result for ‫סודה לשתיה תמונה‬‎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203835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Sodium hydroxide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7" name="AutoShape 8" descr="Sodium hydroxide.jpg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3" name="Picture 9" descr="C:\Users\weizmann\Dropbox\Lab course Weizmann\250px-Sodium_hydroxid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160" y="4941168"/>
            <a:ext cx="2262222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82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מתרחש בצנצנת?</a:t>
            </a:r>
            <a:endParaRPr lang="he-IL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587500"/>
            <a:ext cx="7764859" cy="479382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400" dirty="0" smtClean="0"/>
              <a:t>המסה של שני מוצקים</a:t>
            </a:r>
          </a:p>
          <a:p>
            <a:pPr>
              <a:lnSpc>
                <a:spcPct val="17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400" dirty="0" smtClean="0"/>
              <a:t>תגובה בין יוני </a:t>
            </a:r>
            <a:r>
              <a:rPr lang="he-IL" sz="2400" dirty="0" err="1" smtClean="0"/>
              <a:t>ההידרוניום</a:t>
            </a:r>
            <a:r>
              <a:rPr lang="he-IL" sz="2400" dirty="0" smtClean="0"/>
              <a:t> המתקבלים לבין היונים. המימן פחמתיים. תגובה המלווה בפליטת גז.</a:t>
            </a:r>
          </a:p>
          <a:p>
            <a:pPr>
              <a:lnSpc>
                <a:spcPct val="17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400" dirty="0" smtClean="0"/>
              <a:t>התנפחות הכפפה כתוצאה מעבודת התפשטות הגז.</a:t>
            </a:r>
          </a:p>
          <a:p>
            <a:pPr>
              <a:lnSpc>
                <a:spcPct val="17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400" dirty="0" smtClean="0"/>
              <a:t>שינוי צבע האינדיקטור כתוצאה משינוי ה-</a:t>
            </a:r>
            <a:r>
              <a:rPr lang="en-US" sz="2400" dirty="0" smtClean="0"/>
              <a:t>pH </a:t>
            </a:r>
            <a:r>
              <a:rPr lang="he-IL" sz="2400" dirty="0" smtClean="0"/>
              <a:t>.</a:t>
            </a:r>
            <a:endParaRPr lang="en-US" sz="2400" dirty="0" smtClean="0"/>
          </a:p>
          <a:p>
            <a:pPr>
              <a:lnSpc>
                <a:spcPct val="170000"/>
              </a:lnSpc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400" dirty="0" smtClean="0"/>
              <a:t>ירידה בטמפרטורה כתוצאה מהתרחשות תגובה </a:t>
            </a:r>
            <a:r>
              <a:rPr lang="he-IL" sz="2400" dirty="0" err="1" smtClean="0"/>
              <a:t>אנדותרמית</a:t>
            </a:r>
            <a:r>
              <a:rPr lang="he-IL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927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47675" y="3832861"/>
          <a:ext cx="7277100" cy="80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2450880" imgH="304560" progId="Equation.3">
                  <p:embed/>
                </p:oleObj>
              </mc:Choice>
              <mc:Fallback>
                <p:oleObj name="Equation" r:id="rId3" imgW="24508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3832861"/>
                        <a:ext cx="7277100" cy="80264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47675" y="1708150"/>
          <a:ext cx="6105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6" imgW="2006280" imgH="228600" progId="Equation.3">
                  <p:embed/>
                </p:oleObj>
              </mc:Choice>
              <mc:Fallback>
                <p:oleObj name="Equation" r:id="rId6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708150"/>
                        <a:ext cx="6105525" cy="69532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47675" y="2768600"/>
          <a:ext cx="764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8" imgW="2730240" imgH="253800" progId="Equation.3">
                  <p:embed/>
                </p:oleObj>
              </mc:Choice>
              <mc:Fallback>
                <p:oleObj name="Equation" r:id="rId8" imgW="2730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768600"/>
                        <a:ext cx="7645400" cy="7112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219700"/>
            <a:ext cx="8337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dirty="0" smtClean="0">
                <a:solidFill>
                  <a:schemeClr val="accent1">
                    <a:lumMod val="50000"/>
                  </a:schemeClr>
                </a:solidFill>
              </a:rPr>
              <a:t>בבדיקה נמצא שכל אחת מהתגובות הנ"ל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e-IL" sz="2400" dirty="0" smtClean="0">
                <a:solidFill>
                  <a:schemeClr val="accent1">
                    <a:lumMod val="50000"/>
                  </a:schemeClr>
                </a:solidFill>
              </a:rPr>
              <a:t>היא </a:t>
            </a:r>
            <a:r>
              <a:rPr lang="he-IL" sz="2400" b="1" dirty="0" err="1" smtClean="0">
                <a:solidFill>
                  <a:schemeClr val="accent1">
                    <a:lumMod val="50000"/>
                  </a:schemeClr>
                </a:solidFill>
              </a:rPr>
              <a:t>אנדותרמית</a:t>
            </a:r>
            <a:r>
              <a:rPr lang="he-IL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∆H</a:t>
            </a:r>
            <a:r>
              <a:rPr lang="en-US" sz="2400" b="1" baseline="3000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0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&gt;0</a:t>
            </a:r>
            <a:endParaRPr lang="he-I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536643"/>
            <a:ext cx="69127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 smtClean="0">
                <a:solidFill>
                  <a:schemeClr val="accent1">
                    <a:lumMod val="75000"/>
                  </a:schemeClr>
                </a:solidFill>
              </a:rPr>
              <a:t>ברמת הסמל</a:t>
            </a:r>
            <a:endParaRPr lang="he-IL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0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בצנצנת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67744" y="1524000"/>
            <a:ext cx="6396831" cy="4281263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800" dirty="0" smtClean="0"/>
              <a:t>התגובה הכוללת היא </a:t>
            </a:r>
            <a:r>
              <a:rPr lang="he-IL" sz="2800" dirty="0" err="1" smtClean="0"/>
              <a:t>אנדותרמית</a:t>
            </a:r>
            <a:endParaRPr lang="he-IL" sz="2800" dirty="0" smtClean="0"/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800" dirty="0" smtClean="0"/>
              <a:t>מתרחשת העברת אנרגיה מהסביבה למערכת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800" dirty="0" smtClean="0"/>
              <a:t>מעבר אנרגיה זה מתבטא בירידה בטמפרטורה של הסביבה.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sz="2800" dirty="0" smtClean="0"/>
              <a:t>ירידת הטמפרטורה במקרה זה נובעת גם מביצוע עבודה על-ידי המערכת </a:t>
            </a:r>
            <a:r>
              <a:rPr lang="he-IL" sz="2800" dirty="0" err="1" smtClean="0"/>
              <a:t>– ע</a:t>
            </a:r>
            <a:r>
              <a:rPr lang="he-IL" sz="2800" dirty="0" smtClean="0"/>
              <a:t>בודת התפשטות של הגז הנוצר.</a:t>
            </a:r>
            <a:endParaRPr lang="he-IL" sz="2800" dirty="0"/>
          </a:p>
        </p:txBody>
      </p:sp>
      <p:pic>
        <p:nvPicPr>
          <p:cNvPr id="5122" name="Picture 2" descr="C:\Users\weizmann\Dropbox\Lab course Weizmann\IMG-20161214-WA0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43273"/>
            <a:ext cx="1872208" cy="332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67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 מדעי</a:t>
            </a:r>
            <a:endParaRPr lang="he-IL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lvl="0" indent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he-IL" altLang="he-IL" sz="2800" dirty="0" smtClean="0">
                <a:cs typeface="+mj-cs"/>
              </a:rPr>
              <a:t>ברמת הסמל התגובה </a:t>
            </a:r>
            <a:r>
              <a:rPr lang="he-IL" altLang="he-IL" sz="2800" dirty="0">
                <a:cs typeface="+mj-cs"/>
              </a:rPr>
              <a:t>המתרחשת בכלי:</a:t>
            </a:r>
            <a:r>
              <a:rPr lang="en-US" altLang="he-IL" sz="2800" dirty="0">
                <a:cs typeface="+mj-cs"/>
              </a:rPr>
              <a:t> </a:t>
            </a:r>
            <a:endParaRPr kumimoji="0" lang="en-US" altLang="he-IL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e-IL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CO</a:t>
            </a:r>
            <a:r>
              <a:rPr kumimoji="0" lang="en-US" altLang="he-IL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2(g)</a:t>
            </a:r>
            <a:r>
              <a:rPr kumimoji="0" lang="en-US" altLang="he-IL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 + OH</a:t>
            </a:r>
            <a:r>
              <a:rPr kumimoji="0" lang="en-US" altLang="he-IL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cs typeface="+mj-cs"/>
              </a:rPr>
              <a:t>¯</a:t>
            </a:r>
            <a:r>
              <a:rPr kumimoji="0" lang="en-US" altLang="he-IL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 </a:t>
            </a:r>
            <a:r>
              <a:rPr kumimoji="0" lang="en-US" altLang="he-IL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(</a:t>
            </a:r>
            <a:r>
              <a:rPr kumimoji="0" lang="en-US" altLang="he-IL" sz="320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aq</a:t>
            </a:r>
            <a:r>
              <a:rPr kumimoji="0" lang="en-US" altLang="he-IL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) </a:t>
            </a:r>
            <a:r>
              <a:rPr kumimoji="0" lang="en-US" altLang="he-IL" sz="4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cs typeface="+mj-cs"/>
              </a:rPr>
              <a:t>⇆</a:t>
            </a:r>
            <a:r>
              <a:rPr kumimoji="0" lang="en-US" altLang="he-IL" sz="32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 HCO</a:t>
            </a:r>
            <a:r>
              <a:rPr kumimoji="0" lang="en-US" altLang="he-IL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3 </a:t>
            </a:r>
            <a:r>
              <a:rPr kumimoji="0" lang="en-US" altLang="he-IL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¯</a:t>
            </a:r>
            <a:r>
              <a:rPr kumimoji="0" lang="en-US" altLang="he-IL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 (</a:t>
            </a:r>
            <a:r>
              <a:rPr kumimoji="0" lang="en-US" altLang="he-IL" sz="320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aq</a:t>
            </a:r>
            <a:r>
              <a:rPr kumimoji="0" lang="en-US" altLang="he-IL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j-cs"/>
              </a:rPr>
              <a:t>)</a:t>
            </a:r>
          </a:p>
          <a:p>
            <a:pPr marL="0" lvl="0" indent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he-IL" altLang="he-IL" sz="2800" dirty="0" smtClean="0">
                <a:cs typeface="+mj-cs"/>
              </a:rPr>
              <a:t>כתוצאה </a:t>
            </a:r>
            <a:r>
              <a:rPr lang="he-IL" altLang="he-IL" sz="2800" dirty="0">
                <a:cs typeface="+mj-cs"/>
              </a:rPr>
              <a:t>מכך:</a:t>
            </a:r>
          </a:p>
          <a:p>
            <a:pPr marL="0" lvl="0" indent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ריכוז יוני </a:t>
            </a:r>
            <a:r>
              <a:rPr lang="he-IL" altLang="he-IL" sz="2800" dirty="0" err="1">
                <a:solidFill>
                  <a:srgbClr val="000000"/>
                </a:solidFill>
                <a:cs typeface="+mj-cs"/>
              </a:rPr>
              <a:t>ההידרוקסיל</a:t>
            </a: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 – </a:t>
            </a:r>
            <a:r>
              <a:rPr lang="en-US" altLang="he-IL" sz="2800" dirty="0">
                <a:solidFill>
                  <a:srgbClr val="000000"/>
                </a:solidFill>
                <a:cs typeface="+mj-cs"/>
              </a:rPr>
              <a:t>OH¯ </a:t>
            </a:r>
            <a:r>
              <a:rPr lang="en-US" altLang="he-IL" sz="1800" dirty="0">
                <a:solidFill>
                  <a:srgbClr val="000000"/>
                </a:solidFill>
                <a:cs typeface="+mj-cs"/>
              </a:rPr>
              <a:t>(</a:t>
            </a:r>
            <a:r>
              <a:rPr lang="en-US" altLang="he-IL" sz="1800" dirty="0" err="1">
                <a:solidFill>
                  <a:srgbClr val="000000"/>
                </a:solidFill>
                <a:cs typeface="+mj-cs"/>
              </a:rPr>
              <a:t>aq</a:t>
            </a:r>
            <a:r>
              <a:rPr lang="en-US" altLang="he-IL" sz="1800" dirty="0">
                <a:solidFill>
                  <a:srgbClr val="000000"/>
                </a:solidFill>
                <a:cs typeface="+mj-cs"/>
              </a:rPr>
              <a:t>) </a:t>
            </a: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 יורד לכן צבע האינדיקטור מתבהר או נעלם</a:t>
            </a:r>
            <a:r>
              <a:rPr lang="en-US" altLang="he-IL" sz="2800" dirty="0">
                <a:solidFill>
                  <a:srgbClr val="000000"/>
                </a:solidFill>
                <a:cs typeface="+mj-cs"/>
              </a:rPr>
              <a:t> </a:t>
            </a: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.</a:t>
            </a:r>
          </a:p>
          <a:p>
            <a:pPr marL="0" lvl="0" indent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מס' מולי הגז - </a:t>
            </a:r>
            <a:r>
              <a:rPr lang="en-US" altLang="he-IL" sz="2800" dirty="0">
                <a:solidFill>
                  <a:srgbClr val="000000"/>
                </a:solidFill>
                <a:cs typeface="+mj-cs"/>
              </a:rPr>
              <a:t>CO</a:t>
            </a:r>
            <a:r>
              <a:rPr lang="en-US" altLang="he-IL" sz="2800" baseline="-25000" dirty="0">
                <a:solidFill>
                  <a:srgbClr val="000000"/>
                </a:solidFill>
                <a:cs typeface="+mj-cs"/>
              </a:rPr>
              <a:t>2</a:t>
            </a:r>
            <a:r>
              <a:rPr lang="en-US" altLang="he-IL" sz="1800" dirty="0">
                <a:solidFill>
                  <a:srgbClr val="000000"/>
                </a:solidFill>
                <a:cs typeface="+mj-cs"/>
              </a:rPr>
              <a:t>(g)</a:t>
            </a: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 יורד, כתוצאה מכך </a:t>
            </a:r>
            <a:r>
              <a:rPr lang="he-IL" altLang="he-IL" sz="2800" u="sng" dirty="0">
                <a:solidFill>
                  <a:srgbClr val="000000"/>
                </a:solidFill>
                <a:cs typeface="+mj-cs"/>
              </a:rPr>
              <a:t>הלחץ בתוך הכלי </a:t>
            </a:r>
            <a:r>
              <a:rPr lang="he-IL" altLang="he-IL" sz="2800" u="sng" dirty="0" smtClean="0">
                <a:solidFill>
                  <a:srgbClr val="000000"/>
                </a:solidFill>
                <a:cs typeface="+mj-cs"/>
              </a:rPr>
              <a:t>יורד</a:t>
            </a:r>
            <a:r>
              <a:rPr lang="he-IL" altLang="he-IL" sz="2800" dirty="0" smtClean="0">
                <a:solidFill>
                  <a:srgbClr val="000000"/>
                </a:solidFill>
                <a:cs typeface="+mj-cs"/>
              </a:rPr>
              <a:t> והכפפה נשאבת פנימה.</a:t>
            </a:r>
            <a:endParaRPr lang="he-IL" altLang="he-IL" sz="2800" dirty="0">
              <a:solidFill>
                <a:srgbClr val="000000"/>
              </a:solidFill>
              <a:cs typeface="+mj-cs"/>
            </a:endParaRPr>
          </a:p>
          <a:p>
            <a:pPr marL="0" lvl="0" indent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התגובה </a:t>
            </a:r>
            <a:r>
              <a:rPr lang="he-IL" altLang="he-IL" sz="2800" dirty="0" err="1">
                <a:solidFill>
                  <a:srgbClr val="000000"/>
                </a:solidFill>
                <a:cs typeface="+mj-cs"/>
              </a:rPr>
              <a:t>אקסותרמית</a:t>
            </a: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 לכן ניתן לחוש עליית </a:t>
            </a:r>
            <a:r>
              <a:rPr lang="he-IL" altLang="he-IL" sz="2800" dirty="0" err="1">
                <a:solidFill>
                  <a:srgbClr val="000000"/>
                </a:solidFill>
                <a:cs typeface="+mj-cs"/>
              </a:rPr>
              <a:t>טמפ</a:t>
            </a:r>
            <a:r>
              <a:rPr lang="he-IL" altLang="he-IL" sz="2800" dirty="0">
                <a:solidFill>
                  <a:srgbClr val="000000"/>
                </a:solidFill>
                <a:cs typeface="+mj-cs"/>
              </a:rPr>
              <a:t>'.</a:t>
            </a:r>
            <a:endParaRPr lang="en-US" altLang="he-IL" sz="2800" dirty="0">
              <a:solidFill>
                <a:srgbClr val="000000"/>
              </a:solidFill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he-IL" kern="0" dirty="0">
              <a:solidFill>
                <a:srgbClr val="000000"/>
              </a:solidFill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he-IL" sz="32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016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104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Courier New" pitchFamily="49" charset="0"/>
              <a:buChar char="o"/>
            </a:pPr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altLang="he-IL" dirty="0">
                <a:solidFill>
                  <a:schemeClr val="accent1">
                    <a:lumMod val="50000"/>
                  </a:schemeClr>
                </a:solidFill>
              </a:rPr>
              <a:t>תכונות </a:t>
            </a:r>
            <a:r>
              <a:rPr lang="he-IL" altLang="he-IL" dirty="0" smtClean="0">
                <a:solidFill>
                  <a:schemeClr val="accent1">
                    <a:lumMod val="50000"/>
                  </a:schemeClr>
                </a:solidFill>
              </a:rPr>
              <a:t>גזים</a:t>
            </a:r>
          </a:p>
          <a:p>
            <a:pPr lvl="0" fontAlgn="base">
              <a:spcAft>
                <a:spcPct val="0"/>
              </a:spcAft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חישובים </a:t>
            </a:r>
            <a:r>
              <a:rPr lang="he-IL" dirty="0" err="1" smtClean="0">
                <a:solidFill>
                  <a:schemeClr val="accent1">
                    <a:lumMod val="50000"/>
                  </a:schemeClr>
                </a:solidFill>
              </a:rPr>
              <a:t>סטויכומטרים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תהליך </a:t>
            </a:r>
            <a:r>
              <a:rPr lang="he-IL" dirty="0" err="1">
                <a:solidFill>
                  <a:schemeClr val="accent1">
                    <a:lumMod val="50000"/>
                  </a:schemeClr>
                </a:solidFill>
              </a:rPr>
              <a:t>אנדותרמי</a:t>
            </a:r>
            <a:r>
              <a:rPr lang="he-IL" dirty="0">
                <a:solidFill>
                  <a:schemeClr val="accent1">
                    <a:lumMod val="50000"/>
                  </a:schemeClr>
                </a:solidFill>
              </a:rPr>
              <a:t> ותהליך </a:t>
            </a:r>
            <a:r>
              <a:rPr lang="he-IL" dirty="0" err="1" smtClean="0">
                <a:solidFill>
                  <a:schemeClr val="accent1">
                    <a:lumMod val="50000"/>
                  </a:schemeClr>
                </a:solidFill>
              </a:rPr>
              <a:t>אקסותרמי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מערכת סביבה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חוק הס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ביצוע עבודה ע"י המערכת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תגובות חומצה בסיס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אינדיקטורים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קצב תגובה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שווי משקל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אנטרופיה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548680"/>
            <a:ext cx="7200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 smtClean="0">
                <a:solidFill>
                  <a:schemeClr val="accent1">
                    <a:lumMod val="75000"/>
                  </a:schemeClr>
                </a:solidFill>
              </a:rPr>
              <a:t>מושגים ותכנים בתכנית הלימודים</a:t>
            </a:r>
            <a:endParaRPr lang="he-IL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360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שילוב שאלות לביסוס הידע המדעי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lnSpc>
                <a:spcPct val="150000"/>
              </a:lnSpc>
              <a:buNone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שאלות אלו מתייחסות למתרחש בצנצנת עם הוספת חומצת לימון וסודה לשתייה.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בדקו במקורות מידע ורשמו נוסחת מבנה של חומצת לימון. סמנו את הקבוצות הפונקציונאליות. (רמת הסמל)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מהו המבנה של חומצת לימון? מהו המבנה של סודה לשתייה? (רמת המיקרו)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הסבירו, מדוע חומרים אלו מוצקים בטמפרטורת החדר. (רמת המיקרו)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מהן הקבוצות האחראיות לחומציות בחומצת הלימון? (רמת הסמל)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נסחו את תהליך ההמסה במים של חומצת לימון ושל סודה </a:t>
            </a:r>
            <a:r>
              <a:rPr lang="he-IL" dirty="0" err="1" smtClean="0">
                <a:effectLst/>
                <a:latin typeface="Times New Roman"/>
                <a:ea typeface="Times New Roman"/>
                <a:cs typeface="David"/>
              </a:rPr>
              <a:t>לשתיה</a:t>
            </a: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. (רמת הסמל)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נסחו ואזנו את התגובה המתרחשת בין החומרים סודה לשתייה וחומצת לימון בנוכחות הנוזל הסגול. (רמת הסמל)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תארו את המערכת לפני ואחרי התגובה. (רמת מיקרו)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התגובה  שהתרחשה בשקית הינה תגובת חומצה- בסיס. הסבירו. 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האם התהליך הוא </a:t>
            </a:r>
            <a:r>
              <a:rPr lang="he-IL" dirty="0" err="1" smtClean="0">
                <a:effectLst/>
                <a:latin typeface="Times New Roman"/>
                <a:ea typeface="Times New Roman"/>
                <a:cs typeface="David"/>
              </a:rPr>
              <a:t>אכסותרמי</a:t>
            </a: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 או </a:t>
            </a:r>
            <a:r>
              <a:rPr lang="he-IL" dirty="0" err="1" smtClean="0">
                <a:effectLst/>
                <a:latin typeface="Times New Roman"/>
                <a:ea typeface="Times New Roman"/>
                <a:cs typeface="David"/>
              </a:rPr>
              <a:t>אנדותרמי</a:t>
            </a: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? הסבירו. 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  <a:tabLst>
                <a:tab pos="288290" algn="l"/>
                <a:tab pos="575945" algn="l"/>
                <a:tab pos="864235" algn="l"/>
                <a:tab pos="288290" algn="l"/>
                <a:tab pos="457200" algn="l"/>
                <a:tab pos="575945" algn="l"/>
                <a:tab pos="864235" algn="l"/>
              </a:tabLst>
            </a:pPr>
            <a:r>
              <a:rPr lang="he-IL" dirty="0" smtClean="0">
                <a:effectLst/>
                <a:latin typeface="Times New Roman"/>
                <a:ea typeface="Times New Roman"/>
                <a:cs typeface="David"/>
              </a:rPr>
              <a:t>שרטטו דיאגראמת אנרגיה לתגובה. (רמת הסמל)			</a:t>
            </a:r>
            <a:endParaRPr lang="en-US" dirty="0" smtClean="0">
              <a:effectLst/>
              <a:latin typeface="Times New Roman"/>
              <a:ea typeface="Times New Roman"/>
              <a:cs typeface="David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532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285</TotalTime>
  <Words>602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Executive</vt:lpstr>
      <vt:lpstr>Equation</vt:lpstr>
      <vt:lpstr>הורדת ידיים בצבעים</vt:lpstr>
      <vt:lpstr>תצפיות</vt:lpstr>
      <vt:lpstr>החומרים</vt:lpstr>
      <vt:lpstr>מה מתרחש בצנצנת?</vt:lpstr>
      <vt:lpstr>PowerPoint Presentation</vt:lpstr>
      <vt:lpstr>בצנצנת</vt:lpstr>
      <vt:lpstr>רקע מדעי</vt:lpstr>
      <vt:lpstr>PowerPoint Presentation</vt:lpstr>
      <vt:lpstr>שילוב שאלות לביסוס הידע המדעי</vt:lpstr>
      <vt:lpstr>שילוב שאלות לביסוס הידע המדעי</vt:lpstr>
      <vt:lpstr>סיכום ניסוי זריז </vt:lpstr>
    </vt:vector>
  </TitlesOfParts>
  <Company>Weizmann Institute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הורדת ידיים בצבעים</dc:title>
  <dc:creator>Windows User</dc:creator>
  <cp:lastModifiedBy>Windows User</cp:lastModifiedBy>
  <cp:revision>19</cp:revision>
  <dcterms:created xsi:type="dcterms:W3CDTF">2017-01-02T12:08:56Z</dcterms:created>
  <dcterms:modified xsi:type="dcterms:W3CDTF">2017-01-12T15:17:01Z</dcterms:modified>
</cp:coreProperties>
</file>