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99" r:id="rId1"/>
  </p:sldMasterIdLst>
  <p:notesMasterIdLst>
    <p:notesMasterId r:id="rId83"/>
  </p:notesMasterIdLst>
  <p:handoutMasterIdLst>
    <p:handoutMasterId r:id="rId84"/>
  </p:handoutMasterIdLst>
  <p:sldIdLst>
    <p:sldId id="570" r:id="rId2"/>
    <p:sldId id="558" r:id="rId3"/>
    <p:sldId id="559" r:id="rId4"/>
    <p:sldId id="560" r:id="rId5"/>
    <p:sldId id="488" r:id="rId6"/>
    <p:sldId id="489" r:id="rId7"/>
    <p:sldId id="490" r:id="rId8"/>
    <p:sldId id="491" r:id="rId9"/>
    <p:sldId id="257" r:id="rId10"/>
    <p:sldId id="413" r:id="rId11"/>
    <p:sldId id="492" r:id="rId12"/>
    <p:sldId id="258" r:id="rId13"/>
    <p:sldId id="259" r:id="rId14"/>
    <p:sldId id="498" r:id="rId15"/>
    <p:sldId id="365" r:id="rId16"/>
    <p:sldId id="499" r:id="rId17"/>
    <p:sldId id="467" r:id="rId18"/>
    <p:sldId id="500" r:id="rId19"/>
    <p:sldId id="501" r:id="rId20"/>
    <p:sldId id="385" r:id="rId21"/>
    <p:sldId id="300" r:id="rId22"/>
    <p:sldId id="509" r:id="rId23"/>
    <p:sldId id="511" r:id="rId24"/>
    <p:sldId id="510" r:id="rId25"/>
    <p:sldId id="314" r:id="rId26"/>
    <p:sldId id="512" r:id="rId27"/>
    <p:sldId id="513" r:id="rId28"/>
    <p:sldId id="514" r:id="rId29"/>
    <p:sldId id="515" r:id="rId30"/>
    <p:sldId id="518" r:id="rId31"/>
    <p:sldId id="517" r:id="rId32"/>
    <p:sldId id="351" r:id="rId33"/>
    <p:sldId id="522" r:id="rId34"/>
    <p:sldId id="524" r:id="rId35"/>
    <p:sldId id="523" r:id="rId36"/>
    <p:sldId id="525" r:id="rId37"/>
    <p:sldId id="526" r:id="rId38"/>
    <p:sldId id="439" r:id="rId39"/>
    <p:sldId id="528" r:id="rId40"/>
    <p:sldId id="527" r:id="rId41"/>
    <p:sldId id="568" r:id="rId42"/>
    <p:sldId id="545" r:id="rId43"/>
    <p:sldId id="543" r:id="rId44"/>
    <p:sldId id="544" r:id="rId45"/>
    <p:sldId id="507" r:id="rId46"/>
    <p:sldId id="546" r:id="rId47"/>
    <p:sldId id="547" r:id="rId48"/>
    <p:sldId id="472" r:id="rId49"/>
    <p:sldId id="533" r:id="rId50"/>
    <p:sldId id="531" r:id="rId51"/>
    <p:sldId id="551" r:id="rId52"/>
    <p:sldId id="473" r:id="rId53"/>
    <p:sldId id="536" r:id="rId54"/>
    <p:sldId id="537" r:id="rId55"/>
    <p:sldId id="474" r:id="rId56"/>
    <p:sldId id="548" r:id="rId57"/>
    <p:sldId id="475" r:id="rId58"/>
    <p:sldId id="535" r:id="rId59"/>
    <p:sldId id="562" r:id="rId60"/>
    <p:sldId id="554" r:id="rId61"/>
    <p:sldId id="555" r:id="rId62"/>
    <p:sldId id="556" r:id="rId63"/>
    <p:sldId id="534" r:id="rId64"/>
    <p:sldId id="564" r:id="rId65"/>
    <p:sldId id="539" r:id="rId66"/>
    <p:sldId id="541" r:id="rId67"/>
    <p:sldId id="569" r:id="rId68"/>
    <p:sldId id="478" r:id="rId69"/>
    <p:sldId id="565" r:id="rId70"/>
    <p:sldId id="566" r:id="rId71"/>
    <p:sldId id="552" r:id="rId72"/>
    <p:sldId id="479" r:id="rId73"/>
    <p:sldId id="480" r:id="rId74"/>
    <p:sldId id="549" r:id="rId75"/>
    <p:sldId id="550" r:id="rId76"/>
    <p:sldId id="482" r:id="rId77"/>
    <p:sldId id="483" r:id="rId78"/>
    <p:sldId id="553" r:id="rId79"/>
    <p:sldId id="567" r:id="rId80"/>
    <p:sldId id="503" r:id="rId81"/>
    <p:sldId id="557" r:id="rId8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vora" initials="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79" autoAdjust="0"/>
    <p:restoredTop sz="94660"/>
  </p:normalViewPr>
  <p:slideViewPr>
    <p:cSldViewPr>
      <p:cViewPr>
        <p:scale>
          <a:sx n="80" d="100"/>
          <a:sy n="80" d="100"/>
        </p:scale>
        <p:origin x="-378" y="45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13T19:25:59.683" idx="1">
    <p:pos x="5750" y="10"/>
    <p:text>לא הייתי מראה את השיקופית הזו</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13T19:28:53.074" idx="8">
    <p:pos x="5750" y="10"/>
    <p:text>הייתי מוותרת על הרישום המקוצר</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95CD4-805A-4339-B332-F2C733201FFD}" type="doc">
      <dgm:prSet loTypeId="urn:microsoft.com/office/officeart/2005/8/layout/hierarchy6" loCatId="hierarchy" qsTypeId="urn:microsoft.com/office/officeart/2005/8/quickstyle/3d1" qsCatId="3D" csTypeId="urn:microsoft.com/office/officeart/2005/8/colors/accent1_2" csCatId="accent1" phldr="1"/>
      <dgm:spPr/>
      <dgm:t>
        <a:bodyPr/>
        <a:lstStyle/>
        <a:p>
          <a:pPr rtl="1"/>
          <a:endParaRPr lang="he-IL"/>
        </a:p>
      </dgm:t>
    </dgm:pt>
    <dgm:pt modelId="{262D7122-53CD-4964-9366-0CFF6BB12976}">
      <dgm:prSet phldrT="[Text]" custT="1">
        <dgm:style>
          <a:lnRef idx="2">
            <a:schemeClr val="accent1"/>
          </a:lnRef>
          <a:fillRef idx="1">
            <a:schemeClr val="lt1"/>
          </a:fillRef>
          <a:effectRef idx="0">
            <a:schemeClr val="accent1"/>
          </a:effectRef>
          <a:fontRef idx="minor">
            <a:schemeClr val="dk1"/>
          </a:fontRef>
        </dgm:style>
      </dgm:prSet>
      <dgm:spPr/>
      <dgm:t>
        <a:bodyPr/>
        <a:lstStyle/>
        <a:p>
          <a:pPr rtl="1"/>
          <a:r>
            <a:rPr lang="he-IL" sz="2400" b="1" dirty="0" smtClean="0">
              <a:solidFill>
                <a:schemeClr val="tx1"/>
              </a:solidFill>
              <a:effectLst>
                <a:outerShdw blurRad="38100" dist="38100" dir="2700000" algn="tl">
                  <a:srgbClr val="000000">
                    <a:alpha val="43137"/>
                  </a:srgbClr>
                </a:outerShdw>
              </a:effectLst>
            </a:rPr>
            <a:t>קבוצות עיקריות</a:t>
          </a:r>
          <a:endParaRPr lang="he-IL" sz="2400" b="1" dirty="0">
            <a:solidFill>
              <a:schemeClr val="tx1"/>
            </a:solidFill>
            <a:effectLst>
              <a:outerShdw blurRad="38100" dist="38100" dir="2700000" algn="tl">
                <a:srgbClr val="000000">
                  <a:alpha val="43137"/>
                </a:srgbClr>
              </a:outerShdw>
            </a:effectLst>
          </a:endParaRPr>
        </a:p>
      </dgm:t>
    </dgm:pt>
    <dgm:pt modelId="{9DB1FC48-B98F-4686-8521-D4DF37DC13AD}" type="parTrans" cxnId="{A78AD1BC-CCE6-496E-959B-8E2C30E19F4C}">
      <dgm:prSet/>
      <dgm:spPr/>
      <dgm:t>
        <a:bodyPr/>
        <a:lstStyle/>
        <a:p>
          <a:pPr rtl="1"/>
          <a:endParaRPr lang="he-IL"/>
        </a:p>
      </dgm:t>
    </dgm:pt>
    <dgm:pt modelId="{3EBF63A0-B58E-4EAF-84F9-9553DC09AF08}" type="sibTrans" cxnId="{A78AD1BC-CCE6-496E-959B-8E2C30E19F4C}">
      <dgm:prSet/>
      <dgm:spPr/>
      <dgm:t>
        <a:bodyPr/>
        <a:lstStyle/>
        <a:p>
          <a:pPr rtl="1"/>
          <a:endParaRPr lang="he-IL"/>
        </a:p>
      </dgm:t>
    </dgm:pt>
    <dgm:pt modelId="{970FAAD8-336D-49B0-8F71-9B840F19839F}">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he-IL" sz="2400" b="0" dirty="0" smtClean="0">
              <a:solidFill>
                <a:schemeClr val="tx1"/>
              </a:solidFill>
              <a:effectLst>
                <a:outerShdw blurRad="38100" dist="38100" dir="2700000" algn="tl">
                  <a:srgbClr val="000000">
                    <a:alpha val="43137"/>
                  </a:srgbClr>
                </a:outerShdw>
              </a:effectLst>
            </a:rPr>
            <a:t>דו-סוכרים</a:t>
          </a:r>
          <a:endParaRPr lang="he-IL" sz="2400" b="0" dirty="0">
            <a:solidFill>
              <a:schemeClr val="tx1"/>
            </a:solidFill>
            <a:effectLst>
              <a:outerShdw blurRad="38100" dist="38100" dir="2700000" algn="tl">
                <a:srgbClr val="000000">
                  <a:alpha val="43137"/>
                </a:srgbClr>
              </a:outerShdw>
            </a:effectLst>
          </a:endParaRPr>
        </a:p>
      </dgm:t>
    </dgm:pt>
    <dgm:pt modelId="{E204A0A2-579B-4535-B7D8-367D94838B88}" type="parTrans" cxnId="{DF79A05F-2D37-4B57-8953-CEF4B0BEEC69}">
      <dgm:prSet/>
      <dgm:spPr/>
      <dgm:t>
        <a:bodyPr/>
        <a:lstStyle/>
        <a:p>
          <a:pPr rtl="1"/>
          <a:endParaRPr lang="he-IL"/>
        </a:p>
      </dgm:t>
    </dgm:pt>
    <dgm:pt modelId="{E192E640-B5A4-40A4-A0DB-3163E2C41FE4}" type="sibTrans" cxnId="{DF79A05F-2D37-4B57-8953-CEF4B0BEEC69}">
      <dgm:prSet/>
      <dgm:spPr/>
      <dgm:t>
        <a:bodyPr/>
        <a:lstStyle/>
        <a:p>
          <a:pPr rtl="1"/>
          <a:endParaRPr lang="he-IL"/>
        </a:p>
      </dgm:t>
    </dgm:pt>
    <dgm:pt modelId="{6088FAEA-B69F-46EB-8F8F-BEA811E0052E}">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he-IL" sz="2400" b="0" dirty="0" smtClean="0">
              <a:solidFill>
                <a:schemeClr val="tx1"/>
              </a:solidFill>
              <a:effectLst>
                <a:outerShdw blurRad="38100" dist="38100" dir="2700000" algn="tl">
                  <a:srgbClr val="000000">
                    <a:alpha val="43137"/>
                  </a:srgbClr>
                </a:outerShdw>
              </a:effectLst>
            </a:rPr>
            <a:t>רב-סוכרים</a:t>
          </a:r>
          <a:endParaRPr lang="he-IL" sz="2400" b="0" dirty="0">
            <a:solidFill>
              <a:schemeClr val="tx1"/>
            </a:solidFill>
            <a:effectLst>
              <a:outerShdw blurRad="38100" dist="38100" dir="2700000" algn="tl">
                <a:srgbClr val="000000">
                  <a:alpha val="43137"/>
                </a:srgbClr>
              </a:outerShdw>
            </a:effectLst>
          </a:endParaRPr>
        </a:p>
      </dgm:t>
    </dgm:pt>
    <dgm:pt modelId="{9D06BCF6-1095-4B6D-AD90-00529C47D407}" type="parTrans" cxnId="{41FD5229-C965-4101-A30C-CC392E2653BF}">
      <dgm:prSet/>
      <dgm:spPr/>
      <dgm:t>
        <a:bodyPr/>
        <a:lstStyle/>
        <a:p>
          <a:pPr rtl="1"/>
          <a:endParaRPr lang="he-IL"/>
        </a:p>
      </dgm:t>
    </dgm:pt>
    <dgm:pt modelId="{1C55B0AD-EC69-47CC-A381-A21083D6A99F}" type="sibTrans" cxnId="{41FD5229-C965-4101-A30C-CC392E2653BF}">
      <dgm:prSet/>
      <dgm:spPr/>
      <dgm:t>
        <a:bodyPr/>
        <a:lstStyle/>
        <a:p>
          <a:pPr rtl="1"/>
          <a:endParaRPr lang="he-IL"/>
        </a:p>
      </dgm:t>
    </dgm:pt>
    <dgm:pt modelId="{F6842F69-C738-44A0-863A-A3A6A3AC9532}">
      <dgm:prSet phldrT="[Text]" custT="1">
        <dgm:style>
          <a:lnRef idx="3">
            <a:schemeClr val="lt1"/>
          </a:lnRef>
          <a:fillRef idx="1">
            <a:schemeClr val="accent2"/>
          </a:fillRef>
          <a:effectRef idx="1">
            <a:schemeClr val="accent2"/>
          </a:effectRef>
          <a:fontRef idx="minor">
            <a:schemeClr val="lt1"/>
          </a:fontRef>
        </dgm:style>
      </dgm:prSet>
      <dgm:spPr/>
      <dgm:t>
        <a:bodyPr/>
        <a:lstStyle/>
        <a:p>
          <a:pPr rtl="1"/>
          <a:r>
            <a:rPr lang="he-IL" sz="1800" b="1" dirty="0" err="1" smtClean="0">
              <a:solidFill>
                <a:schemeClr val="tx1"/>
              </a:solidFill>
              <a:latin typeface="Arial" pitchFamily="34" charset="0"/>
            </a:rPr>
            <a:t>גלוקוז</a:t>
          </a:r>
          <a:r>
            <a:rPr lang="he-IL" sz="1800" b="1" dirty="0" smtClean="0">
              <a:solidFill>
                <a:schemeClr val="tx1"/>
              </a:solidFill>
              <a:latin typeface="Arial" pitchFamily="34" charset="0"/>
            </a:rPr>
            <a:t> (</a:t>
          </a:r>
          <a:r>
            <a:rPr lang="he-IL" sz="1800" b="1" dirty="0" err="1" smtClean="0">
              <a:solidFill>
                <a:schemeClr val="tx1"/>
              </a:solidFill>
              <a:latin typeface="Arial" pitchFamily="34" charset="0"/>
            </a:rPr>
            <a:t>דקסטרוז</a:t>
          </a:r>
          <a:r>
            <a:rPr lang="he-IL" sz="1800" b="1" dirty="0" smtClean="0">
              <a:solidFill>
                <a:schemeClr val="tx1"/>
              </a:solidFill>
              <a:latin typeface="Arial" pitchFamily="34" charset="0"/>
            </a:rPr>
            <a:t>), </a:t>
          </a:r>
          <a:r>
            <a:rPr lang="en-US" sz="1800" b="1" dirty="0" smtClean="0">
              <a:solidFill>
                <a:schemeClr val="tx1"/>
              </a:solidFill>
              <a:latin typeface="Arial" pitchFamily="34" charset="0"/>
            </a:rPr>
            <a:t/>
          </a:r>
          <a:br>
            <a:rPr lang="en-US" sz="1800" b="1" dirty="0" smtClean="0">
              <a:solidFill>
                <a:schemeClr val="tx1"/>
              </a:solidFill>
              <a:latin typeface="Arial" pitchFamily="34" charset="0"/>
            </a:rPr>
          </a:br>
          <a:r>
            <a:rPr lang="he-IL" sz="1800" b="1" dirty="0" err="1" smtClean="0">
              <a:solidFill>
                <a:schemeClr val="tx1"/>
              </a:solidFill>
              <a:latin typeface="Arial" pitchFamily="34" charset="0"/>
            </a:rPr>
            <a:t>פרוקטוז</a:t>
          </a:r>
          <a:r>
            <a:rPr lang="he-IL" sz="1800" b="1" dirty="0" smtClean="0">
              <a:solidFill>
                <a:schemeClr val="tx1"/>
              </a:solidFill>
              <a:latin typeface="Arial" pitchFamily="34" charset="0"/>
            </a:rPr>
            <a:t> (סוכר פירות),</a:t>
          </a:r>
          <a:r>
            <a:rPr lang="en-US" sz="1800" b="1" dirty="0" smtClean="0">
              <a:solidFill>
                <a:schemeClr val="tx1"/>
              </a:solidFill>
              <a:latin typeface="Arial" pitchFamily="34" charset="0"/>
            </a:rPr>
            <a:t/>
          </a:r>
          <a:br>
            <a:rPr lang="en-US" sz="1800" b="1" dirty="0" smtClean="0">
              <a:solidFill>
                <a:schemeClr val="tx1"/>
              </a:solidFill>
              <a:latin typeface="Arial" pitchFamily="34" charset="0"/>
            </a:rPr>
          </a:br>
          <a:r>
            <a:rPr lang="he-IL" sz="1800" b="1" dirty="0" err="1" smtClean="0">
              <a:solidFill>
                <a:schemeClr val="tx1"/>
              </a:solidFill>
              <a:latin typeface="Arial" pitchFamily="34" charset="0"/>
            </a:rPr>
            <a:t>גלקטוז</a:t>
          </a:r>
          <a:r>
            <a:rPr lang="he-IL" sz="1800" b="1" dirty="0" smtClean="0">
              <a:solidFill>
                <a:schemeClr val="tx1"/>
              </a:solidFill>
              <a:latin typeface="Arial" pitchFamily="34" charset="0"/>
            </a:rPr>
            <a:t> (תוצר פרוק של הסוכר בחלב)</a:t>
          </a:r>
          <a:endParaRPr lang="he-IL" sz="1800" dirty="0">
            <a:solidFill>
              <a:schemeClr val="tx1"/>
            </a:solidFill>
          </a:endParaRPr>
        </a:p>
      </dgm:t>
    </dgm:pt>
    <dgm:pt modelId="{95899265-D43B-40A6-BDD0-7A62E67A076B}" type="parTrans" cxnId="{F70A2204-DDA9-4D9D-B4F4-5C1F2D2FB6BA}">
      <dgm:prSet/>
      <dgm:spPr/>
      <dgm:t>
        <a:bodyPr/>
        <a:lstStyle/>
        <a:p>
          <a:pPr rtl="1"/>
          <a:endParaRPr lang="he-IL"/>
        </a:p>
      </dgm:t>
    </dgm:pt>
    <dgm:pt modelId="{02629BC1-C79A-406C-9635-B9FCBAD63E7F}" type="sibTrans" cxnId="{F70A2204-DDA9-4D9D-B4F4-5C1F2D2FB6BA}">
      <dgm:prSet/>
      <dgm:spPr/>
      <dgm:t>
        <a:bodyPr/>
        <a:lstStyle/>
        <a:p>
          <a:pPr rtl="1"/>
          <a:endParaRPr lang="he-IL"/>
        </a:p>
      </dgm:t>
    </dgm:pt>
    <dgm:pt modelId="{58FB9DDE-84F3-4145-8CE0-8A2C3A7C69C3}">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he-IL" sz="2400" b="0" dirty="0" smtClean="0">
              <a:solidFill>
                <a:schemeClr val="tx1"/>
              </a:solidFill>
              <a:effectLst>
                <a:outerShdw blurRad="38100" dist="38100" dir="2700000" algn="tl">
                  <a:srgbClr val="000000">
                    <a:alpha val="43137"/>
                  </a:srgbClr>
                </a:outerShdw>
              </a:effectLst>
            </a:rPr>
            <a:t>חד-סוכרים</a:t>
          </a:r>
          <a:endParaRPr lang="he-IL" sz="2400" b="0" dirty="0">
            <a:solidFill>
              <a:schemeClr val="tx1"/>
            </a:solidFill>
            <a:effectLst>
              <a:outerShdw blurRad="38100" dist="38100" dir="2700000" algn="tl">
                <a:srgbClr val="000000">
                  <a:alpha val="43137"/>
                </a:srgbClr>
              </a:outerShdw>
            </a:effectLst>
          </a:endParaRPr>
        </a:p>
      </dgm:t>
    </dgm:pt>
    <dgm:pt modelId="{783BC18A-264B-4B7B-A90B-94A8AE7B50D9}" type="parTrans" cxnId="{D1D00BED-E731-4625-8385-5B9D237FC7BD}">
      <dgm:prSet/>
      <dgm:spPr/>
      <dgm:t>
        <a:bodyPr/>
        <a:lstStyle/>
        <a:p>
          <a:pPr rtl="1"/>
          <a:endParaRPr lang="he-IL"/>
        </a:p>
      </dgm:t>
    </dgm:pt>
    <dgm:pt modelId="{FEB57EF2-2A6B-4872-AEF3-0A98962AA38A}" type="sibTrans" cxnId="{D1D00BED-E731-4625-8385-5B9D237FC7BD}">
      <dgm:prSet/>
      <dgm:spPr/>
      <dgm:t>
        <a:bodyPr/>
        <a:lstStyle/>
        <a:p>
          <a:pPr rtl="1"/>
          <a:endParaRPr lang="he-IL"/>
        </a:p>
      </dgm:t>
    </dgm:pt>
    <dgm:pt modelId="{5A04ED37-CF2C-49D5-8EDF-8265B4192B8A}">
      <dgm:prSet phldrT="[Text]" custT="1">
        <dgm:style>
          <a:lnRef idx="3">
            <a:schemeClr val="lt1"/>
          </a:lnRef>
          <a:fillRef idx="1">
            <a:schemeClr val="accent2"/>
          </a:fillRef>
          <a:effectRef idx="1">
            <a:schemeClr val="accent2"/>
          </a:effectRef>
          <a:fontRef idx="minor">
            <a:schemeClr val="lt1"/>
          </a:fontRef>
        </dgm:style>
      </dgm:prSet>
      <dgm:spPr/>
      <dgm:t>
        <a:bodyPr/>
        <a:lstStyle/>
        <a:p>
          <a:pPr rtl="1"/>
          <a:r>
            <a:rPr lang="he-IL" sz="1800" b="1" dirty="0" smtClean="0">
              <a:solidFill>
                <a:schemeClr val="tx1"/>
              </a:solidFill>
              <a:latin typeface="Arial" pitchFamily="34" charset="0"/>
            </a:rPr>
            <a:t>עמילן, </a:t>
          </a:r>
          <a:r>
            <a:rPr lang="en-US" sz="1800" b="1" dirty="0" smtClean="0">
              <a:solidFill>
                <a:schemeClr val="tx1"/>
              </a:solidFill>
              <a:latin typeface="Arial" pitchFamily="34" charset="0"/>
            </a:rPr>
            <a:t/>
          </a:r>
          <a:br>
            <a:rPr lang="en-US" sz="1800" b="1" dirty="0" smtClean="0">
              <a:solidFill>
                <a:schemeClr val="tx1"/>
              </a:solidFill>
              <a:latin typeface="Arial" pitchFamily="34" charset="0"/>
            </a:rPr>
          </a:br>
          <a:r>
            <a:rPr lang="he-IL" sz="1800" b="1" dirty="0" smtClean="0">
              <a:solidFill>
                <a:schemeClr val="tx1"/>
              </a:solidFill>
              <a:latin typeface="Arial" pitchFamily="34" charset="0"/>
            </a:rPr>
            <a:t>תאית, </a:t>
          </a:r>
          <a:r>
            <a:rPr lang="en-US" sz="1800" b="1" dirty="0" smtClean="0">
              <a:solidFill>
                <a:schemeClr val="tx1"/>
              </a:solidFill>
              <a:latin typeface="Arial" pitchFamily="34" charset="0"/>
            </a:rPr>
            <a:t/>
          </a:r>
          <a:br>
            <a:rPr lang="en-US" sz="1800" b="1" dirty="0" smtClean="0">
              <a:solidFill>
                <a:schemeClr val="tx1"/>
              </a:solidFill>
              <a:latin typeface="Arial" pitchFamily="34" charset="0"/>
            </a:rPr>
          </a:br>
          <a:r>
            <a:rPr lang="he-IL" sz="1800" b="1" dirty="0" err="1" smtClean="0">
              <a:solidFill>
                <a:schemeClr val="tx1"/>
              </a:solidFill>
              <a:latin typeface="Arial" pitchFamily="34" charset="0"/>
            </a:rPr>
            <a:t>גליקוגן</a:t>
          </a:r>
          <a:r>
            <a:rPr lang="he-IL" sz="1800" dirty="0" smtClean="0">
              <a:solidFill>
                <a:schemeClr val="tx1"/>
              </a:solidFill>
              <a:latin typeface="Arial" pitchFamily="34" charset="0"/>
            </a:rPr>
            <a:t> </a:t>
          </a:r>
          <a:endParaRPr lang="he-IL" sz="1800" dirty="0">
            <a:solidFill>
              <a:schemeClr val="tx1"/>
            </a:solidFill>
          </a:endParaRPr>
        </a:p>
      </dgm:t>
    </dgm:pt>
    <dgm:pt modelId="{777DE15A-7F77-49AC-9B52-D63C4BE4241A}" type="parTrans" cxnId="{09BED952-397E-4230-965C-A6F985622AC5}">
      <dgm:prSet/>
      <dgm:spPr/>
      <dgm:t>
        <a:bodyPr/>
        <a:lstStyle/>
        <a:p>
          <a:pPr rtl="1"/>
          <a:endParaRPr lang="he-IL"/>
        </a:p>
      </dgm:t>
    </dgm:pt>
    <dgm:pt modelId="{1C3386E9-5279-4641-B351-085781F2C2FD}" type="sibTrans" cxnId="{09BED952-397E-4230-965C-A6F985622AC5}">
      <dgm:prSet/>
      <dgm:spPr/>
      <dgm:t>
        <a:bodyPr/>
        <a:lstStyle/>
        <a:p>
          <a:pPr rtl="1"/>
          <a:endParaRPr lang="he-IL"/>
        </a:p>
      </dgm:t>
    </dgm:pt>
    <dgm:pt modelId="{C39C7A6C-65EC-4879-AF81-EBE226433537}">
      <dgm:prSet phldrT="[Text]" custT="1">
        <dgm:style>
          <a:lnRef idx="3">
            <a:schemeClr val="lt1"/>
          </a:lnRef>
          <a:fillRef idx="1">
            <a:schemeClr val="accent2"/>
          </a:fillRef>
          <a:effectRef idx="1">
            <a:schemeClr val="accent2"/>
          </a:effectRef>
          <a:fontRef idx="minor">
            <a:schemeClr val="lt1"/>
          </a:fontRef>
        </dgm:style>
      </dgm:prSet>
      <dgm:spPr/>
      <dgm:t>
        <a:bodyPr/>
        <a:lstStyle/>
        <a:p>
          <a:pPr rtl="1"/>
          <a:r>
            <a:rPr lang="he-IL" sz="1800" b="1" dirty="0" smtClean="0">
              <a:solidFill>
                <a:schemeClr val="tx1"/>
              </a:solidFill>
              <a:latin typeface="Arial" pitchFamily="34" charset="0"/>
            </a:rPr>
            <a:t>סוכרוז (סלק סוכר/קנה סוכר)</a:t>
          </a:r>
          <a:r>
            <a:rPr lang="en-US" sz="1800" b="1" dirty="0" smtClean="0">
              <a:solidFill>
                <a:schemeClr val="tx1"/>
              </a:solidFill>
              <a:latin typeface="Arial" pitchFamily="34" charset="0"/>
            </a:rPr>
            <a:t/>
          </a:r>
          <a:br>
            <a:rPr lang="en-US" sz="1800" b="1" dirty="0" smtClean="0">
              <a:solidFill>
                <a:schemeClr val="tx1"/>
              </a:solidFill>
              <a:latin typeface="Arial" pitchFamily="34" charset="0"/>
            </a:rPr>
          </a:br>
          <a:r>
            <a:rPr lang="he-IL" sz="1800" b="1" dirty="0" smtClean="0">
              <a:solidFill>
                <a:schemeClr val="tx1"/>
              </a:solidFill>
              <a:latin typeface="Arial" pitchFamily="34" charset="0"/>
            </a:rPr>
            <a:t>מלטוז (תוצר פרוק של עמילן)</a:t>
          </a:r>
          <a:endParaRPr lang="he-IL" sz="1800" dirty="0">
            <a:solidFill>
              <a:schemeClr val="tx1"/>
            </a:solidFill>
          </a:endParaRPr>
        </a:p>
      </dgm:t>
    </dgm:pt>
    <dgm:pt modelId="{F5CB7FDD-6422-4107-990E-85DECEDEADC8}" type="parTrans" cxnId="{E5FCFD8E-5AB7-4C29-B86B-35499A968EC8}">
      <dgm:prSet/>
      <dgm:spPr/>
      <dgm:t>
        <a:bodyPr/>
        <a:lstStyle/>
        <a:p>
          <a:pPr rtl="1"/>
          <a:endParaRPr lang="he-IL"/>
        </a:p>
      </dgm:t>
    </dgm:pt>
    <dgm:pt modelId="{6FFCA65A-2D45-4A02-8C6D-7C1B8989D796}" type="sibTrans" cxnId="{E5FCFD8E-5AB7-4C29-B86B-35499A968EC8}">
      <dgm:prSet/>
      <dgm:spPr/>
      <dgm:t>
        <a:bodyPr/>
        <a:lstStyle/>
        <a:p>
          <a:pPr rtl="1"/>
          <a:endParaRPr lang="he-IL"/>
        </a:p>
      </dgm:t>
    </dgm:pt>
    <dgm:pt modelId="{1C92DA2E-4276-43F0-8EFD-B4262047F07F}" type="pres">
      <dgm:prSet presAssocID="{DC595CD4-805A-4339-B332-F2C733201FFD}" presName="mainComposite" presStyleCnt="0">
        <dgm:presLayoutVars>
          <dgm:chPref val="1"/>
          <dgm:dir/>
          <dgm:animOne val="branch"/>
          <dgm:animLvl val="lvl"/>
          <dgm:resizeHandles val="exact"/>
        </dgm:presLayoutVars>
      </dgm:prSet>
      <dgm:spPr/>
      <dgm:t>
        <a:bodyPr/>
        <a:lstStyle/>
        <a:p>
          <a:pPr rtl="1"/>
          <a:endParaRPr lang="he-IL"/>
        </a:p>
      </dgm:t>
    </dgm:pt>
    <dgm:pt modelId="{367E79B2-3EA4-4FD3-8787-FD12FC9FA960}" type="pres">
      <dgm:prSet presAssocID="{DC595CD4-805A-4339-B332-F2C733201FFD}" presName="hierFlow" presStyleCnt="0"/>
      <dgm:spPr/>
    </dgm:pt>
    <dgm:pt modelId="{969A5405-A80F-41AF-95EF-3AC39C4CD361}" type="pres">
      <dgm:prSet presAssocID="{DC595CD4-805A-4339-B332-F2C733201FFD}" presName="hierChild1" presStyleCnt="0">
        <dgm:presLayoutVars>
          <dgm:chPref val="1"/>
          <dgm:animOne val="branch"/>
          <dgm:animLvl val="lvl"/>
        </dgm:presLayoutVars>
      </dgm:prSet>
      <dgm:spPr/>
    </dgm:pt>
    <dgm:pt modelId="{8238B00C-15B3-4A72-A5D2-68C42477DF7D}" type="pres">
      <dgm:prSet presAssocID="{262D7122-53CD-4964-9366-0CFF6BB12976}" presName="Name14" presStyleCnt="0"/>
      <dgm:spPr/>
    </dgm:pt>
    <dgm:pt modelId="{98215272-795E-475D-986A-435B1F14FD2E}" type="pres">
      <dgm:prSet presAssocID="{262D7122-53CD-4964-9366-0CFF6BB12976}" presName="level1Shape" presStyleLbl="node0" presStyleIdx="0" presStyleCnt="1" custLinFactNeighborX="-4453" custLinFactNeighborY="-19011">
        <dgm:presLayoutVars>
          <dgm:chPref val="3"/>
        </dgm:presLayoutVars>
      </dgm:prSet>
      <dgm:spPr/>
      <dgm:t>
        <a:bodyPr/>
        <a:lstStyle/>
        <a:p>
          <a:pPr rtl="1"/>
          <a:endParaRPr lang="he-IL"/>
        </a:p>
      </dgm:t>
    </dgm:pt>
    <dgm:pt modelId="{86A3D2B0-6925-4D15-B79F-7D7CF82BDFA0}" type="pres">
      <dgm:prSet presAssocID="{262D7122-53CD-4964-9366-0CFF6BB12976}" presName="hierChild2" presStyleCnt="0"/>
      <dgm:spPr/>
    </dgm:pt>
    <dgm:pt modelId="{1962C1AC-50EA-47FF-A021-B37821B7CE08}" type="pres">
      <dgm:prSet presAssocID="{E204A0A2-579B-4535-B7D8-367D94838B88}" presName="Name19" presStyleLbl="parChTrans1D2" presStyleIdx="0" presStyleCnt="3"/>
      <dgm:spPr/>
      <dgm:t>
        <a:bodyPr/>
        <a:lstStyle/>
        <a:p>
          <a:pPr rtl="1"/>
          <a:endParaRPr lang="he-IL"/>
        </a:p>
      </dgm:t>
    </dgm:pt>
    <dgm:pt modelId="{564444E7-84C7-4C40-B9E0-07A891511A46}" type="pres">
      <dgm:prSet presAssocID="{970FAAD8-336D-49B0-8F71-9B840F19839F}" presName="Name21" presStyleCnt="0"/>
      <dgm:spPr/>
    </dgm:pt>
    <dgm:pt modelId="{E9A2D8C3-153A-4080-BC4C-A788CAA38A87}" type="pres">
      <dgm:prSet presAssocID="{970FAAD8-336D-49B0-8F71-9B840F19839F}" presName="level2Shape" presStyleLbl="node2" presStyleIdx="0" presStyleCnt="3" custLinFactNeighborX="-10675" custLinFactNeighborY="-212"/>
      <dgm:spPr/>
      <dgm:t>
        <a:bodyPr/>
        <a:lstStyle/>
        <a:p>
          <a:pPr rtl="1"/>
          <a:endParaRPr lang="he-IL"/>
        </a:p>
      </dgm:t>
    </dgm:pt>
    <dgm:pt modelId="{EF7E5B02-0697-4BD8-B6B9-F6DABB9BAA9C}" type="pres">
      <dgm:prSet presAssocID="{970FAAD8-336D-49B0-8F71-9B840F19839F}" presName="hierChild3" presStyleCnt="0"/>
      <dgm:spPr/>
    </dgm:pt>
    <dgm:pt modelId="{BD9BECC5-1C61-4D73-8210-59A1E21CB674}" type="pres">
      <dgm:prSet presAssocID="{F5CB7FDD-6422-4107-990E-85DECEDEADC8}" presName="Name19" presStyleLbl="parChTrans1D3" presStyleIdx="0" presStyleCnt="3"/>
      <dgm:spPr/>
      <dgm:t>
        <a:bodyPr/>
        <a:lstStyle/>
        <a:p>
          <a:pPr rtl="1"/>
          <a:endParaRPr lang="he-IL"/>
        </a:p>
      </dgm:t>
    </dgm:pt>
    <dgm:pt modelId="{54211333-883E-4A89-B97C-D63F35FB5C73}" type="pres">
      <dgm:prSet presAssocID="{C39C7A6C-65EC-4879-AF81-EBE226433537}" presName="Name21" presStyleCnt="0"/>
      <dgm:spPr/>
    </dgm:pt>
    <dgm:pt modelId="{96FFB788-F80A-4D62-9DAE-A51767B9FE9B}" type="pres">
      <dgm:prSet presAssocID="{C39C7A6C-65EC-4879-AF81-EBE226433537}" presName="level2Shape" presStyleLbl="node3" presStyleIdx="0" presStyleCnt="3" custScaleX="143214" custLinFactNeighborX="7648" custLinFactNeighborY="1370"/>
      <dgm:spPr/>
      <dgm:t>
        <a:bodyPr/>
        <a:lstStyle/>
        <a:p>
          <a:pPr rtl="1"/>
          <a:endParaRPr lang="he-IL"/>
        </a:p>
      </dgm:t>
    </dgm:pt>
    <dgm:pt modelId="{4BF98977-06B6-469B-8403-D6378A9CC6C8}" type="pres">
      <dgm:prSet presAssocID="{C39C7A6C-65EC-4879-AF81-EBE226433537}" presName="hierChild3" presStyleCnt="0"/>
      <dgm:spPr/>
    </dgm:pt>
    <dgm:pt modelId="{3C376FF2-F4DE-49D4-8633-73BD8974D193}" type="pres">
      <dgm:prSet presAssocID="{783BC18A-264B-4B7B-A90B-94A8AE7B50D9}" presName="Name19" presStyleLbl="parChTrans1D2" presStyleIdx="1" presStyleCnt="3"/>
      <dgm:spPr/>
      <dgm:t>
        <a:bodyPr/>
        <a:lstStyle/>
        <a:p>
          <a:pPr rtl="1"/>
          <a:endParaRPr lang="he-IL"/>
        </a:p>
      </dgm:t>
    </dgm:pt>
    <dgm:pt modelId="{E02B41B0-25A1-4CCC-8382-00DB803B7269}" type="pres">
      <dgm:prSet presAssocID="{58FB9DDE-84F3-4145-8CE0-8A2C3A7C69C3}" presName="Name21" presStyleCnt="0"/>
      <dgm:spPr/>
    </dgm:pt>
    <dgm:pt modelId="{0BCC1511-0320-40F5-B52C-D9075551309F}" type="pres">
      <dgm:prSet presAssocID="{58FB9DDE-84F3-4145-8CE0-8A2C3A7C69C3}" presName="level2Shape" presStyleLbl="node2" presStyleIdx="1" presStyleCnt="3" custLinFactNeighborX="-18045" custLinFactNeighborY="-740"/>
      <dgm:spPr/>
      <dgm:t>
        <a:bodyPr/>
        <a:lstStyle/>
        <a:p>
          <a:pPr rtl="1"/>
          <a:endParaRPr lang="he-IL"/>
        </a:p>
      </dgm:t>
    </dgm:pt>
    <dgm:pt modelId="{6C4DE9DC-A2CD-4F96-961D-422684E72E23}" type="pres">
      <dgm:prSet presAssocID="{58FB9DDE-84F3-4145-8CE0-8A2C3A7C69C3}" presName="hierChild3" presStyleCnt="0"/>
      <dgm:spPr/>
    </dgm:pt>
    <dgm:pt modelId="{1A34D7CE-6CC9-4A9C-A295-19A8F3497277}" type="pres">
      <dgm:prSet presAssocID="{95899265-D43B-40A6-BDD0-7A62E67A076B}" presName="Name19" presStyleLbl="parChTrans1D3" presStyleIdx="1" presStyleCnt="3"/>
      <dgm:spPr/>
      <dgm:t>
        <a:bodyPr/>
        <a:lstStyle/>
        <a:p>
          <a:pPr rtl="1"/>
          <a:endParaRPr lang="he-IL"/>
        </a:p>
      </dgm:t>
    </dgm:pt>
    <dgm:pt modelId="{C60C2EB7-E08F-428E-90B4-2BFAE2B9B88E}" type="pres">
      <dgm:prSet presAssocID="{F6842F69-C738-44A0-863A-A3A6A3AC9532}" presName="Name21" presStyleCnt="0"/>
      <dgm:spPr/>
    </dgm:pt>
    <dgm:pt modelId="{52F505B9-9444-449D-BD6C-64840591A040}" type="pres">
      <dgm:prSet presAssocID="{F6842F69-C738-44A0-863A-A3A6A3AC9532}" presName="level2Shape" presStyleLbl="node3" presStyleIdx="1" presStyleCnt="3" custScaleX="143214" custLinFactNeighborX="7648" custLinFactNeighborY="1370"/>
      <dgm:spPr/>
      <dgm:t>
        <a:bodyPr/>
        <a:lstStyle/>
        <a:p>
          <a:pPr rtl="1"/>
          <a:endParaRPr lang="he-IL"/>
        </a:p>
      </dgm:t>
    </dgm:pt>
    <dgm:pt modelId="{BFA741FD-F69E-476A-9140-E2E41DAC82E2}" type="pres">
      <dgm:prSet presAssocID="{F6842F69-C738-44A0-863A-A3A6A3AC9532}" presName="hierChild3" presStyleCnt="0"/>
      <dgm:spPr/>
    </dgm:pt>
    <dgm:pt modelId="{3B7B073A-3114-42AE-B539-AB27125888E5}" type="pres">
      <dgm:prSet presAssocID="{9D06BCF6-1095-4B6D-AD90-00529C47D407}" presName="Name19" presStyleLbl="parChTrans1D2" presStyleIdx="2" presStyleCnt="3"/>
      <dgm:spPr/>
      <dgm:t>
        <a:bodyPr/>
        <a:lstStyle/>
        <a:p>
          <a:pPr rtl="1"/>
          <a:endParaRPr lang="he-IL"/>
        </a:p>
      </dgm:t>
    </dgm:pt>
    <dgm:pt modelId="{A7808B4D-1483-4793-9A23-4F941F2DF14D}" type="pres">
      <dgm:prSet presAssocID="{6088FAEA-B69F-46EB-8F8F-BEA811E0052E}" presName="Name21" presStyleCnt="0"/>
      <dgm:spPr/>
    </dgm:pt>
    <dgm:pt modelId="{1DF3D742-EFF1-4628-BA8E-C0FF8669668C}" type="pres">
      <dgm:prSet presAssocID="{6088FAEA-B69F-46EB-8F8F-BEA811E0052E}" presName="level2Shape" presStyleLbl="node2" presStyleIdx="2" presStyleCnt="3" custLinFactNeighborX="26353" custLinFactNeighborY="2753"/>
      <dgm:spPr/>
      <dgm:t>
        <a:bodyPr/>
        <a:lstStyle/>
        <a:p>
          <a:pPr rtl="1"/>
          <a:endParaRPr lang="he-IL"/>
        </a:p>
      </dgm:t>
    </dgm:pt>
    <dgm:pt modelId="{CCA1AA96-66B1-4EA0-BC1B-50397C452647}" type="pres">
      <dgm:prSet presAssocID="{6088FAEA-B69F-46EB-8F8F-BEA811E0052E}" presName="hierChild3" presStyleCnt="0"/>
      <dgm:spPr/>
    </dgm:pt>
    <dgm:pt modelId="{AFF2B2D0-BBCC-4BA9-ABC3-A9141DF5E7AB}" type="pres">
      <dgm:prSet presAssocID="{777DE15A-7F77-49AC-9B52-D63C4BE4241A}" presName="Name19" presStyleLbl="parChTrans1D3" presStyleIdx="2" presStyleCnt="3"/>
      <dgm:spPr/>
      <dgm:t>
        <a:bodyPr/>
        <a:lstStyle/>
        <a:p>
          <a:pPr rtl="1"/>
          <a:endParaRPr lang="he-IL"/>
        </a:p>
      </dgm:t>
    </dgm:pt>
    <dgm:pt modelId="{E8A3888B-B216-4D76-A9B7-FEB5761FD204}" type="pres">
      <dgm:prSet presAssocID="{5A04ED37-CF2C-49D5-8EDF-8265B4192B8A}" presName="Name21" presStyleCnt="0"/>
      <dgm:spPr/>
    </dgm:pt>
    <dgm:pt modelId="{F50CFF88-5B03-496E-9942-DCED38F16ADC}" type="pres">
      <dgm:prSet presAssocID="{5A04ED37-CF2C-49D5-8EDF-8265B4192B8A}" presName="level2Shape" presStyleLbl="node3" presStyleIdx="2" presStyleCnt="3" custLinFactNeighborX="6054" custLinFactNeighborY="-1125"/>
      <dgm:spPr/>
      <dgm:t>
        <a:bodyPr/>
        <a:lstStyle/>
        <a:p>
          <a:pPr rtl="1"/>
          <a:endParaRPr lang="he-IL"/>
        </a:p>
      </dgm:t>
    </dgm:pt>
    <dgm:pt modelId="{EDBEF921-4FB3-4C17-9368-6A7AC6AEA70D}" type="pres">
      <dgm:prSet presAssocID="{5A04ED37-CF2C-49D5-8EDF-8265B4192B8A}" presName="hierChild3" presStyleCnt="0"/>
      <dgm:spPr/>
    </dgm:pt>
    <dgm:pt modelId="{BA2FD610-EDE5-4AF8-891A-CAE230B7C807}" type="pres">
      <dgm:prSet presAssocID="{DC595CD4-805A-4339-B332-F2C733201FFD}" presName="bgShapesFlow" presStyleCnt="0"/>
      <dgm:spPr/>
    </dgm:pt>
  </dgm:ptLst>
  <dgm:cxnLst>
    <dgm:cxn modelId="{41FD5229-C965-4101-A30C-CC392E2653BF}" srcId="{262D7122-53CD-4964-9366-0CFF6BB12976}" destId="{6088FAEA-B69F-46EB-8F8F-BEA811E0052E}" srcOrd="2" destOrd="0" parTransId="{9D06BCF6-1095-4B6D-AD90-00529C47D407}" sibTransId="{1C55B0AD-EC69-47CC-A381-A21083D6A99F}"/>
    <dgm:cxn modelId="{B8484396-5629-487A-93B9-C3B40CEA2BB8}" type="presOf" srcId="{58FB9DDE-84F3-4145-8CE0-8A2C3A7C69C3}" destId="{0BCC1511-0320-40F5-B52C-D9075551309F}" srcOrd="0" destOrd="0" presId="urn:microsoft.com/office/officeart/2005/8/layout/hierarchy6"/>
    <dgm:cxn modelId="{198503E6-9CA4-4DFF-86D8-0243B052B800}" type="presOf" srcId="{95899265-D43B-40A6-BDD0-7A62E67A076B}" destId="{1A34D7CE-6CC9-4A9C-A295-19A8F3497277}" srcOrd="0" destOrd="0" presId="urn:microsoft.com/office/officeart/2005/8/layout/hierarchy6"/>
    <dgm:cxn modelId="{88271031-9588-4E30-A322-83B3875AF8C2}" type="presOf" srcId="{DC595CD4-805A-4339-B332-F2C733201FFD}" destId="{1C92DA2E-4276-43F0-8EFD-B4262047F07F}" srcOrd="0" destOrd="0" presId="urn:microsoft.com/office/officeart/2005/8/layout/hierarchy6"/>
    <dgm:cxn modelId="{8FFAFD6D-8C19-411E-A7A6-2E9D34FE30A0}" type="presOf" srcId="{6088FAEA-B69F-46EB-8F8F-BEA811E0052E}" destId="{1DF3D742-EFF1-4628-BA8E-C0FF8669668C}" srcOrd="0" destOrd="0" presId="urn:microsoft.com/office/officeart/2005/8/layout/hierarchy6"/>
    <dgm:cxn modelId="{8D6B51F1-8B79-47DC-97A6-D20DE58F6158}" type="presOf" srcId="{E204A0A2-579B-4535-B7D8-367D94838B88}" destId="{1962C1AC-50EA-47FF-A021-B37821B7CE08}" srcOrd="0" destOrd="0" presId="urn:microsoft.com/office/officeart/2005/8/layout/hierarchy6"/>
    <dgm:cxn modelId="{1923FD91-CD55-43B4-B97D-0EE2A53ECBA4}" type="presOf" srcId="{F5CB7FDD-6422-4107-990E-85DECEDEADC8}" destId="{BD9BECC5-1C61-4D73-8210-59A1E21CB674}" srcOrd="0" destOrd="0" presId="urn:microsoft.com/office/officeart/2005/8/layout/hierarchy6"/>
    <dgm:cxn modelId="{CF2D67CF-E15E-4D46-83C0-9B6896DBF7B5}" type="presOf" srcId="{9D06BCF6-1095-4B6D-AD90-00529C47D407}" destId="{3B7B073A-3114-42AE-B539-AB27125888E5}" srcOrd="0" destOrd="0" presId="urn:microsoft.com/office/officeart/2005/8/layout/hierarchy6"/>
    <dgm:cxn modelId="{DBCADF82-4068-4CC1-BF3A-271D00212C0C}" type="presOf" srcId="{F6842F69-C738-44A0-863A-A3A6A3AC9532}" destId="{52F505B9-9444-449D-BD6C-64840591A040}" srcOrd="0" destOrd="0" presId="urn:microsoft.com/office/officeart/2005/8/layout/hierarchy6"/>
    <dgm:cxn modelId="{839CD612-A88A-4D1C-A6A4-4593F8B0A5B4}" type="presOf" srcId="{970FAAD8-336D-49B0-8F71-9B840F19839F}" destId="{E9A2D8C3-153A-4080-BC4C-A788CAA38A87}" srcOrd="0" destOrd="0" presId="urn:microsoft.com/office/officeart/2005/8/layout/hierarchy6"/>
    <dgm:cxn modelId="{A78AD1BC-CCE6-496E-959B-8E2C30E19F4C}" srcId="{DC595CD4-805A-4339-B332-F2C733201FFD}" destId="{262D7122-53CD-4964-9366-0CFF6BB12976}" srcOrd="0" destOrd="0" parTransId="{9DB1FC48-B98F-4686-8521-D4DF37DC13AD}" sibTransId="{3EBF63A0-B58E-4EAF-84F9-9553DC09AF08}"/>
    <dgm:cxn modelId="{C49C43E5-6393-4760-96E3-443A8880DD68}" type="presOf" srcId="{262D7122-53CD-4964-9366-0CFF6BB12976}" destId="{98215272-795E-475D-986A-435B1F14FD2E}" srcOrd="0" destOrd="0" presId="urn:microsoft.com/office/officeart/2005/8/layout/hierarchy6"/>
    <dgm:cxn modelId="{D1D00BED-E731-4625-8385-5B9D237FC7BD}" srcId="{262D7122-53CD-4964-9366-0CFF6BB12976}" destId="{58FB9DDE-84F3-4145-8CE0-8A2C3A7C69C3}" srcOrd="1" destOrd="0" parTransId="{783BC18A-264B-4B7B-A90B-94A8AE7B50D9}" sibTransId="{FEB57EF2-2A6B-4872-AEF3-0A98962AA38A}"/>
    <dgm:cxn modelId="{DF79A05F-2D37-4B57-8953-CEF4B0BEEC69}" srcId="{262D7122-53CD-4964-9366-0CFF6BB12976}" destId="{970FAAD8-336D-49B0-8F71-9B840F19839F}" srcOrd="0" destOrd="0" parTransId="{E204A0A2-579B-4535-B7D8-367D94838B88}" sibTransId="{E192E640-B5A4-40A4-A0DB-3163E2C41FE4}"/>
    <dgm:cxn modelId="{CC1C3A29-97D2-42D7-B66C-FDEA25EA35AE}" type="presOf" srcId="{5A04ED37-CF2C-49D5-8EDF-8265B4192B8A}" destId="{F50CFF88-5B03-496E-9942-DCED38F16ADC}" srcOrd="0" destOrd="0" presId="urn:microsoft.com/office/officeart/2005/8/layout/hierarchy6"/>
    <dgm:cxn modelId="{D4B34596-FE0A-4DF7-A782-C72FDA110F30}" type="presOf" srcId="{783BC18A-264B-4B7B-A90B-94A8AE7B50D9}" destId="{3C376FF2-F4DE-49D4-8633-73BD8974D193}" srcOrd="0" destOrd="0" presId="urn:microsoft.com/office/officeart/2005/8/layout/hierarchy6"/>
    <dgm:cxn modelId="{F70A2204-DDA9-4D9D-B4F4-5C1F2D2FB6BA}" srcId="{58FB9DDE-84F3-4145-8CE0-8A2C3A7C69C3}" destId="{F6842F69-C738-44A0-863A-A3A6A3AC9532}" srcOrd="0" destOrd="0" parTransId="{95899265-D43B-40A6-BDD0-7A62E67A076B}" sibTransId="{02629BC1-C79A-406C-9635-B9FCBAD63E7F}"/>
    <dgm:cxn modelId="{A2610330-9356-4766-A519-80C5CF5B12E1}" type="presOf" srcId="{C39C7A6C-65EC-4879-AF81-EBE226433537}" destId="{96FFB788-F80A-4D62-9DAE-A51767B9FE9B}" srcOrd="0" destOrd="0" presId="urn:microsoft.com/office/officeart/2005/8/layout/hierarchy6"/>
    <dgm:cxn modelId="{E5FCFD8E-5AB7-4C29-B86B-35499A968EC8}" srcId="{970FAAD8-336D-49B0-8F71-9B840F19839F}" destId="{C39C7A6C-65EC-4879-AF81-EBE226433537}" srcOrd="0" destOrd="0" parTransId="{F5CB7FDD-6422-4107-990E-85DECEDEADC8}" sibTransId="{6FFCA65A-2D45-4A02-8C6D-7C1B8989D796}"/>
    <dgm:cxn modelId="{09BED952-397E-4230-965C-A6F985622AC5}" srcId="{6088FAEA-B69F-46EB-8F8F-BEA811E0052E}" destId="{5A04ED37-CF2C-49D5-8EDF-8265B4192B8A}" srcOrd="0" destOrd="0" parTransId="{777DE15A-7F77-49AC-9B52-D63C4BE4241A}" sibTransId="{1C3386E9-5279-4641-B351-085781F2C2FD}"/>
    <dgm:cxn modelId="{A7DF3EFF-009E-41F3-ADC3-EE19E48CCC4E}" type="presOf" srcId="{777DE15A-7F77-49AC-9B52-D63C4BE4241A}" destId="{AFF2B2D0-BBCC-4BA9-ABC3-A9141DF5E7AB}" srcOrd="0" destOrd="0" presId="urn:microsoft.com/office/officeart/2005/8/layout/hierarchy6"/>
    <dgm:cxn modelId="{60449A98-1B1C-40CA-8D6C-6249E31088AA}" type="presParOf" srcId="{1C92DA2E-4276-43F0-8EFD-B4262047F07F}" destId="{367E79B2-3EA4-4FD3-8787-FD12FC9FA960}" srcOrd="0" destOrd="0" presId="urn:microsoft.com/office/officeart/2005/8/layout/hierarchy6"/>
    <dgm:cxn modelId="{47E15E21-EA32-44C5-B1E7-B23558A48355}" type="presParOf" srcId="{367E79B2-3EA4-4FD3-8787-FD12FC9FA960}" destId="{969A5405-A80F-41AF-95EF-3AC39C4CD361}" srcOrd="0" destOrd="0" presId="urn:microsoft.com/office/officeart/2005/8/layout/hierarchy6"/>
    <dgm:cxn modelId="{49092CC7-8F52-4212-B84C-48F30AB20D5D}" type="presParOf" srcId="{969A5405-A80F-41AF-95EF-3AC39C4CD361}" destId="{8238B00C-15B3-4A72-A5D2-68C42477DF7D}" srcOrd="0" destOrd="0" presId="urn:microsoft.com/office/officeart/2005/8/layout/hierarchy6"/>
    <dgm:cxn modelId="{5DD50FE1-E51E-44BA-B962-2EED104418D5}" type="presParOf" srcId="{8238B00C-15B3-4A72-A5D2-68C42477DF7D}" destId="{98215272-795E-475D-986A-435B1F14FD2E}" srcOrd="0" destOrd="0" presId="urn:microsoft.com/office/officeart/2005/8/layout/hierarchy6"/>
    <dgm:cxn modelId="{C603DFD7-DFAB-4996-B9F0-9DCDFC685C7F}" type="presParOf" srcId="{8238B00C-15B3-4A72-A5D2-68C42477DF7D}" destId="{86A3D2B0-6925-4D15-B79F-7D7CF82BDFA0}" srcOrd="1" destOrd="0" presId="urn:microsoft.com/office/officeart/2005/8/layout/hierarchy6"/>
    <dgm:cxn modelId="{374E5593-DAA8-483A-94DC-82EC60D031FF}" type="presParOf" srcId="{86A3D2B0-6925-4D15-B79F-7D7CF82BDFA0}" destId="{1962C1AC-50EA-47FF-A021-B37821B7CE08}" srcOrd="0" destOrd="0" presId="urn:microsoft.com/office/officeart/2005/8/layout/hierarchy6"/>
    <dgm:cxn modelId="{3A1D3DE5-0418-418A-8661-0DF91771904A}" type="presParOf" srcId="{86A3D2B0-6925-4D15-B79F-7D7CF82BDFA0}" destId="{564444E7-84C7-4C40-B9E0-07A891511A46}" srcOrd="1" destOrd="0" presId="urn:microsoft.com/office/officeart/2005/8/layout/hierarchy6"/>
    <dgm:cxn modelId="{CDD5D7E2-216F-428B-8BE8-8280E4EF65AA}" type="presParOf" srcId="{564444E7-84C7-4C40-B9E0-07A891511A46}" destId="{E9A2D8C3-153A-4080-BC4C-A788CAA38A87}" srcOrd="0" destOrd="0" presId="urn:microsoft.com/office/officeart/2005/8/layout/hierarchy6"/>
    <dgm:cxn modelId="{CC20232B-0A8F-4E8D-BD0D-A1ABED7E2BF2}" type="presParOf" srcId="{564444E7-84C7-4C40-B9E0-07A891511A46}" destId="{EF7E5B02-0697-4BD8-B6B9-F6DABB9BAA9C}" srcOrd="1" destOrd="0" presId="urn:microsoft.com/office/officeart/2005/8/layout/hierarchy6"/>
    <dgm:cxn modelId="{8F29A7E8-9E24-48AC-93E5-4FA1808DEDEF}" type="presParOf" srcId="{EF7E5B02-0697-4BD8-B6B9-F6DABB9BAA9C}" destId="{BD9BECC5-1C61-4D73-8210-59A1E21CB674}" srcOrd="0" destOrd="0" presId="urn:microsoft.com/office/officeart/2005/8/layout/hierarchy6"/>
    <dgm:cxn modelId="{E4013338-C907-4EC9-AA9A-4415D914DE2C}" type="presParOf" srcId="{EF7E5B02-0697-4BD8-B6B9-F6DABB9BAA9C}" destId="{54211333-883E-4A89-B97C-D63F35FB5C73}" srcOrd="1" destOrd="0" presId="urn:microsoft.com/office/officeart/2005/8/layout/hierarchy6"/>
    <dgm:cxn modelId="{7275DF72-4C70-4C67-8649-EB7BC133E533}" type="presParOf" srcId="{54211333-883E-4A89-B97C-D63F35FB5C73}" destId="{96FFB788-F80A-4D62-9DAE-A51767B9FE9B}" srcOrd="0" destOrd="0" presId="urn:microsoft.com/office/officeart/2005/8/layout/hierarchy6"/>
    <dgm:cxn modelId="{7A6B034D-21D7-4F5B-A4A9-728F52CF1147}" type="presParOf" srcId="{54211333-883E-4A89-B97C-D63F35FB5C73}" destId="{4BF98977-06B6-469B-8403-D6378A9CC6C8}" srcOrd="1" destOrd="0" presId="urn:microsoft.com/office/officeart/2005/8/layout/hierarchy6"/>
    <dgm:cxn modelId="{9511C7B1-139F-431D-A0A5-77A5A577830A}" type="presParOf" srcId="{86A3D2B0-6925-4D15-B79F-7D7CF82BDFA0}" destId="{3C376FF2-F4DE-49D4-8633-73BD8974D193}" srcOrd="2" destOrd="0" presId="urn:microsoft.com/office/officeart/2005/8/layout/hierarchy6"/>
    <dgm:cxn modelId="{B337EEDF-1083-4689-82D1-52083FE9C4D5}" type="presParOf" srcId="{86A3D2B0-6925-4D15-B79F-7D7CF82BDFA0}" destId="{E02B41B0-25A1-4CCC-8382-00DB803B7269}" srcOrd="3" destOrd="0" presId="urn:microsoft.com/office/officeart/2005/8/layout/hierarchy6"/>
    <dgm:cxn modelId="{7DFC0BF8-487A-4708-88D8-233120E45EAE}" type="presParOf" srcId="{E02B41B0-25A1-4CCC-8382-00DB803B7269}" destId="{0BCC1511-0320-40F5-B52C-D9075551309F}" srcOrd="0" destOrd="0" presId="urn:microsoft.com/office/officeart/2005/8/layout/hierarchy6"/>
    <dgm:cxn modelId="{1D5B350C-3249-4CEF-8A05-05044C13795B}" type="presParOf" srcId="{E02B41B0-25A1-4CCC-8382-00DB803B7269}" destId="{6C4DE9DC-A2CD-4F96-961D-422684E72E23}" srcOrd="1" destOrd="0" presId="urn:microsoft.com/office/officeart/2005/8/layout/hierarchy6"/>
    <dgm:cxn modelId="{A3A8EA40-422F-41B1-A5CE-5BBB307CF17A}" type="presParOf" srcId="{6C4DE9DC-A2CD-4F96-961D-422684E72E23}" destId="{1A34D7CE-6CC9-4A9C-A295-19A8F3497277}" srcOrd="0" destOrd="0" presId="urn:microsoft.com/office/officeart/2005/8/layout/hierarchy6"/>
    <dgm:cxn modelId="{38138742-3589-40CD-8C3A-0C01E8C3AE21}" type="presParOf" srcId="{6C4DE9DC-A2CD-4F96-961D-422684E72E23}" destId="{C60C2EB7-E08F-428E-90B4-2BFAE2B9B88E}" srcOrd="1" destOrd="0" presId="urn:microsoft.com/office/officeart/2005/8/layout/hierarchy6"/>
    <dgm:cxn modelId="{205162D7-CDE4-4F8D-B69A-92F4B42AEF72}" type="presParOf" srcId="{C60C2EB7-E08F-428E-90B4-2BFAE2B9B88E}" destId="{52F505B9-9444-449D-BD6C-64840591A040}" srcOrd="0" destOrd="0" presId="urn:microsoft.com/office/officeart/2005/8/layout/hierarchy6"/>
    <dgm:cxn modelId="{BF038B5F-82E4-481E-A0F9-10852F7B4350}" type="presParOf" srcId="{C60C2EB7-E08F-428E-90B4-2BFAE2B9B88E}" destId="{BFA741FD-F69E-476A-9140-E2E41DAC82E2}" srcOrd="1" destOrd="0" presId="urn:microsoft.com/office/officeart/2005/8/layout/hierarchy6"/>
    <dgm:cxn modelId="{9129E579-7D85-4A31-A3A0-BD65D1A74334}" type="presParOf" srcId="{86A3D2B0-6925-4D15-B79F-7D7CF82BDFA0}" destId="{3B7B073A-3114-42AE-B539-AB27125888E5}" srcOrd="4" destOrd="0" presId="urn:microsoft.com/office/officeart/2005/8/layout/hierarchy6"/>
    <dgm:cxn modelId="{9C765897-472A-4602-AF83-DD601DEF781D}" type="presParOf" srcId="{86A3D2B0-6925-4D15-B79F-7D7CF82BDFA0}" destId="{A7808B4D-1483-4793-9A23-4F941F2DF14D}" srcOrd="5" destOrd="0" presId="urn:microsoft.com/office/officeart/2005/8/layout/hierarchy6"/>
    <dgm:cxn modelId="{AB3FA9D4-0221-4288-B13A-2D08FB60E56C}" type="presParOf" srcId="{A7808B4D-1483-4793-9A23-4F941F2DF14D}" destId="{1DF3D742-EFF1-4628-BA8E-C0FF8669668C}" srcOrd="0" destOrd="0" presId="urn:microsoft.com/office/officeart/2005/8/layout/hierarchy6"/>
    <dgm:cxn modelId="{1F928F92-82CD-4873-A9F1-28CDD2EFD1F1}" type="presParOf" srcId="{A7808B4D-1483-4793-9A23-4F941F2DF14D}" destId="{CCA1AA96-66B1-4EA0-BC1B-50397C452647}" srcOrd="1" destOrd="0" presId="urn:microsoft.com/office/officeart/2005/8/layout/hierarchy6"/>
    <dgm:cxn modelId="{26098DA1-9F1C-4C34-8108-DC6011C4623A}" type="presParOf" srcId="{CCA1AA96-66B1-4EA0-BC1B-50397C452647}" destId="{AFF2B2D0-BBCC-4BA9-ABC3-A9141DF5E7AB}" srcOrd="0" destOrd="0" presId="urn:microsoft.com/office/officeart/2005/8/layout/hierarchy6"/>
    <dgm:cxn modelId="{43B0B23F-9A23-4F03-A741-8F7638F72C8A}" type="presParOf" srcId="{CCA1AA96-66B1-4EA0-BC1B-50397C452647}" destId="{E8A3888B-B216-4D76-A9B7-FEB5761FD204}" srcOrd="1" destOrd="0" presId="urn:microsoft.com/office/officeart/2005/8/layout/hierarchy6"/>
    <dgm:cxn modelId="{3AF4C6CB-5C1A-4C52-832E-1888EE538E7D}" type="presParOf" srcId="{E8A3888B-B216-4D76-A9B7-FEB5761FD204}" destId="{F50CFF88-5B03-496E-9942-DCED38F16ADC}" srcOrd="0" destOrd="0" presId="urn:microsoft.com/office/officeart/2005/8/layout/hierarchy6"/>
    <dgm:cxn modelId="{CF85DB92-5468-43A0-9398-DD59DB3864AB}" type="presParOf" srcId="{E8A3888B-B216-4D76-A9B7-FEB5761FD204}" destId="{EDBEF921-4FB3-4C17-9368-6A7AC6AEA70D}" srcOrd="1" destOrd="0" presId="urn:microsoft.com/office/officeart/2005/8/layout/hierarchy6"/>
    <dgm:cxn modelId="{A3E43849-D428-4EFC-BE3F-D84C33BCD176}" type="presParOf" srcId="{1C92DA2E-4276-43F0-8EFD-B4262047F07F}" destId="{BA2FD610-EDE5-4AF8-891A-CAE230B7C80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5272-795E-475D-986A-435B1F14FD2E}">
      <dsp:nvSpPr>
        <dsp:cNvPr id="0" name=""/>
        <dsp:cNvSpPr/>
      </dsp:nvSpPr>
      <dsp:spPr>
        <a:xfrm>
          <a:off x="3591944" y="0"/>
          <a:ext cx="1998995" cy="1332663"/>
        </a:xfrm>
        <a:prstGeom prst="roundRect">
          <a:avLst>
            <a:gd name="adj" fmla="val 10000"/>
          </a:avLst>
        </a:prstGeom>
        <a:solidFill>
          <a:schemeClr val="lt1"/>
        </a:solidFill>
        <a:ln w="55000" cap="flat" cmpd="thickThin"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tx1"/>
              </a:solidFill>
              <a:effectLst>
                <a:outerShdw blurRad="38100" dist="38100" dir="2700000" algn="tl">
                  <a:srgbClr val="000000">
                    <a:alpha val="43137"/>
                  </a:srgbClr>
                </a:outerShdw>
              </a:effectLst>
            </a:rPr>
            <a:t>קבוצות עיקריות</a:t>
          </a:r>
          <a:endParaRPr lang="he-IL" sz="2400" b="1" kern="1200" dirty="0">
            <a:solidFill>
              <a:schemeClr val="tx1"/>
            </a:solidFill>
            <a:effectLst>
              <a:outerShdw blurRad="38100" dist="38100" dir="2700000" algn="tl">
                <a:srgbClr val="000000">
                  <a:alpha val="43137"/>
                </a:srgbClr>
              </a:outerShdw>
            </a:effectLst>
          </a:endParaRPr>
        </a:p>
      </dsp:txBody>
      <dsp:txXfrm>
        <a:off x="3630976" y="39032"/>
        <a:ext cx="1920931" cy="1254599"/>
      </dsp:txXfrm>
    </dsp:sp>
    <dsp:sp modelId="{1962C1AC-50EA-47FF-A021-B37821B7CE08}">
      <dsp:nvSpPr>
        <dsp:cNvPr id="0" name=""/>
        <dsp:cNvSpPr/>
      </dsp:nvSpPr>
      <dsp:spPr>
        <a:xfrm>
          <a:off x="1220486" y="1332663"/>
          <a:ext cx="3370956" cy="554463"/>
        </a:xfrm>
        <a:custGeom>
          <a:avLst/>
          <a:gdLst/>
          <a:ahLst/>
          <a:cxnLst/>
          <a:rect l="0" t="0" r="0" b="0"/>
          <a:pathLst>
            <a:path>
              <a:moveTo>
                <a:pt x="3370956" y="0"/>
              </a:moveTo>
              <a:lnTo>
                <a:pt x="3370956" y="277231"/>
              </a:lnTo>
              <a:lnTo>
                <a:pt x="0" y="277231"/>
              </a:lnTo>
              <a:lnTo>
                <a:pt x="0" y="554463"/>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9A2D8C3-153A-4080-BC4C-A788CAA38A87}">
      <dsp:nvSpPr>
        <dsp:cNvPr id="0" name=""/>
        <dsp:cNvSpPr/>
      </dsp:nvSpPr>
      <dsp:spPr>
        <a:xfrm>
          <a:off x="220988" y="1887126"/>
          <a:ext cx="1998995" cy="1332663"/>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tx1"/>
              </a:solidFill>
              <a:effectLst>
                <a:outerShdw blurRad="38100" dist="38100" dir="2700000" algn="tl">
                  <a:srgbClr val="000000">
                    <a:alpha val="43137"/>
                  </a:srgbClr>
                </a:outerShdw>
              </a:effectLst>
            </a:rPr>
            <a:t>דו-סוכרים</a:t>
          </a:r>
          <a:endParaRPr lang="he-IL" sz="2400" b="0" kern="1200" dirty="0">
            <a:solidFill>
              <a:schemeClr val="tx1"/>
            </a:solidFill>
            <a:effectLst>
              <a:outerShdw blurRad="38100" dist="38100" dir="2700000" algn="tl">
                <a:srgbClr val="000000">
                  <a:alpha val="43137"/>
                </a:srgbClr>
              </a:outerShdw>
            </a:effectLst>
          </a:endParaRPr>
        </a:p>
      </dsp:txBody>
      <dsp:txXfrm>
        <a:off x="260020" y="1926158"/>
        <a:ext cx="1920931" cy="1254599"/>
      </dsp:txXfrm>
    </dsp:sp>
    <dsp:sp modelId="{BD9BECC5-1C61-4D73-8210-59A1E21CB674}">
      <dsp:nvSpPr>
        <dsp:cNvPr id="0" name=""/>
        <dsp:cNvSpPr/>
      </dsp:nvSpPr>
      <dsp:spPr>
        <a:xfrm>
          <a:off x="1220486" y="3219790"/>
          <a:ext cx="366275" cy="554148"/>
        </a:xfrm>
        <a:custGeom>
          <a:avLst/>
          <a:gdLst/>
          <a:ahLst/>
          <a:cxnLst/>
          <a:rect l="0" t="0" r="0" b="0"/>
          <a:pathLst>
            <a:path>
              <a:moveTo>
                <a:pt x="0" y="0"/>
              </a:moveTo>
              <a:lnTo>
                <a:pt x="0" y="277074"/>
              </a:lnTo>
              <a:lnTo>
                <a:pt x="366275" y="277074"/>
              </a:lnTo>
              <a:lnTo>
                <a:pt x="366275" y="554148"/>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FFB788-F80A-4D62-9DAE-A51767B9FE9B}">
      <dsp:nvSpPr>
        <dsp:cNvPr id="0" name=""/>
        <dsp:cNvSpPr/>
      </dsp:nvSpPr>
      <dsp:spPr>
        <a:xfrm>
          <a:off x="155341" y="3773938"/>
          <a:ext cx="2862841" cy="1332663"/>
        </a:xfrm>
        <a:prstGeom prst="roundRect">
          <a:avLst>
            <a:gd name="adj" fmla="val 10000"/>
          </a:avLst>
        </a:prstGeom>
        <a:solidFill>
          <a:schemeClr val="accent2"/>
        </a:solidFill>
        <a:ln w="63500" cap="flat" cmpd="thickThin" algn="ctr">
          <a:solidFill>
            <a:schemeClr val="lt1"/>
          </a:solidFill>
          <a:prstDash val="solid"/>
        </a:ln>
        <a:effectLst>
          <a:outerShdw blurRad="50800" dist="38100" dir="5400000" rotWithShape="0">
            <a:srgbClr val="000000">
              <a:alpha val="35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smtClean="0">
              <a:solidFill>
                <a:schemeClr val="tx1"/>
              </a:solidFill>
              <a:latin typeface="Arial" pitchFamily="34" charset="0"/>
            </a:rPr>
            <a:t>סוכרוז (סלק סוכר/קנה סוכר)</a:t>
          </a:r>
          <a:r>
            <a:rPr lang="en-US" sz="1800" b="1" kern="1200" dirty="0" smtClean="0">
              <a:solidFill>
                <a:schemeClr val="tx1"/>
              </a:solidFill>
              <a:latin typeface="Arial" pitchFamily="34" charset="0"/>
            </a:rPr>
            <a:t/>
          </a:r>
          <a:br>
            <a:rPr lang="en-US" sz="1800" b="1" kern="1200" dirty="0" smtClean="0">
              <a:solidFill>
                <a:schemeClr val="tx1"/>
              </a:solidFill>
              <a:latin typeface="Arial" pitchFamily="34" charset="0"/>
            </a:rPr>
          </a:br>
          <a:r>
            <a:rPr lang="he-IL" sz="1800" b="1" kern="1200" dirty="0" smtClean="0">
              <a:solidFill>
                <a:schemeClr val="tx1"/>
              </a:solidFill>
              <a:latin typeface="Arial" pitchFamily="34" charset="0"/>
            </a:rPr>
            <a:t>מלטוז (תוצר פרוק של עמילן)</a:t>
          </a:r>
          <a:endParaRPr lang="he-IL" sz="1800" kern="1200" dirty="0">
            <a:solidFill>
              <a:schemeClr val="tx1"/>
            </a:solidFill>
          </a:endParaRPr>
        </a:p>
      </dsp:txBody>
      <dsp:txXfrm>
        <a:off x="194373" y="3812970"/>
        <a:ext cx="2784777" cy="1254599"/>
      </dsp:txXfrm>
    </dsp:sp>
    <dsp:sp modelId="{3C376FF2-F4DE-49D4-8633-73BD8974D193}">
      <dsp:nvSpPr>
        <dsp:cNvPr id="0" name=""/>
        <dsp:cNvSpPr/>
      </dsp:nvSpPr>
      <dsp:spPr>
        <a:xfrm>
          <a:off x="4489980" y="1332663"/>
          <a:ext cx="91440" cy="547426"/>
        </a:xfrm>
        <a:custGeom>
          <a:avLst/>
          <a:gdLst/>
          <a:ahLst/>
          <a:cxnLst/>
          <a:rect l="0" t="0" r="0" b="0"/>
          <a:pathLst>
            <a:path>
              <a:moveTo>
                <a:pt x="101461" y="0"/>
              </a:moveTo>
              <a:lnTo>
                <a:pt x="101461" y="273713"/>
              </a:lnTo>
              <a:lnTo>
                <a:pt x="45720" y="273713"/>
              </a:lnTo>
              <a:lnTo>
                <a:pt x="45720" y="547426"/>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CC1511-0320-40F5-B52C-D9075551309F}">
      <dsp:nvSpPr>
        <dsp:cNvPr id="0" name=""/>
        <dsp:cNvSpPr/>
      </dsp:nvSpPr>
      <dsp:spPr>
        <a:xfrm>
          <a:off x="3536202" y="1880090"/>
          <a:ext cx="1998995" cy="1332663"/>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tx1"/>
              </a:solidFill>
              <a:effectLst>
                <a:outerShdw blurRad="38100" dist="38100" dir="2700000" algn="tl">
                  <a:srgbClr val="000000">
                    <a:alpha val="43137"/>
                  </a:srgbClr>
                </a:outerShdw>
              </a:effectLst>
            </a:rPr>
            <a:t>חד-סוכרים</a:t>
          </a:r>
          <a:endParaRPr lang="he-IL" sz="2400" b="0" kern="1200" dirty="0">
            <a:solidFill>
              <a:schemeClr val="tx1"/>
            </a:solidFill>
            <a:effectLst>
              <a:outerShdw blurRad="38100" dist="38100" dir="2700000" algn="tl">
                <a:srgbClr val="000000">
                  <a:alpha val="43137"/>
                </a:srgbClr>
              </a:outerShdw>
            </a:effectLst>
          </a:endParaRPr>
        </a:p>
      </dsp:txBody>
      <dsp:txXfrm>
        <a:off x="3575234" y="1919122"/>
        <a:ext cx="1920931" cy="1254599"/>
      </dsp:txXfrm>
    </dsp:sp>
    <dsp:sp modelId="{1A34D7CE-6CC9-4A9C-A295-19A8F3497277}">
      <dsp:nvSpPr>
        <dsp:cNvPr id="0" name=""/>
        <dsp:cNvSpPr/>
      </dsp:nvSpPr>
      <dsp:spPr>
        <a:xfrm>
          <a:off x="4535700" y="3212754"/>
          <a:ext cx="513601" cy="561184"/>
        </a:xfrm>
        <a:custGeom>
          <a:avLst/>
          <a:gdLst/>
          <a:ahLst/>
          <a:cxnLst/>
          <a:rect l="0" t="0" r="0" b="0"/>
          <a:pathLst>
            <a:path>
              <a:moveTo>
                <a:pt x="0" y="0"/>
              </a:moveTo>
              <a:lnTo>
                <a:pt x="0" y="280592"/>
              </a:lnTo>
              <a:lnTo>
                <a:pt x="513601" y="280592"/>
              </a:lnTo>
              <a:lnTo>
                <a:pt x="513601" y="561184"/>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F505B9-9444-449D-BD6C-64840591A040}">
      <dsp:nvSpPr>
        <dsp:cNvPr id="0" name=""/>
        <dsp:cNvSpPr/>
      </dsp:nvSpPr>
      <dsp:spPr>
        <a:xfrm>
          <a:off x="3617881" y="3773938"/>
          <a:ext cx="2862841" cy="1332663"/>
        </a:xfrm>
        <a:prstGeom prst="roundRect">
          <a:avLst>
            <a:gd name="adj" fmla="val 10000"/>
          </a:avLst>
        </a:prstGeom>
        <a:solidFill>
          <a:schemeClr val="accent2"/>
        </a:solidFill>
        <a:ln w="63500" cap="flat" cmpd="thickThin" algn="ctr">
          <a:solidFill>
            <a:schemeClr val="lt1"/>
          </a:solidFill>
          <a:prstDash val="solid"/>
        </a:ln>
        <a:effectLst>
          <a:outerShdw blurRad="50800" dist="38100" dir="5400000" rotWithShape="0">
            <a:srgbClr val="000000">
              <a:alpha val="35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err="1" smtClean="0">
              <a:solidFill>
                <a:schemeClr val="tx1"/>
              </a:solidFill>
              <a:latin typeface="Arial" pitchFamily="34" charset="0"/>
            </a:rPr>
            <a:t>גלוקוז</a:t>
          </a:r>
          <a:r>
            <a:rPr lang="he-IL" sz="1800" b="1" kern="1200" dirty="0" smtClean="0">
              <a:solidFill>
                <a:schemeClr val="tx1"/>
              </a:solidFill>
              <a:latin typeface="Arial" pitchFamily="34" charset="0"/>
            </a:rPr>
            <a:t> (</a:t>
          </a:r>
          <a:r>
            <a:rPr lang="he-IL" sz="1800" b="1" kern="1200" dirty="0" err="1" smtClean="0">
              <a:solidFill>
                <a:schemeClr val="tx1"/>
              </a:solidFill>
              <a:latin typeface="Arial" pitchFamily="34" charset="0"/>
            </a:rPr>
            <a:t>דקסטרוז</a:t>
          </a:r>
          <a:r>
            <a:rPr lang="he-IL" sz="1800" b="1" kern="1200" dirty="0" smtClean="0">
              <a:solidFill>
                <a:schemeClr val="tx1"/>
              </a:solidFill>
              <a:latin typeface="Arial" pitchFamily="34" charset="0"/>
            </a:rPr>
            <a:t>), </a:t>
          </a:r>
          <a:r>
            <a:rPr lang="en-US" sz="1800" b="1" kern="1200" dirty="0" smtClean="0">
              <a:solidFill>
                <a:schemeClr val="tx1"/>
              </a:solidFill>
              <a:latin typeface="Arial" pitchFamily="34" charset="0"/>
            </a:rPr>
            <a:t/>
          </a:r>
          <a:br>
            <a:rPr lang="en-US" sz="1800" b="1" kern="1200" dirty="0" smtClean="0">
              <a:solidFill>
                <a:schemeClr val="tx1"/>
              </a:solidFill>
              <a:latin typeface="Arial" pitchFamily="34" charset="0"/>
            </a:rPr>
          </a:br>
          <a:r>
            <a:rPr lang="he-IL" sz="1800" b="1" kern="1200" dirty="0" err="1" smtClean="0">
              <a:solidFill>
                <a:schemeClr val="tx1"/>
              </a:solidFill>
              <a:latin typeface="Arial" pitchFamily="34" charset="0"/>
            </a:rPr>
            <a:t>פרוקטוז</a:t>
          </a:r>
          <a:r>
            <a:rPr lang="he-IL" sz="1800" b="1" kern="1200" dirty="0" smtClean="0">
              <a:solidFill>
                <a:schemeClr val="tx1"/>
              </a:solidFill>
              <a:latin typeface="Arial" pitchFamily="34" charset="0"/>
            </a:rPr>
            <a:t> (סוכר פירות),</a:t>
          </a:r>
          <a:r>
            <a:rPr lang="en-US" sz="1800" b="1" kern="1200" dirty="0" smtClean="0">
              <a:solidFill>
                <a:schemeClr val="tx1"/>
              </a:solidFill>
              <a:latin typeface="Arial" pitchFamily="34" charset="0"/>
            </a:rPr>
            <a:t/>
          </a:r>
          <a:br>
            <a:rPr lang="en-US" sz="1800" b="1" kern="1200" dirty="0" smtClean="0">
              <a:solidFill>
                <a:schemeClr val="tx1"/>
              </a:solidFill>
              <a:latin typeface="Arial" pitchFamily="34" charset="0"/>
            </a:rPr>
          </a:br>
          <a:r>
            <a:rPr lang="he-IL" sz="1800" b="1" kern="1200" dirty="0" err="1" smtClean="0">
              <a:solidFill>
                <a:schemeClr val="tx1"/>
              </a:solidFill>
              <a:latin typeface="Arial" pitchFamily="34" charset="0"/>
            </a:rPr>
            <a:t>גלקטוז</a:t>
          </a:r>
          <a:r>
            <a:rPr lang="he-IL" sz="1800" b="1" kern="1200" dirty="0" smtClean="0">
              <a:solidFill>
                <a:schemeClr val="tx1"/>
              </a:solidFill>
              <a:latin typeface="Arial" pitchFamily="34" charset="0"/>
            </a:rPr>
            <a:t> (תוצר פרוק של הסוכר בחלב)</a:t>
          </a:r>
          <a:endParaRPr lang="he-IL" sz="1800" kern="1200" dirty="0">
            <a:solidFill>
              <a:schemeClr val="tx1"/>
            </a:solidFill>
          </a:endParaRPr>
        </a:p>
      </dsp:txBody>
      <dsp:txXfrm>
        <a:off x="3656913" y="3812970"/>
        <a:ext cx="2784777" cy="1254599"/>
      </dsp:txXfrm>
    </dsp:sp>
    <dsp:sp modelId="{3B7B073A-3114-42AE-B539-AB27125888E5}">
      <dsp:nvSpPr>
        <dsp:cNvPr id="0" name=""/>
        <dsp:cNvSpPr/>
      </dsp:nvSpPr>
      <dsp:spPr>
        <a:xfrm>
          <a:off x="4591442" y="1332663"/>
          <a:ext cx="3338052" cy="593976"/>
        </a:xfrm>
        <a:custGeom>
          <a:avLst/>
          <a:gdLst/>
          <a:ahLst/>
          <a:cxnLst/>
          <a:rect l="0" t="0" r="0" b="0"/>
          <a:pathLst>
            <a:path>
              <a:moveTo>
                <a:pt x="0" y="0"/>
              </a:moveTo>
              <a:lnTo>
                <a:pt x="0" y="296988"/>
              </a:lnTo>
              <a:lnTo>
                <a:pt x="3338052" y="296988"/>
              </a:lnTo>
              <a:lnTo>
                <a:pt x="3338052" y="593976"/>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F3D742-EFF1-4628-BA8E-C0FF8669668C}">
      <dsp:nvSpPr>
        <dsp:cNvPr id="0" name=""/>
        <dsp:cNvSpPr/>
      </dsp:nvSpPr>
      <dsp:spPr>
        <a:xfrm>
          <a:off x="6929996" y="1926640"/>
          <a:ext cx="1998995" cy="1332663"/>
        </a:xfrm>
        <a:prstGeom prst="roundRect">
          <a:avLst>
            <a:gd name="adj" fmla="val 10000"/>
          </a:avLst>
        </a:prstGeom>
        <a:gradFill rotWithShape="1">
          <a:gsLst>
            <a:gs pos="0">
              <a:schemeClr val="accent2">
                <a:tint val="62000"/>
                <a:satMod val="180000"/>
              </a:schemeClr>
            </a:gs>
            <a:gs pos="65000">
              <a:schemeClr val="accent2">
                <a:tint val="32000"/>
                <a:satMod val="250000"/>
              </a:schemeClr>
            </a:gs>
            <a:gs pos="100000">
              <a:schemeClr val="accent2">
                <a:tint val="23000"/>
                <a:satMod val="300000"/>
              </a:schemeClr>
            </a:gs>
          </a:gsLst>
          <a:lin ang="16200000" scaled="0"/>
        </a:gradFill>
        <a:ln w="9525" cap="flat" cmpd="sng" algn="ctr">
          <a:solidFill>
            <a:schemeClr val="accent2"/>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0" kern="1200" dirty="0" smtClean="0">
              <a:solidFill>
                <a:schemeClr val="tx1"/>
              </a:solidFill>
              <a:effectLst>
                <a:outerShdw blurRad="38100" dist="38100" dir="2700000" algn="tl">
                  <a:srgbClr val="000000">
                    <a:alpha val="43137"/>
                  </a:srgbClr>
                </a:outerShdw>
              </a:effectLst>
            </a:rPr>
            <a:t>רב-סוכרים</a:t>
          </a:r>
          <a:endParaRPr lang="he-IL" sz="2400" b="0" kern="1200" dirty="0">
            <a:solidFill>
              <a:schemeClr val="tx1"/>
            </a:solidFill>
            <a:effectLst>
              <a:outerShdw blurRad="38100" dist="38100" dir="2700000" algn="tl">
                <a:srgbClr val="000000">
                  <a:alpha val="43137"/>
                </a:srgbClr>
              </a:outerShdw>
            </a:effectLst>
          </a:endParaRPr>
        </a:p>
      </dsp:txBody>
      <dsp:txXfrm>
        <a:off x="6969028" y="1965672"/>
        <a:ext cx="1920931" cy="1254599"/>
      </dsp:txXfrm>
    </dsp:sp>
    <dsp:sp modelId="{AFF2B2D0-BBCC-4BA9-ABC3-A9141DF5E7AB}">
      <dsp:nvSpPr>
        <dsp:cNvPr id="0" name=""/>
        <dsp:cNvSpPr/>
      </dsp:nvSpPr>
      <dsp:spPr>
        <a:xfrm>
          <a:off x="7883774" y="3259304"/>
          <a:ext cx="91440" cy="481384"/>
        </a:xfrm>
        <a:custGeom>
          <a:avLst/>
          <a:gdLst/>
          <a:ahLst/>
          <a:cxnLst/>
          <a:rect l="0" t="0" r="0" b="0"/>
          <a:pathLst>
            <a:path>
              <a:moveTo>
                <a:pt x="45720" y="0"/>
              </a:moveTo>
              <a:lnTo>
                <a:pt x="45720" y="481384"/>
              </a:lnTo>
            </a:path>
          </a:pathLst>
        </a:custGeom>
        <a:noFill/>
        <a:ln w="55000" cap="flat" cmpd="thickThin"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0CFF88-5B03-496E-9942-DCED38F16ADC}">
      <dsp:nvSpPr>
        <dsp:cNvPr id="0" name=""/>
        <dsp:cNvSpPr/>
      </dsp:nvSpPr>
      <dsp:spPr>
        <a:xfrm>
          <a:off x="6929996" y="3740688"/>
          <a:ext cx="1998995" cy="1332663"/>
        </a:xfrm>
        <a:prstGeom prst="roundRect">
          <a:avLst>
            <a:gd name="adj" fmla="val 10000"/>
          </a:avLst>
        </a:prstGeom>
        <a:solidFill>
          <a:schemeClr val="accent2"/>
        </a:solidFill>
        <a:ln w="63500" cap="flat" cmpd="thickThin" algn="ctr">
          <a:solidFill>
            <a:schemeClr val="lt1"/>
          </a:solidFill>
          <a:prstDash val="solid"/>
        </a:ln>
        <a:effectLst>
          <a:outerShdw blurRad="50800" dist="38100" dir="5400000" rotWithShape="0">
            <a:srgbClr val="000000">
              <a:alpha val="35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smtClean="0">
              <a:solidFill>
                <a:schemeClr val="tx1"/>
              </a:solidFill>
              <a:latin typeface="Arial" pitchFamily="34" charset="0"/>
            </a:rPr>
            <a:t>עמילן, </a:t>
          </a:r>
          <a:r>
            <a:rPr lang="en-US" sz="1800" b="1" kern="1200" dirty="0" smtClean="0">
              <a:solidFill>
                <a:schemeClr val="tx1"/>
              </a:solidFill>
              <a:latin typeface="Arial" pitchFamily="34" charset="0"/>
            </a:rPr>
            <a:t/>
          </a:r>
          <a:br>
            <a:rPr lang="en-US" sz="1800" b="1" kern="1200" dirty="0" smtClean="0">
              <a:solidFill>
                <a:schemeClr val="tx1"/>
              </a:solidFill>
              <a:latin typeface="Arial" pitchFamily="34" charset="0"/>
            </a:rPr>
          </a:br>
          <a:r>
            <a:rPr lang="he-IL" sz="1800" b="1" kern="1200" dirty="0" smtClean="0">
              <a:solidFill>
                <a:schemeClr val="tx1"/>
              </a:solidFill>
              <a:latin typeface="Arial" pitchFamily="34" charset="0"/>
            </a:rPr>
            <a:t>תאית, </a:t>
          </a:r>
          <a:r>
            <a:rPr lang="en-US" sz="1800" b="1" kern="1200" dirty="0" smtClean="0">
              <a:solidFill>
                <a:schemeClr val="tx1"/>
              </a:solidFill>
              <a:latin typeface="Arial" pitchFamily="34" charset="0"/>
            </a:rPr>
            <a:t/>
          </a:r>
          <a:br>
            <a:rPr lang="en-US" sz="1800" b="1" kern="1200" dirty="0" smtClean="0">
              <a:solidFill>
                <a:schemeClr val="tx1"/>
              </a:solidFill>
              <a:latin typeface="Arial" pitchFamily="34" charset="0"/>
            </a:rPr>
          </a:br>
          <a:r>
            <a:rPr lang="he-IL" sz="1800" b="1" kern="1200" dirty="0" err="1" smtClean="0">
              <a:solidFill>
                <a:schemeClr val="tx1"/>
              </a:solidFill>
              <a:latin typeface="Arial" pitchFamily="34" charset="0"/>
            </a:rPr>
            <a:t>גליקוגן</a:t>
          </a:r>
          <a:r>
            <a:rPr lang="he-IL" sz="1800" kern="1200" dirty="0" smtClean="0">
              <a:solidFill>
                <a:schemeClr val="tx1"/>
              </a:solidFill>
              <a:latin typeface="Arial" pitchFamily="34" charset="0"/>
            </a:rPr>
            <a:t> </a:t>
          </a:r>
          <a:endParaRPr lang="he-IL" sz="1800" kern="1200" dirty="0">
            <a:solidFill>
              <a:schemeClr val="tx1"/>
            </a:solidFill>
          </a:endParaRPr>
        </a:p>
      </dsp:txBody>
      <dsp:txXfrm>
        <a:off x="6969028" y="3779720"/>
        <a:ext cx="1920931" cy="12545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4952B1-3750-49AF-A60E-B4F340DCAC38}" type="datetimeFigureOut">
              <a:rPr lang="en-US" smtClean="0"/>
              <a:pPr/>
              <a:t>11/26/2012</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506ECA-EBE4-450D-82A3-065E263C86DD}" type="slidenum">
              <a:rPr lang="en-US" smtClean="0"/>
              <a:pPr/>
              <a:t>‹#›</a:t>
            </a:fld>
            <a:endParaRPr lang="en-US"/>
          </a:p>
        </p:txBody>
      </p:sp>
    </p:spTree>
    <p:extLst>
      <p:ext uri="{BB962C8B-B14F-4D97-AF65-F5344CB8AC3E}">
        <p14:creationId xmlns:p14="http://schemas.microsoft.com/office/powerpoint/2010/main" val="3570959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18A97-1E02-473F-8208-132AC67FAB66}" type="datetimeFigureOut">
              <a:rPr lang="he-IL" smtClean="0"/>
              <a:pPr/>
              <a:t>י"ב/כסלו/תשע"ג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645132-379C-4239-B4F4-B1BA0F0AC87A}" type="slidenum">
              <a:rPr lang="he-IL" smtClean="0"/>
              <a:pPr/>
              <a:t>‹#›</a:t>
            </a:fld>
            <a:endParaRPr lang="he-IL"/>
          </a:p>
        </p:txBody>
      </p:sp>
    </p:spTree>
    <p:extLst>
      <p:ext uri="{BB962C8B-B14F-4D97-AF65-F5344CB8AC3E}">
        <p14:creationId xmlns:p14="http://schemas.microsoft.com/office/powerpoint/2010/main" val="20932182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E645132-379C-4239-B4F4-B1BA0F0AC87A}" type="slidenum">
              <a:rPr lang="he-IL" smtClean="0"/>
              <a:pPr/>
              <a:t>34</a:t>
            </a:fld>
            <a:endParaRPr lang="he-IL"/>
          </a:p>
        </p:txBody>
      </p:sp>
    </p:spTree>
    <p:extLst>
      <p:ext uri="{BB962C8B-B14F-4D97-AF65-F5344CB8AC3E}">
        <p14:creationId xmlns:p14="http://schemas.microsoft.com/office/powerpoint/2010/main" val="172053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D370E-11DB-4C53-91AB-5A11A271B86E}" type="slidenum">
              <a:rPr lang="he-IL"/>
              <a:pPr/>
              <a:t>62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A1D75-FB71-419E-924E-138191E2BA90}" type="slidenum">
              <a:rPr lang="he-IL"/>
              <a:pPr/>
              <a:t>78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2A29F4EA-7FBF-4262-BCB7-C64CE8253B44}" type="datetime8">
              <a:rPr lang="he-IL" smtClean="0"/>
              <a:pPr/>
              <a:t>26 נובמבר 12</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9212A7D0-ED0B-4D32-B1F6-081883BDA7B0}"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EBE319A8-1B7F-4F4E-BFB8-DBC53F3B1064}" type="datetime8">
              <a:rPr lang="he-IL" smtClean="0"/>
              <a:pPr/>
              <a:t>26 נובמבר 12</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212A7D0-ED0B-4D32-B1F6-081883BDA7B0}"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8A76F3BE-4D59-4DE2-B318-985634E890EE}" type="datetime8">
              <a:rPr lang="he-IL" smtClean="0"/>
              <a:pPr/>
              <a:t>26 נובמבר 12</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212A7D0-ED0B-4D32-B1F6-081883BDA7B0}"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277813"/>
            <a:ext cx="7772400" cy="1143000"/>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914400" y="1600200"/>
            <a:ext cx="3810000" cy="4530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876800" y="1600200"/>
            <a:ext cx="3810000" cy="4530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9"/>
          <p:cNvSpPr>
            <a:spLocks noGrp="1" noChangeArrowheads="1"/>
          </p:cNvSpPr>
          <p:nvPr>
            <p:ph type="dt" sz="half" idx="10"/>
          </p:nvPr>
        </p:nvSpPr>
        <p:spPr>
          <a:ln/>
        </p:spPr>
        <p:txBody>
          <a:bodyPr/>
          <a:lstStyle>
            <a:lvl1pPr>
              <a:defRPr/>
            </a:lvl1pPr>
          </a:lstStyle>
          <a:p>
            <a:pPr>
              <a:defRPr/>
            </a:pPr>
            <a:fld id="{E1F03006-4EEC-41BA-ADBE-83E214F1DDBE}" type="datetime8">
              <a:rPr lang="he-IL" smtClean="0"/>
              <a:pPr>
                <a:defRPr/>
              </a:pPr>
              <a:t>26 נובמבר 12</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396AE24-0209-492D-A655-2592BE31E00B}" type="slidenum">
              <a:rPr lang="he-IL"/>
              <a:pPr>
                <a:defRPr/>
              </a:pPr>
              <a:t>‹#›</a:t>
            </a:fld>
            <a:endParaRPr lang="en-US"/>
          </a:p>
        </p:txBody>
      </p:sp>
    </p:spTree>
    <p:extLst>
      <p:ext uri="{BB962C8B-B14F-4D97-AF65-F5344CB8AC3E}">
        <p14:creationId xmlns:p14="http://schemas.microsoft.com/office/powerpoint/2010/main" val="375829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3B68050E-1E86-46BF-847C-10588BB85964}" type="datetime8">
              <a:rPr lang="he-IL" smtClean="0"/>
              <a:pPr/>
              <a:t>26 נובמבר 12</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212A7D0-ED0B-4D32-B1F6-081883BDA7B0}"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56AFBFEA-767A-44D3-8091-DBD7163F8CC2}" type="datetime8">
              <a:rPr lang="he-IL" smtClean="0"/>
              <a:pPr/>
              <a:t>26 נובמבר 12</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9212A7D0-ED0B-4D32-B1F6-081883BDA7B0}"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5C8DB136-88BE-41FB-B309-442496D8169D}" type="datetime8">
              <a:rPr lang="he-IL" smtClean="0"/>
              <a:pPr/>
              <a:t>26 נובמבר 12</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9212A7D0-ED0B-4D32-B1F6-081883BDA7B0}"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2A1A0774-F1CC-4737-9132-D3B505450EF6}" type="datetime8">
              <a:rPr lang="he-IL" smtClean="0"/>
              <a:pPr/>
              <a:t>26 נובמבר 12</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9212A7D0-ED0B-4D32-B1F6-081883BDA7B0}"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4FF1F5FA-1353-442F-A92C-1575DEDDB293}" type="datetime8">
              <a:rPr lang="he-IL" smtClean="0"/>
              <a:pPr/>
              <a:t>26 נובמבר 12</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9212A7D0-ED0B-4D32-B1F6-081883BDA7B0}"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4BC005AB-99FC-4402-B6DB-4FAE137EC2BE}" type="datetime8">
              <a:rPr lang="he-IL" smtClean="0"/>
              <a:pPr/>
              <a:t>26 נובמבר 12</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9212A7D0-ED0B-4D32-B1F6-081883BDA7B0}"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F3E7B1D4-05B7-4485-8E60-2EDB60C92E09}" type="datetime8">
              <a:rPr lang="he-IL" smtClean="0"/>
              <a:pPr/>
              <a:t>26 נובמבר 12</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9212A7D0-ED0B-4D32-B1F6-081883BDA7B0}"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0DA24FA8-DB8E-467E-BD6E-0BB7A90E30C2}" type="datetime8">
              <a:rPr lang="he-IL" smtClean="0"/>
              <a:pPr/>
              <a:t>26 נובמבר 12</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9212A7D0-ED0B-4D32-B1F6-081883BDA7B0}" type="slidenum">
              <a:rPr lang="he-IL" smtClean="0"/>
              <a:pPr/>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8B9755-DF6F-4C1A-B320-F971497C6FEE}" type="datetime8">
              <a:rPr lang="he-IL" smtClean="0"/>
              <a:pPr/>
              <a:t>26 נובמבר 12</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12A7D0-ED0B-4D32-B1F6-081883BDA7B0}"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File:AminoAcidball.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msg.ucsf.edu/BI204/amino.html"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twww.weizmann.ac.il/chemcenter/Page.asp?id=50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http://www.ustboniface.mb.ca/cusb/abernier/Biologie/Module1/Images/reactioncondensation.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he.wikipedia.org/wiki/%D7%A7%D7%95%D7%91%D7%A5:Saccharose2.sv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nutrition.jbpub.com/resources/chemistryreview9.cf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plahutab.edublogs.org/files/2011/01/486px-Amylose2_svg-20fdh71.pn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anaboliccooking.com/blog/fat-loss-nutrition/liver-glycogen-versus-muscle-glycogen-the-fine-balance/"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biology.clc.uc.edu/courses/bio104/protein.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nx.org/content/m11614/late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sers.rcn.com/jkimball.ma.ultranet/BiologyPages/P/Polypeptides.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1.png"/><Relationship Id="rId5" Type="http://schemas.openxmlformats.org/officeDocument/2006/relationships/oleObject" Target="../embeddings/oleObject2.bin"/><Relationship Id="rId4" Type="http://schemas.openxmlformats.org/officeDocument/2006/relationships/image" Target="../media/image42.png"/></Relationships>
</file>

<file path=ppt/slides/_rels/slide7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hyperlink" Target="http://www.tapuz.co.il/blog/net/ViewEntry.aspx?entryId=1886820&amp;skip=1" TargetMode="External"/><Relationship Id="rId4" Type="http://schemas.openxmlformats.org/officeDocument/2006/relationships/hyperlink" Target="http://stwww.weizmann.ac.il/g-chem/iton/9/mara.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twww.weizmann.ac.il/g-junior/nutrition/milon/frame.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של מספר שקופית 8"/>
          <p:cNvSpPr>
            <a:spLocks noGrp="1"/>
          </p:cNvSpPr>
          <p:nvPr>
            <p:ph type="sldNum" sz="quarter" idx="12"/>
          </p:nvPr>
        </p:nvSpPr>
        <p:spPr/>
        <p:txBody>
          <a:bodyPr/>
          <a:lstStyle/>
          <a:p>
            <a:fld id="{9212A7D0-ED0B-4D32-B1F6-081883BDA7B0}" type="slidenum">
              <a:rPr lang="he-IL" smtClean="0"/>
              <a:pPr/>
              <a:t>1</a:t>
            </a:fld>
            <a:endParaRPr lang="he-IL"/>
          </a:p>
        </p:txBody>
      </p:sp>
      <p:pic>
        <p:nvPicPr>
          <p:cNvPr id="6" name="Picture 3" descr="5-logos--mot-ha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6" y="18024"/>
            <a:ext cx="9144000" cy="120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כותרת משנה 2"/>
          <p:cNvSpPr txBox="1">
            <a:spLocks/>
          </p:cNvSpPr>
          <p:nvPr/>
        </p:nvSpPr>
        <p:spPr>
          <a:xfrm>
            <a:off x="0" y="5517232"/>
            <a:ext cx="8064896" cy="1728192"/>
          </a:xfrm>
          <a:prstGeom prst="rect">
            <a:avLst/>
          </a:prstGeom>
        </p:spPr>
        <p:txBody>
          <a:bodyPr vert="horz" lIns="91440" tIns="45720" rIns="91440" bIns="45720" rtlCol="1">
            <a:no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2800" b="1" dirty="0">
                <a:solidFill>
                  <a:schemeClr val="tx1"/>
                </a:solidFill>
              </a:rPr>
              <a:t>השתלמות </a:t>
            </a:r>
            <a:r>
              <a:rPr lang="he-IL" sz="2800" b="1" dirty="0" smtClean="0">
                <a:solidFill>
                  <a:schemeClr val="tx1"/>
                </a:solidFill>
              </a:rPr>
              <a:t>מורי מורים חט"ב </a:t>
            </a:r>
          </a:p>
          <a:p>
            <a:r>
              <a:rPr lang="he-IL" sz="2800" b="1" dirty="0" smtClean="0">
                <a:solidFill>
                  <a:schemeClr val="tx1"/>
                </a:solidFill>
              </a:rPr>
              <a:t>נובמבר 2012</a:t>
            </a:r>
            <a:endParaRPr lang="he-IL" sz="2800" b="1" dirty="0">
              <a:solidFill>
                <a:schemeClr val="tx1"/>
              </a:solidFill>
            </a:endParaRPr>
          </a:p>
        </p:txBody>
      </p:sp>
      <p:sp>
        <p:nvSpPr>
          <p:cNvPr id="10" name="כותרת 9"/>
          <p:cNvSpPr>
            <a:spLocks noGrp="1"/>
          </p:cNvSpPr>
          <p:nvPr>
            <p:ph type="ctrTitle"/>
          </p:nvPr>
        </p:nvSpPr>
        <p:spPr>
          <a:xfrm>
            <a:off x="251520" y="2348880"/>
            <a:ext cx="8568952" cy="1820415"/>
          </a:xfrm>
        </p:spPr>
        <p:txBody>
          <a:bodyPr>
            <a:normAutofit fontScale="90000"/>
          </a:bodyPr>
          <a:lstStyle/>
          <a:p>
            <a:pPr algn="ctr"/>
            <a:r>
              <a:rPr lang="he-IL" dirty="0" smtClean="0"/>
              <a:t>פולימרים ומרכיבי מזון</a:t>
            </a:r>
            <a:br>
              <a:rPr lang="he-IL" dirty="0" smtClean="0"/>
            </a:br>
            <a:r>
              <a:rPr lang="he-IL" dirty="0" smtClean="0"/>
              <a:t/>
            </a:r>
            <a:br>
              <a:rPr lang="he-IL" dirty="0" smtClean="0"/>
            </a:br>
            <a:r>
              <a:rPr lang="he-IL" sz="3200" dirty="0" smtClean="0"/>
              <a:t>ד"ר מרסל </a:t>
            </a:r>
            <a:r>
              <a:rPr lang="he-IL" sz="3200" dirty="0" err="1" smtClean="0"/>
              <a:t>פרייליך</a:t>
            </a:r>
            <a:r>
              <a:rPr lang="he-IL" sz="3200" dirty="0" smtClean="0"/>
              <a:t>, ד"ר זהבה שרץ, </a:t>
            </a:r>
            <a:r>
              <a:rPr lang="he-IL" sz="3200" dirty="0" smtClean="0"/>
              <a:t/>
            </a:r>
            <a:br>
              <a:rPr lang="he-IL" sz="3200" dirty="0" smtClean="0"/>
            </a:br>
            <a:r>
              <a:rPr lang="he-IL" sz="3200" dirty="0" smtClean="0"/>
              <a:t>ד"ר </a:t>
            </a:r>
            <a:r>
              <a:rPr lang="he-IL" sz="3200" dirty="0"/>
              <a:t>מרים </a:t>
            </a:r>
            <a:r>
              <a:rPr lang="he-IL" sz="3200" dirty="0" smtClean="0"/>
              <a:t>כרמי, אורית </a:t>
            </a:r>
            <a:r>
              <a:rPr lang="he-IL" sz="3200" dirty="0" err="1" smtClean="0"/>
              <a:t>מולוויידזון</a:t>
            </a:r>
            <a:endParaRPr lang="he-IL" dirty="0"/>
          </a:p>
        </p:txBody>
      </p:sp>
      <p:grpSp>
        <p:nvGrpSpPr>
          <p:cNvPr id="13" name="קבוצה 3"/>
          <p:cNvGrpSpPr>
            <a:grpSpLocks/>
          </p:cNvGrpSpPr>
          <p:nvPr/>
        </p:nvGrpSpPr>
        <p:grpSpPr bwMode="auto">
          <a:xfrm>
            <a:off x="7355376" y="1275437"/>
            <a:ext cx="1407070" cy="680935"/>
            <a:chOff x="1242166" y="2594912"/>
            <a:chExt cx="1672387" cy="1204410"/>
          </a:xfrm>
        </p:grpSpPr>
        <p:pic>
          <p:nvPicPr>
            <p:cNvPr id="14" name="תמונה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383701" y="2594912"/>
              <a:ext cx="1389318" cy="75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1242166" y="3352712"/>
              <a:ext cx="1672387" cy="4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a:r>
                <a:rPr lang="he-IL" sz="1400" b="1" dirty="0"/>
                <a:t>המרכז </a:t>
              </a:r>
              <a:r>
                <a:rPr lang="he-IL" sz="1400" b="1" dirty="0" smtClean="0"/>
                <a:t>הארצי </a:t>
              </a:r>
              <a:r>
                <a:rPr lang="he-IL" sz="1400" b="1" dirty="0"/>
                <a:t>למורי הכימיה</a:t>
              </a:r>
            </a:p>
          </p:txBody>
        </p:sp>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68760"/>
            <a:ext cx="740664" cy="108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64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35843" y="620688"/>
            <a:ext cx="4172272" cy="6077644"/>
          </a:xfrm>
        </p:spPr>
        <p:txBody>
          <a:bodyPr>
            <a:noAutofit/>
          </a:bodyPr>
          <a:lstStyle/>
          <a:p>
            <a:pPr marL="109728" indent="0">
              <a:lnSpc>
                <a:spcPct val="150000"/>
              </a:lnSpc>
              <a:spcBef>
                <a:spcPts val="0"/>
              </a:spcBef>
              <a:buNone/>
            </a:pPr>
            <a:r>
              <a:rPr lang="he-IL" sz="2400" dirty="0"/>
              <a:t/>
            </a:r>
            <a:br>
              <a:rPr lang="he-IL" sz="2400" dirty="0"/>
            </a:br>
            <a:endParaRPr lang="en-US" sz="2400" dirty="0"/>
          </a:p>
        </p:txBody>
      </p:sp>
      <p:sp>
        <p:nvSpPr>
          <p:cNvPr id="5" name="מציין מיקום תוכן 4"/>
          <p:cNvSpPr>
            <a:spLocks noGrp="1"/>
          </p:cNvSpPr>
          <p:nvPr>
            <p:ph sz="half" idx="2"/>
          </p:nvPr>
        </p:nvSpPr>
        <p:spPr>
          <a:xfrm>
            <a:off x="0" y="1196752"/>
            <a:ext cx="8460432" cy="4873129"/>
          </a:xfrm>
          <a:prstGeom prst="rect">
            <a:avLst/>
          </a:prstGeom>
        </p:spPr>
        <p:txBody>
          <a:bodyPr wrap="square">
            <a:spAutoFit/>
          </a:bodyPr>
          <a:lstStyle/>
          <a:p>
            <a:pPr>
              <a:lnSpc>
                <a:spcPct val="150000"/>
              </a:lnSpc>
              <a:spcBef>
                <a:spcPts val="0"/>
              </a:spcBef>
            </a:pPr>
            <a:r>
              <a:rPr lang="he-IL" sz="3200" dirty="0"/>
              <a:t>יש פולימרים </a:t>
            </a:r>
            <a:r>
              <a:rPr lang="he-IL" sz="3200" dirty="0" smtClean="0"/>
              <a:t>שנוצרים </a:t>
            </a:r>
            <a:r>
              <a:rPr lang="he-IL" sz="3200" dirty="0"/>
              <a:t>אך ורק </a:t>
            </a:r>
            <a:r>
              <a:rPr lang="he-IL" sz="3200" b="1" dirty="0" err="1" smtClean="0">
                <a:solidFill>
                  <a:srgbClr val="7030A0"/>
                </a:solidFill>
              </a:rPr>
              <a:t>ממונומר</a:t>
            </a:r>
            <a:r>
              <a:rPr lang="he-IL" sz="3200" b="1" dirty="0" smtClean="0">
                <a:solidFill>
                  <a:srgbClr val="7030A0"/>
                </a:solidFill>
              </a:rPr>
              <a:t> </a:t>
            </a:r>
            <a:r>
              <a:rPr lang="he-IL" sz="3200" b="1" dirty="0">
                <a:solidFill>
                  <a:srgbClr val="7030A0"/>
                </a:solidFill>
              </a:rPr>
              <a:t>מסוג אחד </a:t>
            </a:r>
            <a:r>
              <a:rPr lang="he-IL" sz="3200" dirty="0" smtClean="0"/>
              <a:t>והם בעלי יחידה חוזרת סדירה. </a:t>
            </a:r>
          </a:p>
          <a:p>
            <a:pPr>
              <a:lnSpc>
                <a:spcPct val="150000"/>
              </a:lnSpc>
              <a:spcBef>
                <a:spcPts val="0"/>
              </a:spcBef>
            </a:pPr>
            <a:r>
              <a:rPr lang="he-IL" sz="3200" dirty="0" smtClean="0"/>
              <a:t>לדוגמה</a:t>
            </a:r>
            <a:r>
              <a:rPr lang="he-IL" sz="3200" dirty="0"/>
              <a:t>, </a:t>
            </a:r>
            <a:r>
              <a:rPr lang="he-IL" sz="3200" dirty="0" err="1" smtClean="0"/>
              <a:t>פוליאתן</a:t>
            </a:r>
            <a:r>
              <a:rPr lang="he-IL" sz="3200" dirty="0" smtClean="0"/>
              <a:t> (פוליאתילן) מורכב </a:t>
            </a:r>
            <a:r>
              <a:rPr lang="he-IL" sz="3200" dirty="0" err="1" smtClean="0"/>
              <a:t>ממונומרים</a:t>
            </a:r>
            <a:r>
              <a:rPr lang="he-IL" sz="3200" dirty="0" smtClean="0"/>
              <a:t> מסוג אחד – אתן (אתילן).</a:t>
            </a:r>
          </a:p>
          <a:p>
            <a:pPr>
              <a:lnSpc>
                <a:spcPct val="150000"/>
              </a:lnSpc>
              <a:spcBef>
                <a:spcPts val="0"/>
              </a:spcBef>
            </a:pPr>
            <a:r>
              <a:rPr lang="he-IL" sz="3200" dirty="0" smtClean="0"/>
              <a:t>מודל לייצוג:</a:t>
            </a:r>
          </a:p>
          <a:p>
            <a:pPr marL="109728" indent="0">
              <a:buNone/>
            </a:pPr>
            <a:r>
              <a:rPr lang="en-US" sz="3600" b="1" dirty="0" smtClean="0">
                <a:solidFill>
                  <a:srgbClr val="C00000"/>
                </a:solidFill>
              </a:rPr>
              <a:t>-A-A-A-A-A-A-A-A-A-A-</a:t>
            </a:r>
          </a:p>
          <a:p>
            <a:endParaRPr lang="en-US" dirty="0"/>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10</a:t>
            </a:fld>
            <a:endParaRPr lang="he-IL"/>
          </a:p>
        </p:txBody>
      </p:sp>
      <p:sp>
        <p:nvSpPr>
          <p:cNvPr id="2" name="כותרת 1"/>
          <p:cNvSpPr>
            <a:spLocks noGrp="1"/>
          </p:cNvSpPr>
          <p:nvPr>
            <p:ph type="title"/>
          </p:nvPr>
        </p:nvSpPr>
        <p:spPr>
          <a:xfrm>
            <a:off x="457200" y="-27384"/>
            <a:ext cx="8229600" cy="720080"/>
          </a:xfrm>
          <a:effectLst/>
        </p:spPr>
        <p:txBody>
          <a:bodyPr>
            <a:normAutofit/>
          </a:bodyPr>
          <a:lstStyle/>
          <a:p>
            <a:pPr algn="ctr"/>
            <a:r>
              <a:rPr lang="he-IL" sz="4000" dirty="0" err="1" smtClean="0"/>
              <a:t>ממונומר</a:t>
            </a:r>
            <a:r>
              <a:rPr lang="he-IL" sz="4000" dirty="0" smtClean="0"/>
              <a:t> לפולימר</a:t>
            </a:r>
            <a:endParaRPr lang="en-US" sz="4000" dirty="0"/>
          </a:p>
        </p:txBody>
      </p:sp>
    </p:spTree>
    <p:extLst>
      <p:ext uri="{BB962C8B-B14F-4D97-AF65-F5344CB8AC3E}">
        <p14:creationId xmlns:p14="http://schemas.microsoft.com/office/powerpoint/2010/main" val="94239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07504" y="1196752"/>
            <a:ext cx="8928992" cy="5400600"/>
          </a:xfrm>
        </p:spPr>
        <p:txBody>
          <a:bodyPr>
            <a:noAutofit/>
          </a:bodyPr>
          <a:lstStyle/>
          <a:p>
            <a:pPr>
              <a:lnSpc>
                <a:spcPct val="150000"/>
              </a:lnSpc>
              <a:spcBef>
                <a:spcPts val="0"/>
              </a:spcBef>
            </a:pPr>
            <a:r>
              <a:rPr lang="he-IL" sz="2800" dirty="0"/>
              <a:t>יש פולימרים שנוצרים </a:t>
            </a:r>
            <a:r>
              <a:rPr lang="he-IL" sz="2800" b="1" dirty="0" smtClean="0">
                <a:solidFill>
                  <a:srgbClr val="7030A0"/>
                </a:solidFill>
              </a:rPr>
              <a:t>משני </a:t>
            </a:r>
            <a:r>
              <a:rPr lang="he-IL" sz="2800" b="1" dirty="0" err="1" smtClean="0">
                <a:solidFill>
                  <a:srgbClr val="7030A0"/>
                </a:solidFill>
              </a:rPr>
              <a:t>מונומרים</a:t>
            </a:r>
            <a:r>
              <a:rPr lang="he-IL" sz="2800" dirty="0" smtClean="0">
                <a:solidFill>
                  <a:srgbClr val="7030A0"/>
                </a:solidFill>
              </a:rPr>
              <a:t> </a:t>
            </a:r>
            <a:r>
              <a:rPr lang="he-IL" sz="2800" b="1" dirty="0">
                <a:solidFill>
                  <a:srgbClr val="7030A0"/>
                </a:solidFill>
              </a:rPr>
              <a:t>שונים </a:t>
            </a:r>
            <a:r>
              <a:rPr lang="he-IL" sz="2800" b="1" dirty="0" smtClean="0">
                <a:solidFill>
                  <a:srgbClr val="7030A0"/>
                </a:solidFill>
              </a:rPr>
              <a:t> או יותר </a:t>
            </a:r>
            <a:r>
              <a:rPr lang="he-IL" sz="2800" dirty="0" smtClean="0"/>
              <a:t>והם </a:t>
            </a:r>
            <a:r>
              <a:rPr lang="he-IL" sz="2800" dirty="0"/>
              <a:t>בעלי יחידה חוזרת סדירה. </a:t>
            </a:r>
            <a:endParaRPr lang="he-IL" sz="2800" dirty="0" smtClean="0"/>
          </a:p>
          <a:p>
            <a:pPr>
              <a:lnSpc>
                <a:spcPct val="150000"/>
              </a:lnSpc>
              <a:spcBef>
                <a:spcPts val="0"/>
              </a:spcBef>
            </a:pPr>
            <a:r>
              <a:rPr lang="he-IL" sz="2800" dirty="0" smtClean="0"/>
              <a:t>לדוגמה</a:t>
            </a:r>
            <a:r>
              <a:rPr lang="he-IL" sz="2800" dirty="0"/>
              <a:t>, </a:t>
            </a:r>
            <a:r>
              <a:rPr lang="he-IL" sz="2800" dirty="0" smtClean="0"/>
              <a:t>הניילון </a:t>
            </a:r>
            <a:r>
              <a:rPr lang="he-IL" sz="2800" dirty="0"/>
              <a:t>מורכב משני סוגי </a:t>
            </a:r>
            <a:r>
              <a:rPr lang="he-IL" sz="2800" dirty="0" err="1"/>
              <a:t>מונומרים</a:t>
            </a:r>
            <a:r>
              <a:rPr lang="he-IL" sz="2800" dirty="0"/>
              <a:t>. </a:t>
            </a:r>
            <a:endParaRPr lang="en-US" sz="2800" dirty="0"/>
          </a:p>
          <a:p>
            <a:pPr>
              <a:lnSpc>
                <a:spcPct val="150000"/>
              </a:lnSpc>
              <a:spcBef>
                <a:spcPts val="0"/>
              </a:spcBef>
            </a:pPr>
            <a:r>
              <a:rPr lang="en-US" sz="2800" dirty="0"/>
              <a:t>    </a:t>
            </a:r>
            <a:r>
              <a:rPr lang="he-IL" sz="2800" dirty="0"/>
              <a:t>מודל לייצוג:</a:t>
            </a:r>
            <a:endParaRPr lang="en-US" sz="2800" dirty="0"/>
          </a:p>
          <a:p>
            <a:pPr marL="109728" indent="0">
              <a:lnSpc>
                <a:spcPct val="150000"/>
              </a:lnSpc>
              <a:spcBef>
                <a:spcPts val="0"/>
              </a:spcBef>
              <a:buNone/>
            </a:pPr>
            <a:r>
              <a:rPr lang="en-US" sz="2800" b="1" dirty="0"/>
              <a:t>-A-</a:t>
            </a:r>
            <a:r>
              <a:rPr lang="en-US" sz="2800" b="1" dirty="0">
                <a:solidFill>
                  <a:srgbClr val="800000"/>
                </a:solidFill>
              </a:rPr>
              <a:t>B</a:t>
            </a:r>
            <a:r>
              <a:rPr lang="en-US" sz="2800" b="1" dirty="0"/>
              <a:t>-A-</a:t>
            </a:r>
            <a:r>
              <a:rPr lang="en-US" sz="2800" b="1" dirty="0">
                <a:solidFill>
                  <a:srgbClr val="800000"/>
                </a:solidFill>
              </a:rPr>
              <a:t>B</a:t>
            </a:r>
            <a:r>
              <a:rPr lang="en-US" sz="2800" b="1" dirty="0"/>
              <a:t>-A-</a:t>
            </a:r>
            <a:r>
              <a:rPr lang="en-US" sz="2800" b="1" dirty="0">
                <a:solidFill>
                  <a:srgbClr val="800000"/>
                </a:solidFill>
              </a:rPr>
              <a:t>B</a:t>
            </a:r>
            <a:r>
              <a:rPr lang="en-US" sz="2800" b="1" dirty="0"/>
              <a:t>-A-</a:t>
            </a:r>
            <a:r>
              <a:rPr lang="en-US" sz="2800" b="1" dirty="0">
                <a:solidFill>
                  <a:srgbClr val="800000"/>
                </a:solidFill>
              </a:rPr>
              <a:t>B</a:t>
            </a:r>
            <a:r>
              <a:rPr lang="en-US" sz="2800" b="1" dirty="0"/>
              <a:t>-A-</a:t>
            </a:r>
            <a:r>
              <a:rPr lang="en-US" sz="2800" b="1" dirty="0">
                <a:solidFill>
                  <a:srgbClr val="800000"/>
                </a:solidFill>
              </a:rPr>
              <a:t>B</a:t>
            </a:r>
            <a:r>
              <a:rPr lang="en-US" sz="2800" b="1" dirty="0"/>
              <a:t>-A-</a:t>
            </a:r>
            <a:endParaRPr lang="he-IL" sz="2800" b="1" dirty="0"/>
          </a:p>
          <a:p>
            <a:pPr>
              <a:lnSpc>
                <a:spcPct val="150000"/>
              </a:lnSpc>
              <a:spcBef>
                <a:spcPts val="0"/>
              </a:spcBef>
            </a:pPr>
            <a:r>
              <a:rPr lang="he-IL" sz="2800" dirty="0" smtClean="0"/>
              <a:t>יש פולימרים, </a:t>
            </a:r>
            <a:r>
              <a:rPr lang="he-IL" sz="2800" dirty="0"/>
              <a:t>לדוגמה </a:t>
            </a:r>
            <a:r>
              <a:rPr lang="he-IL" sz="2800" dirty="0" smtClean="0"/>
              <a:t>חלבון, </a:t>
            </a:r>
            <a:r>
              <a:rPr lang="he-IL" sz="2800" dirty="0"/>
              <a:t>שנוצרים מ-20 </a:t>
            </a:r>
            <a:r>
              <a:rPr lang="he-IL" sz="2800" dirty="0" err="1" smtClean="0"/>
              <a:t>מונומרים</a:t>
            </a:r>
            <a:r>
              <a:rPr lang="he-IL" sz="2800" dirty="0" smtClean="0"/>
              <a:t> שונים או פחות (חומצות </a:t>
            </a:r>
            <a:r>
              <a:rPr lang="he-IL" sz="2800" dirty="0"/>
              <a:t>אמיניות) </a:t>
            </a:r>
            <a:r>
              <a:rPr lang="he-IL" sz="2800" dirty="0" smtClean="0"/>
              <a:t>שקשורים </a:t>
            </a:r>
            <a:r>
              <a:rPr lang="he-IL" sz="2800" dirty="0"/>
              <a:t>בקשר </a:t>
            </a:r>
            <a:r>
              <a:rPr lang="he-IL" sz="2800" dirty="0" err="1"/>
              <a:t>קוולנטי</a:t>
            </a:r>
            <a:r>
              <a:rPr lang="he-IL" sz="2800" dirty="0"/>
              <a:t> ברצף מוגדר לכל חלבון.</a:t>
            </a:r>
            <a:endParaRPr lang="he-IL" sz="3200"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11</a:t>
            </a:fld>
            <a:endParaRPr lang="he-IL"/>
          </a:p>
        </p:txBody>
      </p:sp>
      <p:sp>
        <p:nvSpPr>
          <p:cNvPr id="4" name="כותרת 3"/>
          <p:cNvSpPr>
            <a:spLocks noGrp="1"/>
          </p:cNvSpPr>
          <p:nvPr>
            <p:ph type="title"/>
          </p:nvPr>
        </p:nvSpPr>
        <p:spPr>
          <a:xfrm>
            <a:off x="457200" y="274638"/>
            <a:ext cx="8229600" cy="850106"/>
          </a:xfrm>
        </p:spPr>
        <p:txBody>
          <a:bodyPr/>
          <a:lstStyle/>
          <a:p>
            <a:pPr algn="ctr"/>
            <a:r>
              <a:rPr lang="he-IL" dirty="0" err="1" smtClean="0"/>
              <a:t>ממונומרים</a:t>
            </a:r>
            <a:r>
              <a:rPr lang="he-IL" dirty="0" smtClean="0"/>
              <a:t> לפולימר</a:t>
            </a:r>
            <a:endParaRPr lang="he-IL" dirty="0"/>
          </a:p>
        </p:txBody>
      </p:sp>
    </p:spTree>
    <p:extLst>
      <p:ext uri="{BB962C8B-B14F-4D97-AF65-F5344CB8AC3E}">
        <p14:creationId xmlns:p14="http://schemas.microsoft.com/office/powerpoint/2010/main" val="1137485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Text Box 1030"/>
          <p:cNvSpPr txBox="1">
            <a:spLocks noChangeArrowheads="1"/>
          </p:cNvSpPr>
          <p:nvPr/>
        </p:nvSpPr>
        <p:spPr bwMode="auto">
          <a:xfrm>
            <a:off x="381000" y="836712"/>
            <a:ext cx="8367464"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50000"/>
              </a:spcBef>
            </a:pPr>
            <a:r>
              <a:rPr lang="he-IL" sz="2800" b="1" dirty="0" err="1" smtClean="0">
                <a:solidFill>
                  <a:srgbClr val="7030A0"/>
                </a:solidFill>
              </a:rPr>
              <a:t>מאקרומולקולה</a:t>
            </a:r>
            <a:r>
              <a:rPr lang="he-IL" sz="2800" b="0" dirty="0" smtClean="0"/>
              <a:t> </a:t>
            </a:r>
            <a:r>
              <a:rPr lang="he-IL" sz="2800" b="0" dirty="0"/>
              <a:t>- מולקולת ענק שבה מאות או אלפי אטומים קשורים זה לזה </a:t>
            </a:r>
            <a:r>
              <a:rPr lang="he-IL" sz="2800" b="1" dirty="0"/>
              <a:t>בקשר </a:t>
            </a:r>
            <a:r>
              <a:rPr lang="he-IL" sz="2800" b="1" dirty="0" err="1"/>
              <a:t>קוולנטי</a:t>
            </a:r>
            <a:r>
              <a:rPr lang="he-IL" sz="2800" b="1" dirty="0"/>
              <a:t>. </a:t>
            </a:r>
            <a:endParaRPr lang="he-IL" sz="2800" b="1" dirty="0" smtClean="0"/>
          </a:p>
          <a:p>
            <a:pPr algn="r" rtl="1">
              <a:spcBef>
                <a:spcPct val="50000"/>
              </a:spcBef>
            </a:pPr>
            <a:endParaRPr lang="he-IL" sz="2800" dirty="0"/>
          </a:p>
          <a:p>
            <a:pPr algn="r" rtl="1">
              <a:spcBef>
                <a:spcPct val="50000"/>
              </a:spcBef>
            </a:pPr>
            <a:endParaRPr lang="he-IL" sz="2800" b="0" dirty="0" smtClean="0"/>
          </a:p>
          <a:p>
            <a:pPr algn="r" rtl="1">
              <a:spcBef>
                <a:spcPct val="50000"/>
              </a:spcBef>
            </a:pPr>
            <a:endParaRPr lang="he-IL" sz="2800" dirty="0"/>
          </a:p>
          <a:p>
            <a:pPr algn="r" rtl="1">
              <a:spcBef>
                <a:spcPct val="50000"/>
              </a:spcBef>
            </a:pPr>
            <a:endParaRPr lang="he-IL" sz="2800" b="0" dirty="0" smtClean="0"/>
          </a:p>
          <a:p>
            <a:pPr algn="r" rtl="1">
              <a:spcBef>
                <a:spcPct val="50000"/>
              </a:spcBef>
            </a:pPr>
            <a:endParaRPr lang="he-IL" sz="2800" dirty="0"/>
          </a:p>
          <a:p>
            <a:pPr algn="r" rtl="1">
              <a:spcBef>
                <a:spcPct val="50000"/>
              </a:spcBef>
            </a:pPr>
            <a:endParaRPr lang="he-IL" sz="1200" b="0" dirty="0" smtClean="0"/>
          </a:p>
          <a:p>
            <a:pPr>
              <a:spcBef>
                <a:spcPct val="50000"/>
              </a:spcBef>
            </a:pPr>
            <a:r>
              <a:rPr lang="he-IL" sz="3200" dirty="0" smtClean="0">
                <a:effectLst>
                  <a:outerShdw blurRad="38100" dist="38100" dir="2700000" algn="tl">
                    <a:srgbClr val="C0C0C0"/>
                  </a:outerShdw>
                </a:effectLst>
              </a:rPr>
              <a:t>מודל </a:t>
            </a:r>
            <a:r>
              <a:rPr lang="he-IL" sz="3200" dirty="0">
                <a:effectLst>
                  <a:outerShdw blurRad="38100" dist="38100" dir="2700000" algn="tl">
                    <a:srgbClr val="C0C0C0"/>
                  </a:outerShdw>
                </a:effectLst>
              </a:rPr>
              <a:t>המתאר </a:t>
            </a:r>
            <a:r>
              <a:rPr lang="he-IL" sz="3200" dirty="0" err="1" smtClean="0">
                <a:effectLst>
                  <a:outerShdw blurRad="38100" dist="38100" dir="2700000" algn="tl">
                    <a:srgbClr val="C0C0C0"/>
                  </a:outerShdw>
                </a:effectLst>
              </a:rPr>
              <a:t>מאקרומולקולה</a:t>
            </a:r>
            <a:r>
              <a:rPr lang="he-IL" sz="3200" dirty="0" smtClean="0">
                <a:effectLst>
                  <a:outerShdw blurRad="38100" dist="38100" dir="2700000" algn="tl">
                    <a:srgbClr val="C0C0C0"/>
                  </a:outerShdw>
                </a:effectLst>
              </a:rPr>
              <a:t> אחת של הפולימר</a:t>
            </a:r>
            <a:r>
              <a:rPr lang="en-US" sz="3200" dirty="0" smtClean="0">
                <a:effectLst>
                  <a:outerShdw blurRad="38100" dist="38100" dir="2700000" algn="tl">
                    <a:srgbClr val="C0C0C0"/>
                  </a:outerShdw>
                </a:effectLst>
              </a:rPr>
              <a:t> </a:t>
            </a:r>
            <a:endParaRPr lang="he-IL" sz="3200" dirty="0" smtClean="0">
              <a:effectLst>
                <a:outerShdw blurRad="38100" dist="38100" dir="2700000" algn="tl">
                  <a:srgbClr val="C0C0C0"/>
                </a:outerShdw>
              </a:effectLst>
            </a:endParaRPr>
          </a:p>
          <a:p>
            <a:pPr>
              <a:spcBef>
                <a:spcPct val="50000"/>
              </a:spcBef>
            </a:pPr>
            <a:endParaRPr lang="en-US" sz="2800" b="0" dirty="0" smtClean="0"/>
          </a:p>
        </p:txBody>
      </p:sp>
      <p:sp>
        <p:nvSpPr>
          <p:cNvPr id="109575" name="WordArt 1031"/>
          <p:cNvSpPr>
            <a:spLocks noChangeArrowheads="1" noChangeShapeType="1" noTextEdit="1"/>
          </p:cNvSpPr>
          <p:nvPr/>
        </p:nvSpPr>
        <p:spPr bwMode="auto">
          <a:xfrm>
            <a:off x="7086600" y="1219200"/>
            <a:ext cx="1447800" cy="295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endParaRPr lang="he-IL" sz="3600" kern="10" dirty="0">
              <a:ln w="9525">
                <a:solidFill>
                  <a:srgbClr val="000000"/>
                </a:solidFill>
                <a:round/>
                <a:headEnd/>
                <a:tailEnd/>
              </a:ln>
              <a:solidFill>
                <a:srgbClr val="CC3300"/>
              </a:solidFill>
              <a:latin typeface="Arial"/>
              <a:cs typeface="Arial"/>
            </a:endParaRPr>
          </a:p>
        </p:txBody>
      </p:sp>
      <p:sp>
        <p:nvSpPr>
          <p:cNvPr id="3" name="מלבן 2"/>
          <p:cNvSpPr/>
          <p:nvPr/>
        </p:nvSpPr>
        <p:spPr>
          <a:xfrm>
            <a:off x="2790533" y="116632"/>
            <a:ext cx="477194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err="1" smtClean="0">
                <a:solidFill>
                  <a:schemeClr val="tx2"/>
                </a:solidFill>
              </a:rPr>
              <a:t>מאקרומולקולה</a:t>
            </a:r>
            <a:endParaRPr lang="he-IL" sz="4000" b="1" dirty="0">
              <a:solidFill>
                <a:schemeClr val="tx2"/>
              </a:solidFill>
            </a:endParaRPr>
          </a:p>
        </p:txBody>
      </p:sp>
      <p:grpSp>
        <p:nvGrpSpPr>
          <p:cNvPr id="9" name="Group 287"/>
          <p:cNvGrpSpPr>
            <a:grpSpLocks/>
          </p:cNvGrpSpPr>
          <p:nvPr/>
        </p:nvGrpSpPr>
        <p:grpSpPr bwMode="auto">
          <a:xfrm rot="21449493">
            <a:off x="751285" y="2440368"/>
            <a:ext cx="7519988" cy="2227517"/>
            <a:chOff x="0" y="1440"/>
            <a:chExt cx="5808" cy="1584"/>
          </a:xfrm>
        </p:grpSpPr>
        <p:sp>
          <p:nvSpPr>
            <p:cNvPr id="10" name="Oval 288"/>
            <p:cNvSpPr>
              <a:spLocks noChangeArrowheads="1"/>
            </p:cNvSpPr>
            <p:nvPr/>
          </p:nvSpPr>
          <p:spPr bwMode="auto">
            <a:xfrm>
              <a:off x="0"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 name="Oval 289"/>
            <p:cNvSpPr>
              <a:spLocks noChangeArrowheads="1"/>
            </p:cNvSpPr>
            <p:nvPr/>
          </p:nvSpPr>
          <p:spPr bwMode="auto">
            <a:xfrm>
              <a:off x="240"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 name="Oval 290"/>
            <p:cNvSpPr>
              <a:spLocks noChangeArrowheads="1"/>
            </p:cNvSpPr>
            <p:nvPr/>
          </p:nvSpPr>
          <p:spPr bwMode="auto">
            <a:xfrm>
              <a:off x="480"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 name="Oval 291"/>
            <p:cNvSpPr>
              <a:spLocks noChangeArrowheads="1"/>
            </p:cNvSpPr>
            <p:nvPr/>
          </p:nvSpPr>
          <p:spPr bwMode="auto">
            <a:xfrm>
              <a:off x="72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 name="Oval 292"/>
            <p:cNvSpPr>
              <a:spLocks noChangeArrowheads="1"/>
            </p:cNvSpPr>
            <p:nvPr/>
          </p:nvSpPr>
          <p:spPr bwMode="auto">
            <a:xfrm>
              <a:off x="960"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 name="Oval 293"/>
            <p:cNvSpPr>
              <a:spLocks noChangeArrowheads="1"/>
            </p:cNvSpPr>
            <p:nvPr/>
          </p:nvSpPr>
          <p:spPr bwMode="auto">
            <a:xfrm>
              <a:off x="120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 name="Oval 294"/>
            <p:cNvSpPr>
              <a:spLocks noChangeArrowheads="1"/>
            </p:cNvSpPr>
            <p:nvPr/>
          </p:nvSpPr>
          <p:spPr bwMode="auto">
            <a:xfrm>
              <a:off x="1296"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 name="Oval 295"/>
            <p:cNvSpPr>
              <a:spLocks noChangeArrowheads="1"/>
            </p:cNvSpPr>
            <p:nvPr/>
          </p:nvSpPr>
          <p:spPr bwMode="auto">
            <a:xfrm>
              <a:off x="1488"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8" name="Oval 296"/>
            <p:cNvSpPr>
              <a:spLocks noChangeArrowheads="1"/>
            </p:cNvSpPr>
            <p:nvPr/>
          </p:nvSpPr>
          <p:spPr bwMode="auto">
            <a:xfrm>
              <a:off x="1632"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 name="Oval 297"/>
            <p:cNvSpPr>
              <a:spLocks noChangeArrowheads="1"/>
            </p:cNvSpPr>
            <p:nvPr/>
          </p:nvSpPr>
          <p:spPr bwMode="auto">
            <a:xfrm>
              <a:off x="1824" y="244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 name="Oval 298"/>
            <p:cNvSpPr>
              <a:spLocks noChangeArrowheads="1"/>
            </p:cNvSpPr>
            <p:nvPr/>
          </p:nvSpPr>
          <p:spPr bwMode="auto">
            <a:xfrm>
              <a:off x="1968"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 name="Oval 299"/>
            <p:cNvSpPr>
              <a:spLocks noChangeArrowheads="1"/>
            </p:cNvSpPr>
            <p:nvPr/>
          </p:nvSpPr>
          <p:spPr bwMode="auto">
            <a:xfrm>
              <a:off x="2256"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 name="Oval 300"/>
            <p:cNvSpPr>
              <a:spLocks noChangeArrowheads="1"/>
            </p:cNvSpPr>
            <p:nvPr/>
          </p:nvSpPr>
          <p:spPr bwMode="auto">
            <a:xfrm>
              <a:off x="2400" y="235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 name="Oval 301"/>
            <p:cNvSpPr>
              <a:spLocks noChangeArrowheads="1"/>
            </p:cNvSpPr>
            <p:nvPr/>
          </p:nvSpPr>
          <p:spPr bwMode="auto">
            <a:xfrm>
              <a:off x="2544"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 name="Oval 302"/>
            <p:cNvSpPr>
              <a:spLocks noChangeArrowheads="1"/>
            </p:cNvSpPr>
            <p:nvPr/>
          </p:nvSpPr>
          <p:spPr bwMode="auto">
            <a:xfrm>
              <a:off x="2688"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 name="Oval 303"/>
            <p:cNvSpPr>
              <a:spLocks noChangeArrowheads="1"/>
            </p:cNvSpPr>
            <p:nvPr/>
          </p:nvSpPr>
          <p:spPr bwMode="auto">
            <a:xfrm>
              <a:off x="2580" y="15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 name="Oval 304"/>
            <p:cNvSpPr>
              <a:spLocks noChangeArrowheads="1"/>
            </p:cNvSpPr>
            <p:nvPr/>
          </p:nvSpPr>
          <p:spPr bwMode="auto">
            <a:xfrm>
              <a:off x="2304"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 name="Oval 305"/>
            <p:cNvSpPr>
              <a:spLocks noChangeArrowheads="1"/>
            </p:cNvSpPr>
            <p:nvPr/>
          </p:nvSpPr>
          <p:spPr bwMode="auto">
            <a:xfrm>
              <a:off x="2256" y="182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 name="Oval 306"/>
            <p:cNvSpPr>
              <a:spLocks noChangeArrowheads="1"/>
            </p:cNvSpPr>
            <p:nvPr/>
          </p:nvSpPr>
          <p:spPr bwMode="auto">
            <a:xfrm>
              <a:off x="235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 name="Oval 307"/>
            <p:cNvSpPr>
              <a:spLocks noChangeArrowheads="1"/>
            </p:cNvSpPr>
            <p:nvPr/>
          </p:nvSpPr>
          <p:spPr bwMode="auto">
            <a:xfrm>
              <a:off x="2544"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 name="Oval 308"/>
            <p:cNvSpPr>
              <a:spLocks noChangeArrowheads="1"/>
            </p:cNvSpPr>
            <p:nvPr/>
          </p:nvSpPr>
          <p:spPr bwMode="auto">
            <a:xfrm>
              <a:off x="2832" y="230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 name="Oval 309"/>
            <p:cNvSpPr>
              <a:spLocks noChangeArrowheads="1"/>
            </p:cNvSpPr>
            <p:nvPr/>
          </p:nvSpPr>
          <p:spPr bwMode="auto">
            <a:xfrm>
              <a:off x="3072"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 name="Oval 310"/>
            <p:cNvSpPr>
              <a:spLocks noChangeArrowheads="1"/>
            </p:cNvSpPr>
            <p:nvPr/>
          </p:nvSpPr>
          <p:spPr bwMode="auto">
            <a:xfrm>
              <a:off x="331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 name="Oval 311"/>
            <p:cNvSpPr>
              <a:spLocks noChangeArrowheads="1"/>
            </p:cNvSpPr>
            <p:nvPr/>
          </p:nvSpPr>
          <p:spPr bwMode="auto">
            <a:xfrm>
              <a:off x="3504"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 name="Oval 312"/>
            <p:cNvSpPr>
              <a:spLocks noChangeArrowheads="1"/>
            </p:cNvSpPr>
            <p:nvPr/>
          </p:nvSpPr>
          <p:spPr bwMode="auto">
            <a:xfrm>
              <a:off x="3744" y="172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 name="Oval 313"/>
            <p:cNvSpPr>
              <a:spLocks noChangeArrowheads="1"/>
            </p:cNvSpPr>
            <p:nvPr/>
          </p:nvSpPr>
          <p:spPr bwMode="auto">
            <a:xfrm>
              <a:off x="3984"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 name="Oval 314"/>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 name="Oval 315"/>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 name="Oval 316"/>
            <p:cNvSpPr>
              <a:spLocks noChangeArrowheads="1"/>
            </p:cNvSpPr>
            <p:nvPr/>
          </p:nvSpPr>
          <p:spPr bwMode="auto">
            <a:xfrm>
              <a:off x="4512" y="153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 name="Oval 317"/>
            <p:cNvSpPr>
              <a:spLocks noChangeArrowheads="1"/>
            </p:cNvSpPr>
            <p:nvPr/>
          </p:nvSpPr>
          <p:spPr bwMode="auto">
            <a:xfrm>
              <a:off x="4656"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 name="Oval 318"/>
            <p:cNvSpPr>
              <a:spLocks noChangeArrowheads="1"/>
            </p:cNvSpPr>
            <p:nvPr/>
          </p:nvSpPr>
          <p:spPr bwMode="auto">
            <a:xfrm>
              <a:off x="4560" y="201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 name="Oval 319"/>
            <p:cNvSpPr>
              <a:spLocks noChangeArrowheads="1"/>
            </p:cNvSpPr>
            <p:nvPr/>
          </p:nvSpPr>
          <p:spPr bwMode="auto">
            <a:xfrm>
              <a:off x="4560"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2" name="Oval 320"/>
            <p:cNvSpPr>
              <a:spLocks noChangeArrowheads="1"/>
            </p:cNvSpPr>
            <p:nvPr/>
          </p:nvSpPr>
          <p:spPr bwMode="auto">
            <a:xfrm>
              <a:off x="4656" y="240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 name="Oval 321"/>
            <p:cNvSpPr>
              <a:spLocks noChangeArrowheads="1"/>
            </p:cNvSpPr>
            <p:nvPr/>
          </p:nvSpPr>
          <p:spPr bwMode="auto">
            <a:xfrm>
              <a:off x="4848" y="24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 name="Oval 322"/>
            <p:cNvSpPr>
              <a:spLocks noChangeArrowheads="1"/>
            </p:cNvSpPr>
            <p:nvPr/>
          </p:nvSpPr>
          <p:spPr bwMode="auto">
            <a:xfrm>
              <a:off x="5040"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 name="Oval 323"/>
            <p:cNvSpPr>
              <a:spLocks noChangeArrowheads="1"/>
            </p:cNvSpPr>
            <p:nvPr/>
          </p:nvSpPr>
          <p:spPr bwMode="auto">
            <a:xfrm>
              <a:off x="5232"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 name="Oval 324"/>
            <p:cNvSpPr>
              <a:spLocks noChangeArrowheads="1"/>
            </p:cNvSpPr>
            <p:nvPr/>
          </p:nvSpPr>
          <p:spPr bwMode="auto">
            <a:xfrm>
              <a:off x="5424"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12</a:t>
            </a:fld>
            <a:endParaRPr lang="he-IL"/>
          </a:p>
        </p:txBody>
      </p:sp>
    </p:spTree>
    <p:extLst>
      <p:ext uri="{BB962C8B-B14F-4D97-AF65-F5344CB8AC3E}">
        <p14:creationId xmlns:p14="http://schemas.microsoft.com/office/powerpoint/2010/main" val="221546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8" name="Group 248"/>
          <p:cNvGrpSpPr>
            <a:grpSpLocks/>
          </p:cNvGrpSpPr>
          <p:nvPr/>
        </p:nvGrpSpPr>
        <p:grpSpPr bwMode="auto">
          <a:xfrm rot="12450691">
            <a:off x="12577" y="2755135"/>
            <a:ext cx="9220200" cy="2460144"/>
            <a:chOff x="0" y="1440"/>
            <a:chExt cx="5808" cy="1584"/>
          </a:xfrm>
        </p:grpSpPr>
        <p:sp>
          <p:nvSpPr>
            <p:cNvPr id="5329" name="Oval 209"/>
            <p:cNvSpPr>
              <a:spLocks noChangeArrowheads="1"/>
            </p:cNvSpPr>
            <p:nvPr/>
          </p:nvSpPr>
          <p:spPr bwMode="auto">
            <a:xfrm>
              <a:off x="0"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0" name="Oval 210"/>
            <p:cNvSpPr>
              <a:spLocks noChangeArrowheads="1"/>
            </p:cNvSpPr>
            <p:nvPr/>
          </p:nvSpPr>
          <p:spPr bwMode="auto">
            <a:xfrm>
              <a:off x="240"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1" name="Oval 211"/>
            <p:cNvSpPr>
              <a:spLocks noChangeArrowheads="1"/>
            </p:cNvSpPr>
            <p:nvPr/>
          </p:nvSpPr>
          <p:spPr bwMode="auto">
            <a:xfrm>
              <a:off x="480"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2" name="Oval 212"/>
            <p:cNvSpPr>
              <a:spLocks noChangeArrowheads="1"/>
            </p:cNvSpPr>
            <p:nvPr/>
          </p:nvSpPr>
          <p:spPr bwMode="auto">
            <a:xfrm>
              <a:off x="72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3" name="Oval 213"/>
            <p:cNvSpPr>
              <a:spLocks noChangeArrowheads="1"/>
            </p:cNvSpPr>
            <p:nvPr/>
          </p:nvSpPr>
          <p:spPr bwMode="auto">
            <a:xfrm>
              <a:off x="960"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4" name="Oval 214"/>
            <p:cNvSpPr>
              <a:spLocks noChangeArrowheads="1"/>
            </p:cNvSpPr>
            <p:nvPr/>
          </p:nvSpPr>
          <p:spPr bwMode="auto">
            <a:xfrm>
              <a:off x="120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5" name="Oval 215"/>
            <p:cNvSpPr>
              <a:spLocks noChangeArrowheads="1"/>
            </p:cNvSpPr>
            <p:nvPr/>
          </p:nvSpPr>
          <p:spPr bwMode="auto">
            <a:xfrm>
              <a:off x="1296"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6" name="Oval 216"/>
            <p:cNvSpPr>
              <a:spLocks noChangeArrowheads="1"/>
            </p:cNvSpPr>
            <p:nvPr/>
          </p:nvSpPr>
          <p:spPr bwMode="auto">
            <a:xfrm>
              <a:off x="1488"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7" name="Oval 217"/>
            <p:cNvSpPr>
              <a:spLocks noChangeArrowheads="1"/>
            </p:cNvSpPr>
            <p:nvPr/>
          </p:nvSpPr>
          <p:spPr bwMode="auto">
            <a:xfrm>
              <a:off x="1632"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8" name="Oval 218"/>
            <p:cNvSpPr>
              <a:spLocks noChangeArrowheads="1"/>
            </p:cNvSpPr>
            <p:nvPr/>
          </p:nvSpPr>
          <p:spPr bwMode="auto">
            <a:xfrm>
              <a:off x="1824" y="244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39" name="Oval 219"/>
            <p:cNvSpPr>
              <a:spLocks noChangeArrowheads="1"/>
            </p:cNvSpPr>
            <p:nvPr/>
          </p:nvSpPr>
          <p:spPr bwMode="auto">
            <a:xfrm>
              <a:off x="1968"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0" name="Oval 220"/>
            <p:cNvSpPr>
              <a:spLocks noChangeArrowheads="1"/>
            </p:cNvSpPr>
            <p:nvPr/>
          </p:nvSpPr>
          <p:spPr bwMode="auto">
            <a:xfrm>
              <a:off x="2256"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1" name="Oval 221"/>
            <p:cNvSpPr>
              <a:spLocks noChangeArrowheads="1"/>
            </p:cNvSpPr>
            <p:nvPr/>
          </p:nvSpPr>
          <p:spPr bwMode="auto">
            <a:xfrm>
              <a:off x="2400" y="235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2" name="Oval 222"/>
            <p:cNvSpPr>
              <a:spLocks noChangeArrowheads="1"/>
            </p:cNvSpPr>
            <p:nvPr/>
          </p:nvSpPr>
          <p:spPr bwMode="auto">
            <a:xfrm>
              <a:off x="2544"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3" name="Oval 223"/>
            <p:cNvSpPr>
              <a:spLocks noChangeArrowheads="1"/>
            </p:cNvSpPr>
            <p:nvPr/>
          </p:nvSpPr>
          <p:spPr bwMode="auto">
            <a:xfrm>
              <a:off x="2688"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4" name="Oval 224"/>
            <p:cNvSpPr>
              <a:spLocks noChangeArrowheads="1"/>
            </p:cNvSpPr>
            <p:nvPr/>
          </p:nvSpPr>
          <p:spPr bwMode="auto">
            <a:xfrm>
              <a:off x="2580" y="15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5" name="Oval 225"/>
            <p:cNvSpPr>
              <a:spLocks noChangeArrowheads="1"/>
            </p:cNvSpPr>
            <p:nvPr/>
          </p:nvSpPr>
          <p:spPr bwMode="auto">
            <a:xfrm>
              <a:off x="2304"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6" name="Oval 226"/>
            <p:cNvSpPr>
              <a:spLocks noChangeArrowheads="1"/>
            </p:cNvSpPr>
            <p:nvPr/>
          </p:nvSpPr>
          <p:spPr bwMode="auto">
            <a:xfrm>
              <a:off x="2256" y="182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7" name="Oval 227"/>
            <p:cNvSpPr>
              <a:spLocks noChangeArrowheads="1"/>
            </p:cNvSpPr>
            <p:nvPr/>
          </p:nvSpPr>
          <p:spPr bwMode="auto">
            <a:xfrm>
              <a:off x="235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8" name="Oval 228"/>
            <p:cNvSpPr>
              <a:spLocks noChangeArrowheads="1"/>
            </p:cNvSpPr>
            <p:nvPr/>
          </p:nvSpPr>
          <p:spPr bwMode="auto">
            <a:xfrm>
              <a:off x="2544"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49" name="Oval 229"/>
            <p:cNvSpPr>
              <a:spLocks noChangeArrowheads="1"/>
            </p:cNvSpPr>
            <p:nvPr/>
          </p:nvSpPr>
          <p:spPr bwMode="auto">
            <a:xfrm>
              <a:off x="2832" y="230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0" name="Oval 230"/>
            <p:cNvSpPr>
              <a:spLocks noChangeArrowheads="1"/>
            </p:cNvSpPr>
            <p:nvPr/>
          </p:nvSpPr>
          <p:spPr bwMode="auto">
            <a:xfrm>
              <a:off x="3072"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1" name="Oval 231"/>
            <p:cNvSpPr>
              <a:spLocks noChangeArrowheads="1"/>
            </p:cNvSpPr>
            <p:nvPr/>
          </p:nvSpPr>
          <p:spPr bwMode="auto">
            <a:xfrm>
              <a:off x="331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2" name="Oval 232"/>
            <p:cNvSpPr>
              <a:spLocks noChangeArrowheads="1"/>
            </p:cNvSpPr>
            <p:nvPr/>
          </p:nvSpPr>
          <p:spPr bwMode="auto">
            <a:xfrm>
              <a:off x="3504"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3" name="Oval 233"/>
            <p:cNvSpPr>
              <a:spLocks noChangeArrowheads="1"/>
            </p:cNvSpPr>
            <p:nvPr/>
          </p:nvSpPr>
          <p:spPr bwMode="auto">
            <a:xfrm>
              <a:off x="3744" y="172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4" name="Oval 234"/>
            <p:cNvSpPr>
              <a:spLocks noChangeArrowheads="1"/>
            </p:cNvSpPr>
            <p:nvPr/>
          </p:nvSpPr>
          <p:spPr bwMode="auto">
            <a:xfrm>
              <a:off x="3984"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5" name="Oval 235"/>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6" name="Oval 236"/>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7" name="Oval 237"/>
            <p:cNvSpPr>
              <a:spLocks noChangeArrowheads="1"/>
            </p:cNvSpPr>
            <p:nvPr/>
          </p:nvSpPr>
          <p:spPr bwMode="auto">
            <a:xfrm>
              <a:off x="4512" y="153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8" name="Oval 238"/>
            <p:cNvSpPr>
              <a:spLocks noChangeArrowheads="1"/>
            </p:cNvSpPr>
            <p:nvPr/>
          </p:nvSpPr>
          <p:spPr bwMode="auto">
            <a:xfrm>
              <a:off x="4656"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59" name="Oval 239"/>
            <p:cNvSpPr>
              <a:spLocks noChangeArrowheads="1"/>
            </p:cNvSpPr>
            <p:nvPr/>
          </p:nvSpPr>
          <p:spPr bwMode="auto">
            <a:xfrm>
              <a:off x="4560" y="201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0" name="Oval 240"/>
            <p:cNvSpPr>
              <a:spLocks noChangeArrowheads="1"/>
            </p:cNvSpPr>
            <p:nvPr/>
          </p:nvSpPr>
          <p:spPr bwMode="auto">
            <a:xfrm>
              <a:off x="4560"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1" name="Oval 241"/>
            <p:cNvSpPr>
              <a:spLocks noChangeArrowheads="1"/>
            </p:cNvSpPr>
            <p:nvPr/>
          </p:nvSpPr>
          <p:spPr bwMode="auto">
            <a:xfrm>
              <a:off x="4656" y="240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2" name="Oval 242"/>
            <p:cNvSpPr>
              <a:spLocks noChangeArrowheads="1"/>
            </p:cNvSpPr>
            <p:nvPr/>
          </p:nvSpPr>
          <p:spPr bwMode="auto">
            <a:xfrm>
              <a:off x="4848" y="24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3" name="Oval 243"/>
            <p:cNvSpPr>
              <a:spLocks noChangeArrowheads="1"/>
            </p:cNvSpPr>
            <p:nvPr/>
          </p:nvSpPr>
          <p:spPr bwMode="auto">
            <a:xfrm>
              <a:off x="5040"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4" name="Oval 244"/>
            <p:cNvSpPr>
              <a:spLocks noChangeArrowheads="1"/>
            </p:cNvSpPr>
            <p:nvPr/>
          </p:nvSpPr>
          <p:spPr bwMode="auto">
            <a:xfrm>
              <a:off x="5232"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65" name="Oval 245"/>
            <p:cNvSpPr>
              <a:spLocks noChangeArrowheads="1"/>
            </p:cNvSpPr>
            <p:nvPr/>
          </p:nvSpPr>
          <p:spPr bwMode="auto">
            <a:xfrm>
              <a:off x="5424"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5367" name="Text Box 247"/>
          <p:cNvSpPr txBox="1">
            <a:spLocks noChangeArrowheads="1"/>
          </p:cNvSpPr>
          <p:nvPr/>
        </p:nvSpPr>
        <p:spPr bwMode="auto">
          <a:xfrm>
            <a:off x="304800" y="188640"/>
            <a:ext cx="822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sz="3200" b="1" dirty="0">
                <a:solidFill>
                  <a:srgbClr val="7030A0"/>
                </a:solidFill>
              </a:rPr>
              <a:t>פולימר</a:t>
            </a:r>
            <a:r>
              <a:rPr lang="he-IL" sz="3200" dirty="0"/>
              <a:t> </a:t>
            </a:r>
            <a:r>
              <a:rPr lang="he-IL" sz="3200" dirty="0" smtClean="0"/>
              <a:t>- הוא </a:t>
            </a:r>
            <a:r>
              <a:rPr lang="he-IL" sz="3200" b="1" dirty="0"/>
              <a:t>חומר</a:t>
            </a:r>
            <a:r>
              <a:rPr lang="he-IL" sz="3200" dirty="0"/>
              <a:t> המורכב </a:t>
            </a:r>
            <a:r>
              <a:rPr lang="he-IL" sz="3200" dirty="0" err="1" smtClean="0"/>
              <a:t>ממאקרומולקולות</a:t>
            </a:r>
            <a:r>
              <a:rPr lang="he-IL" sz="3200" dirty="0" smtClean="0"/>
              <a:t> </a:t>
            </a:r>
            <a:r>
              <a:rPr lang="he-IL" sz="3200" b="1" dirty="0" smtClean="0"/>
              <a:t>רבות</a:t>
            </a:r>
            <a:r>
              <a:rPr lang="he-IL" sz="3200" dirty="0" smtClean="0"/>
              <a:t> </a:t>
            </a:r>
            <a:endParaRPr lang="he-IL" sz="3200" dirty="0"/>
          </a:p>
        </p:txBody>
      </p:sp>
      <p:grpSp>
        <p:nvGrpSpPr>
          <p:cNvPr id="5369" name="Group 249"/>
          <p:cNvGrpSpPr>
            <a:grpSpLocks/>
          </p:cNvGrpSpPr>
          <p:nvPr/>
        </p:nvGrpSpPr>
        <p:grpSpPr bwMode="auto">
          <a:xfrm>
            <a:off x="0" y="2204864"/>
            <a:ext cx="9220200" cy="2514600"/>
            <a:chOff x="0" y="1440"/>
            <a:chExt cx="5808" cy="1584"/>
          </a:xfrm>
        </p:grpSpPr>
        <p:sp>
          <p:nvSpPr>
            <p:cNvPr id="5370" name="Oval 250"/>
            <p:cNvSpPr>
              <a:spLocks noChangeArrowheads="1"/>
            </p:cNvSpPr>
            <p:nvPr/>
          </p:nvSpPr>
          <p:spPr bwMode="auto">
            <a:xfrm>
              <a:off x="0"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1" name="Oval 251"/>
            <p:cNvSpPr>
              <a:spLocks noChangeArrowheads="1"/>
            </p:cNvSpPr>
            <p:nvPr/>
          </p:nvSpPr>
          <p:spPr bwMode="auto">
            <a:xfrm>
              <a:off x="240"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2" name="Oval 252"/>
            <p:cNvSpPr>
              <a:spLocks noChangeArrowheads="1"/>
            </p:cNvSpPr>
            <p:nvPr/>
          </p:nvSpPr>
          <p:spPr bwMode="auto">
            <a:xfrm>
              <a:off x="480"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3" name="Oval 253"/>
            <p:cNvSpPr>
              <a:spLocks noChangeArrowheads="1"/>
            </p:cNvSpPr>
            <p:nvPr/>
          </p:nvSpPr>
          <p:spPr bwMode="auto">
            <a:xfrm>
              <a:off x="72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4" name="Oval 254"/>
            <p:cNvSpPr>
              <a:spLocks noChangeArrowheads="1"/>
            </p:cNvSpPr>
            <p:nvPr/>
          </p:nvSpPr>
          <p:spPr bwMode="auto">
            <a:xfrm>
              <a:off x="960"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5" name="Oval 255"/>
            <p:cNvSpPr>
              <a:spLocks noChangeArrowheads="1"/>
            </p:cNvSpPr>
            <p:nvPr/>
          </p:nvSpPr>
          <p:spPr bwMode="auto">
            <a:xfrm>
              <a:off x="120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6" name="Oval 256"/>
            <p:cNvSpPr>
              <a:spLocks noChangeArrowheads="1"/>
            </p:cNvSpPr>
            <p:nvPr/>
          </p:nvSpPr>
          <p:spPr bwMode="auto">
            <a:xfrm>
              <a:off x="1296"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7" name="Oval 257"/>
            <p:cNvSpPr>
              <a:spLocks noChangeArrowheads="1"/>
            </p:cNvSpPr>
            <p:nvPr/>
          </p:nvSpPr>
          <p:spPr bwMode="auto">
            <a:xfrm>
              <a:off x="1488"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8" name="Oval 258"/>
            <p:cNvSpPr>
              <a:spLocks noChangeArrowheads="1"/>
            </p:cNvSpPr>
            <p:nvPr/>
          </p:nvSpPr>
          <p:spPr bwMode="auto">
            <a:xfrm>
              <a:off x="1632"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79" name="Oval 259"/>
            <p:cNvSpPr>
              <a:spLocks noChangeArrowheads="1"/>
            </p:cNvSpPr>
            <p:nvPr/>
          </p:nvSpPr>
          <p:spPr bwMode="auto">
            <a:xfrm>
              <a:off x="1824" y="244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0" name="Oval 260"/>
            <p:cNvSpPr>
              <a:spLocks noChangeArrowheads="1"/>
            </p:cNvSpPr>
            <p:nvPr/>
          </p:nvSpPr>
          <p:spPr bwMode="auto">
            <a:xfrm>
              <a:off x="1968"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1" name="Oval 261"/>
            <p:cNvSpPr>
              <a:spLocks noChangeArrowheads="1"/>
            </p:cNvSpPr>
            <p:nvPr/>
          </p:nvSpPr>
          <p:spPr bwMode="auto">
            <a:xfrm>
              <a:off x="2256"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2" name="Oval 262"/>
            <p:cNvSpPr>
              <a:spLocks noChangeArrowheads="1"/>
            </p:cNvSpPr>
            <p:nvPr/>
          </p:nvSpPr>
          <p:spPr bwMode="auto">
            <a:xfrm>
              <a:off x="2400" y="235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3" name="Oval 263"/>
            <p:cNvSpPr>
              <a:spLocks noChangeArrowheads="1"/>
            </p:cNvSpPr>
            <p:nvPr/>
          </p:nvSpPr>
          <p:spPr bwMode="auto">
            <a:xfrm>
              <a:off x="2544"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4" name="Oval 264"/>
            <p:cNvSpPr>
              <a:spLocks noChangeArrowheads="1"/>
            </p:cNvSpPr>
            <p:nvPr/>
          </p:nvSpPr>
          <p:spPr bwMode="auto">
            <a:xfrm>
              <a:off x="2688"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5" name="Oval 265"/>
            <p:cNvSpPr>
              <a:spLocks noChangeArrowheads="1"/>
            </p:cNvSpPr>
            <p:nvPr/>
          </p:nvSpPr>
          <p:spPr bwMode="auto">
            <a:xfrm>
              <a:off x="2580" y="15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6" name="Oval 266"/>
            <p:cNvSpPr>
              <a:spLocks noChangeArrowheads="1"/>
            </p:cNvSpPr>
            <p:nvPr/>
          </p:nvSpPr>
          <p:spPr bwMode="auto">
            <a:xfrm>
              <a:off x="2304"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7" name="Oval 267"/>
            <p:cNvSpPr>
              <a:spLocks noChangeArrowheads="1"/>
            </p:cNvSpPr>
            <p:nvPr/>
          </p:nvSpPr>
          <p:spPr bwMode="auto">
            <a:xfrm>
              <a:off x="2256" y="182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8" name="Oval 268"/>
            <p:cNvSpPr>
              <a:spLocks noChangeArrowheads="1"/>
            </p:cNvSpPr>
            <p:nvPr/>
          </p:nvSpPr>
          <p:spPr bwMode="auto">
            <a:xfrm>
              <a:off x="235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89" name="Oval 269"/>
            <p:cNvSpPr>
              <a:spLocks noChangeArrowheads="1"/>
            </p:cNvSpPr>
            <p:nvPr/>
          </p:nvSpPr>
          <p:spPr bwMode="auto">
            <a:xfrm>
              <a:off x="2544"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0" name="Oval 270"/>
            <p:cNvSpPr>
              <a:spLocks noChangeArrowheads="1"/>
            </p:cNvSpPr>
            <p:nvPr/>
          </p:nvSpPr>
          <p:spPr bwMode="auto">
            <a:xfrm>
              <a:off x="2832" y="230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1" name="Oval 271"/>
            <p:cNvSpPr>
              <a:spLocks noChangeArrowheads="1"/>
            </p:cNvSpPr>
            <p:nvPr/>
          </p:nvSpPr>
          <p:spPr bwMode="auto">
            <a:xfrm>
              <a:off x="3072"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2" name="Oval 272"/>
            <p:cNvSpPr>
              <a:spLocks noChangeArrowheads="1"/>
            </p:cNvSpPr>
            <p:nvPr/>
          </p:nvSpPr>
          <p:spPr bwMode="auto">
            <a:xfrm>
              <a:off x="331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3" name="Oval 273"/>
            <p:cNvSpPr>
              <a:spLocks noChangeArrowheads="1"/>
            </p:cNvSpPr>
            <p:nvPr/>
          </p:nvSpPr>
          <p:spPr bwMode="auto">
            <a:xfrm>
              <a:off x="3504"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4" name="Oval 274"/>
            <p:cNvSpPr>
              <a:spLocks noChangeArrowheads="1"/>
            </p:cNvSpPr>
            <p:nvPr/>
          </p:nvSpPr>
          <p:spPr bwMode="auto">
            <a:xfrm>
              <a:off x="3744" y="172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5" name="Oval 275"/>
            <p:cNvSpPr>
              <a:spLocks noChangeArrowheads="1"/>
            </p:cNvSpPr>
            <p:nvPr/>
          </p:nvSpPr>
          <p:spPr bwMode="auto">
            <a:xfrm>
              <a:off x="3984"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6" name="Oval 276"/>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7" name="Oval 277"/>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8" name="Oval 278"/>
            <p:cNvSpPr>
              <a:spLocks noChangeArrowheads="1"/>
            </p:cNvSpPr>
            <p:nvPr/>
          </p:nvSpPr>
          <p:spPr bwMode="auto">
            <a:xfrm>
              <a:off x="4512" y="153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399" name="Oval 279"/>
            <p:cNvSpPr>
              <a:spLocks noChangeArrowheads="1"/>
            </p:cNvSpPr>
            <p:nvPr/>
          </p:nvSpPr>
          <p:spPr bwMode="auto">
            <a:xfrm>
              <a:off x="4656"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0" name="Oval 280"/>
            <p:cNvSpPr>
              <a:spLocks noChangeArrowheads="1"/>
            </p:cNvSpPr>
            <p:nvPr/>
          </p:nvSpPr>
          <p:spPr bwMode="auto">
            <a:xfrm>
              <a:off x="4560" y="201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1" name="Oval 281"/>
            <p:cNvSpPr>
              <a:spLocks noChangeArrowheads="1"/>
            </p:cNvSpPr>
            <p:nvPr/>
          </p:nvSpPr>
          <p:spPr bwMode="auto">
            <a:xfrm>
              <a:off x="4560"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2" name="Oval 282"/>
            <p:cNvSpPr>
              <a:spLocks noChangeArrowheads="1"/>
            </p:cNvSpPr>
            <p:nvPr/>
          </p:nvSpPr>
          <p:spPr bwMode="auto">
            <a:xfrm>
              <a:off x="4656" y="240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3" name="Oval 283"/>
            <p:cNvSpPr>
              <a:spLocks noChangeArrowheads="1"/>
            </p:cNvSpPr>
            <p:nvPr/>
          </p:nvSpPr>
          <p:spPr bwMode="auto">
            <a:xfrm>
              <a:off x="4848" y="24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4" name="Oval 284"/>
            <p:cNvSpPr>
              <a:spLocks noChangeArrowheads="1"/>
            </p:cNvSpPr>
            <p:nvPr/>
          </p:nvSpPr>
          <p:spPr bwMode="auto">
            <a:xfrm>
              <a:off x="5040"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5" name="Oval 285"/>
            <p:cNvSpPr>
              <a:spLocks noChangeArrowheads="1"/>
            </p:cNvSpPr>
            <p:nvPr/>
          </p:nvSpPr>
          <p:spPr bwMode="auto">
            <a:xfrm>
              <a:off x="5232"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6" name="Oval 286"/>
            <p:cNvSpPr>
              <a:spLocks noChangeArrowheads="1"/>
            </p:cNvSpPr>
            <p:nvPr/>
          </p:nvSpPr>
          <p:spPr bwMode="auto">
            <a:xfrm>
              <a:off x="5424"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5407" name="Group 287"/>
          <p:cNvGrpSpPr>
            <a:grpSpLocks/>
          </p:cNvGrpSpPr>
          <p:nvPr/>
        </p:nvGrpSpPr>
        <p:grpSpPr bwMode="auto">
          <a:xfrm rot="-2429411">
            <a:off x="457200" y="1649877"/>
            <a:ext cx="7519988" cy="3375025"/>
            <a:chOff x="0" y="1440"/>
            <a:chExt cx="5808" cy="1584"/>
          </a:xfrm>
        </p:grpSpPr>
        <p:sp>
          <p:nvSpPr>
            <p:cNvPr id="5408" name="Oval 288"/>
            <p:cNvSpPr>
              <a:spLocks noChangeArrowheads="1"/>
            </p:cNvSpPr>
            <p:nvPr/>
          </p:nvSpPr>
          <p:spPr bwMode="auto">
            <a:xfrm>
              <a:off x="0"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09" name="Oval 289"/>
            <p:cNvSpPr>
              <a:spLocks noChangeArrowheads="1"/>
            </p:cNvSpPr>
            <p:nvPr/>
          </p:nvSpPr>
          <p:spPr bwMode="auto">
            <a:xfrm>
              <a:off x="240"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0" name="Oval 290"/>
            <p:cNvSpPr>
              <a:spLocks noChangeArrowheads="1"/>
            </p:cNvSpPr>
            <p:nvPr/>
          </p:nvSpPr>
          <p:spPr bwMode="auto">
            <a:xfrm>
              <a:off x="480"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1" name="Oval 291"/>
            <p:cNvSpPr>
              <a:spLocks noChangeArrowheads="1"/>
            </p:cNvSpPr>
            <p:nvPr/>
          </p:nvSpPr>
          <p:spPr bwMode="auto">
            <a:xfrm>
              <a:off x="72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2" name="Oval 292"/>
            <p:cNvSpPr>
              <a:spLocks noChangeArrowheads="1"/>
            </p:cNvSpPr>
            <p:nvPr/>
          </p:nvSpPr>
          <p:spPr bwMode="auto">
            <a:xfrm>
              <a:off x="960"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3" name="Oval 293"/>
            <p:cNvSpPr>
              <a:spLocks noChangeArrowheads="1"/>
            </p:cNvSpPr>
            <p:nvPr/>
          </p:nvSpPr>
          <p:spPr bwMode="auto">
            <a:xfrm>
              <a:off x="1200"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4" name="Oval 294"/>
            <p:cNvSpPr>
              <a:spLocks noChangeArrowheads="1"/>
            </p:cNvSpPr>
            <p:nvPr/>
          </p:nvSpPr>
          <p:spPr bwMode="auto">
            <a:xfrm>
              <a:off x="1296" y="192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5" name="Oval 295"/>
            <p:cNvSpPr>
              <a:spLocks noChangeArrowheads="1"/>
            </p:cNvSpPr>
            <p:nvPr/>
          </p:nvSpPr>
          <p:spPr bwMode="auto">
            <a:xfrm>
              <a:off x="1488"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6" name="Oval 296"/>
            <p:cNvSpPr>
              <a:spLocks noChangeArrowheads="1"/>
            </p:cNvSpPr>
            <p:nvPr/>
          </p:nvSpPr>
          <p:spPr bwMode="auto">
            <a:xfrm>
              <a:off x="1632"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7" name="Oval 297"/>
            <p:cNvSpPr>
              <a:spLocks noChangeArrowheads="1"/>
            </p:cNvSpPr>
            <p:nvPr/>
          </p:nvSpPr>
          <p:spPr bwMode="auto">
            <a:xfrm>
              <a:off x="1824" y="244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8" name="Oval 298"/>
            <p:cNvSpPr>
              <a:spLocks noChangeArrowheads="1"/>
            </p:cNvSpPr>
            <p:nvPr/>
          </p:nvSpPr>
          <p:spPr bwMode="auto">
            <a:xfrm>
              <a:off x="1968"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19" name="Oval 299"/>
            <p:cNvSpPr>
              <a:spLocks noChangeArrowheads="1"/>
            </p:cNvSpPr>
            <p:nvPr/>
          </p:nvSpPr>
          <p:spPr bwMode="auto">
            <a:xfrm>
              <a:off x="2256"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0" name="Oval 300"/>
            <p:cNvSpPr>
              <a:spLocks noChangeArrowheads="1"/>
            </p:cNvSpPr>
            <p:nvPr/>
          </p:nvSpPr>
          <p:spPr bwMode="auto">
            <a:xfrm>
              <a:off x="2400" y="235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1" name="Oval 301"/>
            <p:cNvSpPr>
              <a:spLocks noChangeArrowheads="1"/>
            </p:cNvSpPr>
            <p:nvPr/>
          </p:nvSpPr>
          <p:spPr bwMode="auto">
            <a:xfrm>
              <a:off x="2544" y="211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2" name="Oval 302"/>
            <p:cNvSpPr>
              <a:spLocks noChangeArrowheads="1"/>
            </p:cNvSpPr>
            <p:nvPr/>
          </p:nvSpPr>
          <p:spPr bwMode="auto">
            <a:xfrm>
              <a:off x="2688"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3" name="Oval 303"/>
            <p:cNvSpPr>
              <a:spLocks noChangeArrowheads="1"/>
            </p:cNvSpPr>
            <p:nvPr/>
          </p:nvSpPr>
          <p:spPr bwMode="auto">
            <a:xfrm>
              <a:off x="2580" y="15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4" name="Oval 304"/>
            <p:cNvSpPr>
              <a:spLocks noChangeArrowheads="1"/>
            </p:cNvSpPr>
            <p:nvPr/>
          </p:nvSpPr>
          <p:spPr bwMode="auto">
            <a:xfrm>
              <a:off x="2304" y="163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5" name="Oval 305"/>
            <p:cNvSpPr>
              <a:spLocks noChangeArrowheads="1"/>
            </p:cNvSpPr>
            <p:nvPr/>
          </p:nvSpPr>
          <p:spPr bwMode="auto">
            <a:xfrm>
              <a:off x="2256" y="182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6" name="Oval 306"/>
            <p:cNvSpPr>
              <a:spLocks noChangeArrowheads="1"/>
            </p:cNvSpPr>
            <p:nvPr/>
          </p:nvSpPr>
          <p:spPr bwMode="auto">
            <a:xfrm>
              <a:off x="235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7" name="Oval 307"/>
            <p:cNvSpPr>
              <a:spLocks noChangeArrowheads="1"/>
            </p:cNvSpPr>
            <p:nvPr/>
          </p:nvSpPr>
          <p:spPr bwMode="auto">
            <a:xfrm>
              <a:off x="2544" y="225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8" name="Oval 308"/>
            <p:cNvSpPr>
              <a:spLocks noChangeArrowheads="1"/>
            </p:cNvSpPr>
            <p:nvPr/>
          </p:nvSpPr>
          <p:spPr bwMode="auto">
            <a:xfrm>
              <a:off x="2832" y="230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29" name="Oval 309"/>
            <p:cNvSpPr>
              <a:spLocks noChangeArrowheads="1"/>
            </p:cNvSpPr>
            <p:nvPr/>
          </p:nvSpPr>
          <p:spPr bwMode="auto">
            <a:xfrm>
              <a:off x="3072"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0" name="Oval 310"/>
            <p:cNvSpPr>
              <a:spLocks noChangeArrowheads="1"/>
            </p:cNvSpPr>
            <p:nvPr/>
          </p:nvSpPr>
          <p:spPr bwMode="auto">
            <a:xfrm>
              <a:off x="3312" y="206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1" name="Oval 311"/>
            <p:cNvSpPr>
              <a:spLocks noChangeArrowheads="1"/>
            </p:cNvSpPr>
            <p:nvPr/>
          </p:nvSpPr>
          <p:spPr bwMode="auto">
            <a:xfrm>
              <a:off x="3504" y="187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2" name="Oval 312"/>
            <p:cNvSpPr>
              <a:spLocks noChangeArrowheads="1"/>
            </p:cNvSpPr>
            <p:nvPr/>
          </p:nvSpPr>
          <p:spPr bwMode="auto">
            <a:xfrm>
              <a:off x="3744" y="172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3" name="Oval 313"/>
            <p:cNvSpPr>
              <a:spLocks noChangeArrowheads="1"/>
            </p:cNvSpPr>
            <p:nvPr/>
          </p:nvSpPr>
          <p:spPr bwMode="auto">
            <a:xfrm>
              <a:off x="3984" y="1584"/>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4" name="Oval 314"/>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5" name="Oval 315"/>
            <p:cNvSpPr>
              <a:spLocks noChangeArrowheads="1"/>
            </p:cNvSpPr>
            <p:nvPr/>
          </p:nvSpPr>
          <p:spPr bwMode="auto">
            <a:xfrm>
              <a:off x="4272" y="14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6" name="Oval 316"/>
            <p:cNvSpPr>
              <a:spLocks noChangeArrowheads="1"/>
            </p:cNvSpPr>
            <p:nvPr/>
          </p:nvSpPr>
          <p:spPr bwMode="auto">
            <a:xfrm>
              <a:off x="4512" y="153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7" name="Oval 317"/>
            <p:cNvSpPr>
              <a:spLocks noChangeArrowheads="1"/>
            </p:cNvSpPr>
            <p:nvPr/>
          </p:nvSpPr>
          <p:spPr bwMode="auto">
            <a:xfrm>
              <a:off x="4656" y="177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8" name="Oval 318"/>
            <p:cNvSpPr>
              <a:spLocks noChangeArrowheads="1"/>
            </p:cNvSpPr>
            <p:nvPr/>
          </p:nvSpPr>
          <p:spPr bwMode="auto">
            <a:xfrm>
              <a:off x="4560" y="201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39" name="Oval 319"/>
            <p:cNvSpPr>
              <a:spLocks noChangeArrowheads="1"/>
            </p:cNvSpPr>
            <p:nvPr/>
          </p:nvSpPr>
          <p:spPr bwMode="auto">
            <a:xfrm>
              <a:off x="4560" y="2208"/>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40" name="Oval 320"/>
            <p:cNvSpPr>
              <a:spLocks noChangeArrowheads="1"/>
            </p:cNvSpPr>
            <p:nvPr/>
          </p:nvSpPr>
          <p:spPr bwMode="auto">
            <a:xfrm>
              <a:off x="4656" y="240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41" name="Oval 321"/>
            <p:cNvSpPr>
              <a:spLocks noChangeArrowheads="1"/>
            </p:cNvSpPr>
            <p:nvPr/>
          </p:nvSpPr>
          <p:spPr bwMode="auto">
            <a:xfrm>
              <a:off x="4848" y="2496"/>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42" name="Oval 322"/>
            <p:cNvSpPr>
              <a:spLocks noChangeArrowheads="1"/>
            </p:cNvSpPr>
            <p:nvPr/>
          </p:nvSpPr>
          <p:spPr bwMode="auto">
            <a:xfrm>
              <a:off x="5040"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43" name="Oval 323"/>
            <p:cNvSpPr>
              <a:spLocks noChangeArrowheads="1"/>
            </p:cNvSpPr>
            <p:nvPr/>
          </p:nvSpPr>
          <p:spPr bwMode="auto">
            <a:xfrm>
              <a:off x="5232" y="2592"/>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5444" name="Oval 324"/>
            <p:cNvSpPr>
              <a:spLocks noChangeArrowheads="1"/>
            </p:cNvSpPr>
            <p:nvPr/>
          </p:nvSpPr>
          <p:spPr bwMode="auto">
            <a:xfrm>
              <a:off x="5424" y="2640"/>
              <a:ext cx="384" cy="384"/>
            </a:xfrm>
            <a:prstGeom prst="ellipse">
              <a:avLst/>
            </a:prstGeom>
            <a:gradFill rotWithShape="0">
              <a:gsLst>
                <a:gs pos="0">
                  <a:schemeClr val="accent1">
                    <a:gamma/>
                    <a:shade val="46275"/>
                    <a:invGamma/>
                  </a:schemeClr>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 name="מלבן 1"/>
          <p:cNvSpPr/>
          <p:nvPr/>
        </p:nvSpPr>
        <p:spPr>
          <a:xfrm>
            <a:off x="0" y="6268859"/>
            <a:ext cx="9036496" cy="53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he-IL" sz="2400" dirty="0" smtClean="0">
                <a:solidFill>
                  <a:schemeClr val="tx1"/>
                </a:solidFill>
                <a:effectLst>
                  <a:outerShdw blurRad="38100" dist="38100" dir="2700000" algn="tl">
                    <a:srgbClr val="C0C0C0"/>
                  </a:outerShdw>
                </a:effectLst>
              </a:rPr>
              <a:t>מודל </a:t>
            </a:r>
            <a:r>
              <a:rPr lang="he-IL" sz="2400" dirty="0">
                <a:solidFill>
                  <a:schemeClr val="tx1"/>
                </a:solidFill>
                <a:effectLst>
                  <a:outerShdw blurRad="38100" dist="38100" dir="2700000" algn="tl">
                    <a:srgbClr val="C0C0C0"/>
                  </a:outerShdw>
                </a:effectLst>
              </a:rPr>
              <a:t>המתאר שלוש </a:t>
            </a:r>
            <a:r>
              <a:rPr lang="he-IL" sz="2400" dirty="0" err="1" smtClean="0">
                <a:solidFill>
                  <a:schemeClr val="tx1"/>
                </a:solidFill>
                <a:effectLst>
                  <a:outerShdw blurRad="38100" dist="38100" dir="2700000" algn="tl">
                    <a:srgbClr val="C0C0C0"/>
                  </a:outerShdw>
                </a:effectLst>
              </a:rPr>
              <a:t>מאקרומולקולות</a:t>
            </a:r>
            <a:r>
              <a:rPr lang="he-IL" sz="2400" dirty="0" smtClean="0">
                <a:solidFill>
                  <a:schemeClr val="tx1"/>
                </a:solidFill>
                <a:effectLst>
                  <a:outerShdw blurRad="38100" dist="38100" dir="2700000" algn="tl">
                    <a:srgbClr val="C0C0C0"/>
                  </a:outerShdw>
                </a:effectLst>
              </a:rPr>
              <a:t> </a:t>
            </a:r>
            <a:r>
              <a:rPr lang="he-IL" sz="2400" dirty="0">
                <a:solidFill>
                  <a:schemeClr val="tx1"/>
                </a:solidFill>
                <a:effectLst>
                  <a:outerShdw blurRad="38100" dist="38100" dir="2700000" algn="tl">
                    <a:srgbClr val="C0C0C0"/>
                  </a:outerShdw>
                </a:effectLst>
              </a:rPr>
              <a:t>מתוך הרבה </a:t>
            </a:r>
            <a:r>
              <a:rPr lang="he-IL" sz="2400" dirty="0" err="1" smtClean="0">
                <a:solidFill>
                  <a:schemeClr val="tx1"/>
                </a:solidFill>
                <a:effectLst>
                  <a:outerShdw blurRad="38100" dist="38100" dir="2700000" algn="tl">
                    <a:srgbClr val="C0C0C0"/>
                  </a:outerShdw>
                </a:effectLst>
              </a:rPr>
              <a:t>מאקרומולקולות</a:t>
            </a:r>
            <a:r>
              <a:rPr lang="he-IL" sz="2400" dirty="0" smtClean="0">
                <a:solidFill>
                  <a:schemeClr val="tx1"/>
                </a:solidFill>
                <a:effectLst>
                  <a:outerShdw blurRad="38100" dist="38100" dir="2700000" algn="tl">
                    <a:srgbClr val="C0C0C0"/>
                  </a:outerShdw>
                </a:effectLst>
              </a:rPr>
              <a:t> </a:t>
            </a:r>
            <a:r>
              <a:rPr lang="he-IL" sz="2400" dirty="0">
                <a:solidFill>
                  <a:schemeClr val="tx1"/>
                </a:solidFill>
                <a:effectLst>
                  <a:outerShdw blurRad="38100" dist="38100" dir="2700000" algn="tl">
                    <a:srgbClr val="C0C0C0"/>
                  </a:outerShdw>
                </a:effectLst>
              </a:rPr>
              <a:t>בחומר הנקרא </a:t>
            </a:r>
            <a:r>
              <a:rPr lang="he-IL" sz="2400" dirty="0" smtClean="0">
                <a:solidFill>
                  <a:schemeClr val="tx1"/>
                </a:solidFill>
                <a:effectLst>
                  <a:outerShdw blurRad="38100" dist="38100" dir="2700000" algn="tl">
                    <a:srgbClr val="C0C0C0"/>
                  </a:outerShdw>
                </a:effectLst>
              </a:rPr>
              <a:t>פולימר</a:t>
            </a:r>
            <a:endParaRPr lang="en-US" sz="2400" dirty="0">
              <a:solidFill>
                <a:schemeClr val="tx1"/>
              </a:solidFill>
              <a:effectLst>
                <a:outerShdw blurRad="38100" dist="38100" dir="2700000" algn="tl">
                  <a:srgbClr val="C0C0C0"/>
                </a:outerShdw>
              </a:effectLst>
            </a:endParaRPr>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13</a:t>
            </a:fld>
            <a:endParaRPr lang="he-IL"/>
          </a:p>
        </p:txBody>
      </p:sp>
    </p:spTree>
    <p:extLst>
      <p:ext uri="{BB962C8B-B14F-4D97-AF65-F5344CB8AC3E}">
        <p14:creationId xmlns:p14="http://schemas.microsoft.com/office/powerpoint/2010/main" val="209057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109728" indent="0">
              <a:lnSpc>
                <a:spcPct val="170000"/>
              </a:lnSpc>
              <a:spcBef>
                <a:spcPts val="0"/>
              </a:spcBef>
              <a:buNone/>
            </a:pPr>
            <a:r>
              <a:rPr lang="he-IL" sz="2800" b="1" dirty="0" smtClean="0"/>
              <a:t>פולימרים טבעיים נוצרים </a:t>
            </a:r>
            <a:r>
              <a:rPr lang="he-IL" sz="2800" b="1" dirty="0"/>
              <a:t>על </a:t>
            </a:r>
            <a:r>
              <a:rPr lang="he-IL" sz="2800" b="1" dirty="0" smtClean="0"/>
              <a:t>ידי אורגניזמים. </a:t>
            </a:r>
          </a:p>
          <a:p>
            <a:pPr marL="109728" indent="0">
              <a:lnSpc>
                <a:spcPct val="170000"/>
              </a:lnSpc>
              <a:spcBef>
                <a:spcPts val="0"/>
              </a:spcBef>
              <a:buNone/>
            </a:pPr>
            <a:r>
              <a:rPr lang="he-IL" sz="2800" b="1" dirty="0" smtClean="0"/>
              <a:t>חלקם </a:t>
            </a:r>
            <a:r>
              <a:rPr lang="he-IL" sz="2800" b="1" dirty="0"/>
              <a:t>מסונתזים היום גם </a:t>
            </a:r>
            <a:r>
              <a:rPr lang="he-IL" sz="2800" b="1" dirty="0" smtClean="0"/>
              <a:t>במעבדה</a:t>
            </a:r>
            <a:r>
              <a:rPr lang="he-IL" sz="2800" b="1" dirty="0"/>
              <a:t>.</a:t>
            </a:r>
          </a:p>
          <a:p>
            <a:pPr marL="0" indent="0">
              <a:lnSpc>
                <a:spcPct val="170000"/>
              </a:lnSpc>
              <a:spcBef>
                <a:spcPts val="0"/>
              </a:spcBef>
              <a:buNone/>
            </a:pPr>
            <a:r>
              <a:rPr lang="he-IL" sz="2800" b="1" dirty="0"/>
              <a:t>1. </a:t>
            </a:r>
            <a:r>
              <a:rPr lang="he-IL" sz="2800" b="1" dirty="0" smtClean="0"/>
              <a:t>רב-סוכרים</a:t>
            </a:r>
            <a:endParaRPr lang="he-IL" sz="2800" b="1" dirty="0"/>
          </a:p>
          <a:p>
            <a:pPr marL="0" indent="0">
              <a:lnSpc>
                <a:spcPct val="170000"/>
              </a:lnSpc>
              <a:spcBef>
                <a:spcPts val="0"/>
              </a:spcBef>
              <a:buNone/>
            </a:pPr>
            <a:r>
              <a:rPr lang="he-IL" sz="2800" b="1" dirty="0"/>
              <a:t>2. </a:t>
            </a:r>
            <a:r>
              <a:rPr lang="he-IL" sz="2800" b="1" dirty="0" smtClean="0"/>
              <a:t>חלבונים</a:t>
            </a:r>
            <a:endParaRPr lang="he-IL" sz="2800" b="1"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14</a:t>
            </a:fld>
            <a:endParaRPr lang="he-IL"/>
          </a:p>
        </p:txBody>
      </p:sp>
      <p:sp>
        <p:nvSpPr>
          <p:cNvPr id="4" name="כותרת 3"/>
          <p:cNvSpPr>
            <a:spLocks noGrp="1"/>
          </p:cNvSpPr>
          <p:nvPr>
            <p:ph type="title"/>
          </p:nvPr>
        </p:nvSpPr>
        <p:spPr/>
        <p:txBody>
          <a:bodyPr/>
          <a:lstStyle/>
          <a:p>
            <a:pPr algn="ctr"/>
            <a:r>
              <a:rPr lang="he-IL" dirty="0"/>
              <a:t>מהם פולימרים טבעיים?</a:t>
            </a:r>
          </a:p>
        </p:txBody>
      </p:sp>
    </p:spTree>
    <p:extLst>
      <p:ext uri="{BB962C8B-B14F-4D97-AF65-F5344CB8AC3E}">
        <p14:creationId xmlns:p14="http://schemas.microsoft.com/office/powerpoint/2010/main" val="358923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Autofit/>
          </a:bodyPr>
          <a:lstStyle/>
          <a:p>
            <a:r>
              <a:rPr lang="he-IL" sz="2800" dirty="0" smtClean="0"/>
              <a:t>בכל היצורים החיים יש אחידות רבה בהרכב הכימי של </a:t>
            </a:r>
            <a:r>
              <a:rPr lang="he-IL" sz="2800" dirty="0"/>
              <a:t>האברונים </a:t>
            </a:r>
            <a:r>
              <a:rPr lang="he-IL" sz="2800" dirty="0" smtClean="0"/>
              <a:t>הבונים את התאים. </a:t>
            </a:r>
          </a:p>
          <a:p>
            <a:pPr marL="109728" indent="0">
              <a:buNone/>
            </a:pPr>
            <a:endParaRPr lang="he-IL" sz="2800" dirty="0" smtClean="0"/>
          </a:p>
          <a:p>
            <a:r>
              <a:rPr lang="he-IL" sz="2800" dirty="0" smtClean="0"/>
              <a:t>גופם של כל היצורים החיים בנוי מתרכובות הפחמן ומתרכובות אי -אורגניות. </a:t>
            </a:r>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15</a:t>
            </a:fld>
            <a:endParaRPr lang="he-IL"/>
          </a:p>
        </p:txBody>
      </p:sp>
      <p:sp>
        <p:nvSpPr>
          <p:cNvPr id="2" name="כותרת 1"/>
          <p:cNvSpPr>
            <a:spLocks noGrp="1"/>
          </p:cNvSpPr>
          <p:nvPr>
            <p:ph type="title"/>
          </p:nvPr>
        </p:nvSpPr>
        <p:spPr/>
        <p:txBody>
          <a:bodyPr>
            <a:normAutofit/>
          </a:bodyPr>
          <a:lstStyle/>
          <a:p>
            <a:r>
              <a:rPr lang="he-IL" b="1" dirty="0" smtClean="0">
                <a:solidFill>
                  <a:schemeClr val="tx1"/>
                </a:solidFill>
                <a:effectLst>
                  <a:outerShdw blurRad="38100" dist="38100" dir="2700000" algn="tl">
                    <a:srgbClr val="000000">
                      <a:alpha val="43137"/>
                    </a:srgbClr>
                  </a:outerShdw>
                </a:effectLst>
              </a:rPr>
              <a:t>האחידות בהרכב הכימי של העולם החי</a:t>
            </a:r>
            <a:endParaRPr lang="he-IL"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045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Autofit/>
          </a:bodyPr>
          <a:lstStyle/>
          <a:p>
            <a:r>
              <a:rPr lang="he-IL" sz="2800" dirty="0" smtClean="0"/>
              <a:t>גרעיני התאים, המיטוכונדריה, </a:t>
            </a:r>
            <a:r>
              <a:rPr lang="he-IL" sz="2800" dirty="0" err="1" smtClean="0"/>
              <a:t>הריבוזומים</a:t>
            </a:r>
            <a:r>
              <a:rPr lang="he-IL" sz="2800" dirty="0" smtClean="0"/>
              <a:t> וקרומי התאים של כל היצורים החיים מכילים פולימרים - מולקולות ענק מסוגים שונים: חלבונים, רב סוכרים, חומצות גרעין.</a:t>
            </a:r>
          </a:p>
          <a:p>
            <a:pPr marL="109728" indent="0">
              <a:buNone/>
            </a:pPr>
            <a:endParaRPr lang="he-IL" sz="2800" dirty="0" smtClean="0"/>
          </a:p>
          <a:p>
            <a:r>
              <a:rPr lang="he-IL" sz="2800" dirty="0" smtClean="0"/>
              <a:t>השומנים שבונים את קרום התא הם תרכובות פחמן, אך הם לא פולימרים.</a:t>
            </a:r>
          </a:p>
          <a:p>
            <a:pPr marL="109728" indent="0">
              <a:buNone/>
            </a:pPr>
            <a:endParaRPr lang="he-IL" sz="2800" dirty="0" smtClean="0"/>
          </a:p>
          <a:p>
            <a:r>
              <a:rPr lang="he-IL" sz="2800" dirty="0" smtClean="0"/>
              <a:t>היצורים החיים מקבלים את החומרים, שהם זקוקים להם, מהמזון.</a:t>
            </a:r>
            <a:endParaRPr lang="he-IL" sz="2800" dirty="0"/>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16</a:t>
            </a:fld>
            <a:endParaRPr lang="he-IL"/>
          </a:p>
        </p:txBody>
      </p:sp>
      <p:sp>
        <p:nvSpPr>
          <p:cNvPr id="2" name="כותרת 1"/>
          <p:cNvSpPr>
            <a:spLocks noGrp="1"/>
          </p:cNvSpPr>
          <p:nvPr>
            <p:ph type="title"/>
          </p:nvPr>
        </p:nvSpPr>
        <p:spPr/>
        <p:txBody>
          <a:bodyPr>
            <a:normAutofit/>
          </a:bodyPr>
          <a:lstStyle/>
          <a:p>
            <a:r>
              <a:rPr lang="he-IL" b="1" dirty="0" smtClean="0">
                <a:solidFill>
                  <a:schemeClr val="tx1"/>
                </a:solidFill>
                <a:effectLst>
                  <a:outerShdw blurRad="38100" dist="38100" dir="2700000" algn="tl">
                    <a:srgbClr val="000000">
                      <a:alpha val="43137"/>
                    </a:srgbClr>
                  </a:outerShdw>
                </a:effectLst>
              </a:rPr>
              <a:t>האחידות בהרכב הכימי של העולם החי</a:t>
            </a:r>
            <a:endParaRPr lang="he-IL"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045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effectLst>
                  <a:outerShdw blurRad="38100" dist="38100" dir="2700000" algn="tl">
                    <a:srgbClr val="000000">
                      <a:alpha val="43137"/>
                    </a:srgbClr>
                  </a:outerShdw>
                </a:effectLst>
              </a:rPr>
              <a:t>הרכב החומרים באחוזים בתא של חיידק </a:t>
            </a:r>
            <a:r>
              <a:rPr lang="en-US" b="1" dirty="0" err="1" smtClean="0">
                <a:effectLst>
                  <a:outerShdw blurRad="38100" dist="38100" dir="2700000" algn="tl">
                    <a:srgbClr val="000000">
                      <a:alpha val="43137"/>
                    </a:srgbClr>
                  </a:outerShdw>
                </a:effectLst>
              </a:rPr>
              <a:t>E.</a:t>
            </a:r>
            <a:r>
              <a:rPr lang="en-US" sz="4000" b="1" dirty="0" err="1" smtClean="0">
                <a:effectLst>
                  <a:outerShdw blurRad="38100" dist="38100" dir="2700000" algn="tl">
                    <a:srgbClr val="000000">
                      <a:alpha val="43137"/>
                    </a:srgbClr>
                  </a:outerShdw>
                </a:effectLst>
              </a:rPr>
              <a:t>coli</a:t>
            </a:r>
            <a:endParaRPr lang="he-IL" sz="4000" b="1" dirty="0">
              <a:effectLst>
                <a:outerShdw blurRad="38100" dist="38100" dir="2700000" algn="tl">
                  <a:srgbClr val="000000">
                    <a:alpha val="43137"/>
                  </a:srgbClr>
                </a:outerShdw>
              </a:effectLst>
            </a:endParaRPr>
          </a:p>
        </p:txBody>
      </p:sp>
      <p:sp>
        <p:nvSpPr>
          <p:cNvPr id="3" name="מציין מיקום טקסט 2"/>
          <p:cNvSpPr>
            <a:spLocks noGrp="1"/>
          </p:cNvSpPr>
          <p:nvPr>
            <p:ph type="body" sz="half" idx="1"/>
          </p:nvPr>
        </p:nvSpPr>
        <p:spPr>
          <a:xfrm>
            <a:off x="1259632" y="1600200"/>
            <a:ext cx="1728192" cy="4530725"/>
          </a:xfrm>
        </p:spPr>
        <p:txBody>
          <a:bodyPr>
            <a:normAutofit/>
          </a:bodyPr>
          <a:lstStyle/>
          <a:p>
            <a:pPr marL="0" indent="0">
              <a:buNone/>
            </a:pPr>
            <a:r>
              <a:rPr lang="he-IL" b="1" u="sng" dirty="0" smtClean="0"/>
              <a:t>אחוזים</a:t>
            </a:r>
          </a:p>
          <a:p>
            <a:pPr marL="0" indent="0">
              <a:buNone/>
            </a:pPr>
            <a:r>
              <a:rPr lang="he-IL" dirty="0" smtClean="0"/>
              <a:t>70%</a:t>
            </a:r>
          </a:p>
          <a:p>
            <a:pPr marL="0" indent="0">
              <a:buNone/>
            </a:pPr>
            <a:r>
              <a:rPr lang="he-IL" dirty="0" smtClean="0"/>
              <a:t>%</a:t>
            </a:r>
            <a:r>
              <a:rPr lang="ru-RU" dirty="0" smtClean="0"/>
              <a:t>15</a:t>
            </a:r>
            <a:endParaRPr lang="he-IL" dirty="0" smtClean="0"/>
          </a:p>
          <a:p>
            <a:pPr marL="0" indent="0">
              <a:buNone/>
            </a:pPr>
            <a:r>
              <a:rPr lang="he-IL" dirty="0" smtClean="0"/>
              <a:t>7%</a:t>
            </a:r>
          </a:p>
          <a:p>
            <a:pPr marL="0" indent="0">
              <a:buNone/>
            </a:pPr>
            <a:r>
              <a:rPr lang="he-IL" dirty="0" smtClean="0"/>
              <a:t>3%</a:t>
            </a:r>
          </a:p>
          <a:p>
            <a:pPr marL="0" indent="0">
              <a:buNone/>
            </a:pPr>
            <a:r>
              <a:rPr lang="he-IL" dirty="0" smtClean="0"/>
              <a:t>2%</a:t>
            </a:r>
          </a:p>
          <a:p>
            <a:pPr marL="0" indent="0">
              <a:buNone/>
            </a:pPr>
            <a:r>
              <a:rPr lang="he-IL" dirty="0" smtClean="0"/>
              <a:t>2%</a:t>
            </a:r>
          </a:p>
          <a:p>
            <a:pPr marL="0" indent="0">
              <a:buNone/>
            </a:pPr>
            <a:r>
              <a:rPr lang="he-IL" dirty="0" smtClean="0"/>
              <a:t>1%</a:t>
            </a:r>
            <a:endParaRPr lang="he-IL" dirty="0"/>
          </a:p>
        </p:txBody>
      </p:sp>
      <p:sp>
        <p:nvSpPr>
          <p:cNvPr id="4" name="מציין מיקום תוכן 3"/>
          <p:cNvSpPr>
            <a:spLocks noGrp="1"/>
          </p:cNvSpPr>
          <p:nvPr>
            <p:ph sz="half" idx="2"/>
          </p:nvPr>
        </p:nvSpPr>
        <p:spPr>
          <a:xfrm>
            <a:off x="3347864" y="1556792"/>
            <a:ext cx="3810000" cy="4530725"/>
          </a:xfrm>
        </p:spPr>
        <p:txBody>
          <a:bodyPr>
            <a:normAutofit/>
          </a:bodyPr>
          <a:lstStyle/>
          <a:p>
            <a:pPr marL="0" indent="0">
              <a:buNone/>
            </a:pPr>
            <a:r>
              <a:rPr lang="he-IL" b="1" u="sng" dirty="0" smtClean="0"/>
              <a:t>החומרים</a:t>
            </a:r>
          </a:p>
          <a:p>
            <a:pPr marL="0" indent="0">
              <a:buNone/>
            </a:pPr>
            <a:r>
              <a:rPr lang="he-IL" dirty="0" smtClean="0"/>
              <a:t>מים</a:t>
            </a:r>
          </a:p>
          <a:p>
            <a:pPr marL="0" indent="0">
              <a:buNone/>
            </a:pPr>
            <a:r>
              <a:rPr lang="he-IL" dirty="0" smtClean="0"/>
              <a:t>חלבונים</a:t>
            </a:r>
          </a:p>
          <a:p>
            <a:pPr marL="0" indent="0">
              <a:buNone/>
            </a:pPr>
            <a:r>
              <a:rPr lang="he-IL" dirty="0" smtClean="0"/>
              <a:t>חומצות גרעין</a:t>
            </a:r>
          </a:p>
          <a:p>
            <a:pPr marL="0" indent="0">
              <a:buNone/>
            </a:pPr>
            <a:r>
              <a:rPr lang="he-IL" dirty="0" smtClean="0"/>
              <a:t>רב-סוכרים</a:t>
            </a:r>
          </a:p>
          <a:p>
            <a:pPr marL="0" indent="0">
              <a:buNone/>
            </a:pPr>
            <a:r>
              <a:rPr lang="he-IL" dirty="0" smtClean="0"/>
              <a:t>שומנים</a:t>
            </a:r>
          </a:p>
          <a:p>
            <a:pPr marL="0" indent="0">
              <a:buNone/>
            </a:pPr>
            <a:r>
              <a:rPr lang="he-IL" dirty="0" smtClean="0"/>
              <a:t>תרכובות פחמן אחרות</a:t>
            </a:r>
          </a:p>
          <a:p>
            <a:pPr marL="0" indent="0">
              <a:buNone/>
            </a:pPr>
            <a:r>
              <a:rPr lang="he-IL" dirty="0" smtClean="0"/>
              <a:t>חומרים יוניים</a:t>
            </a:r>
            <a:endParaRPr lang="he-IL" dirty="0"/>
          </a:p>
        </p:txBody>
      </p:sp>
      <p:sp>
        <p:nvSpPr>
          <p:cNvPr id="5" name="TextBox 4"/>
          <p:cNvSpPr txBox="1"/>
          <p:nvPr/>
        </p:nvSpPr>
        <p:spPr>
          <a:xfrm>
            <a:off x="7413992" y="2708920"/>
            <a:ext cx="1046440" cy="2592288"/>
          </a:xfrm>
          <a:prstGeom prst="rect">
            <a:avLst/>
          </a:prstGeom>
          <a:noFill/>
        </p:spPr>
        <p:txBody>
          <a:bodyPr vert="vert" wrap="square" rtlCol="1">
            <a:spAutoFit/>
          </a:bodyPr>
          <a:lstStyle/>
          <a:p>
            <a:r>
              <a:rPr lang="he-IL" sz="2800" b="1" dirty="0" smtClean="0"/>
              <a:t>תרכובות הפחמן </a:t>
            </a:r>
            <a:r>
              <a:rPr lang="he-IL" sz="2400" b="1" dirty="0" smtClean="0"/>
              <a:t>29%</a:t>
            </a:r>
            <a:r>
              <a:rPr lang="he-IL" sz="2800" b="1" dirty="0" smtClean="0"/>
              <a:t> </a:t>
            </a:r>
            <a:r>
              <a:rPr lang="he-IL" sz="2400" b="1" dirty="0" smtClean="0"/>
              <a:t>מהרכב התא</a:t>
            </a:r>
            <a:endParaRPr lang="he-IL" sz="2800" b="1" dirty="0"/>
          </a:p>
        </p:txBody>
      </p:sp>
      <p:sp>
        <p:nvSpPr>
          <p:cNvPr id="6" name="סוגר מסולסל ימני 5"/>
          <p:cNvSpPr/>
          <p:nvPr/>
        </p:nvSpPr>
        <p:spPr>
          <a:xfrm>
            <a:off x="7236296" y="2780928"/>
            <a:ext cx="144016" cy="252028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Tree>
    <p:extLst>
      <p:ext uri="{BB962C8B-B14F-4D97-AF65-F5344CB8AC3E}">
        <p14:creationId xmlns:p14="http://schemas.microsoft.com/office/powerpoint/2010/main" val="35709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109728" indent="0">
              <a:buNone/>
            </a:pPr>
            <a:r>
              <a:rPr lang="he-IL" sz="3600" b="1" dirty="0" smtClean="0">
                <a:solidFill>
                  <a:srgbClr val="7030A0"/>
                </a:solidFill>
              </a:rPr>
              <a:t>תרכובות פחמן: </a:t>
            </a:r>
          </a:p>
          <a:p>
            <a:r>
              <a:rPr lang="he-IL" sz="3200" dirty="0" smtClean="0"/>
              <a:t>חלבונים</a:t>
            </a:r>
            <a:r>
              <a:rPr lang="he-IL" sz="3200" dirty="0"/>
              <a:t>, שומנים, </a:t>
            </a:r>
            <a:r>
              <a:rPr lang="he-IL" sz="3200" dirty="0" smtClean="0"/>
              <a:t>פחמימות</a:t>
            </a:r>
          </a:p>
          <a:p>
            <a:pPr marL="109728" indent="0">
              <a:buNone/>
            </a:pPr>
            <a:endParaRPr lang="he-IL" sz="3200" dirty="0"/>
          </a:p>
          <a:p>
            <a:r>
              <a:rPr lang="he-IL" sz="3200" dirty="0" smtClean="0"/>
              <a:t>מקורות </a:t>
            </a:r>
            <a:r>
              <a:rPr lang="he-IL" sz="3200" dirty="0"/>
              <a:t>עיקריים לאספקת </a:t>
            </a:r>
            <a:r>
              <a:rPr lang="he-IL" sz="3200" b="1" dirty="0">
                <a:solidFill>
                  <a:srgbClr val="7030A0"/>
                </a:solidFill>
              </a:rPr>
              <a:t>אנרגיה</a:t>
            </a:r>
            <a:r>
              <a:rPr lang="he-IL" sz="3200" dirty="0"/>
              <a:t> ו</a:t>
            </a:r>
            <a:r>
              <a:rPr lang="he-IL" sz="3200" b="1" dirty="0">
                <a:solidFill>
                  <a:srgbClr val="7030A0"/>
                </a:solidFill>
              </a:rPr>
              <a:t>לבניית</a:t>
            </a:r>
            <a:r>
              <a:rPr lang="he-IL" sz="3200" b="1" dirty="0"/>
              <a:t> </a:t>
            </a:r>
            <a:r>
              <a:rPr lang="he-IL" sz="3200" dirty="0"/>
              <a:t>רקמות </a:t>
            </a:r>
            <a:r>
              <a:rPr lang="he-IL" sz="3200" dirty="0" smtClean="0"/>
              <a:t>הגוף.</a:t>
            </a:r>
          </a:p>
          <a:p>
            <a:pPr marL="109728" indent="0">
              <a:buNone/>
            </a:pPr>
            <a:endParaRPr lang="he-IL" sz="3200" dirty="0"/>
          </a:p>
          <a:p>
            <a:r>
              <a:rPr lang="he-IL" sz="3200" dirty="0"/>
              <a:t>דרושים לגוף </a:t>
            </a:r>
            <a:r>
              <a:rPr lang="he-IL" sz="3200" dirty="0" smtClean="0"/>
              <a:t>החי בכמויות </a:t>
            </a:r>
            <a:r>
              <a:rPr lang="he-IL" sz="3200" b="1" dirty="0">
                <a:solidFill>
                  <a:srgbClr val="7030A0"/>
                </a:solidFill>
              </a:rPr>
              <a:t>גדולות</a:t>
            </a:r>
            <a:r>
              <a:rPr lang="he-IL" sz="3200" dirty="0"/>
              <a:t> יחסית (עשרות ומאות גרמים ליום</a:t>
            </a:r>
            <a:r>
              <a:rPr lang="he-IL" sz="3200" dirty="0" smtClean="0"/>
              <a:t>).</a:t>
            </a:r>
            <a:endParaRPr lang="he-IL" sz="3200" dirty="0"/>
          </a:p>
          <a:p>
            <a:pPr marL="109728" indent="0">
              <a:buNone/>
            </a:pP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18</a:t>
            </a:fld>
            <a:endParaRPr lang="he-IL"/>
          </a:p>
        </p:txBody>
      </p:sp>
      <p:sp>
        <p:nvSpPr>
          <p:cNvPr id="4" name="כותרת 3"/>
          <p:cNvSpPr>
            <a:spLocks noGrp="1"/>
          </p:cNvSpPr>
          <p:nvPr>
            <p:ph type="title"/>
          </p:nvPr>
        </p:nvSpPr>
        <p:spPr/>
        <p:txBody>
          <a:bodyPr/>
          <a:lstStyle/>
          <a:p>
            <a:pPr algn="ctr"/>
            <a:r>
              <a:rPr lang="he-IL" dirty="0" smtClean="0"/>
              <a:t>מרכיבי מזון הנחוצים לגוף החי</a:t>
            </a:r>
            <a:endParaRPr lang="he-IL" dirty="0"/>
          </a:p>
        </p:txBody>
      </p:sp>
    </p:spTree>
    <p:extLst>
      <p:ext uri="{BB962C8B-B14F-4D97-AF65-F5344CB8AC3E}">
        <p14:creationId xmlns:p14="http://schemas.microsoft.com/office/powerpoint/2010/main" val="208984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sz="3600" dirty="0" smtClean="0"/>
              <a:t>ויטמינים ומינרלים</a:t>
            </a:r>
            <a:r>
              <a:rPr lang="en-US" sz="3200" dirty="0">
                <a:solidFill>
                  <a:srgbClr val="CC3300"/>
                </a:solidFill>
              </a:rPr>
              <a:t/>
            </a:r>
            <a:br>
              <a:rPr lang="en-US" sz="3200" dirty="0">
                <a:solidFill>
                  <a:srgbClr val="CC3300"/>
                </a:solidFill>
              </a:rPr>
            </a:br>
            <a:endParaRPr lang="he-IL" sz="3200" dirty="0">
              <a:solidFill>
                <a:srgbClr val="CC3300"/>
              </a:solidFill>
            </a:endParaRPr>
          </a:p>
          <a:p>
            <a:r>
              <a:rPr lang="he-IL" sz="3200" dirty="0"/>
              <a:t>חיוניים </a:t>
            </a:r>
            <a:r>
              <a:rPr lang="he-IL" sz="3200" b="1" dirty="0">
                <a:solidFill>
                  <a:srgbClr val="7030A0"/>
                </a:solidFill>
              </a:rPr>
              <a:t>לתפקוד</a:t>
            </a:r>
            <a:r>
              <a:rPr lang="he-IL" sz="3200" b="1" dirty="0"/>
              <a:t> </a:t>
            </a:r>
            <a:r>
              <a:rPr lang="he-IL" sz="3200" b="1" dirty="0">
                <a:solidFill>
                  <a:srgbClr val="7030A0"/>
                </a:solidFill>
              </a:rPr>
              <a:t>ופעילות </a:t>
            </a:r>
            <a:r>
              <a:rPr lang="he-IL" sz="3200" dirty="0"/>
              <a:t>תקינה של הגוף</a:t>
            </a:r>
            <a:r>
              <a:rPr lang="en-US" sz="3200" dirty="0"/>
              <a:t/>
            </a:r>
            <a:br>
              <a:rPr lang="en-US" sz="3200" dirty="0"/>
            </a:br>
            <a:endParaRPr lang="he-IL" sz="3200" dirty="0"/>
          </a:p>
          <a:p>
            <a:r>
              <a:rPr lang="he-IL" sz="3200" dirty="0"/>
              <a:t>דרושים לגוף בכמויות </a:t>
            </a:r>
            <a:r>
              <a:rPr lang="he-IL" sz="3200" b="1" dirty="0">
                <a:solidFill>
                  <a:srgbClr val="7030A0"/>
                </a:solidFill>
              </a:rPr>
              <a:t>קטנות</a:t>
            </a:r>
            <a:r>
              <a:rPr lang="he-IL" sz="3200" b="1" dirty="0"/>
              <a:t> </a:t>
            </a:r>
            <a:r>
              <a:rPr lang="he-IL" sz="3200" dirty="0"/>
              <a:t>יחסית (גרמים, אלפיות ואף מיליוניות גרמים ליום).</a:t>
            </a:r>
            <a:endParaRPr lang="en-US" sz="3200" dirty="0"/>
          </a:p>
          <a:p>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19</a:t>
            </a:fld>
            <a:endParaRPr lang="he-IL"/>
          </a:p>
        </p:txBody>
      </p:sp>
      <p:sp>
        <p:nvSpPr>
          <p:cNvPr id="4" name="כותרת 3"/>
          <p:cNvSpPr>
            <a:spLocks noGrp="1"/>
          </p:cNvSpPr>
          <p:nvPr>
            <p:ph type="title"/>
          </p:nvPr>
        </p:nvSpPr>
        <p:spPr/>
        <p:txBody>
          <a:bodyPr/>
          <a:lstStyle/>
          <a:p>
            <a:pPr algn="ctr"/>
            <a:r>
              <a:rPr lang="he-IL" dirty="0"/>
              <a:t>מרכיבי מזון הנחוצים לגוף החי</a:t>
            </a:r>
          </a:p>
        </p:txBody>
      </p:sp>
    </p:spTree>
    <p:extLst>
      <p:ext uri="{BB962C8B-B14F-4D97-AF65-F5344CB8AC3E}">
        <p14:creationId xmlns:p14="http://schemas.microsoft.com/office/powerpoint/2010/main" val="3861373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e-IL" dirty="0" smtClean="0"/>
              <a:t>התחלקו לקבוצות של ארבעה</a:t>
            </a:r>
          </a:p>
          <a:p>
            <a:r>
              <a:rPr lang="he-IL" dirty="0" smtClean="0"/>
              <a:t>התבוננו בקלפים שקבלתם </a:t>
            </a:r>
            <a:r>
              <a:rPr lang="he-IL" dirty="0" err="1" smtClean="0"/>
              <a:t>ופירסו</a:t>
            </a:r>
            <a:r>
              <a:rPr lang="he-IL" dirty="0" smtClean="0"/>
              <a:t> אותם על השולחן</a:t>
            </a:r>
          </a:p>
          <a:p>
            <a:r>
              <a:rPr lang="he-IL" dirty="0" smtClean="0"/>
              <a:t>צרו מהקלפים 4 רביעיות כשלכל רביעייה מכנה משותף. אתם רשאים להשתמש גם ב-3 קלפים נתונים ולהוסיף להם קלף רביעי שאתם יצרתם. רשמו מהו המכנה המשותף של כל רביעייה והציגו בפני המליאה.</a:t>
            </a:r>
          </a:p>
          <a:p>
            <a:pPr marL="109728" indent="0">
              <a:buNone/>
            </a:pPr>
            <a:endParaRPr lang="he-IL" dirty="0" smtClean="0"/>
          </a:p>
          <a:p>
            <a:endParaRPr lang="he-IL" dirty="0"/>
          </a:p>
        </p:txBody>
      </p:sp>
      <p:sp>
        <p:nvSpPr>
          <p:cNvPr id="3" name="Slide Number Placeholder 2"/>
          <p:cNvSpPr>
            <a:spLocks noGrp="1"/>
          </p:cNvSpPr>
          <p:nvPr>
            <p:ph type="sldNum" sz="quarter" idx="12"/>
          </p:nvPr>
        </p:nvSpPr>
        <p:spPr/>
        <p:txBody>
          <a:bodyPr/>
          <a:lstStyle/>
          <a:p>
            <a:fld id="{9212A7D0-ED0B-4D32-B1F6-081883BDA7B0}" type="slidenum">
              <a:rPr lang="he-IL" smtClean="0"/>
              <a:pPr/>
              <a:t>2</a:t>
            </a:fld>
            <a:endParaRPr lang="he-IL"/>
          </a:p>
        </p:txBody>
      </p:sp>
      <p:sp>
        <p:nvSpPr>
          <p:cNvPr id="4" name="Title 3"/>
          <p:cNvSpPr>
            <a:spLocks noGrp="1"/>
          </p:cNvSpPr>
          <p:nvPr>
            <p:ph type="title"/>
          </p:nvPr>
        </p:nvSpPr>
        <p:spPr/>
        <p:txBody>
          <a:bodyPr>
            <a:normAutofit fontScale="90000"/>
          </a:bodyPr>
          <a:lstStyle/>
          <a:p>
            <a:pPr algn="ctr"/>
            <a:r>
              <a:rPr lang="he-IL" dirty="0"/>
              <a:t>משחק קלפים בנושא מרכיבי מזון</a:t>
            </a:r>
            <a:br>
              <a:rPr lang="he-IL" dirty="0"/>
            </a:br>
            <a:endParaRPr lang="he-IL" dirty="0"/>
          </a:p>
        </p:txBody>
      </p:sp>
    </p:spTree>
    <p:extLst>
      <p:ext uri="{BB962C8B-B14F-4D97-AF65-F5344CB8AC3E}">
        <p14:creationId xmlns:p14="http://schemas.microsoft.com/office/powerpoint/2010/main" val="310741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764704"/>
            <a:ext cx="7772400" cy="4788247"/>
          </a:xfrm>
        </p:spPr>
        <p:txBody>
          <a:bodyPr/>
          <a:lstStyle/>
          <a:p>
            <a:endParaRPr lang="he-IL" dirty="0"/>
          </a:p>
        </p:txBody>
      </p:sp>
      <p:sp>
        <p:nvSpPr>
          <p:cNvPr id="3" name="מציין מיקום טקסט 2"/>
          <p:cNvSpPr>
            <a:spLocks noGrp="1"/>
          </p:cNvSpPr>
          <p:nvPr>
            <p:ph type="body" idx="1"/>
          </p:nvPr>
        </p:nvSpPr>
        <p:spPr>
          <a:xfrm>
            <a:off x="722313" y="1"/>
            <a:ext cx="7772400" cy="692696"/>
          </a:xfrm>
        </p:spPr>
        <p:txBody>
          <a:bodyPr>
            <a:noAutofit/>
          </a:bodyPr>
          <a:lstStyle/>
          <a:p>
            <a:pPr algn="ctr"/>
            <a:r>
              <a:rPr lang="he-IL" sz="4000" b="1" dirty="0" smtClean="0">
                <a:solidFill>
                  <a:schemeClr val="tx1"/>
                </a:solidFill>
                <a:effectLst>
                  <a:outerShdw blurRad="38100" dist="38100" dir="2700000" algn="tl">
                    <a:srgbClr val="000000">
                      <a:alpha val="43137"/>
                    </a:srgbClr>
                  </a:outerShdw>
                </a:effectLst>
              </a:rPr>
              <a:t>רכיבי התזונה ותפקודיהם</a:t>
            </a:r>
            <a:endParaRPr lang="he-IL" sz="4000" b="1" dirty="0">
              <a:solidFill>
                <a:schemeClr val="tx1"/>
              </a:solidFill>
              <a:effectLst>
                <a:outerShdw blurRad="38100" dist="38100" dir="2700000" algn="tl">
                  <a:srgbClr val="000000">
                    <a:alpha val="43137"/>
                  </a:srgbClr>
                </a:outerShdw>
              </a:effectLst>
            </a:endParaRPr>
          </a:p>
        </p:txBody>
      </p:sp>
      <p:sp>
        <p:nvSpPr>
          <p:cNvPr id="5" name="מציין מיקום של מספר שקופית 4"/>
          <p:cNvSpPr>
            <a:spLocks noGrp="1"/>
          </p:cNvSpPr>
          <p:nvPr>
            <p:ph type="sldNum" sz="quarter" idx="12"/>
          </p:nvPr>
        </p:nvSpPr>
        <p:spPr/>
        <p:txBody>
          <a:bodyPr/>
          <a:lstStyle/>
          <a:p>
            <a:fld id="{9212A7D0-ED0B-4D32-B1F6-081883BDA7B0}" type="slidenum">
              <a:rPr lang="he-IL" smtClean="0"/>
              <a:pPr/>
              <a:t>20</a:t>
            </a:fld>
            <a:endParaRPr lang="he-IL"/>
          </a:p>
        </p:txBody>
      </p:sp>
      <p:graphicFrame>
        <p:nvGraphicFramePr>
          <p:cNvPr id="4" name="טבלה 3"/>
          <p:cNvGraphicFramePr>
            <a:graphicFrameLocks noGrp="1"/>
          </p:cNvGraphicFramePr>
          <p:nvPr>
            <p:extLst>
              <p:ext uri="{D42A27DB-BD31-4B8C-83A1-F6EECF244321}">
                <p14:modId xmlns:p14="http://schemas.microsoft.com/office/powerpoint/2010/main" val="3632364589"/>
              </p:ext>
            </p:extLst>
          </p:nvPr>
        </p:nvGraphicFramePr>
        <p:xfrm>
          <a:off x="755576" y="836712"/>
          <a:ext cx="7992888" cy="5334000"/>
        </p:xfrm>
        <a:graphic>
          <a:graphicData uri="http://schemas.openxmlformats.org/drawingml/2006/table">
            <a:tbl>
              <a:tblPr rtl="1" firstRow="1" bandRow="1">
                <a:tableStyleId>{5C22544A-7EE6-4342-B048-85BDC9FD1C3A}</a:tableStyleId>
              </a:tblPr>
              <a:tblGrid>
                <a:gridCol w="1999498"/>
                <a:gridCol w="1996946"/>
                <a:gridCol w="1998222"/>
                <a:gridCol w="1998222"/>
              </a:tblGrid>
              <a:tr h="2162709">
                <a:tc>
                  <a:txBody>
                    <a:bodyPr/>
                    <a:lstStyle/>
                    <a:p>
                      <a:pPr rtl="1"/>
                      <a:r>
                        <a:rPr lang="he-IL" sz="2800" b="1" dirty="0" smtClean="0">
                          <a:latin typeface="Arial" pitchFamily="34" charset="0"/>
                          <a:cs typeface="Arial" pitchFamily="34" charset="0"/>
                        </a:rPr>
                        <a:t>        תפקוד</a:t>
                      </a:r>
                    </a:p>
                    <a:p>
                      <a:pPr rtl="1"/>
                      <a:endParaRPr lang="he-IL" sz="2800" b="1" dirty="0" smtClean="0">
                        <a:latin typeface="Arial" pitchFamily="34" charset="0"/>
                        <a:cs typeface="Arial" pitchFamily="34" charset="0"/>
                      </a:endParaRPr>
                    </a:p>
                    <a:p>
                      <a:pPr rtl="1"/>
                      <a:endParaRPr lang="he-IL" sz="2800" b="1" dirty="0" smtClean="0">
                        <a:latin typeface="Arial" pitchFamily="34" charset="0"/>
                        <a:cs typeface="Arial" pitchFamily="34" charset="0"/>
                      </a:endParaRPr>
                    </a:p>
                    <a:p>
                      <a:pPr rtl="1"/>
                      <a:r>
                        <a:rPr lang="he-IL" sz="2800" b="1" dirty="0" smtClean="0">
                          <a:latin typeface="Arial" pitchFamily="34" charset="0"/>
                          <a:cs typeface="Arial" pitchFamily="34" charset="0"/>
                        </a:rPr>
                        <a:t>   רכיבי תזונה</a:t>
                      </a:r>
                      <a:endParaRPr lang="he-IL" sz="2800" b="1" dirty="0">
                        <a:latin typeface="Arial" pitchFamily="34" charset="0"/>
                        <a:cs typeface="Arial" pitchFamily="34" charset="0"/>
                      </a:endParaRPr>
                    </a:p>
                  </a:txBody>
                  <a:tcPr/>
                </a:tc>
                <a:tc>
                  <a:txBody>
                    <a:bodyPr/>
                    <a:lstStyle/>
                    <a:p>
                      <a:pPr rtl="1"/>
                      <a:r>
                        <a:rPr lang="he-IL" sz="2800" b="1" dirty="0" smtClean="0">
                          <a:latin typeface="Arial" pitchFamily="34" charset="0"/>
                          <a:cs typeface="Arial" pitchFamily="34" charset="0"/>
                        </a:rPr>
                        <a:t>אספקת אנרגיה</a:t>
                      </a:r>
                      <a:endParaRPr lang="he-IL" sz="2800" b="1" dirty="0">
                        <a:latin typeface="Arial" pitchFamily="34" charset="0"/>
                        <a:cs typeface="Arial" pitchFamily="34" charset="0"/>
                      </a:endParaRPr>
                    </a:p>
                  </a:txBody>
                  <a:tcPr/>
                </a:tc>
                <a:tc>
                  <a:txBody>
                    <a:bodyPr/>
                    <a:lstStyle/>
                    <a:p>
                      <a:pPr rtl="1"/>
                      <a:r>
                        <a:rPr lang="he-IL" sz="2800" b="1" dirty="0" smtClean="0">
                          <a:latin typeface="Arial" pitchFamily="34" charset="0"/>
                          <a:cs typeface="Arial" pitchFamily="34" charset="0"/>
                        </a:rPr>
                        <a:t>בניין של רקמות בגוף</a:t>
                      </a:r>
                      <a:endParaRPr lang="he-IL" sz="2800" b="1" dirty="0">
                        <a:latin typeface="Arial" pitchFamily="34" charset="0"/>
                        <a:cs typeface="Arial" pitchFamily="34" charset="0"/>
                      </a:endParaRPr>
                    </a:p>
                  </a:txBody>
                  <a:tcPr/>
                </a:tc>
                <a:tc>
                  <a:txBody>
                    <a:bodyPr/>
                    <a:lstStyle/>
                    <a:p>
                      <a:pPr rtl="1"/>
                      <a:r>
                        <a:rPr lang="he-IL" sz="2800" b="1" dirty="0" smtClean="0">
                          <a:latin typeface="Arial" pitchFamily="34" charset="0"/>
                          <a:cs typeface="Arial" pitchFamily="34" charset="0"/>
                        </a:rPr>
                        <a:t>קיום פעולות החיים והסדרתן</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חלבונים</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פחמימות</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שומנים</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מים</a:t>
                      </a:r>
                      <a:endParaRPr lang="he-IL" sz="2800" b="1" dirty="0">
                        <a:latin typeface="Arial" pitchFamily="34" charset="0"/>
                        <a:cs typeface="Arial" pitchFamily="34" charset="0"/>
                      </a:endParaRPr>
                    </a:p>
                  </a:txBody>
                  <a:tcPr/>
                </a:tc>
                <a:tc>
                  <a:txBody>
                    <a:bodyPr/>
                    <a:lstStyle/>
                    <a:p>
                      <a:pPr rtl="1"/>
                      <a:endParaRPr lang="he-IL" sz="2800" b="1">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מינרלים</a:t>
                      </a:r>
                      <a:endParaRPr lang="he-IL" sz="2800" b="1" dirty="0">
                        <a:latin typeface="Arial" pitchFamily="34" charset="0"/>
                        <a:cs typeface="Arial" pitchFamily="34" charset="0"/>
                      </a:endParaRPr>
                    </a:p>
                  </a:txBody>
                  <a:tcPr/>
                </a:tc>
                <a:tc>
                  <a:txBody>
                    <a:bodyPr/>
                    <a:lstStyle/>
                    <a:p>
                      <a:pPr rtl="1"/>
                      <a:endParaRPr lang="he-IL" sz="2800" b="1">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r h="503645">
                <a:tc>
                  <a:txBody>
                    <a:bodyPr/>
                    <a:lstStyle/>
                    <a:p>
                      <a:pPr rtl="1"/>
                      <a:r>
                        <a:rPr lang="he-IL" sz="2800" b="1" dirty="0" smtClean="0">
                          <a:latin typeface="Arial" pitchFamily="34" charset="0"/>
                          <a:cs typeface="Arial" pitchFamily="34" charset="0"/>
                        </a:rPr>
                        <a:t>וויטמינים</a:t>
                      </a:r>
                      <a:endParaRPr lang="he-IL" sz="2800" b="1" dirty="0">
                        <a:latin typeface="Arial" pitchFamily="34" charset="0"/>
                        <a:cs typeface="Arial" pitchFamily="34" charset="0"/>
                      </a:endParaRPr>
                    </a:p>
                  </a:txBody>
                  <a:tcPr/>
                </a:tc>
                <a:tc>
                  <a:txBody>
                    <a:bodyPr/>
                    <a:lstStyle/>
                    <a:p>
                      <a:pPr rtl="1"/>
                      <a:endParaRPr lang="he-IL" sz="2800" b="1" dirty="0">
                        <a:latin typeface="Arial" pitchFamily="34" charset="0"/>
                        <a:cs typeface="Arial" pitchFamily="34" charset="0"/>
                      </a:endParaRPr>
                    </a:p>
                  </a:txBody>
                  <a:tcPr/>
                </a:tc>
                <a:tc>
                  <a:txBody>
                    <a:bodyPr/>
                    <a:lstStyle/>
                    <a:p>
                      <a:pPr rtl="1"/>
                      <a:endParaRPr lang="he-IL" sz="2800" b="1" dirty="0">
                        <a:latin typeface="Arial" pitchFamily="34" charset="0"/>
                        <a:cs typeface="Arial" pitchFamily="34" charset="0"/>
                      </a:endParaRPr>
                    </a:p>
                  </a:txBody>
                  <a:tcPr/>
                </a:tc>
                <a:tc>
                  <a:txBody>
                    <a:bodyPr/>
                    <a:lstStyle/>
                    <a:p>
                      <a:pPr rtl="1"/>
                      <a:r>
                        <a:rPr lang="en-US" sz="2800" b="1" dirty="0" smtClean="0">
                          <a:latin typeface="Arial" pitchFamily="34" charset="0"/>
                          <a:cs typeface="Arial" pitchFamily="34" charset="0"/>
                        </a:rPr>
                        <a:t>V</a:t>
                      </a:r>
                      <a:endParaRPr lang="he-IL" sz="2800" b="1" dirty="0">
                        <a:latin typeface="Arial" pitchFamily="34" charset="0"/>
                        <a:cs typeface="Arial" pitchFamily="34" charset="0"/>
                      </a:endParaRPr>
                    </a:p>
                  </a:txBody>
                  <a:tcPr/>
                </a:tc>
              </a:tr>
            </a:tbl>
          </a:graphicData>
        </a:graphic>
      </p:graphicFrame>
      <p:cxnSp>
        <p:nvCxnSpPr>
          <p:cNvPr id="11" name="מחבר ישר 10"/>
          <p:cNvCxnSpPr/>
          <p:nvPr/>
        </p:nvCxnSpPr>
        <p:spPr>
          <a:xfrm flipV="1">
            <a:off x="6588224" y="1412776"/>
            <a:ext cx="1728192" cy="10801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21</a:t>
            </a:fld>
            <a:endParaRPr lang="he-IL"/>
          </a:p>
        </p:txBody>
      </p:sp>
      <p:sp>
        <p:nvSpPr>
          <p:cNvPr id="11266" name="Rectangle 2"/>
          <p:cNvSpPr>
            <a:spLocks noGrp="1" noChangeArrowheads="1"/>
          </p:cNvSpPr>
          <p:nvPr>
            <p:ph type="title"/>
          </p:nvPr>
        </p:nvSpPr>
        <p:spPr>
          <a:xfrm>
            <a:off x="468313" y="0"/>
            <a:ext cx="8229600" cy="971550"/>
          </a:xfrm>
        </p:spPr>
        <p:txBody>
          <a:bodyPr/>
          <a:lstStyle/>
          <a:p>
            <a:pPr algn="ctr" eaLnBrk="1" hangingPunct="1">
              <a:defRPr/>
            </a:pPr>
            <a:r>
              <a:rPr lang="he-IL" b="1" dirty="0" smtClean="0">
                <a:solidFill>
                  <a:schemeClr val="tx1"/>
                </a:solidFill>
                <a:effectLst>
                  <a:outerShdw blurRad="38100" dist="38100" dir="2700000" algn="tl">
                    <a:srgbClr val="C0C0C0"/>
                  </a:outerShdw>
                </a:effectLst>
              </a:rPr>
              <a:t>מרכיבי מזון המספקים אנרגיה</a:t>
            </a:r>
            <a:endParaRPr lang="en-US" b="1" dirty="0" smtClean="0">
              <a:solidFill>
                <a:schemeClr val="tx1"/>
              </a:solidFill>
              <a:effectLst>
                <a:outerShdw blurRad="38100" dist="38100" dir="2700000" algn="tl">
                  <a:srgbClr val="C0C0C0"/>
                </a:outerShdw>
              </a:effectLst>
            </a:endParaRPr>
          </a:p>
        </p:txBody>
      </p:sp>
      <p:sp>
        <p:nvSpPr>
          <p:cNvPr id="8210" name="Text Box 31"/>
          <p:cNvSpPr txBox="1">
            <a:spLocks noChangeArrowheads="1"/>
          </p:cNvSpPr>
          <p:nvPr/>
        </p:nvSpPr>
        <p:spPr bwMode="auto">
          <a:xfrm>
            <a:off x="2413000" y="3644900"/>
            <a:ext cx="554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pPr>
            <a:r>
              <a:rPr lang="he-IL" b="1" dirty="0" smtClean="0"/>
              <a:t>         עוברים </a:t>
            </a:r>
            <a:r>
              <a:rPr lang="he-IL" b="1" dirty="0"/>
              <a:t>פירוק במערכת העיכול </a:t>
            </a:r>
            <a:r>
              <a:rPr lang="he-IL" b="1" dirty="0" smtClean="0"/>
              <a:t>לקבלת</a:t>
            </a:r>
            <a:r>
              <a:rPr lang="he-IL" b="1" dirty="0"/>
              <a:t>:</a:t>
            </a:r>
            <a:endParaRPr lang="en-US" b="1" dirty="0"/>
          </a:p>
        </p:txBody>
      </p:sp>
      <p:grpSp>
        <p:nvGrpSpPr>
          <p:cNvPr id="4" name="קבוצה 3"/>
          <p:cNvGrpSpPr/>
          <p:nvPr/>
        </p:nvGrpSpPr>
        <p:grpSpPr>
          <a:xfrm>
            <a:off x="803116" y="1123726"/>
            <a:ext cx="7345362" cy="3961457"/>
            <a:chOff x="827088" y="1412875"/>
            <a:chExt cx="7345362" cy="3455988"/>
          </a:xfrm>
        </p:grpSpPr>
        <p:sp>
          <p:nvSpPr>
            <p:cNvPr id="11270" name="AutoShape 6"/>
            <p:cNvSpPr>
              <a:spLocks noChangeArrowheads="1"/>
            </p:cNvSpPr>
            <p:nvPr/>
          </p:nvSpPr>
          <p:spPr bwMode="auto">
            <a:xfrm>
              <a:off x="3995738" y="1412875"/>
              <a:ext cx="1512887" cy="792163"/>
            </a:xfrm>
            <a:prstGeom prst="flowChartAlternateProcess">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dirty="0">
                  <a:latin typeface="Arial" charset="0"/>
                  <a:cs typeface="Arial" charset="0"/>
                </a:rPr>
                <a:t>מזון</a:t>
              </a:r>
              <a:endParaRPr lang="en-US" sz="2800" dirty="0">
                <a:latin typeface="Arial" charset="0"/>
                <a:cs typeface="Arial" charset="0"/>
              </a:endParaRPr>
            </a:p>
          </p:txBody>
        </p:sp>
        <p:sp>
          <p:nvSpPr>
            <p:cNvPr id="11271" name="AutoShape 7"/>
            <p:cNvSpPr>
              <a:spLocks noChangeArrowheads="1"/>
            </p:cNvSpPr>
            <p:nvPr/>
          </p:nvSpPr>
          <p:spPr bwMode="auto">
            <a:xfrm>
              <a:off x="1116013" y="2852738"/>
              <a:ext cx="1512887" cy="792162"/>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a:latin typeface="Arial" charset="0"/>
                  <a:cs typeface="Arial" charset="0"/>
                </a:rPr>
                <a:t>חלבונים</a:t>
              </a:r>
              <a:endParaRPr lang="en-US" sz="2800">
                <a:latin typeface="Arial" charset="0"/>
                <a:cs typeface="Arial" charset="0"/>
              </a:endParaRPr>
            </a:p>
          </p:txBody>
        </p:sp>
        <p:sp>
          <p:nvSpPr>
            <p:cNvPr id="11272" name="AutoShape 8"/>
            <p:cNvSpPr>
              <a:spLocks noChangeArrowheads="1"/>
            </p:cNvSpPr>
            <p:nvPr/>
          </p:nvSpPr>
          <p:spPr bwMode="auto">
            <a:xfrm>
              <a:off x="3995738" y="2781300"/>
              <a:ext cx="1512887" cy="792163"/>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dirty="0">
                  <a:latin typeface="Arial" charset="0"/>
                  <a:cs typeface="Arial" charset="0"/>
                </a:rPr>
                <a:t>פחמימות</a:t>
              </a:r>
              <a:endParaRPr lang="en-US" sz="2800" dirty="0">
                <a:latin typeface="Arial" charset="0"/>
                <a:cs typeface="Arial" charset="0"/>
              </a:endParaRPr>
            </a:p>
          </p:txBody>
        </p:sp>
        <p:sp>
          <p:nvSpPr>
            <p:cNvPr id="11273" name="AutoShape 9"/>
            <p:cNvSpPr>
              <a:spLocks noChangeArrowheads="1"/>
            </p:cNvSpPr>
            <p:nvPr/>
          </p:nvSpPr>
          <p:spPr bwMode="auto">
            <a:xfrm>
              <a:off x="6372225" y="2852738"/>
              <a:ext cx="1512888" cy="792162"/>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a:latin typeface="Arial" charset="0"/>
                  <a:cs typeface="Arial" charset="0"/>
                </a:rPr>
                <a:t>שומנים</a:t>
              </a:r>
              <a:endParaRPr lang="en-US" sz="2800">
                <a:latin typeface="Arial" charset="0"/>
                <a:cs typeface="Arial" charset="0"/>
              </a:endParaRPr>
            </a:p>
          </p:txBody>
        </p:sp>
        <p:sp>
          <p:nvSpPr>
            <p:cNvPr id="11274" name="AutoShape 10"/>
            <p:cNvSpPr>
              <a:spLocks noChangeArrowheads="1"/>
            </p:cNvSpPr>
            <p:nvPr/>
          </p:nvSpPr>
          <p:spPr bwMode="auto">
            <a:xfrm>
              <a:off x="6372225" y="4076700"/>
              <a:ext cx="1800225" cy="792163"/>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a:latin typeface="Arial" charset="0"/>
                  <a:cs typeface="Arial" charset="0"/>
                </a:rPr>
                <a:t>חומצות שומן</a:t>
              </a:r>
              <a:endParaRPr lang="en-US" sz="2800">
                <a:latin typeface="Arial" charset="0"/>
                <a:cs typeface="Arial" charset="0"/>
              </a:endParaRPr>
            </a:p>
          </p:txBody>
        </p:sp>
        <p:sp>
          <p:nvSpPr>
            <p:cNvPr id="11275" name="AutoShape 11"/>
            <p:cNvSpPr>
              <a:spLocks noChangeArrowheads="1"/>
            </p:cNvSpPr>
            <p:nvPr/>
          </p:nvSpPr>
          <p:spPr bwMode="auto">
            <a:xfrm>
              <a:off x="3995738" y="4076700"/>
              <a:ext cx="1512887" cy="792163"/>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a:latin typeface="Arial" charset="0"/>
                  <a:cs typeface="Arial" charset="0"/>
                </a:rPr>
                <a:t>חד סוכרים</a:t>
              </a:r>
              <a:endParaRPr lang="en-US" sz="2800">
                <a:latin typeface="Arial" charset="0"/>
                <a:cs typeface="Arial" charset="0"/>
              </a:endParaRPr>
            </a:p>
          </p:txBody>
        </p:sp>
        <p:sp>
          <p:nvSpPr>
            <p:cNvPr id="11276" name="AutoShape 12"/>
            <p:cNvSpPr>
              <a:spLocks noChangeArrowheads="1"/>
            </p:cNvSpPr>
            <p:nvPr/>
          </p:nvSpPr>
          <p:spPr bwMode="auto">
            <a:xfrm>
              <a:off x="827088" y="4005263"/>
              <a:ext cx="2232025" cy="792162"/>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800">
                  <a:latin typeface="Arial" charset="0"/>
                  <a:cs typeface="Arial" charset="0"/>
                </a:rPr>
                <a:t>חומצות אמיניות</a:t>
              </a:r>
              <a:endParaRPr lang="en-US" sz="2800">
                <a:latin typeface="Arial" charset="0"/>
                <a:cs typeface="Arial" charset="0"/>
              </a:endParaRPr>
            </a:p>
          </p:txBody>
        </p:sp>
        <p:sp>
          <p:nvSpPr>
            <p:cNvPr id="8202" name="Line 16"/>
            <p:cNvSpPr>
              <a:spLocks noChangeShapeType="1"/>
            </p:cNvSpPr>
            <p:nvPr/>
          </p:nvSpPr>
          <p:spPr bwMode="auto">
            <a:xfrm>
              <a:off x="4787900" y="22764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3" name="Line 17"/>
            <p:cNvSpPr>
              <a:spLocks noChangeShapeType="1"/>
            </p:cNvSpPr>
            <p:nvPr/>
          </p:nvSpPr>
          <p:spPr bwMode="auto">
            <a:xfrm>
              <a:off x="4787900" y="36449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4" name="Line 20"/>
            <p:cNvSpPr>
              <a:spLocks noChangeShapeType="1"/>
            </p:cNvSpPr>
            <p:nvPr/>
          </p:nvSpPr>
          <p:spPr bwMode="auto">
            <a:xfrm>
              <a:off x="1979613" y="2565400"/>
              <a:ext cx="5113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5" name="Line 21"/>
            <p:cNvSpPr>
              <a:spLocks noChangeShapeType="1"/>
            </p:cNvSpPr>
            <p:nvPr/>
          </p:nvSpPr>
          <p:spPr bwMode="auto">
            <a:xfrm>
              <a:off x="1979613" y="25654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6" name="Line 22"/>
            <p:cNvSpPr>
              <a:spLocks noChangeShapeType="1"/>
            </p:cNvSpPr>
            <p:nvPr/>
          </p:nvSpPr>
          <p:spPr bwMode="auto">
            <a:xfrm>
              <a:off x="7092950" y="25654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7" name="Line 23"/>
            <p:cNvSpPr>
              <a:spLocks noChangeShapeType="1"/>
            </p:cNvSpPr>
            <p:nvPr/>
          </p:nvSpPr>
          <p:spPr bwMode="auto">
            <a:xfrm>
              <a:off x="7164388" y="3716338"/>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8" name="Line 24"/>
            <p:cNvSpPr>
              <a:spLocks noChangeShapeType="1"/>
            </p:cNvSpPr>
            <p:nvPr/>
          </p:nvSpPr>
          <p:spPr bwMode="auto">
            <a:xfrm>
              <a:off x="1908175" y="37163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09" name="Text Box 30"/>
            <p:cNvSpPr txBox="1">
              <a:spLocks noChangeArrowheads="1"/>
            </p:cNvSpPr>
            <p:nvPr/>
          </p:nvSpPr>
          <p:spPr bwMode="auto">
            <a:xfrm>
              <a:off x="3347864" y="2205038"/>
              <a:ext cx="259288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he-IL" sz="2000" b="1" dirty="0" smtClean="0"/>
                <a:t>מרכיביו </a:t>
              </a:r>
              <a:r>
                <a:rPr lang="he-IL" sz="2000" b="1" dirty="0"/>
                <a:t>העיקריים הם:</a:t>
              </a:r>
              <a:endParaRPr lang="en-US" sz="2000" b="1" dirty="0"/>
            </a:p>
          </p:txBody>
        </p:sp>
      </p:grpSp>
    </p:spTree>
    <p:extLst>
      <p:ext uri="{BB962C8B-B14F-4D97-AF65-F5344CB8AC3E}">
        <p14:creationId xmlns:p14="http://schemas.microsoft.com/office/powerpoint/2010/main" val="4179971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23528" y="1124744"/>
            <a:ext cx="8496944" cy="5112568"/>
          </a:xfrm>
        </p:spPr>
        <p:txBody>
          <a:bodyPr>
            <a:noAutofit/>
          </a:bodyPr>
          <a:lstStyle/>
          <a:p>
            <a:pPr>
              <a:lnSpc>
                <a:spcPct val="170000"/>
              </a:lnSpc>
              <a:spcBef>
                <a:spcPts val="0"/>
              </a:spcBef>
            </a:pPr>
            <a:r>
              <a:rPr lang="he-IL" sz="2400" b="1" dirty="0" smtClean="0">
                <a:latin typeface="Arial" pitchFamily="34" charset="0"/>
                <a:cs typeface="Arial" pitchFamily="34" charset="0"/>
              </a:rPr>
              <a:t>המילה </a:t>
            </a:r>
            <a:r>
              <a:rPr lang="he-IL" sz="3600" b="1" dirty="0">
                <a:solidFill>
                  <a:srgbClr val="7030A0"/>
                </a:solidFill>
                <a:latin typeface="Arial" pitchFamily="34" charset="0"/>
                <a:cs typeface="Arial" pitchFamily="34" charset="0"/>
              </a:rPr>
              <a:t>סוכר</a:t>
            </a:r>
            <a:r>
              <a:rPr lang="he-IL" sz="2400" b="1" dirty="0">
                <a:latin typeface="Arial" pitchFamily="34" charset="0"/>
                <a:cs typeface="Arial" pitchFamily="34" charset="0"/>
              </a:rPr>
              <a:t> משותפת לשפות רבות, מקורה של המילה בסנסקריט (שפה הודית-אירנית עתיקה) -(</a:t>
            </a:r>
            <a:r>
              <a:rPr lang="he-IL" sz="2400" b="1" dirty="0" err="1">
                <a:latin typeface="Arial" pitchFamily="34" charset="0"/>
                <a:cs typeface="Arial" pitchFamily="34" charset="0"/>
              </a:rPr>
              <a:t>Sarkara</a:t>
            </a:r>
            <a:r>
              <a:rPr lang="he-IL" sz="2400" b="1" dirty="0">
                <a:latin typeface="Arial" pitchFamily="34" charset="0"/>
                <a:cs typeface="Arial" pitchFamily="34" charset="0"/>
              </a:rPr>
              <a:t>), ופירושה המקורי: "אבנים קטנות</a:t>
            </a:r>
            <a:r>
              <a:rPr lang="he-IL" sz="2400" b="1" dirty="0" smtClean="0">
                <a:latin typeface="Arial" pitchFamily="34" charset="0"/>
                <a:cs typeface="Arial" pitchFamily="34" charset="0"/>
              </a:rPr>
              <a:t>".</a:t>
            </a:r>
          </a:p>
          <a:p>
            <a:pPr>
              <a:lnSpc>
                <a:spcPct val="170000"/>
              </a:lnSpc>
              <a:spcBef>
                <a:spcPts val="0"/>
              </a:spcBef>
            </a:pPr>
            <a:r>
              <a:rPr lang="he-IL" sz="2400" b="1" dirty="0" smtClean="0">
                <a:latin typeface="Arial" pitchFamily="34" charset="0"/>
                <a:cs typeface="Arial" pitchFamily="34" charset="0"/>
              </a:rPr>
              <a:t>בחיי היומיום משמשת </a:t>
            </a:r>
            <a:r>
              <a:rPr lang="he-IL" sz="2400" b="1" dirty="0">
                <a:latin typeface="Arial" pitchFamily="34" charset="0"/>
                <a:cs typeface="Arial" pitchFamily="34" charset="0"/>
              </a:rPr>
              <a:t>המילה </a:t>
            </a:r>
            <a:r>
              <a:rPr lang="he-IL" sz="3200" b="1" dirty="0">
                <a:solidFill>
                  <a:srgbClr val="7030A0"/>
                </a:solidFill>
                <a:latin typeface="Arial" pitchFamily="34" charset="0"/>
                <a:cs typeface="Arial" pitchFamily="34" charset="0"/>
              </a:rPr>
              <a:t>סוכר</a:t>
            </a:r>
            <a:r>
              <a:rPr lang="he-IL" sz="2400" b="1" dirty="0">
                <a:latin typeface="Arial" pitchFamily="34" charset="0"/>
                <a:cs typeface="Arial" pitchFamily="34" charset="0"/>
              </a:rPr>
              <a:t> ככינויו של </a:t>
            </a:r>
            <a:r>
              <a:rPr lang="he-IL" sz="3200" b="1" dirty="0" smtClean="0">
                <a:solidFill>
                  <a:srgbClr val="7030A0"/>
                </a:solidFill>
                <a:latin typeface="Arial" pitchFamily="34" charset="0"/>
                <a:cs typeface="Arial" pitchFamily="34" charset="0"/>
              </a:rPr>
              <a:t>סוכרוז</a:t>
            </a:r>
            <a:r>
              <a:rPr lang="he-IL" sz="3200" b="1" dirty="0" smtClean="0">
                <a:latin typeface="Arial" pitchFamily="34" charset="0"/>
                <a:cs typeface="Arial" pitchFamily="34" charset="0"/>
              </a:rPr>
              <a:t>.</a:t>
            </a:r>
          </a:p>
          <a:p>
            <a:pPr>
              <a:lnSpc>
                <a:spcPct val="170000"/>
              </a:lnSpc>
              <a:spcBef>
                <a:spcPts val="0"/>
              </a:spcBef>
            </a:pPr>
            <a:r>
              <a:rPr lang="he-IL" sz="2400" b="1" dirty="0" smtClean="0">
                <a:latin typeface="Arial" pitchFamily="34" charset="0"/>
                <a:cs typeface="Arial" pitchFamily="34" charset="0"/>
              </a:rPr>
              <a:t>הסוכר </a:t>
            </a:r>
            <a:r>
              <a:rPr lang="he-IL" sz="2400" b="1" dirty="0">
                <a:latin typeface="Arial" pitchFamily="34" charset="0"/>
                <a:cs typeface="Arial" pitchFamily="34" charset="0"/>
              </a:rPr>
              <a:t>הלבן המשמש </a:t>
            </a:r>
            <a:r>
              <a:rPr lang="he-IL" sz="2400" b="1" dirty="0" smtClean="0">
                <a:latin typeface="Arial" pitchFamily="34" charset="0"/>
                <a:cs typeface="Arial" pitchFamily="34" charset="0"/>
              </a:rPr>
              <a:t>להמתקת </a:t>
            </a:r>
            <a:r>
              <a:rPr lang="he-IL" sz="2400" b="1" dirty="0">
                <a:latin typeface="Arial" pitchFamily="34" charset="0"/>
                <a:cs typeface="Arial" pitchFamily="34" charset="0"/>
              </a:rPr>
              <a:t>מאכלים, </a:t>
            </a:r>
            <a:r>
              <a:rPr lang="he-IL" sz="2400" b="1" dirty="0" smtClean="0">
                <a:latin typeface="Arial" pitchFamily="34" charset="0"/>
                <a:cs typeface="Arial" pitchFamily="34" charset="0"/>
              </a:rPr>
              <a:t>הוא הסוכר הנפוץ </a:t>
            </a:r>
            <a:r>
              <a:rPr lang="he-IL" sz="2400" b="1" dirty="0">
                <a:latin typeface="Arial" pitchFamily="34" charset="0"/>
                <a:cs typeface="Arial" pitchFamily="34" charset="0"/>
              </a:rPr>
              <a:t>ביותר בשימוש של האדם. לכן </a:t>
            </a:r>
            <a:r>
              <a:rPr lang="he-IL" sz="2400" b="1" dirty="0" smtClean="0">
                <a:latin typeface="Arial" pitchFamily="34" charset="0"/>
                <a:cs typeface="Arial" pitchFamily="34" charset="0"/>
              </a:rPr>
              <a:t>זכה הסוכרוז </a:t>
            </a:r>
            <a:r>
              <a:rPr lang="he-IL" sz="2400" b="1" dirty="0">
                <a:latin typeface="Arial" pitchFamily="34" charset="0"/>
                <a:cs typeface="Arial" pitchFamily="34" charset="0"/>
              </a:rPr>
              <a:t>לכינוי המייצג את כל משפחת הסוכרים.</a:t>
            </a:r>
          </a:p>
          <a:p>
            <a:pPr marL="109728" indent="0">
              <a:buNone/>
            </a:pPr>
            <a:endParaRPr lang="he-IL" sz="2400"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22</a:t>
            </a:fld>
            <a:endParaRPr lang="he-IL"/>
          </a:p>
        </p:txBody>
      </p:sp>
      <p:sp>
        <p:nvSpPr>
          <p:cNvPr id="4" name="כותרת 3"/>
          <p:cNvSpPr>
            <a:spLocks noGrp="1"/>
          </p:cNvSpPr>
          <p:nvPr>
            <p:ph type="title"/>
          </p:nvPr>
        </p:nvSpPr>
        <p:spPr>
          <a:xfrm>
            <a:off x="457200" y="274638"/>
            <a:ext cx="8229600" cy="994122"/>
          </a:xfrm>
        </p:spPr>
        <p:txBody>
          <a:bodyPr/>
          <a:lstStyle/>
          <a:p>
            <a:pPr algn="ctr"/>
            <a:r>
              <a:rPr lang="he-IL" dirty="0" smtClean="0"/>
              <a:t>פחמימות - סוכרים</a:t>
            </a:r>
            <a:endParaRPr lang="he-IL" dirty="0"/>
          </a:p>
        </p:txBody>
      </p:sp>
    </p:spTree>
    <p:extLst>
      <p:ext uri="{BB962C8B-B14F-4D97-AF65-F5344CB8AC3E}">
        <p14:creationId xmlns:p14="http://schemas.microsoft.com/office/powerpoint/2010/main" val="355045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19672" y="35773"/>
            <a:ext cx="6923087" cy="850106"/>
          </a:xfrm>
        </p:spPr>
        <p:txBody>
          <a:bodyPr>
            <a:normAutofit/>
          </a:bodyPr>
          <a:lstStyle/>
          <a:p>
            <a:pPr algn="ctr" eaLnBrk="1" hangingPunct="1"/>
            <a:r>
              <a:rPr lang="he-IL" sz="4400" b="1" dirty="0" smtClean="0"/>
              <a:t>מיון סוכרים</a:t>
            </a:r>
            <a:endParaRPr lang="en-US" sz="4400" b="1" dirty="0" smtClean="0"/>
          </a:p>
        </p:txBody>
      </p:sp>
      <p:graphicFrame>
        <p:nvGraphicFramePr>
          <p:cNvPr id="8" name="Diagram 7"/>
          <p:cNvGraphicFramePr/>
          <p:nvPr>
            <p:extLst>
              <p:ext uri="{D42A27DB-BD31-4B8C-83A1-F6EECF244321}">
                <p14:modId xmlns:p14="http://schemas.microsoft.com/office/powerpoint/2010/main" val="643565348"/>
              </p:ext>
            </p:extLst>
          </p:nvPr>
        </p:nvGraphicFramePr>
        <p:xfrm>
          <a:off x="107504" y="980728"/>
          <a:ext cx="892899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093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95513" y="274638"/>
            <a:ext cx="6491287" cy="850900"/>
          </a:xfrm>
        </p:spPr>
        <p:txBody>
          <a:bodyPr>
            <a:normAutofit/>
          </a:bodyPr>
          <a:lstStyle/>
          <a:p>
            <a:pPr algn="ctr" eaLnBrk="1" hangingPunct="1"/>
            <a:r>
              <a:rPr lang="he-IL" sz="4400" b="1" dirty="0" smtClean="0"/>
              <a:t>גלוקוז</a:t>
            </a:r>
            <a:endParaRPr lang="en-US" sz="4400" b="1" dirty="0" smtClean="0"/>
          </a:p>
        </p:txBody>
      </p:sp>
      <p:sp>
        <p:nvSpPr>
          <p:cNvPr id="9219" name="Rectangle 3"/>
          <p:cNvSpPr>
            <a:spLocks noGrp="1" noChangeArrowheads="1"/>
          </p:cNvSpPr>
          <p:nvPr>
            <p:ph type="body" idx="1"/>
          </p:nvPr>
        </p:nvSpPr>
        <p:spPr>
          <a:xfrm>
            <a:off x="107504" y="908720"/>
            <a:ext cx="9036496" cy="5949280"/>
          </a:xfrm>
        </p:spPr>
        <p:txBody>
          <a:bodyPr/>
          <a:lstStyle/>
          <a:p>
            <a:pPr eaLnBrk="1" hangingPunct="1"/>
            <a:r>
              <a:rPr lang="he-IL" sz="2800" dirty="0" smtClean="0"/>
              <a:t>גלוקוז: חד-סוכר המוכר ביותר. </a:t>
            </a:r>
          </a:p>
          <a:p>
            <a:pPr eaLnBrk="1" hangingPunct="1"/>
            <a:r>
              <a:rPr lang="he-IL" sz="2800" dirty="0" smtClean="0"/>
              <a:t>ביוונית: מתוק = </a:t>
            </a:r>
            <a:r>
              <a:rPr lang="en-US" sz="2800" dirty="0" err="1" smtClean="0"/>
              <a:t>glykis</a:t>
            </a:r>
            <a:r>
              <a:rPr lang="he-IL" sz="2800" dirty="0" smtClean="0"/>
              <a:t> ומכאן שמו.</a:t>
            </a:r>
          </a:p>
          <a:p>
            <a:pPr eaLnBrk="1" hangingPunct="1"/>
            <a:r>
              <a:rPr lang="he-IL" sz="2800" dirty="0" smtClean="0"/>
              <a:t>מצוי בפירות רבים ובדבש.</a:t>
            </a:r>
          </a:p>
          <a:p>
            <a:pPr eaLnBrk="1" hangingPunct="1"/>
            <a:r>
              <a:rPr lang="he-IL" sz="2800" dirty="0" smtClean="0"/>
              <a:t>משמש כמקור אנרגיה מרכזי לכל הרקמות בגוף.</a:t>
            </a:r>
          </a:p>
          <a:p>
            <a:pPr eaLnBrk="1" hangingPunct="1"/>
            <a:r>
              <a:rPr lang="he-IL" sz="2800" dirty="0" smtClean="0"/>
              <a:t>נספג ישירות מהמזון במערכת העיכול או משתחרר במערכת העיכול מפירוק אנזימטי של הדו-סוכר סוכרוז, או מפירוק הרב-סוכר עמילן.</a:t>
            </a:r>
          </a:p>
          <a:p>
            <a:pPr eaLnBrk="1" hangingPunct="1"/>
            <a:r>
              <a:rPr lang="he-IL" sz="2800" dirty="0" smtClean="0"/>
              <a:t>גלוקוז נוצר בגוף גם מפירוק הרב-סוכר </a:t>
            </a:r>
            <a:r>
              <a:rPr lang="he-IL" sz="2800" dirty="0" err="1" smtClean="0"/>
              <a:t>גליקוגן</a:t>
            </a:r>
            <a:r>
              <a:rPr lang="he-IL" sz="2800" dirty="0" smtClean="0"/>
              <a:t> שנאגר ברקמות השריר ובכבד.</a:t>
            </a:r>
          </a:p>
          <a:p>
            <a:pPr eaLnBrk="1" hangingPunct="1"/>
            <a:r>
              <a:rPr lang="he-IL" sz="2800" dirty="0" smtClean="0"/>
              <a:t>הגלוקוז מובל באמצעות הדם לאברי הגוף השונים (לכן נקרא: "סוכר הדם").</a:t>
            </a:r>
            <a:endParaRPr lang="en-US" sz="2800" dirty="0" smtClean="0"/>
          </a:p>
        </p:txBody>
      </p:sp>
    </p:spTree>
    <p:extLst>
      <p:ext uri="{BB962C8B-B14F-4D97-AF65-F5344CB8AC3E}">
        <p14:creationId xmlns:p14="http://schemas.microsoft.com/office/powerpoint/2010/main" val="63275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51520" y="1124744"/>
            <a:ext cx="8579296" cy="5616624"/>
          </a:xfrm>
        </p:spPr>
        <p:txBody>
          <a:bodyPr/>
          <a:lstStyle/>
          <a:p>
            <a:pPr eaLnBrk="1" hangingPunct="1">
              <a:buFont typeface="Wingdings" pitchFamily="2" charset="2"/>
              <a:buNone/>
            </a:pPr>
            <a:r>
              <a:rPr lang="he-IL" sz="2800" dirty="0" smtClean="0"/>
              <a:t>נוסחה מולקולרית: </a:t>
            </a:r>
            <a:r>
              <a:rPr lang="en-US" sz="2800" dirty="0" smtClean="0"/>
              <a:t>C</a:t>
            </a:r>
            <a:r>
              <a:rPr lang="en-US" sz="2000" dirty="0" smtClean="0"/>
              <a:t>6</a:t>
            </a:r>
            <a:r>
              <a:rPr lang="en-US" sz="2800" dirty="0" smtClean="0"/>
              <a:t>H</a:t>
            </a:r>
            <a:r>
              <a:rPr lang="en-US" sz="2000" dirty="0" smtClean="0"/>
              <a:t>12</a:t>
            </a:r>
            <a:r>
              <a:rPr lang="en-US" sz="2800" dirty="0" smtClean="0"/>
              <a:t>O</a:t>
            </a:r>
            <a:r>
              <a:rPr lang="en-US" sz="2000" dirty="0" smtClean="0"/>
              <a:t>6</a:t>
            </a:r>
            <a:endParaRPr lang="he-IL" sz="2000" dirty="0" smtClean="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25</a:t>
            </a:fld>
            <a:endParaRPr lang="he-IL"/>
          </a:p>
        </p:txBody>
      </p:sp>
      <p:sp>
        <p:nvSpPr>
          <p:cNvPr id="11266" name="Rectangle 2"/>
          <p:cNvSpPr>
            <a:spLocks noGrp="1" noChangeArrowheads="1"/>
          </p:cNvSpPr>
          <p:nvPr>
            <p:ph type="title"/>
          </p:nvPr>
        </p:nvSpPr>
        <p:spPr>
          <a:xfrm>
            <a:off x="457200" y="44624"/>
            <a:ext cx="8229600" cy="792088"/>
          </a:xfrm>
        </p:spPr>
        <p:txBody>
          <a:bodyPr>
            <a:normAutofit/>
          </a:bodyPr>
          <a:lstStyle/>
          <a:p>
            <a:pPr algn="ctr" eaLnBrk="1" hangingPunct="1">
              <a:defRPr/>
            </a:pPr>
            <a:r>
              <a:rPr lang="he-IL" sz="4400" b="1" dirty="0" smtClean="0">
                <a:effectLst>
                  <a:outerShdw blurRad="38100" dist="38100" dir="2700000" algn="tl">
                    <a:srgbClr val="000000"/>
                  </a:outerShdw>
                </a:effectLst>
              </a:rPr>
              <a:t>הגלוקוז</a:t>
            </a:r>
            <a:endParaRPr lang="en-US" sz="4400" b="1" dirty="0" smtClean="0">
              <a:effectLst>
                <a:outerShdw blurRad="38100" dist="38100" dir="2700000" algn="tl">
                  <a:srgbClr val="000000"/>
                </a:outerShdw>
              </a:effectLst>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701" y="1628800"/>
            <a:ext cx="2071618" cy="229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4572000" y="2708920"/>
            <a:ext cx="4104456" cy="523220"/>
          </a:xfrm>
          <a:prstGeom prst="rect">
            <a:avLst/>
          </a:prstGeom>
        </p:spPr>
        <p:txBody>
          <a:bodyPr wrap="square">
            <a:spAutoFit/>
          </a:bodyPr>
          <a:lstStyle/>
          <a:p>
            <a:r>
              <a:rPr lang="he-IL" sz="2800" dirty="0" smtClean="0"/>
              <a:t>נוסחת מבנה של גלוקוז</a:t>
            </a:r>
            <a:endParaRPr lang="he-IL" sz="2800" dirty="0"/>
          </a:p>
        </p:txBody>
      </p:sp>
      <p:grpSp>
        <p:nvGrpSpPr>
          <p:cNvPr id="12" name="קבוצה 11"/>
          <p:cNvGrpSpPr/>
          <p:nvPr/>
        </p:nvGrpSpPr>
        <p:grpSpPr>
          <a:xfrm>
            <a:off x="2102357" y="4294457"/>
            <a:ext cx="1355984" cy="1278886"/>
            <a:chOff x="2450633" y="4843663"/>
            <a:chExt cx="1801400" cy="1440160"/>
          </a:xfrm>
        </p:grpSpPr>
        <p:grpSp>
          <p:nvGrpSpPr>
            <p:cNvPr id="11" name="קבוצה 10"/>
            <p:cNvGrpSpPr/>
            <p:nvPr/>
          </p:nvGrpSpPr>
          <p:grpSpPr>
            <a:xfrm>
              <a:off x="2450633" y="4843663"/>
              <a:ext cx="1801400" cy="1440160"/>
              <a:chOff x="3793232" y="5648672"/>
              <a:chExt cx="1066800" cy="1020688"/>
            </a:xfrm>
          </p:grpSpPr>
          <p:sp>
            <p:nvSpPr>
              <p:cNvPr id="9" name="AutoShape 10"/>
              <p:cNvSpPr>
                <a:spLocks noChangeArrowheads="1"/>
              </p:cNvSpPr>
              <p:nvPr/>
            </p:nvSpPr>
            <p:spPr bwMode="auto">
              <a:xfrm>
                <a:off x="3793232" y="6059760"/>
                <a:ext cx="1066800" cy="609600"/>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3923928" y="5648672"/>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 name="מחבר ישר 5"/>
              <p:cNvCxnSpPr>
                <a:stCxn id="10" idx="4"/>
                <a:endCxn id="9" idx="4"/>
              </p:cNvCxnSpPr>
              <p:nvPr/>
            </p:nvCxnSpPr>
            <p:spPr>
              <a:xfrm flipH="1">
                <a:off x="4059932" y="5877272"/>
                <a:ext cx="16396" cy="18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 Box 11"/>
            <p:cNvSpPr txBox="1">
              <a:spLocks noChangeArrowheads="1"/>
            </p:cNvSpPr>
            <p:nvPr/>
          </p:nvSpPr>
          <p:spPr bwMode="auto">
            <a:xfrm>
              <a:off x="3721469" y="5294953"/>
              <a:ext cx="319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O</a:t>
              </a:r>
            </a:p>
          </p:txBody>
        </p:sp>
      </p:grpSp>
      <p:sp>
        <p:nvSpPr>
          <p:cNvPr id="14" name="TextBox 13"/>
          <p:cNvSpPr txBox="1"/>
          <p:nvPr/>
        </p:nvSpPr>
        <p:spPr>
          <a:xfrm>
            <a:off x="5148064" y="5222605"/>
            <a:ext cx="3528392" cy="523220"/>
          </a:xfrm>
          <a:prstGeom prst="rect">
            <a:avLst/>
          </a:prstGeom>
          <a:noFill/>
        </p:spPr>
        <p:txBody>
          <a:bodyPr wrap="square" rtlCol="0">
            <a:spAutoFit/>
          </a:bodyPr>
          <a:lstStyle/>
          <a:p>
            <a:r>
              <a:rPr lang="he-IL" sz="2800" dirty="0" smtClean="0"/>
              <a:t>מודל פשוט לייצוג גלוקוז</a:t>
            </a:r>
            <a:endParaRPr lang="en-US" sz="2800" dirty="0"/>
          </a:p>
        </p:txBody>
      </p:sp>
    </p:spTree>
    <p:extLst>
      <p:ext uri="{BB962C8B-B14F-4D97-AF65-F5344CB8AC3E}">
        <p14:creationId xmlns:p14="http://schemas.microsoft.com/office/powerpoint/2010/main" val="20823483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63713" y="274639"/>
            <a:ext cx="6923087" cy="778098"/>
          </a:xfrm>
        </p:spPr>
        <p:txBody>
          <a:bodyPr/>
          <a:lstStyle/>
          <a:p>
            <a:pPr algn="ctr" eaLnBrk="1" hangingPunct="1"/>
            <a:r>
              <a:rPr lang="he-IL" b="1" dirty="0" smtClean="0"/>
              <a:t>פרוקטוז</a:t>
            </a:r>
            <a:endParaRPr lang="en-US" b="1" dirty="0" smtClean="0"/>
          </a:p>
        </p:txBody>
      </p:sp>
      <p:sp>
        <p:nvSpPr>
          <p:cNvPr id="22531" name="Rectangle 3"/>
          <p:cNvSpPr>
            <a:spLocks noGrp="1" noChangeArrowheads="1"/>
          </p:cNvSpPr>
          <p:nvPr>
            <p:ph type="body" idx="1"/>
          </p:nvPr>
        </p:nvSpPr>
        <p:spPr>
          <a:xfrm>
            <a:off x="144642" y="1196752"/>
            <a:ext cx="8712968" cy="5661248"/>
          </a:xfrm>
        </p:spPr>
        <p:txBody>
          <a:bodyPr/>
          <a:lstStyle/>
          <a:p>
            <a:pPr eaLnBrk="1" hangingPunct="1">
              <a:defRPr/>
            </a:pPr>
            <a:r>
              <a:rPr lang="he-IL" sz="2800" dirty="0" smtClean="0"/>
              <a:t>חד סוכר נפוץ מאוד בטבע.</a:t>
            </a:r>
          </a:p>
          <a:p>
            <a:pPr marL="109728" indent="0" eaLnBrk="1" hangingPunct="1">
              <a:buNone/>
              <a:defRPr/>
            </a:pPr>
            <a:endParaRPr lang="he-IL" sz="2800" dirty="0" smtClean="0"/>
          </a:p>
          <a:p>
            <a:pPr eaLnBrk="1" hangingPunct="1">
              <a:defRPr/>
            </a:pPr>
            <a:r>
              <a:rPr lang="he-IL" sz="2800" dirty="0" smtClean="0"/>
              <a:t>מצוי בעיקר בפירות ובדבש.</a:t>
            </a:r>
          </a:p>
          <a:p>
            <a:pPr marL="109728" indent="0" eaLnBrk="1" hangingPunct="1">
              <a:buNone/>
              <a:defRPr/>
            </a:pPr>
            <a:endParaRPr lang="he-IL" sz="2800" dirty="0" smtClean="0"/>
          </a:p>
          <a:p>
            <a:pPr eaLnBrk="1" hangingPunct="1">
              <a:defRPr/>
            </a:pPr>
            <a:r>
              <a:rPr lang="he-IL" sz="2800" dirty="0" smtClean="0"/>
              <a:t>מסווג כסוכר הטבעי המתוק ביותר.</a:t>
            </a:r>
          </a:p>
          <a:p>
            <a:pPr>
              <a:defRPr/>
            </a:pPr>
            <a:endParaRPr lang="he-IL" sz="3200" dirty="0" smtClean="0"/>
          </a:p>
          <a:p>
            <a:pPr>
              <a:defRPr/>
            </a:pPr>
            <a:r>
              <a:rPr lang="he-IL" sz="2800" dirty="0" smtClean="0"/>
              <a:t>נוסחה </a:t>
            </a:r>
            <a:r>
              <a:rPr lang="he-IL" sz="2800" dirty="0"/>
              <a:t>מולקולרית: </a:t>
            </a:r>
            <a:r>
              <a:rPr lang="en-US" sz="3200" dirty="0" smtClean="0"/>
              <a:t>C</a:t>
            </a:r>
            <a:r>
              <a:rPr lang="en-US" sz="2400" dirty="0" smtClean="0"/>
              <a:t>6</a:t>
            </a:r>
            <a:r>
              <a:rPr lang="en-US" sz="3200" dirty="0" smtClean="0"/>
              <a:t>H</a:t>
            </a:r>
            <a:r>
              <a:rPr lang="en-US" sz="2400" dirty="0" smtClean="0"/>
              <a:t>12</a:t>
            </a:r>
            <a:r>
              <a:rPr lang="en-US" sz="3200" dirty="0" smtClean="0"/>
              <a:t>O</a:t>
            </a:r>
            <a:r>
              <a:rPr lang="en-US" sz="2400" dirty="0" smtClean="0"/>
              <a:t>6</a:t>
            </a:r>
            <a:endParaRPr lang="he-IL" sz="2400" dirty="0" smtClean="0"/>
          </a:p>
          <a:p>
            <a:pPr marL="109728" indent="0">
              <a:buNone/>
              <a:defRPr/>
            </a:pPr>
            <a:endParaRPr lang="he-IL" sz="2400" dirty="0" smtClean="0"/>
          </a:p>
          <a:p>
            <a:pPr>
              <a:defRPr/>
            </a:pPr>
            <a:r>
              <a:rPr lang="he-IL" sz="2800" dirty="0"/>
              <a:t>נוסחת מבנה לייצוג </a:t>
            </a:r>
            <a:r>
              <a:rPr lang="he-IL" sz="2800" dirty="0" smtClean="0"/>
              <a:t>פרוקטוז:</a:t>
            </a:r>
            <a:endParaRPr lang="en-US" sz="2800" dirty="0"/>
          </a:p>
          <a:p>
            <a:pPr marL="109728" indent="0">
              <a:buNone/>
              <a:defRPr/>
            </a:pPr>
            <a:endParaRPr lang="he-IL" sz="2400" dirty="0"/>
          </a:p>
          <a:p>
            <a:pPr marL="109728" indent="0" eaLnBrk="1" hangingPunct="1">
              <a:buNone/>
              <a:defRPr/>
            </a:pPr>
            <a:endParaRPr lang="he-IL" dirty="0" smtClean="0"/>
          </a:p>
          <a:p>
            <a:pPr eaLnBrk="1" hangingPunct="1">
              <a:defRPr/>
            </a:pPr>
            <a:endParaRPr lang="en-US" dirty="0" smtClean="0"/>
          </a:p>
        </p:txBody>
      </p:sp>
      <p:pic>
        <p:nvPicPr>
          <p:cNvPr id="25602" name="Picture 2" descr="C:\Users\MARCEL\Pictures\תמונות כימיה ח' מטמון חדש\דב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698134" cy="3029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780783"/>
            <a:ext cx="2592612" cy="15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268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8175" y="274638"/>
            <a:ext cx="6778625" cy="922337"/>
          </a:xfrm>
        </p:spPr>
        <p:txBody>
          <a:bodyPr/>
          <a:lstStyle/>
          <a:p>
            <a:pPr algn="ctr" eaLnBrk="1" hangingPunct="1"/>
            <a:r>
              <a:rPr lang="he-IL" b="1" dirty="0" smtClean="0"/>
              <a:t>דו-סוכרים</a:t>
            </a:r>
            <a:endParaRPr lang="en-US" b="1" dirty="0" smtClean="0"/>
          </a:p>
        </p:txBody>
      </p:sp>
      <p:sp>
        <p:nvSpPr>
          <p:cNvPr id="26627" name="Rectangle 3"/>
          <p:cNvSpPr>
            <a:spLocks noGrp="1" noChangeArrowheads="1"/>
          </p:cNvSpPr>
          <p:nvPr>
            <p:ph type="body" idx="1"/>
          </p:nvPr>
        </p:nvSpPr>
        <p:spPr>
          <a:xfrm>
            <a:off x="107505" y="1268760"/>
            <a:ext cx="9036496" cy="5373340"/>
          </a:xfrm>
        </p:spPr>
        <p:txBody>
          <a:bodyPr/>
          <a:lstStyle/>
          <a:p>
            <a:pPr eaLnBrk="1" hangingPunct="1">
              <a:defRPr/>
            </a:pPr>
            <a:r>
              <a:rPr lang="he-IL" dirty="0" smtClean="0"/>
              <a:t>הדו-סוכרים הם פחמימות המורכבות משתי מולקולות של חד-סוכר. בדומה לחד-סוכרים, הדו-סוכרים הם לרוב מתוקים ומסיסים במים.</a:t>
            </a:r>
          </a:p>
          <a:p>
            <a:pPr eaLnBrk="1" hangingPunct="1">
              <a:defRPr/>
            </a:pPr>
            <a:r>
              <a:rPr lang="he-IL" dirty="0" smtClean="0"/>
              <a:t>דוגמאות של שלושה דו-סוכרים, מקורם והרכבם:</a:t>
            </a:r>
          </a:p>
        </p:txBody>
      </p:sp>
      <p:graphicFrame>
        <p:nvGraphicFramePr>
          <p:cNvPr id="22604" name="Group 76"/>
          <p:cNvGraphicFramePr>
            <a:graphicFrameLocks noGrp="1"/>
          </p:cNvGraphicFramePr>
          <p:nvPr>
            <p:ph sz="half" idx="4294967295"/>
            <p:extLst>
              <p:ext uri="{D42A27DB-BD31-4B8C-83A1-F6EECF244321}">
                <p14:modId xmlns:p14="http://schemas.microsoft.com/office/powerpoint/2010/main" val="4094234813"/>
              </p:ext>
            </p:extLst>
          </p:nvPr>
        </p:nvGraphicFramePr>
        <p:xfrm>
          <a:off x="1270067" y="3140969"/>
          <a:ext cx="7200801" cy="2952327"/>
        </p:xfrm>
        <a:graphic>
          <a:graphicData uri="http://schemas.openxmlformats.org/drawingml/2006/table">
            <a:tbl>
              <a:tblPr rtl="1"/>
              <a:tblGrid>
                <a:gridCol w="1968989"/>
                <a:gridCol w="2813733"/>
                <a:gridCol w="2418079"/>
              </a:tblGrid>
              <a:tr h="55195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rPr>
                        <a:t>הדו סוכר</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bg2">
                        <a:lumMod val="7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rPr>
                        <a:t>מקור</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bg2">
                        <a:lumMod val="75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rPr>
                        <a:t>הרכב</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bg2">
                        <a:lumMod val="75000"/>
                      </a:schemeClr>
                    </a:solidFill>
                  </a:tcPr>
                </a:tc>
              </a:tr>
              <a:tr h="7198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סוכרוז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tx2">
                        <a:lumMod val="40000"/>
                        <a:lumOff val="6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pitchFamily="34" charset="0"/>
                        </a:rPr>
                        <a:t>קנה/סלק</a:t>
                      </a:r>
                      <a:endPar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tx2">
                        <a:lumMod val="40000"/>
                        <a:lumOff val="6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גלוקוז</a:t>
                      </a: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 </a:t>
                      </a: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פרוקטוז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tx2">
                        <a:lumMod val="40000"/>
                        <a:lumOff val="60000"/>
                      </a:schemeClr>
                    </a:solidFill>
                  </a:tcPr>
                </a:tc>
              </a:tr>
              <a:tr h="716168">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לקטוז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3">
                        <a:lumMod val="75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pitchFamily="34" charset="0"/>
                        </a:rPr>
                        <a:t>סוכר החלב</a:t>
                      </a:r>
                      <a:endPar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3">
                        <a:lumMod val="75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גלוקוז</a:t>
                      </a: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 </a:t>
                      </a: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גלקטוז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3">
                        <a:lumMod val="75000"/>
                      </a:schemeClr>
                    </a:solidFill>
                  </a:tcPr>
                </a:tc>
              </a:tr>
              <a:tr h="964314">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מלטוז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6">
                        <a:lumMod val="60000"/>
                        <a:lumOff val="4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תוצר פירוק עמילן</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6">
                        <a:lumMod val="60000"/>
                        <a:lumOff val="4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גלוקוז</a:t>
                      </a:r>
                      <a:r>
                        <a:rPr kumimoji="0" lang="he-IL"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 </a:t>
                      </a:r>
                      <a:r>
                        <a:rPr kumimoji="0" lang="he-IL" sz="2400" b="0" i="0"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cs typeface="Arial" pitchFamily="34" charset="0"/>
                        </a:rPr>
                        <a:t>גלוקוז</a:t>
                      </a:r>
                      <a:endPar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a:lightRig rig="flood" dir="t"/>
                    </a:cell3D>
                    <a:solidFill>
                      <a:schemeClr val="accent6">
                        <a:lumMod val="60000"/>
                        <a:lumOff val="40000"/>
                      </a:schemeClr>
                    </a:solidFill>
                  </a:tcPr>
                </a:tc>
              </a:tr>
            </a:tbl>
          </a:graphicData>
        </a:graphic>
      </p:graphicFrame>
      <p:grpSp>
        <p:nvGrpSpPr>
          <p:cNvPr id="5" name="קבוצה 4"/>
          <p:cNvGrpSpPr/>
          <p:nvPr/>
        </p:nvGrpSpPr>
        <p:grpSpPr>
          <a:xfrm>
            <a:off x="203268" y="188640"/>
            <a:ext cx="2739752" cy="914400"/>
            <a:chOff x="5648672" y="188640"/>
            <a:chExt cx="2739752" cy="914400"/>
          </a:xfrm>
        </p:grpSpPr>
        <p:grpSp>
          <p:nvGrpSpPr>
            <p:cNvPr id="6" name="Group 39"/>
            <p:cNvGrpSpPr>
              <a:grpSpLocks/>
            </p:cNvGrpSpPr>
            <p:nvPr/>
          </p:nvGrpSpPr>
          <p:grpSpPr bwMode="auto">
            <a:xfrm>
              <a:off x="7016824" y="188640"/>
              <a:ext cx="1371600" cy="914400"/>
              <a:chOff x="1632" y="2832"/>
              <a:chExt cx="864" cy="576"/>
            </a:xfrm>
          </p:grpSpPr>
          <p:grpSp>
            <p:nvGrpSpPr>
              <p:cNvPr id="22" name="Group 21"/>
              <p:cNvGrpSpPr>
                <a:grpSpLocks/>
              </p:cNvGrpSpPr>
              <p:nvPr/>
            </p:nvGrpSpPr>
            <p:grpSpPr bwMode="auto">
              <a:xfrm>
                <a:off x="1728" y="2832"/>
                <a:ext cx="576" cy="576"/>
                <a:chOff x="2928" y="2160"/>
                <a:chExt cx="672" cy="672"/>
              </a:xfrm>
            </p:grpSpPr>
            <p:grpSp>
              <p:nvGrpSpPr>
                <p:cNvPr id="31" name="Group 22"/>
                <p:cNvGrpSpPr>
                  <a:grpSpLocks/>
                </p:cNvGrpSpPr>
                <p:nvPr/>
              </p:nvGrpSpPr>
              <p:grpSpPr bwMode="auto">
                <a:xfrm>
                  <a:off x="2928" y="2352"/>
                  <a:ext cx="672" cy="480"/>
                  <a:chOff x="2928" y="2352"/>
                  <a:chExt cx="672" cy="480"/>
                </a:xfrm>
              </p:grpSpPr>
              <p:sp>
                <p:nvSpPr>
                  <p:cNvPr id="34"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32"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 name="Group 31"/>
              <p:cNvGrpSpPr>
                <a:grpSpLocks/>
              </p:cNvGrpSpPr>
              <p:nvPr/>
            </p:nvGrpSpPr>
            <p:grpSpPr bwMode="auto">
              <a:xfrm>
                <a:off x="2304" y="3168"/>
                <a:ext cx="192" cy="192"/>
                <a:chOff x="2592" y="3216"/>
                <a:chExt cx="192" cy="192"/>
              </a:xfrm>
            </p:grpSpPr>
            <p:grpSp>
              <p:nvGrpSpPr>
                <p:cNvPr id="27" name="Group 30"/>
                <p:cNvGrpSpPr>
                  <a:grpSpLocks/>
                </p:cNvGrpSpPr>
                <p:nvPr/>
              </p:nvGrpSpPr>
              <p:grpSpPr bwMode="auto">
                <a:xfrm>
                  <a:off x="2592" y="3216"/>
                  <a:ext cx="96" cy="144"/>
                  <a:chOff x="2592" y="3216"/>
                  <a:chExt cx="96" cy="144"/>
                </a:xfrm>
              </p:grpSpPr>
              <p:sp>
                <p:nvSpPr>
                  <p:cNvPr id="29"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 name="Group 38"/>
              <p:cNvGrpSpPr>
                <a:grpSpLocks/>
              </p:cNvGrpSpPr>
              <p:nvPr/>
            </p:nvGrpSpPr>
            <p:grpSpPr bwMode="auto">
              <a:xfrm>
                <a:off x="1632" y="3168"/>
                <a:ext cx="96" cy="144"/>
                <a:chOff x="3264" y="3264"/>
                <a:chExt cx="96" cy="144"/>
              </a:xfrm>
            </p:grpSpPr>
            <p:sp>
              <p:nvSpPr>
                <p:cNvPr id="25"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 name="Group 39"/>
            <p:cNvGrpSpPr>
              <a:grpSpLocks/>
            </p:cNvGrpSpPr>
            <p:nvPr/>
          </p:nvGrpSpPr>
          <p:grpSpPr bwMode="auto">
            <a:xfrm>
              <a:off x="5648672" y="188640"/>
              <a:ext cx="1371600" cy="914400"/>
              <a:chOff x="1632" y="2832"/>
              <a:chExt cx="864" cy="576"/>
            </a:xfrm>
          </p:grpSpPr>
          <p:grpSp>
            <p:nvGrpSpPr>
              <p:cNvPr id="8" name="Group 21"/>
              <p:cNvGrpSpPr>
                <a:grpSpLocks/>
              </p:cNvGrpSpPr>
              <p:nvPr/>
            </p:nvGrpSpPr>
            <p:grpSpPr bwMode="auto">
              <a:xfrm>
                <a:off x="1728" y="2832"/>
                <a:ext cx="576" cy="576"/>
                <a:chOff x="2928" y="2160"/>
                <a:chExt cx="672" cy="672"/>
              </a:xfrm>
            </p:grpSpPr>
            <p:grpSp>
              <p:nvGrpSpPr>
                <p:cNvPr id="17" name="Group 22"/>
                <p:cNvGrpSpPr>
                  <a:grpSpLocks/>
                </p:cNvGrpSpPr>
                <p:nvPr/>
              </p:nvGrpSpPr>
              <p:grpSpPr bwMode="auto">
                <a:xfrm>
                  <a:off x="2928" y="2352"/>
                  <a:ext cx="672" cy="480"/>
                  <a:chOff x="2928" y="2352"/>
                  <a:chExt cx="672" cy="480"/>
                </a:xfrm>
              </p:grpSpPr>
              <p:sp>
                <p:nvSpPr>
                  <p:cNvPr id="20"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18"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31"/>
              <p:cNvGrpSpPr>
                <a:grpSpLocks/>
              </p:cNvGrpSpPr>
              <p:nvPr/>
            </p:nvGrpSpPr>
            <p:grpSpPr bwMode="auto">
              <a:xfrm>
                <a:off x="2304" y="3168"/>
                <a:ext cx="192" cy="192"/>
                <a:chOff x="2592" y="3216"/>
                <a:chExt cx="192" cy="192"/>
              </a:xfrm>
            </p:grpSpPr>
            <p:grpSp>
              <p:nvGrpSpPr>
                <p:cNvPr id="13" name="Group 30"/>
                <p:cNvGrpSpPr>
                  <a:grpSpLocks/>
                </p:cNvGrpSpPr>
                <p:nvPr/>
              </p:nvGrpSpPr>
              <p:grpSpPr bwMode="auto">
                <a:xfrm>
                  <a:off x="2592" y="3216"/>
                  <a:ext cx="96" cy="144"/>
                  <a:chOff x="2592" y="3216"/>
                  <a:chExt cx="96" cy="144"/>
                </a:xfrm>
              </p:grpSpPr>
              <p:sp>
                <p:nvSpPr>
                  <p:cNvPr id="15"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38"/>
              <p:cNvGrpSpPr>
                <a:grpSpLocks/>
              </p:cNvGrpSpPr>
              <p:nvPr/>
            </p:nvGrpSpPr>
            <p:grpSpPr bwMode="auto">
              <a:xfrm>
                <a:off x="1632" y="3168"/>
                <a:ext cx="96" cy="144"/>
                <a:chOff x="3264" y="3264"/>
                <a:chExt cx="96" cy="144"/>
              </a:xfrm>
            </p:grpSpPr>
            <p:sp>
              <p:nvSpPr>
                <p:cNvPr id="11"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extLst>
      <p:ext uri="{BB962C8B-B14F-4D97-AF65-F5344CB8AC3E}">
        <p14:creationId xmlns:p14="http://schemas.microsoft.com/office/powerpoint/2010/main" val="3947862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08175" y="274638"/>
            <a:ext cx="6778625" cy="777875"/>
          </a:xfrm>
        </p:spPr>
        <p:txBody>
          <a:bodyPr>
            <a:normAutofit/>
          </a:bodyPr>
          <a:lstStyle/>
          <a:p>
            <a:pPr algn="ctr" eaLnBrk="1" hangingPunct="1"/>
            <a:r>
              <a:rPr lang="he-IL" sz="4400" b="1" dirty="0" smtClean="0"/>
              <a:t>סוכרוז</a:t>
            </a:r>
            <a:endParaRPr lang="en-US" sz="4400" b="1" dirty="0" smtClean="0"/>
          </a:p>
        </p:txBody>
      </p:sp>
      <p:sp>
        <p:nvSpPr>
          <p:cNvPr id="22531" name="Rectangle 5"/>
          <p:cNvSpPr>
            <a:spLocks noGrp="1" noChangeArrowheads="1"/>
          </p:cNvSpPr>
          <p:nvPr>
            <p:ph type="body" idx="1"/>
          </p:nvPr>
        </p:nvSpPr>
        <p:spPr>
          <a:xfrm>
            <a:off x="0" y="1052513"/>
            <a:ext cx="8686801" cy="5805487"/>
          </a:xfrm>
        </p:spPr>
        <p:txBody>
          <a:bodyPr/>
          <a:lstStyle/>
          <a:p>
            <a:pPr eaLnBrk="1" hangingPunct="1">
              <a:spcBef>
                <a:spcPts val="1200"/>
              </a:spcBef>
              <a:spcAft>
                <a:spcPts val="1800"/>
              </a:spcAft>
            </a:pPr>
            <a:r>
              <a:rPr lang="he-IL" dirty="0" smtClean="0"/>
              <a:t>סוכרוז מכונה בחיי היומיום: סוכר.</a:t>
            </a:r>
          </a:p>
          <a:p>
            <a:pPr eaLnBrk="1" hangingPunct="1">
              <a:spcBef>
                <a:spcPts val="1200"/>
              </a:spcBef>
              <a:spcAft>
                <a:spcPts val="1800"/>
              </a:spcAft>
            </a:pPr>
            <a:r>
              <a:rPr lang="he-IL" dirty="0" smtClean="0"/>
              <a:t>הדו-סוכר המוכר והנפוץ ביותר, </a:t>
            </a:r>
          </a:p>
          <a:p>
            <a:pPr marL="109728" indent="0" eaLnBrk="1" hangingPunct="1">
              <a:spcBef>
                <a:spcPts val="1200"/>
              </a:spcBef>
              <a:spcAft>
                <a:spcPts val="1800"/>
              </a:spcAft>
              <a:buNone/>
            </a:pPr>
            <a:r>
              <a:rPr lang="he-IL" dirty="0"/>
              <a:t> </a:t>
            </a:r>
            <a:r>
              <a:rPr lang="he-IL" dirty="0" smtClean="0"/>
              <a:t>  המשמש להמתקת מזון.</a:t>
            </a:r>
          </a:p>
          <a:p>
            <a:pPr eaLnBrk="1" hangingPunct="1">
              <a:spcBef>
                <a:spcPts val="1200"/>
              </a:spcBef>
              <a:spcAft>
                <a:spcPts val="1800"/>
              </a:spcAft>
            </a:pPr>
            <a:r>
              <a:rPr lang="he-IL" dirty="0" smtClean="0"/>
              <a:t>מצוי בשפע בקנה סוכר ובפירות רבים ובריכוז נמוך גם בדבש.</a:t>
            </a:r>
          </a:p>
          <a:p>
            <a:pPr eaLnBrk="1" hangingPunct="1">
              <a:spcBef>
                <a:spcPts val="1200"/>
              </a:spcBef>
              <a:spcAft>
                <a:spcPts val="1800"/>
              </a:spcAft>
            </a:pPr>
            <a:r>
              <a:rPr lang="he-IL" dirty="0" smtClean="0"/>
              <a:t>צריכה מרובה של סוכרוז גורמת להשמנה, כי עודף הסוכר מעבר לדרוש לאדם לצורכי אנרגיה, הופך בתהליכי חילוף חומרים לשומן בגוף.</a:t>
            </a:r>
          </a:p>
          <a:p>
            <a:pPr eaLnBrk="1" hangingPunct="1"/>
            <a:endParaRPr lang="en-US" dirty="0" smtClean="0"/>
          </a:p>
        </p:txBody>
      </p:sp>
      <p:pic>
        <p:nvPicPr>
          <p:cNvPr id="27650" name="Picture 2" descr="C:\Users\MARCEL\Pictures\תמונות כימיה ח' מטמון חדש\Sugar On Sp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350374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54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95513" y="274638"/>
            <a:ext cx="6491287" cy="706437"/>
          </a:xfrm>
        </p:spPr>
        <p:txBody>
          <a:bodyPr/>
          <a:lstStyle/>
          <a:p>
            <a:pPr algn="ctr" eaLnBrk="1" hangingPunct="1"/>
            <a:r>
              <a:rPr lang="he-IL" sz="4000" b="1" dirty="0" smtClean="0"/>
              <a:t>סוכרוז</a:t>
            </a:r>
            <a:endParaRPr lang="en-US" sz="4000" b="1" dirty="0" smtClean="0"/>
          </a:p>
        </p:txBody>
      </p:sp>
      <p:sp>
        <p:nvSpPr>
          <p:cNvPr id="23555" name="Rectangle 3"/>
          <p:cNvSpPr>
            <a:spLocks noGrp="1" noChangeArrowheads="1"/>
          </p:cNvSpPr>
          <p:nvPr>
            <p:ph type="body" idx="1"/>
          </p:nvPr>
        </p:nvSpPr>
        <p:spPr>
          <a:xfrm>
            <a:off x="1115616" y="1157752"/>
            <a:ext cx="7380287" cy="5732462"/>
          </a:xfrm>
        </p:spPr>
        <p:txBody>
          <a:bodyPr/>
          <a:lstStyle/>
          <a:p>
            <a:pPr eaLnBrk="1" hangingPunct="1"/>
            <a:r>
              <a:rPr lang="he-IL" sz="2800" dirty="0" smtClean="0"/>
              <a:t>הסוכרוז דו סוכר שמורכב משני חד-סוכרים: גלוקוז ופרוקטוז.</a:t>
            </a:r>
          </a:p>
          <a:p>
            <a:pPr eaLnBrk="1" hangingPunct="1"/>
            <a:r>
              <a:rPr lang="he-IL" sz="2800" dirty="0" smtClean="0"/>
              <a:t>נוסחה מולקולרית: </a:t>
            </a:r>
            <a:r>
              <a:rPr lang="en-US" sz="2800" dirty="0" smtClean="0"/>
              <a:t>C</a:t>
            </a:r>
            <a:r>
              <a:rPr lang="en-US" sz="2000" dirty="0" smtClean="0"/>
              <a:t>12</a:t>
            </a:r>
            <a:r>
              <a:rPr lang="en-US" sz="2800" dirty="0" smtClean="0"/>
              <a:t>H</a:t>
            </a:r>
            <a:r>
              <a:rPr lang="en-US" sz="2000" dirty="0" smtClean="0"/>
              <a:t>22</a:t>
            </a:r>
            <a:r>
              <a:rPr lang="en-US" sz="2800" dirty="0" smtClean="0"/>
              <a:t>O</a:t>
            </a:r>
            <a:r>
              <a:rPr lang="en-US" sz="2000" dirty="0" smtClean="0"/>
              <a:t>11</a:t>
            </a:r>
            <a:endParaRPr lang="he-IL" sz="2000" dirty="0" smtClean="0"/>
          </a:p>
          <a:p>
            <a:pPr eaLnBrk="1" hangingPunct="1"/>
            <a:r>
              <a:rPr lang="he-IL" sz="2800" dirty="0" smtClean="0"/>
              <a:t>נוסחת המבנה שלו:</a:t>
            </a:r>
            <a:endParaRPr lang="en-US" sz="2800" dirty="0" smtClean="0"/>
          </a:p>
        </p:txBody>
      </p:sp>
      <p:pic>
        <p:nvPicPr>
          <p:cNvPr id="235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2997200"/>
            <a:ext cx="4792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2276156" y="5067527"/>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2400" b="1" dirty="0">
                <a:solidFill>
                  <a:schemeClr val="tx2"/>
                </a:solidFill>
              </a:rPr>
              <a:t>גלוקוז</a:t>
            </a:r>
            <a:endParaRPr lang="en-US" sz="2400" b="1" dirty="0">
              <a:solidFill>
                <a:schemeClr val="tx2"/>
              </a:solidFill>
            </a:endParaRPr>
          </a:p>
        </p:txBody>
      </p:sp>
      <p:sp>
        <p:nvSpPr>
          <p:cNvPr id="23558" name="Text Box 6"/>
          <p:cNvSpPr txBox="1">
            <a:spLocks noChangeArrowheads="1"/>
          </p:cNvSpPr>
          <p:nvPr/>
        </p:nvSpPr>
        <p:spPr bwMode="auto">
          <a:xfrm>
            <a:off x="6516688" y="501332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23559" name="Text Box 7"/>
          <p:cNvSpPr txBox="1">
            <a:spLocks noChangeArrowheads="1"/>
          </p:cNvSpPr>
          <p:nvPr/>
        </p:nvSpPr>
        <p:spPr bwMode="auto">
          <a:xfrm>
            <a:off x="6472898" y="5067527"/>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2400" b="1" dirty="0">
                <a:solidFill>
                  <a:schemeClr val="tx2"/>
                </a:solidFill>
              </a:rPr>
              <a:t>פרוקטוז</a:t>
            </a:r>
            <a:endParaRPr lang="en-US" sz="2400" b="1" dirty="0">
              <a:solidFill>
                <a:schemeClr val="tx2"/>
              </a:solidFill>
            </a:endParaRPr>
          </a:p>
        </p:txBody>
      </p:sp>
      <p:sp>
        <p:nvSpPr>
          <p:cNvPr id="23561" name="Line 9"/>
          <p:cNvSpPr>
            <a:spLocks noChangeShapeType="1"/>
          </p:cNvSpPr>
          <p:nvPr/>
        </p:nvSpPr>
        <p:spPr bwMode="auto">
          <a:xfrm flipV="1">
            <a:off x="3059113" y="4562702"/>
            <a:ext cx="360362" cy="5048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3562" name="Line 10"/>
          <p:cNvSpPr>
            <a:spLocks noChangeShapeType="1"/>
          </p:cNvSpPr>
          <p:nvPr/>
        </p:nvSpPr>
        <p:spPr bwMode="auto">
          <a:xfrm flipH="1" flipV="1">
            <a:off x="7048222" y="4526983"/>
            <a:ext cx="288925" cy="57626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Tree>
    <p:extLst>
      <p:ext uri="{BB962C8B-B14F-4D97-AF65-F5344CB8AC3E}">
        <p14:creationId xmlns:p14="http://schemas.microsoft.com/office/powerpoint/2010/main" val="1120235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e-IL" dirty="0" smtClean="0"/>
              <a:t>התבוננו ברשימת הרביעיות שהוצעו</a:t>
            </a:r>
          </a:p>
          <a:p>
            <a:r>
              <a:rPr lang="he-IL" dirty="0" smtClean="0"/>
              <a:t>מיינו את הרשימה לקטגוריות</a:t>
            </a:r>
          </a:p>
          <a:p>
            <a:r>
              <a:rPr lang="he-IL" dirty="0" smtClean="0"/>
              <a:t>התייחסו לתכני הרביעיות ומיינו אותן לפי:</a:t>
            </a:r>
          </a:p>
          <a:p>
            <a:pPr marL="109728" indent="0">
              <a:buNone/>
            </a:pPr>
            <a:r>
              <a:rPr lang="he-IL" dirty="0"/>
              <a:t> </a:t>
            </a:r>
            <a:r>
              <a:rPr lang="he-IL" dirty="0" smtClean="0"/>
              <a:t>  1. נושאים שנלמדו לפי התוכנית הקודמת  בכתות ז-ט חטב (בהקשר הזנה או אחר)</a:t>
            </a:r>
          </a:p>
          <a:p>
            <a:pPr marL="109728" indent="0">
              <a:buNone/>
            </a:pPr>
            <a:r>
              <a:rPr lang="he-IL" dirty="0"/>
              <a:t> </a:t>
            </a:r>
            <a:r>
              <a:rPr lang="he-IL" dirty="0" smtClean="0"/>
              <a:t>  2. נושאים שלא נלמדו בעבר בחטב</a:t>
            </a:r>
          </a:p>
          <a:p>
            <a:endParaRPr lang="he-IL" dirty="0"/>
          </a:p>
        </p:txBody>
      </p:sp>
      <p:sp>
        <p:nvSpPr>
          <p:cNvPr id="3" name="Slide Number Placeholder 2"/>
          <p:cNvSpPr>
            <a:spLocks noGrp="1"/>
          </p:cNvSpPr>
          <p:nvPr>
            <p:ph type="sldNum" sz="quarter" idx="12"/>
          </p:nvPr>
        </p:nvSpPr>
        <p:spPr/>
        <p:txBody>
          <a:bodyPr/>
          <a:lstStyle/>
          <a:p>
            <a:fld id="{9212A7D0-ED0B-4D32-B1F6-081883BDA7B0}" type="slidenum">
              <a:rPr lang="he-IL" smtClean="0"/>
              <a:pPr/>
              <a:t>3</a:t>
            </a:fld>
            <a:endParaRPr lang="he-IL"/>
          </a:p>
        </p:txBody>
      </p:sp>
      <p:sp>
        <p:nvSpPr>
          <p:cNvPr id="4" name="Title 3"/>
          <p:cNvSpPr>
            <a:spLocks noGrp="1"/>
          </p:cNvSpPr>
          <p:nvPr>
            <p:ph type="title"/>
          </p:nvPr>
        </p:nvSpPr>
        <p:spPr/>
        <p:txBody>
          <a:bodyPr>
            <a:normAutofit fontScale="90000"/>
          </a:bodyPr>
          <a:lstStyle/>
          <a:p>
            <a:pPr algn="ctr"/>
            <a:r>
              <a:rPr lang="he-IL" dirty="0"/>
              <a:t>משחק קלפים בנושא מרכיבי מזון</a:t>
            </a:r>
            <a:br>
              <a:rPr lang="he-IL" dirty="0"/>
            </a:br>
            <a:endParaRPr lang="he-IL" dirty="0"/>
          </a:p>
        </p:txBody>
      </p:sp>
    </p:spTree>
    <p:extLst>
      <p:ext uri="{BB962C8B-B14F-4D97-AF65-F5344CB8AC3E}">
        <p14:creationId xmlns:p14="http://schemas.microsoft.com/office/powerpoint/2010/main" val="100285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196752"/>
            <a:ext cx="8229600" cy="4810539"/>
          </a:xfrm>
        </p:spPr>
        <p:txBody>
          <a:bodyPr>
            <a:normAutofit/>
          </a:bodyPr>
          <a:lstStyle/>
          <a:p>
            <a:pPr marL="109728" indent="0">
              <a:buNone/>
            </a:pPr>
            <a:r>
              <a:rPr lang="he-IL" sz="3600" b="1" dirty="0" smtClean="0"/>
              <a:t>רב - סוכרים הם פולימרים של חד-סוכרים.</a:t>
            </a:r>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30</a:t>
            </a:fld>
            <a:endParaRPr lang="he-IL"/>
          </a:p>
        </p:txBody>
      </p:sp>
      <p:sp>
        <p:nvSpPr>
          <p:cNvPr id="4" name="כותרת 3"/>
          <p:cNvSpPr>
            <a:spLocks noGrp="1"/>
          </p:cNvSpPr>
          <p:nvPr>
            <p:ph type="title"/>
          </p:nvPr>
        </p:nvSpPr>
        <p:spPr>
          <a:xfrm>
            <a:off x="74786" y="211025"/>
            <a:ext cx="8229600" cy="778098"/>
          </a:xfrm>
        </p:spPr>
        <p:txBody>
          <a:bodyPr>
            <a:noAutofit/>
          </a:bodyPr>
          <a:lstStyle/>
          <a:p>
            <a:pPr algn="ctr"/>
            <a:r>
              <a:rPr lang="he-IL" sz="4800" dirty="0" smtClean="0"/>
              <a:t>רב-סוכרים</a:t>
            </a:r>
            <a:endParaRPr lang="he-IL" sz="4800" dirty="0"/>
          </a:p>
        </p:txBody>
      </p:sp>
      <p:sp>
        <p:nvSpPr>
          <p:cNvPr id="5" name="כותרת 1"/>
          <p:cNvSpPr txBox="1">
            <a:spLocks/>
          </p:cNvSpPr>
          <p:nvPr/>
        </p:nvSpPr>
        <p:spPr>
          <a:xfrm>
            <a:off x="1187624" y="2555666"/>
            <a:ext cx="7128792" cy="1152128"/>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he-IL" dirty="0" smtClean="0">
                <a:effectLst/>
                <a:latin typeface="Arial" pitchFamily="34" charset="0"/>
                <a:cs typeface="Arial" pitchFamily="34" charset="0"/>
              </a:rPr>
              <a:t>ממולקולות </a:t>
            </a:r>
            <a:r>
              <a:rPr lang="he-IL" sz="2000" dirty="0" smtClean="0">
                <a:effectLst/>
                <a:latin typeface="Arial" pitchFamily="34" charset="0"/>
                <a:cs typeface="Arial" pitchFamily="34" charset="0"/>
              </a:rPr>
              <a:t>קטנות</a:t>
            </a:r>
            <a:r>
              <a:rPr lang="he-IL" dirty="0" smtClean="0">
                <a:effectLst/>
                <a:latin typeface="Arial" pitchFamily="34" charset="0"/>
                <a:cs typeface="Arial" pitchFamily="34" charset="0"/>
              </a:rPr>
              <a:t> </a:t>
            </a:r>
            <a:r>
              <a:rPr lang="he-IL" dirty="0" smtClean="0">
                <a:latin typeface="Arial" pitchFamily="34" charset="0"/>
                <a:cs typeface="Arial" pitchFamily="34" charset="0"/>
              </a:rPr>
              <a:t> חד-סוכרים</a:t>
            </a:r>
            <a:br>
              <a:rPr lang="he-IL" dirty="0" smtClean="0">
                <a:latin typeface="Arial" pitchFamily="34" charset="0"/>
                <a:cs typeface="Arial" pitchFamily="34" charset="0"/>
              </a:rPr>
            </a:br>
            <a:endParaRPr lang="he-IL" u="sng" dirty="0">
              <a:solidFill>
                <a:srgbClr val="FF0000"/>
              </a:solidFill>
              <a:latin typeface="Arial" pitchFamily="34" charset="0"/>
              <a:cs typeface="Arial" pitchFamily="34" charset="0"/>
            </a:endParaRPr>
          </a:p>
        </p:txBody>
      </p:sp>
      <p:sp>
        <p:nvSpPr>
          <p:cNvPr id="6" name="כותרת משנה 2"/>
          <p:cNvSpPr txBox="1">
            <a:spLocks/>
          </p:cNvSpPr>
          <p:nvPr/>
        </p:nvSpPr>
        <p:spPr>
          <a:xfrm>
            <a:off x="909131" y="3627766"/>
            <a:ext cx="7704856" cy="1296144"/>
          </a:xfrm>
          <a:prstGeom prst="rect">
            <a:avLst/>
          </a:prstGeom>
        </p:spPr>
        <p:txBody>
          <a:bodyPr vert="horz">
            <a:normAutofit/>
          </a:bodyPr>
          <a:lst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he-IL" sz="4000" b="1" dirty="0" smtClean="0">
                <a:latin typeface="Arial" pitchFamily="34" charset="0"/>
                <a:cs typeface="Arial" pitchFamily="34" charset="0"/>
              </a:rPr>
              <a:t>למולקולות</a:t>
            </a:r>
            <a:r>
              <a:rPr lang="he-IL" sz="4400" b="1" dirty="0" smtClean="0">
                <a:latin typeface="Arial" pitchFamily="34" charset="0"/>
                <a:cs typeface="Arial" pitchFamily="34" charset="0"/>
              </a:rPr>
              <a:t> </a:t>
            </a:r>
            <a:r>
              <a:rPr lang="he-IL" sz="7200" b="1" dirty="0" smtClean="0">
                <a:latin typeface="Arial" pitchFamily="34" charset="0"/>
                <a:cs typeface="Arial" pitchFamily="34" charset="0"/>
              </a:rPr>
              <a:t>ענק</a:t>
            </a:r>
            <a:r>
              <a:rPr lang="he-IL" sz="4400" b="1" dirty="0" smtClean="0">
                <a:latin typeface="Arial" pitchFamily="34" charset="0"/>
                <a:cs typeface="Arial" pitchFamily="34" charset="0"/>
              </a:rPr>
              <a:t> </a:t>
            </a:r>
            <a:r>
              <a:rPr lang="he-IL" sz="4000" b="1" dirty="0" smtClean="0">
                <a:latin typeface="Arial" pitchFamily="34" charset="0"/>
                <a:cs typeface="Arial" pitchFamily="34" charset="0"/>
              </a:rPr>
              <a:t>רב סוכרים</a:t>
            </a:r>
            <a:endParaRPr lang="he-IL" sz="4000" b="1" dirty="0">
              <a:latin typeface="Arial" pitchFamily="34" charset="0"/>
              <a:cs typeface="Arial" pitchFamily="34" charset="0"/>
            </a:endParaRPr>
          </a:p>
        </p:txBody>
      </p:sp>
      <p:grpSp>
        <p:nvGrpSpPr>
          <p:cNvPr id="7" name="קבוצה 6"/>
          <p:cNvGrpSpPr/>
          <p:nvPr/>
        </p:nvGrpSpPr>
        <p:grpSpPr>
          <a:xfrm>
            <a:off x="559707" y="4936039"/>
            <a:ext cx="8206680" cy="936104"/>
            <a:chOff x="685800" y="5445224"/>
            <a:chExt cx="8206680" cy="936104"/>
          </a:xfrm>
        </p:grpSpPr>
        <p:grpSp>
          <p:nvGrpSpPr>
            <p:cNvPr id="8" name="Group 39"/>
            <p:cNvGrpSpPr>
              <a:grpSpLocks/>
            </p:cNvGrpSpPr>
            <p:nvPr/>
          </p:nvGrpSpPr>
          <p:grpSpPr bwMode="auto">
            <a:xfrm>
              <a:off x="685800" y="5466928"/>
              <a:ext cx="1371600" cy="914400"/>
              <a:chOff x="1632" y="2832"/>
              <a:chExt cx="864" cy="576"/>
            </a:xfrm>
          </p:grpSpPr>
          <p:grpSp>
            <p:nvGrpSpPr>
              <p:cNvPr id="84" name="Group 21"/>
              <p:cNvGrpSpPr>
                <a:grpSpLocks/>
              </p:cNvGrpSpPr>
              <p:nvPr/>
            </p:nvGrpSpPr>
            <p:grpSpPr bwMode="auto">
              <a:xfrm>
                <a:off x="1728" y="2832"/>
                <a:ext cx="576" cy="576"/>
                <a:chOff x="2928" y="2160"/>
                <a:chExt cx="672" cy="672"/>
              </a:xfrm>
            </p:grpSpPr>
            <p:grpSp>
              <p:nvGrpSpPr>
                <p:cNvPr id="93" name="Group 22"/>
                <p:cNvGrpSpPr>
                  <a:grpSpLocks/>
                </p:cNvGrpSpPr>
                <p:nvPr/>
              </p:nvGrpSpPr>
              <p:grpSpPr bwMode="auto">
                <a:xfrm>
                  <a:off x="2928" y="2352"/>
                  <a:ext cx="672" cy="480"/>
                  <a:chOff x="2928" y="2352"/>
                  <a:chExt cx="672" cy="480"/>
                </a:xfrm>
              </p:grpSpPr>
              <p:sp>
                <p:nvSpPr>
                  <p:cNvPr id="96"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94"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 name="Group 31"/>
              <p:cNvGrpSpPr>
                <a:grpSpLocks/>
              </p:cNvGrpSpPr>
              <p:nvPr/>
            </p:nvGrpSpPr>
            <p:grpSpPr bwMode="auto">
              <a:xfrm>
                <a:off x="2304" y="3168"/>
                <a:ext cx="192" cy="192"/>
                <a:chOff x="2592" y="3216"/>
                <a:chExt cx="192" cy="192"/>
              </a:xfrm>
            </p:grpSpPr>
            <p:grpSp>
              <p:nvGrpSpPr>
                <p:cNvPr id="89" name="Group 30"/>
                <p:cNvGrpSpPr>
                  <a:grpSpLocks/>
                </p:cNvGrpSpPr>
                <p:nvPr/>
              </p:nvGrpSpPr>
              <p:grpSpPr bwMode="auto">
                <a:xfrm>
                  <a:off x="2592" y="3216"/>
                  <a:ext cx="96" cy="144"/>
                  <a:chOff x="2592" y="3216"/>
                  <a:chExt cx="96" cy="144"/>
                </a:xfrm>
              </p:grpSpPr>
              <p:sp>
                <p:nvSpPr>
                  <p:cNvPr id="91"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0"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 name="Group 38"/>
              <p:cNvGrpSpPr>
                <a:grpSpLocks/>
              </p:cNvGrpSpPr>
              <p:nvPr/>
            </p:nvGrpSpPr>
            <p:grpSpPr bwMode="auto">
              <a:xfrm>
                <a:off x="1632" y="3168"/>
                <a:ext cx="96" cy="144"/>
                <a:chOff x="3264" y="3264"/>
                <a:chExt cx="96" cy="144"/>
              </a:xfrm>
            </p:grpSpPr>
            <p:sp>
              <p:nvSpPr>
                <p:cNvPr id="87"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 name="Group 39"/>
            <p:cNvGrpSpPr>
              <a:grpSpLocks/>
            </p:cNvGrpSpPr>
            <p:nvPr/>
          </p:nvGrpSpPr>
          <p:grpSpPr bwMode="auto">
            <a:xfrm>
              <a:off x="2051720" y="5445224"/>
              <a:ext cx="1371600" cy="914400"/>
              <a:chOff x="1632" y="2832"/>
              <a:chExt cx="864" cy="576"/>
            </a:xfrm>
          </p:grpSpPr>
          <p:grpSp>
            <p:nvGrpSpPr>
              <p:cNvPr id="70" name="Group 21"/>
              <p:cNvGrpSpPr>
                <a:grpSpLocks/>
              </p:cNvGrpSpPr>
              <p:nvPr/>
            </p:nvGrpSpPr>
            <p:grpSpPr bwMode="auto">
              <a:xfrm>
                <a:off x="1728" y="2832"/>
                <a:ext cx="576" cy="576"/>
                <a:chOff x="2928" y="2160"/>
                <a:chExt cx="672" cy="672"/>
              </a:xfrm>
            </p:grpSpPr>
            <p:grpSp>
              <p:nvGrpSpPr>
                <p:cNvPr id="79" name="Group 22"/>
                <p:cNvGrpSpPr>
                  <a:grpSpLocks/>
                </p:cNvGrpSpPr>
                <p:nvPr/>
              </p:nvGrpSpPr>
              <p:grpSpPr bwMode="auto">
                <a:xfrm>
                  <a:off x="2928" y="2352"/>
                  <a:ext cx="672" cy="480"/>
                  <a:chOff x="2928" y="2352"/>
                  <a:chExt cx="672" cy="480"/>
                </a:xfrm>
              </p:grpSpPr>
              <p:sp>
                <p:nvSpPr>
                  <p:cNvPr id="82"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80"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1" name="Group 31"/>
              <p:cNvGrpSpPr>
                <a:grpSpLocks/>
              </p:cNvGrpSpPr>
              <p:nvPr/>
            </p:nvGrpSpPr>
            <p:grpSpPr bwMode="auto">
              <a:xfrm>
                <a:off x="2304" y="3168"/>
                <a:ext cx="192" cy="192"/>
                <a:chOff x="2592" y="3216"/>
                <a:chExt cx="192" cy="192"/>
              </a:xfrm>
            </p:grpSpPr>
            <p:grpSp>
              <p:nvGrpSpPr>
                <p:cNvPr id="75" name="Group 30"/>
                <p:cNvGrpSpPr>
                  <a:grpSpLocks/>
                </p:cNvGrpSpPr>
                <p:nvPr/>
              </p:nvGrpSpPr>
              <p:grpSpPr bwMode="auto">
                <a:xfrm>
                  <a:off x="2592" y="3216"/>
                  <a:ext cx="96" cy="144"/>
                  <a:chOff x="2592" y="3216"/>
                  <a:chExt cx="96" cy="144"/>
                </a:xfrm>
              </p:grpSpPr>
              <p:sp>
                <p:nvSpPr>
                  <p:cNvPr id="77"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 name="Group 38"/>
              <p:cNvGrpSpPr>
                <a:grpSpLocks/>
              </p:cNvGrpSpPr>
              <p:nvPr/>
            </p:nvGrpSpPr>
            <p:grpSpPr bwMode="auto">
              <a:xfrm>
                <a:off x="1632" y="3168"/>
                <a:ext cx="96" cy="144"/>
                <a:chOff x="3264" y="3264"/>
                <a:chExt cx="96" cy="144"/>
              </a:xfrm>
            </p:grpSpPr>
            <p:sp>
              <p:nvSpPr>
                <p:cNvPr id="73"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 name="Group 39"/>
            <p:cNvGrpSpPr>
              <a:grpSpLocks/>
            </p:cNvGrpSpPr>
            <p:nvPr/>
          </p:nvGrpSpPr>
          <p:grpSpPr bwMode="auto">
            <a:xfrm>
              <a:off x="3416424" y="5466928"/>
              <a:ext cx="1371600" cy="914400"/>
              <a:chOff x="1632" y="2832"/>
              <a:chExt cx="864" cy="576"/>
            </a:xfrm>
          </p:grpSpPr>
          <p:grpSp>
            <p:nvGrpSpPr>
              <p:cNvPr id="56" name="Group 21"/>
              <p:cNvGrpSpPr>
                <a:grpSpLocks/>
              </p:cNvGrpSpPr>
              <p:nvPr/>
            </p:nvGrpSpPr>
            <p:grpSpPr bwMode="auto">
              <a:xfrm>
                <a:off x="1728" y="2832"/>
                <a:ext cx="576" cy="576"/>
                <a:chOff x="2928" y="2160"/>
                <a:chExt cx="672" cy="672"/>
              </a:xfrm>
            </p:grpSpPr>
            <p:grpSp>
              <p:nvGrpSpPr>
                <p:cNvPr id="65" name="Group 22"/>
                <p:cNvGrpSpPr>
                  <a:grpSpLocks/>
                </p:cNvGrpSpPr>
                <p:nvPr/>
              </p:nvGrpSpPr>
              <p:grpSpPr bwMode="auto">
                <a:xfrm>
                  <a:off x="2928" y="2352"/>
                  <a:ext cx="672" cy="480"/>
                  <a:chOff x="2928" y="2352"/>
                  <a:chExt cx="672" cy="480"/>
                </a:xfrm>
              </p:grpSpPr>
              <p:sp>
                <p:nvSpPr>
                  <p:cNvPr id="68"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66"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 name="Group 31"/>
              <p:cNvGrpSpPr>
                <a:grpSpLocks/>
              </p:cNvGrpSpPr>
              <p:nvPr/>
            </p:nvGrpSpPr>
            <p:grpSpPr bwMode="auto">
              <a:xfrm>
                <a:off x="2304" y="3168"/>
                <a:ext cx="192" cy="192"/>
                <a:chOff x="2592" y="3216"/>
                <a:chExt cx="192" cy="192"/>
              </a:xfrm>
            </p:grpSpPr>
            <p:grpSp>
              <p:nvGrpSpPr>
                <p:cNvPr id="61" name="Group 30"/>
                <p:cNvGrpSpPr>
                  <a:grpSpLocks/>
                </p:cNvGrpSpPr>
                <p:nvPr/>
              </p:nvGrpSpPr>
              <p:grpSpPr bwMode="auto">
                <a:xfrm>
                  <a:off x="2592" y="3216"/>
                  <a:ext cx="96" cy="144"/>
                  <a:chOff x="2592" y="3216"/>
                  <a:chExt cx="96" cy="144"/>
                </a:xfrm>
              </p:grpSpPr>
              <p:sp>
                <p:nvSpPr>
                  <p:cNvPr id="63"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38"/>
              <p:cNvGrpSpPr>
                <a:grpSpLocks/>
              </p:cNvGrpSpPr>
              <p:nvPr/>
            </p:nvGrpSpPr>
            <p:grpSpPr bwMode="auto">
              <a:xfrm>
                <a:off x="1632" y="3168"/>
                <a:ext cx="96" cy="144"/>
                <a:chOff x="3264" y="3264"/>
                <a:chExt cx="96" cy="144"/>
              </a:xfrm>
            </p:grpSpPr>
            <p:sp>
              <p:nvSpPr>
                <p:cNvPr id="59"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 name="Group 39"/>
            <p:cNvGrpSpPr>
              <a:grpSpLocks/>
            </p:cNvGrpSpPr>
            <p:nvPr/>
          </p:nvGrpSpPr>
          <p:grpSpPr bwMode="auto">
            <a:xfrm>
              <a:off x="4784576" y="5466928"/>
              <a:ext cx="1371600" cy="914400"/>
              <a:chOff x="1632" y="2832"/>
              <a:chExt cx="864" cy="576"/>
            </a:xfrm>
          </p:grpSpPr>
          <p:grpSp>
            <p:nvGrpSpPr>
              <p:cNvPr id="42" name="Group 21"/>
              <p:cNvGrpSpPr>
                <a:grpSpLocks/>
              </p:cNvGrpSpPr>
              <p:nvPr/>
            </p:nvGrpSpPr>
            <p:grpSpPr bwMode="auto">
              <a:xfrm>
                <a:off x="1728" y="2832"/>
                <a:ext cx="576" cy="576"/>
                <a:chOff x="2928" y="2160"/>
                <a:chExt cx="672" cy="672"/>
              </a:xfrm>
            </p:grpSpPr>
            <p:grpSp>
              <p:nvGrpSpPr>
                <p:cNvPr id="51" name="Group 22"/>
                <p:cNvGrpSpPr>
                  <a:grpSpLocks/>
                </p:cNvGrpSpPr>
                <p:nvPr/>
              </p:nvGrpSpPr>
              <p:grpSpPr bwMode="auto">
                <a:xfrm>
                  <a:off x="2928" y="2352"/>
                  <a:ext cx="672" cy="480"/>
                  <a:chOff x="2928" y="2352"/>
                  <a:chExt cx="672" cy="480"/>
                </a:xfrm>
              </p:grpSpPr>
              <p:sp>
                <p:nvSpPr>
                  <p:cNvPr id="54"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52"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31"/>
              <p:cNvGrpSpPr>
                <a:grpSpLocks/>
              </p:cNvGrpSpPr>
              <p:nvPr/>
            </p:nvGrpSpPr>
            <p:grpSpPr bwMode="auto">
              <a:xfrm>
                <a:off x="2304" y="3168"/>
                <a:ext cx="192" cy="192"/>
                <a:chOff x="2592" y="3216"/>
                <a:chExt cx="192" cy="192"/>
              </a:xfrm>
            </p:grpSpPr>
            <p:grpSp>
              <p:nvGrpSpPr>
                <p:cNvPr id="47" name="Group 30"/>
                <p:cNvGrpSpPr>
                  <a:grpSpLocks/>
                </p:cNvGrpSpPr>
                <p:nvPr/>
              </p:nvGrpSpPr>
              <p:grpSpPr bwMode="auto">
                <a:xfrm>
                  <a:off x="2592" y="3216"/>
                  <a:ext cx="96" cy="144"/>
                  <a:chOff x="2592" y="3216"/>
                  <a:chExt cx="96" cy="144"/>
                </a:xfrm>
              </p:grpSpPr>
              <p:sp>
                <p:nvSpPr>
                  <p:cNvPr id="49"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 name="Group 38"/>
              <p:cNvGrpSpPr>
                <a:grpSpLocks/>
              </p:cNvGrpSpPr>
              <p:nvPr/>
            </p:nvGrpSpPr>
            <p:grpSpPr bwMode="auto">
              <a:xfrm>
                <a:off x="1632" y="3168"/>
                <a:ext cx="96" cy="144"/>
                <a:chOff x="3264" y="3264"/>
                <a:chExt cx="96" cy="144"/>
              </a:xfrm>
            </p:grpSpPr>
            <p:sp>
              <p:nvSpPr>
                <p:cNvPr id="45"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2" name="Group 39"/>
            <p:cNvGrpSpPr>
              <a:grpSpLocks/>
            </p:cNvGrpSpPr>
            <p:nvPr/>
          </p:nvGrpSpPr>
          <p:grpSpPr bwMode="auto">
            <a:xfrm>
              <a:off x="6152728" y="5466928"/>
              <a:ext cx="1371600" cy="914400"/>
              <a:chOff x="1632" y="2832"/>
              <a:chExt cx="864" cy="576"/>
            </a:xfrm>
          </p:grpSpPr>
          <p:grpSp>
            <p:nvGrpSpPr>
              <p:cNvPr id="28" name="Group 21"/>
              <p:cNvGrpSpPr>
                <a:grpSpLocks/>
              </p:cNvGrpSpPr>
              <p:nvPr/>
            </p:nvGrpSpPr>
            <p:grpSpPr bwMode="auto">
              <a:xfrm>
                <a:off x="1728" y="2832"/>
                <a:ext cx="576" cy="576"/>
                <a:chOff x="2928" y="2160"/>
                <a:chExt cx="672" cy="672"/>
              </a:xfrm>
            </p:grpSpPr>
            <p:grpSp>
              <p:nvGrpSpPr>
                <p:cNvPr id="37" name="Group 22"/>
                <p:cNvGrpSpPr>
                  <a:grpSpLocks/>
                </p:cNvGrpSpPr>
                <p:nvPr/>
              </p:nvGrpSpPr>
              <p:grpSpPr bwMode="auto">
                <a:xfrm>
                  <a:off x="2928" y="2352"/>
                  <a:ext cx="672" cy="480"/>
                  <a:chOff x="2928" y="2352"/>
                  <a:chExt cx="672" cy="480"/>
                </a:xfrm>
              </p:grpSpPr>
              <p:sp>
                <p:nvSpPr>
                  <p:cNvPr id="40"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38"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31"/>
              <p:cNvGrpSpPr>
                <a:grpSpLocks/>
              </p:cNvGrpSpPr>
              <p:nvPr/>
            </p:nvGrpSpPr>
            <p:grpSpPr bwMode="auto">
              <a:xfrm>
                <a:off x="2304" y="3168"/>
                <a:ext cx="192" cy="192"/>
                <a:chOff x="2592" y="3216"/>
                <a:chExt cx="192" cy="192"/>
              </a:xfrm>
            </p:grpSpPr>
            <p:grpSp>
              <p:nvGrpSpPr>
                <p:cNvPr id="33" name="Group 30"/>
                <p:cNvGrpSpPr>
                  <a:grpSpLocks/>
                </p:cNvGrpSpPr>
                <p:nvPr/>
              </p:nvGrpSpPr>
              <p:grpSpPr bwMode="auto">
                <a:xfrm>
                  <a:off x="2592" y="3216"/>
                  <a:ext cx="96" cy="144"/>
                  <a:chOff x="2592" y="3216"/>
                  <a:chExt cx="96" cy="144"/>
                </a:xfrm>
              </p:grpSpPr>
              <p:sp>
                <p:nvSpPr>
                  <p:cNvPr id="35"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38"/>
              <p:cNvGrpSpPr>
                <a:grpSpLocks/>
              </p:cNvGrpSpPr>
              <p:nvPr/>
            </p:nvGrpSpPr>
            <p:grpSpPr bwMode="auto">
              <a:xfrm>
                <a:off x="1632" y="3168"/>
                <a:ext cx="96" cy="144"/>
                <a:chOff x="3264" y="3264"/>
                <a:chExt cx="96" cy="144"/>
              </a:xfrm>
            </p:grpSpPr>
            <p:sp>
              <p:nvSpPr>
                <p:cNvPr id="31"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3" name="Group 39"/>
            <p:cNvGrpSpPr>
              <a:grpSpLocks/>
            </p:cNvGrpSpPr>
            <p:nvPr/>
          </p:nvGrpSpPr>
          <p:grpSpPr bwMode="auto">
            <a:xfrm>
              <a:off x="7520880" y="5466928"/>
              <a:ext cx="1371600" cy="914400"/>
              <a:chOff x="1632" y="2832"/>
              <a:chExt cx="864" cy="576"/>
            </a:xfrm>
          </p:grpSpPr>
          <p:grpSp>
            <p:nvGrpSpPr>
              <p:cNvPr id="14" name="Group 21"/>
              <p:cNvGrpSpPr>
                <a:grpSpLocks/>
              </p:cNvGrpSpPr>
              <p:nvPr/>
            </p:nvGrpSpPr>
            <p:grpSpPr bwMode="auto">
              <a:xfrm>
                <a:off x="1728" y="2832"/>
                <a:ext cx="576" cy="576"/>
                <a:chOff x="2928" y="2160"/>
                <a:chExt cx="672" cy="672"/>
              </a:xfrm>
            </p:grpSpPr>
            <p:grpSp>
              <p:nvGrpSpPr>
                <p:cNvPr id="23" name="Group 22"/>
                <p:cNvGrpSpPr>
                  <a:grpSpLocks/>
                </p:cNvGrpSpPr>
                <p:nvPr/>
              </p:nvGrpSpPr>
              <p:grpSpPr bwMode="auto">
                <a:xfrm>
                  <a:off x="2928" y="2352"/>
                  <a:ext cx="672" cy="480"/>
                  <a:chOff x="2928" y="2352"/>
                  <a:chExt cx="672" cy="480"/>
                </a:xfrm>
              </p:grpSpPr>
              <p:sp>
                <p:nvSpPr>
                  <p:cNvPr id="26"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24"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31"/>
              <p:cNvGrpSpPr>
                <a:grpSpLocks/>
              </p:cNvGrpSpPr>
              <p:nvPr/>
            </p:nvGrpSpPr>
            <p:grpSpPr bwMode="auto">
              <a:xfrm>
                <a:off x="2304" y="3168"/>
                <a:ext cx="192" cy="192"/>
                <a:chOff x="2592" y="3216"/>
                <a:chExt cx="192" cy="192"/>
              </a:xfrm>
            </p:grpSpPr>
            <p:grpSp>
              <p:nvGrpSpPr>
                <p:cNvPr id="19" name="Group 30"/>
                <p:cNvGrpSpPr>
                  <a:grpSpLocks/>
                </p:cNvGrpSpPr>
                <p:nvPr/>
              </p:nvGrpSpPr>
              <p:grpSpPr bwMode="auto">
                <a:xfrm>
                  <a:off x="2592" y="3216"/>
                  <a:ext cx="96" cy="144"/>
                  <a:chOff x="2592" y="3216"/>
                  <a:chExt cx="96" cy="144"/>
                </a:xfrm>
              </p:grpSpPr>
              <p:sp>
                <p:nvSpPr>
                  <p:cNvPr id="21"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38"/>
              <p:cNvGrpSpPr>
                <a:grpSpLocks/>
              </p:cNvGrpSpPr>
              <p:nvPr/>
            </p:nvGrpSpPr>
            <p:grpSpPr bwMode="auto">
              <a:xfrm>
                <a:off x="1632" y="3168"/>
                <a:ext cx="96" cy="144"/>
                <a:chOff x="3264" y="3264"/>
                <a:chExt cx="96" cy="144"/>
              </a:xfrm>
            </p:grpSpPr>
            <p:sp>
              <p:nvSpPr>
                <p:cNvPr id="17"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29" name="קבוצה 128"/>
          <p:cNvGrpSpPr/>
          <p:nvPr/>
        </p:nvGrpSpPr>
        <p:grpSpPr>
          <a:xfrm>
            <a:off x="875429" y="2348880"/>
            <a:ext cx="1202598" cy="1278886"/>
            <a:chOff x="2450633" y="4843663"/>
            <a:chExt cx="1801400" cy="1440160"/>
          </a:xfrm>
        </p:grpSpPr>
        <p:grpSp>
          <p:nvGrpSpPr>
            <p:cNvPr id="130" name="קבוצה 129"/>
            <p:cNvGrpSpPr/>
            <p:nvPr/>
          </p:nvGrpSpPr>
          <p:grpSpPr>
            <a:xfrm>
              <a:off x="2450633" y="4843663"/>
              <a:ext cx="1801400" cy="1440160"/>
              <a:chOff x="3793232" y="5648672"/>
              <a:chExt cx="1066800" cy="1020688"/>
            </a:xfrm>
          </p:grpSpPr>
          <p:sp>
            <p:nvSpPr>
              <p:cNvPr id="132" name="AutoShape 10"/>
              <p:cNvSpPr>
                <a:spLocks noChangeArrowheads="1"/>
              </p:cNvSpPr>
              <p:nvPr/>
            </p:nvSpPr>
            <p:spPr bwMode="auto">
              <a:xfrm>
                <a:off x="3793232" y="6059760"/>
                <a:ext cx="1066800" cy="609600"/>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13"/>
              <p:cNvSpPr>
                <a:spLocks noChangeArrowheads="1"/>
              </p:cNvSpPr>
              <p:nvPr/>
            </p:nvSpPr>
            <p:spPr bwMode="auto">
              <a:xfrm>
                <a:off x="3923928" y="5648672"/>
                <a:ext cx="3048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34" name="מחבר ישר 133"/>
              <p:cNvCxnSpPr>
                <a:stCxn id="133" idx="4"/>
                <a:endCxn id="132" idx="4"/>
              </p:cNvCxnSpPr>
              <p:nvPr/>
            </p:nvCxnSpPr>
            <p:spPr>
              <a:xfrm flipH="1">
                <a:off x="4059932" y="5877272"/>
                <a:ext cx="16396" cy="18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 Box 11"/>
            <p:cNvSpPr txBox="1">
              <a:spLocks noChangeArrowheads="1"/>
            </p:cNvSpPr>
            <p:nvPr/>
          </p:nvSpPr>
          <p:spPr bwMode="auto">
            <a:xfrm>
              <a:off x="3721469" y="5294953"/>
              <a:ext cx="319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O</a:t>
              </a:r>
            </a:p>
          </p:txBody>
        </p:sp>
      </p:grpSp>
    </p:spTree>
    <p:extLst>
      <p:ext uri="{BB962C8B-B14F-4D97-AF65-F5344CB8AC3E}">
        <p14:creationId xmlns:p14="http://schemas.microsoft.com/office/powerpoint/2010/main" val="149068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1050" y="274638"/>
            <a:ext cx="6635750" cy="561975"/>
          </a:xfrm>
        </p:spPr>
        <p:txBody>
          <a:bodyPr>
            <a:noAutofit/>
          </a:bodyPr>
          <a:lstStyle/>
          <a:p>
            <a:pPr algn="ctr" eaLnBrk="1" hangingPunct="1"/>
            <a:r>
              <a:rPr lang="he-IL" sz="4400" b="1" dirty="0" smtClean="0"/>
              <a:t>רב-סוכרים</a:t>
            </a:r>
            <a:endParaRPr lang="en-US" sz="4400" b="1" dirty="0" smtClean="0"/>
          </a:p>
        </p:txBody>
      </p:sp>
      <p:sp>
        <p:nvSpPr>
          <p:cNvPr id="25603" name="Rectangle 5"/>
          <p:cNvSpPr>
            <a:spLocks noGrp="1" noChangeArrowheads="1"/>
          </p:cNvSpPr>
          <p:nvPr>
            <p:ph type="body" idx="1"/>
          </p:nvPr>
        </p:nvSpPr>
        <p:spPr>
          <a:xfrm>
            <a:off x="107505" y="981075"/>
            <a:ext cx="9036496" cy="5876925"/>
          </a:xfrm>
        </p:spPr>
        <p:txBody>
          <a:bodyPr>
            <a:normAutofit/>
          </a:bodyPr>
          <a:lstStyle/>
          <a:p>
            <a:pPr eaLnBrk="1" hangingPunct="1"/>
            <a:r>
              <a:rPr lang="he-IL" sz="2800" dirty="0" smtClean="0"/>
              <a:t>רב-סוכר בנוי מיחידות רבות של חד סוכר, הקשורות זו לזו בקשר </a:t>
            </a:r>
            <a:r>
              <a:rPr lang="he-IL" sz="2800" dirty="0" err="1" smtClean="0"/>
              <a:t>קוולנטי</a:t>
            </a:r>
            <a:r>
              <a:rPr lang="he-IL" sz="2800" dirty="0" smtClean="0"/>
              <a:t> (</a:t>
            </a:r>
            <a:r>
              <a:rPr lang="he-IL" sz="2800" dirty="0" err="1" smtClean="0"/>
              <a:t>גליקוזידי</a:t>
            </a:r>
            <a:r>
              <a:rPr lang="he-IL" sz="2800" dirty="0" smtClean="0"/>
              <a:t>).</a:t>
            </a:r>
          </a:p>
          <a:p>
            <a:pPr eaLnBrk="1" hangingPunct="1"/>
            <a:r>
              <a:rPr lang="he-IL" sz="2800" dirty="0" smtClean="0"/>
              <a:t>הגלוקוז הוא חד הסוכר הנפוץ ביותר בהרכבי רב-סוכרים שונים.</a:t>
            </a:r>
          </a:p>
          <a:p>
            <a:pPr eaLnBrk="1" hangingPunct="1"/>
            <a:r>
              <a:rPr lang="he-IL" sz="2800" dirty="0" smtClean="0"/>
              <a:t>רב- סוכר אינו מתוק, אך בעל חשיבות רבה בתזונת האדם.</a:t>
            </a:r>
          </a:p>
          <a:p>
            <a:pPr eaLnBrk="1" hangingPunct="1"/>
            <a:r>
              <a:rPr lang="he-IL" sz="2800" dirty="0" smtClean="0"/>
              <a:t>בפירוק (הידרוליזה) של רב-סוכר ע"י חומצה או אנזימים ספציפיים, נוצרים חד סוכרים.</a:t>
            </a:r>
            <a:endParaRPr lang="en-US" sz="2800" dirty="0" smtClean="0"/>
          </a:p>
          <a:p>
            <a:pPr eaLnBrk="1" hangingPunct="1"/>
            <a:r>
              <a:rPr lang="he-IL" sz="2800" dirty="0" smtClean="0"/>
              <a:t>דוגמאות: עמילן, </a:t>
            </a:r>
            <a:r>
              <a:rPr lang="he-IL" sz="2800" dirty="0" err="1" smtClean="0"/>
              <a:t>גליקוגן</a:t>
            </a:r>
            <a:r>
              <a:rPr lang="he-IL" sz="2800" dirty="0" smtClean="0"/>
              <a:t>, תאית, כיטין.</a:t>
            </a:r>
            <a:endParaRPr lang="en-US" sz="2800" dirty="0" smtClean="0"/>
          </a:p>
        </p:txBody>
      </p:sp>
      <p:grpSp>
        <p:nvGrpSpPr>
          <p:cNvPr id="4" name="קבוצה 3"/>
          <p:cNvGrpSpPr/>
          <p:nvPr/>
        </p:nvGrpSpPr>
        <p:grpSpPr>
          <a:xfrm>
            <a:off x="637023" y="4650622"/>
            <a:ext cx="8206680" cy="936104"/>
            <a:chOff x="685800" y="5445224"/>
            <a:chExt cx="8206680" cy="936104"/>
          </a:xfrm>
        </p:grpSpPr>
        <p:grpSp>
          <p:nvGrpSpPr>
            <p:cNvPr id="5" name="Group 39"/>
            <p:cNvGrpSpPr>
              <a:grpSpLocks/>
            </p:cNvGrpSpPr>
            <p:nvPr/>
          </p:nvGrpSpPr>
          <p:grpSpPr bwMode="auto">
            <a:xfrm>
              <a:off x="685800" y="5466928"/>
              <a:ext cx="1371600" cy="914400"/>
              <a:chOff x="1632" y="2832"/>
              <a:chExt cx="864" cy="576"/>
            </a:xfrm>
          </p:grpSpPr>
          <p:grpSp>
            <p:nvGrpSpPr>
              <p:cNvPr id="81" name="Group 21"/>
              <p:cNvGrpSpPr>
                <a:grpSpLocks/>
              </p:cNvGrpSpPr>
              <p:nvPr/>
            </p:nvGrpSpPr>
            <p:grpSpPr bwMode="auto">
              <a:xfrm>
                <a:off x="1728" y="2832"/>
                <a:ext cx="576" cy="576"/>
                <a:chOff x="2928" y="2160"/>
                <a:chExt cx="672" cy="672"/>
              </a:xfrm>
            </p:grpSpPr>
            <p:grpSp>
              <p:nvGrpSpPr>
                <p:cNvPr id="90" name="Group 22"/>
                <p:cNvGrpSpPr>
                  <a:grpSpLocks/>
                </p:cNvGrpSpPr>
                <p:nvPr/>
              </p:nvGrpSpPr>
              <p:grpSpPr bwMode="auto">
                <a:xfrm>
                  <a:off x="2928" y="2352"/>
                  <a:ext cx="672" cy="480"/>
                  <a:chOff x="2928" y="2352"/>
                  <a:chExt cx="672" cy="480"/>
                </a:xfrm>
              </p:grpSpPr>
              <p:sp>
                <p:nvSpPr>
                  <p:cNvPr id="93"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91"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 name="Group 31"/>
              <p:cNvGrpSpPr>
                <a:grpSpLocks/>
              </p:cNvGrpSpPr>
              <p:nvPr/>
            </p:nvGrpSpPr>
            <p:grpSpPr bwMode="auto">
              <a:xfrm>
                <a:off x="2304" y="3168"/>
                <a:ext cx="192" cy="192"/>
                <a:chOff x="2592" y="3216"/>
                <a:chExt cx="192" cy="192"/>
              </a:xfrm>
            </p:grpSpPr>
            <p:grpSp>
              <p:nvGrpSpPr>
                <p:cNvPr id="86" name="Group 30"/>
                <p:cNvGrpSpPr>
                  <a:grpSpLocks/>
                </p:cNvGrpSpPr>
                <p:nvPr/>
              </p:nvGrpSpPr>
              <p:grpSpPr bwMode="auto">
                <a:xfrm>
                  <a:off x="2592" y="3216"/>
                  <a:ext cx="96" cy="144"/>
                  <a:chOff x="2592" y="3216"/>
                  <a:chExt cx="96" cy="144"/>
                </a:xfrm>
              </p:grpSpPr>
              <p:sp>
                <p:nvSpPr>
                  <p:cNvPr id="88"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 name="Group 38"/>
              <p:cNvGrpSpPr>
                <a:grpSpLocks/>
              </p:cNvGrpSpPr>
              <p:nvPr/>
            </p:nvGrpSpPr>
            <p:grpSpPr bwMode="auto">
              <a:xfrm>
                <a:off x="1632" y="3168"/>
                <a:ext cx="96" cy="144"/>
                <a:chOff x="3264" y="3264"/>
                <a:chExt cx="96" cy="144"/>
              </a:xfrm>
            </p:grpSpPr>
            <p:sp>
              <p:nvSpPr>
                <p:cNvPr id="84"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 name="Group 39"/>
            <p:cNvGrpSpPr>
              <a:grpSpLocks/>
            </p:cNvGrpSpPr>
            <p:nvPr/>
          </p:nvGrpSpPr>
          <p:grpSpPr bwMode="auto">
            <a:xfrm>
              <a:off x="2051720" y="5445224"/>
              <a:ext cx="1371600" cy="914400"/>
              <a:chOff x="1632" y="2832"/>
              <a:chExt cx="864" cy="576"/>
            </a:xfrm>
          </p:grpSpPr>
          <p:grpSp>
            <p:nvGrpSpPr>
              <p:cNvPr id="67" name="Group 21"/>
              <p:cNvGrpSpPr>
                <a:grpSpLocks/>
              </p:cNvGrpSpPr>
              <p:nvPr/>
            </p:nvGrpSpPr>
            <p:grpSpPr bwMode="auto">
              <a:xfrm>
                <a:off x="1728" y="2832"/>
                <a:ext cx="576" cy="576"/>
                <a:chOff x="2928" y="2160"/>
                <a:chExt cx="672" cy="672"/>
              </a:xfrm>
            </p:grpSpPr>
            <p:grpSp>
              <p:nvGrpSpPr>
                <p:cNvPr id="76" name="Group 22"/>
                <p:cNvGrpSpPr>
                  <a:grpSpLocks/>
                </p:cNvGrpSpPr>
                <p:nvPr/>
              </p:nvGrpSpPr>
              <p:grpSpPr bwMode="auto">
                <a:xfrm>
                  <a:off x="2928" y="2352"/>
                  <a:ext cx="672" cy="480"/>
                  <a:chOff x="2928" y="2352"/>
                  <a:chExt cx="672" cy="480"/>
                </a:xfrm>
              </p:grpSpPr>
              <p:sp>
                <p:nvSpPr>
                  <p:cNvPr id="79"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77"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 name="Group 31"/>
              <p:cNvGrpSpPr>
                <a:grpSpLocks/>
              </p:cNvGrpSpPr>
              <p:nvPr/>
            </p:nvGrpSpPr>
            <p:grpSpPr bwMode="auto">
              <a:xfrm>
                <a:off x="2304" y="3168"/>
                <a:ext cx="192" cy="192"/>
                <a:chOff x="2592" y="3216"/>
                <a:chExt cx="192" cy="192"/>
              </a:xfrm>
            </p:grpSpPr>
            <p:grpSp>
              <p:nvGrpSpPr>
                <p:cNvPr id="72" name="Group 30"/>
                <p:cNvGrpSpPr>
                  <a:grpSpLocks/>
                </p:cNvGrpSpPr>
                <p:nvPr/>
              </p:nvGrpSpPr>
              <p:grpSpPr bwMode="auto">
                <a:xfrm>
                  <a:off x="2592" y="3216"/>
                  <a:ext cx="96" cy="144"/>
                  <a:chOff x="2592" y="3216"/>
                  <a:chExt cx="96" cy="144"/>
                </a:xfrm>
              </p:grpSpPr>
              <p:sp>
                <p:nvSpPr>
                  <p:cNvPr id="74"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 38"/>
              <p:cNvGrpSpPr>
                <a:grpSpLocks/>
              </p:cNvGrpSpPr>
              <p:nvPr/>
            </p:nvGrpSpPr>
            <p:grpSpPr bwMode="auto">
              <a:xfrm>
                <a:off x="1632" y="3168"/>
                <a:ext cx="96" cy="144"/>
                <a:chOff x="3264" y="3264"/>
                <a:chExt cx="96" cy="144"/>
              </a:xfrm>
            </p:grpSpPr>
            <p:sp>
              <p:nvSpPr>
                <p:cNvPr id="70"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7" name="Group 39"/>
            <p:cNvGrpSpPr>
              <a:grpSpLocks/>
            </p:cNvGrpSpPr>
            <p:nvPr/>
          </p:nvGrpSpPr>
          <p:grpSpPr bwMode="auto">
            <a:xfrm>
              <a:off x="3416424" y="5466928"/>
              <a:ext cx="1371600" cy="914400"/>
              <a:chOff x="1632" y="2832"/>
              <a:chExt cx="864" cy="576"/>
            </a:xfrm>
          </p:grpSpPr>
          <p:grpSp>
            <p:nvGrpSpPr>
              <p:cNvPr id="53" name="Group 21"/>
              <p:cNvGrpSpPr>
                <a:grpSpLocks/>
              </p:cNvGrpSpPr>
              <p:nvPr/>
            </p:nvGrpSpPr>
            <p:grpSpPr bwMode="auto">
              <a:xfrm>
                <a:off x="1728" y="2832"/>
                <a:ext cx="576" cy="576"/>
                <a:chOff x="2928" y="2160"/>
                <a:chExt cx="672" cy="672"/>
              </a:xfrm>
            </p:grpSpPr>
            <p:grpSp>
              <p:nvGrpSpPr>
                <p:cNvPr id="62" name="Group 22"/>
                <p:cNvGrpSpPr>
                  <a:grpSpLocks/>
                </p:cNvGrpSpPr>
                <p:nvPr/>
              </p:nvGrpSpPr>
              <p:grpSpPr bwMode="auto">
                <a:xfrm>
                  <a:off x="2928" y="2352"/>
                  <a:ext cx="672" cy="480"/>
                  <a:chOff x="2928" y="2352"/>
                  <a:chExt cx="672" cy="480"/>
                </a:xfrm>
              </p:grpSpPr>
              <p:sp>
                <p:nvSpPr>
                  <p:cNvPr id="65"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63"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31"/>
              <p:cNvGrpSpPr>
                <a:grpSpLocks/>
              </p:cNvGrpSpPr>
              <p:nvPr/>
            </p:nvGrpSpPr>
            <p:grpSpPr bwMode="auto">
              <a:xfrm>
                <a:off x="2304" y="3168"/>
                <a:ext cx="192" cy="192"/>
                <a:chOff x="2592" y="3216"/>
                <a:chExt cx="192" cy="192"/>
              </a:xfrm>
            </p:grpSpPr>
            <p:grpSp>
              <p:nvGrpSpPr>
                <p:cNvPr id="58" name="Group 30"/>
                <p:cNvGrpSpPr>
                  <a:grpSpLocks/>
                </p:cNvGrpSpPr>
                <p:nvPr/>
              </p:nvGrpSpPr>
              <p:grpSpPr bwMode="auto">
                <a:xfrm>
                  <a:off x="2592" y="3216"/>
                  <a:ext cx="96" cy="144"/>
                  <a:chOff x="2592" y="3216"/>
                  <a:chExt cx="96" cy="144"/>
                </a:xfrm>
              </p:grpSpPr>
              <p:sp>
                <p:nvSpPr>
                  <p:cNvPr id="60"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38"/>
              <p:cNvGrpSpPr>
                <a:grpSpLocks/>
              </p:cNvGrpSpPr>
              <p:nvPr/>
            </p:nvGrpSpPr>
            <p:grpSpPr bwMode="auto">
              <a:xfrm>
                <a:off x="1632" y="3168"/>
                <a:ext cx="96" cy="144"/>
                <a:chOff x="3264" y="3264"/>
                <a:chExt cx="96" cy="144"/>
              </a:xfrm>
            </p:grpSpPr>
            <p:sp>
              <p:nvSpPr>
                <p:cNvPr id="56"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 name="Group 39"/>
            <p:cNvGrpSpPr>
              <a:grpSpLocks/>
            </p:cNvGrpSpPr>
            <p:nvPr/>
          </p:nvGrpSpPr>
          <p:grpSpPr bwMode="auto">
            <a:xfrm>
              <a:off x="4784576" y="5466928"/>
              <a:ext cx="1371600" cy="914400"/>
              <a:chOff x="1632" y="2832"/>
              <a:chExt cx="864" cy="576"/>
            </a:xfrm>
          </p:grpSpPr>
          <p:grpSp>
            <p:nvGrpSpPr>
              <p:cNvPr id="39" name="Group 21"/>
              <p:cNvGrpSpPr>
                <a:grpSpLocks/>
              </p:cNvGrpSpPr>
              <p:nvPr/>
            </p:nvGrpSpPr>
            <p:grpSpPr bwMode="auto">
              <a:xfrm>
                <a:off x="1728" y="2832"/>
                <a:ext cx="576" cy="576"/>
                <a:chOff x="2928" y="2160"/>
                <a:chExt cx="672" cy="672"/>
              </a:xfrm>
            </p:grpSpPr>
            <p:grpSp>
              <p:nvGrpSpPr>
                <p:cNvPr id="48" name="Group 22"/>
                <p:cNvGrpSpPr>
                  <a:grpSpLocks/>
                </p:cNvGrpSpPr>
                <p:nvPr/>
              </p:nvGrpSpPr>
              <p:grpSpPr bwMode="auto">
                <a:xfrm>
                  <a:off x="2928" y="2352"/>
                  <a:ext cx="672" cy="480"/>
                  <a:chOff x="2928" y="2352"/>
                  <a:chExt cx="672" cy="480"/>
                </a:xfrm>
              </p:grpSpPr>
              <p:sp>
                <p:nvSpPr>
                  <p:cNvPr id="51"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49"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 name="Group 31"/>
              <p:cNvGrpSpPr>
                <a:grpSpLocks/>
              </p:cNvGrpSpPr>
              <p:nvPr/>
            </p:nvGrpSpPr>
            <p:grpSpPr bwMode="auto">
              <a:xfrm>
                <a:off x="2304" y="3168"/>
                <a:ext cx="192" cy="192"/>
                <a:chOff x="2592" y="3216"/>
                <a:chExt cx="192" cy="192"/>
              </a:xfrm>
            </p:grpSpPr>
            <p:grpSp>
              <p:nvGrpSpPr>
                <p:cNvPr id="44" name="Group 30"/>
                <p:cNvGrpSpPr>
                  <a:grpSpLocks/>
                </p:cNvGrpSpPr>
                <p:nvPr/>
              </p:nvGrpSpPr>
              <p:grpSpPr bwMode="auto">
                <a:xfrm>
                  <a:off x="2592" y="3216"/>
                  <a:ext cx="96" cy="144"/>
                  <a:chOff x="2592" y="3216"/>
                  <a:chExt cx="96" cy="144"/>
                </a:xfrm>
              </p:grpSpPr>
              <p:sp>
                <p:nvSpPr>
                  <p:cNvPr id="46"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 name="Group 38"/>
              <p:cNvGrpSpPr>
                <a:grpSpLocks/>
              </p:cNvGrpSpPr>
              <p:nvPr/>
            </p:nvGrpSpPr>
            <p:grpSpPr bwMode="auto">
              <a:xfrm>
                <a:off x="1632" y="3168"/>
                <a:ext cx="96" cy="144"/>
                <a:chOff x="3264" y="3264"/>
                <a:chExt cx="96" cy="144"/>
              </a:xfrm>
            </p:grpSpPr>
            <p:sp>
              <p:nvSpPr>
                <p:cNvPr id="42"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 name="Group 39"/>
            <p:cNvGrpSpPr>
              <a:grpSpLocks/>
            </p:cNvGrpSpPr>
            <p:nvPr/>
          </p:nvGrpSpPr>
          <p:grpSpPr bwMode="auto">
            <a:xfrm>
              <a:off x="6152728" y="5466928"/>
              <a:ext cx="1371600" cy="914400"/>
              <a:chOff x="1632" y="2832"/>
              <a:chExt cx="864" cy="576"/>
            </a:xfrm>
          </p:grpSpPr>
          <p:grpSp>
            <p:nvGrpSpPr>
              <p:cNvPr id="25" name="Group 21"/>
              <p:cNvGrpSpPr>
                <a:grpSpLocks/>
              </p:cNvGrpSpPr>
              <p:nvPr/>
            </p:nvGrpSpPr>
            <p:grpSpPr bwMode="auto">
              <a:xfrm>
                <a:off x="1728" y="2832"/>
                <a:ext cx="576" cy="576"/>
                <a:chOff x="2928" y="2160"/>
                <a:chExt cx="672" cy="672"/>
              </a:xfrm>
            </p:grpSpPr>
            <p:grpSp>
              <p:nvGrpSpPr>
                <p:cNvPr id="34" name="Group 22"/>
                <p:cNvGrpSpPr>
                  <a:grpSpLocks/>
                </p:cNvGrpSpPr>
                <p:nvPr/>
              </p:nvGrpSpPr>
              <p:grpSpPr bwMode="auto">
                <a:xfrm>
                  <a:off x="2928" y="2352"/>
                  <a:ext cx="672" cy="480"/>
                  <a:chOff x="2928" y="2352"/>
                  <a:chExt cx="672" cy="480"/>
                </a:xfrm>
              </p:grpSpPr>
              <p:sp>
                <p:nvSpPr>
                  <p:cNvPr id="37"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35"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 name="Group 31"/>
              <p:cNvGrpSpPr>
                <a:grpSpLocks/>
              </p:cNvGrpSpPr>
              <p:nvPr/>
            </p:nvGrpSpPr>
            <p:grpSpPr bwMode="auto">
              <a:xfrm>
                <a:off x="2304" y="3168"/>
                <a:ext cx="192" cy="192"/>
                <a:chOff x="2592" y="3216"/>
                <a:chExt cx="192" cy="192"/>
              </a:xfrm>
            </p:grpSpPr>
            <p:grpSp>
              <p:nvGrpSpPr>
                <p:cNvPr id="30" name="Group 30"/>
                <p:cNvGrpSpPr>
                  <a:grpSpLocks/>
                </p:cNvGrpSpPr>
                <p:nvPr/>
              </p:nvGrpSpPr>
              <p:grpSpPr bwMode="auto">
                <a:xfrm>
                  <a:off x="2592" y="3216"/>
                  <a:ext cx="96" cy="144"/>
                  <a:chOff x="2592" y="3216"/>
                  <a:chExt cx="96" cy="144"/>
                </a:xfrm>
              </p:grpSpPr>
              <p:sp>
                <p:nvSpPr>
                  <p:cNvPr id="32"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38"/>
              <p:cNvGrpSpPr>
                <a:grpSpLocks/>
              </p:cNvGrpSpPr>
              <p:nvPr/>
            </p:nvGrpSpPr>
            <p:grpSpPr bwMode="auto">
              <a:xfrm>
                <a:off x="1632" y="3168"/>
                <a:ext cx="96" cy="144"/>
                <a:chOff x="3264" y="3264"/>
                <a:chExt cx="96" cy="144"/>
              </a:xfrm>
            </p:grpSpPr>
            <p:sp>
              <p:nvSpPr>
                <p:cNvPr id="28"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 name="Group 39"/>
            <p:cNvGrpSpPr>
              <a:grpSpLocks/>
            </p:cNvGrpSpPr>
            <p:nvPr/>
          </p:nvGrpSpPr>
          <p:grpSpPr bwMode="auto">
            <a:xfrm>
              <a:off x="7520880" y="5466928"/>
              <a:ext cx="1371600" cy="914400"/>
              <a:chOff x="1632" y="2832"/>
              <a:chExt cx="864" cy="576"/>
            </a:xfrm>
          </p:grpSpPr>
          <p:grpSp>
            <p:nvGrpSpPr>
              <p:cNvPr id="11" name="Group 21"/>
              <p:cNvGrpSpPr>
                <a:grpSpLocks/>
              </p:cNvGrpSpPr>
              <p:nvPr/>
            </p:nvGrpSpPr>
            <p:grpSpPr bwMode="auto">
              <a:xfrm>
                <a:off x="1728" y="2832"/>
                <a:ext cx="576" cy="576"/>
                <a:chOff x="2928" y="2160"/>
                <a:chExt cx="672" cy="672"/>
              </a:xfrm>
            </p:grpSpPr>
            <p:grpSp>
              <p:nvGrpSpPr>
                <p:cNvPr id="20" name="Group 22"/>
                <p:cNvGrpSpPr>
                  <a:grpSpLocks/>
                </p:cNvGrpSpPr>
                <p:nvPr/>
              </p:nvGrpSpPr>
              <p:grpSpPr bwMode="auto">
                <a:xfrm>
                  <a:off x="2928" y="2352"/>
                  <a:ext cx="672" cy="480"/>
                  <a:chOff x="2928" y="2352"/>
                  <a:chExt cx="672" cy="480"/>
                </a:xfrm>
              </p:grpSpPr>
              <p:sp>
                <p:nvSpPr>
                  <p:cNvPr id="23" name="AutoShape 23"/>
                  <p:cNvSpPr>
                    <a:spLocks noChangeArrowheads="1"/>
                  </p:cNvSpPr>
                  <p:nvPr/>
                </p:nvSpPr>
                <p:spPr bwMode="auto">
                  <a:xfrm>
                    <a:off x="2928" y="2448"/>
                    <a:ext cx="672" cy="384"/>
                  </a:xfrm>
                  <a:prstGeom prst="hexagon">
                    <a:avLst>
                      <a:gd name="adj" fmla="val 437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4"/>
                  <p:cNvSpPr txBox="1">
                    <a:spLocks noChangeArrowheads="1"/>
                  </p:cNvSpPr>
                  <p:nvPr/>
                </p:nvSpPr>
                <p:spPr bwMode="auto">
                  <a:xfrm>
                    <a:off x="3312" y="2352"/>
                    <a:ext cx="240"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sp>
              <p:nvSpPr>
                <p:cNvPr id="21" name="Line 25"/>
                <p:cNvSpPr>
                  <a:spLocks noChangeShapeType="1"/>
                </p:cNvSpPr>
                <p:nvPr/>
              </p:nvSpPr>
              <p:spPr bwMode="auto">
                <a:xfrm>
                  <a:off x="3120"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Oval 26"/>
                <p:cNvSpPr>
                  <a:spLocks noChangeArrowheads="1"/>
                </p:cNvSpPr>
                <p:nvPr/>
              </p:nvSpPr>
              <p:spPr bwMode="auto">
                <a:xfrm>
                  <a:off x="3120" y="2160"/>
                  <a:ext cx="192"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31"/>
              <p:cNvGrpSpPr>
                <a:grpSpLocks/>
              </p:cNvGrpSpPr>
              <p:nvPr/>
            </p:nvGrpSpPr>
            <p:grpSpPr bwMode="auto">
              <a:xfrm>
                <a:off x="2304" y="3168"/>
                <a:ext cx="192" cy="192"/>
                <a:chOff x="2592" y="3216"/>
                <a:chExt cx="192" cy="192"/>
              </a:xfrm>
            </p:grpSpPr>
            <p:grpSp>
              <p:nvGrpSpPr>
                <p:cNvPr id="16" name="Group 30"/>
                <p:cNvGrpSpPr>
                  <a:grpSpLocks/>
                </p:cNvGrpSpPr>
                <p:nvPr/>
              </p:nvGrpSpPr>
              <p:grpSpPr bwMode="auto">
                <a:xfrm>
                  <a:off x="2592" y="3216"/>
                  <a:ext cx="96" cy="144"/>
                  <a:chOff x="2592" y="3216"/>
                  <a:chExt cx="96" cy="144"/>
                </a:xfrm>
              </p:grpSpPr>
              <p:sp>
                <p:nvSpPr>
                  <p:cNvPr id="18" name="Line 27"/>
                  <p:cNvSpPr>
                    <a:spLocks noChangeShapeType="1"/>
                  </p:cNvSpPr>
                  <p:nvPr/>
                </p:nvSpPr>
                <p:spPr bwMode="auto">
                  <a:xfrm>
                    <a:off x="2592" y="321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
                  <p:cNvSpPr>
                    <a:spLocks noChangeShapeType="1"/>
                  </p:cNvSpPr>
                  <p:nvPr/>
                </p:nvSpPr>
                <p:spPr bwMode="auto">
                  <a:xfrm>
                    <a:off x="2592" y="3360"/>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Oval 29"/>
                <p:cNvSpPr>
                  <a:spLocks noChangeArrowheads="1"/>
                </p:cNvSpPr>
                <p:nvPr/>
              </p:nvSpPr>
              <p:spPr bwMode="auto">
                <a:xfrm>
                  <a:off x="2688" y="33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38"/>
              <p:cNvGrpSpPr>
                <a:grpSpLocks/>
              </p:cNvGrpSpPr>
              <p:nvPr/>
            </p:nvGrpSpPr>
            <p:grpSpPr bwMode="auto">
              <a:xfrm>
                <a:off x="1632" y="3168"/>
                <a:ext cx="96" cy="144"/>
                <a:chOff x="3264" y="3264"/>
                <a:chExt cx="96" cy="144"/>
              </a:xfrm>
            </p:grpSpPr>
            <p:sp>
              <p:nvSpPr>
                <p:cNvPr id="14" name="Line 35"/>
                <p:cNvSpPr>
                  <a:spLocks noChangeShapeType="1"/>
                </p:cNvSpPr>
                <p:nvPr/>
              </p:nvSpPr>
              <p:spPr bwMode="auto">
                <a:xfrm>
                  <a:off x="3360" y="32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36"/>
                <p:cNvSpPr>
                  <a:spLocks noChangeShapeType="1"/>
                </p:cNvSpPr>
                <p:nvPr/>
              </p:nvSpPr>
              <p:spPr bwMode="auto">
                <a:xfrm>
                  <a:off x="3264"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extLst>
      <p:ext uri="{BB962C8B-B14F-4D97-AF65-F5344CB8AC3E}">
        <p14:creationId xmlns:p14="http://schemas.microsoft.com/office/powerpoint/2010/main" val="1255606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3600" b="1" dirty="0" smtClean="0">
                <a:solidFill>
                  <a:schemeClr val="tx1"/>
                </a:solidFill>
                <a:effectLst/>
                <a:latin typeface="Arial" pitchFamily="34" charset="0"/>
                <a:cs typeface="Arial" pitchFamily="34" charset="0"/>
              </a:rPr>
              <a:t>ממולקולות</a:t>
            </a:r>
            <a:r>
              <a:rPr lang="he-IL" b="1" dirty="0" smtClean="0">
                <a:solidFill>
                  <a:schemeClr val="tx1"/>
                </a:solidFill>
                <a:effectLst/>
                <a:latin typeface="Arial" pitchFamily="34" charset="0"/>
                <a:cs typeface="Arial" pitchFamily="34" charset="0"/>
              </a:rPr>
              <a:t> </a:t>
            </a:r>
            <a:r>
              <a:rPr lang="he-IL" sz="2000" b="1" dirty="0" smtClean="0">
                <a:solidFill>
                  <a:schemeClr val="tx1"/>
                </a:solidFill>
                <a:effectLst/>
                <a:latin typeface="Arial" pitchFamily="34" charset="0"/>
                <a:cs typeface="Arial" pitchFamily="34" charset="0"/>
              </a:rPr>
              <a:t>קטנות:</a:t>
            </a:r>
            <a:r>
              <a:rPr lang="he-IL" b="1" dirty="0" smtClean="0">
                <a:solidFill>
                  <a:schemeClr val="tx1"/>
                </a:solidFill>
                <a:effectLst/>
                <a:latin typeface="Arial" pitchFamily="34" charset="0"/>
                <a:cs typeface="Arial" pitchFamily="34" charset="0"/>
              </a:rPr>
              <a:t> </a:t>
            </a:r>
            <a:r>
              <a:rPr lang="he-IL" sz="2800" b="1" dirty="0" smtClean="0">
                <a:solidFill>
                  <a:srgbClr val="7030A0"/>
                </a:solidFill>
                <a:latin typeface="Arial" pitchFamily="34" charset="0"/>
                <a:cs typeface="Arial" pitchFamily="34" charset="0"/>
              </a:rPr>
              <a:t>חומצות אמיניות</a:t>
            </a:r>
            <a:r>
              <a:rPr lang="he-IL" dirty="0">
                <a:latin typeface="Arial" pitchFamily="34" charset="0"/>
                <a:cs typeface="Arial" pitchFamily="34" charset="0"/>
              </a:rPr>
              <a:t/>
            </a:r>
            <a:br>
              <a:rPr lang="he-IL" dirty="0">
                <a:latin typeface="Arial" pitchFamily="34" charset="0"/>
                <a:cs typeface="Arial" pitchFamily="34" charset="0"/>
              </a:rPr>
            </a:br>
            <a:endParaRPr lang="he-IL" b="1" u="sng" dirty="0">
              <a:solidFill>
                <a:srgbClr val="FF0000"/>
              </a:solidFill>
              <a:latin typeface="Arial" pitchFamily="34" charset="0"/>
              <a:cs typeface="Arial" pitchFamily="34" charset="0"/>
            </a:endParaRPr>
          </a:p>
        </p:txBody>
      </p:sp>
      <p:sp>
        <p:nvSpPr>
          <p:cNvPr id="3" name="כותרת משנה 2"/>
          <p:cNvSpPr>
            <a:spLocks noGrp="1"/>
          </p:cNvSpPr>
          <p:nvPr>
            <p:ph type="subTitle" idx="1"/>
          </p:nvPr>
        </p:nvSpPr>
        <p:spPr>
          <a:xfrm>
            <a:off x="1115616" y="3356992"/>
            <a:ext cx="7016824" cy="1752600"/>
          </a:xfrm>
        </p:spPr>
        <p:txBody>
          <a:bodyPr>
            <a:normAutofit fontScale="85000" lnSpcReduction="10000"/>
          </a:bodyPr>
          <a:lstStyle/>
          <a:p>
            <a:r>
              <a:rPr lang="he-IL" sz="4400" b="1" dirty="0" smtClean="0">
                <a:solidFill>
                  <a:schemeClr val="tx1"/>
                </a:solidFill>
                <a:latin typeface="Arial" pitchFamily="34" charset="0"/>
                <a:cs typeface="Arial" pitchFamily="34" charset="0"/>
              </a:rPr>
              <a:t>למולקולות </a:t>
            </a:r>
            <a:r>
              <a:rPr lang="he-IL" sz="7200" b="1" dirty="0" smtClean="0">
                <a:solidFill>
                  <a:schemeClr val="tx1"/>
                </a:solidFill>
                <a:latin typeface="Arial" pitchFamily="34" charset="0"/>
                <a:cs typeface="Arial" pitchFamily="34" charset="0"/>
              </a:rPr>
              <a:t>ענק:</a:t>
            </a:r>
            <a:r>
              <a:rPr lang="he-IL" sz="4400" b="1" dirty="0" smtClean="0">
                <a:solidFill>
                  <a:schemeClr val="tx1"/>
                </a:solidFill>
                <a:latin typeface="Arial" pitchFamily="34" charset="0"/>
                <a:cs typeface="Arial" pitchFamily="34" charset="0"/>
              </a:rPr>
              <a:t> </a:t>
            </a:r>
            <a:r>
              <a:rPr lang="he-IL" sz="8500" b="1" dirty="0" smtClean="0">
                <a:solidFill>
                  <a:schemeClr val="accent6">
                    <a:lumMod val="75000"/>
                  </a:schemeClr>
                </a:solidFill>
                <a:latin typeface="Arial" pitchFamily="34" charset="0"/>
                <a:cs typeface="Arial" pitchFamily="34" charset="0"/>
              </a:rPr>
              <a:t>חלבונים</a:t>
            </a:r>
            <a:endParaRPr lang="he-IL" sz="8500" b="1" dirty="0">
              <a:solidFill>
                <a:schemeClr val="accent6">
                  <a:lumMod val="75000"/>
                </a:schemeClr>
              </a:solidFill>
              <a:latin typeface="Arial" pitchFamily="34" charset="0"/>
              <a:cs typeface="Arial" pitchFamily="34" charset="0"/>
            </a:endParaRPr>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32</a:t>
            </a:fld>
            <a:endParaRPr lang="he-IL"/>
          </a:p>
        </p:txBody>
      </p:sp>
      <p:sp>
        <p:nvSpPr>
          <p:cNvPr id="5" name="TextBox 4"/>
          <p:cNvSpPr txBox="1"/>
          <p:nvPr/>
        </p:nvSpPr>
        <p:spPr>
          <a:xfrm>
            <a:off x="1043608" y="466484"/>
            <a:ext cx="6984776" cy="830997"/>
          </a:xfrm>
          <a:prstGeom prst="rect">
            <a:avLst/>
          </a:prstGeom>
          <a:noFill/>
        </p:spPr>
        <p:txBody>
          <a:bodyPr wrap="square" rtlCol="1">
            <a:spAutoFit/>
          </a:bodyPr>
          <a:lstStyle/>
          <a:p>
            <a:pPr algn="ctr"/>
            <a:r>
              <a:rPr lang="he-IL" sz="4800" b="1" dirty="0" smtClean="0">
                <a:solidFill>
                  <a:schemeClr val="tx2"/>
                </a:solidFill>
              </a:rPr>
              <a:t>חומצות אמיניות וחלבונים</a:t>
            </a:r>
            <a:endParaRPr lang="he-IL" sz="4800" b="1" dirty="0">
              <a:solidFill>
                <a:schemeClr val="tx2"/>
              </a:solidFill>
            </a:endParaRPr>
          </a:p>
        </p:txBody>
      </p:sp>
    </p:spTree>
    <p:extLst>
      <p:ext uri="{BB962C8B-B14F-4D97-AF65-F5344CB8AC3E}">
        <p14:creationId xmlns:p14="http://schemas.microsoft.com/office/powerpoint/2010/main" val="1338088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243408"/>
            <a:ext cx="8229600" cy="1143000"/>
          </a:xfrm>
        </p:spPr>
        <p:txBody>
          <a:bodyPr>
            <a:normAutofit/>
          </a:bodyPr>
          <a:lstStyle/>
          <a:p>
            <a:pPr algn="ctr" eaLnBrk="1" hangingPunct="1"/>
            <a:r>
              <a:rPr lang="he-IL" sz="4800" b="1" dirty="0" smtClean="0"/>
              <a:t>חלבונים</a:t>
            </a:r>
            <a:endParaRPr lang="en-US" sz="4800" b="1" dirty="0" smtClean="0"/>
          </a:p>
        </p:txBody>
      </p:sp>
      <p:sp>
        <p:nvSpPr>
          <p:cNvPr id="8195" name="Rectangle 3"/>
          <p:cNvSpPr>
            <a:spLocks noGrp="1" noChangeArrowheads="1"/>
          </p:cNvSpPr>
          <p:nvPr>
            <p:ph type="body" idx="1"/>
          </p:nvPr>
        </p:nvSpPr>
        <p:spPr>
          <a:xfrm>
            <a:off x="0" y="981075"/>
            <a:ext cx="9144000" cy="5400675"/>
          </a:xfrm>
        </p:spPr>
        <p:txBody>
          <a:bodyPr>
            <a:noAutofit/>
          </a:bodyPr>
          <a:lstStyle/>
          <a:p>
            <a:pPr eaLnBrk="1" hangingPunct="1">
              <a:lnSpc>
                <a:spcPct val="90000"/>
              </a:lnSpc>
            </a:pPr>
            <a:r>
              <a:rPr lang="he-IL" sz="3200" dirty="0" smtClean="0"/>
              <a:t>החלבון (פרוטאין) הוא אחד משלושת אבות המזון החיוניים לתפקוד תקין של הגוף.</a:t>
            </a:r>
          </a:p>
          <a:p>
            <a:pPr marL="109728" indent="0" eaLnBrk="1" hangingPunct="1">
              <a:lnSpc>
                <a:spcPct val="90000"/>
              </a:lnSpc>
              <a:buNone/>
            </a:pPr>
            <a:endParaRPr lang="he-IL" sz="3200" dirty="0" smtClean="0"/>
          </a:p>
          <a:p>
            <a:pPr eaLnBrk="1" hangingPunct="1">
              <a:lnSpc>
                <a:spcPct val="90000"/>
              </a:lnSpc>
            </a:pPr>
            <a:r>
              <a:rPr lang="he-IL" sz="3200" dirty="0" smtClean="0"/>
              <a:t>החלבונים מהווים אבני בניין מרכזיות לרקמות שונות בגוף.</a:t>
            </a:r>
          </a:p>
          <a:p>
            <a:pPr marL="109728" indent="0" eaLnBrk="1" hangingPunct="1">
              <a:lnSpc>
                <a:spcPct val="90000"/>
              </a:lnSpc>
              <a:buNone/>
            </a:pPr>
            <a:endParaRPr lang="he-IL" sz="3200" dirty="0" smtClean="0"/>
          </a:p>
          <a:p>
            <a:pPr eaLnBrk="1" hangingPunct="1">
              <a:lnSpc>
                <a:spcPct val="90000"/>
              </a:lnSpc>
            </a:pPr>
            <a:r>
              <a:rPr lang="he-IL" sz="3200" dirty="0" smtClean="0"/>
              <a:t>לחלבונים תפקידים נוספים: הם משמשים כאנזימים, נוגדנים והורמונים.</a:t>
            </a:r>
          </a:p>
          <a:p>
            <a:pPr marL="109728" indent="0" eaLnBrk="1" hangingPunct="1">
              <a:lnSpc>
                <a:spcPct val="90000"/>
              </a:lnSpc>
              <a:buNone/>
            </a:pPr>
            <a:endParaRPr lang="he-IL" sz="3200" dirty="0" smtClean="0"/>
          </a:p>
          <a:p>
            <a:pPr eaLnBrk="1" hangingPunct="1">
              <a:lnSpc>
                <a:spcPct val="90000"/>
              </a:lnSpc>
            </a:pPr>
            <a:r>
              <a:rPr lang="he-IL" sz="3200" dirty="0" smtClean="0"/>
              <a:t>החלבון הוא מולקולה גדולה מאוד, </a:t>
            </a:r>
            <a:r>
              <a:rPr lang="he-IL" sz="3200" dirty="0" err="1" smtClean="0"/>
              <a:t>מאקרומולקולה</a:t>
            </a:r>
            <a:r>
              <a:rPr lang="he-IL" sz="3200" dirty="0" smtClean="0"/>
              <a:t>, המורכבת מחומצות אמיניות.</a:t>
            </a:r>
          </a:p>
        </p:txBody>
      </p:sp>
    </p:spTree>
    <p:extLst>
      <p:ext uri="{BB962C8B-B14F-4D97-AF65-F5344CB8AC3E}">
        <p14:creationId xmlns:p14="http://schemas.microsoft.com/office/powerpoint/2010/main" val="1101675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19162"/>
          </a:xfrm>
        </p:spPr>
        <p:txBody>
          <a:bodyPr/>
          <a:lstStyle/>
          <a:p>
            <a:pPr algn="ctr" eaLnBrk="1" hangingPunct="1"/>
            <a:r>
              <a:rPr lang="he-IL" b="1" smtClean="0"/>
              <a:t>חומצות אמיניות וחלבונים</a:t>
            </a:r>
            <a:endParaRPr lang="en-US" b="1" smtClean="0"/>
          </a:p>
        </p:txBody>
      </p:sp>
      <p:sp>
        <p:nvSpPr>
          <p:cNvPr id="10243" name="Rectangle 3"/>
          <p:cNvSpPr>
            <a:spLocks noGrp="1" noChangeArrowheads="1"/>
          </p:cNvSpPr>
          <p:nvPr>
            <p:ph type="body" idx="1"/>
          </p:nvPr>
        </p:nvSpPr>
        <p:spPr>
          <a:xfrm>
            <a:off x="457200" y="1268413"/>
            <a:ext cx="8229600" cy="4862512"/>
          </a:xfrm>
        </p:spPr>
        <p:txBody>
          <a:bodyPr/>
          <a:lstStyle/>
          <a:p>
            <a:pPr eaLnBrk="1" hangingPunct="1"/>
            <a:r>
              <a:rPr lang="he-IL" smtClean="0"/>
              <a:t>החלבון הוא מאקרומולקולה טבעית המכונה בשם פוליפפטיד.</a:t>
            </a:r>
          </a:p>
          <a:p>
            <a:pPr eaLnBrk="1" hangingPunct="1"/>
            <a:r>
              <a:rPr lang="he-IL" smtClean="0"/>
              <a:t>היחידות המרכיבות את שרשרות הפוליפפטיד נקראות חומצות אמיניות.</a:t>
            </a:r>
          </a:p>
          <a:p>
            <a:pPr eaLnBrk="1" hangingPunct="1"/>
            <a:r>
              <a:rPr lang="he-IL" smtClean="0"/>
              <a:t>תכונות החלבון נקבעות על פי סוג החומצות האמיניות שבונות אותו והרצף שלהן בשרשרת.</a:t>
            </a:r>
          </a:p>
          <a:p>
            <a:pPr eaLnBrk="1" hangingPunct="1"/>
            <a:r>
              <a:rPr lang="he-IL" smtClean="0"/>
              <a:t>כל החומצות האמיניות בעלות מבנה כללי משותף. </a:t>
            </a:r>
            <a:endParaRPr lang="en-US" smtClean="0"/>
          </a:p>
        </p:txBody>
      </p:sp>
      <p:pic>
        <p:nvPicPr>
          <p:cNvPr id="10244" name="Picture 4" descr="200px-AminoAcidb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052" y="4322428"/>
            <a:ext cx="3511108" cy="187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12160" y="4932719"/>
            <a:ext cx="2952327" cy="1200329"/>
          </a:xfrm>
          <a:prstGeom prst="rect">
            <a:avLst/>
          </a:prstGeom>
          <a:noFill/>
        </p:spPr>
        <p:txBody>
          <a:bodyPr wrap="square" rtlCol="1">
            <a:spAutoFit/>
          </a:bodyPr>
          <a:lstStyle/>
          <a:p>
            <a:r>
              <a:rPr lang="he-IL" dirty="0" smtClean="0"/>
              <a:t>האיור לקוח מהקישור: </a:t>
            </a:r>
            <a:r>
              <a:rPr lang="en-US" dirty="0">
                <a:hlinkClick r:id="rId5"/>
              </a:rPr>
              <a:t>http://</a:t>
            </a:r>
            <a:r>
              <a:rPr lang="en-US" dirty="0" smtClean="0">
                <a:hlinkClick r:id="rId5"/>
              </a:rPr>
              <a:t>www.msg.ucsf.edu/BI204/amino.html</a:t>
            </a:r>
            <a:endParaRPr lang="he-IL" dirty="0" smtClean="0"/>
          </a:p>
          <a:p>
            <a:endParaRPr lang="he-IL" dirty="0"/>
          </a:p>
        </p:txBody>
      </p:sp>
    </p:spTree>
    <p:extLst>
      <p:ext uri="{BB962C8B-B14F-4D97-AF65-F5344CB8AC3E}">
        <p14:creationId xmlns:p14="http://schemas.microsoft.com/office/powerpoint/2010/main" val="1957744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88913"/>
            <a:ext cx="8229600" cy="1139825"/>
          </a:xfrm>
        </p:spPr>
        <p:txBody>
          <a:bodyPr/>
          <a:lstStyle/>
          <a:p>
            <a:pPr algn="ctr" eaLnBrk="1" hangingPunct="1"/>
            <a:r>
              <a:rPr lang="he-IL" b="1" smtClean="0"/>
              <a:t>חלבונים - עובדות נוספות</a:t>
            </a:r>
            <a:r>
              <a:rPr lang="he-IL" smtClean="0"/>
              <a:t> </a:t>
            </a:r>
            <a:endParaRPr lang="en-US" smtClean="0"/>
          </a:p>
        </p:txBody>
      </p:sp>
      <p:sp>
        <p:nvSpPr>
          <p:cNvPr id="9219" name="Rectangle 3"/>
          <p:cNvSpPr>
            <a:spLocks noGrp="1" noChangeArrowheads="1"/>
          </p:cNvSpPr>
          <p:nvPr>
            <p:ph type="body" idx="1"/>
          </p:nvPr>
        </p:nvSpPr>
        <p:spPr>
          <a:xfrm>
            <a:off x="457200" y="1341438"/>
            <a:ext cx="8686800" cy="5949950"/>
          </a:xfrm>
        </p:spPr>
        <p:txBody>
          <a:bodyPr/>
          <a:lstStyle/>
          <a:p>
            <a:pPr eaLnBrk="1" hangingPunct="1"/>
            <a:r>
              <a:rPr lang="he-IL" sz="2800" dirty="0" smtClean="0"/>
              <a:t>הגוף לא אוגר חומצות אמיניות או חלבונים.</a:t>
            </a:r>
          </a:p>
          <a:p>
            <a:pPr eaLnBrk="1" hangingPunct="1"/>
            <a:r>
              <a:rPr lang="he-IL" sz="2800" dirty="0" smtClean="0"/>
              <a:t>עודפי חלבון, מעבר לצרכי הגוף (בניית רקמות, אנרגיה), הופכים לשומן שנאגר בגוף.</a:t>
            </a:r>
          </a:p>
          <a:p>
            <a:pPr eaLnBrk="1" hangingPunct="1"/>
            <a:r>
              <a:rPr lang="he-IL" sz="2800" dirty="0" smtClean="0"/>
              <a:t>צריכה מוגברת של חלבונים מעבר לנדרש, מזיקה לגוף:</a:t>
            </a:r>
          </a:p>
          <a:p>
            <a:pPr eaLnBrk="1" hangingPunct="1">
              <a:buFont typeface="Wingdings" pitchFamily="2" charset="2"/>
              <a:buNone/>
            </a:pPr>
            <a:r>
              <a:rPr lang="he-IL" sz="2800" dirty="0" smtClean="0"/>
              <a:t>1.עומס על הכליות.</a:t>
            </a:r>
          </a:p>
          <a:p>
            <a:pPr eaLnBrk="1" hangingPunct="1">
              <a:buFont typeface="Wingdings" pitchFamily="2" charset="2"/>
              <a:buNone/>
            </a:pPr>
            <a:r>
              <a:rPr lang="he-IL" sz="2800" dirty="0" smtClean="0"/>
              <a:t>2. שיבוש תהליכי העיכול.</a:t>
            </a:r>
          </a:p>
          <a:p>
            <a:pPr eaLnBrk="1" hangingPunct="1">
              <a:buFont typeface="Wingdings" pitchFamily="2" charset="2"/>
              <a:buNone/>
            </a:pPr>
            <a:r>
              <a:rPr lang="he-IL" sz="2800" dirty="0" smtClean="0"/>
              <a:t>3.פגיעה בעתודות הסידן בעצמות.</a:t>
            </a:r>
          </a:p>
          <a:p>
            <a:pPr eaLnBrk="1" hangingPunct="1">
              <a:buFont typeface="Wingdings" pitchFamily="2" charset="2"/>
              <a:buNone/>
            </a:pPr>
            <a:r>
              <a:rPr lang="he-IL" sz="2800" dirty="0" smtClean="0"/>
              <a:t>4. פגיעה בחיידקים מועילים במעי, סכנה לסרטן במעי הגס</a:t>
            </a:r>
            <a:r>
              <a:rPr lang="he-IL" dirty="0" smtClean="0"/>
              <a:t>.</a:t>
            </a:r>
            <a:endParaRPr lang="en-US" dirty="0" smtClean="0"/>
          </a:p>
        </p:txBody>
      </p:sp>
    </p:spTree>
    <p:extLst>
      <p:ext uri="{BB962C8B-B14F-4D97-AF65-F5344CB8AC3E}">
        <p14:creationId xmlns:p14="http://schemas.microsoft.com/office/powerpoint/2010/main" val="250449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457200" y="277813"/>
            <a:ext cx="8229600" cy="847725"/>
          </a:xfrm>
        </p:spPr>
        <p:txBody>
          <a:bodyPr/>
          <a:lstStyle/>
          <a:p>
            <a:pPr algn="ctr" eaLnBrk="1" hangingPunct="1"/>
            <a:r>
              <a:rPr lang="he-IL" b="1" dirty="0" smtClean="0"/>
              <a:t>חומצה אמינית – מבנה כללי</a:t>
            </a:r>
            <a:endParaRPr lang="en-US" b="1" dirty="0" smtClean="0"/>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val="609062833"/>
              </p:ext>
            </p:extLst>
          </p:nvPr>
        </p:nvGraphicFramePr>
        <p:xfrm>
          <a:off x="2411760" y="2557983"/>
          <a:ext cx="4249738" cy="2497138"/>
        </p:xfrm>
        <a:graphic>
          <a:graphicData uri="http://schemas.openxmlformats.org/presentationml/2006/ole">
            <mc:AlternateContent xmlns:mc="http://schemas.openxmlformats.org/markup-compatibility/2006">
              <mc:Choice xmlns:v="urn:schemas-microsoft-com:vml" Requires="v">
                <p:oleObj spid="_x0000_s22730" name="ISIS/Draw Sketch" r:id="rId3" imgW="2286000" imgH="1342800" progId="ISISServer">
                  <p:embed/>
                </p:oleObj>
              </mc:Choice>
              <mc:Fallback>
                <p:oleObj name="ISIS/Draw Sketch" r:id="rId3" imgW="2286000" imgH="134280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557983"/>
                        <a:ext cx="4249738"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קבוצה 1"/>
          <p:cNvGrpSpPr/>
          <p:nvPr/>
        </p:nvGrpSpPr>
        <p:grpSpPr>
          <a:xfrm>
            <a:off x="371633" y="3403334"/>
            <a:ext cx="8712175" cy="1856571"/>
            <a:chOff x="179387" y="2498870"/>
            <a:chExt cx="8712175" cy="1856571"/>
          </a:xfrm>
        </p:grpSpPr>
        <p:sp>
          <p:nvSpPr>
            <p:cNvPr id="1029" name="Rectangle 9"/>
            <p:cNvSpPr>
              <a:spLocks noChangeArrowheads="1"/>
            </p:cNvSpPr>
            <p:nvPr/>
          </p:nvSpPr>
          <p:spPr bwMode="auto">
            <a:xfrm>
              <a:off x="179387" y="2498870"/>
              <a:ext cx="190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he-IL" sz="2400" dirty="0">
                  <a:solidFill>
                    <a:srgbClr val="663300"/>
                  </a:solidFill>
                </a:rPr>
                <a:t>קבוצה אמינית</a:t>
              </a:r>
              <a:endParaRPr lang="en-US" sz="2400" dirty="0">
                <a:solidFill>
                  <a:srgbClr val="663300"/>
                </a:solidFill>
              </a:endParaRPr>
            </a:p>
          </p:txBody>
        </p:sp>
        <p:sp>
          <p:nvSpPr>
            <p:cNvPr id="1030" name="Rectangle 10"/>
            <p:cNvSpPr>
              <a:spLocks noChangeArrowheads="1"/>
            </p:cNvSpPr>
            <p:nvPr/>
          </p:nvSpPr>
          <p:spPr bwMode="auto">
            <a:xfrm>
              <a:off x="2783650" y="3898241"/>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he-IL" sz="2400" dirty="0">
                  <a:solidFill>
                    <a:srgbClr val="663300"/>
                  </a:solidFill>
                </a:rPr>
                <a:t>קבוצה  צדדית</a:t>
              </a:r>
              <a:endParaRPr lang="en-US" sz="2400" dirty="0">
                <a:solidFill>
                  <a:srgbClr val="663300"/>
                </a:solidFill>
              </a:endParaRPr>
            </a:p>
          </p:txBody>
        </p:sp>
        <p:sp>
          <p:nvSpPr>
            <p:cNvPr id="1031" name="Rectangle 11"/>
            <p:cNvSpPr>
              <a:spLocks noChangeArrowheads="1"/>
            </p:cNvSpPr>
            <p:nvPr/>
          </p:nvSpPr>
          <p:spPr bwMode="auto">
            <a:xfrm>
              <a:off x="6372200" y="2498870"/>
              <a:ext cx="251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he-IL" sz="2400" dirty="0">
                  <a:solidFill>
                    <a:srgbClr val="663300"/>
                  </a:solidFill>
                </a:rPr>
                <a:t>קבוצה </a:t>
              </a:r>
              <a:r>
                <a:rPr lang="he-IL" sz="2400" dirty="0" err="1">
                  <a:solidFill>
                    <a:srgbClr val="663300"/>
                  </a:solidFill>
                </a:rPr>
                <a:t>קרבוקסילית</a:t>
              </a:r>
              <a:endParaRPr lang="en-US" sz="2400" dirty="0">
                <a:solidFill>
                  <a:srgbClr val="663300"/>
                </a:solidFill>
              </a:endParaRPr>
            </a:p>
          </p:txBody>
        </p:sp>
      </p:grpSp>
    </p:spTree>
    <p:extLst>
      <p:ext uri="{BB962C8B-B14F-4D97-AF65-F5344CB8AC3E}">
        <p14:creationId xmlns:p14="http://schemas.microsoft.com/office/powerpoint/2010/main" val="20094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he-IL" b="1" smtClean="0"/>
              <a:t>חומצות אמיניות</a:t>
            </a:r>
            <a:endParaRPr lang="en-US" b="1" smtClean="0"/>
          </a:p>
        </p:txBody>
      </p:sp>
      <p:sp>
        <p:nvSpPr>
          <p:cNvPr id="11267" name="Rectangle 3"/>
          <p:cNvSpPr>
            <a:spLocks noGrp="1" noChangeArrowheads="1"/>
          </p:cNvSpPr>
          <p:nvPr>
            <p:ph type="body" idx="1"/>
          </p:nvPr>
        </p:nvSpPr>
        <p:spPr>
          <a:xfrm>
            <a:off x="323528" y="1125538"/>
            <a:ext cx="8363272" cy="5471814"/>
          </a:xfrm>
        </p:spPr>
        <p:txBody>
          <a:bodyPr>
            <a:noAutofit/>
          </a:bodyPr>
          <a:lstStyle/>
          <a:p>
            <a:pPr eaLnBrk="1" hangingPunct="1">
              <a:spcBef>
                <a:spcPts val="0"/>
              </a:spcBef>
            </a:pPr>
            <a:r>
              <a:rPr lang="he-IL" sz="3200" dirty="0" smtClean="0"/>
              <a:t>קיימות 20 חומצות אמיניות שונות.</a:t>
            </a:r>
          </a:p>
          <a:p>
            <a:pPr eaLnBrk="1" hangingPunct="1">
              <a:spcBef>
                <a:spcPts val="0"/>
              </a:spcBef>
            </a:pPr>
            <a:r>
              <a:rPr lang="he-IL" sz="3200" dirty="0" smtClean="0"/>
              <a:t>החומצות נבדלות זו מזו בקבוצה הצדדית שלהן </a:t>
            </a:r>
            <a:r>
              <a:rPr lang="en-US" sz="3200" dirty="0" smtClean="0"/>
              <a:t>(R)</a:t>
            </a:r>
            <a:r>
              <a:rPr lang="he-IL" sz="3200" dirty="0" smtClean="0"/>
              <a:t>.</a:t>
            </a:r>
          </a:p>
          <a:p>
            <a:pPr eaLnBrk="1" hangingPunct="1">
              <a:spcBef>
                <a:spcPts val="0"/>
              </a:spcBef>
            </a:pPr>
            <a:r>
              <a:rPr lang="he-IL" sz="3200" dirty="0" smtClean="0"/>
              <a:t>החומצות האמיניות מהוות את אבני הבניין של החלבונים.</a:t>
            </a:r>
          </a:p>
          <a:p>
            <a:pPr eaLnBrk="1" hangingPunct="1">
              <a:spcBef>
                <a:spcPts val="0"/>
              </a:spcBef>
            </a:pPr>
            <a:r>
              <a:rPr lang="he-IL" sz="3200" dirty="0" smtClean="0"/>
              <a:t>הקבוצות הצדדיות של החומצות האמיניות בעלות חשיבות רבה בקביעת המבנה המרחבי של החלבון.</a:t>
            </a:r>
          </a:p>
          <a:p>
            <a:pPr eaLnBrk="1" hangingPunct="1">
              <a:spcBef>
                <a:spcPts val="0"/>
              </a:spcBef>
            </a:pPr>
            <a:r>
              <a:rPr lang="he-IL" sz="3200" dirty="0" smtClean="0"/>
              <a:t>הקבוצות הצדדיות </a:t>
            </a:r>
            <a:r>
              <a:rPr lang="en-US" sz="3200" dirty="0" smtClean="0"/>
              <a:t>(R)</a:t>
            </a:r>
            <a:r>
              <a:rPr lang="he-IL" sz="3200" dirty="0" smtClean="0"/>
              <a:t> נבדלות זו מזו במבנה, בגודל ובפעילות הכימית שלהן. </a:t>
            </a:r>
          </a:p>
        </p:txBody>
      </p:sp>
    </p:spTree>
    <p:extLst>
      <p:ext uri="{BB962C8B-B14F-4D97-AF65-F5344CB8AC3E}">
        <p14:creationId xmlns:p14="http://schemas.microsoft.com/office/powerpoint/2010/main" val="2828709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23528" y="1412776"/>
            <a:ext cx="8568951" cy="5112568"/>
          </a:xfrm>
        </p:spPr>
        <p:txBody>
          <a:bodyPr>
            <a:normAutofit/>
          </a:bodyPr>
          <a:lstStyle/>
          <a:p>
            <a:pPr marL="109728" indent="0">
              <a:lnSpc>
                <a:spcPct val="160000"/>
              </a:lnSpc>
              <a:buNone/>
            </a:pPr>
            <a:r>
              <a:rPr lang="he-IL" sz="3300" b="1" dirty="0" smtClean="0">
                <a:latin typeface="Arial" pitchFamily="34" charset="0"/>
                <a:cs typeface="Arial" pitchFamily="34" charset="0"/>
              </a:rPr>
              <a:t>מבנה החלבון ותפקודו נקבעים </a:t>
            </a:r>
            <a:r>
              <a:rPr lang="he-IL" sz="3300" b="1" dirty="0">
                <a:latin typeface="Arial" pitchFamily="34" charset="0"/>
                <a:cs typeface="Arial" pitchFamily="34" charset="0"/>
              </a:rPr>
              <a:t>על </a:t>
            </a:r>
            <a:r>
              <a:rPr lang="he-IL" sz="3300" b="1" dirty="0" smtClean="0">
                <a:latin typeface="Arial" pitchFamily="34" charset="0"/>
                <a:cs typeface="Arial" pitchFamily="34" charset="0"/>
              </a:rPr>
              <a:t>פי:</a:t>
            </a:r>
          </a:p>
          <a:p>
            <a:pPr marL="342900" indent="-342900">
              <a:spcBef>
                <a:spcPct val="50000"/>
              </a:spcBef>
              <a:buFontTx/>
              <a:buAutoNum type="arabicPeriod"/>
              <a:defRPr/>
            </a:pPr>
            <a:r>
              <a:rPr lang="he-IL" sz="3600" b="1" dirty="0" smtClean="0">
                <a:solidFill>
                  <a:srgbClr val="7030A0"/>
                </a:solidFill>
              </a:rPr>
              <a:t>סוג </a:t>
            </a:r>
            <a:r>
              <a:rPr lang="he-IL" sz="3600" dirty="0"/>
              <a:t>חומצות אמיניות במולקולה. </a:t>
            </a:r>
          </a:p>
          <a:p>
            <a:pPr marL="342900" indent="-342900">
              <a:spcBef>
                <a:spcPct val="50000"/>
              </a:spcBef>
              <a:buFontTx/>
              <a:buAutoNum type="arabicPeriod"/>
              <a:defRPr/>
            </a:pPr>
            <a:r>
              <a:rPr lang="he-IL" sz="3600" b="1" dirty="0">
                <a:solidFill>
                  <a:srgbClr val="7030A0"/>
                </a:solidFill>
              </a:rPr>
              <a:t>מספר </a:t>
            </a:r>
            <a:r>
              <a:rPr lang="he-IL" sz="3600" dirty="0"/>
              <a:t>חומצות אמיניות במולקולה. </a:t>
            </a:r>
          </a:p>
          <a:p>
            <a:pPr marL="342900" indent="-342900">
              <a:spcBef>
                <a:spcPct val="50000"/>
              </a:spcBef>
              <a:buFontTx/>
              <a:buAutoNum type="arabicPeriod"/>
              <a:defRPr/>
            </a:pPr>
            <a:r>
              <a:rPr lang="he-IL" sz="3600" dirty="0"/>
              <a:t>סדר </a:t>
            </a:r>
            <a:r>
              <a:rPr lang="he-IL" sz="3600" dirty="0" smtClean="0"/>
              <a:t>חומצות אמיניות </a:t>
            </a:r>
            <a:r>
              <a:rPr lang="he-IL" sz="3600" dirty="0"/>
              <a:t>- </a:t>
            </a:r>
            <a:r>
              <a:rPr lang="he-IL" sz="3600" b="1" dirty="0">
                <a:solidFill>
                  <a:srgbClr val="7030A0"/>
                </a:solidFill>
              </a:rPr>
              <a:t>רצף</a:t>
            </a:r>
            <a:r>
              <a:rPr lang="he-IL" sz="3600" dirty="0"/>
              <a:t> (מבנה ראשוני).</a:t>
            </a:r>
          </a:p>
          <a:p>
            <a:pPr marL="342900" indent="-342900">
              <a:spcBef>
                <a:spcPct val="50000"/>
              </a:spcBef>
              <a:buFontTx/>
              <a:buAutoNum type="arabicPeriod"/>
              <a:defRPr/>
            </a:pPr>
            <a:r>
              <a:rPr lang="he-IL" sz="3600" b="1" dirty="0">
                <a:solidFill>
                  <a:srgbClr val="7030A0"/>
                </a:solidFill>
              </a:rPr>
              <a:t>ארגון במרחב </a:t>
            </a:r>
            <a:r>
              <a:rPr lang="he-IL" sz="3600" dirty="0"/>
              <a:t>של המולקולה.</a:t>
            </a:r>
          </a:p>
          <a:p>
            <a:pPr marL="342900" indent="-342900">
              <a:spcBef>
                <a:spcPct val="50000"/>
              </a:spcBef>
              <a:buFontTx/>
              <a:buAutoNum type="arabicPeriod"/>
              <a:defRPr/>
            </a:pPr>
            <a:r>
              <a:rPr lang="he-IL" sz="3600" dirty="0"/>
              <a:t>ארגון של המולקולות.</a:t>
            </a:r>
          </a:p>
          <a:p>
            <a:pPr marL="109728" indent="0">
              <a:lnSpc>
                <a:spcPct val="160000"/>
              </a:lnSpc>
              <a:buNone/>
            </a:pPr>
            <a:endParaRPr lang="he-IL" sz="3300" b="1" dirty="0" smtClean="0">
              <a:latin typeface="Arial" pitchFamily="34" charset="0"/>
              <a:cs typeface="Arial" pitchFamily="34" charset="0"/>
            </a:endParaRPr>
          </a:p>
          <a:p>
            <a:pPr marL="109728" indent="0" eaLnBrk="1" hangingPunct="1">
              <a:lnSpc>
                <a:spcPct val="160000"/>
              </a:lnSpc>
              <a:buNone/>
            </a:pPr>
            <a:endParaRPr lang="en-US" sz="1600" dirty="0" smtClean="0"/>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38</a:t>
            </a:fld>
            <a:endParaRPr lang="he-IL"/>
          </a:p>
        </p:txBody>
      </p:sp>
      <p:sp>
        <p:nvSpPr>
          <p:cNvPr id="51202" name="Rectangle 2"/>
          <p:cNvSpPr>
            <a:spLocks noGrp="1" noChangeArrowheads="1"/>
          </p:cNvSpPr>
          <p:nvPr>
            <p:ph type="title"/>
          </p:nvPr>
        </p:nvSpPr>
        <p:spPr>
          <a:xfrm>
            <a:off x="179512" y="116632"/>
            <a:ext cx="8964488" cy="1143000"/>
          </a:xfrm>
        </p:spPr>
        <p:txBody>
          <a:bodyPr>
            <a:noAutofit/>
          </a:bodyPr>
          <a:lstStyle/>
          <a:p>
            <a:pPr algn="ctr" eaLnBrk="1" hangingPunct="1">
              <a:defRPr/>
            </a:pPr>
            <a:r>
              <a:rPr lang="he-IL" sz="4000" b="1" dirty="0" smtClean="0">
                <a:effectLst/>
                <a:latin typeface="Arial" pitchFamily="34" charset="0"/>
                <a:cs typeface="Arial" pitchFamily="34" charset="0"/>
              </a:rPr>
              <a:t>מחומצות אמיניות (</a:t>
            </a:r>
            <a:r>
              <a:rPr lang="he-IL" sz="4000" b="1" dirty="0" err="1" smtClean="0">
                <a:effectLst/>
                <a:latin typeface="Arial" pitchFamily="34" charset="0"/>
                <a:cs typeface="Arial" pitchFamily="34" charset="0"/>
              </a:rPr>
              <a:t>מונומרים</a:t>
            </a:r>
            <a:r>
              <a:rPr lang="he-IL" sz="4000" dirty="0" smtClean="0">
                <a:effectLst/>
                <a:latin typeface="Arial" pitchFamily="34" charset="0"/>
                <a:cs typeface="Arial" pitchFamily="34" charset="0"/>
              </a:rPr>
              <a:t>) ל</a:t>
            </a:r>
            <a:r>
              <a:rPr lang="he-IL" sz="4000" b="1" dirty="0" smtClean="0">
                <a:effectLst/>
                <a:latin typeface="Arial" pitchFamily="34" charset="0"/>
                <a:cs typeface="Arial" pitchFamily="34" charset="0"/>
              </a:rPr>
              <a:t>חלבונים</a:t>
            </a:r>
            <a:endParaRPr lang="en-US" sz="4000" b="1" dirty="0" smtClean="0">
              <a:effectLst/>
              <a:latin typeface="Arial" pitchFamily="34" charset="0"/>
              <a:cs typeface="Arial" pitchFamily="34" charset="0"/>
            </a:endParaRPr>
          </a:p>
        </p:txBody>
      </p:sp>
    </p:spTree>
    <p:extLst>
      <p:ext uri="{BB962C8B-B14F-4D97-AF65-F5344CB8AC3E}">
        <p14:creationId xmlns:p14="http://schemas.microsoft.com/office/powerpoint/2010/main" val="3289461282"/>
      </p:ext>
    </p:extLst>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243408"/>
            <a:ext cx="8229600" cy="1143000"/>
          </a:xfrm>
        </p:spPr>
        <p:txBody>
          <a:bodyPr>
            <a:normAutofit/>
          </a:bodyPr>
          <a:lstStyle/>
          <a:p>
            <a:pPr algn="ctr" eaLnBrk="1" hangingPunct="1"/>
            <a:r>
              <a:rPr lang="he-IL" sz="4800" b="1" dirty="0" smtClean="0"/>
              <a:t>חלבונים</a:t>
            </a:r>
            <a:endParaRPr lang="en-US" sz="4800" b="1" dirty="0" smtClean="0"/>
          </a:p>
        </p:txBody>
      </p:sp>
      <p:sp>
        <p:nvSpPr>
          <p:cNvPr id="8195" name="Rectangle 3"/>
          <p:cNvSpPr>
            <a:spLocks noGrp="1" noChangeArrowheads="1"/>
          </p:cNvSpPr>
          <p:nvPr>
            <p:ph type="body" idx="1"/>
          </p:nvPr>
        </p:nvSpPr>
        <p:spPr>
          <a:xfrm>
            <a:off x="0" y="981075"/>
            <a:ext cx="9144000" cy="5400675"/>
          </a:xfrm>
        </p:spPr>
        <p:txBody>
          <a:bodyPr>
            <a:noAutofit/>
          </a:bodyPr>
          <a:lstStyle/>
          <a:p>
            <a:pPr marL="109728" indent="0" eaLnBrk="1" hangingPunct="1">
              <a:lnSpc>
                <a:spcPct val="90000"/>
              </a:lnSpc>
              <a:buNone/>
            </a:pPr>
            <a:endParaRPr lang="he-IL" sz="3200" dirty="0" smtClean="0"/>
          </a:p>
          <a:p>
            <a:pPr eaLnBrk="1" hangingPunct="1">
              <a:lnSpc>
                <a:spcPct val="90000"/>
              </a:lnSpc>
            </a:pPr>
            <a:r>
              <a:rPr lang="he-IL" sz="3200" dirty="0" smtClean="0"/>
              <a:t>גוף האדם מייצר 11 חומצות אמיניות. </a:t>
            </a:r>
          </a:p>
          <a:p>
            <a:pPr marL="109728" indent="0" eaLnBrk="1" hangingPunct="1">
              <a:lnSpc>
                <a:spcPct val="90000"/>
              </a:lnSpc>
              <a:buNone/>
            </a:pPr>
            <a:endParaRPr lang="he-IL" sz="3200" dirty="0" smtClean="0"/>
          </a:p>
          <a:p>
            <a:pPr eaLnBrk="1" hangingPunct="1">
              <a:lnSpc>
                <a:spcPct val="90000"/>
              </a:lnSpc>
            </a:pPr>
            <a:r>
              <a:rPr lang="he-IL" sz="3200" dirty="0" smtClean="0"/>
              <a:t>9 חומצות אמיניות הנוספות, ניתנות לצריכה ממזונות שונים מהחי והצומח.</a:t>
            </a:r>
            <a:endParaRPr lang="en-US" sz="3200" dirty="0" smtClean="0"/>
          </a:p>
        </p:txBody>
      </p:sp>
    </p:spTree>
    <p:extLst>
      <p:ext uri="{BB962C8B-B14F-4D97-AF65-F5344CB8AC3E}">
        <p14:creationId xmlns:p14="http://schemas.microsoft.com/office/powerpoint/2010/main" val="110167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12A7D0-ED0B-4D32-B1F6-081883BDA7B0}" type="slidenum">
              <a:rPr lang="he-IL" smtClean="0"/>
              <a:pPr/>
              <a:t>4</a:t>
            </a:fld>
            <a:endParaRPr lang="he-IL"/>
          </a:p>
        </p:txBody>
      </p:sp>
      <p:sp>
        <p:nvSpPr>
          <p:cNvPr id="4" name="Title 3"/>
          <p:cNvSpPr>
            <a:spLocks noGrp="1"/>
          </p:cNvSpPr>
          <p:nvPr>
            <p:ph type="title"/>
          </p:nvPr>
        </p:nvSpPr>
        <p:spPr/>
        <p:txBody>
          <a:bodyPr>
            <a:normAutofit fontScale="90000"/>
          </a:bodyPr>
          <a:lstStyle/>
          <a:p>
            <a:pPr algn="ctr"/>
            <a:r>
              <a:rPr lang="he-IL" dirty="0" smtClean="0"/>
              <a:t>הצעה להוראת ההיבט הכימי</a:t>
            </a:r>
            <a:br>
              <a:rPr lang="he-IL" dirty="0" smtClean="0"/>
            </a:br>
            <a:r>
              <a:rPr lang="he-IL" dirty="0" smtClean="0"/>
              <a:t> של חומרי המזון</a:t>
            </a:r>
            <a:endParaRPr lang="he-IL" dirty="0"/>
          </a:p>
        </p:txBody>
      </p:sp>
      <p:sp>
        <p:nvSpPr>
          <p:cNvPr id="5" name="TextBox 4"/>
          <p:cNvSpPr txBox="1"/>
          <p:nvPr/>
        </p:nvSpPr>
        <p:spPr>
          <a:xfrm>
            <a:off x="3319229" y="2564904"/>
            <a:ext cx="1941558" cy="646331"/>
          </a:xfrm>
          <a:prstGeom prst="rect">
            <a:avLst/>
          </a:prstGeom>
          <a:noFill/>
        </p:spPr>
        <p:txBody>
          <a:bodyPr wrap="none" rtlCol="1">
            <a:spAutoFit/>
          </a:bodyPr>
          <a:lstStyle/>
          <a:p>
            <a:r>
              <a:rPr lang="he-IL" sz="3600" b="1" dirty="0" smtClean="0"/>
              <a:t>פולימרים</a:t>
            </a:r>
            <a:r>
              <a:rPr lang="he-IL" dirty="0" smtClean="0"/>
              <a:t> </a:t>
            </a:r>
            <a:endParaRPr lang="he-IL" dirty="0"/>
          </a:p>
        </p:txBody>
      </p:sp>
      <p:sp>
        <p:nvSpPr>
          <p:cNvPr id="13" name="Right Arrow 12"/>
          <p:cNvSpPr/>
          <p:nvPr/>
        </p:nvSpPr>
        <p:spPr>
          <a:xfrm rot="2968433">
            <a:off x="4502368" y="3635500"/>
            <a:ext cx="151683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Right Arrow 14"/>
          <p:cNvSpPr/>
          <p:nvPr/>
        </p:nvSpPr>
        <p:spPr>
          <a:xfrm rot="7331571">
            <a:off x="2662540" y="3640037"/>
            <a:ext cx="1440160" cy="484632"/>
          </a:xfrm>
          <a:prstGeom prst="rightArrow">
            <a:avLst>
              <a:gd name="adj1" fmla="val 50000"/>
              <a:gd name="adj2" fmla="val 2813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p:cNvSpPr txBox="1"/>
          <p:nvPr/>
        </p:nvSpPr>
        <p:spPr>
          <a:xfrm>
            <a:off x="5086791" y="4705980"/>
            <a:ext cx="2704587" cy="523220"/>
          </a:xfrm>
          <a:prstGeom prst="rect">
            <a:avLst/>
          </a:prstGeom>
          <a:noFill/>
        </p:spPr>
        <p:txBody>
          <a:bodyPr wrap="none" rtlCol="1">
            <a:spAutoFit/>
          </a:bodyPr>
          <a:lstStyle/>
          <a:p>
            <a:r>
              <a:rPr lang="he-IL" sz="2800" b="1" dirty="0" smtClean="0"/>
              <a:t>פולימרים טבעיים</a:t>
            </a:r>
            <a:r>
              <a:rPr lang="he-IL" dirty="0" smtClean="0"/>
              <a:t> </a:t>
            </a:r>
            <a:endParaRPr lang="he-IL" dirty="0"/>
          </a:p>
        </p:txBody>
      </p:sp>
      <p:sp>
        <p:nvSpPr>
          <p:cNvPr id="18" name="TextBox 17"/>
          <p:cNvSpPr txBox="1"/>
          <p:nvPr/>
        </p:nvSpPr>
        <p:spPr>
          <a:xfrm>
            <a:off x="765159" y="4620827"/>
            <a:ext cx="2999540" cy="523220"/>
          </a:xfrm>
          <a:prstGeom prst="rect">
            <a:avLst/>
          </a:prstGeom>
          <a:noFill/>
        </p:spPr>
        <p:txBody>
          <a:bodyPr wrap="none" rtlCol="1">
            <a:spAutoFit/>
          </a:bodyPr>
          <a:lstStyle/>
          <a:p>
            <a:r>
              <a:rPr lang="he-IL" sz="2800" b="1" dirty="0" smtClean="0"/>
              <a:t>פולימרים סינתטיים</a:t>
            </a:r>
            <a:r>
              <a:rPr lang="he-IL" dirty="0" smtClean="0"/>
              <a:t> </a:t>
            </a:r>
            <a:endParaRPr lang="he-IL" dirty="0"/>
          </a:p>
        </p:txBody>
      </p:sp>
    </p:spTree>
    <p:extLst>
      <p:ext uri="{BB962C8B-B14F-4D97-AF65-F5344CB8AC3E}">
        <p14:creationId xmlns:p14="http://schemas.microsoft.com/office/powerpoint/2010/main" val="217888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algn="ctr">
              <a:spcBef>
                <a:spcPct val="20000"/>
              </a:spcBef>
              <a:buClr>
                <a:schemeClr val="folHlink"/>
              </a:buClr>
              <a:buSzPct val="80000"/>
              <a:buNone/>
            </a:pPr>
            <a:r>
              <a:rPr lang="he-IL" sz="2800" dirty="0">
                <a:latin typeface="Calibri" pitchFamily="34" charset="0"/>
              </a:rPr>
              <a:t>המגוון הגדול במבנה החלבונים </a:t>
            </a:r>
            <a:r>
              <a:rPr lang="en-US" sz="2800" dirty="0">
                <a:latin typeface="Calibri" pitchFamily="34" charset="0"/>
              </a:rPr>
              <a:t/>
            </a:r>
            <a:br>
              <a:rPr lang="en-US" sz="2800" dirty="0">
                <a:latin typeface="Calibri" pitchFamily="34" charset="0"/>
              </a:rPr>
            </a:br>
            <a:r>
              <a:rPr lang="he-IL" sz="2800" dirty="0">
                <a:latin typeface="Calibri" pitchFamily="34" charset="0"/>
              </a:rPr>
              <a:t>הנו הבסיס לטווח הרחב של</a:t>
            </a:r>
            <a:r>
              <a:rPr lang="en-US" sz="2800" dirty="0">
                <a:latin typeface="Calibri" pitchFamily="34" charset="0"/>
              </a:rPr>
              <a:t> </a:t>
            </a:r>
            <a:r>
              <a:rPr lang="he-IL" sz="2800" dirty="0" smtClean="0">
                <a:latin typeface="Calibri" pitchFamily="34" charset="0"/>
              </a:rPr>
              <a:t>תפקידיהם</a:t>
            </a:r>
            <a:endParaRPr lang="he-IL" sz="2800" dirty="0">
              <a:latin typeface="Calibri" pitchFamily="34" charset="0"/>
            </a:endParaRPr>
          </a:p>
          <a:p>
            <a:pPr algn="ctr">
              <a:spcBef>
                <a:spcPct val="20000"/>
              </a:spcBef>
              <a:buClr>
                <a:schemeClr val="folHlink"/>
              </a:buClr>
              <a:buSzPct val="80000"/>
              <a:buNone/>
            </a:pPr>
            <a:endParaRPr lang="he-IL" sz="2800" dirty="0">
              <a:latin typeface="Calibri" pitchFamily="34" charset="0"/>
            </a:endParaRPr>
          </a:p>
          <a:p>
            <a:pPr algn="ctr">
              <a:spcBef>
                <a:spcPct val="20000"/>
              </a:spcBef>
              <a:buClr>
                <a:schemeClr val="folHlink"/>
              </a:buClr>
              <a:buSzPct val="80000"/>
              <a:buNone/>
            </a:pPr>
            <a:r>
              <a:rPr lang="he-IL" sz="3200" dirty="0" smtClean="0"/>
              <a:t>קיימים </a:t>
            </a:r>
            <a:r>
              <a:rPr lang="he-IL" sz="3200" dirty="0"/>
              <a:t>יותר מ – 10</a:t>
            </a:r>
            <a:r>
              <a:rPr lang="he-IL" sz="3200" baseline="30000" dirty="0"/>
              <a:t>12</a:t>
            </a:r>
            <a:r>
              <a:rPr lang="he-IL" sz="3200" dirty="0"/>
              <a:t> סוגי חלבון שונים</a:t>
            </a:r>
            <a:endParaRPr lang="en-US" sz="3200" dirty="0">
              <a:latin typeface="Calibri" pitchFamily="34" charset="0"/>
            </a:endParaRPr>
          </a:p>
          <a:p>
            <a:pPr algn="ctr">
              <a:spcBef>
                <a:spcPct val="20000"/>
              </a:spcBef>
              <a:buClr>
                <a:schemeClr val="folHlink"/>
              </a:buClr>
              <a:buSzPct val="80000"/>
              <a:buNone/>
            </a:pPr>
            <a:endParaRPr lang="he-IL" sz="2800" dirty="0">
              <a:latin typeface="Calibri" pitchFamily="34" charset="0"/>
            </a:endParaRPr>
          </a:p>
          <a:p>
            <a:pPr algn="ctr">
              <a:spcBef>
                <a:spcPct val="20000"/>
              </a:spcBef>
              <a:buClr>
                <a:schemeClr val="folHlink"/>
              </a:buClr>
              <a:buSzPct val="80000"/>
              <a:buNone/>
            </a:pPr>
            <a:r>
              <a:rPr lang="he-IL" sz="2800" b="1" dirty="0">
                <a:latin typeface="Calibri" pitchFamily="34" charset="0"/>
              </a:rPr>
              <a:t>כיצד מתקבל מגוון כה גדול מ-20 </a:t>
            </a:r>
            <a:r>
              <a:rPr lang="he-IL" sz="2800" b="1" dirty="0" smtClean="0">
                <a:latin typeface="Calibri" pitchFamily="34" charset="0"/>
              </a:rPr>
              <a:t>חומצות אמיניות?</a:t>
            </a:r>
          </a:p>
          <a:p>
            <a:pPr algn="ctr">
              <a:spcBef>
                <a:spcPct val="20000"/>
              </a:spcBef>
              <a:buClr>
                <a:schemeClr val="folHlink"/>
              </a:buClr>
              <a:buSzPct val="80000"/>
              <a:buNone/>
            </a:pPr>
            <a:endParaRPr lang="he-IL" sz="2800" b="1" dirty="0">
              <a:latin typeface="Calibri" pitchFamily="34" charset="0"/>
            </a:endParaRPr>
          </a:p>
          <a:p>
            <a:pPr algn="ctr">
              <a:spcBef>
                <a:spcPct val="20000"/>
              </a:spcBef>
              <a:buClr>
                <a:schemeClr val="folHlink"/>
              </a:buClr>
              <a:buSzPct val="80000"/>
              <a:buNone/>
            </a:pPr>
            <a:r>
              <a:rPr lang="he-IL" sz="2800" dirty="0">
                <a:latin typeface="Calibri" pitchFamily="34" charset="0"/>
              </a:rPr>
              <a:t>הפעילות הבאה תסייע לתת מענה לשאלה זו.</a:t>
            </a:r>
            <a:endParaRPr lang="en-US" sz="2800" dirty="0">
              <a:latin typeface="Calibri" pitchFamily="34" charset="0"/>
            </a:endParaRPr>
          </a:p>
          <a:p>
            <a:pPr algn="ctr">
              <a:spcBef>
                <a:spcPct val="20000"/>
              </a:spcBef>
              <a:buClr>
                <a:schemeClr val="folHlink"/>
              </a:buClr>
              <a:buSzPct val="80000"/>
              <a:buNone/>
            </a:pPr>
            <a:endParaRPr lang="he-IL" sz="2800" dirty="0">
              <a:latin typeface="Calibri" pitchFamily="34" charset="0"/>
            </a:endParaRPr>
          </a:p>
          <a:p>
            <a:pPr marL="109728" indent="0">
              <a:buNone/>
            </a:pPr>
            <a:endParaRPr lang="he-IL" sz="2800"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40</a:t>
            </a:fld>
            <a:endParaRPr lang="he-IL"/>
          </a:p>
        </p:txBody>
      </p:sp>
      <p:sp>
        <p:nvSpPr>
          <p:cNvPr id="4" name="כותרת 3"/>
          <p:cNvSpPr>
            <a:spLocks noGrp="1"/>
          </p:cNvSpPr>
          <p:nvPr>
            <p:ph type="title"/>
          </p:nvPr>
        </p:nvSpPr>
        <p:spPr>
          <a:xfrm>
            <a:off x="457200" y="274638"/>
            <a:ext cx="8229600" cy="994122"/>
          </a:xfrm>
        </p:spPr>
        <p:txBody>
          <a:bodyPr/>
          <a:lstStyle/>
          <a:p>
            <a:pPr algn="ctr"/>
            <a:r>
              <a:rPr lang="he-IL" dirty="0" smtClean="0">
                <a:effectLst/>
              </a:rPr>
              <a:t>מגוון חלבונים</a:t>
            </a:r>
            <a:endParaRPr lang="he-IL" dirty="0">
              <a:effectLst/>
            </a:endParaRPr>
          </a:p>
        </p:txBody>
      </p:sp>
    </p:spTree>
    <p:extLst>
      <p:ext uri="{BB962C8B-B14F-4D97-AF65-F5344CB8AC3E}">
        <p14:creationId xmlns:p14="http://schemas.microsoft.com/office/powerpoint/2010/main" val="517516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22649"/>
            <a:ext cx="9036496" cy="707886"/>
          </a:xfrm>
          <a:prstGeom prst="rect">
            <a:avLst/>
          </a:prstGeom>
        </p:spPr>
        <p:txBody>
          <a:bodyPr wrap="square">
            <a:spAutoFit/>
          </a:bodyPr>
          <a:lstStyle/>
          <a:p>
            <a:pPr algn="ctr">
              <a:spcBef>
                <a:spcPct val="20000"/>
              </a:spcBef>
              <a:buClr>
                <a:schemeClr val="folHlink"/>
              </a:buClr>
              <a:buSzPct val="80000"/>
            </a:pPr>
            <a:r>
              <a:rPr lang="he-IL" sz="4000" b="1" dirty="0" smtClean="0">
                <a:solidFill>
                  <a:schemeClr val="tx2"/>
                </a:solidFill>
                <a:latin typeface="Calibri" pitchFamily="34" charset="0"/>
              </a:rPr>
              <a:t>הצעה: פעילות לתלמיד</a:t>
            </a:r>
            <a:endParaRPr lang="en-US" sz="2800" b="1" dirty="0">
              <a:solidFill>
                <a:srgbClr val="FF0000"/>
              </a:solidFill>
              <a:latin typeface="Calibri" pitchFamily="34" charset="0"/>
            </a:endParaRPr>
          </a:p>
        </p:txBody>
      </p:sp>
      <p:sp>
        <p:nvSpPr>
          <p:cNvPr id="3" name="מלבן 2"/>
          <p:cNvSpPr/>
          <p:nvPr/>
        </p:nvSpPr>
        <p:spPr>
          <a:xfrm>
            <a:off x="431540" y="685237"/>
            <a:ext cx="7992888" cy="5909310"/>
          </a:xfrm>
          <a:prstGeom prst="rect">
            <a:avLst/>
          </a:prstGeom>
        </p:spPr>
        <p:txBody>
          <a:bodyPr wrap="square">
            <a:spAutoFit/>
          </a:bodyPr>
          <a:lstStyle/>
          <a:p>
            <a:pPr>
              <a:lnSpc>
                <a:spcPct val="150000"/>
              </a:lnSpc>
            </a:pPr>
            <a:r>
              <a:rPr lang="he-IL" dirty="0" smtClean="0"/>
              <a:t>לרשותך 20 צורות שונות</a:t>
            </a:r>
            <a:r>
              <a:rPr lang="he-IL" dirty="0" smtClean="0">
                <a:solidFill>
                  <a:srgbClr val="A50021"/>
                </a:solidFill>
                <a:latin typeface="Calibri" pitchFamily="34" charset="0"/>
              </a:rPr>
              <a:t> (אבני בניין)</a:t>
            </a:r>
            <a:r>
              <a:rPr lang="he-IL" dirty="0" smtClean="0"/>
              <a:t> המייצגות 20 חומצות  אמיניות. כל הצורות יכולות להתחבר זו לזו משני קצוות. </a:t>
            </a:r>
          </a:p>
          <a:p>
            <a:pPr>
              <a:lnSpc>
                <a:spcPct val="150000"/>
              </a:lnSpc>
            </a:pPr>
            <a:endParaRPr lang="he-IL" dirty="0"/>
          </a:p>
          <a:p>
            <a:pPr>
              <a:lnSpc>
                <a:spcPct val="150000"/>
              </a:lnSpc>
            </a:pPr>
            <a:endParaRPr lang="en-US" dirty="0"/>
          </a:p>
          <a:p>
            <a:pPr>
              <a:lnSpc>
                <a:spcPct val="150000"/>
              </a:lnSpc>
            </a:pPr>
            <a:endParaRPr lang="he-IL" sz="1100" dirty="0" smtClean="0"/>
          </a:p>
          <a:p>
            <a:pPr>
              <a:spcBef>
                <a:spcPct val="50000"/>
              </a:spcBef>
            </a:pPr>
            <a:r>
              <a:rPr lang="he-IL" dirty="0" smtClean="0"/>
              <a:t>א. בחר 3 צורות שונות וחבר ביניהן. כמה שלשות (תלת-</a:t>
            </a:r>
            <a:r>
              <a:rPr lang="he-IL" dirty="0" err="1" smtClean="0"/>
              <a:t>פפטיד</a:t>
            </a:r>
            <a:r>
              <a:rPr lang="he-IL" dirty="0" smtClean="0"/>
              <a:t>) שונות הצלחת ליצור?</a:t>
            </a:r>
          </a:p>
          <a:p>
            <a:pPr>
              <a:spcBef>
                <a:spcPct val="50000"/>
              </a:spcBef>
            </a:pPr>
            <a:r>
              <a:rPr lang="he-IL" dirty="0" smtClean="0"/>
              <a:t>ב. בנה שרשרת שאורכה </a:t>
            </a:r>
            <a:r>
              <a:rPr lang="en-US" dirty="0" smtClean="0"/>
              <a:t>10</a:t>
            </a:r>
            <a:r>
              <a:rPr lang="he-IL" dirty="0" smtClean="0"/>
              <a:t>  צורות </a:t>
            </a:r>
            <a:r>
              <a:rPr lang="he-IL" dirty="0"/>
              <a:t>(דגם של </a:t>
            </a:r>
            <a:r>
              <a:rPr lang="he-IL" dirty="0" err="1"/>
              <a:t>פפטיד</a:t>
            </a:r>
            <a:r>
              <a:rPr lang="he-IL" dirty="0" smtClean="0"/>
              <a:t>). </a:t>
            </a:r>
          </a:p>
          <a:p>
            <a:pPr>
              <a:spcBef>
                <a:spcPct val="50000"/>
              </a:spcBef>
            </a:pPr>
            <a:r>
              <a:rPr lang="he-IL" dirty="0" smtClean="0"/>
              <a:t>    </a:t>
            </a:r>
            <a:r>
              <a:rPr lang="he-IL" b="1" dirty="0" smtClean="0"/>
              <a:t>כללים</a:t>
            </a:r>
            <a:r>
              <a:rPr lang="he-IL" b="1" dirty="0"/>
              <a:t>:</a:t>
            </a:r>
            <a:r>
              <a:rPr lang="he-IL" dirty="0"/>
              <a:t> </a:t>
            </a:r>
            <a:r>
              <a:rPr lang="he-IL" dirty="0" smtClean="0"/>
              <a:t>ניתן להשתמש בכל צורה מספר פעמים. </a:t>
            </a:r>
            <a:endParaRPr lang="en-US" dirty="0" smtClean="0"/>
          </a:p>
          <a:p>
            <a:pPr>
              <a:spcBef>
                <a:spcPct val="50000"/>
              </a:spcBef>
            </a:pPr>
            <a:r>
              <a:rPr lang="he-IL" dirty="0" smtClean="0"/>
              <a:t>              לא חובה להשתמש בכל הצורות.</a:t>
            </a:r>
          </a:p>
          <a:p>
            <a:pPr>
              <a:spcBef>
                <a:spcPct val="50000"/>
              </a:spcBef>
            </a:pPr>
            <a:r>
              <a:rPr lang="he-IL" dirty="0" smtClean="0"/>
              <a:t>              אין </a:t>
            </a:r>
            <a:r>
              <a:rPr lang="he-IL" dirty="0"/>
              <a:t>חובה לשמור על סדר קבוע</a:t>
            </a:r>
            <a:r>
              <a:rPr lang="he-IL" dirty="0" smtClean="0"/>
              <a:t>.</a:t>
            </a:r>
          </a:p>
          <a:p>
            <a:pPr>
              <a:spcBef>
                <a:spcPct val="50000"/>
              </a:spcBef>
            </a:pPr>
            <a:r>
              <a:rPr lang="he-IL" dirty="0" smtClean="0"/>
              <a:t>ג. רשמו על הלוח את השרשרת שבניתם. כמה שרשראות שונות התקבלו בכיתה?</a:t>
            </a:r>
            <a:endParaRPr lang="en-US" dirty="0" smtClean="0"/>
          </a:p>
          <a:p>
            <a:pPr>
              <a:spcBef>
                <a:spcPct val="50000"/>
              </a:spcBef>
            </a:pPr>
            <a:r>
              <a:rPr lang="he-IL" dirty="0" smtClean="0"/>
              <a:t>ד. בגוף </a:t>
            </a:r>
            <a:r>
              <a:rPr lang="he-IL" dirty="0"/>
              <a:t>האדם ישנם כ  25,000 חלבונים </a:t>
            </a:r>
            <a:r>
              <a:rPr lang="he-IL" dirty="0" smtClean="0"/>
              <a:t>שונים</a:t>
            </a:r>
            <a:r>
              <a:rPr lang="he-IL" b="1" dirty="0" smtClean="0">
                <a:latin typeface="Calibri" pitchFamily="34" charset="0"/>
              </a:rPr>
              <a:t>!!! </a:t>
            </a:r>
            <a:r>
              <a:rPr lang="he-IL" b="1" dirty="0" smtClean="0">
                <a:solidFill>
                  <a:srgbClr val="C00000"/>
                </a:solidFill>
                <a:latin typeface="Calibri" pitchFamily="34" charset="0"/>
              </a:rPr>
              <a:t>וואו!!!</a:t>
            </a:r>
          </a:p>
          <a:p>
            <a:pPr>
              <a:spcBef>
                <a:spcPct val="50000"/>
              </a:spcBef>
            </a:pPr>
            <a:r>
              <a:rPr lang="he-IL" b="1" dirty="0" smtClean="0">
                <a:latin typeface="Calibri" pitchFamily="34" charset="0"/>
              </a:rPr>
              <a:t>    כיצד </a:t>
            </a:r>
            <a:r>
              <a:rPr lang="he-IL" b="1" dirty="0">
                <a:latin typeface="Calibri" pitchFamily="34" charset="0"/>
              </a:rPr>
              <a:t>מתקבל מגוון כה גדול מ-20 </a:t>
            </a:r>
            <a:r>
              <a:rPr lang="he-IL" b="1" dirty="0" smtClean="0">
                <a:latin typeface="Calibri" pitchFamily="34" charset="0"/>
              </a:rPr>
              <a:t>חומצות אמיניות?</a:t>
            </a:r>
            <a:endParaRPr lang="en-US" b="1" dirty="0" smtClean="0">
              <a:latin typeface="Calibri" pitchFamily="34" charset="0"/>
            </a:endParaRPr>
          </a:p>
          <a:p>
            <a:pPr>
              <a:spcBef>
                <a:spcPct val="50000"/>
              </a:spcBef>
            </a:pPr>
            <a:endParaRPr lang="en-US" b="1" dirty="0">
              <a:latin typeface="Calibri" pitchFamily="34" charset="0"/>
            </a:endParaRPr>
          </a:p>
        </p:txBody>
      </p:sp>
      <p:grpSp>
        <p:nvGrpSpPr>
          <p:cNvPr id="4" name="Group 1042"/>
          <p:cNvGrpSpPr/>
          <p:nvPr/>
        </p:nvGrpSpPr>
        <p:grpSpPr>
          <a:xfrm>
            <a:off x="1619672" y="1124744"/>
            <a:ext cx="2808312" cy="1224136"/>
            <a:chOff x="3131840" y="764704"/>
            <a:chExt cx="2808312" cy="1224136"/>
          </a:xfrm>
        </p:grpSpPr>
        <p:sp>
          <p:nvSpPr>
            <p:cNvPr id="5" name="Cube 15"/>
            <p:cNvSpPr/>
            <p:nvPr/>
          </p:nvSpPr>
          <p:spPr>
            <a:xfrm>
              <a:off x="3131840" y="764704"/>
              <a:ext cx="2808312" cy="1224136"/>
            </a:xfrm>
            <a:prstGeom prst="cub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 name="Straight Connector 17"/>
            <p:cNvCxnSpPr/>
            <p:nvPr/>
          </p:nvCxnSpPr>
          <p:spPr>
            <a:xfrm>
              <a:off x="3420900" y="764704"/>
              <a:ext cx="0" cy="8640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19"/>
            <p:cNvCxnSpPr/>
            <p:nvPr/>
          </p:nvCxnSpPr>
          <p:spPr>
            <a:xfrm flipH="1">
              <a:off x="3420900" y="1628800"/>
              <a:ext cx="25192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21"/>
            <p:cNvCxnSpPr/>
            <p:nvPr/>
          </p:nvCxnSpPr>
          <p:spPr>
            <a:xfrm flipH="1">
              <a:off x="3131840" y="1628800"/>
              <a:ext cx="289060" cy="3600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Lightning Bolt 22"/>
            <p:cNvSpPr/>
            <p:nvPr/>
          </p:nvSpPr>
          <p:spPr>
            <a:xfrm>
              <a:off x="3564916" y="1628800"/>
              <a:ext cx="288032" cy="216024"/>
            </a:xfrm>
            <a:prstGeom prst="lightningBol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Sun 23"/>
            <p:cNvSpPr/>
            <p:nvPr/>
          </p:nvSpPr>
          <p:spPr>
            <a:xfrm>
              <a:off x="4535996" y="1376772"/>
              <a:ext cx="253056" cy="252028"/>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Hexagon 24"/>
            <p:cNvSpPr/>
            <p:nvPr/>
          </p:nvSpPr>
          <p:spPr>
            <a:xfrm>
              <a:off x="4068972" y="1284270"/>
              <a:ext cx="216024" cy="252028"/>
            </a:xfrm>
            <a:prstGeom prst="hexagon">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Smiley Face 25"/>
            <p:cNvSpPr/>
            <p:nvPr/>
          </p:nvSpPr>
          <p:spPr>
            <a:xfrm>
              <a:off x="4933068" y="1590304"/>
              <a:ext cx="216024" cy="180020"/>
            </a:xfrm>
            <a:prstGeom prst="smileyFac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Bevel 26"/>
            <p:cNvSpPr/>
            <p:nvPr/>
          </p:nvSpPr>
          <p:spPr>
            <a:xfrm flipH="1">
              <a:off x="5365116" y="1562684"/>
              <a:ext cx="252028" cy="189638"/>
            </a:xfrm>
            <a:prstGeom prst="beve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ight Triangle 27"/>
            <p:cNvSpPr/>
            <p:nvPr/>
          </p:nvSpPr>
          <p:spPr>
            <a:xfrm>
              <a:off x="4427984" y="1536298"/>
              <a:ext cx="216024" cy="288032"/>
            </a:xfrm>
            <a:prstGeom prst="rtTriangl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Pie 28"/>
            <p:cNvSpPr/>
            <p:nvPr/>
          </p:nvSpPr>
          <p:spPr>
            <a:xfrm>
              <a:off x="4969072" y="1160748"/>
              <a:ext cx="144016" cy="216024"/>
            </a:xfrm>
            <a:prstGeom prst="pie">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6" name="Hexagon 30"/>
            <p:cNvSpPr/>
            <p:nvPr/>
          </p:nvSpPr>
          <p:spPr>
            <a:xfrm>
              <a:off x="4221372" y="1436670"/>
              <a:ext cx="216024" cy="252028"/>
            </a:xfrm>
            <a:prstGeom prst="hexagon">
              <a:avLst/>
            </a:prstGeom>
            <a:solidFill>
              <a:srgbClr val="FFC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Bevel 29"/>
            <p:cNvSpPr/>
            <p:nvPr/>
          </p:nvSpPr>
          <p:spPr>
            <a:xfrm>
              <a:off x="3585742" y="1271252"/>
              <a:ext cx="288032" cy="231534"/>
            </a:xfrm>
            <a:prstGeom prst="bevel">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Sun 31"/>
            <p:cNvSpPr/>
            <p:nvPr/>
          </p:nvSpPr>
          <p:spPr>
            <a:xfrm>
              <a:off x="5293108" y="1284270"/>
              <a:ext cx="324036" cy="218516"/>
            </a:xfrm>
            <a:prstGeom prst="sun">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Lightning Bolt 33"/>
            <p:cNvSpPr/>
            <p:nvPr/>
          </p:nvSpPr>
          <p:spPr>
            <a:xfrm>
              <a:off x="4427984" y="1196752"/>
              <a:ext cx="216024" cy="18002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ounded Rectangle 34"/>
            <p:cNvSpPr/>
            <p:nvPr/>
          </p:nvSpPr>
          <p:spPr>
            <a:xfrm flipH="1">
              <a:off x="3873774" y="1160566"/>
              <a:ext cx="144016" cy="216024"/>
            </a:xfrm>
            <a:prstGeom prst="roundRect">
              <a:avLst/>
            </a:prstGeom>
            <a:solidFill>
              <a:srgbClr val="51DC3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35"/>
            <p:cNvSpPr/>
            <p:nvPr/>
          </p:nvSpPr>
          <p:spPr>
            <a:xfrm>
              <a:off x="5041080" y="1364662"/>
              <a:ext cx="216024"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Flowchart: Data 36"/>
            <p:cNvSpPr/>
            <p:nvPr/>
          </p:nvSpPr>
          <p:spPr>
            <a:xfrm>
              <a:off x="4658452" y="1754905"/>
              <a:ext cx="216024" cy="179838"/>
            </a:xfrm>
            <a:prstGeom prst="flowChartInputOutpu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ardrop 37"/>
            <p:cNvSpPr/>
            <p:nvPr/>
          </p:nvSpPr>
          <p:spPr>
            <a:xfrm flipH="1" flipV="1">
              <a:off x="5694864" y="1336799"/>
              <a:ext cx="216024" cy="144016"/>
            </a:xfrm>
            <a:prstGeom prst="teardrop">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Cross 1037"/>
            <p:cNvSpPr/>
            <p:nvPr/>
          </p:nvSpPr>
          <p:spPr>
            <a:xfrm>
              <a:off x="3419872" y="1772816"/>
              <a:ext cx="135979" cy="165418"/>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Pentagon 1038"/>
            <p:cNvSpPr/>
            <p:nvPr/>
          </p:nvSpPr>
          <p:spPr>
            <a:xfrm>
              <a:off x="3995936" y="1772816"/>
              <a:ext cx="122237" cy="108012"/>
            </a:xfrm>
            <a:prstGeom prst="homePlate">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Chevron 1039"/>
            <p:cNvSpPr/>
            <p:nvPr/>
          </p:nvSpPr>
          <p:spPr>
            <a:xfrm>
              <a:off x="5220072" y="1748922"/>
              <a:ext cx="72008" cy="16791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Flowchart: Decision 1040"/>
            <p:cNvSpPr/>
            <p:nvPr/>
          </p:nvSpPr>
          <p:spPr>
            <a:xfrm>
              <a:off x="3233664" y="1412776"/>
              <a:ext cx="258216" cy="14401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Flowchart: Alternate Process 1041"/>
            <p:cNvSpPr/>
            <p:nvPr/>
          </p:nvSpPr>
          <p:spPr>
            <a:xfrm>
              <a:off x="4644008" y="1124744"/>
              <a:ext cx="244475" cy="16460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9" name="Group 1024"/>
          <p:cNvGrpSpPr/>
          <p:nvPr/>
        </p:nvGrpSpPr>
        <p:grpSpPr>
          <a:xfrm>
            <a:off x="1619672" y="5962228"/>
            <a:ext cx="5472608" cy="275084"/>
            <a:chOff x="1475656" y="3328541"/>
            <a:chExt cx="5472608" cy="275084"/>
          </a:xfrm>
        </p:grpSpPr>
        <p:pic>
          <p:nvPicPr>
            <p:cNvPr id="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8541"/>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71403"/>
              <a:ext cx="2444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341" y="3356992"/>
              <a:ext cx="2444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730" y="3356992"/>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469" y="3381375"/>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328988"/>
              <a:ext cx="24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338513"/>
              <a:ext cx="311150"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362325"/>
              <a:ext cx="24447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3344863"/>
              <a:ext cx="347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3789" y="3399978"/>
              <a:ext cx="24447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45"/>
            <p:cNvCxnSpPr>
              <a:stCxn id="30" idx="3"/>
              <a:endCxn id="31" idx="1"/>
            </p:cNvCxnSpPr>
            <p:nvPr/>
          </p:nvCxnSpPr>
          <p:spPr>
            <a:xfrm>
              <a:off x="1786806" y="3450779"/>
              <a:ext cx="336922" cy="21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a:stCxn id="31" idx="3"/>
              <a:endCxn id="32" idx="1"/>
            </p:cNvCxnSpPr>
            <p:nvPr/>
          </p:nvCxnSpPr>
          <p:spPr>
            <a:xfrm flipV="1">
              <a:off x="2368203" y="3457799"/>
              <a:ext cx="303138" cy="14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a:endCxn id="33" idx="1"/>
            </p:cNvCxnSpPr>
            <p:nvPr/>
          </p:nvCxnSpPr>
          <p:spPr>
            <a:xfrm flipV="1">
              <a:off x="2944664" y="3479230"/>
              <a:ext cx="236066" cy="6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1"/>
            <p:cNvCxnSpPr>
              <a:stCxn id="33" idx="3"/>
              <a:endCxn id="34" idx="1"/>
            </p:cNvCxnSpPr>
            <p:nvPr/>
          </p:nvCxnSpPr>
          <p:spPr>
            <a:xfrm flipV="1">
              <a:off x="3491880" y="3467100"/>
              <a:ext cx="331589" cy="12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53"/>
            <p:cNvCxnSpPr>
              <a:stCxn id="34" idx="3"/>
              <a:endCxn id="35" idx="1"/>
            </p:cNvCxnSpPr>
            <p:nvPr/>
          </p:nvCxnSpPr>
          <p:spPr>
            <a:xfrm flipV="1">
              <a:off x="4067944" y="3466307"/>
              <a:ext cx="288032" cy="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55"/>
            <p:cNvCxnSpPr>
              <a:stCxn id="35" idx="3"/>
              <a:endCxn id="36" idx="1"/>
            </p:cNvCxnSpPr>
            <p:nvPr/>
          </p:nvCxnSpPr>
          <p:spPr>
            <a:xfrm>
              <a:off x="4600451" y="3466307"/>
              <a:ext cx="4035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57"/>
            <p:cNvCxnSpPr>
              <a:stCxn id="36" idx="3"/>
              <a:endCxn id="37" idx="1"/>
            </p:cNvCxnSpPr>
            <p:nvPr/>
          </p:nvCxnSpPr>
          <p:spPr>
            <a:xfrm>
              <a:off x="5315198" y="3466307"/>
              <a:ext cx="2649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60"/>
            <p:cNvCxnSpPr>
              <a:stCxn id="37" idx="3"/>
              <a:endCxn id="38" idx="1"/>
            </p:cNvCxnSpPr>
            <p:nvPr/>
          </p:nvCxnSpPr>
          <p:spPr>
            <a:xfrm>
              <a:off x="5824587" y="3466307"/>
              <a:ext cx="259581"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62"/>
            <p:cNvCxnSpPr>
              <a:stCxn id="38" idx="3"/>
              <a:endCxn id="39" idx="1"/>
            </p:cNvCxnSpPr>
            <p:nvPr/>
          </p:nvCxnSpPr>
          <p:spPr>
            <a:xfrm>
              <a:off x="6431831" y="3467101"/>
              <a:ext cx="271958" cy="18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מציין מיקום של מספר שקופית 48"/>
          <p:cNvSpPr>
            <a:spLocks noGrp="1"/>
          </p:cNvSpPr>
          <p:nvPr>
            <p:ph type="sldNum" sz="quarter" idx="12"/>
          </p:nvPr>
        </p:nvSpPr>
        <p:spPr/>
        <p:txBody>
          <a:bodyPr/>
          <a:lstStyle/>
          <a:p>
            <a:fld id="{9212A7D0-ED0B-4D32-B1F6-081883BDA7B0}" type="slidenum">
              <a:rPr lang="he-IL" smtClean="0"/>
              <a:pPr/>
              <a:t>41</a:t>
            </a:fld>
            <a:endParaRPr lang="he-IL"/>
          </a:p>
        </p:txBody>
      </p:sp>
    </p:spTree>
    <p:extLst>
      <p:ext uri="{BB962C8B-B14F-4D97-AF65-F5344CB8AC3E}">
        <p14:creationId xmlns:p14="http://schemas.microsoft.com/office/powerpoint/2010/main" val="466865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5"/>
          <p:cNvSpPr>
            <a:spLocks noGrp="1"/>
          </p:cNvSpPr>
          <p:nvPr>
            <p:ph type="sldNum" sz="quarter" idx="12"/>
          </p:nvPr>
        </p:nvSpPr>
        <p:spPr/>
        <p:txBody>
          <a:bodyPr/>
          <a:lstStyle/>
          <a:p>
            <a:fld id="{9ADAC953-788C-4237-9DC8-2AEAA5D046F9}" type="slidenum">
              <a:rPr lang="he-IL"/>
              <a:pPr/>
              <a:t>42</a:t>
            </a:fld>
            <a:endParaRPr lang="en-US"/>
          </a:p>
        </p:txBody>
      </p:sp>
      <p:sp>
        <p:nvSpPr>
          <p:cNvPr id="151554" name="Rectangle 2"/>
          <p:cNvSpPr>
            <a:spLocks noGrp="1" noChangeArrowheads="1"/>
          </p:cNvSpPr>
          <p:nvPr>
            <p:ph type="title"/>
          </p:nvPr>
        </p:nvSpPr>
        <p:spPr/>
        <p:txBody>
          <a:bodyPr/>
          <a:lstStyle/>
          <a:p>
            <a:pPr algn="ctr"/>
            <a:r>
              <a:rPr lang="he-IL" b="1" dirty="0"/>
              <a:t>שמנים ושומנים</a:t>
            </a:r>
            <a:endParaRPr lang="en-US" b="1" dirty="0"/>
          </a:p>
        </p:txBody>
      </p:sp>
      <p:sp>
        <p:nvSpPr>
          <p:cNvPr id="151555" name="Rectangle 3"/>
          <p:cNvSpPr>
            <a:spLocks noGrp="1" noChangeArrowheads="1"/>
          </p:cNvSpPr>
          <p:nvPr>
            <p:ph type="body" idx="1"/>
          </p:nvPr>
        </p:nvSpPr>
        <p:spPr>
          <a:xfrm>
            <a:off x="251520" y="1340768"/>
            <a:ext cx="8435280" cy="5328320"/>
          </a:xfrm>
        </p:spPr>
        <p:txBody>
          <a:bodyPr/>
          <a:lstStyle/>
          <a:p>
            <a:pPr>
              <a:spcAft>
                <a:spcPts val="1200"/>
              </a:spcAft>
            </a:pPr>
            <a:r>
              <a:rPr lang="he-IL" sz="3200" dirty="0"/>
              <a:t>משתייכים למשפחה רחבה ומגוונת </a:t>
            </a:r>
            <a:endParaRPr lang="he-IL" sz="3200" dirty="0" smtClean="0"/>
          </a:p>
          <a:p>
            <a:pPr marL="109728" indent="0">
              <a:spcAft>
                <a:spcPts val="1200"/>
              </a:spcAft>
              <a:buNone/>
            </a:pPr>
            <a:r>
              <a:rPr lang="he-IL" sz="3200" dirty="0"/>
              <a:t> </a:t>
            </a:r>
            <a:r>
              <a:rPr lang="he-IL" sz="3200" dirty="0" smtClean="0"/>
              <a:t>  של </a:t>
            </a:r>
            <a:r>
              <a:rPr lang="he-IL" sz="3200" dirty="0"/>
              <a:t>חומרים המכונים: </a:t>
            </a:r>
            <a:r>
              <a:rPr lang="he-IL" sz="3200" dirty="0">
                <a:effectLst>
                  <a:outerShdw blurRad="38100" dist="38100" dir="2700000" algn="tl">
                    <a:srgbClr val="000000"/>
                  </a:outerShdw>
                </a:effectLst>
              </a:rPr>
              <a:t>ליפידים</a:t>
            </a:r>
            <a:r>
              <a:rPr lang="he-IL" sz="3200" dirty="0"/>
              <a:t>. </a:t>
            </a:r>
          </a:p>
          <a:p>
            <a:pPr>
              <a:spcAft>
                <a:spcPts val="1200"/>
              </a:spcAft>
            </a:pPr>
            <a:r>
              <a:rPr lang="he-IL" sz="3200" dirty="0"/>
              <a:t>הליפידים </a:t>
            </a:r>
            <a:r>
              <a:rPr lang="he-IL" sz="3200" dirty="0">
                <a:effectLst>
                  <a:outerShdw blurRad="38100" dist="38100" dir="2700000" algn="tl">
                    <a:srgbClr val="000000"/>
                  </a:outerShdw>
                </a:effectLst>
              </a:rPr>
              <a:t>לא מתמוססים במים</a:t>
            </a:r>
            <a:r>
              <a:rPr lang="he-IL" sz="3200" dirty="0"/>
              <a:t>. </a:t>
            </a:r>
          </a:p>
          <a:p>
            <a:pPr>
              <a:spcAft>
                <a:spcPts val="1200"/>
              </a:spcAft>
            </a:pPr>
            <a:r>
              <a:rPr lang="he-IL" sz="3200" dirty="0"/>
              <a:t>השומן הינו מוצק בטמפרטורת </a:t>
            </a:r>
            <a:endParaRPr lang="he-IL" sz="3200" dirty="0" smtClean="0"/>
          </a:p>
          <a:p>
            <a:pPr marL="109728" indent="0">
              <a:spcAft>
                <a:spcPts val="1200"/>
              </a:spcAft>
              <a:buNone/>
            </a:pPr>
            <a:r>
              <a:rPr lang="he-IL" sz="3200" dirty="0"/>
              <a:t> </a:t>
            </a:r>
            <a:r>
              <a:rPr lang="he-IL" sz="3200" dirty="0" smtClean="0"/>
              <a:t> החדר </a:t>
            </a:r>
            <a:r>
              <a:rPr lang="he-IL" sz="3200" dirty="0"/>
              <a:t>והשמן הוא נוזלי</a:t>
            </a:r>
            <a:r>
              <a:rPr lang="he-IL" sz="3200" dirty="0" smtClean="0"/>
              <a:t>.</a:t>
            </a:r>
            <a:endParaRPr lang="he-IL" sz="3200" dirty="0"/>
          </a:p>
        </p:txBody>
      </p:sp>
      <p:pic>
        <p:nvPicPr>
          <p:cNvPr id="26626" name="Picture 2" descr="C:\Users\MARCEL\Pictures\תמונות כימיה ח' מטמון חדש\שמ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0" y="1738536"/>
            <a:ext cx="2683032" cy="402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01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5"/>
          <p:cNvSpPr>
            <a:spLocks noGrp="1"/>
          </p:cNvSpPr>
          <p:nvPr>
            <p:ph type="sldNum" sz="quarter" idx="12"/>
          </p:nvPr>
        </p:nvSpPr>
        <p:spPr/>
        <p:txBody>
          <a:bodyPr/>
          <a:lstStyle/>
          <a:p>
            <a:fld id="{CE8C77B6-B627-4984-8D2D-39307D09A492}" type="slidenum">
              <a:rPr lang="he-IL"/>
              <a:pPr/>
              <a:t>43</a:t>
            </a:fld>
            <a:endParaRPr lang="en-US"/>
          </a:p>
        </p:txBody>
      </p:sp>
      <p:sp>
        <p:nvSpPr>
          <p:cNvPr id="217090" name="Rectangle 2"/>
          <p:cNvSpPr>
            <a:spLocks noGrp="1" noChangeArrowheads="1"/>
          </p:cNvSpPr>
          <p:nvPr>
            <p:ph type="title"/>
          </p:nvPr>
        </p:nvSpPr>
        <p:spPr/>
        <p:txBody>
          <a:bodyPr/>
          <a:lstStyle/>
          <a:p>
            <a:pPr algn="ctr"/>
            <a:r>
              <a:rPr lang="he-IL" dirty="0" smtClean="0"/>
              <a:t>האם השומנים </a:t>
            </a:r>
            <a:r>
              <a:rPr lang="he-IL" dirty="0"/>
              <a:t>טובים או רעים?</a:t>
            </a:r>
            <a:endParaRPr lang="en-US" dirty="0"/>
          </a:p>
        </p:txBody>
      </p:sp>
      <p:sp>
        <p:nvSpPr>
          <p:cNvPr id="217091" name="Rectangle 3"/>
          <p:cNvSpPr>
            <a:spLocks noGrp="1" noChangeArrowheads="1"/>
          </p:cNvSpPr>
          <p:nvPr>
            <p:ph type="body" idx="1"/>
          </p:nvPr>
        </p:nvSpPr>
        <p:spPr>
          <a:xfrm>
            <a:off x="-22017" y="1340768"/>
            <a:ext cx="9036496" cy="4525963"/>
          </a:xfrm>
        </p:spPr>
        <p:txBody>
          <a:bodyPr/>
          <a:lstStyle/>
          <a:p>
            <a:pPr>
              <a:buFont typeface="Wingdings" pitchFamily="2" charset="2"/>
              <a:buNone/>
            </a:pPr>
            <a:r>
              <a:rPr lang="he-IL" sz="3200" dirty="0"/>
              <a:t>לשומנים חשיבות רבה בגופנו: </a:t>
            </a:r>
          </a:p>
          <a:p>
            <a:pPr>
              <a:buFont typeface="Wingdings" pitchFamily="2" charset="2"/>
              <a:buNone/>
            </a:pPr>
            <a:r>
              <a:rPr lang="he-IL" sz="3200" dirty="0"/>
              <a:t>1. מקור אנרגיה (גרם שומן מספק 9 קילו-קלוריות).</a:t>
            </a:r>
          </a:p>
          <a:p>
            <a:pPr>
              <a:buFont typeface="Wingdings" pitchFamily="2" charset="2"/>
              <a:buNone/>
            </a:pPr>
            <a:r>
              <a:rPr lang="he-IL" sz="3200" dirty="0"/>
              <a:t>2. מאפשרים ספיגה טובה של ויטמינים (</a:t>
            </a:r>
            <a:r>
              <a:rPr lang="en-US" sz="3200" dirty="0"/>
              <a:t>A, E, D, K</a:t>
            </a:r>
            <a:r>
              <a:rPr lang="he-IL" sz="3200" dirty="0"/>
              <a:t>) בגופנו.</a:t>
            </a:r>
          </a:p>
          <a:p>
            <a:pPr>
              <a:buFont typeface="Wingdings" pitchFamily="2" charset="2"/>
              <a:buNone/>
            </a:pPr>
            <a:r>
              <a:rPr lang="he-IL" sz="3200" dirty="0"/>
              <a:t>3. מסייעים בבניית קרומים הבונים את תאי הגוף.</a:t>
            </a:r>
          </a:p>
          <a:p>
            <a:pPr>
              <a:buFont typeface="Wingdings" pitchFamily="2" charset="2"/>
              <a:buNone/>
            </a:pPr>
            <a:r>
              <a:rPr lang="he-IL" sz="3200" dirty="0"/>
              <a:t>4. יש להם תפקיד בייצור הורמונים שונים.</a:t>
            </a:r>
          </a:p>
          <a:p>
            <a:pPr>
              <a:buFont typeface="Wingdings" pitchFamily="2" charset="2"/>
              <a:buNone/>
            </a:pPr>
            <a:r>
              <a:rPr lang="he-IL" sz="3200" dirty="0"/>
              <a:t>5. מחסור בשומנים: איבוד שיער, הופעת קשקשים על פני כל העור, הרגשת חולשה.</a:t>
            </a:r>
          </a:p>
          <a:p>
            <a:pPr>
              <a:buFont typeface="Wingdings" pitchFamily="2" charset="2"/>
              <a:buNone/>
            </a:pPr>
            <a:endParaRPr lang="he-IL" b="1" dirty="0">
              <a:solidFill>
                <a:srgbClr val="003399"/>
              </a:solidFill>
            </a:endParaRPr>
          </a:p>
          <a:p>
            <a:endParaRPr lang="en-US" dirty="0"/>
          </a:p>
        </p:txBody>
      </p:sp>
    </p:spTree>
    <p:extLst>
      <p:ext uri="{BB962C8B-B14F-4D97-AF65-F5344CB8AC3E}">
        <p14:creationId xmlns:p14="http://schemas.microsoft.com/office/powerpoint/2010/main" val="1892278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5"/>
          <p:cNvSpPr>
            <a:spLocks noGrp="1"/>
          </p:cNvSpPr>
          <p:nvPr>
            <p:ph type="sldNum" sz="quarter" idx="12"/>
          </p:nvPr>
        </p:nvSpPr>
        <p:spPr/>
        <p:txBody>
          <a:bodyPr/>
          <a:lstStyle/>
          <a:p>
            <a:fld id="{413119BF-DB99-463D-9410-C928D9FF03F8}" type="slidenum">
              <a:rPr lang="he-IL"/>
              <a:pPr/>
              <a:t>44</a:t>
            </a:fld>
            <a:endParaRPr lang="en-US"/>
          </a:p>
        </p:txBody>
      </p:sp>
      <p:sp>
        <p:nvSpPr>
          <p:cNvPr id="218114" name="Rectangle 2"/>
          <p:cNvSpPr>
            <a:spLocks noGrp="1" noChangeArrowheads="1"/>
          </p:cNvSpPr>
          <p:nvPr>
            <p:ph type="title"/>
          </p:nvPr>
        </p:nvSpPr>
        <p:spPr/>
        <p:txBody>
          <a:bodyPr/>
          <a:lstStyle/>
          <a:p>
            <a:pPr algn="ctr"/>
            <a:r>
              <a:rPr lang="he-IL" dirty="0" smtClean="0"/>
              <a:t>האם השומנים </a:t>
            </a:r>
            <a:r>
              <a:rPr lang="he-IL" dirty="0"/>
              <a:t>טובים או רעים?</a:t>
            </a:r>
            <a:endParaRPr lang="en-US" dirty="0"/>
          </a:p>
        </p:txBody>
      </p:sp>
      <p:sp>
        <p:nvSpPr>
          <p:cNvPr id="218115" name="Rectangle 3"/>
          <p:cNvSpPr>
            <a:spLocks noGrp="1" noChangeArrowheads="1"/>
          </p:cNvSpPr>
          <p:nvPr>
            <p:ph type="body" idx="1"/>
          </p:nvPr>
        </p:nvSpPr>
        <p:spPr/>
        <p:txBody>
          <a:bodyPr/>
          <a:lstStyle/>
          <a:p>
            <a:pPr marL="533400" indent="-533400"/>
            <a:r>
              <a:rPr lang="he-IL" sz="3200" dirty="0"/>
              <a:t>אכילת מזון עתיר שומן – השמנה – מחלות לב ודם, סוגי סרטן שונים.</a:t>
            </a:r>
          </a:p>
          <a:p>
            <a:pPr marL="533400" indent="-533400"/>
            <a:r>
              <a:rPr lang="he-IL" sz="3200" dirty="0"/>
              <a:t>היעדר מודעות לסוגי שומן שונים: </a:t>
            </a:r>
          </a:p>
          <a:p>
            <a:pPr marL="533400" indent="-533400">
              <a:buFont typeface="Wingdings" pitchFamily="2" charset="2"/>
              <a:buAutoNum type="arabicPeriod"/>
            </a:pPr>
            <a:r>
              <a:rPr lang="he-IL" sz="3200" dirty="0"/>
              <a:t>אכילת סוגי שומן "טובים" (רצויים) בכמות מתאימה.</a:t>
            </a:r>
          </a:p>
          <a:p>
            <a:pPr marL="533400" indent="-533400">
              <a:buFont typeface="Wingdings" pitchFamily="2" charset="2"/>
              <a:buAutoNum type="arabicPeriod"/>
            </a:pPr>
            <a:r>
              <a:rPr lang="he-IL" sz="3200" dirty="0"/>
              <a:t>הימנעות מאכילת שומנים לא רצויים.</a:t>
            </a:r>
          </a:p>
          <a:p>
            <a:pPr marL="533400" indent="-533400">
              <a:buFont typeface="Wingdings" pitchFamily="2" charset="2"/>
              <a:buNone/>
            </a:pPr>
            <a:endParaRPr lang="he-IL" sz="3200" dirty="0">
              <a:solidFill>
                <a:srgbClr val="0033CC"/>
              </a:solidFill>
            </a:endParaRPr>
          </a:p>
          <a:p>
            <a:pPr marL="533400" indent="-533400" algn="ctr">
              <a:buFont typeface="Wingdings" pitchFamily="2" charset="2"/>
              <a:buNone/>
            </a:pPr>
            <a:r>
              <a:rPr lang="he-IL" sz="3600" b="1" dirty="0">
                <a:solidFill>
                  <a:srgbClr val="960096"/>
                </a:solidFill>
              </a:rPr>
              <a:t>שמירה על בריאות ומשקל תקינים!</a:t>
            </a:r>
          </a:p>
          <a:p>
            <a:pPr marL="533400" indent="-533400">
              <a:buFont typeface="Wingdings" pitchFamily="2" charset="2"/>
              <a:buNone/>
            </a:pPr>
            <a:endParaRPr lang="en-US" b="1" dirty="0"/>
          </a:p>
        </p:txBody>
      </p:sp>
    </p:spTree>
    <p:extLst>
      <p:ext uri="{BB962C8B-B14F-4D97-AF65-F5344CB8AC3E}">
        <p14:creationId xmlns:p14="http://schemas.microsoft.com/office/powerpoint/2010/main" val="2982603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0" y="1124744"/>
            <a:ext cx="9144000" cy="4882547"/>
          </a:xfrm>
        </p:spPr>
        <p:txBody>
          <a:bodyPr>
            <a:normAutofit/>
          </a:bodyPr>
          <a:lstStyle/>
          <a:p>
            <a:pPr eaLnBrk="1" hangingPunct="1">
              <a:lnSpc>
                <a:spcPct val="90000"/>
              </a:lnSpc>
              <a:spcAft>
                <a:spcPts val="1200"/>
              </a:spcAft>
              <a:defRPr/>
            </a:pPr>
            <a:r>
              <a:rPr lang="he-IL" sz="2800" b="1" dirty="0" smtClean="0">
                <a:latin typeface="Arial" pitchFamily="34" charset="0"/>
                <a:cs typeface="Arial" pitchFamily="34" charset="0"/>
              </a:rPr>
              <a:t>המזון מספק לגוף את האנרגיה הדרושה לו.</a:t>
            </a:r>
          </a:p>
          <a:p>
            <a:pPr eaLnBrk="1" hangingPunct="1">
              <a:lnSpc>
                <a:spcPct val="90000"/>
              </a:lnSpc>
              <a:spcAft>
                <a:spcPts val="1200"/>
              </a:spcAft>
              <a:defRPr/>
            </a:pPr>
            <a:r>
              <a:rPr lang="he-IL" sz="2800" b="1" dirty="0" smtClean="0">
                <a:latin typeface="Arial" pitchFamily="34" charset="0"/>
                <a:cs typeface="Arial" pitchFamily="34" charset="0"/>
              </a:rPr>
              <a:t>כאשר האנזימים בגוף מפרקים שומנים, חלבונים ופחמימות משתחררת אנרגיה בה משתמש הגוף לפעילותו.</a:t>
            </a:r>
          </a:p>
          <a:p>
            <a:pPr eaLnBrk="1" hangingPunct="1">
              <a:lnSpc>
                <a:spcPct val="90000"/>
              </a:lnSpc>
              <a:spcAft>
                <a:spcPts val="1200"/>
              </a:spcAft>
              <a:defRPr/>
            </a:pPr>
            <a:r>
              <a:rPr lang="he-IL" sz="2800" b="1" dirty="0" smtClean="0">
                <a:solidFill>
                  <a:srgbClr val="7030A0"/>
                </a:solidFill>
                <a:latin typeface="Arial" pitchFamily="34" charset="0"/>
                <a:cs typeface="Arial" pitchFamily="34" charset="0"/>
              </a:rPr>
              <a:t>פירוק 1 גרם שומן מספק לגוף 9 קילו קלוריות</a:t>
            </a:r>
          </a:p>
          <a:p>
            <a:pPr eaLnBrk="1" hangingPunct="1">
              <a:lnSpc>
                <a:spcPct val="90000"/>
              </a:lnSpc>
              <a:spcAft>
                <a:spcPts val="1200"/>
              </a:spcAft>
              <a:defRPr/>
            </a:pPr>
            <a:r>
              <a:rPr lang="he-IL" sz="2800" b="1" dirty="0" smtClean="0">
                <a:solidFill>
                  <a:srgbClr val="7030A0"/>
                </a:solidFill>
                <a:latin typeface="Arial" pitchFamily="34" charset="0"/>
                <a:cs typeface="Arial" pitchFamily="34" charset="0"/>
              </a:rPr>
              <a:t>פירוק 1 גרם חלבון מספק לגוף 4 קילו קלוריות</a:t>
            </a:r>
          </a:p>
          <a:p>
            <a:pPr eaLnBrk="1" hangingPunct="1">
              <a:lnSpc>
                <a:spcPct val="90000"/>
              </a:lnSpc>
              <a:spcAft>
                <a:spcPts val="1200"/>
              </a:spcAft>
              <a:defRPr/>
            </a:pPr>
            <a:r>
              <a:rPr lang="he-IL" sz="2800" b="1" dirty="0" smtClean="0">
                <a:solidFill>
                  <a:srgbClr val="7030A0"/>
                </a:solidFill>
                <a:latin typeface="Arial" pitchFamily="34" charset="0"/>
                <a:cs typeface="Arial" pitchFamily="34" charset="0"/>
              </a:rPr>
              <a:t>פירוק 1 גרם פחמימה מספק לגוף 4 קילו קלוריות</a:t>
            </a:r>
          </a:p>
          <a:p>
            <a:pPr eaLnBrk="1" hangingPunct="1">
              <a:lnSpc>
                <a:spcPct val="90000"/>
              </a:lnSpc>
              <a:spcAft>
                <a:spcPts val="1200"/>
              </a:spcAft>
              <a:defRPr/>
            </a:pPr>
            <a:r>
              <a:rPr lang="he-IL" sz="2800" b="1" dirty="0" smtClean="0">
                <a:latin typeface="Arial" pitchFamily="34" charset="0"/>
                <a:cs typeface="Arial" pitchFamily="34" charset="0"/>
              </a:rPr>
              <a:t>כדי לשמור על משקל גוף תקין יש לשמור על איזון בין כמות האנרגיה המתקבלת מן המזון לכמות האנרגיה הנצרכת על ידי הגוף בפעילותו.</a:t>
            </a:r>
            <a:endParaRPr lang="en-US" sz="2800" b="1" dirty="0" smtClean="0">
              <a:latin typeface="Arial" pitchFamily="34" charset="0"/>
              <a:cs typeface="Arial" pitchFamily="34" charset="0"/>
            </a:endParaRPr>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45</a:t>
            </a:fld>
            <a:endParaRPr lang="he-IL"/>
          </a:p>
        </p:txBody>
      </p:sp>
      <p:sp>
        <p:nvSpPr>
          <p:cNvPr id="101378" name="Rectangle 2"/>
          <p:cNvSpPr>
            <a:spLocks noGrp="1" noRot="1" noChangeArrowheads="1"/>
          </p:cNvSpPr>
          <p:nvPr>
            <p:ph type="title"/>
          </p:nvPr>
        </p:nvSpPr>
        <p:spPr>
          <a:xfrm>
            <a:off x="457200" y="274638"/>
            <a:ext cx="8229600" cy="922114"/>
          </a:xfrm>
        </p:spPr>
        <p:txBody>
          <a:bodyPr>
            <a:normAutofit/>
          </a:bodyPr>
          <a:lstStyle/>
          <a:p>
            <a:pPr algn="ctr" eaLnBrk="1" hangingPunct="1">
              <a:defRPr/>
            </a:pPr>
            <a:r>
              <a:rPr lang="he-IL" b="1" dirty="0" smtClean="0">
                <a:cs typeface="+mn-cs"/>
              </a:rPr>
              <a:t>ערך קלורי של מזון</a:t>
            </a:r>
            <a:endParaRPr lang="en-US" b="1" dirty="0" smtClean="0">
              <a:cs typeface="+mn-cs"/>
            </a:endParaRPr>
          </a:p>
        </p:txBody>
      </p:sp>
    </p:spTree>
    <p:extLst>
      <p:ext uri="{BB962C8B-B14F-4D97-AF65-F5344CB8AC3E}">
        <p14:creationId xmlns:p14="http://schemas.microsoft.com/office/powerpoint/2010/main" val="373737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67544" y="2348880"/>
            <a:ext cx="8229600" cy="3874435"/>
          </a:xfrm>
        </p:spPr>
        <p:txBody>
          <a:bodyPr>
            <a:normAutofit fontScale="92500" lnSpcReduction="10000"/>
          </a:bodyPr>
          <a:lstStyle/>
          <a:p>
            <a:r>
              <a:rPr lang="he-IL" sz="3200" dirty="0" smtClean="0"/>
              <a:t>זיהוי גלוקוז באמצעות תמיסת </a:t>
            </a:r>
            <a:r>
              <a:rPr lang="he-IL" sz="3200" dirty="0" err="1" smtClean="0"/>
              <a:t>בנדיקט</a:t>
            </a:r>
            <a:r>
              <a:rPr lang="he-IL" sz="3200" dirty="0" smtClean="0"/>
              <a:t>.</a:t>
            </a:r>
          </a:p>
          <a:p>
            <a:r>
              <a:rPr lang="he-IL" sz="3200" dirty="0" smtClean="0"/>
              <a:t>זיהוי עמילן באמצעות תמיסת יוד.</a:t>
            </a:r>
          </a:p>
          <a:p>
            <a:r>
              <a:rPr lang="he-IL" sz="3200" dirty="0" smtClean="0"/>
              <a:t>זיהוי חלבונים באמצעות תמיסת "</a:t>
            </a:r>
            <a:r>
              <a:rPr lang="he-IL" sz="3200" dirty="0" err="1" smtClean="0"/>
              <a:t>ביורט</a:t>
            </a:r>
            <a:r>
              <a:rPr lang="he-IL" sz="3200" dirty="0" smtClean="0"/>
              <a:t>".</a:t>
            </a:r>
          </a:p>
          <a:p>
            <a:endParaRPr lang="he-IL" sz="3200" dirty="0"/>
          </a:p>
          <a:p>
            <a:pPr marL="109728" indent="0">
              <a:buNone/>
            </a:pPr>
            <a:r>
              <a:rPr lang="he-IL" sz="3200" dirty="0" smtClean="0"/>
              <a:t>הוראות לניסויים במדריך למורה של הספר: "מזון, תזונה ובריאות", אילנה </a:t>
            </a:r>
            <a:r>
              <a:rPr lang="he-IL" sz="3200" dirty="0" err="1" smtClean="0"/>
              <a:t>הופפלד</a:t>
            </a:r>
            <a:r>
              <a:rPr lang="he-IL" sz="3200" dirty="0" smtClean="0"/>
              <a:t>, </a:t>
            </a:r>
            <a:r>
              <a:rPr lang="he-IL" sz="3200" dirty="0" err="1" smtClean="0"/>
              <a:t>מטמו"ן</a:t>
            </a:r>
            <a:r>
              <a:rPr lang="he-IL" sz="3200" dirty="0" smtClean="0"/>
              <a:t>,  </a:t>
            </a:r>
          </a:p>
          <a:p>
            <a:pPr marL="109728" indent="0">
              <a:buNone/>
            </a:pPr>
            <a:r>
              <a:rPr lang="he-IL" sz="3200" dirty="0" smtClean="0"/>
              <a:t>עמ' 51- 57 </a:t>
            </a:r>
          </a:p>
          <a:p>
            <a:pPr marL="109728" indent="0">
              <a:buNone/>
            </a:pPr>
            <a:r>
              <a:rPr lang="he-IL" sz="3200" dirty="0" smtClean="0"/>
              <a:t>וגם בספר של מט"ח</a:t>
            </a:r>
          </a:p>
          <a:p>
            <a:pPr marL="109728" indent="0">
              <a:buNone/>
            </a:pP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46</a:t>
            </a:fld>
            <a:endParaRPr lang="he-IL"/>
          </a:p>
        </p:txBody>
      </p:sp>
      <p:sp>
        <p:nvSpPr>
          <p:cNvPr id="4" name="כותרת 3"/>
          <p:cNvSpPr>
            <a:spLocks noGrp="1"/>
          </p:cNvSpPr>
          <p:nvPr>
            <p:ph type="title"/>
          </p:nvPr>
        </p:nvSpPr>
        <p:spPr>
          <a:xfrm>
            <a:off x="539552" y="692696"/>
            <a:ext cx="8229600" cy="1143000"/>
          </a:xfrm>
        </p:spPr>
        <p:txBody>
          <a:bodyPr>
            <a:normAutofit fontScale="90000"/>
          </a:bodyPr>
          <a:lstStyle/>
          <a:p>
            <a:pPr algn="ctr"/>
            <a:r>
              <a:rPr lang="he-IL" sz="4400" dirty="0"/>
              <a:t>מעבדה לזיהוי מרכיבי המזון בעזרת אינדיקטורים לחלבונים, סוכרים ושומנים</a:t>
            </a:r>
            <a:endParaRPr lang="he-IL" dirty="0"/>
          </a:p>
        </p:txBody>
      </p:sp>
    </p:spTree>
    <p:extLst>
      <p:ext uri="{BB962C8B-B14F-4D97-AF65-F5344CB8AC3E}">
        <p14:creationId xmlns:p14="http://schemas.microsoft.com/office/powerpoint/2010/main" val="2790967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r>
              <a:rPr lang="he-IL" dirty="0" smtClean="0">
                <a:latin typeface="Arial" pitchFamily="34" charset="0"/>
                <a:cs typeface="Arial" pitchFamily="34" charset="0"/>
              </a:rPr>
              <a:t>חקר </a:t>
            </a:r>
            <a:r>
              <a:rPr lang="he-IL" dirty="0">
                <a:latin typeface="Arial" pitchFamily="34" charset="0"/>
                <a:cs typeface="Arial" pitchFamily="34" charset="0"/>
              </a:rPr>
              <a:t>עיוני </a:t>
            </a:r>
            <a:r>
              <a:rPr lang="he-IL" dirty="0" smtClean="0">
                <a:latin typeface="Arial" pitchFamily="34" charset="0"/>
                <a:cs typeface="Arial" pitchFamily="34" charset="0"/>
              </a:rPr>
              <a:t>של מוצרי מזון באמצעות התוויות של מוצרי מזון שונים: המרכיבים, מרכיב עיקרי, כמויות יחסיות וכדומה.</a:t>
            </a:r>
          </a:p>
          <a:p>
            <a:pPr marL="109728" indent="0">
              <a:buNone/>
            </a:pPr>
            <a:endParaRPr lang="he-IL" dirty="0" smtClean="0">
              <a:latin typeface="Arial" pitchFamily="34" charset="0"/>
              <a:cs typeface="Arial" pitchFamily="34" charset="0"/>
            </a:endParaRPr>
          </a:p>
          <a:p>
            <a:r>
              <a:rPr lang="he-IL" dirty="0" smtClean="0">
                <a:latin typeface="Arial" pitchFamily="34" charset="0"/>
                <a:cs typeface="Arial" pitchFamily="34" charset="0"/>
              </a:rPr>
              <a:t>"טעם </a:t>
            </a:r>
            <a:r>
              <a:rPr lang="he-IL" dirty="0">
                <a:latin typeface="Arial" pitchFamily="34" charset="0"/>
                <a:cs typeface="Arial" pitchFamily="34" charset="0"/>
              </a:rPr>
              <a:t>של כימיה" ד"ר אורית הרשקוביץ וצביה </a:t>
            </a:r>
            <a:r>
              <a:rPr lang="he-IL" dirty="0" err="1">
                <a:latin typeface="Arial" pitchFamily="34" charset="0"/>
                <a:cs typeface="Arial" pitchFamily="34" charset="0"/>
              </a:rPr>
              <a:t>קברמן</a:t>
            </a:r>
            <a:r>
              <a:rPr lang="he-IL" dirty="0">
                <a:latin typeface="Arial" pitchFamily="34" charset="0"/>
                <a:cs typeface="Arial" pitchFamily="34" charset="0"/>
              </a:rPr>
              <a:t>   </a:t>
            </a:r>
            <a:br>
              <a:rPr lang="he-IL" dirty="0">
                <a:latin typeface="Arial" pitchFamily="34" charset="0"/>
                <a:cs typeface="Arial" pitchFamily="34" charset="0"/>
              </a:rPr>
            </a:br>
            <a:r>
              <a:rPr lang="he-IL" dirty="0">
                <a:latin typeface="Arial" pitchFamily="34" charset="0"/>
                <a:cs typeface="Arial" pitchFamily="34" charset="0"/>
              </a:rPr>
              <a:t>     </a:t>
            </a:r>
            <a:r>
              <a:rPr lang="he-IL" dirty="0" smtClean="0">
                <a:latin typeface="Arial" pitchFamily="34" charset="0"/>
                <a:cs typeface="Arial" pitchFamily="34" charset="0"/>
              </a:rPr>
              <a:t>פעילות על דבש </a:t>
            </a:r>
            <a:r>
              <a:rPr lang="he-IL" dirty="0">
                <a:latin typeface="Arial" pitchFamily="34" charset="0"/>
                <a:cs typeface="Arial" pitchFamily="34" charset="0"/>
              </a:rPr>
              <a:t>ע</a:t>
            </a:r>
            <a:r>
              <a:rPr lang="en-US" dirty="0">
                <a:latin typeface="Arial" pitchFamily="34" charset="0"/>
                <a:cs typeface="Arial" pitchFamily="34" charset="0"/>
              </a:rPr>
              <a:t>'</a:t>
            </a:r>
            <a:r>
              <a:rPr lang="he-IL" dirty="0">
                <a:latin typeface="Arial" pitchFamily="34" charset="0"/>
                <a:cs typeface="Arial" pitchFamily="34" charset="0"/>
              </a:rPr>
              <a:t> </a:t>
            </a:r>
            <a:r>
              <a:rPr lang="he-IL" dirty="0" smtClean="0">
                <a:latin typeface="Arial" pitchFamily="34" charset="0"/>
                <a:cs typeface="Arial" pitchFamily="34" charset="0"/>
              </a:rPr>
              <a:t>79</a:t>
            </a:r>
          </a:p>
          <a:p>
            <a:pPr marL="109728" indent="0">
              <a:buNone/>
            </a:pPr>
            <a:endParaRPr lang="he-IL" dirty="0" smtClean="0">
              <a:latin typeface="Arial" pitchFamily="34" charset="0"/>
              <a:cs typeface="Arial" pitchFamily="34" charset="0"/>
            </a:endParaRPr>
          </a:p>
          <a:p>
            <a:r>
              <a:rPr lang="he-IL" dirty="0" smtClean="0">
                <a:latin typeface="Arial" pitchFamily="34" charset="0"/>
                <a:cs typeface="Arial" pitchFamily="34" charset="0"/>
              </a:rPr>
              <a:t>ניסוי חקר: קביעת ערך קלורי של מזונות (אגוזים וכדומה)</a:t>
            </a:r>
            <a:r>
              <a:rPr lang="he-IL" dirty="0">
                <a:latin typeface="Arial" pitchFamily="34" charset="0"/>
                <a:cs typeface="Arial" pitchFamily="34" charset="0"/>
              </a:rPr>
              <a:t/>
            </a:r>
            <a:br>
              <a:rPr lang="he-IL" dirty="0">
                <a:latin typeface="Arial" pitchFamily="34" charset="0"/>
                <a:cs typeface="Arial" pitchFamily="34" charset="0"/>
              </a:rPr>
            </a:br>
            <a:r>
              <a:rPr lang="he-IL" dirty="0">
                <a:latin typeface="Arial" pitchFamily="34" charset="0"/>
                <a:cs typeface="Arial" pitchFamily="34" charset="0"/>
              </a:rPr>
              <a:t/>
            </a:r>
            <a:br>
              <a:rPr lang="he-IL" dirty="0">
                <a:latin typeface="Arial" pitchFamily="34" charset="0"/>
                <a:cs typeface="Arial" pitchFamily="34" charset="0"/>
              </a:rPr>
            </a:b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47</a:t>
            </a:fld>
            <a:endParaRPr lang="he-IL"/>
          </a:p>
        </p:txBody>
      </p:sp>
      <p:sp>
        <p:nvSpPr>
          <p:cNvPr id="4" name="כותרת 3"/>
          <p:cNvSpPr>
            <a:spLocks noGrp="1"/>
          </p:cNvSpPr>
          <p:nvPr>
            <p:ph type="title"/>
          </p:nvPr>
        </p:nvSpPr>
        <p:spPr/>
        <p:txBody>
          <a:bodyPr>
            <a:normAutofit/>
          </a:bodyPr>
          <a:lstStyle/>
          <a:p>
            <a:pPr algn="ctr"/>
            <a:r>
              <a:rPr lang="he-IL" sz="4400" dirty="0" smtClean="0"/>
              <a:t>הצעות לפעילויות תלמידים</a:t>
            </a:r>
            <a:endParaRPr lang="he-IL" sz="4400" dirty="0"/>
          </a:p>
        </p:txBody>
      </p:sp>
    </p:spTree>
    <p:extLst>
      <p:ext uri="{BB962C8B-B14F-4D97-AF65-F5344CB8AC3E}">
        <p14:creationId xmlns:p14="http://schemas.microsoft.com/office/powerpoint/2010/main" val="2396754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1"/>
            <a:ext cx="8229600" cy="2476872"/>
          </a:xfrm>
        </p:spPr>
        <p:txBody>
          <a:bodyPr>
            <a:normAutofit/>
          </a:bodyPr>
          <a:lstStyle/>
          <a:p>
            <a:pPr marL="0" indent="0">
              <a:buNone/>
            </a:pPr>
            <a:r>
              <a:rPr lang="he-IL" b="1" dirty="0" smtClean="0">
                <a:hlinkClick r:id="rId2"/>
              </a:rPr>
              <a:t>   </a:t>
            </a:r>
            <a:endParaRPr lang="en-US" b="1" dirty="0">
              <a:hlinkClick r:id="rId2"/>
            </a:endParaRPr>
          </a:p>
          <a:p>
            <a:pPr marL="0" indent="0">
              <a:buNone/>
            </a:pPr>
            <a:endParaRPr lang="en-US" dirty="0" smtClean="0">
              <a:hlinkClick r:id="rId2"/>
            </a:endParaRPr>
          </a:p>
          <a:p>
            <a:pPr marL="0" indent="0">
              <a:buNone/>
            </a:pPr>
            <a:r>
              <a:rPr lang="en-US" dirty="0" smtClean="0">
                <a:hlinkClick r:id="rId2"/>
              </a:rPr>
              <a:t>http</a:t>
            </a:r>
            <a:r>
              <a:rPr lang="en-US" dirty="0">
                <a:hlinkClick r:id="rId2"/>
              </a:rPr>
              <a:t>://</a:t>
            </a:r>
            <a:r>
              <a:rPr lang="en-US" dirty="0" smtClean="0">
                <a:hlinkClick r:id="rId2"/>
              </a:rPr>
              <a:t>stwww.weizmann.ac.il/chemcenter/Page.</a:t>
            </a:r>
          </a:p>
          <a:p>
            <a:pPr marL="0" indent="0">
              <a:buNone/>
            </a:pPr>
            <a:r>
              <a:rPr lang="en-US" dirty="0" err="1" smtClean="0">
                <a:hlinkClick r:id="rId2"/>
              </a:rPr>
              <a:t>asp?id</a:t>
            </a:r>
            <a:r>
              <a:rPr lang="en-US" dirty="0" smtClean="0">
                <a:hlinkClick r:id="rId2"/>
              </a:rPr>
              <a:t>=500</a:t>
            </a:r>
            <a:r>
              <a:rPr lang="en-US" dirty="0" smtClean="0"/>
              <a:t> </a:t>
            </a:r>
            <a:endParaRPr lang="he-IL" dirty="0">
              <a:solidFill>
                <a:srgbClr val="FF0000"/>
              </a:solidFill>
            </a:endParaRPr>
          </a:p>
        </p:txBody>
      </p:sp>
      <p:sp>
        <p:nvSpPr>
          <p:cNvPr id="5" name="מציין מיקום של מספר שקופית 4"/>
          <p:cNvSpPr>
            <a:spLocks noGrp="1"/>
          </p:cNvSpPr>
          <p:nvPr>
            <p:ph type="sldNum" sz="quarter" idx="12"/>
          </p:nvPr>
        </p:nvSpPr>
        <p:spPr/>
        <p:txBody>
          <a:bodyPr/>
          <a:lstStyle/>
          <a:p>
            <a:fld id="{9212A7D0-ED0B-4D32-B1F6-081883BDA7B0}" type="slidenum">
              <a:rPr lang="he-IL" smtClean="0"/>
              <a:pPr/>
              <a:t>48</a:t>
            </a:fld>
            <a:endParaRPr lang="he-IL"/>
          </a:p>
        </p:txBody>
      </p:sp>
      <p:sp>
        <p:nvSpPr>
          <p:cNvPr id="2" name="כותרת 1"/>
          <p:cNvSpPr>
            <a:spLocks noGrp="1"/>
          </p:cNvSpPr>
          <p:nvPr>
            <p:ph type="title"/>
          </p:nvPr>
        </p:nvSpPr>
        <p:spPr/>
        <p:txBody>
          <a:bodyPr>
            <a:normAutofit fontScale="90000"/>
          </a:bodyPr>
          <a:lstStyle/>
          <a:p>
            <a:pPr algn="ctr"/>
            <a:r>
              <a:rPr lang="he-IL" b="1" dirty="0" smtClean="0">
                <a:effectLst/>
                <a:cs typeface="+mn-cs"/>
              </a:rPr>
              <a:t>למורים שרוצים לדעת יותר</a:t>
            </a:r>
            <a:r>
              <a:rPr lang="he-IL" dirty="0">
                <a:effectLst/>
                <a:cs typeface="+mn-cs"/>
              </a:rPr>
              <a:t/>
            </a:r>
            <a:br>
              <a:rPr lang="he-IL" dirty="0">
                <a:effectLst/>
                <a:cs typeface="+mn-cs"/>
              </a:rPr>
            </a:br>
            <a:r>
              <a:rPr lang="he-IL" dirty="0" smtClean="0">
                <a:solidFill>
                  <a:srgbClr val="FF0000"/>
                </a:solidFill>
                <a:effectLst/>
                <a:cs typeface="+mn-cs"/>
              </a:rPr>
              <a:t>הרחבה למורה!</a:t>
            </a:r>
            <a:endParaRPr lang="he-IL" b="1" dirty="0">
              <a:solidFill>
                <a:srgbClr val="FF0000"/>
              </a:solidFill>
              <a:effectLst/>
              <a:cs typeface="+mn-cs"/>
            </a:endParaRPr>
          </a:p>
        </p:txBody>
      </p:sp>
      <p:sp>
        <p:nvSpPr>
          <p:cNvPr id="4" name="TextBox 3"/>
          <p:cNvSpPr txBox="1"/>
          <p:nvPr/>
        </p:nvSpPr>
        <p:spPr>
          <a:xfrm>
            <a:off x="323528" y="4509120"/>
            <a:ext cx="8208912" cy="461665"/>
          </a:xfrm>
          <a:prstGeom prst="rect">
            <a:avLst/>
          </a:prstGeom>
          <a:noFill/>
        </p:spPr>
        <p:txBody>
          <a:bodyPr wrap="square" rtlCol="1">
            <a:spAutoFit/>
          </a:bodyPr>
          <a:lstStyle/>
          <a:p>
            <a:r>
              <a:rPr lang="he-IL" sz="2400" dirty="0" smtClean="0"/>
              <a:t>דגם הוראה על תרכובות פחמן במרכז המורים הארצי לכימיה</a:t>
            </a:r>
            <a:endParaRPr lang="he-IL" sz="2400" dirty="0"/>
          </a:p>
        </p:txBody>
      </p:sp>
    </p:spTree>
    <p:extLst>
      <p:ext uri="{BB962C8B-B14F-4D97-AF65-F5344CB8AC3E}">
        <p14:creationId xmlns:p14="http://schemas.microsoft.com/office/powerpoint/2010/main" val="3412862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67544" y="1340768"/>
            <a:ext cx="7848872" cy="4486672"/>
          </a:xfrm>
        </p:spPr>
        <p:txBody>
          <a:bodyPr>
            <a:normAutofit/>
          </a:bodyPr>
          <a:lstStyle/>
          <a:p>
            <a:r>
              <a:rPr lang="he-IL" sz="2800" dirty="0">
                <a:solidFill>
                  <a:srgbClr val="006600"/>
                </a:solidFill>
              </a:rPr>
              <a:t>כל מולקולה בפולימר יכולה להכיל מאות, אלפים ומאות אלפים של אטומים</a:t>
            </a:r>
            <a:r>
              <a:rPr lang="en-US" sz="2800" dirty="0">
                <a:solidFill>
                  <a:srgbClr val="006600"/>
                </a:solidFill>
              </a:rPr>
              <a:t>.</a:t>
            </a:r>
            <a:endParaRPr lang="en-US" sz="2800" dirty="0"/>
          </a:p>
          <a:p>
            <a:r>
              <a:rPr lang="he-IL" sz="2800" dirty="0">
                <a:solidFill>
                  <a:srgbClr val="CC3300"/>
                </a:solidFill>
              </a:rPr>
              <a:t>השרשרות יכולות להיות מפותלות בפיתולים </a:t>
            </a:r>
            <a:r>
              <a:rPr lang="he-IL" sz="2800" dirty="0" smtClean="0">
                <a:solidFill>
                  <a:srgbClr val="CC3300"/>
                </a:solidFill>
              </a:rPr>
              <a:t>שונים אקראיים</a:t>
            </a:r>
            <a:r>
              <a:rPr lang="en-US" sz="2800" dirty="0" smtClean="0">
                <a:solidFill>
                  <a:srgbClr val="CC3300"/>
                </a:solidFill>
              </a:rPr>
              <a:t>.</a:t>
            </a:r>
            <a:endParaRPr lang="he-IL" sz="2800" dirty="0" smtClean="0">
              <a:solidFill>
                <a:srgbClr val="CC3300"/>
              </a:solidFill>
            </a:endParaRPr>
          </a:p>
          <a:p>
            <a:r>
              <a:rPr lang="he-IL" sz="2800" dirty="0" smtClean="0"/>
              <a:t>לשרשרות באותו פולימר אורכים שונים</a:t>
            </a:r>
            <a:r>
              <a:rPr lang="en-US" sz="2800" dirty="0" smtClean="0"/>
              <a:t>.</a:t>
            </a:r>
            <a:endParaRPr lang="en-US" sz="2800" dirty="0"/>
          </a:p>
          <a:p>
            <a:r>
              <a:rPr lang="he-IL" sz="2800" dirty="0">
                <a:solidFill>
                  <a:srgbClr val="C00000"/>
                </a:solidFill>
              </a:rPr>
              <a:t>מולקולות הפולימר מתקפלות </a:t>
            </a:r>
            <a:r>
              <a:rPr lang="he-IL" sz="2800" dirty="0" smtClean="0">
                <a:solidFill>
                  <a:srgbClr val="C00000"/>
                </a:solidFill>
              </a:rPr>
              <a:t>ומאורגנות בצורות </a:t>
            </a:r>
            <a:r>
              <a:rPr lang="he-IL" sz="2800" dirty="0">
                <a:solidFill>
                  <a:srgbClr val="C00000"/>
                </a:solidFill>
              </a:rPr>
              <a:t>שונות. </a:t>
            </a:r>
          </a:p>
          <a:p>
            <a:r>
              <a:rPr lang="he-IL" sz="2800" dirty="0" smtClean="0">
                <a:solidFill>
                  <a:srgbClr val="990099"/>
                </a:solidFill>
              </a:rPr>
              <a:t>לפולימרים יש מסות </a:t>
            </a:r>
            <a:r>
              <a:rPr lang="he-IL" sz="2800" dirty="0" err="1" smtClean="0">
                <a:solidFill>
                  <a:srgbClr val="990099"/>
                </a:solidFill>
              </a:rPr>
              <a:t>מולריות</a:t>
            </a:r>
            <a:r>
              <a:rPr lang="he-IL" sz="2800" dirty="0" smtClean="0">
                <a:solidFill>
                  <a:srgbClr val="990099"/>
                </a:solidFill>
              </a:rPr>
              <a:t> גבוהות שיכולות להגיע למיליוני גר’ למול</a:t>
            </a:r>
            <a:r>
              <a:rPr lang="en-US" sz="2800" dirty="0" smtClean="0">
                <a:solidFill>
                  <a:srgbClr val="990099"/>
                </a:solidFill>
              </a:rPr>
              <a:t>.</a:t>
            </a:r>
            <a:endParaRPr lang="en-US" sz="2800" dirty="0"/>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49</a:t>
            </a:fld>
            <a:endParaRPr lang="he-IL"/>
          </a:p>
        </p:txBody>
      </p:sp>
      <p:sp>
        <p:nvSpPr>
          <p:cNvPr id="9218" name="Rectangle 2"/>
          <p:cNvSpPr>
            <a:spLocks noGrp="1" noChangeArrowheads="1"/>
          </p:cNvSpPr>
          <p:nvPr>
            <p:ph type="title"/>
          </p:nvPr>
        </p:nvSpPr>
        <p:spPr>
          <a:xfrm>
            <a:off x="827584" y="188640"/>
            <a:ext cx="7772400" cy="914400"/>
          </a:xfrm>
        </p:spPr>
        <p:txBody>
          <a:bodyPr/>
          <a:lstStyle/>
          <a:p>
            <a:pPr algn="ctr"/>
            <a:r>
              <a:rPr lang="he-IL" sz="4000" b="1" dirty="0" err="1" smtClean="0">
                <a:effectLst/>
                <a:latin typeface="Arial" pitchFamily="34" charset="0"/>
                <a:cs typeface="Arial" pitchFamily="34" charset="0"/>
              </a:rPr>
              <a:t>מאקרומולקולות</a:t>
            </a:r>
            <a:r>
              <a:rPr lang="he-IL" sz="4000" b="1" dirty="0" smtClean="0">
                <a:effectLst/>
                <a:latin typeface="Arial" pitchFamily="34" charset="0"/>
                <a:cs typeface="Arial" pitchFamily="34" charset="0"/>
              </a:rPr>
              <a:t> של הפולימר</a:t>
            </a:r>
            <a:endParaRPr lang="en-US" sz="4000" b="1" dirty="0">
              <a:effectLst/>
              <a:latin typeface="Arial" pitchFamily="34" charset="0"/>
              <a:cs typeface="Arial" pitchFamily="34" charset="0"/>
            </a:endParaRPr>
          </a:p>
        </p:txBody>
      </p:sp>
    </p:spTree>
    <p:extLst>
      <p:ext uri="{BB962C8B-B14F-4D97-AF65-F5344CB8AC3E}">
        <p14:creationId xmlns:p14="http://schemas.microsoft.com/office/powerpoint/2010/main" val="280704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barn(inVertical)">
                                      <p:cBhvr>
                                        <p:cTn id="10" dur="500"/>
                                        <p:tgtEl>
                                          <p:spTgt spid="9219">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barn(inVertical)">
                                      <p:cBhvr>
                                        <p:cTn id="13" dur="500"/>
                                        <p:tgtEl>
                                          <p:spTgt spid="9219">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barn(inVertical)">
                                      <p:cBhvr>
                                        <p:cTn id="16" dur="500"/>
                                        <p:tgtEl>
                                          <p:spTgt spid="9219">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barn(inVertical)">
                                      <p:cBhvr>
                                        <p:cTn id="19"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he-IL" b="1" dirty="0">
                <a:solidFill>
                  <a:srgbClr val="663300"/>
                </a:solidFill>
              </a:rPr>
              <a:t>פולימרים </a:t>
            </a:r>
            <a:r>
              <a:rPr lang="he-IL" b="1" dirty="0" err="1">
                <a:solidFill>
                  <a:srgbClr val="663300"/>
                </a:solidFill>
              </a:rPr>
              <a:t>סינטתים</a:t>
            </a:r>
            <a:r>
              <a:rPr lang="he-IL" b="1" dirty="0">
                <a:solidFill>
                  <a:srgbClr val="663300"/>
                </a:solidFill>
              </a:rPr>
              <a:t> בחיי היומיום</a:t>
            </a:r>
            <a:endParaRPr lang="en-US" b="1" dirty="0">
              <a:solidFill>
                <a:srgbClr val="663300"/>
              </a:solidFill>
            </a:endParaRPr>
          </a:p>
        </p:txBody>
      </p:sp>
      <p:sp>
        <p:nvSpPr>
          <p:cNvPr id="22531" name="Rectangle 3"/>
          <p:cNvSpPr>
            <a:spLocks noGrp="1" noChangeArrowheads="1"/>
          </p:cNvSpPr>
          <p:nvPr>
            <p:ph type="body" idx="1"/>
          </p:nvPr>
        </p:nvSpPr>
        <p:spPr>
          <a:xfrm>
            <a:off x="684213" y="1628775"/>
            <a:ext cx="8229600" cy="4530725"/>
          </a:xfrm>
          <a:effectLst>
            <a:outerShdw dist="35921" dir="2700000" algn="ctr" rotWithShape="0">
              <a:schemeClr val="bg2">
                <a:alpha val="50000"/>
              </a:schemeClr>
            </a:outerShdw>
          </a:effectLst>
        </p:spPr>
        <p:txBody>
          <a:bodyPr/>
          <a:lstStyle/>
          <a:p>
            <a:endParaRPr lang="he-IL"/>
          </a:p>
          <a:p>
            <a:endParaRPr lang="en-US"/>
          </a:p>
        </p:txBody>
      </p:sp>
      <p:grpSp>
        <p:nvGrpSpPr>
          <p:cNvPr id="22555" name="Group 27"/>
          <p:cNvGrpSpPr>
            <a:grpSpLocks/>
          </p:cNvGrpSpPr>
          <p:nvPr/>
        </p:nvGrpSpPr>
        <p:grpSpPr bwMode="auto">
          <a:xfrm>
            <a:off x="627600" y="1521619"/>
            <a:ext cx="7777162" cy="5038725"/>
            <a:chOff x="295" y="890"/>
            <a:chExt cx="4899" cy="3174"/>
          </a:xfrm>
        </p:grpSpPr>
        <p:sp>
          <p:nvSpPr>
            <p:cNvPr id="22532" name="AutoShape 4"/>
            <p:cNvSpPr>
              <a:spLocks noChangeArrowheads="1"/>
            </p:cNvSpPr>
            <p:nvPr/>
          </p:nvSpPr>
          <p:spPr bwMode="auto">
            <a:xfrm>
              <a:off x="2064" y="2205"/>
              <a:ext cx="1407" cy="499"/>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4000" b="1">
                  <a:solidFill>
                    <a:srgbClr val="663300"/>
                  </a:solidFill>
                </a:rPr>
                <a:t>פולימרים</a:t>
              </a:r>
              <a:endParaRPr lang="en-US" sz="4000" b="1">
                <a:solidFill>
                  <a:srgbClr val="663300"/>
                </a:solidFill>
              </a:endParaRPr>
            </a:p>
          </p:txBody>
        </p:sp>
        <p:sp>
          <p:nvSpPr>
            <p:cNvPr id="22534" name="AutoShape 6"/>
            <p:cNvSpPr>
              <a:spLocks noChangeArrowheads="1"/>
            </p:cNvSpPr>
            <p:nvPr/>
          </p:nvSpPr>
          <p:spPr bwMode="auto">
            <a:xfrm rot="13211626">
              <a:off x="1429" y="1888"/>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5" name="AutoShape 7"/>
            <p:cNvSpPr>
              <a:spLocks noChangeArrowheads="1"/>
            </p:cNvSpPr>
            <p:nvPr/>
          </p:nvSpPr>
          <p:spPr bwMode="auto">
            <a:xfrm rot="19429277">
              <a:off x="3379" y="1888"/>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6" name="AutoShape 8"/>
            <p:cNvSpPr>
              <a:spLocks noChangeArrowheads="1"/>
            </p:cNvSpPr>
            <p:nvPr/>
          </p:nvSpPr>
          <p:spPr bwMode="auto">
            <a:xfrm rot="16200000">
              <a:off x="2339" y="1749"/>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8" name="AutoShape 10"/>
            <p:cNvSpPr>
              <a:spLocks noChangeArrowheads="1"/>
            </p:cNvSpPr>
            <p:nvPr/>
          </p:nvSpPr>
          <p:spPr bwMode="auto">
            <a:xfrm rot="28936143">
              <a:off x="1522" y="2883"/>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9" name="AutoShape 11"/>
            <p:cNvSpPr>
              <a:spLocks noChangeArrowheads="1"/>
            </p:cNvSpPr>
            <p:nvPr/>
          </p:nvSpPr>
          <p:spPr bwMode="auto">
            <a:xfrm rot="25431229">
              <a:off x="3201" y="2928"/>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2" name="AutoShape 14"/>
            <p:cNvSpPr>
              <a:spLocks noChangeArrowheads="1"/>
            </p:cNvSpPr>
            <p:nvPr/>
          </p:nvSpPr>
          <p:spPr bwMode="auto">
            <a:xfrm>
              <a:off x="3470" y="2341"/>
              <a:ext cx="753" cy="182"/>
            </a:xfrm>
            <a:prstGeom prst="rightArrow">
              <a:avLst>
                <a:gd name="adj1" fmla="val 50000"/>
                <a:gd name="adj2" fmla="val 1034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3" name="AutoShape 15"/>
            <p:cNvSpPr>
              <a:spLocks noChangeArrowheads="1"/>
            </p:cNvSpPr>
            <p:nvPr/>
          </p:nvSpPr>
          <p:spPr bwMode="auto">
            <a:xfrm rot="5400000">
              <a:off x="2430" y="2973"/>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5" name="AutoShape 17"/>
            <p:cNvSpPr>
              <a:spLocks noChangeArrowheads="1"/>
            </p:cNvSpPr>
            <p:nvPr/>
          </p:nvSpPr>
          <p:spPr bwMode="auto">
            <a:xfrm rot="10800000">
              <a:off x="1292" y="2341"/>
              <a:ext cx="753" cy="216"/>
            </a:xfrm>
            <a:prstGeom prst="rightArrow">
              <a:avLst>
                <a:gd name="adj1" fmla="val 50000"/>
                <a:gd name="adj2" fmla="val 871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6" name="Oval 18"/>
            <p:cNvSpPr>
              <a:spLocks noChangeArrowheads="1"/>
            </p:cNvSpPr>
            <p:nvPr/>
          </p:nvSpPr>
          <p:spPr bwMode="auto">
            <a:xfrm>
              <a:off x="4059" y="1253"/>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כמוסות</a:t>
              </a:r>
            </a:p>
            <a:p>
              <a:pPr algn="ctr"/>
              <a:r>
                <a:rPr lang="he-IL" b="1">
                  <a:solidFill>
                    <a:srgbClr val="663300"/>
                  </a:solidFill>
                </a:rPr>
                <a:t>צבעים</a:t>
              </a:r>
              <a:endParaRPr lang="en-US" b="1">
                <a:solidFill>
                  <a:srgbClr val="663300"/>
                </a:solidFill>
              </a:endParaRPr>
            </a:p>
          </p:txBody>
        </p:sp>
        <p:sp>
          <p:nvSpPr>
            <p:cNvPr id="22547" name="Oval 19"/>
            <p:cNvSpPr>
              <a:spLocks noChangeArrowheads="1"/>
            </p:cNvSpPr>
            <p:nvPr/>
          </p:nvSpPr>
          <p:spPr bwMode="auto">
            <a:xfrm>
              <a:off x="2245" y="890"/>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דבקים</a:t>
              </a:r>
            </a:p>
            <a:p>
              <a:pPr algn="ctr"/>
              <a:r>
                <a:rPr lang="he-IL" b="1">
                  <a:solidFill>
                    <a:srgbClr val="663300"/>
                  </a:solidFill>
                </a:rPr>
                <a:t>לקות</a:t>
              </a:r>
              <a:endParaRPr lang="en-US" b="1">
                <a:solidFill>
                  <a:srgbClr val="663300"/>
                </a:solidFill>
              </a:endParaRPr>
            </a:p>
          </p:txBody>
        </p:sp>
        <p:sp>
          <p:nvSpPr>
            <p:cNvPr id="22548" name="Oval 20"/>
            <p:cNvSpPr>
              <a:spLocks noChangeArrowheads="1"/>
            </p:cNvSpPr>
            <p:nvPr/>
          </p:nvSpPr>
          <p:spPr bwMode="auto">
            <a:xfrm>
              <a:off x="657" y="1253"/>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גופי טלביזיה</a:t>
              </a:r>
            </a:p>
            <a:p>
              <a:pPr algn="ctr"/>
              <a:r>
                <a:rPr lang="he-IL" b="1">
                  <a:solidFill>
                    <a:srgbClr val="663300"/>
                  </a:solidFill>
                </a:rPr>
                <a:t>ומחשבים</a:t>
              </a:r>
              <a:endParaRPr lang="en-US" b="1">
                <a:solidFill>
                  <a:srgbClr val="663300"/>
                </a:solidFill>
              </a:endParaRPr>
            </a:p>
          </p:txBody>
        </p:sp>
        <p:sp>
          <p:nvSpPr>
            <p:cNvPr id="22549" name="Oval 21"/>
            <p:cNvSpPr>
              <a:spLocks noChangeArrowheads="1"/>
            </p:cNvSpPr>
            <p:nvPr/>
          </p:nvSpPr>
          <p:spPr bwMode="auto">
            <a:xfrm>
              <a:off x="295" y="2160"/>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סוגי גומי</a:t>
              </a:r>
            </a:p>
            <a:p>
              <a:pPr algn="ctr"/>
              <a:r>
                <a:rPr lang="he-IL" b="1">
                  <a:solidFill>
                    <a:srgbClr val="663300"/>
                  </a:solidFill>
                </a:rPr>
                <a:t>אטמים</a:t>
              </a:r>
              <a:endParaRPr lang="en-US" b="1">
                <a:solidFill>
                  <a:srgbClr val="663300"/>
                </a:solidFill>
              </a:endParaRPr>
            </a:p>
          </p:txBody>
        </p:sp>
        <p:sp>
          <p:nvSpPr>
            <p:cNvPr id="22550" name="Oval 22"/>
            <p:cNvSpPr>
              <a:spLocks noChangeArrowheads="1"/>
            </p:cNvSpPr>
            <p:nvPr/>
          </p:nvSpPr>
          <p:spPr bwMode="auto">
            <a:xfrm>
              <a:off x="884" y="3249"/>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בגד-ים</a:t>
              </a:r>
            </a:p>
            <a:p>
              <a:pPr algn="ctr"/>
              <a:r>
                <a:rPr lang="he-IL" b="1">
                  <a:solidFill>
                    <a:srgbClr val="663300"/>
                  </a:solidFill>
                </a:rPr>
                <a:t>ספוגים</a:t>
              </a:r>
              <a:endParaRPr lang="en-US" b="1">
                <a:solidFill>
                  <a:srgbClr val="663300"/>
                </a:solidFill>
              </a:endParaRPr>
            </a:p>
          </p:txBody>
        </p:sp>
        <p:sp>
          <p:nvSpPr>
            <p:cNvPr id="22551" name="Oval 23"/>
            <p:cNvSpPr>
              <a:spLocks noChangeArrowheads="1"/>
            </p:cNvSpPr>
            <p:nvPr/>
          </p:nvSpPr>
          <p:spPr bwMode="auto">
            <a:xfrm>
              <a:off x="2336" y="3475"/>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חוטים כירורגים</a:t>
              </a:r>
            </a:p>
            <a:p>
              <a:pPr algn="ctr"/>
              <a:r>
                <a:rPr lang="he-IL" b="1">
                  <a:solidFill>
                    <a:srgbClr val="663300"/>
                  </a:solidFill>
                </a:rPr>
                <a:t>בגדי מנתחים</a:t>
              </a:r>
              <a:endParaRPr lang="en-US" b="1">
                <a:solidFill>
                  <a:srgbClr val="663300"/>
                </a:solidFill>
              </a:endParaRPr>
            </a:p>
          </p:txBody>
        </p:sp>
        <p:sp>
          <p:nvSpPr>
            <p:cNvPr id="22552" name="Oval 24"/>
            <p:cNvSpPr>
              <a:spLocks noChangeArrowheads="1"/>
            </p:cNvSpPr>
            <p:nvPr/>
          </p:nvSpPr>
          <p:spPr bwMode="auto">
            <a:xfrm>
              <a:off x="3606" y="3385"/>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צמיגים </a:t>
              </a:r>
            </a:p>
            <a:p>
              <a:pPr algn="ctr"/>
              <a:r>
                <a:rPr lang="he-IL" b="1">
                  <a:solidFill>
                    <a:srgbClr val="663300"/>
                  </a:solidFill>
                </a:rPr>
                <a:t>כפפות</a:t>
              </a:r>
              <a:endParaRPr lang="en-US" b="1">
                <a:solidFill>
                  <a:srgbClr val="663300"/>
                </a:solidFill>
              </a:endParaRPr>
            </a:p>
          </p:txBody>
        </p:sp>
        <p:sp>
          <p:nvSpPr>
            <p:cNvPr id="22553" name="Oval 25"/>
            <p:cNvSpPr>
              <a:spLocks noChangeArrowheads="1"/>
            </p:cNvSpPr>
            <p:nvPr/>
          </p:nvSpPr>
          <p:spPr bwMode="auto">
            <a:xfrm>
              <a:off x="4286" y="2160"/>
              <a:ext cx="908" cy="589"/>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b="1">
                  <a:solidFill>
                    <a:srgbClr val="663300"/>
                  </a:solidFill>
                </a:rPr>
                <a:t>יריעות</a:t>
              </a:r>
            </a:p>
            <a:p>
              <a:pPr algn="ctr"/>
              <a:r>
                <a:rPr lang="he-IL" b="1">
                  <a:solidFill>
                    <a:srgbClr val="663300"/>
                  </a:solidFill>
                </a:rPr>
                <a:t>כלי אחסון</a:t>
              </a:r>
              <a:endParaRPr lang="en-US" b="1">
                <a:solidFill>
                  <a:srgbClr val="663300"/>
                </a:solidFill>
              </a:endParaRPr>
            </a:p>
          </p:txBody>
        </p:sp>
      </p:grpSp>
    </p:spTree>
    <p:extLst>
      <p:ext uri="{BB962C8B-B14F-4D97-AF65-F5344CB8AC3E}">
        <p14:creationId xmlns:p14="http://schemas.microsoft.com/office/powerpoint/2010/main" val="25967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55"/>
                                        </p:tgtEl>
                                        <p:attrNameLst>
                                          <p:attrName>style.visibility</p:attrName>
                                        </p:attrNameLst>
                                      </p:cBhvr>
                                      <p:to>
                                        <p:strVal val="visible"/>
                                      </p:to>
                                    </p:set>
                                    <p:animEffect transition="in" filter="barn(inVertical)">
                                      <p:cBhvr>
                                        <p:cTn id="12" dur="5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1981200" y="44624"/>
            <a:ext cx="4876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r>
              <a:rPr lang="he-IL" sz="3600" b="1" kern="10" dirty="0">
                <a:ln w="9525">
                  <a:solidFill>
                    <a:srgbClr val="000000"/>
                  </a:solidFill>
                  <a:round/>
                  <a:headEnd/>
                  <a:tailEnd/>
                </a:ln>
                <a:solidFill>
                  <a:schemeClr val="tx2"/>
                </a:solidFill>
                <a:latin typeface="Arial"/>
                <a:cs typeface="Arial"/>
              </a:rPr>
              <a:t>תהליכי פילמור</a:t>
            </a:r>
          </a:p>
        </p:txBody>
      </p:sp>
      <p:sp>
        <p:nvSpPr>
          <p:cNvPr id="10243" name="AutoShape 3"/>
          <p:cNvSpPr>
            <a:spLocks noChangeArrowheads="1"/>
          </p:cNvSpPr>
          <p:nvPr/>
        </p:nvSpPr>
        <p:spPr bwMode="auto">
          <a:xfrm rot="-8326090">
            <a:off x="4020412" y="1987356"/>
            <a:ext cx="1598613" cy="1357312"/>
          </a:xfrm>
          <a:custGeom>
            <a:avLst/>
            <a:gdLst>
              <a:gd name="G0" fmla="+- 10296 0 0"/>
              <a:gd name="G1" fmla="+- 17175 0 0"/>
              <a:gd name="G2" fmla="+- 6505 0 0"/>
              <a:gd name="G3" fmla="*/ 10296 1 2"/>
              <a:gd name="G4" fmla="+- G3 10800 0"/>
              <a:gd name="G5" fmla="+- 21600 10296 17175"/>
              <a:gd name="G6" fmla="+- 17175 6505 0"/>
              <a:gd name="G7" fmla="*/ G6 1 2"/>
              <a:gd name="G8" fmla="*/ 17175 2 1"/>
              <a:gd name="G9" fmla="+- G8 0 21600"/>
              <a:gd name="G10" fmla="+- G5 0 G4"/>
              <a:gd name="G11" fmla="+- 10296 0 G4"/>
              <a:gd name="G12" fmla="*/ G2 G10 G11"/>
              <a:gd name="T0" fmla="*/ 15948 w 21600"/>
              <a:gd name="T1" fmla="*/ 0 h 21600"/>
              <a:gd name="T2" fmla="*/ 10296 w 21600"/>
              <a:gd name="T3" fmla="*/ 6505 h 21600"/>
              <a:gd name="T4" fmla="*/ 6505 w 21600"/>
              <a:gd name="T5" fmla="*/ 10296 h 21600"/>
              <a:gd name="T6" fmla="*/ 0 w 21600"/>
              <a:gd name="T7" fmla="*/ 15948 h 21600"/>
              <a:gd name="T8" fmla="*/ 6505 w 21600"/>
              <a:gd name="T9" fmla="*/ 21600 h 21600"/>
              <a:gd name="T10" fmla="*/ 11840 w 21600"/>
              <a:gd name="T11" fmla="*/ 17175 h 21600"/>
              <a:gd name="T12" fmla="*/ 17175 w 21600"/>
              <a:gd name="T13" fmla="*/ 11840 h 21600"/>
              <a:gd name="T14" fmla="*/ 21600 w 21600"/>
              <a:gd name="T15" fmla="*/ 6505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948" y="0"/>
                </a:moveTo>
                <a:lnTo>
                  <a:pt x="10296" y="6505"/>
                </a:lnTo>
                <a:lnTo>
                  <a:pt x="14721" y="6505"/>
                </a:lnTo>
                <a:lnTo>
                  <a:pt x="14721" y="14721"/>
                </a:lnTo>
                <a:lnTo>
                  <a:pt x="6505" y="14721"/>
                </a:lnTo>
                <a:lnTo>
                  <a:pt x="6505" y="10296"/>
                </a:lnTo>
                <a:lnTo>
                  <a:pt x="0" y="15948"/>
                </a:lnTo>
                <a:lnTo>
                  <a:pt x="6505" y="21600"/>
                </a:lnTo>
                <a:lnTo>
                  <a:pt x="6505" y="17175"/>
                </a:lnTo>
                <a:lnTo>
                  <a:pt x="17175" y="17175"/>
                </a:lnTo>
                <a:lnTo>
                  <a:pt x="17175" y="6505"/>
                </a:lnTo>
                <a:lnTo>
                  <a:pt x="21600" y="6505"/>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0246" name="Text Box 6"/>
          <p:cNvSpPr txBox="1">
            <a:spLocks noChangeArrowheads="1"/>
          </p:cNvSpPr>
          <p:nvPr/>
        </p:nvSpPr>
        <p:spPr bwMode="auto">
          <a:xfrm>
            <a:off x="4819718" y="3211229"/>
            <a:ext cx="4324282" cy="31700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r" rtl="1">
              <a:spcBef>
                <a:spcPct val="50000"/>
              </a:spcBef>
              <a:buFont typeface="Arial" pitchFamily="34" charset="0"/>
              <a:buChar char="•"/>
            </a:pPr>
            <a:r>
              <a:rPr lang="he-IL" sz="2400" b="1" dirty="0" err="1">
                <a:latin typeface="Arial" pitchFamily="34" charset="0"/>
                <a:cs typeface="Arial" pitchFamily="34" charset="0"/>
              </a:rPr>
              <a:t>למונומרים</a:t>
            </a:r>
            <a:r>
              <a:rPr lang="he-IL" sz="2400" b="1" dirty="0">
                <a:latin typeface="Arial" pitchFamily="34" charset="0"/>
                <a:cs typeface="Arial" pitchFamily="34" charset="0"/>
              </a:rPr>
              <a:t> </a:t>
            </a:r>
            <a:r>
              <a:rPr lang="he-IL" sz="2400" b="1" dirty="0" smtClean="0">
                <a:latin typeface="Arial" pitchFamily="34" charset="0"/>
                <a:cs typeface="Arial" pitchFamily="34" charset="0"/>
              </a:rPr>
              <a:t>יש קשר </a:t>
            </a:r>
            <a:r>
              <a:rPr lang="he-IL" sz="2400" b="1" dirty="0">
                <a:latin typeface="Arial" pitchFamily="34" charset="0"/>
                <a:cs typeface="Arial" pitchFamily="34" charset="0"/>
              </a:rPr>
              <a:t>כפול</a:t>
            </a:r>
            <a:r>
              <a:rPr lang="en-US" sz="2400" b="1" dirty="0">
                <a:latin typeface="Arial" pitchFamily="34" charset="0"/>
                <a:cs typeface="Arial" pitchFamily="34" charset="0"/>
              </a:rPr>
              <a:t>. </a:t>
            </a:r>
            <a:endParaRPr lang="he-IL" sz="2400" b="1" dirty="0" smtClean="0">
              <a:latin typeface="Arial" pitchFamily="34" charset="0"/>
              <a:cs typeface="Arial" pitchFamily="34" charset="0"/>
            </a:endParaRPr>
          </a:p>
          <a:p>
            <a:pPr marL="342900" indent="-342900" algn="r" rtl="1">
              <a:spcBef>
                <a:spcPts val="1200"/>
              </a:spcBef>
              <a:buFont typeface="Arial" pitchFamily="34" charset="0"/>
              <a:buChar char="•"/>
            </a:pPr>
            <a:endParaRPr lang="he-IL" sz="2400" b="1" dirty="0" smtClean="0">
              <a:latin typeface="Arial" pitchFamily="34" charset="0"/>
              <a:cs typeface="Arial" pitchFamily="34" charset="0"/>
            </a:endParaRPr>
          </a:p>
          <a:p>
            <a:pPr marL="342900" indent="-342900" algn="r" rtl="1">
              <a:spcBef>
                <a:spcPts val="1200"/>
              </a:spcBef>
              <a:buFont typeface="Arial" pitchFamily="34" charset="0"/>
              <a:buChar char="•"/>
            </a:pPr>
            <a:r>
              <a:rPr lang="he-IL" sz="2400" b="1" dirty="0" err="1" smtClean="0">
                <a:latin typeface="Arial" pitchFamily="34" charset="0"/>
                <a:cs typeface="Arial" pitchFamily="34" charset="0"/>
              </a:rPr>
              <a:t>הפילמור</a:t>
            </a:r>
            <a:r>
              <a:rPr lang="he-IL" sz="2400" b="1" dirty="0" smtClean="0">
                <a:latin typeface="Arial" pitchFamily="34" charset="0"/>
                <a:cs typeface="Arial" pitchFamily="34" charset="0"/>
              </a:rPr>
              <a:t> </a:t>
            </a:r>
            <a:r>
              <a:rPr lang="he-IL" sz="2400" b="1" dirty="0">
                <a:latin typeface="Arial" pitchFamily="34" charset="0"/>
                <a:cs typeface="Arial" pitchFamily="34" charset="0"/>
              </a:rPr>
              <a:t>מתרחש </a:t>
            </a:r>
            <a:r>
              <a:rPr lang="he-IL" sz="2400" b="1" dirty="0" smtClean="0">
                <a:latin typeface="Arial" pitchFamily="34" charset="0"/>
                <a:cs typeface="Arial" pitchFamily="34" charset="0"/>
              </a:rPr>
              <a:t>בתהליך של סיפוח, עם פתיחת </a:t>
            </a:r>
            <a:r>
              <a:rPr lang="he-IL" sz="2400" b="1" dirty="0">
                <a:latin typeface="Arial" pitchFamily="34" charset="0"/>
                <a:cs typeface="Arial" pitchFamily="34" charset="0"/>
              </a:rPr>
              <a:t>הקשר הכפול</a:t>
            </a:r>
            <a:r>
              <a:rPr lang="en-US" sz="2400" b="1" dirty="0" smtClean="0">
                <a:latin typeface="Arial" pitchFamily="34" charset="0"/>
                <a:cs typeface="Arial" pitchFamily="34" charset="0"/>
              </a:rPr>
              <a:t>.</a:t>
            </a:r>
          </a:p>
          <a:p>
            <a:pPr marL="342900" indent="-342900" algn="r" rtl="1">
              <a:spcBef>
                <a:spcPct val="50000"/>
              </a:spcBef>
              <a:buFont typeface="Arial" pitchFamily="34" charset="0"/>
              <a:buChar char="•"/>
            </a:pPr>
            <a:r>
              <a:rPr lang="he-IL" sz="2400" b="1" dirty="0" smtClean="0">
                <a:latin typeface="Arial" pitchFamily="34" charset="0"/>
                <a:cs typeface="Arial" pitchFamily="34" charset="0"/>
              </a:rPr>
              <a:t>חלק מהפולימרים ה</a:t>
            </a:r>
            <a:r>
              <a:rPr lang="he-IL" sz="2400" b="1" dirty="0" smtClean="0">
                <a:solidFill>
                  <a:srgbClr val="0070C0"/>
                </a:solidFill>
                <a:latin typeface="Arial" pitchFamily="34" charset="0"/>
                <a:cs typeface="Arial" pitchFamily="34" charset="0"/>
              </a:rPr>
              <a:t>סינתטיים</a:t>
            </a:r>
            <a:r>
              <a:rPr lang="he-IL" sz="2400" b="1" dirty="0" smtClean="0">
                <a:latin typeface="Arial" pitchFamily="34" charset="0"/>
                <a:cs typeface="Arial" pitchFamily="34" charset="0"/>
              </a:rPr>
              <a:t> – תוצרי </a:t>
            </a:r>
            <a:r>
              <a:rPr lang="he-IL" sz="2400" b="1" dirty="0" err="1" smtClean="0">
                <a:latin typeface="Arial" pitchFamily="34" charset="0"/>
                <a:cs typeface="Arial" pitchFamily="34" charset="0"/>
              </a:rPr>
              <a:t>פילמור</a:t>
            </a:r>
            <a:r>
              <a:rPr lang="he-IL" sz="2400" b="1" dirty="0" smtClean="0">
                <a:latin typeface="Arial" pitchFamily="34" charset="0"/>
                <a:cs typeface="Arial" pitchFamily="34" charset="0"/>
              </a:rPr>
              <a:t> </a:t>
            </a:r>
            <a:r>
              <a:rPr lang="he-IL" sz="2400" b="1" dirty="0" smtClean="0">
                <a:solidFill>
                  <a:srgbClr val="0070C0"/>
                </a:solidFill>
                <a:latin typeface="Arial" pitchFamily="34" charset="0"/>
                <a:cs typeface="Arial" pitchFamily="34" charset="0"/>
              </a:rPr>
              <a:t>בסיפוח.</a:t>
            </a:r>
            <a:endParaRPr lang="en-US" sz="2400" b="1" dirty="0">
              <a:solidFill>
                <a:srgbClr val="0070C0"/>
              </a:solidFill>
              <a:latin typeface="Arial" pitchFamily="34" charset="0"/>
              <a:cs typeface="Arial" pitchFamily="34" charset="0"/>
            </a:endParaRPr>
          </a:p>
        </p:txBody>
      </p:sp>
      <p:sp>
        <p:nvSpPr>
          <p:cNvPr id="10248" name="Text Box 8"/>
          <p:cNvSpPr txBox="1">
            <a:spLocks noChangeArrowheads="1"/>
          </p:cNvSpPr>
          <p:nvPr/>
        </p:nvSpPr>
        <p:spPr bwMode="auto">
          <a:xfrm>
            <a:off x="46928" y="3212976"/>
            <a:ext cx="4608512" cy="3462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r" rtl="1">
              <a:spcBef>
                <a:spcPts val="1800"/>
              </a:spcBef>
              <a:buFont typeface="Arial" pitchFamily="34" charset="0"/>
              <a:buChar char="•"/>
            </a:pPr>
            <a:r>
              <a:rPr lang="he-IL" sz="2400" b="1" dirty="0" err="1" smtClean="0">
                <a:latin typeface="Arial" pitchFamily="34" charset="0"/>
                <a:cs typeface="Arial" pitchFamily="34" charset="0"/>
              </a:rPr>
              <a:t>למונומרים</a:t>
            </a:r>
            <a:r>
              <a:rPr lang="he-IL" sz="2400" b="1" dirty="0" smtClean="0">
                <a:latin typeface="Arial" pitchFamily="34" charset="0"/>
                <a:cs typeface="Arial" pitchFamily="34" charset="0"/>
              </a:rPr>
              <a:t> יש  </a:t>
            </a:r>
            <a:r>
              <a:rPr lang="he-IL" sz="2400" b="1" dirty="0">
                <a:latin typeface="Arial" pitchFamily="34" charset="0"/>
                <a:cs typeface="Arial" pitchFamily="34" charset="0"/>
              </a:rPr>
              <a:t>שתי קבוצות </a:t>
            </a:r>
            <a:r>
              <a:rPr lang="he-IL" sz="2400" b="1" dirty="0" smtClean="0">
                <a:latin typeface="Arial" pitchFamily="34" charset="0"/>
                <a:cs typeface="Arial" pitchFamily="34" charset="0"/>
              </a:rPr>
              <a:t>פונקציונליות לפחות.</a:t>
            </a:r>
            <a:endParaRPr lang="en-US" sz="2400" b="1" dirty="0">
              <a:latin typeface="Arial" pitchFamily="34" charset="0"/>
              <a:cs typeface="Arial" pitchFamily="34" charset="0"/>
            </a:endParaRPr>
          </a:p>
          <a:p>
            <a:pPr marL="342900" indent="-342900" algn="r" rtl="1">
              <a:spcBef>
                <a:spcPts val="1800"/>
              </a:spcBef>
              <a:buFont typeface="Arial" pitchFamily="34" charset="0"/>
              <a:buChar char="•"/>
            </a:pPr>
            <a:r>
              <a:rPr lang="he-IL" sz="2400" b="1" dirty="0">
                <a:latin typeface="Arial" pitchFamily="34" charset="0"/>
                <a:cs typeface="Arial" pitchFamily="34" charset="0"/>
              </a:rPr>
              <a:t>הפילמור מתרחש </a:t>
            </a:r>
            <a:r>
              <a:rPr lang="he-IL" sz="2400" b="1" dirty="0" smtClean="0">
                <a:latin typeface="Arial" pitchFamily="34" charset="0"/>
                <a:cs typeface="Arial" pitchFamily="34" charset="0"/>
              </a:rPr>
              <a:t>בתגובת </a:t>
            </a:r>
            <a:r>
              <a:rPr lang="he-IL" sz="2400" b="1" dirty="0">
                <a:latin typeface="Arial" pitchFamily="34" charset="0"/>
                <a:cs typeface="Arial" pitchFamily="34" charset="0"/>
              </a:rPr>
              <a:t>דחיסה: תוך </a:t>
            </a:r>
            <a:r>
              <a:rPr lang="he-IL" sz="2400" b="1" dirty="0" smtClean="0">
                <a:latin typeface="Arial" pitchFamily="34" charset="0"/>
                <a:cs typeface="Arial" pitchFamily="34" charset="0"/>
              </a:rPr>
              <a:t>כדי יציאת </a:t>
            </a:r>
            <a:r>
              <a:rPr lang="he-IL" sz="2400" b="1" dirty="0">
                <a:latin typeface="Arial" pitchFamily="34" charset="0"/>
                <a:cs typeface="Arial" pitchFamily="34" charset="0"/>
              </a:rPr>
              <a:t>מולקולות קטנות</a:t>
            </a:r>
            <a:r>
              <a:rPr lang="en-US" sz="2400" b="1" dirty="0" smtClean="0">
                <a:latin typeface="Arial" pitchFamily="34" charset="0"/>
                <a:cs typeface="Arial" pitchFamily="34" charset="0"/>
              </a:rPr>
              <a:t>.</a:t>
            </a:r>
            <a:endParaRPr lang="he-IL" sz="2400" b="1" dirty="0" smtClean="0">
              <a:latin typeface="Arial" pitchFamily="34" charset="0"/>
              <a:cs typeface="Arial" pitchFamily="34" charset="0"/>
            </a:endParaRPr>
          </a:p>
          <a:p>
            <a:pPr marL="342900" indent="-342900" algn="r" rtl="1">
              <a:spcBef>
                <a:spcPct val="50000"/>
              </a:spcBef>
              <a:buFont typeface="Arial" pitchFamily="34" charset="0"/>
              <a:buChar char="•"/>
            </a:pPr>
            <a:r>
              <a:rPr lang="he-IL" sz="2400" b="1" dirty="0" err="1" smtClean="0">
                <a:solidFill>
                  <a:srgbClr val="0070C0"/>
                </a:solidFill>
                <a:latin typeface="Arial" pitchFamily="34" charset="0"/>
                <a:cs typeface="Arial" pitchFamily="34" charset="0"/>
              </a:rPr>
              <a:t>ביופולימרים</a:t>
            </a:r>
            <a:r>
              <a:rPr lang="he-IL" sz="2400" b="1" dirty="0" smtClean="0">
                <a:solidFill>
                  <a:srgbClr val="0070C0"/>
                </a:solidFill>
                <a:latin typeface="Arial" pitchFamily="34" charset="0"/>
                <a:cs typeface="Arial" pitchFamily="34" charset="0"/>
              </a:rPr>
              <a:t> </a:t>
            </a:r>
            <a:r>
              <a:rPr lang="he-IL" sz="2400" b="1" dirty="0" smtClean="0">
                <a:latin typeface="Arial" pitchFamily="34" charset="0"/>
                <a:cs typeface="Arial" pitchFamily="34" charset="0"/>
              </a:rPr>
              <a:t>הם</a:t>
            </a:r>
            <a:r>
              <a:rPr lang="he-IL" sz="2400" b="1" dirty="0" smtClean="0">
                <a:solidFill>
                  <a:srgbClr val="0070C0"/>
                </a:solidFill>
                <a:latin typeface="Arial" pitchFamily="34" charset="0"/>
                <a:cs typeface="Arial" pitchFamily="34" charset="0"/>
              </a:rPr>
              <a:t> </a:t>
            </a:r>
            <a:r>
              <a:rPr lang="he-IL" sz="2400" b="1" dirty="0" smtClean="0">
                <a:latin typeface="Arial" pitchFamily="34" charset="0"/>
                <a:cs typeface="Arial" pitchFamily="34" charset="0"/>
              </a:rPr>
              <a:t>תוצרי פילמור </a:t>
            </a:r>
            <a:r>
              <a:rPr lang="he-IL" sz="2400" b="1" dirty="0" smtClean="0">
                <a:solidFill>
                  <a:srgbClr val="0070C0"/>
                </a:solidFill>
                <a:latin typeface="Arial" pitchFamily="34" charset="0"/>
                <a:cs typeface="Arial" pitchFamily="34" charset="0"/>
              </a:rPr>
              <a:t>בדחיסה</a:t>
            </a:r>
            <a:r>
              <a:rPr lang="he-IL" sz="2400" b="1" dirty="0" smtClean="0">
                <a:latin typeface="Arial" pitchFamily="34" charset="0"/>
                <a:cs typeface="Arial" pitchFamily="34" charset="0"/>
              </a:rPr>
              <a:t> וגם חלק מהפולימרים ה</a:t>
            </a:r>
            <a:r>
              <a:rPr lang="he-IL" sz="2400" b="1" dirty="0" smtClean="0">
                <a:solidFill>
                  <a:srgbClr val="0070C0"/>
                </a:solidFill>
                <a:latin typeface="Arial" pitchFamily="34" charset="0"/>
                <a:cs typeface="Arial" pitchFamily="34" charset="0"/>
              </a:rPr>
              <a:t>סינתטיים.</a:t>
            </a:r>
            <a:endParaRPr lang="en-US" sz="2400" b="1" dirty="0">
              <a:solidFill>
                <a:srgbClr val="0070C0"/>
              </a:solidFill>
              <a:latin typeface="Arial" pitchFamily="34" charset="0"/>
              <a:cs typeface="Arial" pitchFamily="34" charset="0"/>
            </a:endParaRPr>
          </a:p>
        </p:txBody>
      </p:sp>
      <p:grpSp>
        <p:nvGrpSpPr>
          <p:cNvPr id="10253" name="Group 13"/>
          <p:cNvGrpSpPr>
            <a:grpSpLocks/>
          </p:cNvGrpSpPr>
          <p:nvPr/>
        </p:nvGrpSpPr>
        <p:grpSpPr bwMode="auto">
          <a:xfrm>
            <a:off x="1979712" y="1844824"/>
            <a:ext cx="1447800" cy="1397000"/>
            <a:chOff x="1344" y="1261"/>
            <a:chExt cx="912" cy="880"/>
          </a:xfrm>
        </p:grpSpPr>
        <p:sp>
          <p:nvSpPr>
            <p:cNvPr id="10245" name="Text Box 5"/>
            <p:cNvSpPr txBox="1">
              <a:spLocks noChangeArrowheads="1"/>
            </p:cNvSpPr>
            <p:nvPr/>
          </p:nvSpPr>
          <p:spPr bwMode="auto">
            <a:xfrm>
              <a:off x="1344" y="1261"/>
              <a:ext cx="912"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he-IL" sz="3600" b="1" dirty="0">
                  <a:latin typeface="Arial" pitchFamily="34" charset="0"/>
                  <a:cs typeface="Arial" pitchFamily="34" charset="0"/>
                </a:rPr>
                <a:t>דחיסה</a:t>
              </a:r>
              <a:endParaRPr lang="en-US" sz="3600" b="1" dirty="0">
                <a:latin typeface="Arial" pitchFamily="34" charset="0"/>
                <a:cs typeface="Arial" pitchFamily="34" charset="0"/>
              </a:endParaRPr>
            </a:p>
          </p:txBody>
        </p:sp>
        <p:sp>
          <p:nvSpPr>
            <p:cNvPr id="10249" name="AutoShape 9"/>
            <p:cNvSpPr>
              <a:spLocks noChangeArrowheads="1"/>
            </p:cNvSpPr>
            <p:nvPr/>
          </p:nvSpPr>
          <p:spPr bwMode="auto">
            <a:xfrm>
              <a:off x="1632" y="1709"/>
              <a:ext cx="240" cy="432"/>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0252" name="Group 12"/>
          <p:cNvGrpSpPr>
            <a:grpSpLocks/>
          </p:cNvGrpSpPr>
          <p:nvPr/>
        </p:nvGrpSpPr>
        <p:grpSpPr bwMode="auto">
          <a:xfrm>
            <a:off x="5991944" y="1844824"/>
            <a:ext cx="1676400" cy="1371600"/>
            <a:chOff x="3408" y="1050"/>
            <a:chExt cx="1056" cy="864"/>
          </a:xfrm>
        </p:grpSpPr>
        <p:sp>
          <p:nvSpPr>
            <p:cNvPr id="10244" name="Text Box 4"/>
            <p:cNvSpPr txBox="1">
              <a:spLocks noChangeArrowheads="1"/>
            </p:cNvSpPr>
            <p:nvPr/>
          </p:nvSpPr>
          <p:spPr bwMode="auto">
            <a:xfrm>
              <a:off x="3408" y="1050"/>
              <a:ext cx="1056"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he-IL" sz="3600" b="1" dirty="0"/>
                <a:t>סיפוח</a:t>
              </a:r>
              <a:endParaRPr lang="en-US" sz="3600" b="1" dirty="0"/>
            </a:p>
          </p:txBody>
        </p:sp>
        <p:sp>
          <p:nvSpPr>
            <p:cNvPr id="10250" name="AutoShape 10"/>
            <p:cNvSpPr>
              <a:spLocks noChangeArrowheads="1"/>
            </p:cNvSpPr>
            <p:nvPr/>
          </p:nvSpPr>
          <p:spPr bwMode="auto">
            <a:xfrm>
              <a:off x="3840" y="1482"/>
              <a:ext cx="240" cy="432"/>
            </a:xfrm>
            <a:prstGeom prst="down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10254" name="Text Box 14"/>
          <p:cNvSpPr txBox="1">
            <a:spLocks noChangeArrowheads="1"/>
          </p:cNvSpPr>
          <p:nvPr/>
        </p:nvSpPr>
        <p:spPr bwMode="auto">
          <a:xfrm>
            <a:off x="107504" y="548680"/>
            <a:ext cx="892797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he-IL" sz="2800" b="1" dirty="0" err="1" smtClean="0">
                <a:solidFill>
                  <a:srgbClr val="990099"/>
                </a:solidFill>
              </a:rPr>
              <a:t>פילמור</a:t>
            </a:r>
            <a:r>
              <a:rPr lang="he-IL" sz="2800" b="1" dirty="0" smtClean="0">
                <a:solidFill>
                  <a:srgbClr val="990099"/>
                </a:solidFill>
              </a:rPr>
              <a:t>: תהליך בו </a:t>
            </a:r>
            <a:r>
              <a:rPr lang="he-IL" sz="2800" b="1" dirty="0">
                <a:solidFill>
                  <a:srgbClr val="990099"/>
                </a:solidFill>
              </a:rPr>
              <a:t>נוצרים פולימרים</a:t>
            </a:r>
            <a:r>
              <a:rPr lang="en-US" sz="2800" b="1" dirty="0">
                <a:solidFill>
                  <a:srgbClr val="990099"/>
                </a:solidFill>
              </a:rPr>
              <a:t>.</a:t>
            </a:r>
            <a:endParaRPr lang="en-US" sz="2800" b="1" dirty="0"/>
          </a:p>
          <a:p>
            <a:pPr algn="r" rtl="1">
              <a:spcBef>
                <a:spcPts val="600"/>
              </a:spcBef>
            </a:pPr>
            <a:r>
              <a:rPr lang="he-IL" sz="2800" b="1" dirty="0" smtClean="0">
                <a:solidFill>
                  <a:srgbClr val="7030A0"/>
                </a:solidFill>
              </a:rPr>
              <a:t>בתהליך </a:t>
            </a:r>
            <a:r>
              <a:rPr lang="he-IL" sz="2800" b="1" dirty="0">
                <a:solidFill>
                  <a:srgbClr val="7030A0"/>
                </a:solidFill>
              </a:rPr>
              <a:t>הפילמור מתחברות מולקולות קטנות (מונומרים) אחת </a:t>
            </a:r>
            <a:r>
              <a:rPr lang="he-IL" sz="2800" b="1" dirty="0" smtClean="0">
                <a:solidFill>
                  <a:srgbClr val="7030A0"/>
                </a:solidFill>
              </a:rPr>
              <a:t>לשנייה</a:t>
            </a:r>
            <a:r>
              <a:rPr lang="en-US" sz="2800" b="1" dirty="0">
                <a:solidFill>
                  <a:schemeClr val="accent2"/>
                </a:solidFill>
              </a:rPr>
              <a:t>.</a:t>
            </a:r>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50</a:t>
            </a:fld>
            <a:endParaRPr lang="he-IL"/>
          </a:p>
        </p:txBody>
      </p:sp>
    </p:spTree>
    <p:extLst>
      <p:ext uri="{BB962C8B-B14F-4D97-AF65-F5344CB8AC3E}">
        <p14:creationId xmlns:p14="http://schemas.microsoft.com/office/powerpoint/2010/main" val="205863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linds(horizontal)">
                                      <p:cBhvr>
                                        <p:cTn id="7" dur="500"/>
                                        <p:tgtEl>
                                          <p:spTgt spid="10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53"/>
                                        </p:tgtEl>
                                        <p:attrNameLst>
                                          <p:attrName>style.visibility</p:attrName>
                                        </p:attrNameLst>
                                      </p:cBhvr>
                                      <p:to>
                                        <p:strVal val="visible"/>
                                      </p:to>
                                    </p:set>
                                    <p:animEffect transition="in" filter="blinds(horizontal)">
                                      <p:cBhvr>
                                        <p:cTn id="12" dur="500"/>
                                        <p:tgtEl>
                                          <p:spTgt spid="10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linds(horizontal)">
                                      <p:cBhvr>
                                        <p:cTn id="17" dur="500"/>
                                        <p:tgtEl>
                                          <p:spTgt spid="10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linds(horizontal)">
                                      <p:cBhvr>
                                        <p:cTn id="2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autoUpdateAnimBg="0"/>
      <p:bldP spid="10248"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23528" y="1268760"/>
            <a:ext cx="8496944" cy="5400600"/>
          </a:xfrm>
        </p:spPr>
        <p:txBody>
          <a:bodyPr>
            <a:noAutofit/>
          </a:bodyPr>
          <a:lstStyle/>
          <a:p>
            <a:pPr>
              <a:lnSpc>
                <a:spcPct val="170000"/>
              </a:lnSpc>
              <a:spcBef>
                <a:spcPts val="0"/>
              </a:spcBef>
            </a:pPr>
            <a:r>
              <a:rPr lang="he-IL" sz="2800" b="1" dirty="0">
                <a:latin typeface="Arial" pitchFamily="34" charset="0"/>
                <a:cs typeface="Arial" pitchFamily="34" charset="0"/>
              </a:rPr>
              <a:t>מקור המילה </a:t>
            </a:r>
            <a:r>
              <a:rPr lang="he-IL" sz="3200" b="1" dirty="0">
                <a:solidFill>
                  <a:srgbClr val="7030A0"/>
                </a:solidFill>
                <a:latin typeface="Arial" pitchFamily="34" charset="0"/>
                <a:cs typeface="Arial" pitchFamily="34" charset="0"/>
              </a:rPr>
              <a:t>פחמימה </a:t>
            </a:r>
            <a:r>
              <a:rPr lang="he-IL" sz="2800" b="1" dirty="0">
                <a:latin typeface="Arial" pitchFamily="34" charset="0"/>
                <a:cs typeface="Arial" pitchFamily="34" charset="0"/>
              </a:rPr>
              <a:t>(</a:t>
            </a:r>
            <a:r>
              <a:rPr lang="he-IL" sz="2800" b="1" dirty="0" err="1">
                <a:latin typeface="Arial" pitchFamily="34" charset="0"/>
                <a:cs typeface="Arial" pitchFamily="34" charset="0"/>
              </a:rPr>
              <a:t>Carbohydrate</a:t>
            </a:r>
            <a:r>
              <a:rPr lang="he-IL" sz="2800" b="1" dirty="0">
                <a:latin typeface="Arial" pitchFamily="34" charset="0"/>
                <a:cs typeface="Arial" pitchFamily="34" charset="0"/>
              </a:rPr>
              <a:t>) היא חיבור מילים </a:t>
            </a:r>
            <a:r>
              <a:rPr lang="he-IL" sz="3600" b="1" dirty="0">
                <a:solidFill>
                  <a:srgbClr val="7030A0"/>
                </a:solidFill>
                <a:latin typeface="Arial" pitchFamily="34" charset="0"/>
                <a:cs typeface="Arial" pitchFamily="34" charset="0"/>
              </a:rPr>
              <a:t>פחמן </a:t>
            </a:r>
            <a:r>
              <a:rPr lang="he-IL" sz="3600" b="1" dirty="0" smtClean="0">
                <a:solidFill>
                  <a:srgbClr val="7030A0"/>
                </a:solidFill>
                <a:latin typeface="Arial" pitchFamily="34" charset="0"/>
                <a:cs typeface="Arial" pitchFamily="34" charset="0"/>
              </a:rPr>
              <a:t>ומים</a:t>
            </a:r>
            <a:r>
              <a:rPr lang="he-IL" sz="3600" b="1" dirty="0" smtClean="0">
                <a:latin typeface="Arial" pitchFamily="34" charset="0"/>
                <a:cs typeface="Arial" pitchFamily="34" charset="0"/>
              </a:rPr>
              <a:t>.</a:t>
            </a:r>
            <a:endParaRPr lang="he-IL" sz="2800" b="1" dirty="0" smtClean="0">
              <a:latin typeface="Arial" pitchFamily="34" charset="0"/>
              <a:cs typeface="Arial" pitchFamily="34" charset="0"/>
            </a:endParaRPr>
          </a:p>
          <a:p>
            <a:pPr>
              <a:lnSpc>
                <a:spcPct val="170000"/>
              </a:lnSpc>
              <a:spcBef>
                <a:spcPts val="0"/>
              </a:spcBef>
            </a:pPr>
            <a:r>
              <a:rPr lang="he-IL" sz="2800" b="1" dirty="0" smtClean="0">
                <a:latin typeface="Arial" pitchFamily="34" charset="0"/>
                <a:cs typeface="Arial" pitchFamily="34" charset="0"/>
              </a:rPr>
              <a:t>שם הפחמימות </a:t>
            </a:r>
            <a:r>
              <a:rPr lang="he-IL" sz="2800" b="1" dirty="0">
                <a:latin typeface="Arial" pitchFamily="34" charset="0"/>
                <a:cs typeface="Arial" pitchFamily="34" charset="0"/>
              </a:rPr>
              <a:t>נובע מנוסחה כימית כללית </a:t>
            </a:r>
            <a:r>
              <a:rPr lang="en-US" sz="2800" b="1" dirty="0">
                <a:latin typeface="Arial" pitchFamily="34" charset="0"/>
                <a:cs typeface="Arial" pitchFamily="34" charset="0"/>
              </a:rPr>
              <a:t> C</a:t>
            </a:r>
            <a:r>
              <a:rPr lang="en-US" sz="2800" b="1" baseline="-25000" dirty="0">
                <a:latin typeface="Arial" pitchFamily="34" charset="0"/>
                <a:cs typeface="Arial" pitchFamily="34" charset="0"/>
              </a:rPr>
              <a:t>n</a:t>
            </a:r>
            <a:r>
              <a:rPr lang="en-US" sz="2800" b="1" dirty="0">
                <a:latin typeface="Arial" pitchFamily="34" charset="0"/>
                <a:cs typeface="Arial" pitchFamily="34" charset="0"/>
              </a:rPr>
              <a:t>H</a:t>
            </a:r>
            <a:r>
              <a:rPr lang="en-US" sz="2800" b="1" baseline="-25000" dirty="0">
                <a:latin typeface="Arial" pitchFamily="34" charset="0"/>
                <a:cs typeface="Arial" pitchFamily="34" charset="0"/>
              </a:rPr>
              <a:t>2n</a:t>
            </a:r>
            <a:r>
              <a:rPr lang="en-US" sz="2800" b="1" dirty="0">
                <a:latin typeface="Arial" pitchFamily="34" charset="0"/>
                <a:cs typeface="Arial" pitchFamily="34" charset="0"/>
              </a:rPr>
              <a:t>O</a:t>
            </a:r>
            <a:r>
              <a:rPr lang="en-US" sz="2800" b="1" baseline="-25000" dirty="0">
                <a:latin typeface="Arial" pitchFamily="34" charset="0"/>
                <a:cs typeface="Arial" pitchFamily="34" charset="0"/>
              </a:rPr>
              <a:t>n</a:t>
            </a:r>
            <a:r>
              <a:rPr lang="he-IL" sz="2800" b="1" dirty="0">
                <a:latin typeface="Arial" pitchFamily="34" charset="0"/>
                <a:cs typeface="Arial" pitchFamily="34" charset="0"/>
              </a:rPr>
              <a:t> שניתן </a:t>
            </a:r>
            <a:r>
              <a:rPr lang="he-IL" sz="2800" b="1" dirty="0" smtClean="0">
                <a:latin typeface="Arial" pitchFamily="34" charset="0"/>
                <a:cs typeface="Arial" pitchFamily="34" charset="0"/>
              </a:rPr>
              <a:t>לרשום גם </a:t>
            </a:r>
            <a:r>
              <a:rPr lang="he-IL" sz="2800" b="1" dirty="0">
                <a:latin typeface="Arial" pitchFamily="34" charset="0"/>
                <a:cs typeface="Arial" pitchFamily="34" charset="0"/>
              </a:rPr>
              <a:t>כ- </a:t>
            </a:r>
            <a:r>
              <a:rPr lang="en-US" sz="2800" b="1" dirty="0" err="1">
                <a:latin typeface="Arial" pitchFamily="34" charset="0"/>
                <a:cs typeface="Arial" pitchFamily="34" charset="0"/>
              </a:rPr>
              <a:t>C</a:t>
            </a:r>
            <a:r>
              <a:rPr lang="en-US" sz="2800" b="1" baseline="-25000" dirty="0" err="1">
                <a:latin typeface="Arial" pitchFamily="34" charset="0"/>
                <a:cs typeface="Arial" pitchFamily="34" charset="0"/>
              </a:rPr>
              <a:t>n</a:t>
            </a:r>
            <a:r>
              <a:rPr lang="en-US" sz="2800" b="1" dirty="0">
                <a:latin typeface="Arial" pitchFamily="34" charset="0"/>
                <a:cs typeface="Arial" pitchFamily="34" charset="0"/>
              </a:rPr>
              <a:t>(H</a:t>
            </a:r>
            <a:r>
              <a:rPr lang="en-US" sz="2800" b="1" baseline="-25000" dirty="0">
                <a:latin typeface="Arial" pitchFamily="34" charset="0"/>
                <a:cs typeface="Arial" pitchFamily="34" charset="0"/>
              </a:rPr>
              <a:t>2</a:t>
            </a:r>
            <a:r>
              <a:rPr lang="en-US" sz="2800" b="1" dirty="0">
                <a:latin typeface="Arial" pitchFamily="34" charset="0"/>
                <a:cs typeface="Arial" pitchFamily="34" charset="0"/>
              </a:rPr>
              <a:t>O)</a:t>
            </a:r>
            <a:r>
              <a:rPr lang="en-US" sz="2800" b="1" baseline="-25000" dirty="0">
                <a:latin typeface="Arial" pitchFamily="34" charset="0"/>
                <a:cs typeface="Arial" pitchFamily="34" charset="0"/>
              </a:rPr>
              <a:t>n</a:t>
            </a:r>
            <a:r>
              <a:rPr lang="en-US" sz="2800" b="1" dirty="0">
                <a:latin typeface="Arial" pitchFamily="34" charset="0"/>
                <a:cs typeface="Arial" pitchFamily="34" charset="0"/>
              </a:rPr>
              <a:t> </a:t>
            </a:r>
            <a:r>
              <a:rPr lang="he-IL" sz="2800" b="1" dirty="0" smtClean="0">
                <a:latin typeface="Arial" pitchFamily="34" charset="0"/>
                <a:cs typeface="Arial" pitchFamily="34" charset="0"/>
              </a:rPr>
              <a:t>, </a:t>
            </a:r>
            <a:r>
              <a:rPr lang="he-IL" sz="2800" b="1" dirty="0">
                <a:latin typeface="Arial" pitchFamily="34" charset="0"/>
                <a:cs typeface="Arial" pitchFamily="34" charset="0"/>
              </a:rPr>
              <a:t>לכן סברו שניתן להתייחס לפחמימות  כתרכובות של </a:t>
            </a:r>
            <a:r>
              <a:rPr lang="he-IL" sz="2800" b="1" dirty="0" smtClean="0">
                <a:latin typeface="Arial" pitchFamily="34" charset="0"/>
                <a:cs typeface="Arial" pitchFamily="34" charset="0"/>
              </a:rPr>
              <a:t>פחמן </a:t>
            </a:r>
            <a:r>
              <a:rPr lang="he-IL" sz="2800" b="1" dirty="0">
                <a:latin typeface="Arial" pitchFamily="34" charset="0"/>
                <a:cs typeface="Arial" pitchFamily="34" charset="0"/>
              </a:rPr>
              <a:t>ומים. </a:t>
            </a:r>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51</a:t>
            </a:fld>
            <a:endParaRPr lang="he-IL"/>
          </a:p>
        </p:txBody>
      </p:sp>
      <p:sp>
        <p:nvSpPr>
          <p:cNvPr id="4" name="כותרת 3"/>
          <p:cNvSpPr>
            <a:spLocks noGrp="1"/>
          </p:cNvSpPr>
          <p:nvPr>
            <p:ph type="title"/>
          </p:nvPr>
        </p:nvSpPr>
        <p:spPr>
          <a:xfrm>
            <a:off x="457200" y="274638"/>
            <a:ext cx="8229600" cy="994122"/>
          </a:xfrm>
        </p:spPr>
        <p:txBody>
          <a:bodyPr/>
          <a:lstStyle/>
          <a:p>
            <a:pPr algn="ctr"/>
            <a:r>
              <a:rPr lang="he-IL" dirty="0" smtClean="0"/>
              <a:t>פחמימות - סוכרים</a:t>
            </a:r>
            <a:endParaRPr lang="he-IL" dirty="0"/>
          </a:p>
        </p:txBody>
      </p:sp>
    </p:spTree>
    <p:extLst>
      <p:ext uri="{BB962C8B-B14F-4D97-AF65-F5344CB8AC3E}">
        <p14:creationId xmlns:p14="http://schemas.microsoft.com/office/powerpoint/2010/main" val="2631747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9"/>
          <p:cNvSpPr>
            <a:spLocks noGrp="1" noChangeArrowheads="1"/>
          </p:cNvSpPr>
          <p:nvPr>
            <p:ph idx="1"/>
          </p:nvPr>
        </p:nvSpPr>
        <p:spPr>
          <a:xfrm>
            <a:off x="539553" y="908720"/>
            <a:ext cx="8147248" cy="5472608"/>
          </a:xfrm>
        </p:spPr>
        <p:txBody>
          <a:bodyPr>
            <a:normAutofit/>
          </a:bodyPr>
          <a:lstStyle/>
          <a:p>
            <a:pPr>
              <a:spcBef>
                <a:spcPct val="50000"/>
              </a:spcBef>
            </a:pPr>
            <a:r>
              <a:rPr lang="he-IL" sz="3200" dirty="0" smtClean="0"/>
              <a:t>החד סוכרים נקראים גם סוכרים פשוטים</a:t>
            </a:r>
            <a:r>
              <a:rPr lang="en-US" sz="3200" dirty="0" smtClean="0"/>
              <a:t> </a:t>
            </a:r>
            <a:r>
              <a:rPr lang="he-IL" sz="3200" dirty="0" smtClean="0"/>
              <a:t>נוסחתם האמפירית היא </a:t>
            </a:r>
            <a:r>
              <a:rPr lang="en-US" sz="3200" dirty="0" smtClean="0"/>
              <a:t>(CH</a:t>
            </a:r>
            <a:r>
              <a:rPr lang="en-US" sz="3200" baseline="-25000" dirty="0" smtClean="0"/>
              <a:t>2</a:t>
            </a:r>
            <a:r>
              <a:rPr lang="en-US" sz="3200" dirty="0" smtClean="0"/>
              <a:t>O)</a:t>
            </a:r>
            <a:r>
              <a:rPr lang="en-US" sz="3200" baseline="-25000" dirty="0" smtClean="0"/>
              <a:t>n </a:t>
            </a:r>
            <a:r>
              <a:rPr lang="he-IL" sz="3200" dirty="0" smtClean="0"/>
              <a:t> , כאשר  3   </a:t>
            </a:r>
            <a:r>
              <a:rPr lang="en-US" dirty="0" smtClean="0"/>
              <a:t>n</a:t>
            </a:r>
            <a:r>
              <a:rPr lang="he-IL" dirty="0" smtClean="0"/>
              <a:t>   </a:t>
            </a:r>
            <a:endParaRPr lang="he-IL" sz="3200" dirty="0" smtClean="0"/>
          </a:p>
          <a:p>
            <a:pPr eaLnBrk="1" hangingPunct="1">
              <a:spcBef>
                <a:spcPct val="50000"/>
              </a:spcBef>
            </a:pPr>
            <a:r>
              <a:rPr lang="he-IL" sz="3200" dirty="0" smtClean="0"/>
              <a:t>החד-סוכרים הם </a:t>
            </a:r>
            <a:r>
              <a:rPr lang="he-IL" sz="3200" b="1" u="sng" dirty="0" smtClean="0"/>
              <a:t>רב-</a:t>
            </a:r>
            <a:r>
              <a:rPr lang="he-IL" sz="3200" b="1" u="sng" dirty="0" err="1" smtClean="0"/>
              <a:t>כהלים</a:t>
            </a:r>
            <a:r>
              <a:rPr lang="he-IL" sz="3200" dirty="0" smtClean="0"/>
              <a:t> (</a:t>
            </a:r>
            <a:r>
              <a:rPr lang="en-US" sz="3200" dirty="0" smtClean="0"/>
              <a:t>OH</a:t>
            </a:r>
            <a:r>
              <a:rPr lang="he-IL" sz="3200" dirty="0" smtClean="0"/>
              <a:t>) המכילים גם קבוצה קרבונילית (</a:t>
            </a:r>
            <a:r>
              <a:rPr lang="en-US" sz="3200" dirty="0" smtClean="0"/>
              <a:t>C=O</a:t>
            </a:r>
            <a:r>
              <a:rPr lang="he-IL" sz="3200" dirty="0" smtClean="0"/>
              <a:t>) – </a:t>
            </a:r>
            <a:r>
              <a:rPr lang="he-IL" sz="3200" b="1" u="sng" dirty="0" smtClean="0"/>
              <a:t>אלדהיד או קטון</a:t>
            </a:r>
            <a:r>
              <a:rPr lang="he-IL" sz="3200" dirty="0" smtClean="0"/>
              <a:t>.</a:t>
            </a:r>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52</a:t>
            </a:fld>
            <a:endParaRPr lang="he-IL"/>
          </a:p>
        </p:txBody>
      </p:sp>
      <p:sp>
        <p:nvSpPr>
          <p:cNvPr id="8194" name="Rectangle 2"/>
          <p:cNvSpPr>
            <a:spLocks noGrp="1" noChangeArrowheads="1"/>
          </p:cNvSpPr>
          <p:nvPr>
            <p:ph type="title"/>
          </p:nvPr>
        </p:nvSpPr>
        <p:spPr>
          <a:xfrm>
            <a:off x="457200" y="116632"/>
            <a:ext cx="8229600" cy="720080"/>
          </a:xfrm>
        </p:spPr>
        <p:txBody>
          <a:bodyPr>
            <a:noAutofit/>
          </a:bodyPr>
          <a:lstStyle/>
          <a:p>
            <a:pPr algn="ctr">
              <a:defRPr/>
            </a:pPr>
            <a:r>
              <a:rPr lang="he-IL" sz="4400" b="1" dirty="0" smtClean="0">
                <a:solidFill>
                  <a:schemeClr val="tx1"/>
                </a:solidFill>
                <a:effectLst>
                  <a:outerShdw blurRad="38100" dist="38100" dir="2700000" algn="tl">
                    <a:srgbClr val="000000"/>
                  </a:outerShdw>
                </a:effectLst>
              </a:rPr>
              <a:t>חד סוכרים</a:t>
            </a:r>
            <a:endParaRPr lang="en-US" sz="4000" b="1" dirty="0" smtClean="0">
              <a:solidFill>
                <a:schemeClr val="tx1"/>
              </a:solidFill>
              <a:effectLst>
                <a:outerShdw blurRad="38100" dist="38100" dir="2700000" algn="tl">
                  <a:srgbClr val="000000"/>
                </a:outerShdw>
              </a:effectLst>
            </a:endParaRPr>
          </a:p>
        </p:txBody>
      </p:sp>
      <p:sp>
        <p:nvSpPr>
          <p:cNvPr id="10" name="TextBox 9"/>
          <p:cNvSpPr txBox="1"/>
          <p:nvPr/>
        </p:nvSpPr>
        <p:spPr>
          <a:xfrm>
            <a:off x="4114800" y="297180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2120936" y="1485152"/>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20936" y="1485152"/>
                <a:ext cx="484427" cy="461665"/>
              </a:xfrm>
              <a:prstGeom prst="rect">
                <a:avLst/>
              </a:prstGeom>
              <a:blipFill rotWithShape="1">
                <a:blip r:embed="rId2"/>
                <a:stretch>
                  <a:fillRect/>
                </a:stretch>
              </a:blipFill>
            </p:spPr>
            <p:txBody>
              <a:bodyPr/>
              <a:lstStyle/>
              <a:p>
                <a:r>
                  <a:rPr lang="he-IL">
                    <a:noFill/>
                  </a:rPr>
                  <a:t> </a:t>
                </a:r>
              </a:p>
            </p:txBody>
          </p:sp>
        </mc:Fallback>
      </mc:AlternateContent>
      <p:pic>
        <p:nvPicPr>
          <p:cNvPr id="6" name="Picture 4" descr="מודל פישר לדי גלוקוז"/>
          <p:cNvPicPr>
            <a:picLocks noChangeAspect="1" noChangeArrowheads="1"/>
          </p:cNvPicPr>
          <p:nvPr/>
        </p:nvPicPr>
        <p:blipFill>
          <a:blip r:embed="rId3">
            <a:clrChange>
              <a:clrFrom>
                <a:srgbClr val="FFFFFF"/>
              </a:clrFrom>
              <a:clrTo>
                <a:srgbClr val="FFFFFF">
                  <a:alpha val="0"/>
                </a:srgbClr>
              </a:clrTo>
            </a:clrChange>
            <a:lum contrast="48000"/>
            <a:extLst>
              <a:ext uri="{28A0092B-C50C-407E-A947-70E740481C1C}">
                <a14:useLocalDpi xmlns:a14="http://schemas.microsoft.com/office/drawing/2010/main" val="0"/>
              </a:ext>
            </a:extLst>
          </a:blip>
          <a:srcRect l="-2159" r="75923" b="15268"/>
          <a:stretch>
            <a:fillRect/>
          </a:stretch>
        </p:blipFill>
        <p:spPr bwMode="auto">
          <a:xfrm>
            <a:off x="2164621" y="3138690"/>
            <a:ext cx="2191355" cy="331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Fructose - Ketose form"/>
          <p:cNvPicPr/>
          <p:nvPr/>
        </p:nvPicPr>
        <p:blipFill>
          <a:blip r:embed="rId4">
            <a:extLst>
              <a:ext uri="{28A0092B-C50C-407E-A947-70E740481C1C}">
                <a14:useLocalDpi xmlns:a14="http://schemas.microsoft.com/office/drawing/2010/main" val="0"/>
              </a:ext>
            </a:extLst>
          </a:blip>
          <a:srcRect/>
          <a:stretch>
            <a:fillRect/>
          </a:stretch>
        </p:blipFill>
        <p:spPr bwMode="auto">
          <a:xfrm>
            <a:off x="5311616" y="3717032"/>
            <a:ext cx="1564640" cy="246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6060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63713" y="0"/>
            <a:ext cx="6851650" cy="1143000"/>
          </a:xfrm>
        </p:spPr>
        <p:txBody>
          <a:bodyPr>
            <a:normAutofit fontScale="90000"/>
          </a:bodyPr>
          <a:lstStyle/>
          <a:p>
            <a:pPr algn="ctr" eaLnBrk="1" hangingPunct="1"/>
            <a:r>
              <a:rPr lang="he-IL" b="1" dirty="0" smtClean="0"/>
              <a:t>סוכרוז ועששת </a:t>
            </a:r>
            <a:r>
              <a:rPr lang="he-IL" b="1" dirty="0" smtClean="0">
                <a:solidFill>
                  <a:srgbClr val="FF0000"/>
                </a:solidFill>
              </a:rPr>
              <a:t>(הרחבה לתלמיד)</a:t>
            </a:r>
            <a:endParaRPr lang="en-US" b="1" dirty="0" smtClean="0">
              <a:solidFill>
                <a:srgbClr val="FF0000"/>
              </a:solidFill>
            </a:endParaRPr>
          </a:p>
        </p:txBody>
      </p:sp>
      <p:sp>
        <p:nvSpPr>
          <p:cNvPr id="24579" name="Rectangle 3"/>
          <p:cNvSpPr>
            <a:spLocks noGrp="1" noChangeArrowheads="1"/>
          </p:cNvSpPr>
          <p:nvPr>
            <p:ph type="body" idx="1"/>
          </p:nvPr>
        </p:nvSpPr>
        <p:spPr>
          <a:xfrm>
            <a:off x="1692275" y="1196975"/>
            <a:ext cx="7451725" cy="5257800"/>
          </a:xfrm>
        </p:spPr>
        <p:txBody>
          <a:bodyPr/>
          <a:lstStyle/>
          <a:p>
            <a:pPr marL="109728" indent="0" eaLnBrk="1" hangingPunct="1">
              <a:spcBef>
                <a:spcPts val="1200"/>
              </a:spcBef>
              <a:spcAft>
                <a:spcPts val="1800"/>
              </a:spcAft>
              <a:buNone/>
            </a:pPr>
            <a:r>
              <a:rPr lang="he-IL" dirty="0" smtClean="0"/>
              <a:t>הסוכרוז גורם לעששת יותר מכל סוכר אחר.</a:t>
            </a:r>
          </a:p>
          <a:p>
            <a:pPr eaLnBrk="1" hangingPunct="1">
              <a:spcBef>
                <a:spcPts val="1200"/>
              </a:spcBef>
              <a:spcAft>
                <a:spcPts val="1800"/>
              </a:spcAft>
            </a:pPr>
            <a:r>
              <a:rPr lang="he-IL" dirty="0" smtClean="0"/>
              <a:t>הסיבה לכך: החיידקים שמצויים בפה וגורמים לעששת מפרקים אותו לשני מרכיביו: פרוקטוז וגלוקוז. </a:t>
            </a:r>
          </a:p>
          <a:p>
            <a:pPr eaLnBrk="1" hangingPunct="1">
              <a:spcBef>
                <a:spcPts val="1200"/>
              </a:spcBef>
              <a:spcAft>
                <a:spcPts val="1800"/>
              </a:spcAft>
            </a:pPr>
            <a:r>
              <a:rPr lang="he-IL" dirty="0" smtClean="0"/>
              <a:t>הפרוקטוז מנוצל ע"י החיידקים להתפתחותם ואילו מהגלוקוז הם בונים פולימר שנקרא </a:t>
            </a:r>
            <a:r>
              <a:rPr lang="he-IL" dirty="0" err="1" smtClean="0"/>
              <a:t>דקסטרן</a:t>
            </a:r>
            <a:r>
              <a:rPr lang="he-IL" dirty="0" smtClean="0"/>
              <a:t>. </a:t>
            </a:r>
          </a:p>
          <a:p>
            <a:pPr eaLnBrk="1" hangingPunct="1">
              <a:spcBef>
                <a:spcPts val="1200"/>
              </a:spcBef>
              <a:spcAft>
                <a:spcPts val="1800"/>
              </a:spcAft>
            </a:pPr>
            <a:r>
              <a:rPr lang="he-IL" dirty="0" smtClean="0"/>
              <a:t>בעזרת הפולימר הם נצמדים לשיניים ומשחררים חומצות אורגניות, שגורמות להמסת המינרל שבאמייל השן ולעששת.</a:t>
            </a:r>
            <a:endParaRPr lang="en-US" dirty="0" smtClean="0"/>
          </a:p>
        </p:txBody>
      </p:sp>
    </p:spTree>
    <p:extLst>
      <p:ext uri="{BB962C8B-B14F-4D97-AF65-F5344CB8AC3E}">
        <p14:creationId xmlns:p14="http://schemas.microsoft.com/office/powerpoint/2010/main" val="58754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54</a:t>
            </a:fld>
            <a:endParaRPr lang="he-IL"/>
          </a:p>
        </p:txBody>
      </p:sp>
      <p:sp>
        <p:nvSpPr>
          <p:cNvPr id="14339" name="Rectangle 2"/>
          <p:cNvSpPr>
            <a:spLocks noGrp="1" noChangeArrowheads="1"/>
          </p:cNvSpPr>
          <p:nvPr>
            <p:ph type="title"/>
          </p:nvPr>
        </p:nvSpPr>
        <p:spPr>
          <a:xfrm>
            <a:off x="685799" y="0"/>
            <a:ext cx="7989887" cy="1805136"/>
          </a:xfrm>
        </p:spPr>
        <p:txBody>
          <a:bodyPr>
            <a:noAutofit/>
          </a:bodyPr>
          <a:lstStyle/>
          <a:p>
            <a:pPr algn="ctr" eaLnBrk="1" hangingPunct="1"/>
            <a:r>
              <a:rPr lang="he-IL" sz="4000" b="1" dirty="0" smtClean="0"/>
              <a:t>סוכר לבן מול סוכר חום</a:t>
            </a:r>
            <a:r>
              <a:rPr lang="en-US" sz="4000" b="1" dirty="0" smtClean="0"/>
              <a:t/>
            </a:r>
            <a:br>
              <a:rPr lang="en-US" sz="4000" b="1" dirty="0" smtClean="0"/>
            </a:br>
            <a:r>
              <a:rPr lang="he-IL" sz="4000" b="1" dirty="0" smtClean="0"/>
              <a:t>אמת או מיתוס</a:t>
            </a:r>
            <a:r>
              <a:rPr lang="en-US" sz="4000" b="1" dirty="0" smtClean="0"/>
              <a:t>?</a:t>
            </a:r>
            <a:r>
              <a:rPr lang="he-IL" sz="4000" b="1" dirty="0" smtClean="0"/>
              <a:t> </a:t>
            </a:r>
            <a:br>
              <a:rPr lang="he-IL" sz="4000" b="1" dirty="0" smtClean="0"/>
            </a:br>
            <a:r>
              <a:rPr lang="he-IL" sz="4000" dirty="0" smtClean="0">
                <a:solidFill>
                  <a:srgbClr val="FF0000"/>
                </a:solidFill>
              </a:rPr>
              <a:t>הרחבה לתלמיד</a:t>
            </a:r>
            <a:endParaRPr lang="en-US" sz="3600" dirty="0" smtClean="0">
              <a:solidFill>
                <a:srgbClr val="FF0000"/>
              </a:solidFill>
            </a:endParaRPr>
          </a:p>
        </p:txBody>
      </p:sp>
      <p:grpSp>
        <p:nvGrpSpPr>
          <p:cNvPr id="2" name="Group 3"/>
          <p:cNvGrpSpPr>
            <a:grpSpLocks/>
          </p:cNvGrpSpPr>
          <p:nvPr/>
        </p:nvGrpSpPr>
        <p:grpSpPr bwMode="auto">
          <a:xfrm>
            <a:off x="2743200" y="1805136"/>
            <a:ext cx="6076813" cy="4648200"/>
            <a:chOff x="2112" y="1392"/>
            <a:chExt cx="3621" cy="2736"/>
          </a:xfrm>
        </p:grpSpPr>
        <p:sp>
          <p:nvSpPr>
            <p:cNvPr id="28676" name="Rectangle 4"/>
            <p:cNvSpPr>
              <a:spLocks noChangeArrowheads="1"/>
            </p:cNvSpPr>
            <p:nvPr/>
          </p:nvSpPr>
          <p:spPr bwMode="auto">
            <a:xfrm>
              <a:off x="3360" y="1392"/>
              <a:ext cx="912" cy="288"/>
            </a:xfrm>
            <a:prstGeom prst="rect">
              <a:avLst/>
            </a:prstGeom>
            <a:noFill/>
            <a:ln w="9525">
              <a:noFill/>
              <a:miter lim="800000"/>
              <a:headEnd/>
              <a:tailEnd/>
            </a:ln>
            <a:effectLst/>
          </p:spPr>
          <p:txBody>
            <a:bodyPr wrap="none" anchor="ctr"/>
            <a:lstStyle/>
            <a:p>
              <a:pPr algn="ctr" eaLnBrk="0" hangingPunct="0">
                <a:defRPr/>
              </a:pPr>
              <a:r>
                <a:rPr lang="he-IL" sz="3600" b="1" dirty="0">
                  <a:solidFill>
                    <a:srgbClr val="009999"/>
                  </a:solidFill>
                  <a:effectLst>
                    <a:outerShdw blurRad="38100" dist="38100" dir="2700000" algn="tl">
                      <a:srgbClr val="C0C0C0"/>
                    </a:outerShdw>
                  </a:effectLst>
                  <a:latin typeface="Times New Roman" pitchFamily="18" charset="0"/>
                  <a:cs typeface="Times New Roman" pitchFamily="18" charset="0"/>
                </a:rPr>
                <a:t>סוכר לבן</a:t>
              </a:r>
              <a:r>
                <a:rPr lang="en-US" sz="3600" b="1" dirty="0">
                  <a:solidFill>
                    <a:srgbClr val="009999"/>
                  </a:solidFill>
                  <a:effectLst>
                    <a:outerShdw blurRad="38100" dist="38100" dir="2700000" algn="tl">
                      <a:srgbClr val="C0C0C0"/>
                    </a:outerShdw>
                  </a:effectLst>
                  <a:latin typeface="Times New Roman" pitchFamily="18" charset="0"/>
                  <a:cs typeface="Arial" pitchFamily="34" charset="0"/>
                </a:rPr>
                <a:t>:</a:t>
              </a:r>
              <a:endParaRPr lang="en-US" sz="2400" dirty="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77" name="Rectangle 5"/>
            <p:cNvSpPr>
              <a:spLocks noChangeArrowheads="1"/>
            </p:cNvSpPr>
            <p:nvPr/>
          </p:nvSpPr>
          <p:spPr bwMode="auto">
            <a:xfrm>
              <a:off x="2112" y="1392"/>
              <a:ext cx="912" cy="288"/>
            </a:xfrm>
            <a:prstGeom prst="rect">
              <a:avLst/>
            </a:prstGeom>
            <a:noFill/>
            <a:ln w="9525">
              <a:noFill/>
              <a:miter lim="800000"/>
              <a:headEnd/>
              <a:tailEnd/>
            </a:ln>
            <a:effectLst/>
          </p:spPr>
          <p:txBody>
            <a:bodyPr wrap="none" anchor="ctr"/>
            <a:lstStyle/>
            <a:p>
              <a:pPr algn="ctr" eaLnBrk="0" hangingPunct="0">
                <a:defRPr/>
              </a:pPr>
              <a:r>
                <a:rPr lang="he-IL" sz="3600" b="1" dirty="0">
                  <a:solidFill>
                    <a:srgbClr val="009999"/>
                  </a:solidFill>
                  <a:effectLst>
                    <a:outerShdw blurRad="38100" dist="38100" dir="2700000" algn="tl">
                      <a:srgbClr val="C0C0C0"/>
                    </a:outerShdw>
                  </a:effectLst>
                  <a:latin typeface="Times New Roman" pitchFamily="18" charset="0"/>
                  <a:cs typeface="Times New Roman" pitchFamily="18" charset="0"/>
                </a:rPr>
                <a:t>סוכר חום</a:t>
              </a:r>
              <a:r>
                <a:rPr lang="en-US" sz="3600" b="1" dirty="0">
                  <a:solidFill>
                    <a:srgbClr val="009999"/>
                  </a:solidFill>
                  <a:effectLst>
                    <a:outerShdw blurRad="38100" dist="38100" dir="2700000" algn="tl">
                      <a:srgbClr val="C0C0C0"/>
                    </a:outerShdw>
                  </a:effectLst>
                  <a:latin typeface="Times New Roman" pitchFamily="18" charset="0"/>
                  <a:cs typeface="Arial" pitchFamily="34" charset="0"/>
                </a:rPr>
                <a:t>:</a:t>
              </a:r>
              <a:endParaRPr lang="en-US" sz="2400" dirty="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78" name="Rectangle 6"/>
            <p:cNvSpPr>
              <a:spLocks noChangeArrowheads="1"/>
            </p:cNvSpPr>
            <p:nvPr/>
          </p:nvSpPr>
          <p:spPr bwMode="auto">
            <a:xfrm>
              <a:off x="4560" y="1872"/>
              <a:ext cx="912" cy="288"/>
            </a:xfrm>
            <a:prstGeom prst="rect">
              <a:avLst/>
            </a:prstGeom>
            <a:noFill/>
            <a:ln w="9525">
              <a:noFill/>
              <a:miter lim="800000"/>
              <a:headEnd/>
              <a:tailEnd/>
            </a:ln>
            <a:effectLst/>
          </p:spPr>
          <p:txBody>
            <a:bodyPr wrap="none" anchor="ctr"/>
            <a:lstStyle/>
            <a:p>
              <a:pPr algn="ctr" eaLnBrk="0" hangingPunct="0">
                <a:defRPr/>
              </a:pPr>
              <a:r>
                <a:rPr lang="he-IL" sz="3600" b="1" dirty="0">
                  <a:effectLst>
                    <a:outerShdw blurRad="38100" dist="38100" dir="2700000" algn="tl">
                      <a:srgbClr val="C0C0C0"/>
                    </a:outerShdw>
                  </a:effectLst>
                  <a:latin typeface="Times New Roman" pitchFamily="18" charset="0"/>
                  <a:cs typeface="Times New Roman" pitchFamily="18" charset="0"/>
                </a:rPr>
                <a:t>קלוריות</a:t>
              </a:r>
              <a:r>
                <a:rPr lang="en-US" sz="3600" b="1" dirty="0">
                  <a:effectLst>
                    <a:outerShdw blurRad="38100" dist="38100" dir="2700000" algn="tl">
                      <a:srgbClr val="C0C0C0"/>
                    </a:outerShdw>
                  </a:effectLst>
                  <a:latin typeface="Times New Roman" pitchFamily="18" charset="0"/>
                  <a:cs typeface="Arial" pitchFamily="34" charset="0"/>
                </a:rPr>
                <a:t>:</a:t>
              </a:r>
              <a:endParaRPr lang="en-US" sz="2400" dirty="0">
                <a:effectLst>
                  <a:outerShdw blurRad="38100" dist="38100" dir="2700000" algn="tl">
                    <a:srgbClr val="C0C0C0"/>
                  </a:outerShdw>
                </a:effectLst>
                <a:latin typeface="Times New Roman" pitchFamily="18" charset="0"/>
                <a:cs typeface="Arial" pitchFamily="34" charset="0"/>
              </a:endParaRPr>
            </a:p>
          </p:txBody>
        </p:sp>
        <p:sp>
          <p:nvSpPr>
            <p:cNvPr id="28679" name="Rectangle 7"/>
            <p:cNvSpPr>
              <a:spLocks noChangeArrowheads="1"/>
            </p:cNvSpPr>
            <p:nvPr/>
          </p:nvSpPr>
          <p:spPr bwMode="auto">
            <a:xfrm>
              <a:off x="3360" y="1872"/>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396</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0" name="Rectangle 8"/>
            <p:cNvSpPr>
              <a:spLocks noChangeArrowheads="1"/>
            </p:cNvSpPr>
            <p:nvPr/>
          </p:nvSpPr>
          <p:spPr bwMode="auto">
            <a:xfrm>
              <a:off x="2112" y="1872"/>
              <a:ext cx="912" cy="288"/>
            </a:xfrm>
            <a:prstGeom prst="rect">
              <a:avLst/>
            </a:prstGeom>
            <a:noFill/>
            <a:ln w="9525">
              <a:noFill/>
              <a:miter lim="800000"/>
              <a:headEnd/>
              <a:tailEnd/>
            </a:ln>
            <a:effectLst/>
          </p:spPr>
          <p:txBody>
            <a:bodyPr wrap="none" anchor="ctr"/>
            <a:lstStyle/>
            <a:p>
              <a:pPr algn="ctr" eaLnBrk="0" hangingPunct="0">
                <a:defRPr/>
              </a:pPr>
              <a:r>
                <a:rPr lang="en-US" sz="2800" dirty="0">
                  <a:solidFill>
                    <a:srgbClr val="009999"/>
                  </a:solidFill>
                  <a:effectLst>
                    <a:outerShdw blurRad="38100" dist="38100" dir="2700000" algn="tl">
                      <a:srgbClr val="C0C0C0"/>
                    </a:outerShdw>
                  </a:effectLst>
                  <a:latin typeface="Times New Roman" pitchFamily="18" charset="0"/>
                  <a:cs typeface="Arial" pitchFamily="34" charset="0"/>
                </a:rPr>
                <a:t>373</a:t>
              </a:r>
              <a:endParaRPr lang="en-US" sz="2400" dirty="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1" name="Rectangle 9"/>
            <p:cNvSpPr>
              <a:spLocks noChangeArrowheads="1"/>
            </p:cNvSpPr>
            <p:nvPr/>
          </p:nvSpPr>
          <p:spPr bwMode="auto">
            <a:xfrm>
              <a:off x="4403" y="2352"/>
              <a:ext cx="912" cy="290"/>
            </a:xfrm>
            <a:prstGeom prst="rect">
              <a:avLst/>
            </a:prstGeom>
            <a:noFill/>
            <a:ln w="9525">
              <a:noFill/>
              <a:miter lim="800000"/>
              <a:headEnd/>
              <a:tailEnd/>
            </a:ln>
            <a:effectLst/>
          </p:spPr>
          <p:txBody>
            <a:bodyPr wrap="none" anchor="ctr"/>
            <a:lstStyle/>
            <a:p>
              <a:pPr algn="ctr" eaLnBrk="0" hangingPunct="0">
                <a:defRPr/>
              </a:pPr>
              <a:r>
                <a:rPr lang="he-IL" sz="3600" b="1" dirty="0" smtClean="0">
                  <a:effectLst>
                    <a:outerShdw blurRad="38100" dist="38100" dir="2700000" algn="tl">
                      <a:srgbClr val="C0C0C0"/>
                    </a:outerShdw>
                  </a:effectLst>
                  <a:latin typeface="Times New Roman" pitchFamily="18" charset="0"/>
                  <a:cs typeface="Times New Roman" pitchFamily="18" charset="0"/>
                </a:rPr>
                <a:t>פחמימות %</a:t>
              </a:r>
              <a:endParaRPr lang="en-US" sz="2400" dirty="0">
                <a:effectLst>
                  <a:outerShdw blurRad="38100" dist="38100" dir="2700000" algn="tl">
                    <a:srgbClr val="C0C0C0"/>
                  </a:outerShdw>
                </a:effectLst>
                <a:latin typeface="Times New Roman" pitchFamily="18" charset="0"/>
                <a:cs typeface="Arial" pitchFamily="34" charset="0"/>
              </a:endParaRPr>
            </a:p>
          </p:txBody>
        </p:sp>
        <p:sp>
          <p:nvSpPr>
            <p:cNvPr id="28682" name="Rectangle 10"/>
            <p:cNvSpPr>
              <a:spLocks noChangeArrowheads="1"/>
            </p:cNvSpPr>
            <p:nvPr/>
          </p:nvSpPr>
          <p:spPr bwMode="auto">
            <a:xfrm>
              <a:off x="3360" y="2352"/>
              <a:ext cx="912" cy="290"/>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99.9</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3" name="Rectangle 11"/>
            <p:cNvSpPr>
              <a:spLocks noChangeArrowheads="1"/>
            </p:cNvSpPr>
            <p:nvPr/>
          </p:nvSpPr>
          <p:spPr bwMode="auto">
            <a:xfrm>
              <a:off x="2112" y="2352"/>
              <a:ext cx="912" cy="290"/>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96.5</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4" name="Rectangle 12"/>
            <p:cNvSpPr>
              <a:spLocks noChangeArrowheads="1"/>
            </p:cNvSpPr>
            <p:nvPr/>
          </p:nvSpPr>
          <p:spPr bwMode="auto">
            <a:xfrm>
              <a:off x="4892" y="2832"/>
              <a:ext cx="755" cy="288"/>
            </a:xfrm>
            <a:prstGeom prst="rect">
              <a:avLst/>
            </a:prstGeom>
            <a:noFill/>
            <a:ln w="9525">
              <a:noFill/>
              <a:miter lim="800000"/>
              <a:headEnd/>
              <a:tailEnd/>
            </a:ln>
            <a:effectLst/>
          </p:spPr>
          <p:txBody>
            <a:bodyPr wrap="none" anchor="ctr"/>
            <a:lstStyle/>
            <a:p>
              <a:pPr algn="ctr" eaLnBrk="0" hangingPunct="0">
                <a:defRPr/>
              </a:pPr>
              <a:r>
                <a:rPr lang="he-IL" sz="3600" b="1" dirty="0">
                  <a:effectLst>
                    <a:outerShdw blurRad="38100" dist="38100" dir="2700000" algn="tl">
                      <a:srgbClr val="C0C0C0"/>
                    </a:outerShdw>
                  </a:effectLst>
                  <a:latin typeface="Times New Roman" pitchFamily="18" charset="0"/>
                  <a:cs typeface="Times New Roman" pitchFamily="18" charset="0"/>
                </a:rPr>
                <a:t>סידן</a:t>
              </a:r>
              <a:endParaRPr lang="en-US" sz="2400" dirty="0">
                <a:effectLst>
                  <a:outerShdw blurRad="38100" dist="38100" dir="2700000" algn="tl">
                    <a:srgbClr val="C0C0C0"/>
                  </a:outerShdw>
                </a:effectLst>
                <a:latin typeface="Times New Roman" pitchFamily="18" charset="0"/>
                <a:cs typeface="Arial" pitchFamily="34" charset="0"/>
              </a:endParaRPr>
            </a:p>
          </p:txBody>
        </p:sp>
        <p:sp>
          <p:nvSpPr>
            <p:cNvPr id="28685" name="Rectangle 13"/>
            <p:cNvSpPr>
              <a:spLocks noChangeArrowheads="1"/>
            </p:cNvSpPr>
            <p:nvPr/>
          </p:nvSpPr>
          <p:spPr bwMode="auto">
            <a:xfrm>
              <a:off x="3360" y="2832"/>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1 </a:t>
              </a:r>
              <a:r>
                <a:rPr lang="he-IL" sz="2800">
                  <a:solidFill>
                    <a:srgbClr val="009999"/>
                  </a:solidFill>
                  <a:effectLst>
                    <a:outerShdw blurRad="38100" dist="38100" dir="2700000" algn="tl">
                      <a:srgbClr val="C0C0C0"/>
                    </a:outerShdw>
                  </a:effectLst>
                  <a:latin typeface="Times New Roman" pitchFamily="18" charset="0"/>
                  <a:cs typeface="Times New Roman" pitchFamily="18" charset="0"/>
                </a:rPr>
                <a:t>מ”ג</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6" name="Rectangle 14"/>
            <p:cNvSpPr>
              <a:spLocks noChangeArrowheads="1"/>
            </p:cNvSpPr>
            <p:nvPr/>
          </p:nvSpPr>
          <p:spPr bwMode="auto">
            <a:xfrm>
              <a:off x="2112" y="2832"/>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85 </a:t>
              </a:r>
              <a:r>
                <a:rPr lang="he-IL" sz="2800">
                  <a:solidFill>
                    <a:srgbClr val="009999"/>
                  </a:solidFill>
                  <a:effectLst>
                    <a:outerShdw blurRad="38100" dist="38100" dir="2700000" algn="tl">
                      <a:srgbClr val="C0C0C0"/>
                    </a:outerShdw>
                  </a:effectLst>
                  <a:latin typeface="Times New Roman" pitchFamily="18" charset="0"/>
                  <a:cs typeface="Times New Roman" pitchFamily="18" charset="0"/>
                </a:rPr>
                <a:t>מ”ג</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7" name="Rectangle 15"/>
            <p:cNvSpPr>
              <a:spLocks noChangeArrowheads="1"/>
            </p:cNvSpPr>
            <p:nvPr/>
          </p:nvSpPr>
          <p:spPr bwMode="auto">
            <a:xfrm>
              <a:off x="4821" y="3360"/>
              <a:ext cx="912" cy="288"/>
            </a:xfrm>
            <a:prstGeom prst="rect">
              <a:avLst/>
            </a:prstGeom>
            <a:noFill/>
            <a:ln w="9525">
              <a:noFill/>
              <a:miter lim="800000"/>
              <a:headEnd/>
              <a:tailEnd/>
            </a:ln>
            <a:effectLst/>
          </p:spPr>
          <p:txBody>
            <a:bodyPr wrap="none" anchor="ctr"/>
            <a:lstStyle/>
            <a:p>
              <a:pPr algn="ctr" eaLnBrk="0" hangingPunct="0">
                <a:defRPr/>
              </a:pPr>
              <a:r>
                <a:rPr lang="he-IL" sz="3600" b="1" dirty="0">
                  <a:effectLst>
                    <a:outerShdw blurRad="38100" dist="38100" dir="2700000" algn="tl">
                      <a:srgbClr val="C0C0C0"/>
                    </a:outerShdw>
                  </a:effectLst>
                  <a:latin typeface="Times New Roman" pitchFamily="18" charset="0"/>
                  <a:cs typeface="Times New Roman" pitchFamily="18" charset="0"/>
                </a:rPr>
                <a:t>ברזל</a:t>
              </a:r>
              <a:endParaRPr lang="en-US" sz="2400" dirty="0">
                <a:effectLst>
                  <a:outerShdw blurRad="38100" dist="38100" dir="2700000" algn="tl">
                    <a:srgbClr val="C0C0C0"/>
                  </a:outerShdw>
                </a:effectLst>
                <a:latin typeface="Times New Roman" pitchFamily="18" charset="0"/>
                <a:cs typeface="Arial" pitchFamily="34" charset="0"/>
              </a:endParaRPr>
            </a:p>
          </p:txBody>
        </p:sp>
        <p:sp>
          <p:nvSpPr>
            <p:cNvPr id="28688" name="Rectangle 16"/>
            <p:cNvSpPr>
              <a:spLocks noChangeArrowheads="1"/>
            </p:cNvSpPr>
            <p:nvPr/>
          </p:nvSpPr>
          <p:spPr bwMode="auto">
            <a:xfrm>
              <a:off x="3360" y="3360"/>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0.1 </a:t>
              </a:r>
              <a:r>
                <a:rPr lang="he-IL" sz="2800">
                  <a:solidFill>
                    <a:srgbClr val="009999"/>
                  </a:solidFill>
                  <a:effectLst>
                    <a:outerShdw blurRad="38100" dist="38100" dir="2700000" algn="tl">
                      <a:srgbClr val="C0C0C0"/>
                    </a:outerShdw>
                  </a:effectLst>
                  <a:latin typeface="Times New Roman" pitchFamily="18" charset="0"/>
                  <a:cs typeface="Times New Roman" pitchFamily="18" charset="0"/>
                </a:rPr>
                <a:t>מ”ג</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89" name="Rectangle 17"/>
            <p:cNvSpPr>
              <a:spLocks noChangeArrowheads="1"/>
            </p:cNvSpPr>
            <p:nvPr/>
          </p:nvSpPr>
          <p:spPr bwMode="auto">
            <a:xfrm>
              <a:off x="2112" y="3360"/>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3.5 </a:t>
              </a:r>
              <a:r>
                <a:rPr lang="he-IL" sz="2800">
                  <a:solidFill>
                    <a:srgbClr val="009999"/>
                  </a:solidFill>
                  <a:effectLst>
                    <a:outerShdw blurRad="38100" dist="38100" dir="2700000" algn="tl">
                      <a:srgbClr val="C0C0C0"/>
                    </a:outerShdw>
                  </a:effectLst>
                  <a:latin typeface="Times New Roman" pitchFamily="18" charset="0"/>
                  <a:cs typeface="Times New Roman" pitchFamily="18" charset="0"/>
                </a:rPr>
                <a:t>מ”ג</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90" name="Rectangle 18"/>
            <p:cNvSpPr>
              <a:spLocks noChangeArrowheads="1"/>
            </p:cNvSpPr>
            <p:nvPr/>
          </p:nvSpPr>
          <p:spPr bwMode="auto">
            <a:xfrm>
              <a:off x="4560" y="3840"/>
              <a:ext cx="912" cy="288"/>
            </a:xfrm>
            <a:prstGeom prst="rect">
              <a:avLst/>
            </a:prstGeom>
            <a:noFill/>
            <a:ln w="9525">
              <a:noFill/>
              <a:miter lim="800000"/>
              <a:headEnd/>
              <a:tailEnd/>
            </a:ln>
            <a:effectLst/>
          </p:spPr>
          <p:txBody>
            <a:bodyPr wrap="none" anchor="ctr"/>
            <a:lstStyle/>
            <a:p>
              <a:pPr algn="ctr" eaLnBrk="0" hangingPunct="0">
                <a:defRPr/>
              </a:pPr>
              <a:r>
                <a:rPr lang="he-IL" sz="3600" b="1" dirty="0" smtClean="0">
                  <a:effectLst>
                    <a:outerShdw blurRad="38100" dist="38100" dir="2700000" algn="tl">
                      <a:srgbClr val="C0C0C0"/>
                    </a:outerShdw>
                  </a:effectLst>
                  <a:latin typeface="Times New Roman" pitchFamily="18" charset="0"/>
                  <a:cs typeface="Times New Roman" pitchFamily="18" charset="0"/>
                </a:rPr>
                <a:t>  ערך</a:t>
              </a:r>
              <a:r>
                <a:rPr lang="en-US" sz="3600" b="1" dirty="0" smtClean="0">
                  <a:effectLst>
                    <a:outerShdw blurRad="38100" dist="38100" dir="2700000" algn="tl">
                      <a:srgbClr val="C0C0C0"/>
                    </a:outerShdw>
                  </a:effectLst>
                  <a:latin typeface="Times New Roman" pitchFamily="18" charset="0"/>
                  <a:cs typeface="Arial" pitchFamily="34" charset="0"/>
                </a:rPr>
                <a:t> </a:t>
              </a:r>
              <a:r>
                <a:rPr lang="he-IL" sz="3600" b="1" dirty="0" err="1">
                  <a:effectLst>
                    <a:outerShdw blurRad="38100" dist="38100" dir="2700000" algn="tl">
                      <a:srgbClr val="C0C0C0"/>
                    </a:outerShdw>
                  </a:effectLst>
                  <a:latin typeface="Times New Roman" pitchFamily="18" charset="0"/>
                  <a:cs typeface="Times New Roman" pitchFamily="18" charset="0"/>
                </a:rPr>
                <a:t>גליקמי</a:t>
              </a:r>
              <a:endParaRPr lang="en-US" sz="2400" dirty="0">
                <a:effectLst>
                  <a:outerShdw blurRad="38100" dist="38100" dir="2700000" algn="tl">
                    <a:srgbClr val="C0C0C0"/>
                  </a:outerShdw>
                </a:effectLst>
                <a:latin typeface="Times New Roman" pitchFamily="18" charset="0"/>
                <a:cs typeface="Arial" pitchFamily="34" charset="0"/>
              </a:endParaRPr>
            </a:p>
          </p:txBody>
        </p:sp>
        <p:sp>
          <p:nvSpPr>
            <p:cNvPr id="28691" name="Rectangle 19"/>
            <p:cNvSpPr>
              <a:spLocks noChangeArrowheads="1"/>
            </p:cNvSpPr>
            <p:nvPr/>
          </p:nvSpPr>
          <p:spPr bwMode="auto">
            <a:xfrm>
              <a:off x="3360" y="3840"/>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64%</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sp>
          <p:nvSpPr>
            <p:cNvPr id="28692" name="Rectangle 20"/>
            <p:cNvSpPr>
              <a:spLocks noChangeArrowheads="1"/>
            </p:cNvSpPr>
            <p:nvPr/>
          </p:nvSpPr>
          <p:spPr bwMode="auto">
            <a:xfrm>
              <a:off x="2112" y="3840"/>
              <a:ext cx="912" cy="288"/>
            </a:xfrm>
            <a:prstGeom prst="rect">
              <a:avLst/>
            </a:prstGeom>
            <a:noFill/>
            <a:ln w="9525">
              <a:noFill/>
              <a:miter lim="800000"/>
              <a:headEnd/>
              <a:tailEnd/>
            </a:ln>
            <a:effectLst/>
          </p:spPr>
          <p:txBody>
            <a:bodyPr wrap="none" anchor="ctr"/>
            <a:lstStyle/>
            <a:p>
              <a:pPr algn="ctr" eaLnBrk="0" hangingPunct="0">
                <a:defRPr/>
              </a:pPr>
              <a:r>
                <a:rPr lang="en-US" sz="2800">
                  <a:solidFill>
                    <a:srgbClr val="009999"/>
                  </a:solidFill>
                  <a:effectLst>
                    <a:outerShdw blurRad="38100" dist="38100" dir="2700000" algn="tl">
                      <a:srgbClr val="C0C0C0"/>
                    </a:outerShdw>
                  </a:effectLst>
                  <a:latin typeface="Times New Roman" pitchFamily="18" charset="0"/>
                  <a:cs typeface="Arial" pitchFamily="34" charset="0"/>
                </a:rPr>
                <a:t>64%</a:t>
              </a:r>
              <a:endParaRPr lang="en-US" sz="2400">
                <a:solidFill>
                  <a:srgbClr val="009999"/>
                </a:solidFill>
                <a:effectLst>
                  <a:outerShdw blurRad="38100" dist="38100" dir="2700000" algn="tl">
                    <a:srgbClr val="C0C0C0"/>
                  </a:outerShdw>
                </a:effectLst>
                <a:latin typeface="Times New Roman" pitchFamily="18" charset="0"/>
                <a:cs typeface="Arial" pitchFamily="34" charset="0"/>
              </a:endParaRPr>
            </a:p>
          </p:txBody>
        </p:sp>
      </p:grpSp>
      <p:pic>
        <p:nvPicPr>
          <p:cNvPr id="28674" name="Picture 2" descr="C:\Users\MARCEL\Pictures\תמונות כימיה ח' מטמון חדש\Brown Sugar Cu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77667"/>
            <a:ext cx="2374309" cy="2222205"/>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Users\MARCEL\Pictures\תמונות כימיה ח' מטמון חדש\Sugar Cub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2684"/>
            <a:ext cx="2983865" cy="178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1000"/>
                                        <p:tgtEl>
                                          <p:spTgt spid="28674"/>
                                        </p:tgtEl>
                                      </p:cBhvr>
                                    </p:animEffect>
                                    <p:anim calcmode="lin" valueType="num">
                                      <p:cBhvr>
                                        <p:cTn id="16" dur="1000" fill="hold"/>
                                        <p:tgtEl>
                                          <p:spTgt spid="28674"/>
                                        </p:tgtEl>
                                        <p:attrNameLst>
                                          <p:attrName>ppt_x</p:attrName>
                                        </p:attrNameLst>
                                      </p:cBhvr>
                                      <p:tavLst>
                                        <p:tav tm="0">
                                          <p:val>
                                            <p:strVal val="#ppt_x"/>
                                          </p:val>
                                        </p:tav>
                                        <p:tav tm="100000">
                                          <p:val>
                                            <p:strVal val="#ppt_x"/>
                                          </p:val>
                                        </p:tav>
                                      </p:tavLst>
                                    </p:anim>
                                    <p:anim calcmode="lin" valueType="num">
                                      <p:cBhvr>
                                        <p:cTn id="17" dur="1000" fill="hold"/>
                                        <p:tgtEl>
                                          <p:spTgt spid="2867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8675"/>
                                        </p:tgtEl>
                                        <p:attrNameLst>
                                          <p:attrName>style.visibility</p:attrName>
                                        </p:attrNameLst>
                                      </p:cBhvr>
                                      <p:to>
                                        <p:strVal val="visible"/>
                                      </p:to>
                                    </p:set>
                                    <p:animEffect transition="in" filter="fade">
                                      <p:cBhvr>
                                        <p:cTn id="20" dur="1000"/>
                                        <p:tgtEl>
                                          <p:spTgt spid="28675"/>
                                        </p:tgtEl>
                                      </p:cBhvr>
                                    </p:animEffect>
                                    <p:anim calcmode="lin" valueType="num">
                                      <p:cBhvr>
                                        <p:cTn id="21" dur="1000" fill="hold"/>
                                        <p:tgtEl>
                                          <p:spTgt spid="28675"/>
                                        </p:tgtEl>
                                        <p:attrNameLst>
                                          <p:attrName>ppt_x</p:attrName>
                                        </p:attrNameLst>
                                      </p:cBhvr>
                                      <p:tavLst>
                                        <p:tav tm="0">
                                          <p:val>
                                            <p:strVal val="#ppt_x"/>
                                          </p:val>
                                        </p:tav>
                                        <p:tav tm="100000">
                                          <p:val>
                                            <p:strVal val="#ppt_x"/>
                                          </p:val>
                                        </p:tav>
                                      </p:tavLst>
                                    </p:anim>
                                    <p:anim calcmode="lin" valueType="num">
                                      <p:cBhvr>
                                        <p:cTn id="22"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12776"/>
            <a:ext cx="8229600" cy="5184576"/>
          </a:xfrm>
        </p:spPr>
        <p:txBody>
          <a:bodyPr/>
          <a:lstStyle/>
          <a:p>
            <a:r>
              <a:rPr lang="he-IL" sz="2800" dirty="0"/>
              <a:t>דו-סוכרים </a:t>
            </a:r>
            <a:r>
              <a:rPr lang="he-IL" sz="2800" dirty="0" smtClean="0"/>
              <a:t>נוצרים </a:t>
            </a:r>
            <a:r>
              <a:rPr lang="he-IL" sz="2800" dirty="0"/>
              <a:t>בתגובת </a:t>
            </a:r>
            <a:r>
              <a:rPr lang="he-IL" sz="3600" b="1" dirty="0">
                <a:solidFill>
                  <a:srgbClr val="7030A0"/>
                </a:solidFill>
              </a:rPr>
              <a:t>דחיסה</a:t>
            </a:r>
            <a:r>
              <a:rPr lang="he-IL" sz="2800" dirty="0"/>
              <a:t> של שתי מולקולות של </a:t>
            </a:r>
            <a:r>
              <a:rPr lang="he-IL" sz="2800" dirty="0" smtClean="0"/>
              <a:t>חד-סוכר</a:t>
            </a:r>
            <a:r>
              <a:rPr lang="he-IL" sz="2800" dirty="0"/>
              <a:t>.</a:t>
            </a:r>
            <a:endParaRPr lang="en-US" sz="2800" dirty="0" smtClean="0"/>
          </a:p>
          <a:p>
            <a:pPr marL="109728" indent="0">
              <a:buNone/>
            </a:pPr>
            <a:endParaRPr lang="en-US" dirty="0"/>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55</a:t>
            </a:fld>
            <a:endParaRPr lang="he-IL"/>
          </a:p>
        </p:txBody>
      </p:sp>
      <p:sp>
        <p:nvSpPr>
          <p:cNvPr id="2" name="כותרת 1"/>
          <p:cNvSpPr>
            <a:spLocks noGrp="1"/>
          </p:cNvSpPr>
          <p:nvPr>
            <p:ph type="title"/>
          </p:nvPr>
        </p:nvSpPr>
        <p:spPr>
          <a:xfrm>
            <a:off x="457200" y="274638"/>
            <a:ext cx="8229600" cy="1066130"/>
          </a:xfrm>
        </p:spPr>
        <p:txBody>
          <a:bodyPr>
            <a:normAutofit/>
          </a:bodyPr>
          <a:lstStyle/>
          <a:p>
            <a:pPr algn="ctr"/>
            <a:r>
              <a:rPr lang="he-IL" sz="4400" b="1" dirty="0" smtClean="0">
                <a:effectLst>
                  <a:outerShdw blurRad="38100" dist="38100" dir="2700000" algn="tl">
                    <a:srgbClr val="000000"/>
                  </a:outerShdw>
                </a:effectLst>
              </a:rPr>
              <a:t>יצירת דו-סוכרים</a:t>
            </a:r>
            <a:endParaRPr lang="en-US" sz="4400" dirty="0"/>
          </a:p>
        </p:txBody>
      </p:sp>
      <p:pic>
        <p:nvPicPr>
          <p:cNvPr id="9" name="Picture 6" descr="http://www.ustboniface.mb.ca/cusb/abernier/Biologie/Module1/Images/reactioncondensation.jpg"/>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b="15132"/>
          <a:stretch>
            <a:fillRect/>
          </a:stretch>
        </p:blipFill>
        <p:spPr bwMode="auto">
          <a:xfrm>
            <a:off x="2428172" y="2564904"/>
            <a:ext cx="467995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51920" y="6112675"/>
            <a:ext cx="1512168" cy="523220"/>
          </a:xfrm>
          <a:prstGeom prst="rect">
            <a:avLst/>
          </a:prstGeom>
          <a:noFill/>
        </p:spPr>
        <p:txBody>
          <a:bodyPr wrap="square" rtlCol="1">
            <a:spAutoFit/>
          </a:bodyPr>
          <a:lstStyle/>
          <a:p>
            <a:r>
              <a:rPr lang="he-IL" sz="2800" b="1" dirty="0" smtClean="0"/>
              <a:t>מלטוז</a:t>
            </a:r>
            <a:endParaRPr lang="he-IL" sz="2800" b="1" dirty="0"/>
          </a:p>
        </p:txBody>
      </p:sp>
    </p:spTree>
    <p:extLst>
      <p:ext uri="{BB962C8B-B14F-4D97-AF65-F5344CB8AC3E}">
        <p14:creationId xmlns:p14="http://schemas.microsoft.com/office/powerpoint/2010/main" val="3629030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56</a:t>
            </a:fld>
            <a:endParaRPr lang="he-IL"/>
          </a:p>
        </p:txBody>
      </p:sp>
      <p:sp>
        <p:nvSpPr>
          <p:cNvPr id="4" name="כותרת 3"/>
          <p:cNvSpPr>
            <a:spLocks noGrp="1"/>
          </p:cNvSpPr>
          <p:nvPr>
            <p:ph type="title"/>
          </p:nvPr>
        </p:nvSpPr>
        <p:spPr/>
        <p:txBody>
          <a:bodyPr/>
          <a:lstStyle/>
          <a:p>
            <a:pPr algn="ctr"/>
            <a:r>
              <a:rPr lang="he-IL" dirty="0" smtClean="0"/>
              <a:t>יצירת סוכרוז</a:t>
            </a:r>
            <a:endParaRPr lang="he-IL" dirty="0"/>
          </a:p>
        </p:txBody>
      </p:sp>
      <p:pic>
        <p:nvPicPr>
          <p:cNvPr id="5" name="Picture 2" descr="Saccharose2.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3116691"/>
            <a:ext cx="3631261" cy="1864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5576" y="1772816"/>
            <a:ext cx="7632848" cy="584775"/>
          </a:xfrm>
          <a:prstGeom prst="rect">
            <a:avLst/>
          </a:prstGeom>
          <a:noFill/>
        </p:spPr>
        <p:txBody>
          <a:bodyPr wrap="square" rtlCol="1">
            <a:spAutoFit/>
          </a:bodyPr>
          <a:lstStyle/>
          <a:p>
            <a:r>
              <a:rPr lang="he-IL" sz="3200" dirty="0" smtClean="0"/>
              <a:t>סוכרוז נוצר בתהליך דחיסה של גלוקוז ופרוקטוז</a:t>
            </a:r>
            <a:endParaRPr lang="he-IL" sz="3200" dirty="0"/>
          </a:p>
        </p:txBody>
      </p:sp>
      <p:pic>
        <p:nvPicPr>
          <p:cNvPr id="31746" name="Picture 2" descr="C:\Users\MARCEL\Pictures\תמונות כימיה ח' מטמון חדש\Sugar On Spo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112" y="2996952"/>
            <a:ext cx="3744416" cy="223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14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79512" y="1556792"/>
            <a:ext cx="8784976" cy="3492724"/>
          </a:xfrm>
        </p:spPr>
        <p:txBody>
          <a:bodyPr>
            <a:noAutofit/>
          </a:bodyPr>
          <a:lstStyle/>
          <a:p>
            <a:pPr eaLnBrk="1" hangingPunct="1">
              <a:lnSpc>
                <a:spcPct val="115000"/>
              </a:lnSpc>
            </a:pPr>
            <a:r>
              <a:rPr lang="he-IL" sz="2800" dirty="0" smtClean="0"/>
              <a:t>ניתן לפרק את הדו-סוכר לחד-סוכרים המרכיבים אותו ע"י תהליך </a:t>
            </a:r>
            <a:r>
              <a:rPr lang="he-IL" sz="3200" b="1" dirty="0" smtClean="0">
                <a:solidFill>
                  <a:srgbClr val="7030A0"/>
                </a:solidFill>
              </a:rPr>
              <a:t>ההידרוליזה</a:t>
            </a:r>
            <a:r>
              <a:rPr lang="he-IL" sz="2800" dirty="0" smtClean="0"/>
              <a:t> (פירוק באמצעות מים) בנוכחות זרז מתאים.</a:t>
            </a:r>
          </a:p>
          <a:p>
            <a:pPr eaLnBrk="1" hangingPunct="1">
              <a:lnSpc>
                <a:spcPct val="115000"/>
              </a:lnSpc>
            </a:pPr>
            <a:endParaRPr lang="he-IL" sz="2800" dirty="0"/>
          </a:p>
          <a:p>
            <a:pPr>
              <a:lnSpc>
                <a:spcPct val="115000"/>
              </a:lnSpc>
            </a:pPr>
            <a:r>
              <a:rPr lang="he-IL" sz="2800" dirty="0" smtClean="0"/>
              <a:t>תהליך </a:t>
            </a:r>
            <a:r>
              <a:rPr lang="he-IL" sz="2800" dirty="0"/>
              <a:t>ההידרוליזה של </a:t>
            </a:r>
            <a:r>
              <a:rPr lang="he-IL" sz="2800" dirty="0" smtClean="0"/>
              <a:t>סוכרים </a:t>
            </a:r>
            <a:r>
              <a:rPr lang="he-IL" sz="2800" dirty="0"/>
              <a:t>הוא </a:t>
            </a:r>
            <a:r>
              <a:rPr lang="he-IL" sz="2800" dirty="0" smtClean="0"/>
              <a:t>תהליך הפיך לתהליך הדחיסה.</a:t>
            </a:r>
            <a:endParaRPr lang="en-US" sz="2800" dirty="0" smtClean="0"/>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57</a:t>
            </a:fld>
            <a:endParaRPr lang="he-IL"/>
          </a:p>
        </p:txBody>
      </p:sp>
      <p:sp>
        <p:nvSpPr>
          <p:cNvPr id="28674" name="Rectangle 2"/>
          <p:cNvSpPr>
            <a:spLocks noGrp="1" noChangeArrowheads="1"/>
          </p:cNvSpPr>
          <p:nvPr>
            <p:ph type="title"/>
          </p:nvPr>
        </p:nvSpPr>
        <p:spPr>
          <a:xfrm>
            <a:off x="539750" y="0"/>
            <a:ext cx="8229600" cy="1143000"/>
          </a:xfrm>
        </p:spPr>
        <p:txBody>
          <a:bodyPr>
            <a:normAutofit/>
          </a:bodyPr>
          <a:lstStyle/>
          <a:p>
            <a:pPr algn="ctr">
              <a:defRPr/>
            </a:pPr>
            <a:r>
              <a:rPr lang="he-IL" sz="4000" b="1" dirty="0" smtClean="0">
                <a:effectLst>
                  <a:outerShdw blurRad="38100" dist="38100" dir="2700000" algn="tl">
                    <a:srgbClr val="000000"/>
                  </a:outerShdw>
                </a:effectLst>
              </a:rPr>
              <a:t>פירוק של דו-סוכרים</a:t>
            </a:r>
            <a:endParaRPr lang="en-US" sz="4000" b="1" dirty="0" smtClean="0">
              <a:effectLst>
                <a:outerShdw blurRad="38100" dist="38100" dir="2700000" algn="tl">
                  <a:srgbClr val="000000"/>
                </a:outerShdw>
              </a:effectLst>
            </a:endParaRPr>
          </a:p>
        </p:txBody>
      </p:sp>
      <p:sp>
        <p:nvSpPr>
          <p:cNvPr id="24586" name="Text Box 11"/>
          <p:cNvSpPr txBox="1">
            <a:spLocks noChangeArrowheads="1"/>
          </p:cNvSpPr>
          <p:nvPr/>
        </p:nvSpPr>
        <p:spPr bwMode="auto">
          <a:xfrm>
            <a:off x="5580063" y="6165850"/>
            <a:ext cx="324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000"/>
          </a:p>
        </p:txBody>
      </p:sp>
    </p:spTree>
    <p:extLst>
      <p:ext uri="{BB962C8B-B14F-4D97-AF65-F5344CB8AC3E}">
        <p14:creationId xmlns:p14="http://schemas.microsoft.com/office/powerpoint/2010/main" val="219621178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58</a:t>
            </a:fld>
            <a:endParaRPr lang="he-IL"/>
          </a:p>
        </p:txBody>
      </p:sp>
      <p:sp>
        <p:nvSpPr>
          <p:cNvPr id="40962" name="Rectangle 4"/>
          <p:cNvSpPr>
            <a:spLocks noGrp="1" noChangeArrowheads="1"/>
          </p:cNvSpPr>
          <p:nvPr>
            <p:ph type="title"/>
          </p:nvPr>
        </p:nvSpPr>
        <p:spPr>
          <a:xfrm>
            <a:off x="358080" y="260648"/>
            <a:ext cx="8382000" cy="864096"/>
          </a:xfrm>
        </p:spPr>
        <p:txBody>
          <a:bodyPr>
            <a:normAutofit fontScale="90000"/>
          </a:bodyPr>
          <a:lstStyle/>
          <a:p>
            <a:pPr algn="ctr" eaLnBrk="1" hangingPunct="1">
              <a:defRPr/>
            </a:pPr>
            <a:r>
              <a:rPr lang="he-IL" sz="3800" b="1" dirty="0" smtClean="0">
                <a:effectLst>
                  <a:outerShdw blurRad="38100" dist="38100" dir="2700000" algn="tl">
                    <a:srgbClr val="000000"/>
                  </a:outerShdw>
                </a:effectLst>
              </a:rPr>
              <a:t>רב סוכרים</a:t>
            </a:r>
            <a:r>
              <a:rPr lang="en-US" sz="3800" b="1" dirty="0" smtClean="0">
                <a:effectLst>
                  <a:outerShdw blurRad="38100" dist="38100" dir="2700000" algn="tl">
                    <a:srgbClr val="000000"/>
                  </a:outerShdw>
                </a:effectLst>
              </a:rPr>
              <a:t> </a:t>
            </a:r>
            <a:r>
              <a:rPr lang="he-IL" sz="3800" b="1" dirty="0" smtClean="0">
                <a:effectLst>
                  <a:outerShdw blurRad="38100" dist="38100" dir="2700000" algn="tl">
                    <a:srgbClr val="000000"/>
                  </a:outerShdw>
                </a:effectLst>
              </a:rPr>
              <a:t> - פולימרים</a:t>
            </a:r>
            <a:br>
              <a:rPr lang="he-IL" sz="3800" b="1" dirty="0" smtClean="0">
                <a:effectLst>
                  <a:outerShdw blurRad="38100" dist="38100" dir="2700000" algn="tl">
                    <a:srgbClr val="000000"/>
                  </a:outerShdw>
                </a:effectLst>
              </a:rPr>
            </a:br>
            <a:endParaRPr lang="en-US" sz="3800" b="1" dirty="0" smtClean="0">
              <a:solidFill>
                <a:srgbClr val="FF0000"/>
              </a:solidFill>
              <a:effectLst>
                <a:outerShdw blurRad="38100" dist="38100" dir="2700000" algn="tl">
                  <a:srgbClr val="000000"/>
                </a:outerShdw>
              </a:effectLst>
            </a:endParaRPr>
          </a:p>
        </p:txBody>
      </p:sp>
      <p:sp>
        <p:nvSpPr>
          <p:cNvPr id="95237" name="Oval 5"/>
          <p:cNvSpPr>
            <a:spLocks noChangeArrowheads="1"/>
          </p:cNvSpPr>
          <p:nvPr/>
        </p:nvSpPr>
        <p:spPr bwMode="auto">
          <a:xfrm>
            <a:off x="3779912" y="1340768"/>
            <a:ext cx="2233613" cy="935037"/>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he-IL" b="1" dirty="0" smtClean="0">
                <a:effectLst>
                  <a:outerShdw blurRad="38100" dist="38100" dir="2700000" algn="tl">
                    <a:srgbClr val="FFFFFF"/>
                  </a:outerShdw>
                </a:effectLst>
              </a:rPr>
              <a:t>רב-סוכרים</a:t>
            </a:r>
            <a:endParaRPr lang="en-US" b="1" dirty="0">
              <a:effectLst>
                <a:outerShdw blurRad="38100" dist="38100" dir="2700000" algn="tl">
                  <a:srgbClr val="FFFFFF"/>
                </a:outerShdw>
              </a:effectLst>
            </a:endParaRPr>
          </a:p>
        </p:txBody>
      </p:sp>
      <p:sp>
        <p:nvSpPr>
          <p:cNvPr id="37892" name="Oval 6"/>
          <p:cNvSpPr>
            <a:spLocks noChangeArrowheads="1"/>
          </p:cNvSpPr>
          <p:nvPr/>
        </p:nvSpPr>
        <p:spPr bwMode="auto">
          <a:xfrm>
            <a:off x="6084888" y="2276872"/>
            <a:ext cx="1727200" cy="9366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he-IL" dirty="0" smtClean="0"/>
              <a:t>רב-סוכרים</a:t>
            </a:r>
            <a:endParaRPr lang="he-IL" dirty="0"/>
          </a:p>
          <a:p>
            <a:pPr algn="ctr"/>
            <a:r>
              <a:rPr lang="he-IL" dirty="0" err="1"/>
              <a:t>אגירתיים</a:t>
            </a:r>
            <a:endParaRPr lang="en-US" dirty="0"/>
          </a:p>
        </p:txBody>
      </p:sp>
      <p:sp>
        <p:nvSpPr>
          <p:cNvPr id="37893" name="Oval 7"/>
          <p:cNvSpPr>
            <a:spLocks noChangeArrowheads="1"/>
          </p:cNvSpPr>
          <p:nvPr/>
        </p:nvSpPr>
        <p:spPr bwMode="auto">
          <a:xfrm>
            <a:off x="2268538" y="2492896"/>
            <a:ext cx="1727200" cy="93662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he-IL" dirty="0" smtClean="0"/>
              <a:t>רב-וכרים</a:t>
            </a:r>
            <a:endParaRPr lang="he-IL" dirty="0"/>
          </a:p>
          <a:p>
            <a:pPr algn="ctr"/>
            <a:r>
              <a:rPr lang="he-IL" dirty="0"/>
              <a:t>מבניים</a:t>
            </a:r>
            <a:endParaRPr lang="en-US" dirty="0"/>
          </a:p>
        </p:txBody>
      </p:sp>
      <p:sp>
        <p:nvSpPr>
          <p:cNvPr id="37894" name="Rectangle 8"/>
          <p:cNvSpPr>
            <a:spLocks noChangeArrowheads="1"/>
          </p:cNvSpPr>
          <p:nvPr/>
        </p:nvSpPr>
        <p:spPr bwMode="auto">
          <a:xfrm>
            <a:off x="1547813" y="3789040"/>
            <a:ext cx="1295400"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he-IL" dirty="0"/>
              <a:t>כיטין</a:t>
            </a:r>
            <a:endParaRPr lang="en-US" dirty="0"/>
          </a:p>
        </p:txBody>
      </p:sp>
      <p:sp>
        <p:nvSpPr>
          <p:cNvPr id="37895" name="Rectangle 9"/>
          <p:cNvSpPr>
            <a:spLocks noChangeArrowheads="1"/>
          </p:cNvSpPr>
          <p:nvPr/>
        </p:nvSpPr>
        <p:spPr bwMode="auto">
          <a:xfrm>
            <a:off x="3204592" y="3789040"/>
            <a:ext cx="1295400" cy="5762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he-IL" dirty="0"/>
              <a:t>תאית (</a:t>
            </a:r>
            <a:r>
              <a:rPr lang="he-IL" dirty="0" err="1"/>
              <a:t>צלולוז</a:t>
            </a:r>
            <a:r>
              <a:rPr lang="he-IL" dirty="0"/>
              <a:t>)</a:t>
            </a:r>
            <a:endParaRPr lang="en-US" dirty="0"/>
          </a:p>
        </p:txBody>
      </p:sp>
      <p:sp>
        <p:nvSpPr>
          <p:cNvPr id="37896" name="Rectangle 10"/>
          <p:cNvSpPr>
            <a:spLocks noChangeArrowheads="1"/>
          </p:cNvSpPr>
          <p:nvPr/>
        </p:nvSpPr>
        <p:spPr bwMode="auto">
          <a:xfrm>
            <a:off x="5148064" y="3573016"/>
            <a:ext cx="1295400" cy="576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he-IL" dirty="0"/>
              <a:t>עמילן</a:t>
            </a:r>
            <a:endParaRPr lang="en-US" dirty="0"/>
          </a:p>
        </p:txBody>
      </p:sp>
      <p:sp>
        <p:nvSpPr>
          <p:cNvPr id="37897" name="Rectangle 11"/>
          <p:cNvSpPr>
            <a:spLocks noChangeArrowheads="1"/>
          </p:cNvSpPr>
          <p:nvPr/>
        </p:nvSpPr>
        <p:spPr bwMode="auto">
          <a:xfrm>
            <a:off x="7381056" y="3429000"/>
            <a:ext cx="1295400" cy="576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he-IL" dirty="0" err="1"/>
              <a:t>גליקוגן</a:t>
            </a:r>
            <a:endParaRPr lang="en-US" dirty="0"/>
          </a:p>
        </p:txBody>
      </p:sp>
      <p:sp>
        <p:nvSpPr>
          <p:cNvPr id="37898" name="Rectangle 12"/>
          <p:cNvSpPr>
            <a:spLocks noChangeArrowheads="1"/>
          </p:cNvSpPr>
          <p:nvPr/>
        </p:nvSpPr>
        <p:spPr bwMode="auto">
          <a:xfrm>
            <a:off x="4499992" y="4797152"/>
            <a:ext cx="1081087" cy="5032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he-IL" dirty="0" err="1"/>
              <a:t>עמילופקטין</a:t>
            </a:r>
            <a:endParaRPr lang="en-US" dirty="0"/>
          </a:p>
        </p:txBody>
      </p:sp>
      <p:sp>
        <p:nvSpPr>
          <p:cNvPr id="37899" name="Rectangle 13"/>
          <p:cNvSpPr>
            <a:spLocks noChangeArrowheads="1"/>
          </p:cNvSpPr>
          <p:nvPr/>
        </p:nvSpPr>
        <p:spPr bwMode="auto">
          <a:xfrm>
            <a:off x="6156325" y="4797152"/>
            <a:ext cx="1081088" cy="5032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he-IL" dirty="0" err="1"/>
              <a:t>עמילוז</a:t>
            </a:r>
            <a:endParaRPr lang="en-US" dirty="0"/>
          </a:p>
        </p:txBody>
      </p:sp>
      <p:sp>
        <p:nvSpPr>
          <p:cNvPr id="37900" name="Line 14"/>
          <p:cNvSpPr>
            <a:spLocks noChangeShapeType="1"/>
          </p:cNvSpPr>
          <p:nvPr/>
        </p:nvSpPr>
        <p:spPr bwMode="auto">
          <a:xfrm flipH="1">
            <a:off x="3563888" y="2132856"/>
            <a:ext cx="5762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1" name="Line 15"/>
          <p:cNvSpPr>
            <a:spLocks noChangeShapeType="1"/>
          </p:cNvSpPr>
          <p:nvPr/>
        </p:nvSpPr>
        <p:spPr bwMode="auto">
          <a:xfrm>
            <a:off x="5795963" y="2132856"/>
            <a:ext cx="43180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2" name="Line 16"/>
          <p:cNvSpPr>
            <a:spLocks noChangeShapeType="1"/>
          </p:cNvSpPr>
          <p:nvPr/>
        </p:nvSpPr>
        <p:spPr bwMode="auto">
          <a:xfrm flipH="1">
            <a:off x="6300788" y="3212654"/>
            <a:ext cx="2873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3" name="Line 17"/>
          <p:cNvSpPr>
            <a:spLocks noChangeShapeType="1"/>
          </p:cNvSpPr>
          <p:nvPr/>
        </p:nvSpPr>
        <p:spPr bwMode="auto">
          <a:xfrm>
            <a:off x="7596460" y="3068960"/>
            <a:ext cx="21590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4" name="Line 18"/>
          <p:cNvSpPr>
            <a:spLocks noChangeShapeType="1"/>
          </p:cNvSpPr>
          <p:nvPr/>
        </p:nvSpPr>
        <p:spPr bwMode="auto">
          <a:xfrm flipH="1">
            <a:off x="2411413" y="3356992"/>
            <a:ext cx="360362"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5" name="Line 19"/>
          <p:cNvSpPr>
            <a:spLocks noChangeShapeType="1"/>
          </p:cNvSpPr>
          <p:nvPr/>
        </p:nvSpPr>
        <p:spPr bwMode="auto">
          <a:xfrm>
            <a:off x="3635003" y="3356992"/>
            <a:ext cx="288925"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6" name="Line 20"/>
          <p:cNvSpPr>
            <a:spLocks noChangeShapeType="1"/>
          </p:cNvSpPr>
          <p:nvPr/>
        </p:nvSpPr>
        <p:spPr bwMode="auto">
          <a:xfrm flipH="1">
            <a:off x="5076056" y="4149452"/>
            <a:ext cx="4318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7" name="Line 21"/>
          <p:cNvSpPr>
            <a:spLocks noChangeShapeType="1"/>
          </p:cNvSpPr>
          <p:nvPr/>
        </p:nvSpPr>
        <p:spPr bwMode="auto">
          <a:xfrm>
            <a:off x="6228184" y="4149080"/>
            <a:ext cx="35877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8" name="Text Box 22"/>
          <p:cNvSpPr txBox="1">
            <a:spLocks noChangeArrowheads="1"/>
          </p:cNvSpPr>
          <p:nvPr/>
        </p:nvSpPr>
        <p:spPr bwMode="auto">
          <a:xfrm>
            <a:off x="6372225" y="3429000"/>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t>דוגמאות</a:t>
            </a:r>
            <a:endParaRPr lang="en-US"/>
          </a:p>
        </p:txBody>
      </p:sp>
      <p:sp>
        <p:nvSpPr>
          <p:cNvPr id="37909" name="Text Box 23"/>
          <p:cNvSpPr txBox="1">
            <a:spLocks noChangeArrowheads="1"/>
          </p:cNvSpPr>
          <p:nvPr/>
        </p:nvSpPr>
        <p:spPr bwMode="auto">
          <a:xfrm>
            <a:off x="2483768" y="350100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t>דוגמאות</a:t>
            </a:r>
            <a:endParaRPr lang="en-US"/>
          </a:p>
        </p:txBody>
      </p:sp>
      <p:sp>
        <p:nvSpPr>
          <p:cNvPr id="37910" name="Text Box 24"/>
          <p:cNvSpPr txBox="1">
            <a:spLocks noChangeArrowheads="1"/>
          </p:cNvSpPr>
          <p:nvPr/>
        </p:nvSpPr>
        <p:spPr bwMode="auto">
          <a:xfrm>
            <a:off x="4932040" y="4293096"/>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dirty="0"/>
              <a:t>מורכב מ-</a:t>
            </a:r>
            <a:endParaRPr lang="en-US" dirty="0"/>
          </a:p>
        </p:txBody>
      </p:sp>
    </p:spTree>
    <p:extLst>
      <p:ext uri="{BB962C8B-B14F-4D97-AF65-F5344CB8AC3E}">
        <p14:creationId xmlns:p14="http://schemas.microsoft.com/office/powerpoint/2010/main" val="4162466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pPr marL="109728" indent="0">
              <a:buNone/>
            </a:pPr>
            <a:endParaRPr lang="en-US" dirty="0" smtClean="0"/>
          </a:p>
          <a:p>
            <a:pPr marL="109728" indent="0">
              <a:buNone/>
            </a:pP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59</a:t>
            </a:fld>
            <a:endParaRPr lang="he-IL"/>
          </a:p>
        </p:txBody>
      </p:sp>
      <p:sp>
        <p:nvSpPr>
          <p:cNvPr id="4" name="כותרת 3"/>
          <p:cNvSpPr>
            <a:spLocks noGrp="1"/>
          </p:cNvSpPr>
          <p:nvPr>
            <p:ph type="title"/>
          </p:nvPr>
        </p:nvSpPr>
        <p:spPr>
          <a:xfrm>
            <a:off x="440654" y="35773"/>
            <a:ext cx="8229600" cy="1143000"/>
          </a:xfrm>
        </p:spPr>
        <p:txBody>
          <a:bodyPr>
            <a:normAutofit fontScale="90000"/>
          </a:bodyPr>
          <a:lstStyle/>
          <a:p>
            <a:pPr algn="ctr"/>
            <a:r>
              <a:rPr lang="he-IL" dirty="0" smtClean="0"/>
              <a:t/>
            </a:r>
            <a:br>
              <a:rPr lang="he-IL" dirty="0" smtClean="0"/>
            </a:br>
            <a:r>
              <a:rPr lang="he-IL" dirty="0" err="1" smtClean="0"/>
              <a:t>צלולוז</a:t>
            </a:r>
            <a:r>
              <a:rPr lang="he-IL" dirty="0" smtClean="0"/>
              <a:t> – תאית</a:t>
            </a:r>
            <a:br>
              <a:rPr lang="he-IL" dirty="0" smtClean="0"/>
            </a:br>
            <a:r>
              <a:rPr lang="he-IL" sz="2200" dirty="0"/>
              <a:t>האיור </a:t>
            </a:r>
            <a:r>
              <a:rPr lang="he-IL" sz="2200" dirty="0" smtClean="0"/>
              <a:t>לקוח מתוך </a:t>
            </a:r>
            <a:r>
              <a:rPr lang="he-IL" sz="2200" dirty="0"/>
              <a:t>האתר: </a:t>
            </a:r>
            <a:r>
              <a:rPr lang="en-US" sz="1600" dirty="0">
                <a:hlinkClick r:id="rId2"/>
              </a:rPr>
              <a:t>http://nutrition.jbpub.com/resources/chemistryreview9.cfm</a:t>
            </a:r>
            <a:r>
              <a:rPr lang="he-IL" sz="4400" dirty="0"/>
              <a:t/>
            </a:r>
            <a:br>
              <a:rPr lang="he-IL" sz="4400" dirty="0"/>
            </a:br>
            <a:endParaRPr lang="he-IL" dirty="0"/>
          </a:p>
        </p:txBody>
      </p:sp>
      <p:pic>
        <p:nvPicPr>
          <p:cNvPr id="32770" name="Picture 2" descr="C:\Users\MARCEL\Pictures\אטום מימן ותרכובות פחמן\fib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3" y="1124744"/>
            <a:ext cx="8463852" cy="46924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1268760"/>
            <a:ext cx="3188765" cy="584775"/>
          </a:xfrm>
          <a:prstGeom prst="rect">
            <a:avLst/>
          </a:prstGeom>
          <a:noFill/>
        </p:spPr>
        <p:txBody>
          <a:bodyPr wrap="square" rtlCol="1">
            <a:spAutoFit/>
          </a:bodyPr>
          <a:lstStyle/>
          <a:p>
            <a:r>
              <a:rPr lang="he-IL" sz="3200" b="1" dirty="0" smtClean="0"/>
              <a:t>מהמאקרו למיקרו</a:t>
            </a:r>
            <a:endParaRPr lang="he-IL" sz="3200" b="1" dirty="0"/>
          </a:p>
        </p:txBody>
      </p:sp>
    </p:spTree>
    <p:extLst>
      <p:ext uri="{BB962C8B-B14F-4D97-AF65-F5344CB8AC3E}">
        <p14:creationId xmlns:p14="http://schemas.microsoft.com/office/powerpoint/2010/main" val="2344164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4397" y="188640"/>
            <a:ext cx="8229600" cy="1143000"/>
          </a:xfrm>
        </p:spPr>
        <p:txBody>
          <a:bodyPr/>
          <a:lstStyle/>
          <a:p>
            <a:pPr algn="ctr"/>
            <a:r>
              <a:rPr lang="he-IL" b="1" dirty="0">
                <a:solidFill>
                  <a:srgbClr val="663300"/>
                </a:solidFill>
              </a:rPr>
              <a:t>פולימרים טבעיים</a:t>
            </a:r>
            <a:endParaRPr lang="en-US" b="1" dirty="0">
              <a:solidFill>
                <a:srgbClr val="663300"/>
              </a:solidFill>
            </a:endParaRPr>
          </a:p>
        </p:txBody>
      </p:sp>
      <p:sp>
        <p:nvSpPr>
          <p:cNvPr id="23555" name="Rectangle 3"/>
          <p:cNvSpPr>
            <a:spLocks noGrp="1" noChangeArrowheads="1"/>
          </p:cNvSpPr>
          <p:nvPr>
            <p:ph type="body" idx="1"/>
          </p:nvPr>
        </p:nvSpPr>
        <p:spPr>
          <a:xfrm>
            <a:off x="457200" y="1238178"/>
            <a:ext cx="8229600" cy="4525963"/>
          </a:xfrm>
        </p:spPr>
        <p:txBody>
          <a:bodyPr/>
          <a:lstStyle/>
          <a:p>
            <a:endParaRPr lang="en-US" dirty="0"/>
          </a:p>
        </p:txBody>
      </p:sp>
      <p:sp>
        <p:nvSpPr>
          <p:cNvPr id="23559" name="Rectangle 7"/>
          <p:cNvSpPr>
            <a:spLocks noChangeArrowheads="1"/>
          </p:cNvSpPr>
          <p:nvPr/>
        </p:nvSpPr>
        <p:spPr bwMode="auto">
          <a:xfrm>
            <a:off x="457200" y="1528763"/>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None/>
            </a:pPr>
            <a:endParaRPr lang="en-US" sz="2800"/>
          </a:p>
        </p:txBody>
      </p:sp>
      <p:grpSp>
        <p:nvGrpSpPr>
          <p:cNvPr id="23569" name="Group 17"/>
          <p:cNvGrpSpPr>
            <a:grpSpLocks/>
          </p:cNvGrpSpPr>
          <p:nvPr/>
        </p:nvGrpSpPr>
        <p:grpSpPr bwMode="auto">
          <a:xfrm>
            <a:off x="792162" y="1383507"/>
            <a:ext cx="7559675" cy="4319588"/>
            <a:chOff x="476" y="1117"/>
            <a:chExt cx="4762" cy="2721"/>
          </a:xfrm>
        </p:grpSpPr>
        <p:sp>
          <p:nvSpPr>
            <p:cNvPr id="23556" name="AutoShape 4"/>
            <p:cNvSpPr>
              <a:spLocks noChangeArrowheads="1"/>
            </p:cNvSpPr>
            <p:nvPr/>
          </p:nvSpPr>
          <p:spPr bwMode="auto">
            <a:xfrm>
              <a:off x="3647" y="1117"/>
              <a:ext cx="1542" cy="45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solidFill>
                    <a:srgbClr val="663300"/>
                  </a:solidFill>
                </a:rPr>
                <a:t>כותנה</a:t>
              </a:r>
              <a:endParaRPr lang="en-US" sz="3200" b="1" dirty="0">
                <a:solidFill>
                  <a:srgbClr val="663300"/>
                </a:solidFill>
              </a:endParaRPr>
            </a:p>
          </p:txBody>
        </p:sp>
        <p:sp>
          <p:nvSpPr>
            <p:cNvPr id="23557" name="AutoShape 5"/>
            <p:cNvSpPr>
              <a:spLocks noChangeArrowheads="1"/>
            </p:cNvSpPr>
            <p:nvPr/>
          </p:nvSpPr>
          <p:spPr bwMode="auto">
            <a:xfrm>
              <a:off x="3696" y="1933"/>
              <a:ext cx="1542" cy="453"/>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smtClean="0"/>
                <a:t>חלבונים</a:t>
              </a:r>
              <a:endParaRPr lang="en-US" sz="3200" b="1" dirty="0"/>
            </a:p>
          </p:txBody>
        </p:sp>
        <p:sp>
          <p:nvSpPr>
            <p:cNvPr id="23558" name="AutoShape 6"/>
            <p:cNvSpPr>
              <a:spLocks noChangeArrowheads="1"/>
            </p:cNvSpPr>
            <p:nvPr/>
          </p:nvSpPr>
          <p:spPr bwMode="auto">
            <a:xfrm>
              <a:off x="3696" y="2704"/>
              <a:ext cx="1542" cy="45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solidFill>
                    <a:srgbClr val="663300"/>
                  </a:solidFill>
                </a:rPr>
                <a:t>תאית</a:t>
              </a:r>
              <a:endParaRPr lang="en-US" sz="3200" b="1" dirty="0">
                <a:solidFill>
                  <a:srgbClr val="663300"/>
                </a:solidFill>
              </a:endParaRPr>
            </a:p>
          </p:txBody>
        </p:sp>
        <p:sp>
          <p:nvSpPr>
            <p:cNvPr id="23560" name="AutoShape 8"/>
            <p:cNvSpPr>
              <a:spLocks noChangeArrowheads="1"/>
            </p:cNvSpPr>
            <p:nvPr/>
          </p:nvSpPr>
          <p:spPr bwMode="auto">
            <a:xfrm>
              <a:off x="476" y="1162"/>
              <a:ext cx="1542" cy="45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solidFill>
                    <a:srgbClr val="663300"/>
                  </a:solidFill>
                </a:rPr>
                <a:t>גומי טבעי</a:t>
              </a:r>
              <a:endParaRPr lang="en-US" sz="3200" b="1" dirty="0">
                <a:solidFill>
                  <a:srgbClr val="663300"/>
                </a:solidFill>
              </a:endParaRPr>
            </a:p>
          </p:txBody>
        </p:sp>
        <p:sp>
          <p:nvSpPr>
            <p:cNvPr id="23561" name="AutoShape 9"/>
            <p:cNvSpPr>
              <a:spLocks noChangeArrowheads="1"/>
            </p:cNvSpPr>
            <p:nvPr/>
          </p:nvSpPr>
          <p:spPr bwMode="auto">
            <a:xfrm>
              <a:off x="521" y="2704"/>
              <a:ext cx="1542" cy="453"/>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t>משי</a:t>
              </a:r>
              <a:endParaRPr lang="en-US" sz="3200" b="1" dirty="0"/>
            </a:p>
          </p:txBody>
        </p:sp>
        <p:sp>
          <p:nvSpPr>
            <p:cNvPr id="23562" name="AutoShape 10"/>
            <p:cNvSpPr>
              <a:spLocks noChangeArrowheads="1"/>
            </p:cNvSpPr>
            <p:nvPr/>
          </p:nvSpPr>
          <p:spPr bwMode="auto">
            <a:xfrm>
              <a:off x="476" y="1888"/>
              <a:ext cx="1542" cy="453"/>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t>צמר</a:t>
              </a:r>
              <a:endParaRPr lang="en-US" sz="3200" b="1" dirty="0"/>
            </a:p>
          </p:txBody>
        </p:sp>
        <p:sp>
          <p:nvSpPr>
            <p:cNvPr id="23564" name="AutoShape 12"/>
            <p:cNvSpPr>
              <a:spLocks noChangeArrowheads="1"/>
            </p:cNvSpPr>
            <p:nvPr/>
          </p:nvSpPr>
          <p:spPr bwMode="auto">
            <a:xfrm>
              <a:off x="3696" y="3385"/>
              <a:ext cx="1542" cy="453"/>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err="1"/>
                <a:t>גליקוגן</a:t>
              </a:r>
              <a:endParaRPr lang="en-US" sz="3200" b="1" dirty="0"/>
            </a:p>
          </p:txBody>
        </p:sp>
        <p:sp>
          <p:nvSpPr>
            <p:cNvPr id="23567" name="AutoShape 15"/>
            <p:cNvSpPr>
              <a:spLocks noChangeArrowheads="1"/>
            </p:cNvSpPr>
            <p:nvPr/>
          </p:nvSpPr>
          <p:spPr bwMode="auto">
            <a:xfrm>
              <a:off x="521" y="3339"/>
              <a:ext cx="1542" cy="45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3200" b="1" dirty="0">
                  <a:solidFill>
                    <a:srgbClr val="663300"/>
                  </a:solidFill>
                </a:rPr>
                <a:t>עמילן</a:t>
              </a:r>
              <a:endParaRPr lang="en-US" sz="3200" b="1" dirty="0">
                <a:solidFill>
                  <a:srgbClr val="663300"/>
                </a:solidFill>
              </a:endParaRPr>
            </a:p>
          </p:txBody>
        </p:sp>
      </p:grpSp>
    </p:spTree>
    <p:extLst>
      <p:ext uri="{BB962C8B-B14F-4D97-AF65-F5344CB8AC3E}">
        <p14:creationId xmlns:p14="http://schemas.microsoft.com/office/powerpoint/2010/main" val="42446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69"/>
                                        </p:tgtEl>
                                        <p:attrNameLst>
                                          <p:attrName>style.visibility</p:attrName>
                                        </p:attrNameLst>
                                      </p:cBhvr>
                                      <p:to>
                                        <p:strVal val="visible"/>
                                      </p:to>
                                    </p:set>
                                    <p:animEffect transition="in" filter="barn(inVertical)">
                                      <p:cBhvr>
                                        <p:cTn id="7"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59632" y="0"/>
            <a:ext cx="7500193" cy="981075"/>
          </a:xfrm>
        </p:spPr>
        <p:txBody>
          <a:bodyPr>
            <a:normAutofit fontScale="90000"/>
          </a:bodyPr>
          <a:lstStyle/>
          <a:p>
            <a:pPr algn="ctr" eaLnBrk="1" hangingPunct="1"/>
            <a:r>
              <a:rPr lang="he-IL" sz="4000" b="1" dirty="0" smtClean="0"/>
              <a:t>רב-סוכרים </a:t>
            </a:r>
            <a:r>
              <a:rPr lang="he-IL" sz="4000" b="1" dirty="0" err="1" smtClean="0"/>
              <a:t>אגירתיים</a:t>
            </a:r>
            <a:r>
              <a:rPr lang="he-IL" sz="4000" b="1" dirty="0" smtClean="0"/>
              <a:t> </a:t>
            </a:r>
            <a:br>
              <a:rPr lang="he-IL" sz="4000" b="1" dirty="0" smtClean="0"/>
            </a:br>
            <a:r>
              <a:rPr lang="he-IL" sz="3200" b="1" dirty="0" smtClean="0"/>
              <a:t>(חומרי תשמורת: עמילן </a:t>
            </a:r>
            <a:r>
              <a:rPr lang="he-IL" sz="3200" b="1" dirty="0" err="1" smtClean="0"/>
              <a:t>וגליקוגן</a:t>
            </a:r>
            <a:r>
              <a:rPr lang="he-IL" sz="3200" b="1" dirty="0" smtClean="0"/>
              <a:t>)</a:t>
            </a:r>
            <a:endParaRPr lang="en-US" sz="3200" b="1" dirty="0" smtClean="0"/>
          </a:p>
        </p:txBody>
      </p:sp>
      <p:sp>
        <p:nvSpPr>
          <p:cNvPr id="26627" name="Rectangle 3"/>
          <p:cNvSpPr>
            <a:spLocks noGrp="1" noChangeArrowheads="1"/>
          </p:cNvSpPr>
          <p:nvPr>
            <p:ph type="body" idx="1"/>
          </p:nvPr>
        </p:nvSpPr>
        <p:spPr>
          <a:xfrm>
            <a:off x="1" y="1125538"/>
            <a:ext cx="9144000" cy="5732462"/>
          </a:xfrm>
        </p:spPr>
        <p:txBody>
          <a:bodyPr>
            <a:normAutofit/>
          </a:bodyPr>
          <a:lstStyle/>
          <a:p>
            <a:pPr eaLnBrk="1" hangingPunct="1"/>
            <a:r>
              <a:rPr lang="he-IL" sz="2800" dirty="0" smtClean="0"/>
              <a:t>צמחים ובע"ח פיתחו אמצעים לאחסון תרכובות </a:t>
            </a:r>
            <a:r>
              <a:rPr lang="he-IL" sz="2800" dirty="0" err="1" smtClean="0"/>
              <a:t>שחימצונן</a:t>
            </a:r>
            <a:r>
              <a:rPr lang="he-IL" sz="2800" dirty="0" smtClean="0"/>
              <a:t> בעת הצורך יכול לספק להם אנרגיה לקיומם.  תרכובות אלה מכונות חומרי אגירה או חומרי תשמורת.</a:t>
            </a:r>
          </a:p>
          <a:p>
            <a:pPr marL="109728" indent="0" eaLnBrk="1" hangingPunct="1">
              <a:buNone/>
            </a:pPr>
            <a:endParaRPr lang="he-IL" sz="2800" dirty="0" smtClean="0"/>
          </a:p>
          <a:p>
            <a:pPr eaLnBrk="1" hangingPunct="1"/>
            <a:r>
              <a:rPr lang="he-IL" sz="2800" dirty="0" smtClean="0"/>
              <a:t>מולקולות הגלוקוז שנוצרות בצמח בתהליך הפוטוסינתזה, הופכות כמעט באופן </a:t>
            </a:r>
            <a:r>
              <a:rPr lang="he-IL" sz="2800" dirty="0" err="1" smtClean="0"/>
              <a:t>מיידי</a:t>
            </a:r>
            <a:r>
              <a:rPr lang="he-IL" sz="2800" dirty="0" smtClean="0"/>
              <a:t> </a:t>
            </a:r>
            <a:r>
              <a:rPr lang="he-IL" sz="2800" b="1" dirty="0" smtClean="0"/>
              <a:t>לעמילן.</a:t>
            </a:r>
          </a:p>
          <a:p>
            <a:pPr marL="109728" indent="0" eaLnBrk="1" hangingPunct="1">
              <a:buNone/>
            </a:pPr>
            <a:endParaRPr lang="he-IL" sz="2800" b="1" dirty="0" smtClean="0"/>
          </a:p>
          <a:p>
            <a:pPr eaLnBrk="1" hangingPunct="1"/>
            <a:r>
              <a:rPr lang="he-IL" sz="2800" b="1" dirty="0" smtClean="0"/>
              <a:t>העמילן</a:t>
            </a:r>
            <a:r>
              <a:rPr lang="he-IL" sz="2800" dirty="0" smtClean="0"/>
              <a:t> מהווה חומר תשמורת עיקרי בצמחים ונאגר באברי אגירה כמו פקעות, שורשים וזרעים.</a:t>
            </a:r>
          </a:p>
        </p:txBody>
      </p:sp>
    </p:spTree>
    <p:extLst>
      <p:ext uri="{BB962C8B-B14F-4D97-AF65-F5344CB8AC3E}">
        <p14:creationId xmlns:p14="http://schemas.microsoft.com/office/powerpoint/2010/main" val="974250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59632" y="0"/>
            <a:ext cx="7500193" cy="981075"/>
          </a:xfrm>
        </p:spPr>
        <p:txBody>
          <a:bodyPr>
            <a:normAutofit fontScale="90000"/>
          </a:bodyPr>
          <a:lstStyle/>
          <a:p>
            <a:pPr algn="ctr" eaLnBrk="1" hangingPunct="1"/>
            <a:r>
              <a:rPr lang="he-IL" sz="4000" b="1" dirty="0" smtClean="0"/>
              <a:t>רב-סוכרים </a:t>
            </a:r>
            <a:r>
              <a:rPr lang="he-IL" sz="4000" b="1" dirty="0" err="1" smtClean="0"/>
              <a:t>אגירתיים</a:t>
            </a:r>
            <a:r>
              <a:rPr lang="he-IL" sz="4000" b="1" dirty="0" smtClean="0"/>
              <a:t> </a:t>
            </a:r>
            <a:br>
              <a:rPr lang="he-IL" sz="4000" b="1" dirty="0" smtClean="0"/>
            </a:br>
            <a:r>
              <a:rPr lang="he-IL" sz="3200" b="1" dirty="0" smtClean="0"/>
              <a:t>(חומרי תשמורת: עמילן </a:t>
            </a:r>
            <a:r>
              <a:rPr lang="he-IL" sz="3200" b="1" dirty="0" err="1" smtClean="0"/>
              <a:t>וגליקוגן</a:t>
            </a:r>
            <a:r>
              <a:rPr lang="he-IL" sz="3200" b="1" dirty="0" smtClean="0"/>
              <a:t>)</a:t>
            </a:r>
            <a:endParaRPr lang="en-US" sz="3200" b="1" dirty="0" smtClean="0"/>
          </a:p>
        </p:txBody>
      </p:sp>
      <p:sp>
        <p:nvSpPr>
          <p:cNvPr id="26627" name="Rectangle 3"/>
          <p:cNvSpPr>
            <a:spLocks noGrp="1" noChangeArrowheads="1"/>
          </p:cNvSpPr>
          <p:nvPr>
            <p:ph type="body" idx="1"/>
          </p:nvPr>
        </p:nvSpPr>
        <p:spPr>
          <a:xfrm>
            <a:off x="1" y="1125538"/>
            <a:ext cx="9144000" cy="5732462"/>
          </a:xfrm>
        </p:spPr>
        <p:txBody>
          <a:bodyPr>
            <a:normAutofit/>
          </a:bodyPr>
          <a:lstStyle/>
          <a:p>
            <a:pPr eaLnBrk="1" hangingPunct="1"/>
            <a:r>
              <a:rPr lang="he-IL" sz="2800" dirty="0" smtClean="0"/>
              <a:t>בעת הצורך, </a:t>
            </a:r>
            <a:r>
              <a:rPr lang="he-IL" sz="2800" b="1" dirty="0" smtClean="0"/>
              <a:t>העמילן </a:t>
            </a:r>
            <a:r>
              <a:rPr lang="he-IL" sz="2800" dirty="0" smtClean="0"/>
              <a:t>מתפרק באופן </a:t>
            </a:r>
            <a:r>
              <a:rPr lang="he-IL" sz="2800" dirty="0" err="1" smtClean="0"/>
              <a:t>מיידי</a:t>
            </a:r>
            <a:r>
              <a:rPr lang="he-IL" sz="2800" dirty="0" smtClean="0"/>
              <a:t> לגלוקוז מסיס, כך המולקולות מובלות ועוברות בקלות לאיברים בהם הן נחוצות.</a:t>
            </a:r>
          </a:p>
          <a:p>
            <a:pPr marL="109728" indent="0" eaLnBrk="1" hangingPunct="1">
              <a:buNone/>
            </a:pPr>
            <a:endParaRPr lang="he-IL" sz="2800" dirty="0" smtClean="0"/>
          </a:p>
          <a:p>
            <a:pPr eaLnBrk="1" hangingPunct="1"/>
            <a:r>
              <a:rPr lang="he-IL" sz="2800" dirty="0" smtClean="0"/>
              <a:t>העמילן מהווה מרכיב מרכזי בתזונת האדם.</a:t>
            </a:r>
          </a:p>
          <a:p>
            <a:pPr marL="109728" indent="0" eaLnBrk="1" hangingPunct="1">
              <a:buNone/>
            </a:pPr>
            <a:endParaRPr lang="he-IL" sz="2800" dirty="0" smtClean="0"/>
          </a:p>
          <a:p>
            <a:r>
              <a:rPr lang="he-IL" sz="2800" dirty="0">
                <a:latin typeface="Arial" pitchFamily="34" charset="0"/>
                <a:cs typeface="Arial" pitchFamily="34" charset="0"/>
              </a:rPr>
              <a:t>ה</a:t>
            </a:r>
            <a:r>
              <a:rPr lang="he-IL" sz="2800" dirty="0" smtClean="0">
                <a:latin typeface="Arial" pitchFamily="34" charset="0"/>
                <a:cs typeface="Arial" pitchFamily="34" charset="0"/>
              </a:rPr>
              <a:t>עמילן </a:t>
            </a:r>
            <a:r>
              <a:rPr lang="he-IL" sz="2800" dirty="0">
                <a:latin typeface="Arial" pitchFamily="34" charset="0"/>
                <a:cs typeface="Arial" pitchFamily="34" charset="0"/>
              </a:rPr>
              <a:t>לא מתוק, אבל כאשר לועסים לחם זמן רב מרגישים מתיקות בפה. האנזים </a:t>
            </a:r>
            <a:r>
              <a:rPr lang="he-IL" sz="2800" dirty="0" err="1">
                <a:latin typeface="Arial" pitchFamily="34" charset="0"/>
                <a:cs typeface="Arial" pitchFamily="34" charset="0"/>
              </a:rPr>
              <a:t>עמילאז</a:t>
            </a:r>
            <a:r>
              <a:rPr lang="he-IL" sz="2800" dirty="0">
                <a:latin typeface="Arial" pitchFamily="34" charset="0"/>
                <a:cs typeface="Arial" pitchFamily="34" charset="0"/>
              </a:rPr>
              <a:t> המצוי ברוק </a:t>
            </a:r>
            <a:r>
              <a:rPr lang="he-IL" sz="2800" dirty="0" smtClean="0">
                <a:latin typeface="Arial" pitchFamily="34" charset="0"/>
                <a:cs typeface="Arial" pitchFamily="34" charset="0"/>
              </a:rPr>
              <a:t>מפרק (באופן כימי) את העמילן </a:t>
            </a:r>
            <a:r>
              <a:rPr lang="he-IL" sz="2800" dirty="0" err="1">
                <a:latin typeface="Arial" pitchFamily="34" charset="0"/>
                <a:cs typeface="Arial" pitchFamily="34" charset="0"/>
              </a:rPr>
              <a:t>למונומרים</a:t>
            </a:r>
            <a:r>
              <a:rPr lang="he-IL" sz="2800" dirty="0">
                <a:latin typeface="Arial" pitchFamily="34" charset="0"/>
                <a:cs typeface="Arial" pitchFamily="34" charset="0"/>
              </a:rPr>
              <a:t> – גלוקוז.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13895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4" name="Group 44"/>
          <p:cNvGrpSpPr>
            <a:grpSpLocks/>
          </p:cNvGrpSpPr>
          <p:nvPr/>
        </p:nvGrpSpPr>
        <p:grpSpPr bwMode="auto">
          <a:xfrm>
            <a:off x="401173" y="10597"/>
            <a:ext cx="8879997" cy="5884391"/>
            <a:chOff x="58" y="-535"/>
            <a:chExt cx="4920" cy="2630"/>
          </a:xfrm>
        </p:grpSpPr>
        <p:sp>
          <p:nvSpPr>
            <p:cNvPr id="30746" name="Text Box 26"/>
            <p:cNvSpPr txBox="1">
              <a:spLocks noChangeArrowheads="1"/>
            </p:cNvSpPr>
            <p:nvPr/>
          </p:nvSpPr>
          <p:spPr bwMode="auto">
            <a:xfrm>
              <a:off x="751" y="-535"/>
              <a:ext cx="368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e-IL" sz="4000" b="1" dirty="0" smtClean="0">
                  <a:solidFill>
                    <a:schemeClr val="tx2"/>
                  </a:solidFill>
                </a:rPr>
                <a:t>רב-סוכר: עמילן</a:t>
              </a:r>
              <a:endParaRPr lang="en-US" sz="4000" b="1" dirty="0">
                <a:solidFill>
                  <a:schemeClr val="tx2"/>
                </a:solidFill>
              </a:endParaRPr>
            </a:p>
          </p:txBody>
        </p:sp>
        <p:sp>
          <p:nvSpPr>
            <p:cNvPr id="30754" name="Text Box 34"/>
            <p:cNvSpPr txBox="1">
              <a:spLocks noChangeArrowheads="1"/>
            </p:cNvSpPr>
            <p:nvPr/>
          </p:nvSpPr>
          <p:spPr bwMode="auto">
            <a:xfrm>
              <a:off x="58" y="1669"/>
              <a:ext cx="4665"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e-IL" sz="2800" dirty="0"/>
                <a:t>מולקולות העמילן הארוכות מסתדרות בתוך התא בסלילים על מנת לחסוך </a:t>
              </a:r>
              <a:r>
                <a:rPr lang="he-IL" sz="2800" dirty="0" smtClean="0"/>
                <a:t>בנפח, כמו </a:t>
              </a:r>
              <a:r>
                <a:rPr lang="he-IL" sz="2800" dirty="0"/>
                <a:t>חוט הטלפון.</a:t>
              </a:r>
              <a:endParaRPr lang="en-US" sz="2800" dirty="0"/>
            </a:p>
          </p:txBody>
        </p:sp>
        <p:sp>
          <p:nvSpPr>
            <p:cNvPr id="30755" name="Text Box 35"/>
            <p:cNvSpPr txBox="1">
              <a:spLocks noChangeArrowheads="1"/>
            </p:cNvSpPr>
            <p:nvPr/>
          </p:nvSpPr>
          <p:spPr bwMode="auto">
            <a:xfrm>
              <a:off x="210" y="-151"/>
              <a:ext cx="476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he-IL" sz="2800" dirty="0" smtClean="0"/>
                <a:t>העמילן - פולימר שנוצר </a:t>
              </a:r>
              <a:r>
                <a:rPr lang="he-IL" sz="2800" dirty="0" err="1" smtClean="0"/>
                <a:t>ממונומר</a:t>
              </a:r>
              <a:r>
                <a:rPr lang="he-IL" sz="2800" dirty="0" smtClean="0"/>
                <a:t> גלוקוז, הוא בנוי מיחידות גלוקוז שקשורות ביניהן בקשר </a:t>
              </a:r>
              <a:r>
                <a:rPr lang="he-IL" sz="2800" dirty="0" err="1" smtClean="0"/>
                <a:t>קוולנטי</a:t>
              </a:r>
              <a:r>
                <a:rPr lang="he-IL" sz="2800" dirty="0" smtClean="0"/>
                <a:t> – קשר </a:t>
              </a:r>
              <a:r>
                <a:rPr lang="he-IL" sz="2800" dirty="0" err="1" smtClean="0"/>
                <a:t>גליקוזידי</a:t>
              </a:r>
              <a:r>
                <a:rPr lang="he-IL" sz="2800" dirty="0" smtClean="0"/>
                <a:t>.</a:t>
              </a:r>
              <a:endParaRPr lang="en-US" sz="2800" dirty="0"/>
            </a:p>
          </p:txBody>
        </p:sp>
      </p:gr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62</a:t>
            </a:fld>
            <a:endParaRPr lang="he-IL"/>
          </a:p>
        </p:txBody>
      </p:sp>
      <p:pic>
        <p:nvPicPr>
          <p:cNvPr id="13" name="Picture 2" descr="C:\Users\MARCEL\Pictures\אטום מימן ותרכובות פחמן\imagesCA4L6ZV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836" y="2204864"/>
            <a:ext cx="4488326"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005064"/>
            <a:ext cx="9036496" cy="646331"/>
          </a:xfrm>
          <a:prstGeom prst="rect">
            <a:avLst/>
          </a:prstGeom>
          <a:noFill/>
        </p:spPr>
        <p:txBody>
          <a:bodyPr wrap="square" rtlCol="1">
            <a:spAutoFit/>
          </a:bodyPr>
          <a:lstStyle/>
          <a:p>
            <a:r>
              <a:rPr lang="he-IL" dirty="0" smtClean="0"/>
              <a:t>נוסחת המבנה לקוחה מהאתר: </a:t>
            </a:r>
            <a:r>
              <a:rPr lang="en-US" sz="1200" dirty="0">
                <a:hlinkClick r:id="rId4"/>
              </a:rPr>
              <a:t>http://plahutab.edublogs.org/files/2011/01/486px-Amylose2_svg-20fdh71.png</a:t>
            </a:r>
            <a:endParaRPr lang="en-US" sz="1200" dirty="0"/>
          </a:p>
          <a:p>
            <a:endParaRPr lang="he-IL" dirty="0"/>
          </a:p>
        </p:txBody>
      </p:sp>
    </p:spTree>
    <p:extLst>
      <p:ext uri="{BB962C8B-B14F-4D97-AF65-F5344CB8AC3E}">
        <p14:creationId xmlns:p14="http://schemas.microsoft.com/office/powerpoint/2010/main" val="1315428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92275" y="188913"/>
            <a:ext cx="7451725" cy="792162"/>
          </a:xfrm>
        </p:spPr>
        <p:txBody>
          <a:bodyPr>
            <a:normAutofit fontScale="90000"/>
          </a:bodyPr>
          <a:lstStyle/>
          <a:p>
            <a:pPr algn="ctr" eaLnBrk="1" hangingPunct="1"/>
            <a:r>
              <a:rPr lang="he-IL" sz="4000" b="1" dirty="0" smtClean="0"/>
              <a:t>חומר תשמורת: </a:t>
            </a:r>
            <a:r>
              <a:rPr lang="he-IL" sz="4000" b="1" dirty="0" err="1" smtClean="0"/>
              <a:t>גליקוגן</a:t>
            </a:r>
            <a:r>
              <a:rPr lang="he-IL" sz="4000" b="1" dirty="0" smtClean="0"/>
              <a:t/>
            </a:r>
            <a:br>
              <a:rPr lang="he-IL" sz="4000" b="1" dirty="0" smtClean="0"/>
            </a:br>
            <a:r>
              <a:rPr lang="he-IL" sz="4000" dirty="0" smtClean="0">
                <a:solidFill>
                  <a:srgbClr val="FF0000"/>
                </a:solidFill>
              </a:rPr>
              <a:t>העשרה לתלמיד</a:t>
            </a:r>
            <a:endParaRPr lang="en-US" sz="4000" b="1" dirty="0" smtClean="0">
              <a:solidFill>
                <a:srgbClr val="FF0000"/>
              </a:solidFill>
            </a:endParaRPr>
          </a:p>
        </p:txBody>
      </p:sp>
      <p:sp>
        <p:nvSpPr>
          <p:cNvPr id="27651" name="Rectangle 3"/>
          <p:cNvSpPr>
            <a:spLocks noGrp="1" noChangeArrowheads="1"/>
          </p:cNvSpPr>
          <p:nvPr>
            <p:ph type="body" idx="1"/>
          </p:nvPr>
        </p:nvSpPr>
        <p:spPr>
          <a:xfrm>
            <a:off x="179512" y="1340768"/>
            <a:ext cx="8640960" cy="4392488"/>
          </a:xfrm>
        </p:spPr>
        <p:txBody>
          <a:bodyPr>
            <a:normAutofit/>
          </a:bodyPr>
          <a:lstStyle/>
          <a:p>
            <a:pPr eaLnBrk="1" hangingPunct="1">
              <a:spcAft>
                <a:spcPts val="600"/>
              </a:spcAft>
            </a:pPr>
            <a:r>
              <a:rPr lang="he-IL" sz="3200" dirty="0" err="1" smtClean="0"/>
              <a:t>הגליקוגן</a:t>
            </a:r>
            <a:r>
              <a:rPr lang="he-IL" sz="3200" dirty="0" smtClean="0"/>
              <a:t> הוא חומר תשמורת בגוף האדם ונאגר בעיקר בכבד, בשרירים ומעט בכליות.</a:t>
            </a:r>
          </a:p>
          <a:p>
            <a:pPr eaLnBrk="1" hangingPunct="1">
              <a:spcAft>
                <a:spcPts val="600"/>
              </a:spcAft>
            </a:pPr>
            <a:r>
              <a:rPr lang="he-IL" sz="3200" dirty="0" smtClean="0"/>
              <a:t>בין הארוחות מתפרק </a:t>
            </a:r>
            <a:r>
              <a:rPr lang="he-IL" sz="3200" dirty="0" err="1" smtClean="0"/>
              <a:t>הגליקוגן</a:t>
            </a:r>
            <a:r>
              <a:rPr lang="he-IL" sz="3200" dirty="0" smtClean="0"/>
              <a:t> ליחידות גלוקוז שמועברות באמצעות הדם מהכבד לתאי הגוף, כך מסייע </a:t>
            </a:r>
            <a:r>
              <a:rPr lang="he-IL" sz="3200" dirty="0" err="1" smtClean="0"/>
              <a:t>הגליקוגן</a:t>
            </a:r>
            <a:r>
              <a:rPr lang="he-IL" sz="3200" dirty="0" smtClean="0"/>
              <a:t> לשמירת רמת גלוקוז קבועה בדם.</a:t>
            </a:r>
          </a:p>
          <a:p>
            <a:pPr eaLnBrk="1" hangingPunct="1">
              <a:spcAft>
                <a:spcPts val="600"/>
              </a:spcAft>
            </a:pPr>
            <a:r>
              <a:rPr lang="he-IL" sz="3200" dirty="0" smtClean="0"/>
              <a:t>פירוק </a:t>
            </a:r>
            <a:r>
              <a:rPr lang="he-IL" sz="3200" dirty="0" err="1" smtClean="0"/>
              <a:t>הגליקוגן</a:t>
            </a:r>
            <a:r>
              <a:rPr lang="he-IL" sz="3200" dirty="0" smtClean="0"/>
              <a:t> לגלוקוז מתבצע גם במצבים מיוחדים בהם נחוץ גלוקוז באופן מוגבר, כגון בפעילות גופנית מוגברת או במצבי עקה פתאומיים.</a:t>
            </a:r>
          </a:p>
          <a:p>
            <a:pPr marL="109728" indent="0" eaLnBrk="1" hangingPunct="1">
              <a:buNone/>
            </a:pPr>
            <a:endParaRPr lang="en-US" sz="2400" dirty="0" smtClean="0"/>
          </a:p>
        </p:txBody>
      </p:sp>
    </p:spTree>
    <p:extLst>
      <p:ext uri="{BB962C8B-B14F-4D97-AF65-F5344CB8AC3E}">
        <p14:creationId xmlns:p14="http://schemas.microsoft.com/office/powerpoint/2010/main" val="3280321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64</a:t>
            </a:fld>
            <a:endParaRPr lang="he-IL"/>
          </a:p>
        </p:txBody>
      </p:sp>
      <p:sp>
        <p:nvSpPr>
          <p:cNvPr id="4" name="כותרת 3"/>
          <p:cNvSpPr>
            <a:spLocks noGrp="1"/>
          </p:cNvSpPr>
          <p:nvPr>
            <p:ph type="title"/>
          </p:nvPr>
        </p:nvSpPr>
        <p:spPr/>
        <p:txBody>
          <a:bodyPr/>
          <a:lstStyle/>
          <a:p>
            <a:pPr algn="ctr"/>
            <a:r>
              <a:rPr lang="he-IL" dirty="0" err="1" smtClean="0"/>
              <a:t>גליקוגן</a:t>
            </a:r>
            <a:r>
              <a:rPr lang="he-IL" dirty="0" smtClean="0"/>
              <a:t> – בעל מבנה של סליל מסועף</a:t>
            </a:r>
            <a:endParaRPr lang="he-IL" dirty="0"/>
          </a:p>
        </p:txBody>
      </p:sp>
      <p:pic>
        <p:nvPicPr>
          <p:cNvPr id="34818" name="Picture 2" descr="C:\Users\MARCEL\Pictures\אטום מימן ותרכובות פחמן\glycog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328592" cy="345638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395536" y="5301208"/>
            <a:ext cx="8424936" cy="646331"/>
          </a:xfrm>
          <a:prstGeom prst="rect">
            <a:avLst/>
          </a:prstGeom>
        </p:spPr>
        <p:txBody>
          <a:bodyPr wrap="square">
            <a:spAutoFit/>
          </a:bodyPr>
          <a:lstStyle/>
          <a:p>
            <a:r>
              <a:rPr lang="he-IL" dirty="0"/>
              <a:t>האיור נלקח מהאתר: </a:t>
            </a:r>
            <a:r>
              <a:rPr lang="en-US" dirty="0">
                <a:hlinkClick r:id="rId3"/>
              </a:rPr>
              <a:t>http://www.anaboliccooking.com/blog/fat-loss-nutrition/liver-glycogen-versus-muscle-glycogen-the-fine-balance/</a:t>
            </a:r>
            <a:r>
              <a:rPr lang="en-US" dirty="0"/>
              <a:t> </a:t>
            </a:r>
            <a:endParaRPr lang="he-IL" dirty="0"/>
          </a:p>
        </p:txBody>
      </p:sp>
    </p:spTree>
    <p:extLst>
      <p:ext uri="{BB962C8B-B14F-4D97-AF65-F5344CB8AC3E}">
        <p14:creationId xmlns:p14="http://schemas.microsoft.com/office/powerpoint/2010/main" val="4135704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2305247" y="900363"/>
            <a:ext cx="6299200" cy="1200862"/>
          </a:xfrm>
          <a:prstGeom prst="rect">
            <a:avLst/>
          </a:prstGeom>
          <a:noFill/>
          <a:ln w="9525">
            <a:noFill/>
            <a:miter lim="800000"/>
            <a:headEnd/>
            <a:tailEnd/>
          </a:ln>
          <a:effectLst/>
        </p:spPr>
        <p:txBody>
          <a:bodyPr anchor="ctr">
            <a:spAutoFit/>
          </a:bodyPr>
          <a:lstStyle/>
          <a:p>
            <a:pPr>
              <a:defRPr/>
            </a:pPr>
            <a:r>
              <a:rPr lang="he-IL" sz="2400" b="1" dirty="0" smtClean="0">
                <a:latin typeface="Arial" pitchFamily="34" charset="0"/>
                <a:cs typeface="Arial" pitchFamily="34" charset="0"/>
              </a:rPr>
              <a:t>1. אילו ממתיקים אתם מכירים?</a:t>
            </a:r>
            <a:endParaRPr lang="en-US" sz="2400" b="1" dirty="0">
              <a:latin typeface="Arial" pitchFamily="34" charset="0"/>
              <a:cs typeface="Arial" pitchFamily="34" charset="0"/>
            </a:endParaRPr>
          </a:p>
          <a:p>
            <a:pPr>
              <a:defRPr/>
            </a:pPr>
            <a:r>
              <a:rPr lang="he-IL" sz="2400" b="1" dirty="0" smtClean="0">
                <a:latin typeface="Arial" pitchFamily="34" charset="0"/>
                <a:cs typeface="Arial" pitchFamily="34" charset="0"/>
              </a:rPr>
              <a:t>2. כיצד, לדעתכם,  נקבעת דרגת המתיקות*?</a:t>
            </a:r>
          </a:p>
          <a:p>
            <a:pPr>
              <a:defRPr/>
            </a:pPr>
            <a:r>
              <a:rPr lang="he-IL" sz="2400" b="1" dirty="0" smtClean="0">
                <a:latin typeface="Arial" pitchFamily="34" charset="0"/>
                <a:cs typeface="Arial" pitchFamily="34" charset="0"/>
              </a:rPr>
              <a:t>3. לפניכם טבלה הבאה:</a:t>
            </a:r>
          </a:p>
        </p:txBody>
      </p:sp>
      <p:graphicFrame>
        <p:nvGraphicFramePr>
          <p:cNvPr id="43036" name="Group 28"/>
          <p:cNvGraphicFramePr>
            <a:graphicFrameLocks noGrp="1"/>
          </p:cNvGraphicFramePr>
          <p:nvPr>
            <p:extLst>
              <p:ext uri="{D42A27DB-BD31-4B8C-83A1-F6EECF244321}">
                <p14:modId xmlns:p14="http://schemas.microsoft.com/office/powerpoint/2010/main" val="1254224326"/>
              </p:ext>
            </p:extLst>
          </p:nvPr>
        </p:nvGraphicFramePr>
        <p:xfrm>
          <a:off x="2637358" y="2132856"/>
          <a:ext cx="5607050" cy="1287521"/>
        </p:xfrm>
        <a:graphic>
          <a:graphicData uri="http://schemas.openxmlformats.org/drawingml/2006/table">
            <a:tbl>
              <a:tblPr rtl="1"/>
              <a:tblGrid>
                <a:gridCol w="1122363"/>
                <a:gridCol w="1119187"/>
                <a:gridCol w="1122363"/>
                <a:gridCol w="1120775"/>
                <a:gridCol w="1122362"/>
              </a:tblGrid>
              <a:tr h="647473">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הממתיק</a:t>
                      </a:r>
                    </a:p>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he-IL" sz="1800" b="1" i="0" u="none" strike="noStrike" cap="none" normalizeH="0" baseline="0" dirty="0" smtClean="0">
                        <a:ln>
                          <a:noFill/>
                        </a:ln>
                        <a:solidFill>
                          <a:schemeClr val="tx1"/>
                        </a:solidFill>
                        <a:effectLst/>
                        <a:latin typeface="Arial" pitchFamily="34" charset="0"/>
                        <a:cs typeface="Arial" pitchFamily="34"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גלוקוז</a:t>
                      </a:r>
                    </a:p>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he-IL" sz="1800" b="1" i="0" u="none" strike="noStrike" cap="none" normalizeH="0" baseline="0" dirty="0" smtClean="0">
                        <a:ln>
                          <a:noFill/>
                        </a:ln>
                        <a:solidFill>
                          <a:schemeClr val="tx1"/>
                        </a:solidFill>
                        <a:effectLst/>
                        <a:latin typeface="Arial" pitchFamily="34" charset="0"/>
                        <a:cs typeface="Arial" pitchFamily="34" charset="0"/>
                      </a:endParaRP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סוכרוז</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פרוקטוז</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smtClean="0">
                          <a:ln>
                            <a:noFill/>
                          </a:ln>
                          <a:solidFill>
                            <a:schemeClr val="tx1"/>
                          </a:solidFill>
                          <a:effectLst/>
                          <a:latin typeface="Arial" pitchFamily="34" charset="0"/>
                          <a:cs typeface="Arial" pitchFamily="34" charset="0"/>
                        </a:rPr>
                        <a:t>אספרטם</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990">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smtClean="0">
                          <a:ln>
                            <a:noFill/>
                          </a:ln>
                          <a:solidFill>
                            <a:schemeClr val="tx1"/>
                          </a:solidFill>
                          <a:effectLst/>
                          <a:latin typeface="Arial" pitchFamily="34" charset="0"/>
                          <a:cs typeface="Arial" pitchFamily="34" charset="0"/>
                        </a:rPr>
                        <a:t>דרגת המתיקות</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smtClean="0">
                          <a:ln>
                            <a:noFill/>
                          </a:ln>
                          <a:solidFill>
                            <a:schemeClr val="tx1"/>
                          </a:solidFill>
                          <a:effectLst/>
                          <a:latin typeface="Arial" pitchFamily="34" charset="0"/>
                          <a:cs typeface="Arial" pitchFamily="34" charset="0"/>
                        </a:rPr>
                        <a:t>70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100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140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he-IL" sz="1800" b="1" i="0" u="none" strike="noStrike" cap="none" normalizeH="0" baseline="0" dirty="0" smtClean="0">
                          <a:ln>
                            <a:noFill/>
                          </a:ln>
                          <a:solidFill>
                            <a:schemeClr val="tx1"/>
                          </a:solidFill>
                          <a:effectLst/>
                          <a:latin typeface="Arial" pitchFamily="34" charset="0"/>
                          <a:cs typeface="Arial" pitchFamily="34" charset="0"/>
                        </a:rPr>
                        <a:t>20,000</a:t>
                      </a:r>
                    </a:p>
                  </a:txBody>
                  <a:tcPr marT="45704" marB="457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79" name="Rectangle 26"/>
          <p:cNvSpPr>
            <a:spLocks noChangeArrowheads="1"/>
          </p:cNvSpPr>
          <p:nvPr/>
        </p:nvSpPr>
        <p:spPr bwMode="auto">
          <a:xfrm>
            <a:off x="250825" y="4663008"/>
            <a:ext cx="849763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he-IL" sz="2000" dirty="0" smtClean="0">
                <a:latin typeface="Arial Black" pitchFamily="34" charset="0"/>
              </a:rPr>
              <a:t>    *</a:t>
            </a:r>
            <a:r>
              <a:rPr lang="he-IL" sz="2000" b="1" dirty="0" smtClean="0">
                <a:latin typeface="Arial" pitchFamily="34" charset="0"/>
                <a:cs typeface="Arial" pitchFamily="34" charset="0"/>
              </a:rPr>
              <a:t>דרגת </a:t>
            </a:r>
            <a:r>
              <a:rPr lang="he-IL" sz="2000" b="1" dirty="0">
                <a:latin typeface="Arial" pitchFamily="34" charset="0"/>
                <a:cs typeface="Arial" pitchFamily="34" charset="0"/>
              </a:rPr>
              <a:t>המתיקות </a:t>
            </a:r>
            <a:r>
              <a:rPr lang="he-IL" sz="2000" dirty="0">
                <a:latin typeface="Arial" pitchFamily="34" charset="0"/>
                <a:cs typeface="Arial" pitchFamily="34" charset="0"/>
              </a:rPr>
              <a:t>נקבעת יחסית לסוכרוז, שעבורו נקבע הערך  השרירותי 100</a:t>
            </a:r>
            <a:r>
              <a:rPr lang="he-IL" sz="2000" dirty="0" smtClean="0">
                <a:latin typeface="Arial" pitchFamily="34" charset="0"/>
                <a:cs typeface="Arial" pitchFamily="34" charset="0"/>
              </a:rPr>
              <a:t>.</a:t>
            </a:r>
            <a:r>
              <a:rPr lang="he-IL" sz="2000" dirty="0">
                <a:latin typeface="Arial" pitchFamily="34" charset="0"/>
                <a:cs typeface="Arial" pitchFamily="34" charset="0"/>
              </a:rPr>
              <a:t> </a:t>
            </a:r>
            <a:endParaRPr lang="he-IL" sz="2000" dirty="0" smtClean="0">
              <a:latin typeface="Arial" pitchFamily="34" charset="0"/>
              <a:cs typeface="Arial" pitchFamily="34" charset="0"/>
            </a:endParaRPr>
          </a:p>
          <a:p>
            <a:pPr algn="just"/>
            <a:r>
              <a:rPr lang="he-IL" sz="2000" dirty="0" smtClean="0">
                <a:latin typeface="Arial" pitchFamily="34" charset="0"/>
                <a:cs typeface="Arial" pitchFamily="34" charset="0"/>
              </a:rPr>
              <a:t>     ניתן </a:t>
            </a:r>
            <a:r>
              <a:rPr lang="he-IL" sz="2000" dirty="0">
                <a:latin typeface="Arial" pitchFamily="34" charset="0"/>
                <a:cs typeface="Arial" pitchFamily="34" charset="0"/>
              </a:rPr>
              <a:t>לדרג מתיקות לפי </a:t>
            </a:r>
            <a:r>
              <a:rPr lang="he-IL" sz="2000" dirty="0" smtClean="0">
                <a:latin typeface="Arial" pitchFamily="34" charset="0"/>
                <a:cs typeface="Arial" pitchFamily="34" charset="0"/>
              </a:rPr>
              <a:t>סטנדרט </a:t>
            </a:r>
            <a:r>
              <a:rPr lang="he-IL" sz="2000" dirty="0">
                <a:latin typeface="Arial" pitchFamily="34" charset="0"/>
                <a:cs typeface="Arial" pitchFamily="34" charset="0"/>
              </a:rPr>
              <a:t>מתיקות של סוכרוז. </a:t>
            </a:r>
            <a:endParaRPr lang="he-IL" sz="2000" dirty="0" smtClean="0">
              <a:latin typeface="Arial" pitchFamily="34" charset="0"/>
              <a:cs typeface="Arial" pitchFamily="34" charset="0"/>
            </a:endParaRPr>
          </a:p>
          <a:p>
            <a:pPr algn="just"/>
            <a:r>
              <a:rPr lang="he-IL" sz="2000" dirty="0" smtClean="0">
                <a:latin typeface="Arial" pitchFamily="34" charset="0"/>
                <a:cs typeface="Arial" pitchFamily="34" charset="0"/>
              </a:rPr>
              <a:t>     לדוגמה</a:t>
            </a:r>
            <a:r>
              <a:rPr lang="he-IL" sz="2000" dirty="0">
                <a:latin typeface="Arial" pitchFamily="34" charset="0"/>
                <a:cs typeface="Arial" pitchFamily="34" charset="0"/>
              </a:rPr>
              <a:t>, אם לתמיסת חומר מסוים בריכוז 1% יש אותה מתיקות כמו לתמיסת </a:t>
            </a:r>
            <a:r>
              <a:rPr lang="he-IL" sz="2000" dirty="0" smtClean="0">
                <a:latin typeface="Arial" pitchFamily="34" charset="0"/>
                <a:cs typeface="Arial" pitchFamily="34" charset="0"/>
              </a:rPr>
              <a:t>  </a:t>
            </a:r>
          </a:p>
          <a:p>
            <a:pPr algn="just"/>
            <a:r>
              <a:rPr lang="he-IL" sz="2000" dirty="0" smtClean="0">
                <a:latin typeface="Arial" pitchFamily="34" charset="0"/>
                <a:cs typeface="Arial" pitchFamily="34" charset="0"/>
              </a:rPr>
              <a:t>     סוכרוז </a:t>
            </a:r>
            <a:r>
              <a:rPr lang="he-IL" sz="2000" dirty="0">
                <a:latin typeface="Arial" pitchFamily="34" charset="0"/>
                <a:cs typeface="Arial" pitchFamily="34" charset="0"/>
              </a:rPr>
              <a:t>10%, </a:t>
            </a:r>
            <a:r>
              <a:rPr lang="he-IL" sz="2000" dirty="0" smtClean="0">
                <a:latin typeface="Arial" pitchFamily="34" charset="0"/>
                <a:cs typeface="Arial" pitchFamily="34" charset="0"/>
              </a:rPr>
              <a:t>נאמר </a:t>
            </a:r>
            <a:r>
              <a:rPr lang="he-IL" sz="2000" dirty="0">
                <a:latin typeface="Arial" pitchFamily="34" charset="0"/>
                <a:cs typeface="Arial" pitchFamily="34" charset="0"/>
              </a:rPr>
              <a:t>כי מתיקות החומר גדולה פי 10 מזו של הסוכרוז.</a:t>
            </a:r>
            <a:endParaRPr lang="en-US" sz="2000" dirty="0">
              <a:latin typeface="Arial" pitchFamily="34" charset="0"/>
              <a:cs typeface="Arial" pitchFamily="34" charset="0"/>
            </a:endParaRPr>
          </a:p>
          <a:p>
            <a:pPr algn="just"/>
            <a:endParaRPr lang="he-IL" sz="2000" dirty="0">
              <a:latin typeface="Arial Black" pitchFamily="34" charset="0"/>
            </a:endParaRPr>
          </a:p>
        </p:txBody>
      </p:sp>
      <p:sp>
        <p:nvSpPr>
          <p:cNvPr id="3" name="TextBox 2"/>
          <p:cNvSpPr txBox="1"/>
          <p:nvPr/>
        </p:nvSpPr>
        <p:spPr>
          <a:xfrm>
            <a:off x="3203848" y="188640"/>
            <a:ext cx="4896543" cy="646331"/>
          </a:xfrm>
          <a:prstGeom prst="rect">
            <a:avLst/>
          </a:prstGeom>
          <a:noFill/>
        </p:spPr>
        <p:txBody>
          <a:bodyPr wrap="square" rtlCol="1">
            <a:spAutoFit/>
          </a:bodyPr>
          <a:lstStyle/>
          <a:p>
            <a:pPr algn="ctr"/>
            <a:r>
              <a:rPr lang="he-IL" sz="3600" b="1" dirty="0" smtClean="0">
                <a:solidFill>
                  <a:schemeClr val="tx2"/>
                </a:solidFill>
              </a:rPr>
              <a:t>הצעה לפעילות תלמידים</a:t>
            </a:r>
            <a:endParaRPr lang="he-IL" sz="2800" b="1" dirty="0">
              <a:solidFill>
                <a:schemeClr val="tx2"/>
              </a:solidFill>
            </a:endParaRPr>
          </a:p>
        </p:txBody>
      </p:sp>
      <p:sp>
        <p:nvSpPr>
          <p:cNvPr id="4" name="TextBox 3"/>
          <p:cNvSpPr txBox="1"/>
          <p:nvPr/>
        </p:nvSpPr>
        <p:spPr>
          <a:xfrm>
            <a:off x="395536" y="3501008"/>
            <a:ext cx="7920880" cy="830997"/>
          </a:xfrm>
          <a:prstGeom prst="rect">
            <a:avLst/>
          </a:prstGeom>
          <a:noFill/>
        </p:spPr>
        <p:txBody>
          <a:bodyPr wrap="square" rtlCol="1">
            <a:spAutoFit/>
          </a:bodyPr>
          <a:lstStyle/>
          <a:p>
            <a:pPr>
              <a:defRPr/>
            </a:pPr>
            <a:r>
              <a:rPr lang="he-IL" sz="2400" b="1" dirty="0">
                <a:effectLst>
                  <a:outerShdw blurRad="38100" dist="38100" dir="2700000" algn="tl">
                    <a:srgbClr val="FFFFFF"/>
                  </a:outerShdw>
                </a:effectLst>
                <a:latin typeface="Arial" pitchFamily="34" charset="0"/>
                <a:cs typeface="Arial" pitchFamily="34" charset="0"/>
              </a:rPr>
              <a:t>דרגו  על פי סדר עולה את דרגת המתיקות של  הממתיקים </a:t>
            </a:r>
            <a:r>
              <a:rPr lang="he-IL" sz="2400" b="1" dirty="0" smtClean="0">
                <a:effectLst>
                  <a:outerShdw blurRad="38100" dist="38100" dir="2700000" algn="tl">
                    <a:srgbClr val="FFFFFF"/>
                  </a:outerShdw>
                </a:effectLst>
                <a:latin typeface="Arial" pitchFamily="34" charset="0"/>
                <a:cs typeface="Arial" pitchFamily="34" charset="0"/>
              </a:rPr>
              <a:t>הרשומים בטבלה.</a:t>
            </a:r>
            <a:endParaRPr lang="he-IL" sz="2000" b="1" dirty="0">
              <a:effectLst>
                <a:outerShdw blurRad="38100" dist="38100" dir="2700000" algn="tl">
                  <a:srgbClr val="FFFFFF"/>
                </a:outerShdw>
              </a:effectLst>
              <a:latin typeface="Arial" pitchFamily="34" charset="0"/>
              <a:cs typeface="Arial" pitchFamily="34" charset="0"/>
            </a:endParaRPr>
          </a:p>
        </p:txBody>
      </p:sp>
      <p:sp>
        <p:nvSpPr>
          <p:cNvPr id="5" name="מציין מיקום של מספר שקופית 4"/>
          <p:cNvSpPr>
            <a:spLocks noGrp="1"/>
          </p:cNvSpPr>
          <p:nvPr>
            <p:ph type="sldNum" sz="quarter" idx="12"/>
          </p:nvPr>
        </p:nvSpPr>
        <p:spPr/>
        <p:txBody>
          <a:bodyPr/>
          <a:lstStyle/>
          <a:p>
            <a:fld id="{9212A7D0-ED0B-4D32-B1F6-081883BDA7B0}" type="slidenum">
              <a:rPr lang="he-IL" smtClean="0"/>
              <a:pPr/>
              <a:t>65</a:t>
            </a:fld>
            <a:endParaRPr lang="he-IL"/>
          </a:p>
        </p:txBody>
      </p:sp>
    </p:spTree>
    <p:extLst>
      <p:ext uri="{BB962C8B-B14F-4D97-AF65-F5344CB8AC3E}">
        <p14:creationId xmlns:p14="http://schemas.microsoft.com/office/powerpoint/2010/main" val="10161632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1600200"/>
            <a:ext cx="8640960" cy="4525963"/>
          </a:xfrm>
        </p:spPr>
        <p:txBody>
          <a:bodyPr/>
          <a:lstStyle/>
          <a:p>
            <a:pPr marL="0" indent="0">
              <a:lnSpc>
                <a:spcPct val="160000"/>
              </a:lnSpc>
              <a:buNone/>
            </a:pPr>
            <a:r>
              <a:rPr lang="he-IL" sz="2400" b="1" dirty="0" smtClean="0"/>
              <a:t>1</a:t>
            </a:r>
            <a:r>
              <a:rPr lang="he-IL" dirty="0" smtClean="0"/>
              <a:t>. </a:t>
            </a:r>
            <a:r>
              <a:rPr lang="he-IL" sz="2400" b="1" dirty="0" smtClean="0">
                <a:latin typeface="Arial" pitchFamily="34" charset="0"/>
                <a:cs typeface="Arial" pitchFamily="34" charset="0"/>
              </a:rPr>
              <a:t>בחרו </a:t>
            </a:r>
            <a:r>
              <a:rPr lang="he-IL" sz="2400" b="1" dirty="0">
                <a:latin typeface="Arial" pitchFamily="34" charset="0"/>
                <a:cs typeface="Arial" pitchFamily="34" charset="0"/>
              </a:rPr>
              <a:t>חומצה אמינית אחת, כנסו לאתר </a:t>
            </a:r>
            <a:r>
              <a:rPr lang="he-IL" sz="2400" b="1" dirty="0" smtClean="0">
                <a:latin typeface="Arial" pitchFamily="34" charset="0"/>
                <a:cs typeface="Arial" pitchFamily="34" charset="0"/>
              </a:rPr>
              <a:t>המצורף וענו על השאלות המצורפות.</a:t>
            </a:r>
            <a:endParaRPr lang="he-IL" sz="2400" b="1" dirty="0">
              <a:latin typeface="Arial" pitchFamily="34" charset="0"/>
              <a:cs typeface="Arial" pitchFamily="34" charset="0"/>
            </a:endParaRPr>
          </a:p>
          <a:p>
            <a:pPr>
              <a:lnSpc>
                <a:spcPct val="90000"/>
              </a:lnSpc>
            </a:pPr>
            <a:r>
              <a:rPr lang="en-US" sz="2400" b="1" dirty="0">
                <a:latin typeface="Arial" pitchFamily="34" charset="0"/>
                <a:cs typeface="Arial" pitchFamily="34" charset="0"/>
                <a:hlinkClick r:id="rId2"/>
              </a:rPr>
              <a:t>http://</a:t>
            </a:r>
            <a:r>
              <a:rPr lang="en-US" sz="2400" b="1" dirty="0" smtClean="0">
                <a:latin typeface="Arial" pitchFamily="34" charset="0"/>
                <a:cs typeface="Arial" pitchFamily="34" charset="0"/>
                <a:hlinkClick r:id="rId2"/>
              </a:rPr>
              <a:t>biology.clc.uc.edu/courses/bio104/protein.htm</a:t>
            </a:r>
            <a:endParaRPr lang="en-US" sz="2400" b="1" dirty="0" smtClean="0">
              <a:latin typeface="Arial" pitchFamily="34" charset="0"/>
              <a:cs typeface="Arial" pitchFamily="34" charset="0"/>
            </a:endParaRPr>
          </a:p>
          <a:p>
            <a:pPr>
              <a:lnSpc>
                <a:spcPct val="90000"/>
              </a:lnSpc>
            </a:pPr>
            <a:endParaRPr lang="en-US" sz="2400" b="1" dirty="0">
              <a:latin typeface="Arial" pitchFamily="34" charset="0"/>
              <a:cs typeface="Arial" pitchFamily="34" charset="0"/>
            </a:endParaRPr>
          </a:p>
          <a:p>
            <a:pPr marL="0" indent="0">
              <a:lnSpc>
                <a:spcPct val="90000"/>
              </a:lnSpc>
              <a:buNone/>
            </a:pPr>
            <a:r>
              <a:rPr lang="he-IL" sz="2400" b="1" dirty="0" smtClean="0"/>
              <a:t>2</a:t>
            </a:r>
            <a:r>
              <a:rPr lang="he-IL" sz="2400" dirty="0" smtClean="0"/>
              <a:t>. </a:t>
            </a:r>
            <a:r>
              <a:rPr lang="he-IL" sz="2400" b="1" dirty="0" smtClean="0"/>
              <a:t>מהו מקור השם של החומצה.</a:t>
            </a:r>
          </a:p>
          <a:p>
            <a:pPr marL="0" indent="0">
              <a:lnSpc>
                <a:spcPct val="90000"/>
              </a:lnSpc>
              <a:buNone/>
            </a:pPr>
            <a:r>
              <a:rPr lang="he-IL" sz="2400" b="1" dirty="0" smtClean="0"/>
              <a:t>3. רשמו נוסחת מבנה לחומצה אמינית שבחרתם.</a:t>
            </a:r>
          </a:p>
          <a:p>
            <a:pPr marL="109728" indent="0">
              <a:buNone/>
            </a:pPr>
            <a:endParaRPr lang="he-IL" dirty="0"/>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66</a:t>
            </a:fld>
            <a:endParaRPr lang="he-IL"/>
          </a:p>
        </p:txBody>
      </p:sp>
      <p:sp>
        <p:nvSpPr>
          <p:cNvPr id="2" name="כותרת 1"/>
          <p:cNvSpPr>
            <a:spLocks noGrp="1"/>
          </p:cNvSpPr>
          <p:nvPr>
            <p:ph type="title"/>
          </p:nvPr>
        </p:nvSpPr>
        <p:spPr>
          <a:xfrm>
            <a:off x="251520" y="274638"/>
            <a:ext cx="8640960" cy="1143000"/>
          </a:xfrm>
        </p:spPr>
        <p:txBody>
          <a:bodyPr>
            <a:noAutofit/>
          </a:bodyPr>
          <a:lstStyle/>
          <a:p>
            <a:pPr algn="ctr"/>
            <a:r>
              <a:rPr lang="he-IL" sz="4000" b="1" dirty="0" smtClean="0">
                <a:effectLst/>
              </a:rPr>
              <a:t>הצעה: פעילות להכרת </a:t>
            </a:r>
            <a:r>
              <a:rPr lang="he-IL" sz="4000" b="1" dirty="0">
                <a:effectLst/>
              </a:rPr>
              <a:t>החומצות האמיניות</a:t>
            </a:r>
            <a:endParaRPr lang="he-IL" sz="4000" dirty="0">
              <a:effectLst/>
            </a:endParaRPr>
          </a:p>
        </p:txBody>
      </p:sp>
    </p:spTree>
    <p:extLst>
      <p:ext uri="{BB962C8B-B14F-4D97-AF65-F5344CB8AC3E}">
        <p14:creationId xmlns:p14="http://schemas.microsoft.com/office/powerpoint/2010/main" val="4093475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ח"/>
          <p:cNvPicPr>
            <a:picLocks noGrp="1"/>
          </p:cNvPicPr>
          <p:nvPr>
            <p:ph idx="1"/>
          </p:nvPr>
        </p:nvPicPr>
        <p:blipFill>
          <a:blip r:embed="rId2" cstate="print">
            <a:lum bright="-42000" contrast="70000"/>
            <a:extLst>
              <a:ext uri="{28A0092B-C50C-407E-A947-70E740481C1C}">
                <a14:useLocalDpi xmlns:a14="http://schemas.microsoft.com/office/drawing/2010/main" val="0"/>
              </a:ext>
            </a:extLst>
          </a:blip>
          <a:stretch>
            <a:fillRect/>
          </a:stretch>
        </p:blipFill>
        <p:spPr bwMode="auto">
          <a:xfrm>
            <a:off x="1187624" y="2708920"/>
            <a:ext cx="7632848" cy="3877887"/>
          </a:xfrm>
          <a:prstGeom prst="rect">
            <a:avLst/>
          </a:prstGeom>
          <a:noFill/>
          <a:ln>
            <a:noFill/>
          </a:ln>
        </p:spPr>
      </p:pic>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67</a:t>
            </a:fld>
            <a:endParaRPr lang="he-IL"/>
          </a:p>
        </p:txBody>
      </p:sp>
      <p:sp>
        <p:nvSpPr>
          <p:cNvPr id="2" name="כותרת 1"/>
          <p:cNvSpPr>
            <a:spLocks noGrp="1"/>
          </p:cNvSpPr>
          <p:nvPr>
            <p:ph type="title"/>
          </p:nvPr>
        </p:nvSpPr>
        <p:spPr>
          <a:xfrm>
            <a:off x="107504" y="44624"/>
            <a:ext cx="8856984" cy="2736304"/>
          </a:xfrm>
        </p:spPr>
        <p:txBody>
          <a:bodyPr>
            <a:noAutofit/>
          </a:bodyPr>
          <a:lstStyle/>
          <a:p>
            <a:pPr algn="r"/>
            <a:r>
              <a:rPr lang="he-IL" sz="3600" b="1" dirty="0" smtClean="0">
                <a:effectLst/>
              </a:rPr>
              <a:t>הצעה: פעילות לתלמידים</a:t>
            </a:r>
            <a:r>
              <a:rPr lang="he-IL" sz="3600" u="sng" dirty="0">
                <a:effectLst>
                  <a:outerShdw blurRad="38100" dist="38100" dir="2700000" algn="tl">
                    <a:srgbClr val="000000">
                      <a:alpha val="43137"/>
                    </a:srgbClr>
                  </a:outerShdw>
                </a:effectLst>
              </a:rPr>
              <a:t/>
            </a:r>
            <a:br>
              <a:rPr lang="he-IL" sz="3600" u="sng" dirty="0">
                <a:effectLst>
                  <a:outerShdw blurRad="38100" dist="38100" dir="2700000" algn="tl">
                    <a:srgbClr val="000000">
                      <a:alpha val="43137"/>
                    </a:srgbClr>
                  </a:outerShdw>
                </a:effectLst>
              </a:rPr>
            </a:br>
            <a:r>
              <a:rPr lang="he-IL" sz="1800" b="1" dirty="0" smtClean="0">
                <a:latin typeface="Arial" pitchFamily="34" charset="0"/>
                <a:cs typeface="Arial" pitchFamily="34" charset="0"/>
              </a:rPr>
              <a:t>מקובל </a:t>
            </a:r>
            <a:r>
              <a:rPr lang="he-IL" sz="1800" b="1" dirty="0">
                <a:latin typeface="Arial" pitchFamily="34" charset="0"/>
                <a:cs typeface="Arial" pitchFamily="34" charset="0"/>
              </a:rPr>
              <a:t>,שחלבון מן החי הוא בעל ערך תזונתי רב יותר מאשר חלבון מן הצומח.</a:t>
            </a:r>
            <a:r>
              <a:rPr lang="en-US" sz="1800" b="1" dirty="0">
                <a:latin typeface="Arial" pitchFamily="34" charset="0"/>
                <a:cs typeface="Arial" pitchFamily="34" charset="0"/>
              </a:rPr>
              <a:t/>
            </a:r>
            <a:br>
              <a:rPr lang="en-US" sz="1800" b="1" dirty="0">
                <a:latin typeface="Arial" pitchFamily="34" charset="0"/>
                <a:cs typeface="Arial" pitchFamily="34" charset="0"/>
              </a:rPr>
            </a:br>
            <a:r>
              <a:rPr lang="he-IL" sz="1800" b="1" dirty="0">
                <a:latin typeface="Arial" pitchFamily="34" charset="0"/>
                <a:cs typeface="Arial" pitchFamily="34" charset="0"/>
              </a:rPr>
              <a:t>לפניך דיאגראמת עמודות המציגה את כמותן של חלק החומצות האמיניות השונות בחלבונים. </a:t>
            </a:r>
            <a:r>
              <a:rPr lang="en-US" sz="1800" b="1" dirty="0">
                <a:latin typeface="Arial" pitchFamily="34" charset="0"/>
                <a:cs typeface="Arial" pitchFamily="34" charset="0"/>
              </a:rPr>
              <a:t/>
            </a:r>
            <a:br>
              <a:rPr lang="en-US" sz="1800" b="1" dirty="0">
                <a:latin typeface="Arial" pitchFamily="34" charset="0"/>
                <a:cs typeface="Arial" pitchFamily="34" charset="0"/>
              </a:rPr>
            </a:br>
            <a:r>
              <a:rPr lang="he-IL" sz="1800" b="1" dirty="0" smtClean="0">
                <a:latin typeface="Arial" pitchFamily="34" charset="0"/>
                <a:cs typeface="Arial" pitchFamily="34" charset="0"/>
              </a:rPr>
              <a:t>א. איזה/אילו </a:t>
            </a:r>
            <a:r>
              <a:rPr lang="he-IL" sz="1800" b="1" dirty="0">
                <a:latin typeface="Arial" pitchFamily="34" charset="0"/>
                <a:cs typeface="Arial" pitchFamily="34" charset="0"/>
              </a:rPr>
              <a:t>מהמזונות המוצגים מספקים </a:t>
            </a:r>
            <a:r>
              <a:rPr lang="he-IL" sz="1800" b="1" dirty="0" smtClean="0">
                <a:latin typeface="Arial" pitchFamily="34" charset="0"/>
                <a:cs typeface="Arial" pitchFamily="34" charset="0"/>
              </a:rPr>
              <a:t>ערך תזונתי רב יותר? </a:t>
            </a:r>
            <a:r>
              <a:rPr lang="en-US" sz="1800" b="1" dirty="0">
                <a:latin typeface="Arial" pitchFamily="34" charset="0"/>
                <a:cs typeface="Arial" pitchFamily="34" charset="0"/>
              </a:rPr>
              <a:t/>
            </a:r>
            <a:br>
              <a:rPr lang="en-US" sz="1800" b="1" dirty="0">
                <a:latin typeface="Arial" pitchFamily="34" charset="0"/>
                <a:cs typeface="Arial" pitchFamily="34" charset="0"/>
              </a:rPr>
            </a:br>
            <a:r>
              <a:rPr lang="he-IL" sz="1800" b="1" dirty="0" smtClean="0">
                <a:latin typeface="Arial" pitchFamily="34" charset="0"/>
                <a:cs typeface="Arial" pitchFamily="34" charset="0"/>
              </a:rPr>
              <a:t>ב. איזה/אילו </a:t>
            </a:r>
            <a:r>
              <a:rPr lang="he-IL" sz="1800" b="1" dirty="0">
                <a:latin typeface="Arial" pitchFamily="34" charset="0"/>
                <a:cs typeface="Arial" pitchFamily="34" charset="0"/>
              </a:rPr>
              <a:t>מזונות עשירים יחסית בכל שמונת החומצות האמיניות המוצגות ואילו עשירים רק בחלק מהן?</a:t>
            </a:r>
            <a:r>
              <a:rPr lang="en-US" sz="1800" b="1" dirty="0">
                <a:latin typeface="Arial" pitchFamily="34" charset="0"/>
                <a:cs typeface="Arial" pitchFamily="34" charset="0"/>
              </a:rPr>
              <a:t/>
            </a:r>
            <a:br>
              <a:rPr lang="en-US" sz="1800" b="1" dirty="0">
                <a:latin typeface="Arial" pitchFamily="34" charset="0"/>
                <a:cs typeface="Arial" pitchFamily="34" charset="0"/>
              </a:rPr>
            </a:br>
            <a:r>
              <a:rPr lang="he-IL" sz="1800" b="1" dirty="0" smtClean="0">
                <a:latin typeface="Arial" pitchFamily="34" charset="0"/>
                <a:cs typeface="Arial" pitchFamily="34" charset="0"/>
              </a:rPr>
              <a:t>ג. איזה </a:t>
            </a:r>
            <a:r>
              <a:rPr lang="he-IL" sz="1800" b="1" dirty="0">
                <a:latin typeface="Arial" pitchFamily="34" charset="0"/>
                <a:cs typeface="Arial" pitchFamily="34" charset="0"/>
              </a:rPr>
              <a:t>מזון עשיר במיוחד </a:t>
            </a:r>
            <a:r>
              <a:rPr lang="he-IL" sz="1800" b="1" dirty="0" err="1">
                <a:latin typeface="Arial" pitchFamily="34" charset="0"/>
                <a:cs typeface="Arial" pitchFamily="34" charset="0"/>
              </a:rPr>
              <a:t>בלאוצין</a:t>
            </a:r>
            <a:r>
              <a:rPr lang="he-IL" sz="1800" b="1" dirty="0">
                <a:latin typeface="Arial" pitchFamily="34" charset="0"/>
                <a:cs typeface="Arial" pitchFamily="34" charset="0"/>
              </a:rPr>
              <a:t> ואילו מזונות עשירים </a:t>
            </a:r>
            <a:r>
              <a:rPr lang="he-IL" sz="1800" b="1" dirty="0" err="1">
                <a:latin typeface="Arial" pitchFamily="34" charset="0"/>
                <a:cs typeface="Arial" pitchFamily="34" charset="0"/>
              </a:rPr>
              <a:t>בליזין</a:t>
            </a:r>
            <a:r>
              <a:rPr lang="he-IL" sz="1800" b="1" dirty="0">
                <a:latin typeface="Arial" pitchFamily="34" charset="0"/>
                <a:cs typeface="Arial" pitchFamily="34" charset="0"/>
              </a:rPr>
              <a:t>?</a:t>
            </a:r>
            <a:r>
              <a:rPr lang="en-US" sz="1800" b="1" dirty="0">
                <a:latin typeface="Arial" pitchFamily="34" charset="0"/>
                <a:cs typeface="Arial" pitchFamily="34" charset="0"/>
              </a:rPr>
              <a:t/>
            </a:r>
            <a:br>
              <a:rPr lang="en-US" sz="1800" b="1" dirty="0">
                <a:latin typeface="Arial" pitchFamily="34" charset="0"/>
                <a:cs typeface="Arial" pitchFamily="34" charset="0"/>
              </a:rPr>
            </a:br>
            <a:r>
              <a:rPr lang="he-IL" sz="1800" b="1" dirty="0" smtClean="0">
                <a:latin typeface="Arial" pitchFamily="34" charset="0"/>
                <a:cs typeface="Arial" pitchFamily="34" charset="0"/>
              </a:rPr>
              <a:t>ד. אילו </a:t>
            </a:r>
            <a:r>
              <a:rPr lang="he-IL" sz="1800" b="1" dirty="0">
                <a:latin typeface="Arial" pitchFamily="34" charset="0"/>
                <a:cs typeface="Arial" pitchFamily="34" charset="0"/>
              </a:rPr>
              <a:t>חומצות אמינו מצויות בכל המזונות בכמויות דומות?</a:t>
            </a:r>
          </a:p>
        </p:txBody>
      </p:sp>
    </p:spTree>
    <p:extLst>
      <p:ext uri="{BB962C8B-B14F-4D97-AF65-F5344CB8AC3E}">
        <p14:creationId xmlns:p14="http://schemas.microsoft.com/office/powerpoint/2010/main" val="21025559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68313" y="1766143"/>
            <a:ext cx="8351837" cy="4975225"/>
          </a:xfrm>
        </p:spPr>
        <p:txBody>
          <a:bodyPr>
            <a:normAutofit/>
          </a:bodyPr>
          <a:lstStyle/>
          <a:p>
            <a:pPr eaLnBrk="1" hangingPunct="1"/>
            <a:r>
              <a:rPr lang="he-IL" sz="2400" dirty="0" smtClean="0"/>
              <a:t>הקשר </a:t>
            </a:r>
            <a:r>
              <a:rPr lang="he-IL" sz="2400" dirty="0" err="1" smtClean="0"/>
              <a:t>הפפטידי</a:t>
            </a:r>
            <a:r>
              <a:rPr lang="he-IL" sz="2400" dirty="0" smtClean="0"/>
              <a:t> נוצר בתגובה בין שתי חומצות אמיניות, תוך יציאת מולקולת מים. </a:t>
            </a:r>
          </a:p>
          <a:p>
            <a:pPr eaLnBrk="1" hangingPunct="1"/>
            <a:endParaRPr lang="he-IL" sz="2400" dirty="0" smtClean="0"/>
          </a:p>
          <a:p>
            <a:pPr eaLnBrk="1" hangingPunct="1"/>
            <a:endParaRPr lang="he-IL" sz="2400" dirty="0" smtClean="0"/>
          </a:p>
          <a:p>
            <a:pPr eaLnBrk="1" hangingPunct="1"/>
            <a:endParaRPr lang="he-IL" sz="2400" dirty="0" smtClean="0"/>
          </a:p>
          <a:p>
            <a:pPr marL="109728" indent="0" eaLnBrk="1" hangingPunct="1">
              <a:buNone/>
            </a:pPr>
            <a:endParaRPr lang="he-IL" sz="2400" dirty="0" smtClean="0"/>
          </a:p>
          <a:p>
            <a:pPr eaLnBrk="1" hangingPunct="1"/>
            <a:endParaRPr lang="he-IL" sz="2400" dirty="0" smtClean="0"/>
          </a:p>
          <a:p>
            <a:r>
              <a:rPr lang="he-IL" sz="2800" dirty="0" smtClean="0"/>
              <a:t>מתרחש תהליך דחיסה.</a:t>
            </a:r>
          </a:p>
          <a:p>
            <a:pPr eaLnBrk="1" hangingPunct="1"/>
            <a:r>
              <a:rPr lang="he-IL" sz="2800" dirty="0" smtClean="0"/>
              <a:t>תוצר התהליך הוא דו-</a:t>
            </a:r>
            <a:r>
              <a:rPr lang="he-IL" sz="2800" dirty="0" err="1" smtClean="0"/>
              <a:t>פפטיד</a:t>
            </a:r>
            <a:r>
              <a:rPr lang="he-IL" sz="2800" dirty="0" smtClean="0"/>
              <a:t>.</a:t>
            </a:r>
          </a:p>
          <a:p>
            <a:pPr eaLnBrk="1" hangingPunct="1"/>
            <a:r>
              <a:rPr lang="he-IL" sz="2800" dirty="0" smtClean="0"/>
              <a:t>הדו-</a:t>
            </a:r>
            <a:r>
              <a:rPr lang="he-IL" sz="2800" dirty="0" err="1" smtClean="0"/>
              <a:t>פפטיד</a:t>
            </a:r>
            <a:r>
              <a:rPr lang="he-IL" sz="2800" dirty="0" smtClean="0"/>
              <a:t> שהתקבל מורכב משתי חומצות אמיניות גליצין וניתן לסימון מקוצר </a:t>
            </a:r>
            <a:r>
              <a:rPr lang="en-US" sz="2800" dirty="0" err="1" smtClean="0"/>
              <a:t>Gly-Gly</a:t>
            </a:r>
            <a:endParaRPr lang="en-US" sz="2800" dirty="0" smtClean="0"/>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solidFill>
                  <a:prstClr val="black">
                    <a:tint val="75000"/>
                  </a:prstClr>
                </a:solidFill>
              </a:rPr>
              <a:pPr/>
              <a:t>68</a:t>
            </a:fld>
            <a:endParaRPr lang="he-IL">
              <a:solidFill>
                <a:prstClr val="black">
                  <a:tint val="75000"/>
                </a:prstClr>
              </a:solidFill>
            </a:endParaRPr>
          </a:p>
        </p:txBody>
      </p:sp>
      <p:sp>
        <p:nvSpPr>
          <p:cNvPr id="69634" name="Rectangle 2"/>
          <p:cNvSpPr>
            <a:spLocks noGrp="1" noChangeArrowheads="1"/>
          </p:cNvSpPr>
          <p:nvPr>
            <p:ph type="title"/>
          </p:nvPr>
        </p:nvSpPr>
        <p:spPr>
          <a:xfrm>
            <a:off x="468313" y="116632"/>
            <a:ext cx="8229600" cy="576064"/>
          </a:xfrm>
        </p:spPr>
        <p:txBody>
          <a:bodyPr>
            <a:normAutofit fontScale="90000"/>
          </a:bodyPr>
          <a:lstStyle/>
          <a:p>
            <a:pPr algn="ctr">
              <a:defRPr/>
            </a:pPr>
            <a:r>
              <a:rPr lang="he-IL" sz="4400" b="1" dirty="0" smtClean="0">
                <a:effectLst>
                  <a:outerShdw blurRad="38100" dist="38100" dir="2700000" algn="tl">
                    <a:srgbClr val="000000"/>
                  </a:outerShdw>
                </a:effectLst>
              </a:rPr>
              <a:t>קשר </a:t>
            </a:r>
            <a:r>
              <a:rPr lang="he-IL" sz="4400" b="1" dirty="0" err="1" smtClean="0">
                <a:effectLst>
                  <a:outerShdw blurRad="38100" dist="38100" dir="2700000" algn="tl">
                    <a:srgbClr val="000000"/>
                  </a:outerShdw>
                </a:effectLst>
              </a:rPr>
              <a:t>אמידי</a:t>
            </a:r>
            <a:r>
              <a:rPr lang="he-IL" sz="4400" b="1" dirty="0" smtClean="0">
                <a:effectLst>
                  <a:outerShdw blurRad="38100" dist="38100" dir="2700000" algn="tl">
                    <a:srgbClr val="000000"/>
                  </a:outerShdw>
                </a:effectLst>
              </a:rPr>
              <a:t> - </a:t>
            </a:r>
            <a:r>
              <a:rPr lang="he-IL" sz="4400" b="1" dirty="0" err="1" smtClean="0">
                <a:effectLst>
                  <a:outerShdw blurRad="38100" dist="38100" dir="2700000" algn="tl">
                    <a:srgbClr val="000000"/>
                  </a:outerShdw>
                </a:effectLst>
              </a:rPr>
              <a:t>פפטידי</a:t>
            </a:r>
            <a:r>
              <a:rPr lang="he-IL" sz="4400" b="1" dirty="0" smtClean="0">
                <a:effectLst>
                  <a:outerShdw blurRad="38100" dist="38100" dir="2700000" algn="tl">
                    <a:srgbClr val="000000"/>
                  </a:outerShdw>
                </a:effectLst>
              </a:rPr>
              <a:t> </a:t>
            </a:r>
            <a:r>
              <a:rPr lang="he-IL" sz="2800" dirty="0" smtClean="0"/>
              <a:t>(מיוונית "מתעכל") </a:t>
            </a:r>
            <a:endParaRPr lang="en-US" sz="3100" b="1" dirty="0" smtClean="0">
              <a:solidFill>
                <a:schemeClr val="hlink"/>
              </a:solidFill>
              <a:effectLst>
                <a:outerShdw blurRad="38100" dist="38100" dir="2700000" algn="tl">
                  <a:srgbClr val="000000"/>
                </a:outerShdw>
              </a:effectLst>
            </a:endParaRPr>
          </a:p>
        </p:txBody>
      </p:sp>
      <p:pic>
        <p:nvPicPr>
          <p:cNvPr id="61444" name="Picture 4" descr="peptide bond"/>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b="64090"/>
          <a:stretch>
            <a:fillRect/>
          </a:stretch>
        </p:blipFill>
        <p:spPr bwMode="auto">
          <a:xfrm>
            <a:off x="482600" y="2800350"/>
            <a:ext cx="40322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Line 5"/>
          <p:cNvSpPr>
            <a:spLocks noChangeShapeType="1"/>
          </p:cNvSpPr>
          <p:nvPr/>
        </p:nvSpPr>
        <p:spPr bwMode="auto">
          <a:xfrm>
            <a:off x="4298950" y="3303588"/>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solidFill>
                <a:prstClr val="black"/>
              </a:solidFill>
            </a:endParaRPr>
          </a:p>
        </p:txBody>
      </p:sp>
      <p:pic>
        <p:nvPicPr>
          <p:cNvPr id="61446" name="Picture 6" descr="peptide bon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475" b="25908"/>
          <a:stretch>
            <a:fillRect/>
          </a:stretch>
        </p:blipFill>
        <p:spPr bwMode="auto">
          <a:xfrm>
            <a:off x="4599478" y="2511425"/>
            <a:ext cx="3455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8"/>
          <p:cNvSpPr>
            <a:spLocks noChangeArrowheads="1"/>
          </p:cNvSpPr>
          <p:nvPr/>
        </p:nvSpPr>
        <p:spPr bwMode="auto">
          <a:xfrm>
            <a:off x="7772877" y="3086071"/>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dirty="0">
                <a:solidFill>
                  <a:prstClr val="black"/>
                </a:solidFill>
              </a:rPr>
              <a:t>+   H</a:t>
            </a:r>
            <a:r>
              <a:rPr lang="en-US" sz="2000" baseline="-25000" dirty="0">
                <a:solidFill>
                  <a:prstClr val="black"/>
                </a:solidFill>
              </a:rPr>
              <a:t>2</a:t>
            </a:r>
            <a:r>
              <a:rPr lang="en-US" sz="2000" dirty="0">
                <a:solidFill>
                  <a:prstClr val="black"/>
                </a:solidFill>
              </a:rPr>
              <a:t>O</a:t>
            </a:r>
          </a:p>
        </p:txBody>
      </p:sp>
      <p:sp>
        <p:nvSpPr>
          <p:cNvPr id="61449" name="Text Box 9"/>
          <p:cNvSpPr txBox="1">
            <a:spLocks noChangeArrowheads="1"/>
          </p:cNvSpPr>
          <p:nvPr/>
        </p:nvSpPr>
        <p:spPr bwMode="auto">
          <a:xfrm>
            <a:off x="5292725" y="3860800"/>
            <a:ext cx="1814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sz="2000" b="1" dirty="0">
                <a:solidFill>
                  <a:srgbClr val="0000FF"/>
                </a:solidFill>
              </a:rPr>
              <a:t>קשר </a:t>
            </a:r>
            <a:r>
              <a:rPr lang="he-IL" sz="2000" b="1" dirty="0" err="1" smtClean="0">
                <a:solidFill>
                  <a:srgbClr val="0000FF"/>
                </a:solidFill>
              </a:rPr>
              <a:t>אמידי</a:t>
            </a:r>
            <a:r>
              <a:rPr lang="he-IL" sz="2000" b="1" dirty="0" smtClean="0">
                <a:solidFill>
                  <a:srgbClr val="0000FF"/>
                </a:solidFill>
              </a:rPr>
              <a:t>- </a:t>
            </a:r>
            <a:r>
              <a:rPr lang="he-IL" sz="2000" b="1" dirty="0" err="1" smtClean="0">
                <a:solidFill>
                  <a:srgbClr val="0000FF"/>
                </a:solidFill>
              </a:rPr>
              <a:t>פפטידי</a:t>
            </a:r>
            <a:endParaRPr lang="en-US" sz="2000" b="1" dirty="0">
              <a:solidFill>
                <a:srgbClr val="0000FF"/>
              </a:solidFill>
            </a:endParaRPr>
          </a:p>
        </p:txBody>
      </p:sp>
      <p:sp>
        <p:nvSpPr>
          <p:cNvPr id="11" name="Text Box 5"/>
          <p:cNvSpPr txBox="1">
            <a:spLocks noChangeArrowheads="1"/>
          </p:cNvSpPr>
          <p:nvPr/>
        </p:nvSpPr>
        <p:spPr bwMode="auto">
          <a:xfrm>
            <a:off x="395288" y="836712"/>
            <a:ext cx="8497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sz="2800" b="1" dirty="0" smtClean="0">
                <a:solidFill>
                  <a:srgbClr val="7030A0"/>
                </a:solidFill>
              </a:rPr>
              <a:t>החלבונים </a:t>
            </a:r>
            <a:r>
              <a:rPr lang="he-IL" sz="2800" b="1" dirty="0">
                <a:solidFill>
                  <a:srgbClr val="7030A0"/>
                </a:solidFill>
              </a:rPr>
              <a:t>הם </a:t>
            </a:r>
            <a:r>
              <a:rPr lang="he-IL" sz="2800" b="1" dirty="0" smtClean="0">
                <a:solidFill>
                  <a:srgbClr val="7030A0"/>
                </a:solidFill>
              </a:rPr>
              <a:t>פולימרים. </a:t>
            </a:r>
            <a:r>
              <a:rPr lang="he-IL" sz="2800" b="1" dirty="0">
                <a:solidFill>
                  <a:srgbClr val="7030A0"/>
                </a:solidFill>
              </a:rPr>
              <a:t>ה</a:t>
            </a:r>
            <a:r>
              <a:rPr lang="he-IL" sz="2800" b="1" dirty="0" smtClean="0">
                <a:solidFill>
                  <a:srgbClr val="7030A0"/>
                </a:solidFill>
              </a:rPr>
              <a:t>חומצות האמיניות הן </a:t>
            </a:r>
            <a:r>
              <a:rPr lang="he-IL" sz="2800" b="1" dirty="0" err="1" smtClean="0">
                <a:solidFill>
                  <a:srgbClr val="7030A0"/>
                </a:solidFill>
              </a:rPr>
              <a:t>מונומרים</a:t>
            </a:r>
            <a:r>
              <a:rPr lang="he-IL" sz="2800" b="1" dirty="0" smtClean="0">
                <a:solidFill>
                  <a:srgbClr val="7030A0"/>
                </a:solidFill>
              </a:rPr>
              <a:t> הקשורים זה לזה </a:t>
            </a:r>
            <a:r>
              <a:rPr lang="he-IL" sz="2800" b="1" dirty="0">
                <a:solidFill>
                  <a:srgbClr val="7030A0"/>
                </a:solidFill>
              </a:rPr>
              <a:t>בקשר </a:t>
            </a:r>
            <a:r>
              <a:rPr lang="he-IL" sz="2800" b="1" dirty="0" smtClean="0">
                <a:solidFill>
                  <a:srgbClr val="7030A0"/>
                </a:solidFill>
              </a:rPr>
              <a:t>קוולנטי – קשר </a:t>
            </a:r>
            <a:r>
              <a:rPr lang="he-IL" sz="2800" b="1" dirty="0" err="1" smtClean="0">
                <a:solidFill>
                  <a:srgbClr val="7030A0"/>
                </a:solidFill>
              </a:rPr>
              <a:t>אמידי</a:t>
            </a:r>
            <a:r>
              <a:rPr lang="he-IL" sz="2800" b="1" dirty="0" smtClean="0">
                <a:solidFill>
                  <a:srgbClr val="7030A0"/>
                </a:solidFill>
              </a:rPr>
              <a:t> (</a:t>
            </a:r>
            <a:r>
              <a:rPr lang="he-IL" sz="2800" b="1" dirty="0" err="1" smtClean="0">
                <a:solidFill>
                  <a:srgbClr val="7030A0"/>
                </a:solidFill>
              </a:rPr>
              <a:t>פפטידי</a:t>
            </a:r>
            <a:r>
              <a:rPr lang="he-IL" sz="2800" b="1" dirty="0" smtClean="0">
                <a:solidFill>
                  <a:srgbClr val="7030A0"/>
                </a:solidFill>
              </a:rPr>
              <a:t>).</a:t>
            </a:r>
            <a:endParaRPr lang="en-US" sz="2800" b="1" dirty="0">
              <a:solidFill>
                <a:srgbClr val="7030A0"/>
              </a:solidFill>
            </a:endParaRPr>
          </a:p>
        </p:txBody>
      </p:sp>
      <p:sp>
        <p:nvSpPr>
          <p:cNvPr id="3" name="מלבן 2"/>
          <p:cNvSpPr/>
          <p:nvPr/>
        </p:nvSpPr>
        <p:spPr>
          <a:xfrm>
            <a:off x="6300192" y="2636912"/>
            <a:ext cx="288032" cy="52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6254478" y="3212976"/>
            <a:ext cx="377026" cy="830997"/>
          </a:xfrm>
          <a:prstGeom prst="rect">
            <a:avLst/>
          </a:prstGeom>
          <a:noFill/>
        </p:spPr>
        <p:txBody>
          <a:bodyPr wrap="none" rtlCol="0">
            <a:spAutoFit/>
          </a:bodyPr>
          <a:lstStyle/>
          <a:p>
            <a:pPr algn="l" rtl="0"/>
            <a:endParaRPr lang="en-US" sz="2400" dirty="0" smtClean="0">
              <a:solidFill>
                <a:prstClr val="black"/>
              </a:solidFill>
            </a:endParaRPr>
          </a:p>
          <a:p>
            <a:pPr algn="l" rtl="0"/>
            <a:r>
              <a:rPr lang="en-US" sz="2400" dirty="0">
                <a:solidFill>
                  <a:prstClr val="black"/>
                </a:solidFill>
              </a:rPr>
              <a:t>H</a:t>
            </a:r>
          </a:p>
        </p:txBody>
      </p:sp>
      <p:cxnSp>
        <p:nvCxnSpPr>
          <p:cNvPr id="10" name="מחבר ישר 9"/>
          <p:cNvCxnSpPr/>
          <p:nvPr/>
        </p:nvCxnSpPr>
        <p:spPr>
          <a:xfrm flipH="1">
            <a:off x="6442991" y="3445842"/>
            <a:ext cx="1217" cy="271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447" name="AutoShape 7"/>
          <p:cNvSpPr>
            <a:spLocks noChangeArrowheads="1"/>
          </p:cNvSpPr>
          <p:nvPr/>
        </p:nvSpPr>
        <p:spPr bwMode="auto">
          <a:xfrm>
            <a:off x="6012160" y="2492896"/>
            <a:ext cx="576262" cy="1150938"/>
          </a:xfrm>
          <a:prstGeom prst="roundRect">
            <a:avLst>
              <a:gd name="adj" fmla="val 16667"/>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solidFill>
                <a:prstClr val="black"/>
              </a:solidFill>
            </a:endParaRPr>
          </a:p>
        </p:txBody>
      </p:sp>
      <p:cxnSp>
        <p:nvCxnSpPr>
          <p:cNvPr id="6" name="מחבר חץ ישר 5"/>
          <p:cNvCxnSpPr/>
          <p:nvPr/>
        </p:nvCxnSpPr>
        <p:spPr>
          <a:xfrm flipV="1">
            <a:off x="6300192" y="3372644"/>
            <a:ext cx="0" cy="57229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54896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481328"/>
            <a:ext cx="8507288" cy="5044016"/>
          </a:xfrm>
        </p:spPr>
        <p:txBody>
          <a:bodyPr>
            <a:normAutofit/>
          </a:bodyPr>
          <a:lstStyle/>
          <a:p>
            <a:pPr marL="109728" indent="0">
              <a:buNone/>
            </a:pPr>
            <a:r>
              <a:rPr lang="he-IL" sz="2800" dirty="0" smtClean="0"/>
              <a:t>כאשר </a:t>
            </a:r>
            <a:r>
              <a:rPr lang="he-IL" sz="2800" dirty="0"/>
              <a:t>מספר חומצות אמיניות </a:t>
            </a:r>
            <a:r>
              <a:rPr lang="he-IL" sz="2800" dirty="0" smtClean="0"/>
              <a:t>מתחברות זו לזו בין </a:t>
            </a:r>
            <a:r>
              <a:rPr lang="he-IL" sz="2800" dirty="0"/>
              <a:t>קבוצה </a:t>
            </a:r>
            <a:r>
              <a:rPr lang="en-US" sz="2800" dirty="0"/>
              <a:t>COOH</a:t>
            </a:r>
            <a:r>
              <a:rPr lang="he-IL" sz="2800" dirty="0"/>
              <a:t> </a:t>
            </a:r>
            <a:r>
              <a:rPr lang="he-IL" sz="2800" dirty="0" smtClean="0"/>
              <a:t>של חומצה אמינית אחת לבין </a:t>
            </a:r>
            <a:r>
              <a:rPr lang="he-IL" sz="2800" dirty="0"/>
              <a:t>קבוצה </a:t>
            </a:r>
            <a:r>
              <a:rPr lang="en-US" sz="2800" dirty="0"/>
              <a:t>NH</a:t>
            </a:r>
            <a:r>
              <a:rPr lang="en-US" sz="2800" baseline="-25000" dirty="0"/>
              <a:t>2</a:t>
            </a:r>
            <a:r>
              <a:rPr lang="he-IL" sz="2800" dirty="0"/>
              <a:t> של </a:t>
            </a:r>
            <a:r>
              <a:rPr lang="he-IL" sz="2800" dirty="0" smtClean="0"/>
              <a:t>חומצה אמינית שניה, תוך כדי יצירת קשרים </a:t>
            </a:r>
            <a:r>
              <a:rPr lang="he-IL" sz="2800" dirty="0" err="1" smtClean="0"/>
              <a:t>פפטידיים</a:t>
            </a:r>
            <a:r>
              <a:rPr lang="he-IL" sz="2800" dirty="0"/>
              <a:t>,</a:t>
            </a:r>
            <a:r>
              <a:rPr lang="he-IL" sz="2800" dirty="0" smtClean="0"/>
              <a:t> נוצר </a:t>
            </a:r>
            <a:r>
              <a:rPr lang="he-IL" sz="2800" dirty="0" err="1" smtClean="0"/>
              <a:t>פוליפפטיד</a:t>
            </a:r>
            <a:r>
              <a:rPr lang="he-IL" sz="2800" dirty="0" smtClean="0"/>
              <a:t> – חלבון. </a:t>
            </a:r>
          </a:p>
          <a:p>
            <a:pPr marL="109728" indent="0">
              <a:buNone/>
            </a:pPr>
            <a:r>
              <a:rPr lang="he-IL" sz="2800" dirty="0" smtClean="0"/>
              <a:t>מבנה גנרי של חלבון:</a:t>
            </a:r>
          </a:p>
          <a:p>
            <a:pPr marL="109728" indent="0">
              <a:buNone/>
            </a:pPr>
            <a:endParaRPr lang="he-IL" sz="2800" dirty="0" smtClean="0">
              <a:solidFill>
                <a:srgbClr val="7030A0"/>
              </a:solidFill>
            </a:endParaRPr>
          </a:p>
          <a:p>
            <a:pPr marL="109728" indent="0">
              <a:buNone/>
            </a:pPr>
            <a:endParaRPr lang="he-IL" dirty="0" smtClean="0"/>
          </a:p>
          <a:p>
            <a:pPr marL="109728" indent="0">
              <a:buNone/>
            </a:pPr>
            <a:endParaRPr lang="he-IL" dirty="0" smtClean="0"/>
          </a:p>
          <a:p>
            <a:pPr marL="109728" indent="0">
              <a:buNone/>
            </a:pPr>
            <a:endParaRPr lang="he-IL" sz="1600" dirty="0" smtClean="0"/>
          </a:p>
          <a:p>
            <a:pPr marL="109728" indent="0">
              <a:buNone/>
            </a:pPr>
            <a:endParaRPr lang="he-IL" sz="1600" dirty="0"/>
          </a:p>
          <a:p>
            <a:pPr marL="109728" indent="0">
              <a:buNone/>
            </a:pPr>
            <a:endParaRPr lang="he-IL" sz="1600" dirty="0" smtClean="0"/>
          </a:p>
          <a:p>
            <a:pPr marL="109728" indent="0">
              <a:buNone/>
            </a:pPr>
            <a:r>
              <a:rPr lang="he-IL" sz="1600" dirty="0" smtClean="0"/>
              <a:t>האיור לקוח מהאתר: </a:t>
            </a:r>
            <a:r>
              <a:rPr lang="en-US" sz="1400" dirty="0" smtClean="0">
                <a:hlinkClick r:id="rId2"/>
              </a:rPr>
              <a:t>http</a:t>
            </a:r>
            <a:r>
              <a:rPr lang="en-US" sz="1400" dirty="0">
                <a:hlinkClick r:id="rId2"/>
              </a:rPr>
              <a:t>://cnx.org/content/m11614/latest/</a:t>
            </a:r>
            <a:endParaRPr lang="en-US" sz="1400" dirty="0"/>
          </a:p>
          <a:p>
            <a:pPr marL="109728" indent="0">
              <a:buNone/>
            </a:pPr>
            <a:endParaRPr lang="en-US" dirty="0"/>
          </a:p>
          <a:p>
            <a:pPr marL="109728" indent="0">
              <a:buNone/>
            </a:pPr>
            <a:endParaRPr lang="he-IL" dirty="0" smtClean="0"/>
          </a:p>
          <a:p>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69</a:t>
            </a:fld>
            <a:endParaRPr lang="he-IL"/>
          </a:p>
        </p:txBody>
      </p:sp>
      <p:sp>
        <p:nvSpPr>
          <p:cNvPr id="4" name="כותרת 3"/>
          <p:cNvSpPr>
            <a:spLocks noGrp="1"/>
          </p:cNvSpPr>
          <p:nvPr>
            <p:ph type="title"/>
          </p:nvPr>
        </p:nvSpPr>
        <p:spPr/>
        <p:txBody>
          <a:bodyPr/>
          <a:lstStyle/>
          <a:p>
            <a:pPr algn="ctr"/>
            <a:r>
              <a:rPr lang="he-IL" dirty="0" smtClean="0"/>
              <a:t>חלבון - </a:t>
            </a:r>
            <a:r>
              <a:rPr lang="he-IL" dirty="0" err="1" smtClean="0"/>
              <a:t>פוליפפטיד</a:t>
            </a:r>
            <a:endParaRPr lang="he-IL" dirty="0"/>
          </a:p>
        </p:txBody>
      </p:sp>
      <p:pic>
        <p:nvPicPr>
          <p:cNvPr id="36866" name="Picture 2" descr="C:\Users\MARCEL\Pictures\אטום מימן ותרכובות פחמן\peptide_ch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861048"/>
            <a:ext cx="7992888" cy="171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31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23528" y="1556792"/>
            <a:ext cx="8424936" cy="4741987"/>
          </a:xfrm>
        </p:spPr>
        <p:txBody>
          <a:bodyPr>
            <a:normAutofit lnSpcReduction="10000"/>
          </a:bodyPr>
          <a:lstStyle/>
          <a:p>
            <a:pPr>
              <a:lnSpc>
                <a:spcPct val="90000"/>
              </a:lnSpc>
            </a:pPr>
            <a:r>
              <a:rPr lang="he-IL" sz="3200" dirty="0" smtClean="0"/>
              <a:t>פולימר פירוש מיוונית: פולי </a:t>
            </a:r>
            <a:r>
              <a:rPr lang="he-IL" sz="3200" dirty="0"/>
              <a:t>= הרבה</a:t>
            </a:r>
            <a:r>
              <a:rPr lang="he-IL" sz="3200" dirty="0" smtClean="0"/>
              <a:t>, </a:t>
            </a:r>
            <a:r>
              <a:rPr lang="he-IL" sz="3200" dirty="0"/>
              <a:t>מר = </a:t>
            </a:r>
            <a:r>
              <a:rPr lang="he-IL" sz="3200" dirty="0" smtClean="0"/>
              <a:t>יחידה</a:t>
            </a:r>
          </a:p>
          <a:p>
            <a:pPr marL="109728" indent="0">
              <a:lnSpc>
                <a:spcPct val="90000"/>
              </a:lnSpc>
              <a:buNone/>
            </a:pPr>
            <a:endParaRPr lang="he-IL" sz="3200" dirty="0"/>
          </a:p>
          <a:p>
            <a:pPr>
              <a:lnSpc>
                <a:spcPct val="90000"/>
              </a:lnSpc>
            </a:pPr>
            <a:r>
              <a:rPr lang="he-IL" sz="3200" dirty="0"/>
              <a:t>פולימר הוא חומר הבנוי ממולקולות ענק (</a:t>
            </a:r>
            <a:r>
              <a:rPr lang="he-IL" sz="3200" dirty="0" err="1" smtClean="0"/>
              <a:t>מאקרומולקולות</a:t>
            </a:r>
            <a:r>
              <a:rPr lang="he-IL" sz="3200" dirty="0"/>
              <a:t>). </a:t>
            </a:r>
            <a:endParaRPr lang="he-IL" sz="3200" dirty="0" smtClean="0"/>
          </a:p>
          <a:p>
            <a:pPr marL="109728" indent="0">
              <a:lnSpc>
                <a:spcPct val="90000"/>
              </a:lnSpc>
              <a:buNone/>
            </a:pPr>
            <a:endParaRPr lang="he-IL" sz="3200" dirty="0"/>
          </a:p>
          <a:p>
            <a:pPr>
              <a:lnSpc>
                <a:spcPct val="90000"/>
              </a:lnSpc>
            </a:pPr>
            <a:r>
              <a:rPr lang="he-IL" sz="3200" dirty="0"/>
              <a:t>כל </a:t>
            </a:r>
            <a:r>
              <a:rPr lang="he-IL" sz="3200" dirty="0" err="1" smtClean="0"/>
              <a:t>מאקרומולקולה</a:t>
            </a:r>
            <a:r>
              <a:rPr lang="he-IL" sz="3200" dirty="0" smtClean="0"/>
              <a:t> </a:t>
            </a:r>
            <a:r>
              <a:rPr lang="he-IL" sz="3200" dirty="0"/>
              <a:t>מורכבת ממספר רב של יחידות (עשרות, אלפי עשרות) החוזרות על עצמן</a:t>
            </a:r>
            <a:r>
              <a:rPr lang="he-IL" sz="3200" dirty="0" smtClean="0"/>
              <a:t>.</a:t>
            </a:r>
          </a:p>
          <a:p>
            <a:pPr>
              <a:lnSpc>
                <a:spcPct val="90000"/>
              </a:lnSpc>
            </a:pPr>
            <a:endParaRPr lang="he-IL" sz="3200" dirty="0"/>
          </a:p>
          <a:p>
            <a:pPr>
              <a:lnSpc>
                <a:spcPct val="90000"/>
              </a:lnSpc>
            </a:pPr>
            <a:r>
              <a:rPr lang="he-IL" sz="3200" dirty="0" err="1" smtClean="0"/>
              <a:t>במאקרומולקולה</a:t>
            </a:r>
            <a:r>
              <a:rPr lang="he-IL" sz="3200" dirty="0" smtClean="0"/>
              <a:t> </a:t>
            </a:r>
            <a:r>
              <a:rPr lang="he-IL" sz="3200" dirty="0"/>
              <a:t>יש עשרות אלפי אטומים</a:t>
            </a:r>
            <a:r>
              <a:rPr lang="he-IL" sz="3200" dirty="0" smtClean="0"/>
              <a:t>.</a:t>
            </a:r>
          </a:p>
          <a:p>
            <a:pPr marL="109728" indent="0">
              <a:lnSpc>
                <a:spcPct val="90000"/>
              </a:lnSpc>
              <a:buNone/>
            </a:pPr>
            <a:r>
              <a:rPr lang="he-IL" sz="3200" dirty="0" smtClean="0"/>
              <a:t> </a:t>
            </a:r>
            <a:endParaRPr lang="he-IL" sz="3200"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7</a:t>
            </a:fld>
            <a:endParaRPr lang="he-IL"/>
          </a:p>
        </p:txBody>
      </p:sp>
      <p:sp>
        <p:nvSpPr>
          <p:cNvPr id="4" name="כותרת 3"/>
          <p:cNvSpPr>
            <a:spLocks noGrp="1"/>
          </p:cNvSpPr>
          <p:nvPr>
            <p:ph type="title"/>
          </p:nvPr>
        </p:nvSpPr>
        <p:spPr/>
        <p:txBody>
          <a:bodyPr/>
          <a:lstStyle/>
          <a:p>
            <a:pPr algn="ctr"/>
            <a:r>
              <a:rPr lang="he-IL" dirty="0" smtClean="0"/>
              <a:t>מהו פולימר?</a:t>
            </a:r>
            <a:endParaRPr lang="he-IL" dirty="0"/>
          </a:p>
        </p:txBody>
      </p:sp>
    </p:spTree>
    <p:extLst>
      <p:ext uri="{BB962C8B-B14F-4D97-AF65-F5344CB8AC3E}">
        <p14:creationId xmlns:p14="http://schemas.microsoft.com/office/powerpoint/2010/main" val="31647910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79512" y="1124744"/>
            <a:ext cx="8507288" cy="4882547"/>
          </a:xfrm>
        </p:spPr>
        <p:txBody>
          <a:bodyPr>
            <a:normAutofit fontScale="92500"/>
          </a:bodyPr>
          <a:lstStyle/>
          <a:p>
            <a:r>
              <a:rPr lang="he-IL" sz="3500" dirty="0">
                <a:solidFill>
                  <a:srgbClr val="7030A0"/>
                </a:solidFill>
              </a:rPr>
              <a:t>המבנה הראשוני</a:t>
            </a:r>
            <a:r>
              <a:rPr lang="he-IL" sz="2600" dirty="0">
                <a:solidFill>
                  <a:srgbClr val="7030A0"/>
                </a:solidFill>
              </a:rPr>
              <a:t> </a:t>
            </a:r>
            <a:r>
              <a:rPr lang="he-IL" sz="3500" dirty="0" smtClean="0"/>
              <a:t>של החלבון מגדיר </a:t>
            </a:r>
            <a:r>
              <a:rPr lang="he-IL" sz="3500" dirty="0"/>
              <a:t>את </a:t>
            </a:r>
            <a:r>
              <a:rPr lang="he-IL" sz="3500" dirty="0">
                <a:solidFill>
                  <a:srgbClr val="7030A0"/>
                </a:solidFill>
              </a:rPr>
              <a:t>רצף</a:t>
            </a:r>
            <a:r>
              <a:rPr lang="he-IL" sz="3500" dirty="0">
                <a:solidFill>
                  <a:srgbClr val="FF0000"/>
                </a:solidFill>
              </a:rPr>
              <a:t> </a:t>
            </a:r>
            <a:r>
              <a:rPr lang="he-IL" sz="3500" dirty="0">
                <a:solidFill>
                  <a:srgbClr val="7030A0"/>
                </a:solidFill>
              </a:rPr>
              <a:t>ה</a:t>
            </a:r>
            <a:r>
              <a:rPr lang="he-IL" sz="3500" dirty="0"/>
              <a:t>חומצות</a:t>
            </a:r>
            <a:r>
              <a:rPr lang="he-IL" sz="3500" dirty="0">
                <a:solidFill>
                  <a:srgbClr val="FF0000"/>
                </a:solidFill>
              </a:rPr>
              <a:t> </a:t>
            </a:r>
            <a:r>
              <a:rPr lang="he-IL" sz="3500" dirty="0" smtClean="0"/>
              <a:t>האמיניות </a:t>
            </a:r>
            <a:r>
              <a:rPr lang="he-IL" sz="3500" dirty="0"/>
              <a:t>במולקולת חלבון.</a:t>
            </a:r>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he-IL" sz="1400" dirty="0" smtClean="0"/>
          </a:p>
          <a:p>
            <a:pPr marL="109728" indent="0">
              <a:buNone/>
            </a:pPr>
            <a:endParaRPr lang="he-IL" sz="1400" dirty="0"/>
          </a:p>
          <a:p>
            <a:pPr marL="109728" indent="0">
              <a:buNone/>
            </a:pPr>
            <a:endParaRPr lang="he-IL" sz="1400" dirty="0" smtClean="0"/>
          </a:p>
          <a:p>
            <a:pPr marL="109728" indent="0">
              <a:buNone/>
            </a:pPr>
            <a:r>
              <a:rPr lang="he-IL" sz="1400" dirty="0" smtClean="0"/>
              <a:t>האיור לקוח מהאתר: </a:t>
            </a:r>
            <a:r>
              <a:rPr lang="en-US" sz="1400" dirty="0" smtClean="0">
                <a:hlinkClick r:id="rId2"/>
              </a:rPr>
              <a:t>users.rcn.com/</a:t>
            </a:r>
            <a:r>
              <a:rPr lang="en-US" sz="1400" dirty="0" err="1" smtClean="0">
                <a:hlinkClick r:id="rId2"/>
              </a:rPr>
              <a:t>jkimball.ma.ultranet</a:t>
            </a:r>
            <a:r>
              <a:rPr lang="en-US" sz="1400" dirty="0" smtClean="0">
                <a:hlinkClick r:id="rId2"/>
              </a:rPr>
              <a:t>/</a:t>
            </a:r>
            <a:r>
              <a:rPr lang="en-US" sz="1400" dirty="0" err="1" smtClean="0">
                <a:hlinkClick r:id="rId2"/>
              </a:rPr>
              <a:t>BiologyPages</a:t>
            </a:r>
            <a:r>
              <a:rPr lang="en-US" sz="1400" dirty="0" smtClean="0">
                <a:hlinkClick r:id="rId2"/>
              </a:rPr>
              <a:t>/P/Polypeptides.html</a:t>
            </a:r>
            <a:endParaRPr lang="he-IL" sz="1400" dirty="0" smtClean="0"/>
          </a:p>
          <a:p>
            <a:pPr marL="109728" indent="0">
              <a:buNone/>
            </a:pPr>
            <a:r>
              <a:rPr lang="he-IL" sz="2800" dirty="0" smtClean="0"/>
              <a:t>המבנה </a:t>
            </a:r>
            <a:r>
              <a:rPr lang="he-IL" sz="2800" dirty="0"/>
              <a:t>הראשוני נקבע לפי סוג, מספר ורצף החומצות האמיניות, אשר נקבעים לפי קוד גנטי הנישא במולקולות ה- </a:t>
            </a:r>
            <a:r>
              <a:rPr lang="en-US" sz="2800" dirty="0"/>
              <a:t>DNA</a:t>
            </a:r>
            <a:r>
              <a:rPr lang="he-IL" sz="2800" dirty="0"/>
              <a:t> שבכל תא.</a:t>
            </a:r>
          </a:p>
          <a:p>
            <a:pPr marL="109728" indent="0">
              <a:buNone/>
            </a:pPr>
            <a:endParaRPr lang="he-IL" sz="1400"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70</a:t>
            </a:fld>
            <a:endParaRPr lang="he-IL"/>
          </a:p>
        </p:txBody>
      </p:sp>
      <p:sp>
        <p:nvSpPr>
          <p:cNvPr id="4" name="כותרת 3"/>
          <p:cNvSpPr>
            <a:spLocks noGrp="1"/>
          </p:cNvSpPr>
          <p:nvPr>
            <p:ph type="title"/>
          </p:nvPr>
        </p:nvSpPr>
        <p:spPr>
          <a:xfrm>
            <a:off x="457200" y="274638"/>
            <a:ext cx="8229600" cy="778098"/>
          </a:xfrm>
        </p:spPr>
        <p:txBody>
          <a:bodyPr>
            <a:normAutofit/>
          </a:bodyPr>
          <a:lstStyle/>
          <a:p>
            <a:pPr algn="ctr"/>
            <a:r>
              <a:rPr lang="he-IL" dirty="0" smtClean="0"/>
              <a:t>מבנה ראשוני של חלבון</a:t>
            </a:r>
            <a:endParaRPr lang="he-I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48880"/>
            <a:ext cx="3810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302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71</a:t>
            </a:fld>
            <a:endParaRPr lang="he-IL"/>
          </a:p>
        </p:txBody>
      </p:sp>
      <p:sp>
        <p:nvSpPr>
          <p:cNvPr id="10242" name="Rectangle 2"/>
          <p:cNvSpPr>
            <a:spLocks noGrp="1" noChangeArrowheads="1"/>
          </p:cNvSpPr>
          <p:nvPr>
            <p:ph type="title"/>
          </p:nvPr>
        </p:nvSpPr>
        <p:spPr>
          <a:xfrm>
            <a:off x="519113" y="260648"/>
            <a:ext cx="8229600" cy="1143000"/>
          </a:xfrm>
          <a:gradFill rotWithShape="1">
            <a:gsLst>
              <a:gs pos="0">
                <a:srgbClr val="DDDDDD"/>
              </a:gs>
              <a:gs pos="50000">
                <a:srgbClr val="FFFFFF"/>
              </a:gs>
              <a:gs pos="100000">
                <a:srgbClr val="DDDDDD"/>
              </a:gs>
            </a:gsLst>
            <a:lin ang="5400000" scaled="1"/>
          </a:gradFill>
          <a:ln>
            <a:solidFill>
              <a:schemeClr val="tx1"/>
            </a:solidFill>
            <a:miter lim="800000"/>
            <a:headEnd/>
            <a:tailEnd/>
          </a:ln>
        </p:spPr>
        <p:txBody>
          <a:bodyPr>
            <a:normAutofit/>
          </a:bodyPr>
          <a:lstStyle/>
          <a:p>
            <a:pPr algn="ctr"/>
            <a:r>
              <a:rPr lang="he-IL" sz="4400" dirty="0">
                <a:effectLst/>
              </a:rPr>
              <a:t>שמנים ושומנים </a:t>
            </a:r>
            <a:r>
              <a:rPr lang="he-IL" sz="4400" dirty="0" smtClean="0">
                <a:effectLst/>
              </a:rPr>
              <a:t>עיקריים</a:t>
            </a:r>
            <a:endParaRPr lang="en-US" sz="4400" b="1" u="sng" dirty="0" smtClean="0">
              <a:solidFill>
                <a:srgbClr val="FF0000"/>
              </a:solidFill>
              <a:effectLst/>
            </a:endParaRPr>
          </a:p>
        </p:txBody>
      </p:sp>
      <p:sp>
        <p:nvSpPr>
          <p:cNvPr id="22532" name="AutoShape 4"/>
          <p:cNvSpPr>
            <a:spLocks noChangeArrowheads="1"/>
          </p:cNvSpPr>
          <p:nvPr/>
        </p:nvSpPr>
        <p:spPr bwMode="auto">
          <a:xfrm>
            <a:off x="6588125" y="2708275"/>
            <a:ext cx="1706563" cy="792163"/>
          </a:xfrm>
          <a:prstGeom prst="flowChartAlternateProcess">
            <a:avLst/>
          </a:prstGeom>
          <a:gradFill rotWithShape="1">
            <a:gsLst>
              <a:gs pos="0">
                <a:srgbClr val="DDDDDD"/>
              </a:gs>
              <a:gs pos="50000">
                <a:schemeClr val="bg1"/>
              </a:gs>
              <a:gs pos="100000">
                <a:srgbClr val="DDDDDD"/>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000" b="1">
                <a:latin typeface="Arial" charset="0"/>
                <a:cs typeface="Arial" charset="0"/>
              </a:rPr>
              <a:t>חומצות שומן</a:t>
            </a:r>
            <a:endParaRPr lang="en-US" sz="2000" b="1">
              <a:latin typeface="Arial" charset="0"/>
              <a:cs typeface="Arial" charset="0"/>
            </a:endParaRPr>
          </a:p>
        </p:txBody>
      </p:sp>
      <p:sp>
        <p:nvSpPr>
          <p:cNvPr id="22533" name="AutoShape 5"/>
          <p:cNvSpPr>
            <a:spLocks noChangeArrowheads="1"/>
          </p:cNvSpPr>
          <p:nvPr/>
        </p:nvSpPr>
        <p:spPr bwMode="auto">
          <a:xfrm>
            <a:off x="827088" y="2636838"/>
            <a:ext cx="1706562" cy="792162"/>
          </a:xfrm>
          <a:prstGeom prst="flowChartAlternateProcess">
            <a:avLst/>
          </a:prstGeom>
          <a:gradFill rotWithShape="1">
            <a:gsLst>
              <a:gs pos="0">
                <a:srgbClr val="DDDDDD"/>
              </a:gs>
              <a:gs pos="50000">
                <a:schemeClr val="bg1"/>
              </a:gs>
              <a:gs pos="100000">
                <a:srgbClr val="DDDDDD"/>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000" b="1" dirty="0" smtClean="0">
                <a:latin typeface="Arial" charset="0"/>
                <a:cs typeface="Arial" charset="0"/>
              </a:rPr>
              <a:t>סטרואידים</a:t>
            </a:r>
            <a:endParaRPr lang="en-US" sz="2000" b="1" dirty="0">
              <a:latin typeface="Arial" charset="0"/>
              <a:cs typeface="Arial" charset="0"/>
            </a:endParaRPr>
          </a:p>
        </p:txBody>
      </p:sp>
      <p:sp>
        <p:nvSpPr>
          <p:cNvPr id="22536" name="AutoShape 8"/>
          <p:cNvSpPr>
            <a:spLocks noChangeArrowheads="1"/>
          </p:cNvSpPr>
          <p:nvPr/>
        </p:nvSpPr>
        <p:spPr bwMode="auto">
          <a:xfrm>
            <a:off x="3563938" y="3573463"/>
            <a:ext cx="1706562" cy="792162"/>
          </a:xfrm>
          <a:prstGeom prst="flowChartAlternateProcess">
            <a:avLst/>
          </a:prstGeom>
          <a:gradFill rotWithShape="1">
            <a:gsLst>
              <a:gs pos="0">
                <a:srgbClr val="DDDDDD"/>
              </a:gs>
              <a:gs pos="50000">
                <a:schemeClr val="bg1"/>
              </a:gs>
              <a:gs pos="100000">
                <a:srgbClr val="DDDDDD"/>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he-IL" sz="2000" b="1">
                <a:latin typeface="Arial" charset="0"/>
                <a:cs typeface="Arial" charset="0"/>
              </a:rPr>
              <a:t>טריגליצרידים</a:t>
            </a:r>
            <a:endParaRPr lang="en-US" sz="2000" b="1">
              <a:latin typeface="Arial" charset="0"/>
              <a:cs typeface="Arial" charset="0"/>
            </a:endParaRPr>
          </a:p>
        </p:txBody>
      </p:sp>
      <p:sp>
        <p:nvSpPr>
          <p:cNvPr id="22537" name="AutoShape 9"/>
          <p:cNvSpPr>
            <a:spLocks noChangeArrowheads="1"/>
          </p:cNvSpPr>
          <p:nvPr/>
        </p:nvSpPr>
        <p:spPr bwMode="auto">
          <a:xfrm>
            <a:off x="5724525" y="4148138"/>
            <a:ext cx="3095625" cy="936625"/>
          </a:xfrm>
          <a:prstGeom prst="flowChartAlternateProcess">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defRPr/>
            </a:pPr>
            <a:r>
              <a:rPr lang="he-IL" sz="2000" b="1">
                <a:latin typeface="Arial" charset="0"/>
                <a:cs typeface="Arial" charset="0"/>
              </a:rPr>
              <a:t>חומצה לינולאית</a:t>
            </a:r>
          </a:p>
          <a:p>
            <a:pPr algn="ctr">
              <a:defRPr/>
            </a:pPr>
            <a:r>
              <a:rPr lang="en-US" sz="2000" b="1">
                <a:latin typeface="Arial" charset="0"/>
                <a:cs typeface="Arial" charset="0"/>
              </a:rPr>
              <a:t>C</a:t>
            </a:r>
            <a:r>
              <a:rPr lang="en-US" sz="2000" b="1" baseline="-25000">
                <a:latin typeface="Arial" charset="0"/>
                <a:cs typeface="Arial" charset="0"/>
              </a:rPr>
              <a:t>18</a:t>
            </a:r>
            <a:r>
              <a:rPr lang="en-US" sz="2000" b="1">
                <a:latin typeface="Arial" charset="0"/>
                <a:cs typeface="Arial" charset="0"/>
              </a:rPr>
              <a:t>H</a:t>
            </a:r>
            <a:r>
              <a:rPr lang="en-US" sz="2000" b="1" baseline="-25000">
                <a:latin typeface="Arial" charset="0"/>
                <a:cs typeface="Arial" charset="0"/>
              </a:rPr>
              <a:t>32</a:t>
            </a:r>
            <a:r>
              <a:rPr lang="en-US" sz="2000" b="1">
                <a:latin typeface="Arial" charset="0"/>
                <a:cs typeface="Arial" charset="0"/>
              </a:rPr>
              <a:t>O</a:t>
            </a:r>
            <a:r>
              <a:rPr lang="en-US" sz="2000" b="1" baseline="-25000">
                <a:latin typeface="Arial" charset="0"/>
                <a:cs typeface="Arial" charset="0"/>
              </a:rPr>
              <a:t>2</a:t>
            </a:r>
            <a:endParaRPr lang="he-IL" sz="2000" b="1" baseline="-25000">
              <a:latin typeface="Arial" charset="0"/>
              <a:cs typeface="Arial" charset="0"/>
            </a:endParaRPr>
          </a:p>
          <a:p>
            <a:pPr algn="ctr">
              <a:defRPr/>
            </a:pPr>
            <a:r>
              <a:rPr lang="he-IL">
                <a:latin typeface="Arial" charset="0"/>
                <a:cs typeface="Arial" charset="0"/>
              </a:rPr>
              <a:t>מרכיב עיקרי בשמן מאכל ומרגרינה</a:t>
            </a:r>
            <a:endParaRPr lang="en-US">
              <a:latin typeface="Arial" charset="0"/>
              <a:cs typeface="Arial" charset="0"/>
            </a:endParaRPr>
          </a:p>
        </p:txBody>
      </p:sp>
      <p:sp>
        <p:nvSpPr>
          <p:cNvPr id="22538" name="AutoShape 10"/>
          <p:cNvSpPr>
            <a:spLocks noChangeArrowheads="1"/>
          </p:cNvSpPr>
          <p:nvPr/>
        </p:nvSpPr>
        <p:spPr bwMode="auto">
          <a:xfrm>
            <a:off x="3059113" y="5084763"/>
            <a:ext cx="2590800" cy="936625"/>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defRPr/>
            </a:pPr>
            <a:r>
              <a:rPr lang="he-IL" sz="2000" b="1">
                <a:latin typeface="Arial" charset="0"/>
                <a:cs typeface="Arial" charset="0"/>
              </a:rPr>
              <a:t>טריסטרין</a:t>
            </a:r>
          </a:p>
          <a:p>
            <a:pPr algn="ctr">
              <a:defRPr/>
            </a:pPr>
            <a:r>
              <a:rPr lang="en-US" sz="2000" b="1">
                <a:latin typeface="Arial" charset="0"/>
                <a:cs typeface="Arial" charset="0"/>
              </a:rPr>
              <a:t>C</a:t>
            </a:r>
            <a:r>
              <a:rPr lang="en-US" sz="2000" b="1" baseline="-25000">
                <a:latin typeface="Arial" charset="0"/>
                <a:cs typeface="Arial" charset="0"/>
              </a:rPr>
              <a:t>57</a:t>
            </a:r>
            <a:r>
              <a:rPr lang="en-US" sz="2000" b="1">
                <a:latin typeface="Arial" charset="0"/>
                <a:cs typeface="Arial" charset="0"/>
              </a:rPr>
              <a:t>H</a:t>
            </a:r>
            <a:r>
              <a:rPr lang="en-US" sz="2000" b="1" baseline="-25000">
                <a:latin typeface="Arial" charset="0"/>
                <a:cs typeface="Arial" charset="0"/>
              </a:rPr>
              <a:t>110</a:t>
            </a:r>
            <a:r>
              <a:rPr lang="en-US" sz="2000" b="1">
                <a:latin typeface="Arial" charset="0"/>
                <a:cs typeface="Arial" charset="0"/>
              </a:rPr>
              <a:t>O</a:t>
            </a:r>
            <a:r>
              <a:rPr lang="en-US" sz="2000" b="1" baseline="-25000">
                <a:latin typeface="Arial" charset="0"/>
                <a:cs typeface="Arial" charset="0"/>
              </a:rPr>
              <a:t>6</a:t>
            </a:r>
          </a:p>
          <a:p>
            <a:pPr algn="ctr">
              <a:defRPr/>
            </a:pPr>
            <a:r>
              <a:rPr lang="he-IL">
                <a:latin typeface="Arial" charset="0"/>
                <a:cs typeface="Arial" charset="0"/>
              </a:rPr>
              <a:t>המרכיב העיקרי בשוקולד</a:t>
            </a:r>
            <a:endParaRPr lang="en-US">
              <a:latin typeface="Arial" charset="0"/>
              <a:cs typeface="Arial" charset="0"/>
            </a:endParaRPr>
          </a:p>
        </p:txBody>
      </p:sp>
      <p:sp>
        <p:nvSpPr>
          <p:cNvPr id="22539" name="AutoShape 11"/>
          <p:cNvSpPr>
            <a:spLocks noChangeArrowheads="1"/>
          </p:cNvSpPr>
          <p:nvPr/>
        </p:nvSpPr>
        <p:spPr bwMode="auto">
          <a:xfrm>
            <a:off x="395288" y="4005263"/>
            <a:ext cx="2592387" cy="935037"/>
          </a:xfrm>
          <a:prstGeom prst="flowChartAlternateProcess">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a:defRPr/>
            </a:pPr>
            <a:r>
              <a:rPr lang="he-IL" sz="2000" b="1">
                <a:latin typeface="Arial" charset="0"/>
                <a:cs typeface="Arial" charset="0"/>
              </a:rPr>
              <a:t>כולסטרול</a:t>
            </a:r>
          </a:p>
          <a:p>
            <a:pPr algn="ctr">
              <a:defRPr/>
            </a:pPr>
            <a:r>
              <a:rPr lang="en-US" sz="2000" b="1">
                <a:latin typeface="Arial" charset="0"/>
                <a:cs typeface="Arial" charset="0"/>
              </a:rPr>
              <a:t>C</a:t>
            </a:r>
            <a:r>
              <a:rPr lang="en-US" sz="2000" b="1" baseline="-25000">
                <a:latin typeface="Arial" charset="0"/>
                <a:cs typeface="Arial" charset="0"/>
              </a:rPr>
              <a:t>27</a:t>
            </a:r>
            <a:r>
              <a:rPr lang="en-US" sz="2000" b="1">
                <a:latin typeface="Arial" charset="0"/>
                <a:cs typeface="Arial" charset="0"/>
              </a:rPr>
              <a:t>H</a:t>
            </a:r>
            <a:r>
              <a:rPr lang="en-US" sz="2000" b="1" baseline="-25000">
                <a:latin typeface="Arial" charset="0"/>
                <a:cs typeface="Arial" charset="0"/>
              </a:rPr>
              <a:t>46</a:t>
            </a:r>
            <a:r>
              <a:rPr lang="en-US" sz="2000" b="1">
                <a:latin typeface="Arial" charset="0"/>
                <a:cs typeface="Arial" charset="0"/>
              </a:rPr>
              <a:t>O</a:t>
            </a:r>
          </a:p>
          <a:p>
            <a:pPr algn="ctr">
              <a:defRPr/>
            </a:pPr>
            <a:r>
              <a:rPr lang="he-IL">
                <a:latin typeface="Arial" charset="0"/>
                <a:cs typeface="Arial" charset="0"/>
              </a:rPr>
              <a:t>מצוי רק במזונות מהחי</a:t>
            </a:r>
            <a:endParaRPr lang="en-US">
              <a:latin typeface="Arial" charset="0"/>
              <a:cs typeface="Arial" charset="0"/>
            </a:endParaRPr>
          </a:p>
        </p:txBody>
      </p:sp>
      <p:sp>
        <p:nvSpPr>
          <p:cNvPr id="10249" name="Line 12"/>
          <p:cNvSpPr>
            <a:spLocks noChangeShapeType="1"/>
          </p:cNvSpPr>
          <p:nvPr/>
        </p:nvSpPr>
        <p:spPr bwMode="auto">
          <a:xfrm>
            <a:off x="4356100" y="4365625"/>
            <a:ext cx="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0" name="Line 13"/>
          <p:cNvSpPr>
            <a:spLocks noChangeShapeType="1"/>
          </p:cNvSpPr>
          <p:nvPr/>
        </p:nvSpPr>
        <p:spPr bwMode="auto">
          <a:xfrm>
            <a:off x="7451725" y="3644900"/>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1" name="Line 14"/>
          <p:cNvSpPr>
            <a:spLocks noChangeShapeType="1"/>
          </p:cNvSpPr>
          <p:nvPr/>
        </p:nvSpPr>
        <p:spPr bwMode="auto">
          <a:xfrm>
            <a:off x="1692275" y="3500438"/>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2" name="Line 15"/>
          <p:cNvSpPr>
            <a:spLocks noChangeShapeType="1"/>
          </p:cNvSpPr>
          <p:nvPr/>
        </p:nvSpPr>
        <p:spPr bwMode="auto">
          <a:xfrm flipH="1">
            <a:off x="2700338" y="1844675"/>
            <a:ext cx="1871662"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3" name="Line 16"/>
          <p:cNvSpPr>
            <a:spLocks noChangeShapeType="1"/>
          </p:cNvSpPr>
          <p:nvPr/>
        </p:nvSpPr>
        <p:spPr bwMode="auto">
          <a:xfrm>
            <a:off x="4500563" y="1916113"/>
            <a:ext cx="0" cy="15128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4" name="Line 17"/>
          <p:cNvSpPr>
            <a:spLocks noChangeShapeType="1"/>
          </p:cNvSpPr>
          <p:nvPr/>
        </p:nvSpPr>
        <p:spPr bwMode="auto">
          <a:xfrm>
            <a:off x="4572000" y="1844675"/>
            <a:ext cx="2087563"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5" name="Text Box 18"/>
          <p:cNvSpPr txBox="1">
            <a:spLocks noChangeArrowheads="1"/>
          </p:cNvSpPr>
          <p:nvPr/>
        </p:nvSpPr>
        <p:spPr bwMode="auto">
          <a:xfrm>
            <a:off x="7667625" y="3789363"/>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t>לדוגמה:</a:t>
            </a:r>
            <a:endParaRPr lang="en-US"/>
          </a:p>
        </p:txBody>
      </p:sp>
      <p:sp>
        <p:nvSpPr>
          <p:cNvPr id="10256" name="Text Box 19"/>
          <p:cNvSpPr txBox="1">
            <a:spLocks noChangeArrowheads="1"/>
          </p:cNvSpPr>
          <p:nvPr/>
        </p:nvSpPr>
        <p:spPr bwMode="auto">
          <a:xfrm>
            <a:off x="2051050" y="3716338"/>
            <a:ext cx="108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t>לדוגמה:</a:t>
            </a:r>
            <a:endParaRPr lang="en-US"/>
          </a:p>
        </p:txBody>
      </p:sp>
      <p:sp>
        <p:nvSpPr>
          <p:cNvPr id="10257" name="Text Box 20"/>
          <p:cNvSpPr txBox="1">
            <a:spLocks noChangeArrowheads="1"/>
          </p:cNvSpPr>
          <p:nvPr/>
        </p:nvSpPr>
        <p:spPr bwMode="auto">
          <a:xfrm>
            <a:off x="4427538" y="4724400"/>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a:t>לדוגמה:</a:t>
            </a:r>
            <a:endParaRPr lang="en-US"/>
          </a:p>
        </p:txBody>
      </p:sp>
      <p:sp>
        <p:nvSpPr>
          <p:cNvPr id="10258" name="Line 21"/>
          <p:cNvSpPr>
            <a:spLocks noChangeShapeType="1"/>
          </p:cNvSpPr>
          <p:nvPr/>
        </p:nvSpPr>
        <p:spPr bwMode="auto">
          <a:xfrm flipH="1">
            <a:off x="5364163" y="3068638"/>
            <a:ext cx="1152525"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59" name="Text Box 22"/>
          <p:cNvSpPr txBox="1">
            <a:spLocks noChangeArrowheads="1"/>
          </p:cNvSpPr>
          <p:nvPr/>
        </p:nvSpPr>
        <p:spPr bwMode="auto">
          <a:xfrm rot="-1616749">
            <a:off x="5076825" y="2989263"/>
            <a:ext cx="1717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b="1"/>
              <a:t>מרכיבות את ה:</a:t>
            </a:r>
            <a:endParaRPr lang="en-US" b="1"/>
          </a:p>
        </p:txBody>
      </p:sp>
    </p:spTree>
    <p:extLst>
      <p:ext uri="{BB962C8B-B14F-4D97-AF65-F5344CB8AC3E}">
        <p14:creationId xmlns:p14="http://schemas.microsoft.com/office/powerpoint/2010/main" val="470537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51520" y="476672"/>
            <a:ext cx="8640960" cy="2808312"/>
          </a:xfrm>
        </p:spPr>
        <p:txBody>
          <a:bodyPr>
            <a:noAutofit/>
          </a:bodyPr>
          <a:lstStyle/>
          <a:p>
            <a:pPr algn="r" rtl="1" eaLnBrk="1" hangingPunct="1">
              <a:spcBef>
                <a:spcPts val="600"/>
              </a:spcBef>
              <a:spcAft>
                <a:spcPts val="600"/>
              </a:spcAft>
            </a:pPr>
            <a:r>
              <a:rPr lang="he-IL" sz="2800" b="1" dirty="0" smtClean="0"/>
              <a:t>קבוצת תרכובות שבמולקולות שלהן יש שרשרת של אטומי הפחמן ואטומי המימן ובקצה קבוצה קרבוקסילית.</a:t>
            </a:r>
          </a:p>
          <a:p>
            <a:pPr algn="r" rtl="1" eaLnBrk="1" hangingPunct="1">
              <a:spcBef>
                <a:spcPts val="600"/>
              </a:spcBef>
              <a:spcAft>
                <a:spcPts val="600"/>
              </a:spcAft>
            </a:pPr>
            <a:r>
              <a:rPr lang="he-IL" sz="2800" b="1" dirty="0" smtClean="0"/>
              <a:t>נוסחתם הכללית – </a:t>
            </a:r>
            <a:r>
              <a:rPr lang="en-US" sz="2800" b="1" dirty="0" smtClean="0"/>
              <a:t>RCOOH</a:t>
            </a:r>
            <a:endParaRPr lang="he-IL" sz="2800" b="1" dirty="0" smtClean="0"/>
          </a:p>
          <a:p>
            <a:pPr algn="r" rtl="1" eaLnBrk="1" hangingPunct="1">
              <a:spcBef>
                <a:spcPts val="600"/>
              </a:spcBef>
              <a:spcAft>
                <a:spcPts val="600"/>
              </a:spcAft>
            </a:pPr>
            <a:r>
              <a:rPr lang="he-IL" sz="2800" b="1" dirty="0" smtClean="0"/>
              <a:t>לחומצות שומן צורות רישום שונות, </a:t>
            </a:r>
          </a:p>
          <a:p>
            <a:pPr marL="0" indent="0" algn="r" rtl="1" eaLnBrk="1" hangingPunct="1">
              <a:spcBef>
                <a:spcPts val="600"/>
              </a:spcBef>
              <a:spcAft>
                <a:spcPts val="600"/>
              </a:spcAft>
              <a:buNone/>
            </a:pPr>
            <a:r>
              <a:rPr lang="he-IL" sz="2800" b="1" dirty="0" smtClean="0"/>
              <a:t>    </a:t>
            </a:r>
            <a:r>
              <a:rPr lang="he-IL" sz="2800" b="1" dirty="0" smtClean="0">
                <a:solidFill>
                  <a:srgbClr val="0070C0"/>
                </a:solidFill>
              </a:rPr>
              <a:t>לדוגמא: חומצה </a:t>
            </a:r>
            <a:r>
              <a:rPr lang="he-IL" sz="2800" b="1" dirty="0" err="1" smtClean="0">
                <a:solidFill>
                  <a:srgbClr val="0070C0"/>
                </a:solidFill>
              </a:rPr>
              <a:t>בוטירית</a:t>
            </a:r>
            <a:endParaRPr lang="en-US" sz="2800" b="1" dirty="0" smtClean="0">
              <a:solidFill>
                <a:srgbClr val="0070C0"/>
              </a:solidFill>
            </a:endParaRPr>
          </a:p>
        </p:txBody>
      </p:sp>
      <p:sp>
        <p:nvSpPr>
          <p:cNvPr id="5" name="מציין מיקום של מספר שקופית 4"/>
          <p:cNvSpPr>
            <a:spLocks noGrp="1"/>
          </p:cNvSpPr>
          <p:nvPr>
            <p:ph type="sldNum" sz="quarter" idx="12"/>
          </p:nvPr>
        </p:nvSpPr>
        <p:spPr/>
        <p:txBody>
          <a:bodyPr/>
          <a:lstStyle/>
          <a:p>
            <a:fld id="{9212A7D0-ED0B-4D32-B1F6-081883BDA7B0}" type="slidenum">
              <a:rPr lang="he-IL" smtClean="0"/>
              <a:pPr/>
              <a:t>72</a:t>
            </a:fld>
            <a:endParaRPr lang="he-IL"/>
          </a:p>
        </p:txBody>
      </p:sp>
      <p:sp>
        <p:nvSpPr>
          <p:cNvPr id="11266" name="Rectangle 2"/>
          <p:cNvSpPr>
            <a:spLocks noGrp="1" noChangeArrowheads="1"/>
          </p:cNvSpPr>
          <p:nvPr>
            <p:ph type="title"/>
          </p:nvPr>
        </p:nvSpPr>
        <p:spPr>
          <a:xfrm>
            <a:off x="323850" y="-99392"/>
            <a:ext cx="8229600" cy="648072"/>
          </a:xfrm>
        </p:spPr>
        <p:txBody>
          <a:bodyPr>
            <a:noAutofit/>
          </a:bodyPr>
          <a:lstStyle/>
          <a:p>
            <a:pPr algn="ctr"/>
            <a:r>
              <a:rPr lang="he-IL" sz="4400" b="1" dirty="0" smtClean="0">
                <a:effectLst>
                  <a:outerShdw blurRad="38100" dist="38100" dir="2700000" algn="tl">
                    <a:srgbClr val="000000">
                      <a:alpha val="43137"/>
                    </a:srgbClr>
                  </a:outerShdw>
                </a:effectLst>
              </a:rPr>
              <a:t>חומצות שומן</a:t>
            </a:r>
            <a:endParaRPr lang="en-US" sz="4000" b="1" dirty="0" smtClean="0">
              <a:effectLst>
                <a:outerShdw blurRad="38100" dist="38100" dir="2700000" algn="tl">
                  <a:srgbClr val="000000">
                    <a:alpha val="43137"/>
                  </a:srgbClr>
                </a:outerShdw>
              </a:effectLst>
            </a:endParaRPr>
          </a:p>
        </p:txBody>
      </p:sp>
      <p:sp>
        <p:nvSpPr>
          <p:cNvPr id="11268" name="Text Box 4"/>
          <p:cNvSpPr txBox="1">
            <a:spLocks noChangeArrowheads="1"/>
          </p:cNvSpPr>
          <p:nvPr/>
        </p:nvSpPr>
        <p:spPr bwMode="auto">
          <a:xfrm>
            <a:off x="251520" y="3068960"/>
            <a:ext cx="72728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r>
              <a:rPr lang="he-IL" sz="2400" b="1" dirty="0"/>
              <a:t>נוסחה מולקולרית:  </a:t>
            </a:r>
            <a:r>
              <a:rPr lang="en-US" sz="2400" b="1" dirty="0"/>
              <a:t>C</a:t>
            </a:r>
            <a:r>
              <a:rPr lang="en-US" sz="2400" b="1" baseline="-25000" dirty="0"/>
              <a:t>4</a:t>
            </a:r>
            <a:r>
              <a:rPr lang="en-US" sz="2400" b="1" dirty="0"/>
              <a:t>H</a:t>
            </a:r>
            <a:r>
              <a:rPr lang="en-US" sz="2400" b="1" baseline="-25000" dirty="0"/>
              <a:t>8</a:t>
            </a:r>
            <a:r>
              <a:rPr lang="en-US" sz="2400" b="1" dirty="0"/>
              <a:t>O</a:t>
            </a:r>
            <a:r>
              <a:rPr lang="en-US" sz="2400" b="1" baseline="-25000" dirty="0"/>
              <a:t>2</a:t>
            </a:r>
            <a:r>
              <a:rPr lang="he-IL" sz="2400" b="1" baseline="-25000" dirty="0"/>
              <a:t>   </a:t>
            </a:r>
            <a:r>
              <a:rPr lang="he-IL" sz="2400" b="1" dirty="0"/>
              <a:t>או</a:t>
            </a:r>
            <a:r>
              <a:rPr lang="he-IL" sz="2400" b="1" baseline="-25000" dirty="0"/>
              <a:t>    </a:t>
            </a:r>
            <a:r>
              <a:rPr lang="en-US" sz="2400" b="1" dirty="0"/>
              <a:t>C</a:t>
            </a:r>
            <a:r>
              <a:rPr lang="en-US" sz="2400" b="1" baseline="-25000" dirty="0"/>
              <a:t>3</a:t>
            </a:r>
            <a:r>
              <a:rPr lang="en-US" sz="2400" b="1" dirty="0"/>
              <a:t>H</a:t>
            </a:r>
            <a:r>
              <a:rPr lang="en-US" sz="2400" b="1" baseline="-25000" dirty="0"/>
              <a:t>7</a:t>
            </a:r>
            <a:r>
              <a:rPr lang="en-US" sz="2400" b="1" dirty="0"/>
              <a:t>COOH</a:t>
            </a:r>
            <a:endParaRPr lang="he-IL" sz="2400" b="1" dirty="0"/>
          </a:p>
          <a:p>
            <a:pPr algn="r" rtl="1" eaLnBrk="1" hangingPunct="1">
              <a:spcBef>
                <a:spcPct val="50000"/>
              </a:spcBef>
            </a:pPr>
            <a:r>
              <a:rPr lang="he-IL" sz="2400" b="1" dirty="0"/>
              <a:t>נוסחאות מבנה:      </a:t>
            </a:r>
            <a:r>
              <a:rPr lang="en-US" sz="2400" b="1" dirty="0"/>
              <a:t>CH</a:t>
            </a:r>
            <a:r>
              <a:rPr lang="en-US" sz="2400" b="1" baseline="-25000" dirty="0"/>
              <a:t>3</a:t>
            </a:r>
            <a:r>
              <a:rPr lang="en-US" sz="2400" b="1" dirty="0"/>
              <a:t>CH</a:t>
            </a:r>
            <a:r>
              <a:rPr lang="en-US" sz="2400" b="1" baseline="-25000" dirty="0"/>
              <a:t>2</a:t>
            </a:r>
            <a:r>
              <a:rPr lang="en-US" sz="2400" b="1" dirty="0"/>
              <a:t>CH</a:t>
            </a:r>
            <a:r>
              <a:rPr lang="en-US" sz="2400" b="1" baseline="-25000" dirty="0"/>
              <a:t>2</a:t>
            </a:r>
            <a:r>
              <a:rPr lang="en-US" sz="2400" b="1" dirty="0"/>
              <a:t>COOH</a:t>
            </a:r>
            <a:r>
              <a:rPr lang="he-IL" sz="2400" dirty="0"/>
              <a:t> </a:t>
            </a:r>
            <a:endParaRPr lang="en-US" sz="2400" dirty="0"/>
          </a:p>
        </p:txBody>
      </p:sp>
      <p:grpSp>
        <p:nvGrpSpPr>
          <p:cNvPr id="11270" name="Group 15"/>
          <p:cNvGrpSpPr>
            <a:grpSpLocks/>
          </p:cNvGrpSpPr>
          <p:nvPr/>
        </p:nvGrpSpPr>
        <p:grpSpPr bwMode="auto">
          <a:xfrm>
            <a:off x="3013834" y="4005064"/>
            <a:ext cx="1774190" cy="956945"/>
            <a:chOff x="1882" y="3108"/>
            <a:chExt cx="1270" cy="685"/>
          </a:xfrm>
        </p:grpSpPr>
        <p:sp>
          <p:nvSpPr>
            <p:cNvPr id="11274" name="Line 6"/>
            <p:cNvSpPr>
              <a:spLocks noChangeShapeType="1"/>
            </p:cNvSpPr>
            <p:nvPr/>
          </p:nvSpPr>
          <p:spPr bwMode="auto">
            <a:xfrm flipV="1">
              <a:off x="1882" y="343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5" name="Line 7"/>
            <p:cNvSpPr>
              <a:spLocks noChangeShapeType="1"/>
            </p:cNvSpPr>
            <p:nvPr/>
          </p:nvSpPr>
          <p:spPr bwMode="auto">
            <a:xfrm>
              <a:off x="2154" y="3430"/>
              <a:ext cx="227"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6" name="Line 8"/>
            <p:cNvSpPr>
              <a:spLocks noChangeShapeType="1"/>
            </p:cNvSpPr>
            <p:nvPr/>
          </p:nvSpPr>
          <p:spPr bwMode="auto">
            <a:xfrm flipV="1">
              <a:off x="2381" y="343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7" name="Line 9"/>
            <p:cNvSpPr>
              <a:spLocks noChangeShapeType="1"/>
            </p:cNvSpPr>
            <p:nvPr/>
          </p:nvSpPr>
          <p:spPr bwMode="auto">
            <a:xfrm>
              <a:off x="2653" y="3430"/>
              <a:ext cx="272"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8" name="Line 10"/>
            <p:cNvSpPr>
              <a:spLocks noChangeShapeType="1"/>
            </p:cNvSpPr>
            <p:nvPr/>
          </p:nvSpPr>
          <p:spPr bwMode="auto">
            <a:xfrm>
              <a:off x="2653" y="3294"/>
              <a:ext cx="0"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9" name="Line 11"/>
            <p:cNvSpPr>
              <a:spLocks noChangeShapeType="1"/>
            </p:cNvSpPr>
            <p:nvPr/>
          </p:nvSpPr>
          <p:spPr bwMode="auto">
            <a:xfrm>
              <a:off x="2698" y="3294"/>
              <a:ext cx="0"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80" name="Text Box 12"/>
            <p:cNvSpPr txBox="1">
              <a:spLocks noChangeArrowheads="1"/>
            </p:cNvSpPr>
            <p:nvPr/>
          </p:nvSpPr>
          <p:spPr bwMode="auto">
            <a:xfrm>
              <a:off x="2517" y="3108"/>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t>O</a:t>
              </a:r>
            </a:p>
          </p:txBody>
        </p:sp>
        <p:sp>
          <p:nvSpPr>
            <p:cNvPr id="11281" name="Text Box 13"/>
            <p:cNvSpPr txBox="1">
              <a:spLocks noChangeArrowheads="1"/>
            </p:cNvSpPr>
            <p:nvPr/>
          </p:nvSpPr>
          <p:spPr bwMode="auto">
            <a:xfrm>
              <a:off x="2880" y="3562"/>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t>O</a:t>
              </a:r>
            </a:p>
          </p:txBody>
        </p:sp>
      </p:grpSp>
      <p:pic>
        <p:nvPicPr>
          <p:cNvPr id="11271" name="Picture 16" descr="חומצה בוטירית - מודל כדור מקל"/>
          <p:cNvPicPr>
            <a:picLocks noChangeAspect="1" noChangeArrowheads="1"/>
          </p:cNvPicPr>
          <p:nvPr/>
        </p:nvPicPr>
        <p:blipFill>
          <a:blip r:embed="rId2">
            <a:grayscl/>
            <a:extLst>
              <a:ext uri="{28A0092B-C50C-407E-A947-70E740481C1C}">
                <a14:useLocalDpi xmlns:a14="http://schemas.microsoft.com/office/drawing/2010/main" val="0"/>
              </a:ext>
            </a:extLst>
          </a:blip>
          <a:srcRect l="52577" t="42487" r="24307" b="35637"/>
          <a:stretch>
            <a:fillRect/>
          </a:stretch>
        </p:blipFill>
        <p:spPr bwMode="auto">
          <a:xfrm>
            <a:off x="1548064" y="5159325"/>
            <a:ext cx="16557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7" descr="חומצה בוטירית - מודל ממלא מרחב"/>
          <p:cNvPicPr>
            <a:picLocks noChangeAspect="1" noChangeArrowheads="1"/>
          </p:cNvPicPr>
          <p:nvPr/>
        </p:nvPicPr>
        <p:blipFill>
          <a:blip r:embed="rId3">
            <a:grayscl/>
            <a:extLst>
              <a:ext uri="{28A0092B-C50C-407E-A947-70E740481C1C}">
                <a14:useLocalDpi xmlns:a14="http://schemas.microsoft.com/office/drawing/2010/main" val="0"/>
              </a:ext>
            </a:extLst>
          </a:blip>
          <a:srcRect l="49530" t="37985" r="21143" b="33789"/>
          <a:stretch>
            <a:fillRect/>
          </a:stretch>
        </p:blipFill>
        <p:spPr bwMode="auto">
          <a:xfrm>
            <a:off x="3419872" y="5197425"/>
            <a:ext cx="15636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8"/>
          <p:cNvSpPr txBox="1">
            <a:spLocks noChangeArrowheads="1"/>
          </p:cNvSpPr>
          <p:nvPr/>
        </p:nvSpPr>
        <p:spPr bwMode="auto">
          <a:xfrm>
            <a:off x="5967739" y="5407123"/>
            <a:ext cx="1728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sz="2400" b="1" dirty="0" smtClean="0"/>
              <a:t>מודלים </a:t>
            </a:r>
            <a:endParaRPr lang="en-US" sz="2400" b="1" dirty="0"/>
          </a:p>
        </p:txBody>
      </p:sp>
      <p:sp>
        <p:nvSpPr>
          <p:cNvPr id="2" name="TextBox 1"/>
          <p:cNvSpPr txBox="1"/>
          <p:nvPr/>
        </p:nvSpPr>
        <p:spPr>
          <a:xfrm>
            <a:off x="4378953" y="4109010"/>
            <a:ext cx="3145375" cy="461665"/>
          </a:xfrm>
          <a:prstGeom prst="rect">
            <a:avLst/>
          </a:prstGeom>
          <a:noFill/>
        </p:spPr>
        <p:txBody>
          <a:bodyPr wrap="square" rtlCol="1">
            <a:spAutoFit/>
          </a:bodyPr>
          <a:lstStyle/>
          <a:p>
            <a:r>
              <a:rPr lang="he-IL" sz="2400" b="1" dirty="0" smtClean="0">
                <a:latin typeface="Arial" pitchFamily="34" charset="0"/>
                <a:cs typeface="Arial" pitchFamily="34" charset="0"/>
              </a:rPr>
              <a:t>נוסחת מבנה מקוצרת</a:t>
            </a:r>
            <a:endParaRPr lang="he-IL" sz="2400" b="1" dirty="0">
              <a:latin typeface="Arial" pitchFamily="34" charset="0"/>
              <a:cs typeface="Arial" pitchFamily="34" charset="0"/>
            </a:endParaRPr>
          </a:p>
        </p:txBody>
      </p:sp>
    </p:spTree>
    <p:extLst>
      <p:ext uri="{BB962C8B-B14F-4D97-AF65-F5344CB8AC3E}">
        <p14:creationId xmlns:p14="http://schemas.microsoft.com/office/powerpoint/2010/main" val="3994256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4" descr="פפירוס"/>
          <p:cNvSpPr>
            <a:spLocks noChangeArrowheads="1"/>
          </p:cNvSpPr>
          <p:nvPr/>
        </p:nvSpPr>
        <p:spPr bwMode="auto">
          <a:xfrm>
            <a:off x="5580063" y="1379538"/>
            <a:ext cx="2952750" cy="8255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107763" dir="18900000" algn="ctr" rotWithShape="0">
                    <a:schemeClr val="folHlink">
                      <a:alpha val="50000"/>
                    </a:schemeClr>
                  </a:outerShdw>
                </a:effectLst>
              </a14:hiddenEffects>
            </a:ext>
          </a:extLst>
        </p:spPr>
        <p:txBody>
          <a:bodyPr wrap="none" anchor="ctr"/>
          <a:lstStyle/>
          <a:p>
            <a:pPr algn="ctr" rtl="1">
              <a:defRPr/>
            </a:pPr>
            <a:r>
              <a:rPr lang="he-IL" sz="2800" b="1">
                <a:solidFill>
                  <a:srgbClr val="CC3300"/>
                </a:solidFill>
                <a:effectLst>
                  <a:outerShdw blurRad="38100" dist="38100" dir="2700000" algn="tl">
                    <a:srgbClr val="C0C0C0"/>
                  </a:outerShdw>
                </a:effectLst>
                <a:latin typeface="Garamond" pitchFamily="18" charset="0"/>
                <a:cs typeface="Arial" charset="0"/>
              </a:rPr>
              <a:t>חומצות שומן רוויות</a:t>
            </a:r>
            <a:r>
              <a:rPr lang="en-US" sz="2800" b="1">
                <a:solidFill>
                  <a:srgbClr val="CC3300"/>
                </a:solidFill>
                <a:effectLst>
                  <a:outerShdw blurRad="38100" dist="38100" dir="2700000" algn="tl">
                    <a:srgbClr val="C0C0C0"/>
                  </a:outerShdw>
                </a:effectLst>
                <a:latin typeface="Garamond" pitchFamily="18" charset="0"/>
                <a:cs typeface="Arial" charset="0"/>
              </a:rPr>
              <a:t> </a:t>
            </a:r>
          </a:p>
        </p:txBody>
      </p:sp>
      <p:sp>
        <p:nvSpPr>
          <p:cNvPr id="35845" name="AutoShape 5" descr="פפירוס"/>
          <p:cNvSpPr>
            <a:spLocks noChangeArrowheads="1"/>
          </p:cNvSpPr>
          <p:nvPr/>
        </p:nvSpPr>
        <p:spPr bwMode="auto">
          <a:xfrm>
            <a:off x="1187450" y="1412875"/>
            <a:ext cx="3313113" cy="827088"/>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107763" dir="18900000" algn="ctr" rotWithShape="0">
                    <a:schemeClr val="folHlink">
                      <a:alpha val="50000"/>
                    </a:schemeClr>
                  </a:outerShdw>
                </a:effectLst>
              </a14:hiddenEffects>
            </a:ext>
          </a:extLst>
        </p:spPr>
        <p:txBody>
          <a:bodyPr wrap="none" anchor="ctr"/>
          <a:lstStyle/>
          <a:p>
            <a:pPr algn="ctr" rtl="1">
              <a:defRPr/>
            </a:pPr>
            <a:r>
              <a:rPr lang="he-IL" sz="2800" b="1">
                <a:solidFill>
                  <a:srgbClr val="CC3300"/>
                </a:solidFill>
                <a:effectLst>
                  <a:outerShdw blurRad="38100" dist="38100" dir="2700000" algn="tl">
                    <a:srgbClr val="C0C0C0"/>
                  </a:outerShdw>
                </a:effectLst>
                <a:latin typeface="Garamond" pitchFamily="18" charset="0"/>
                <a:cs typeface="Arial" charset="0"/>
              </a:rPr>
              <a:t>חומצות שומן לא רוויות</a:t>
            </a:r>
            <a:endParaRPr lang="en-US" sz="2800" b="1">
              <a:solidFill>
                <a:srgbClr val="CC3300"/>
              </a:solidFill>
              <a:effectLst>
                <a:outerShdw blurRad="38100" dist="38100" dir="2700000" algn="tl">
                  <a:srgbClr val="C0C0C0"/>
                </a:outerShdw>
              </a:effectLst>
              <a:latin typeface="Garamond" pitchFamily="18" charset="0"/>
              <a:cs typeface="Arial" charset="0"/>
            </a:endParaRPr>
          </a:p>
        </p:txBody>
      </p:sp>
      <p:sp>
        <p:nvSpPr>
          <p:cNvPr id="35846" name="AutoShape 6" descr="פפירוס"/>
          <p:cNvSpPr>
            <a:spLocks noChangeArrowheads="1"/>
          </p:cNvSpPr>
          <p:nvPr/>
        </p:nvSpPr>
        <p:spPr bwMode="auto">
          <a:xfrm>
            <a:off x="4579938" y="3284538"/>
            <a:ext cx="2655887" cy="827087"/>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107763" dir="18900000" algn="ctr" rotWithShape="0">
                    <a:schemeClr val="folHlink">
                      <a:alpha val="50000"/>
                    </a:schemeClr>
                  </a:outerShdw>
                </a:effectLst>
              </a14:hiddenEffects>
            </a:ext>
          </a:extLst>
        </p:spPr>
        <p:txBody>
          <a:bodyPr wrap="none" anchor="ctr"/>
          <a:lstStyle/>
          <a:p>
            <a:pPr algn="ctr" rtl="1">
              <a:defRPr/>
            </a:pPr>
            <a:r>
              <a:rPr lang="he-IL" sz="2800" b="1">
                <a:solidFill>
                  <a:srgbClr val="CC3300"/>
                </a:solidFill>
                <a:effectLst>
                  <a:outerShdw blurRad="38100" dist="38100" dir="2700000" algn="tl">
                    <a:srgbClr val="C0C0C0"/>
                  </a:outerShdw>
                </a:effectLst>
                <a:latin typeface="Garamond" pitchFamily="18" charset="0"/>
                <a:cs typeface="Arial" charset="0"/>
              </a:rPr>
              <a:t>חד לא-רוויות</a:t>
            </a:r>
            <a:endParaRPr lang="en-US" sz="2800" b="1">
              <a:solidFill>
                <a:srgbClr val="CC3300"/>
              </a:solidFill>
              <a:effectLst>
                <a:outerShdw blurRad="38100" dist="38100" dir="2700000" algn="tl">
                  <a:srgbClr val="C0C0C0"/>
                </a:outerShdw>
              </a:effectLst>
              <a:latin typeface="Garamond" pitchFamily="18" charset="0"/>
              <a:cs typeface="Arial" charset="0"/>
            </a:endParaRPr>
          </a:p>
        </p:txBody>
      </p:sp>
      <p:sp>
        <p:nvSpPr>
          <p:cNvPr id="35847" name="AutoShape 7" descr="פפירוס"/>
          <p:cNvSpPr>
            <a:spLocks noChangeArrowheads="1"/>
          </p:cNvSpPr>
          <p:nvPr/>
        </p:nvSpPr>
        <p:spPr bwMode="auto">
          <a:xfrm>
            <a:off x="250825" y="3284538"/>
            <a:ext cx="2413000" cy="827087"/>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blipFill dpi="0" rotWithShape="1">
                  <a:blip/>
                  <a:srcRect/>
                  <a:tile tx="0" ty="0" sx="100000" sy="100000" flip="none" algn="tl"/>
                </a:blipFill>
              </a14:hiddenFill>
            </a:ext>
            <a:ext uri="{AF507438-7753-43E0-B8FC-AC1667EBCBE1}">
              <a14:hiddenEffects xmlns:a14="http://schemas.microsoft.com/office/drawing/2010/main">
                <a:effectLst>
                  <a:outerShdw dist="107763" dir="18900000" algn="ctr" rotWithShape="0">
                    <a:schemeClr val="folHlink">
                      <a:alpha val="50000"/>
                    </a:schemeClr>
                  </a:outerShdw>
                </a:effectLst>
              </a14:hiddenEffects>
            </a:ext>
          </a:extLst>
        </p:spPr>
        <p:txBody>
          <a:bodyPr wrap="none" anchor="ctr"/>
          <a:lstStyle/>
          <a:p>
            <a:pPr algn="ctr" rtl="1">
              <a:defRPr/>
            </a:pPr>
            <a:r>
              <a:rPr lang="he-IL" sz="2800" b="1">
                <a:solidFill>
                  <a:srgbClr val="CC3300"/>
                </a:solidFill>
                <a:effectLst>
                  <a:outerShdw blurRad="38100" dist="38100" dir="2700000" algn="tl">
                    <a:srgbClr val="C0C0C0"/>
                  </a:outerShdw>
                </a:effectLst>
                <a:latin typeface="Garamond" pitchFamily="18" charset="0"/>
                <a:cs typeface="Arial" charset="0"/>
              </a:rPr>
              <a:t>רב לא-רוויות</a:t>
            </a:r>
            <a:endParaRPr lang="en-US" sz="2800" b="1">
              <a:solidFill>
                <a:srgbClr val="CC3300"/>
              </a:solidFill>
              <a:effectLst>
                <a:outerShdw blurRad="38100" dist="38100" dir="2700000" algn="tl">
                  <a:srgbClr val="C0C0C0"/>
                </a:outerShdw>
              </a:effectLst>
              <a:latin typeface="Garamond" pitchFamily="18" charset="0"/>
              <a:cs typeface="Arial" charset="0"/>
            </a:endParaRPr>
          </a:p>
        </p:txBody>
      </p:sp>
      <p:sp>
        <p:nvSpPr>
          <p:cNvPr id="14342" name="Rectangle 8"/>
          <p:cNvSpPr>
            <a:spLocks noChangeArrowheads="1"/>
          </p:cNvSpPr>
          <p:nvPr/>
        </p:nvSpPr>
        <p:spPr bwMode="auto">
          <a:xfrm>
            <a:off x="5364163" y="2384425"/>
            <a:ext cx="2251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he-IL" b="1">
                <a:latin typeface="Garamond" pitchFamily="18" charset="0"/>
              </a:rPr>
              <a:t>חומצה סטארית, </a:t>
            </a:r>
            <a:r>
              <a:rPr lang="en-US" b="1">
                <a:latin typeface="Garamond" pitchFamily="18" charset="0"/>
              </a:rPr>
              <a:t>C18:0</a:t>
            </a:r>
            <a:r>
              <a:rPr lang="he-IL" b="1">
                <a:latin typeface="Garamond" pitchFamily="18" charset="0"/>
              </a:rPr>
              <a:t> </a:t>
            </a:r>
          </a:p>
        </p:txBody>
      </p:sp>
      <p:sp>
        <p:nvSpPr>
          <p:cNvPr id="14343" name="Rectangle 9"/>
          <p:cNvSpPr>
            <a:spLocks noChangeArrowheads="1"/>
          </p:cNvSpPr>
          <p:nvPr/>
        </p:nvSpPr>
        <p:spPr bwMode="auto">
          <a:xfrm>
            <a:off x="5148263" y="4543425"/>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he-IL" b="1">
                <a:latin typeface="Garamond" pitchFamily="18" charset="0"/>
              </a:rPr>
              <a:t>חומצה אולאית, </a:t>
            </a:r>
            <a:r>
              <a:rPr lang="en-US" b="1">
                <a:latin typeface="Garamond" pitchFamily="18" charset="0"/>
              </a:rPr>
              <a:t>C18:1</a:t>
            </a:r>
            <a:r>
              <a:rPr lang="he-IL" b="1">
                <a:latin typeface="Garamond" pitchFamily="18" charset="0"/>
              </a:rPr>
              <a:t> </a:t>
            </a:r>
          </a:p>
        </p:txBody>
      </p:sp>
      <p:sp>
        <p:nvSpPr>
          <p:cNvPr id="14344" name="Rectangle 10"/>
          <p:cNvSpPr>
            <a:spLocks noChangeArrowheads="1"/>
          </p:cNvSpPr>
          <p:nvPr/>
        </p:nvSpPr>
        <p:spPr bwMode="auto">
          <a:xfrm>
            <a:off x="287338" y="4465638"/>
            <a:ext cx="2471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r>
              <a:rPr lang="he-IL" b="1">
                <a:latin typeface="Garamond" pitchFamily="18" charset="0"/>
              </a:rPr>
              <a:t>חומצה לינולאית, </a:t>
            </a:r>
            <a:r>
              <a:rPr lang="en-US" b="1">
                <a:latin typeface="Garamond" pitchFamily="18" charset="0"/>
              </a:rPr>
              <a:t>C18:2</a:t>
            </a:r>
            <a:r>
              <a:rPr lang="he-IL" b="1">
                <a:latin typeface="Garamond" pitchFamily="18" charset="0"/>
              </a:rPr>
              <a:t>  </a:t>
            </a:r>
            <a:r>
              <a:rPr lang="en-US" b="1">
                <a:latin typeface="Garamond" pitchFamily="18" charset="0"/>
              </a:rPr>
              <a:t> </a:t>
            </a:r>
          </a:p>
        </p:txBody>
      </p:sp>
      <p:pic>
        <p:nvPicPr>
          <p:cNvPr id="1434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688" y="2439988"/>
            <a:ext cx="4191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59325"/>
            <a:ext cx="4191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29138"/>
            <a:ext cx="4191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Text Box 14"/>
          <p:cNvSpPr txBox="1">
            <a:spLocks noChangeArrowheads="1"/>
          </p:cNvSpPr>
          <p:nvPr/>
        </p:nvSpPr>
        <p:spPr bwMode="auto">
          <a:xfrm>
            <a:off x="1441450" y="519271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spcBef>
                <a:spcPct val="50000"/>
              </a:spcBef>
            </a:pPr>
            <a:endParaRPr lang="he-IL">
              <a:latin typeface="Garamond" pitchFamily="18" charset="0"/>
            </a:endParaRPr>
          </a:p>
        </p:txBody>
      </p:sp>
      <p:sp>
        <p:nvSpPr>
          <p:cNvPr id="14349" name="Text Box 15"/>
          <p:cNvSpPr txBox="1">
            <a:spLocks noChangeArrowheads="1"/>
          </p:cNvSpPr>
          <p:nvPr/>
        </p:nvSpPr>
        <p:spPr bwMode="auto">
          <a:xfrm>
            <a:off x="865188" y="5299075"/>
            <a:ext cx="172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a:latin typeface="Garamond" pitchFamily="18" charset="0"/>
              </a:rPr>
              <a:t>C18:2 </a:t>
            </a:r>
            <a:r>
              <a:rPr lang="en-US" sz="2000" b="1">
                <a:latin typeface="Garamond" pitchFamily="18" charset="0"/>
                <a:sym typeface="Symbol" pitchFamily="18" charset="2"/>
              </a:rPr>
              <a:t> 6</a:t>
            </a:r>
          </a:p>
        </p:txBody>
      </p:sp>
      <p:cxnSp>
        <p:nvCxnSpPr>
          <p:cNvPr id="14350" name="AutoShape 16"/>
          <p:cNvCxnSpPr>
            <a:cxnSpLocks noChangeShapeType="1"/>
            <a:stCxn id="35845" idx="2"/>
            <a:endCxn id="35846" idx="1"/>
          </p:cNvCxnSpPr>
          <p:nvPr/>
        </p:nvCxnSpPr>
        <p:spPr bwMode="auto">
          <a:xfrm rot="16200000" flipH="1">
            <a:off x="2982913" y="2101850"/>
            <a:ext cx="1458912" cy="173513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1" name="AutoShape 17"/>
          <p:cNvCxnSpPr>
            <a:cxnSpLocks noChangeShapeType="1"/>
            <a:stCxn id="35845" idx="2"/>
            <a:endCxn id="35847" idx="3"/>
          </p:cNvCxnSpPr>
          <p:nvPr/>
        </p:nvCxnSpPr>
        <p:spPr bwMode="auto">
          <a:xfrm rot="5400000">
            <a:off x="2024857" y="2878931"/>
            <a:ext cx="1458912" cy="18097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2" name="Text Box 18"/>
          <p:cNvSpPr txBox="1">
            <a:spLocks noChangeArrowheads="1"/>
          </p:cNvSpPr>
          <p:nvPr/>
        </p:nvSpPr>
        <p:spPr bwMode="auto">
          <a:xfrm>
            <a:off x="5867400" y="5408613"/>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a:latin typeface="Garamond" pitchFamily="18" charset="0"/>
              </a:rPr>
              <a:t>C18:1 </a:t>
            </a:r>
            <a:r>
              <a:rPr lang="en-US" sz="2000" b="1">
                <a:latin typeface="Garamond" pitchFamily="18" charset="0"/>
                <a:sym typeface="Symbol" pitchFamily="18" charset="2"/>
              </a:rPr>
              <a:t> 9</a:t>
            </a:r>
          </a:p>
        </p:txBody>
      </p:sp>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73</a:t>
            </a:fld>
            <a:endParaRPr lang="he-IL"/>
          </a:p>
        </p:txBody>
      </p:sp>
      <p:sp>
        <p:nvSpPr>
          <p:cNvPr id="14353" name="Rectangle 19"/>
          <p:cNvSpPr>
            <a:spLocks noGrp="1" noChangeArrowheads="1"/>
          </p:cNvSpPr>
          <p:nvPr>
            <p:ph type="title"/>
          </p:nvPr>
        </p:nvSpPr>
        <p:spPr>
          <a:xfrm>
            <a:off x="395288" y="0"/>
            <a:ext cx="8229600" cy="1143000"/>
          </a:xfrm>
        </p:spPr>
        <p:txBody>
          <a:bodyPr/>
          <a:lstStyle/>
          <a:p>
            <a:pPr algn="ctr"/>
            <a:r>
              <a:rPr lang="he-IL" b="1" dirty="0" smtClean="0"/>
              <a:t>סוגי חומצות שומן</a:t>
            </a:r>
            <a:endParaRPr lang="en-US" sz="3600" b="1" dirty="0" smtClean="0"/>
          </a:p>
        </p:txBody>
      </p:sp>
    </p:spTree>
    <p:extLst>
      <p:ext uri="{BB962C8B-B14F-4D97-AF65-F5344CB8AC3E}">
        <p14:creationId xmlns:p14="http://schemas.microsoft.com/office/powerpoint/2010/main" val="1117563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51520" y="1124744"/>
            <a:ext cx="8625136" cy="5112568"/>
          </a:xfrm>
        </p:spPr>
        <p:txBody>
          <a:bodyPr/>
          <a:lstStyle/>
          <a:p>
            <a:pPr>
              <a:lnSpc>
                <a:spcPct val="90000"/>
              </a:lnSpc>
              <a:spcAft>
                <a:spcPts val="600"/>
              </a:spcAft>
            </a:pPr>
            <a:r>
              <a:rPr lang="he-IL" dirty="0"/>
              <a:t>גוף האדם (ובע"ח), מסוגל לייצר את רוב חומצות השומן רוויות והחד בלתי רוויות להן הוא זקוק.</a:t>
            </a:r>
          </a:p>
          <a:p>
            <a:pPr>
              <a:lnSpc>
                <a:spcPct val="90000"/>
              </a:lnSpc>
              <a:spcAft>
                <a:spcPts val="600"/>
              </a:spcAft>
            </a:pPr>
            <a:r>
              <a:rPr lang="he-IL" dirty="0"/>
              <a:t>הגוף מסוגל לייצר חומצות שומן באורך של עד 18 אטומי פחמן.</a:t>
            </a:r>
          </a:p>
          <a:p>
            <a:pPr>
              <a:lnSpc>
                <a:spcPct val="90000"/>
              </a:lnSpc>
              <a:spcAft>
                <a:spcPts val="600"/>
              </a:spcAft>
            </a:pPr>
            <a:r>
              <a:rPr lang="he-IL" dirty="0"/>
              <a:t>הגוף מסוגל להפוך חומצות שומן רוויות ללא רוויות (ע"י הוצאת 2 אטומי מימן ויצירת קשר כפול).</a:t>
            </a:r>
          </a:p>
          <a:p>
            <a:pPr>
              <a:lnSpc>
                <a:spcPct val="90000"/>
              </a:lnSpc>
              <a:spcAft>
                <a:spcPts val="600"/>
              </a:spcAft>
            </a:pPr>
            <a:r>
              <a:rPr lang="he-IL" dirty="0"/>
              <a:t>לדוגמא: מולקולות של חומצה </a:t>
            </a:r>
            <a:r>
              <a:rPr lang="he-IL" dirty="0" err="1"/>
              <a:t>סטארית</a:t>
            </a:r>
            <a:r>
              <a:rPr lang="he-IL" dirty="0"/>
              <a:t> </a:t>
            </a:r>
            <a:r>
              <a:rPr lang="en-US" dirty="0"/>
              <a:t>C18:0</a:t>
            </a:r>
            <a:r>
              <a:rPr lang="he-IL" dirty="0"/>
              <a:t> יכולות להפוך בגופנו למולקולות של חומצה </a:t>
            </a:r>
            <a:r>
              <a:rPr lang="he-IL" dirty="0" err="1"/>
              <a:t>אולאית</a:t>
            </a:r>
            <a:r>
              <a:rPr lang="he-IL" dirty="0"/>
              <a:t> </a:t>
            </a:r>
            <a:r>
              <a:rPr lang="en-US" dirty="0"/>
              <a:t>C18:1</a:t>
            </a:r>
            <a:r>
              <a:rPr lang="en-US" dirty="0">
                <a:sym typeface="Symbol" pitchFamily="18" charset="2"/>
              </a:rPr>
              <a:t>9</a:t>
            </a:r>
            <a:r>
              <a:rPr lang="he-IL" dirty="0" smtClean="0">
                <a:sym typeface="Symbol" pitchFamily="18" charset="2"/>
              </a:rPr>
              <a:t>.</a:t>
            </a:r>
          </a:p>
          <a:p>
            <a:pPr>
              <a:lnSpc>
                <a:spcPct val="90000"/>
              </a:lnSpc>
              <a:spcAft>
                <a:spcPts val="600"/>
              </a:spcAft>
            </a:pPr>
            <a:r>
              <a:rPr lang="he-IL" sz="2400" dirty="0"/>
              <a:t>חומצה </a:t>
            </a:r>
            <a:r>
              <a:rPr lang="he-IL" sz="2400" dirty="0" err="1"/>
              <a:t>אולאית</a:t>
            </a:r>
            <a:r>
              <a:rPr lang="he-IL" sz="2400" dirty="0"/>
              <a:t> לא יכולה להיהפך </a:t>
            </a:r>
            <a:r>
              <a:rPr lang="he-IL" sz="2400" dirty="0">
                <a:solidFill>
                  <a:srgbClr val="960096"/>
                </a:solidFill>
              </a:rPr>
              <a:t>בגוף לחומצה </a:t>
            </a:r>
            <a:r>
              <a:rPr lang="he-IL" sz="2400" u="sng" dirty="0" err="1">
                <a:solidFill>
                  <a:srgbClr val="960096"/>
                </a:solidFill>
              </a:rPr>
              <a:t>לינולאית</a:t>
            </a:r>
            <a:r>
              <a:rPr lang="he-IL" sz="2400" dirty="0">
                <a:solidFill>
                  <a:srgbClr val="960096"/>
                </a:solidFill>
              </a:rPr>
              <a:t> </a:t>
            </a:r>
            <a:r>
              <a:rPr lang="en-US" sz="2400" dirty="0">
                <a:solidFill>
                  <a:srgbClr val="960096"/>
                </a:solidFill>
              </a:rPr>
              <a:t>C18:2</a:t>
            </a:r>
            <a:r>
              <a:rPr lang="en-US" sz="2400" dirty="0">
                <a:solidFill>
                  <a:srgbClr val="960096"/>
                </a:solidFill>
                <a:sym typeface="Symbol" pitchFamily="18" charset="2"/>
              </a:rPr>
              <a:t>6</a:t>
            </a:r>
            <a:r>
              <a:rPr lang="he-IL" sz="2400" dirty="0">
                <a:solidFill>
                  <a:srgbClr val="960096"/>
                </a:solidFill>
                <a:sym typeface="Symbol" pitchFamily="18" charset="2"/>
              </a:rPr>
              <a:t> ולא לחומצה </a:t>
            </a:r>
            <a:r>
              <a:rPr lang="he-IL" sz="2400" u="sng" dirty="0" err="1">
                <a:solidFill>
                  <a:srgbClr val="960096"/>
                </a:solidFill>
                <a:sym typeface="Symbol" pitchFamily="18" charset="2"/>
              </a:rPr>
              <a:t>לינולנית</a:t>
            </a:r>
            <a:r>
              <a:rPr lang="he-IL" sz="2400" dirty="0">
                <a:solidFill>
                  <a:srgbClr val="960096"/>
                </a:solidFill>
                <a:sym typeface="Symbol" pitchFamily="18" charset="2"/>
              </a:rPr>
              <a:t> </a:t>
            </a:r>
            <a:r>
              <a:rPr lang="en-US" sz="2400" dirty="0">
                <a:solidFill>
                  <a:srgbClr val="960096"/>
                </a:solidFill>
                <a:sym typeface="Symbol" pitchFamily="18" charset="2"/>
              </a:rPr>
              <a:t>C18:33</a:t>
            </a:r>
            <a:endParaRPr lang="he-IL" sz="2400" dirty="0">
              <a:solidFill>
                <a:srgbClr val="960096"/>
              </a:solidFill>
              <a:sym typeface="Symbol" pitchFamily="18" charset="2"/>
            </a:endParaRPr>
          </a:p>
          <a:p>
            <a:pPr>
              <a:lnSpc>
                <a:spcPct val="90000"/>
              </a:lnSpc>
              <a:spcAft>
                <a:spcPts val="600"/>
              </a:spcAft>
            </a:pPr>
            <a:endParaRPr lang="en-US" dirty="0">
              <a:sym typeface="Symbol" pitchFamily="18" charset="2"/>
            </a:endParaRPr>
          </a:p>
          <a:p>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74</a:t>
            </a:fld>
            <a:endParaRPr lang="he-IL"/>
          </a:p>
        </p:txBody>
      </p:sp>
      <p:sp>
        <p:nvSpPr>
          <p:cNvPr id="4" name="כותרת 3"/>
          <p:cNvSpPr>
            <a:spLocks noGrp="1"/>
          </p:cNvSpPr>
          <p:nvPr>
            <p:ph type="title"/>
          </p:nvPr>
        </p:nvSpPr>
        <p:spPr>
          <a:xfrm>
            <a:off x="467544" y="332656"/>
            <a:ext cx="8229600" cy="850106"/>
          </a:xfrm>
        </p:spPr>
        <p:txBody>
          <a:bodyPr>
            <a:normAutofit fontScale="90000"/>
          </a:bodyPr>
          <a:lstStyle/>
          <a:p>
            <a:pPr algn="ctr"/>
            <a:r>
              <a:rPr lang="he-IL" sz="4400" dirty="0">
                <a:effectLst>
                  <a:outerShdw blurRad="38100" dist="38100" dir="2700000" algn="tl">
                    <a:srgbClr val="C0C0C0"/>
                  </a:outerShdw>
                </a:effectLst>
                <a:latin typeface="Garamond" pitchFamily="18" charset="0"/>
                <a:cs typeface="Arial" charset="0"/>
              </a:rPr>
              <a:t>חומצות שומן חשובות בגופינו</a:t>
            </a:r>
            <a:br>
              <a:rPr lang="he-IL" sz="4400" dirty="0">
                <a:effectLst>
                  <a:outerShdw blurRad="38100" dist="38100" dir="2700000" algn="tl">
                    <a:srgbClr val="C0C0C0"/>
                  </a:outerShdw>
                </a:effectLst>
                <a:latin typeface="Garamond" pitchFamily="18" charset="0"/>
                <a:cs typeface="Arial" charset="0"/>
              </a:rPr>
            </a:br>
            <a:endParaRPr lang="he-IL" dirty="0"/>
          </a:p>
        </p:txBody>
      </p:sp>
    </p:spTree>
    <p:extLst>
      <p:ext uri="{BB962C8B-B14F-4D97-AF65-F5344CB8AC3E}">
        <p14:creationId xmlns:p14="http://schemas.microsoft.com/office/powerpoint/2010/main" val="10236444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a:lnSpc>
                <a:spcPct val="90000"/>
              </a:lnSpc>
            </a:pPr>
            <a:r>
              <a:rPr lang="he-IL" sz="2800" dirty="0" smtClean="0">
                <a:sym typeface="Symbol" pitchFamily="18" charset="2"/>
              </a:rPr>
              <a:t>שתי </a:t>
            </a:r>
            <a:r>
              <a:rPr lang="he-IL" sz="2800" dirty="0">
                <a:sym typeface="Symbol" pitchFamily="18" charset="2"/>
              </a:rPr>
              <a:t>חומצות אלה הן </a:t>
            </a:r>
            <a:r>
              <a:rPr lang="he-IL" sz="2800" b="1" dirty="0">
                <a:solidFill>
                  <a:srgbClr val="960096"/>
                </a:solidFill>
                <a:sym typeface="Symbol" pitchFamily="18" charset="2"/>
              </a:rPr>
              <a:t>חומצות אומגה 6 ואומגה 3</a:t>
            </a:r>
            <a:r>
              <a:rPr lang="he-IL" sz="2800" b="1" dirty="0">
                <a:sym typeface="Symbol" pitchFamily="18" charset="2"/>
              </a:rPr>
              <a:t>.</a:t>
            </a:r>
          </a:p>
          <a:p>
            <a:pPr>
              <a:lnSpc>
                <a:spcPct val="90000"/>
              </a:lnSpc>
            </a:pPr>
            <a:r>
              <a:rPr lang="he-IL" sz="2800" dirty="0">
                <a:sym typeface="Symbol" pitchFamily="18" charset="2"/>
              </a:rPr>
              <a:t>חומצות אלה שהגוף זקוק להן אך אינו מסוגל לייצרן בעצמו, קרויות: </a:t>
            </a:r>
            <a:r>
              <a:rPr lang="he-IL" sz="2800" b="1" dirty="0">
                <a:solidFill>
                  <a:srgbClr val="960096"/>
                </a:solidFill>
                <a:sym typeface="Symbol" pitchFamily="18" charset="2"/>
              </a:rPr>
              <a:t>חומצות שומן חיוניות</a:t>
            </a:r>
            <a:r>
              <a:rPr lang="he-IL" sz="2800" dirty="0">
                <a:sym typeface="Symbol" pitchFamily="18" charset="2"/>
              </a:rPr>
              <a:t>.</a:t>
            </a:r>
          </a:p>
          <a:p>
            <a:pPr>
              <a:lnSpc>
                <a:spcPct val="90000"/>
              </a:lnSpc>
            </a:pPr>
            <a:r>
              <a:rPr lang="he-IL" sz="2800" dirty="0">
                <a:sym typeface="Symbol" pitchFamily="18" charset="2"/>
              </a:rPr>
              <a:t>יש לצרוך חומצות שומן אלה משומנים שונים לכן לא ניתן להוציא לחלוטין את השומן מהמזון.</a:t>
            </a:r>
            <a:endParaRPr lang="en-US" sz="2800" dirty="0">
              <a:sym typeface="Symbol" pitchFamily="18" charset="2"/>
            </a:endParaRPr>
          </a:p>
          <a:p>
            <a:pPr>
              <a:lnSpc>
                <a:spcPct val="90000"/>
              </a:lnSpc>
            </a:pPr>
            <a:r>
              <a:rPr lang="he-IL" sz="2800" dirty="0">
                <a:sym typeface="Symbol" pitchFamily="18" charset="2"/>
              </a:rPr>
              <a:t>חומצות אלו מצויות במזונות רבים.</a:t>
            </a:r>
          </a:p>
          <a:p>
            <a:pPr>
              <a:lnSpc>
                <a:spcPct val="90000"/>
              </a:lnSpc>
            </a:pPr>
            <a:r>
              <a:rPr lang="he-IL" sz="2800" dirty="0">
                <a:sym typeface="Symbol" pitchFamily="18" charset="2"/>
              </a:rPr>
              <a:t>חומצה </a:t>
            </a:r>
            <a:r>
              <a:rPr lang="he-IL" sz="2800" dirty="0" err="1">
                <a:sym typeface="Symbol" pitchFamily="18" charset="2"/>
              </a:rPr>
              <a:t>לינולאית</a:t>
            </a:r>
            <a:r>
              <a:rPr lang="he-IL" sz="2800" dirty="0">
                <a:sym typeface="Symbol" pitchFamily="18" charset="2"/>
              </a:rPr>
              <a:t> מצויה בריכוזים גבוהים בשמנים רבים, כגון: שמן סויה, תירס, חריע וחמניות.</a:t>
            </a:r>
          </a:p>
          <a:p>
            <a:pPr>
              <a:lnSpc>
                <a:spcPct val="90000"/>
              </a:lnSpc>
            </a:pPr>
            <a:r>
              <a:rPr lang="he-IL" sz="2800" dirty="0">
                <a:sym typeface="Symbol" pitchFamily="18" charset="2"/>
              </a:rPr>
              <a:t>חומצה </a:t>
            </a:r>
            <a:r>
              <a:rPr lang="he-IL" sz="2800" dirty="0" err="1">
                <a:sym typeface="Symbol" pitchFamily="18" charset="2"/>
              </a:rPr>
              <a:t>לינולנית</a:t>
            </a:r>
            <a:r>
              <a:rPr lang="he-IL" sz="2800" dirty="0">
                <a:sym typeface="Symbol" pitchFamily="18" charset="2"/>
              </a:rPr>
              <a:t> מצויה בריכוז גבוה בשמן פשתן ובריכוז נמוך בשמן קנולה ובשמן סויה.</a:t>
            </a:r>
            <a:endParaRPr lang="en-US" sz="2800" dirty="0">
              <a:sym typeface="Symbol" pitchFamily="18" charset="2"/>
            </a:endParaRPr>
          </a:p>
          <a:p>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75</a:t>
            </a:fld>
            <a:endParaRPr lang="he-IL"/>
          </a:p>
        </p:txBody>
      </p:sp>
      <p:sp>
        <p:nvSpPr>
          <p:cNvPr id="4" name="כותרת 3"/>
          <p:cNvSpPr>
            <a:spLocks noGrp="1"/>
          </p:cNvSpPr>
          <p:nvPr>
            <p:ph type="title"/>
          </p:nvPr>
        </p:nvSpPr>
        <p:spPr>
          <a:xfrm>
            <a:off x="457200" y="274638"/>
            <a:ext cx="8229600" cy="850106"/>
          </a:xfrm>
        </p:spPr>
        <p:txBody>
          <a:bodyPr/>
          <a:lstStyle/>
          <a:p>
            <a:pPr algn="ctr"/>
            <a:r>
              <a:rPr lang="he-IL" sz="4000" dirty="0">
                <a:effectLst>
                  <a:outerShdw blurRad="38100" dist="38100" dir="2700000" algn="tl">
                    <a:srgbClr val="C0C0C0"/>
                  </a:outerShdw>
                </a:effectLst>
                <a:latin typeface="Garamond" pitchFamily="18" charset="0"/>
                <a:cs typeface="Arial" charset="0"/>
              </a:rPr>
              <a:t>חומצות שומן חשובות בגופינו</a:t>
            </a:r>
            <a:endParaRPr lang="he-IL" dirty="0"/>
          </a:p>
        </p:txBody>
      </p:sp>
    </p:spTree>
    <p:extLst>
      <p:ext uri="{BB962C8B-B14F-4D97-AF65-F5344CB8AC3E}">
        <p14:creationId xmlns:p14="http://schemas.microsoft.com/office/powerpoint/2010/main" val="745853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76</a:t>
            </a:fld>
            <a:endParaRPr lang="he-IL"/>
          </a:p>
        </p:txBody>
      </p:sp>
      <p:sp>
        <p:nvSpPr>
          <p:cNvPr id="19458" name="Rectangle 2"/>
          <p:cNvSpPr>
            <a:spLocks noGrp="1" noChangeArrowheads="1"/>
          </p:cNvSpPr>
          <p:nvPr>
            <p:ph type="title"/>
          </p:nvPr>
        </p:nvSpPr>
        <p:spPr>
          <a:xfrm>
            <a:off x="838200" y="304800"/>
            <a:ext cx="7772400" cy="1143000"/>
          </a:xfrm>
        </p:spPr>
        <p:txBody>
          <a:bodyPr>
            <a:normAutofit fontScale="90000"/>
          </a:bodyPr>
          <a:lstStyle/>
          <a:p>
            <a:pPr algn="ctr"/>
            <a:r>
              <a:rPr lang="he-IL" sz="4800" b="1" dirty="0" err="1" smtClean="0"/>
              <a:t>איסטור</a:t>
            </a:r>
            <a:r>
              <a:rPr lang="he-IL" sz="4800" b="1" dirty="0" smtClean="0"/>
              <a:t> - תגובה בין כהל לחומצה </a:t>
            </a:r>
            <a:r>
              <a:rPr lang="he-IL" sz="4800" b="1" dirty="0" err="1" smtClean="0"/>
              <a:t>קרבוקסילית</a:t>
            </a:r>
            <a:endParaRPr lang="en-US" sz="4000" b="1" dirty="0" smtClean="0"/>
          </a:p>
        </p:txBody>
      </p:sp>
      <p:sp>
        <p:nvSpPr>
          <p:cNvPr id="19459" name="Text Box 3"/>
          <p:cNvSpPr txBox="1">
            <a:spLocks noChangeArrowheads="1"/>
          </p:cNvSpPr>
          <p:nvPr/>
        </p:nvSpPr>
        <p:spPr bwMode="auto">
          <a:xfrm>
            <a:off x="685800" y="26670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200" b="1">
                <a:latin typeface="Times New Roman" pitchFamily="18" charset="0"/>
              </a:rPr>
              <a:t>R-C-OH + H-O-R                 R-C-O-R + </a:t>
            </a:r>
            <a:r>
              <a:rPr lang="en-US" sz="3200" b="1">
                <a:solidFill>
                  <a:srgbClr val="FF9900"/>
                </a:solidFill>
                <a:latin typeface="Times New Roman" pitchFamily="18" charset="0"/>
              </a:rPr>
              <a:t>H</a:t>
            </a:r>
            <a:r>
              <a:rPr lang="en-US" sz="3200" b="1" baseline="-25000">
                <a:solidFill>
                  <a:srgbClr val="FF9900"/>
                </a:solidFill>
                <a:latin typeface="Times New Roman" pitchFamily="18" charset="0"/>
              </a:rPr>
              <a:t>2</a:t>
            </a:r>
            <a:r>
              <a:rPr lang="en-US" sz="3200" b="1">
                <a:solidFill>
                  <a:srgbClr val="FF9900"/>
                </a:solidFill>
                <a:latin typeface="Times New Roman" pitchFamily="18" charset="0"/>
              </a:rPr>
              <a:t>O</a:t>
            </a:r>
            <a:endParaRPr lang="en-US" sz="3200" b="1">
              <a:latin typeface="Times New Roman" pitchFamily="18" charset="0"/>
            </a:endParaRPr>
          </a:p>
        </p:txBody>
      </p:sp>
      <p:sp>
        <p:nvSpPr>
          <p:cNvPr id="19460" name="Line 4"/>
          <p:cNvSpPr>
            <a:spLocks noChangeShapeType="1"/>
          </p:cNvSpPr>
          <p:nvPr/>
        </p:nvSpPr>
        <p:spPr bwMode="auto">
          <a:xfrm>
            <a:off x="4191000" y="2895600"/>
            <a:ext cx="1154113" cy="15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61" name="Line 5"/>
          <p:cNvSpPr>
            <a:spLocks noChangeShapeType="1"/>
          </p:cNvSpPr>
          <p:nvPr/>
        </p:nvSpPr>
        <p:spPr bwMode="auto">
          <a:xfrm flipH="1">
            <a:off x="4191000" y="3048000"/>
            <a:ext cx="1081088" cy="1588"/>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62" name="Text Box 6"/>
          <p:cNvSpPr txBox="1">
            <a:spLocks noChangeArrowheads="1"/>
          </p:cNvSpPr>
          <p:nvPr/>
        </p:nvSpPr>
        <p:spPr bwMode="auto">
          <a:xfrm>
            <a:off x="4211638" y="23495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latin typeface="Times New Roman" pitchFamily="18" charset="0"/>
              </a:rPr>
              <a:t>H</a:t>
            </a:r>
            <a:r>
              <a:rPr lang="en-US" sz="2400" baseline="-25000">
                <a:latin typeface="Times New Roman" pitchFamily="18" charset="0"/>
              </a:rPr>
              <a:t>3</a:t>
            </a:r>
            <a:r>
              <a:rPr lang="en-US" sz="2400">
                <a:latin typeface="Times New Roman" pitchFamily="18" charset="0"/>
              </a:rPr>
              <a:t>O</a:t>
            </a:r>
            <a:r>
              <a:rPr lang="en-US" sz="2400" baseline="30000">
                <a:latin typeface="Times New Roman" pitchFamily="18" charset="0"/>
              </a:rPr>
              <a:t>+</a:t>
            </a:r>
            <a:r>
              <a:rPr lang="en-US" sz="2400" baseline="-25000">
                <a:latin typeface="Times New Roman" pitchFamily="18" charset="0"/>
              </a:rPr>
              <a:t>(aq)</a:t>
            </a:r>
            <a:endParaRPr lang="en-US" sz="2400">
              <a:latin typeface="Times New Roman" pitchFamily="18" charset="0"/>
            </a:endParaRPr>
          </a:p>
        </p:txBody>
      </p:sp>
      <p:grpSp>
        <p:nvGrpSpPr>
          <p:cNvPr id="19463" name="Group 7"/>
          <p:cNvGrpSpPr>
            <a:grpSpLocks/>
          </p:cNvGrpSpPr>
          <p:nvPr/>
        </p:nvGrpSpPr>
        <p:grpSpPr bwMode="auto">
          <a:xfrm>
            <a:off x="1066800" y="2057400"/>
            <a:ext cx="504825" cy="685800"/>
            <a:chOff x="432" y="1200"/>
            <a:chExt cx="336" cy="432"/>
          </a:xfrm>
        </p:grpSpPr>
        <p:sp>
          <p:nvSpPr>
            <p:cNvPr id="19473" name="Line 8"/>
            <p:cNvSpPr>
              <a:spLocks noChangeShapeType="1"/>
            </p:cNvSpPr>
            <p:nvPr/>
          </p:nvSpPr>
          <p:spPr bwMode="auto">
            <a:xfrm>
              <a:off x="576" y="1488"/>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74" name="Line 9"/>
            <p:cNvSpPr>
              <a:spLocks noChangeShapeType="1"/>
            </p:cNvSpPr>
            <p:nvPr/>
          </p:nvSpPr>
          <p:spPr bwMode="auto">
            <a:xfrm>
              <a:off x="624" y="1488"/>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75" name="Text Box 10"/>
            <p:cNvSpPr txBox="1">
              <a:spLocks noChangeArrowheads="1"/>
            </p:cNvSpPr>
            <p:nvPr/>
          </p:nvSpPr>
          <p:spPr bwMode="auto">
            <a:xfrm>
              <a:off x="432" y="120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200" b="1">
                  <a:latin typeface="Times New Roman" pitchFamily="18" charset="0"/>
                </a:rPr>
                <a:t>O</a:t>
              </a:r>
            </a:p>
          </p:txBody>
        </p:sp>
      </p:grpSp>
      <p:grpSp>
        <p:nvGrpSpPr>
          <p:cNvPr id="19464" name="Group 11"/>
          <p:cNvGrpSpPr>
            <a:grpSpLocks/>
          </p:cNvGrpSpPr>
          <p:nvPr/>
        </p:nvGrpSpPr>
        <p:grpSpPr bwMode="auto">
          <a:xfrm>
            <a:off x="5943600" y="2133600"/>
            <a:ext cx="504825" cy="685800"/>
            <a:chOff x="432" y="1200"/>
            <a:chExt cx="336" cy="432"/>
          </a:xfrm>
        </p:grpSpPr>
        <p:sp>
          <p:nvSpPr>
            <p:cNvPr id="19470" name="Line 12"/>
            <p:cNvSpPr>
              <a:spLocks noChangeShapeType="1"/>
            </p:cNvSpPr>
            <p:nvPr/>
          </p:nvSpPr>
          <p:spPr bwMode="auto">
            <a:xfrm>
              <a:off x="576" y="1488"/>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71" name="Line 13"/>
            <p:cNvSpPr>
              <a:spLocks noChangeShapeType="1"/>
            </p:cNvSpPr>
            <p:nvPr/>
          </p:nvSpPr>
          <p:spPr bwMode="auto">
            <a:xfrm>
              <a:off x="624" y="1488"/>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72" name="Text Box 14"/>
            <p:cNvSpPr txBox="1">
              <a:spLocks noChangeArrowheads="1"/>
            </p:cNvSpPr>
            <p:nvPr/>
          </p:nvSpPr>
          <p:spPr bwMode="auto">
            <a:xfrm>
              <a:off x="432" y="1200"/>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200" b="1">
                  <a:latin typeface="Times New Roman" pitchFamily="18" charset="0"/>
                </a:rPr>
                <a:t>O</a:t>
              </a:r>
            </a:p>
          </p:txBody>
        </p:sp>
      </p:grpSp>
      <p:sp>
        <p:nvSpPr>
          <p:cNvPr id="19465" name="Rectangle 15"/>
          <p:cNvSpPr>
            <a:spLocks noChangeArrowheads="1"/>
          </p:cNvSpPr>
          <p:nvPr/>
        </p:nvSpPr>
        <p:spPr bwMode="auto">
          <a:xfrm>
            <a:off x="1900064" y="2667000"/>
            <a:ext cx="1447800" cy="533400"/>
          </a:xfrm>
          <a:prstGeom prst="rect">
            <a:avLst/>
          </a:prstGeom>
          <a:noFill/>
          <a:ln w="190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466" name="Text Box 16"/>
          <p:cNvSpPr txBox="1">
            <a:spLocks noChangeArrowheads="1"/>
          </p:cNvSpPr>
          <p:nvPr/>
        </p:nvSpPr>
        <p:spPr bwMode="auto">
          <a:xfrm>
            <a:off x="381000" y="3216275"/>
            <a:ext cx="1658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spcBef>
                <a:spcPct val="50000"/>
              </a:spcBef>
            </a:pPr>
            <a:r>
              <a:rPr lang="he-IL" sz="2400" b="1">
                <a:latin typeface="Times New Roman" pitchFamily="18" charset="0"/>
              </a:rPr>
              <a:t>חומצה קרבוקסילית</a:t>
            </a:r>
            <a:endParaRPr lang="en-US" sz="2400" b="1">
              <a:latin typeface="Times New Roman" pitchFamily="18" charset="0"/>
            </a:endParaRPr>
          </a:p>
        </p:txBody>
      </p:sp>
      <p:sp>
        <p:nvSpPr>
          <p:cNvPr id="19467" name="Text Box 17"/>
          <p:cNvSpPr txBox="1">
            <a:spLocks noChangeArrowheads="1"/>
          </p:cNvSpPr>
          <p:nvPr/>
        </p:nvSpPr>
        <p:spPr bwMode="auto">
          <a:xfrm>
            <a:off x="2743200" y="3276600"/>
            <a:ext cx="93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spcBef>
                <a:spcPct val="50000"/>
              </a:spcBef>
            </a:pPr>
            <a:r>
              <a:rPr lang="he-IL" sz="2400" b="1">
                <a:latin typeface="Times New Roman" pitchFamily="18" charset="0"/>
              </a:rPr>
              <a:t>כוהל</a:t>
            </a:r>
            <a:endParaRPr lang="en-US" sz="2400" b="1">
              <a:latin typeface="Times New Roman" pitchFamily="18" charset="0"/>
            </a:endParaRPr>
          </a:p>
        </p:txBody>
      </p:sp>
      <p:sp>
        <p:nvSpPr>
          <p:cNvPr id="19468" name="Text Box 18"/>
          <p:cNvSpPr txBox="1">
            <a:spLocks noChangeArrowheads="1"/>
          </p:cNvSpPr>
          <p:nvPr/>
        </p:nvSpPr>
        <p:spPr bwMode="auto">
          <a:xfrm>
            <a:off x="5715000" y="32766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spcBef>
                <a:spcPct val="50000"/>
              </a:spcBef>
            </a:pPr>
            <a:r>
              <a:rPr lang="he-IL" sz="2400" b="1">
                <a:latin typeface="Times New Roman" pitchFamily="18" charset="0"/>
              </a:rPr>
              <a:t>אסטר</a:t>
            </a:r>
            <a:endParaRPr lang="en-US" sz="2400" b="1">
              <a:latin typeface="Times New Roman" pitchFamily="18" charset="0"/>
            </a:endParaRPr>
          </a:p>
        </p:txBody>
      </p:sp>
      <p:sp>
        <p:nvSpPr>
          <p:cNvPr id="19469" name="Text Box 19"/>
          <p:cNvSpPr txBox="1">
            <a:spLocks noChangeArrowheads="1"/>
          </p:cNvSpPr>
          <p:nvPr/>
        </p:nvSpPr>
        <p:spPr bwMode="auto">
          <a:xfrm>
            <a:off x="395288" y="4365104"/>
            <a:ext cx="8458200" cy="1189038"/>
          </a:xfrm>
          <a:prstGeom prst="rect">
            <a:avLst/>
          </a:prstGeom>
          <a:noFill/>
          <a:ln w="285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spcBef>
                <a:spcPct val="50000"/>
              </a:spcBef>
            </a:pPr>
            <a:r>
              <a:rPr lang="he-IL" sz="2800" b="1" dirty="0" smtClean="0">
                <a:latin typeface="Times New Roman" pitchFamily="18" charset="0"/>
              </a:rPr>
              <a:t>מתרחשת תגובת דחיסה.</a:t>
            </a:r>
            <a:endParaRPr lang="en-US" sz="2800" b="1" dirty="0">
              <a:latin typeface="Times New Roman" pitchFamily="18" charset="0"/>
            </a:endParaRPr>
          </a:p>
          <a:p>
            <a:pPr algn="r" rtl="1">
              <a:spcBef>
                <a:spcPct val="50000"/>
              </a:spcBef>
            </a:pPr>
            <a:r>
              <a:rPr lang="he-IL" sz="2800" b="1" dirty="0" smtClean="0">
                <a:latin typeface="Times New Roman" pitchFamily="18" charset="0"/>
              </a:rPr>
              <a:t>יוני </a:t>
            </a:r>
            <a:r>
              <a:rPr lang="he-IL" sz="2800" b="1" dirty="0" err="1">
                <a:latin typeface="Times New Roman" pitchFamily="18" charset="0"/>
              </a:rPr>
              <a:t>ההידרוניום</a:t>
            </a:r>
            <a:r>
              <a:rPr lang="he-IL" sz="2800" b="1" dirty="0">
                <a:latin typeface="Times New Roman" pitchFamily="18" charset="0"/>
              </a:rPr>
              <a:t> שמקורם בחומצה משמשים זרז</a:t>
            </a:r>
            <a:r>
              <a:rPr lang="en-US" sz="2800" b="1" dirty="0">
                <a:latin typeface="Times New Roman" pitchFamily="18" charset="0"/>
              </a:rPr>
              <a:t>.</a:t>
            </a:r>
            <a:r>
              <a:rPr lang="he-IL" sz="2800" b="1" dirty="0">
                <a:latin typeface="Times New Roman" pitchFamily="18" charset="0"/>
              </a:rPr>
              <a:t> </a:t>
            </a:r>
            <a:endParaRPr lang="en-US" sz="2800" b="1" dirty="0">
              <a:latin typeface="Times New Roman" pitchFamily="18" charset="0"/>
            </a:endParaRPr>
          </a:p>
        </p:txBody>
      </p:sp>
    </p:spTree>
    <p:extLst>
      <p:ext uri="{BB962C8B-B14F-4D97-AF65-F5344CB8AC3E}">
        <p14:creationId xmlns:p14="http://schemas.microsoft.com/office/powerpoint/2010/main" val="252325783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323850" y="116632"/>
            <a:ext cx="83534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defRPr/>
            </a:pPr>
            <a:r>
              <a:rPr lang="he-IL" sz="3200" b="1" dirty="0">
                <a:solidFill>
                  <a:schemeClr val="tx2"/>
                </a:solidFill>
                <a:effectLst>
                  <a:outerShdw blurRad="38100" dist="38100" dir="2700000" algn="tl">
                    <a:srgbClr val="C0C0C0"/>
                  </a:outerShdw>
                </a:effectLst>
                <a:latin typeface="Garamond" pitchFamily="18" charset="0"/>
                <a:cs typeface="Arial" charset="0"/>
              </a:rPr>
              <a:t>יצירת טריגליצרידים – </a:t>
            </a:r>
          </a:p>
          <a:p>
            <a:pPr algn="ctr">
              <a:defRPr/>
            </a:pPr>
            <a:r>
              <a:rPr lang="he-IL" sz="3200" b="1" dirty="0">
                <a:solidFill>
                  <a:schemeClr val="tx2"/>
                </a:solidFill>
                <a:effectLst>
                  <a:outerShdw blurRad="38100" dist="38100" dir="2700000" algn="tl">
                    <a:srgbClr val="C0C0C0"/>
                  </a:outerShdw>
                </a:effectLst>
                <a:latin typeface="Garamond" pitchFamily="18" charset="0"/>
                <a:cs typeface="Arial" charset="0"/>
              </a:rPr>
              <a:t>תגובה בין </a:t>
            </a:r>
            <a:r>
              <a:rPr lang="he-IL" sz="3200" b="1" dirty="0" smtClean="0">
                <a:solidFill>
                  <a:schemeClr val="tx2"/>
                </a:solidFill>
                <a:effectLst>
                  <a:outerShdw blurRad="38100" dist="38100" dir="2700000" algn="tl">
                    <a:srgbClr val="C0C0C0"/>
                  </a:outerShdw>
                </a:effectLst>
                <a:latin typeface="Garamond" pitchFamily="18" charset="0"/>
                <a:cs typeface="Arial" charset="0"/>
              </a:rPr>
              <a:t>חומצות </a:t>
            </a:r>
            <a:r>
              <a:rPr lang="he-IL" sz="3200" b="1" dirty="0">
                <a:solidFill>
                  <a:schemeClr val="tx2"/>
                </a:solidFill>
                <a:effectLst>
                  <a:outerShdw blurRad="38100" dist="38100" dir="2700000" algn="tl">
                    <a:srgbClr val="C0C0C0"/>
                  </a:outerShdw>
                </a:effectLst>
                <a:latin typeface="Garamond" pitchFamily="18" charset="0"/>
                <a:cs typeface="Arial" charset="0"/>
              </a:rPr>
              <a:t>שומן </a:t>
            </a:r>
            <a:r>
              <a:rPr lang="he-IL" sz="3200" b="1" dirty="0" smtClean="0">
                <a:solidFill>
                  <a:schemeClr val="tx2"/>
                </a:solidFill>
                <a:effectLst>
                  <a:outerShdw blurRad="38100" dist="38100" dir="2700000" algn="tl">
                    <a:srgbClr val="C0C0C0"/>
                  </a:outerShdw>
                </a:effectLst>
                <a:latin typeface="Garamond" pitchFamily="18" charset="0"/>
                <a:cs typeface="Arial" charset="0"/>
              </a:rPr>
              <a:t>לגליצרול</a:t>
            </a:r>
            <a:endParaRPr lang="he-IL" sz="2800" dirty="0">
              <a:solidFill>
                <a:schemeClr val="tx2"/>
              </a:solidFill>
              <a:latin typeface="Garamond" pitchFamily="18" charset="0"/>
              <a:cs typeface="Arial" charset="0"/>
            </a:endParaRPr>
          </a:p>
        </p:txBody>
      </p:sp>
      <p:sp>
        <p:nvSpPr>
          <p:cNvPr id="20484" name="Rectangle 45"/>
          <p:cNvSpPr>
            <a:spLocks noChangeArrowheads="1"/>
          </p:cNvSpPr>
          <p:nvPr/>
        </p:nvSpPr>
        <p:spPr bwMode="auto">
          <a:xfrm>
            <a:off x="467544" y="5176794"/>
            <a:ext cx="835998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1"/>
            <a:r>
              <a:rPr lang="he-IL" sz="3200" b="1" dirty="0" smtClean="0">
                <a:latin typeface="Arial" pitchFamily="34" charset="0"/>
                <a:cs typeface="Arial" pitchFamily="34" charset="0"/>
              </a:rPr>
              <a:t>מולקולות של טריגליצרידים יכולות </a:t>
            </a:r>
            <a:r>
              <a:rPr lang="he-IL" sz="3200" b="1" dirty="0">
                <a:latin typeface="Arial" pitchFamily="34" charset="0"/>
                <a:cs typeface="Arial" pitchFamily="34" charset="0"/>
              </a:rPr>
              <a:t>להיות </a:t>
            </a:r>
            <a:r>
              <a:rPr lang="he-IL" sz="3200" b="1" dirty="0" smtClean="0">
                <a:latin typeface="Arial" pitchFamily="34" charset="0"/>
                <a:cs typeface="Arial" pitchFamily="34" charset="0"/>
              </a:rPr>
              <a:t>מורכבות</a:t>
            </a:r>
          </a:p>
          <a:p>
            <a:pPr algn="ctr" rtl="1"/>
            <a:r>
              <a:rPr lang="he-IL" sz="3200" b="1" dirty="0" smtClean="0">
                <a:latin typeface="Arial" pitchFamily="34" charset="0"/>
                <a:cs typeface="Arial" pitchFamily="34" charset="0"/>
              </a:rPr>
              <a:t> </a:t>
            </a:r>
            <a:r>
              <a:rPr lang="he-IL" sz="3200" b="1" dirty="0">
                <a:latin typeface="Arial" pitchFamily="34" charset="0"/>
                <a:cs typeface="Arial" pitchFamily="34" charset="0"/>
              </a:rPr>
              <a:t>משלוש חומצות שומן זהות או שונות.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493155"/>
            <a:ext cx="6667488" cy="363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77</a:t>
            </a:fld>
            <a:endParaRPr lang="he-IL"/>
          </a:p>
        </p:txBody>
      </p:sp>
    </p:spTree>
    <p:extLst>
      <p:ext uri="{BB962C8B-B14F-4D97-AF65-F5344CB8AC3E}">
        <p14:creationId xmlns:p14="http://schemas.microsoft.com/office/powerpoint/2010/main" val="330549711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07504" y="777223"/>
            <a:ext cx="90364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sz="2800" b="1" dirty="0" smtClean="0">
                <a:latin typeface="Arial" pitchFamily="34" charset="0"/>
                <a:cs typeface="Arial" pitchFamily="34" charset="0"/>
              </a:rPr>
              <a:t>טריגליצרידים נוצרים בתהליך כימי (דחיסה) בין גליצרול ושלוש חומצות </a:t>
            </a:r>
            <a:r>
              <a:rPr lang="he-IL" sz="2800" b="1" dirty="0">
                <a:latin typeface="Arial" pitchFamily="34" charset="0"/>
                <a:cs typeface="Arial" pitchFamily="34" charset="0"/>
              </a:rPr>
              <a:t>שומן</a:t>
            </a:r>
            <a:r>
              <a:rPr lang="he-IL" sz="3200" dirty="0">
                <a:latin typeface="Arial" pitchFamily="34" charset="0"/>
                <a:cs typeface="Arial" pitchFamily="34" charset="0"/>
              </a:rPr>
              <a:t>. </a:t>
            </a:r>
          </a:p>
        </p:txBody>
      </p:sp>
      <p:pic>
        <p:nvPicPr>
          <p:cNvPr id="3088" name="Picture 16" descr="Glyc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004" y="1718142"/>
            <a:ext cx="2209800" cy="1211263"/>
          </a:xfrm>
          <a:prstGeom prst="rect">
            <a:avLst/>
          </a:prstGeom>
          <a:noFill/>
          <a:extLst>
            <a:ext uri="{909E8E84-426E-40DD-AFC4-6F175D3DCCD1}">
              <a14:hiddenFill xmlns:a14="http://schemas.microsoft.com/office/drawing/2010/main">
                <a:solidFill>
                  <a:srgbClr val="FFFFFF"/>
                </a:solidFill>
              </a14:hiddenFill>
            </a:ext>
          </a:extLst>
        </p:spPr>
      </p:pic>
      <p:sp>
        <p:nvSpPr>
          <p:cNvPr id="3097" name="Rectangle 25"/>
          <p:cNvSpPr>
            <a:spLocks noChangeArrowheads="1"/>
          </p:cNvSpPr>
          <p:nvPr/>
        </p:nvSpPr>
        <p:spPr bwMode="auto">
          <a:xfrm>
            <a:off x="1187624" y="44624"/>
            <a:ext cx="50405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e-IL" sz="3600" b="1" dirty="0" smtClean="0">
                <a:solidFill>
                  <a:schemeClr val="tx2"/>
                </a:solidFill>
              </a:rPr>
              <a:t>טריגליצרידים</a:t>
            </a:r>
            <a:endParaRPr lang="he-IL" sz="3600" b="1" dirty="0">
              <a:solidFill>
                <a:srgbClr val="FF0000"/>
              </a:solidFill>
            </a:endParaRPr>
          </a:p>
        </p:txBody>
      </p:sp>
      <p:sp>
        <p:nvSpPr>
          <p:cNvPr id="2" name="TextBox 1"/>
          <p:cNvSpPr txBox="1"/>
          <p:nvPr/>
        </p:nvSpPr>
        <p:spPr>
          <a:xfrm>
            <a:off x="5110336" y="2132856"/>
            <a:ext cx="3312368" cy="707886"/>
          </a:xfrm>
          <a:prstGeom prst="rect">
            <a:avLst/>
          </a:prstGeom>
          <a:noFill/>
        </p:spPr>
        <p:txBody>
          <a:bodyPr wrap="square" rtlCol="0">
            <a:spAutoFit/>
          </a:bodyPr>
          <a:lstStyle/>
          <a:p>
            <a:r>
              <a:rPr lang="he-IL" sz="2000" b="1" dirty="0" smtClean="0">
                <a:latin typeface="Arial" pitchFamily="34" charset="0"/>
                <a:cs typeface="Arial" pitchFamily="34" charset="0"/>
              </a:rPr>
              <a:t>נוסחה </a:t>
            </a:r>
            <a:r>
              <a:rPr lang="he-IL" sz="2000" b="1" dirty="0">
                <a:latin typeface="Arial" pitchFamily="34" charset="0"/>
                <a:cs typeface="Arial" pitchFamily="34" charset="0"/>
              </a:rPr>
              <a:t>של מולקולת גליצרול: </a:t>
            </a:r>
            <a:endParaRPr lang="en-US" sz="2000" b="1" dirty="0">
              <a:latin typeface="Arial" pitchFamily="34" charset="0"/>
              <a:cs typeface="Arial" pitchFamily="34" charset="0"/>
            </a:endParaRPr>
          </a:p>
          <a:p>
            <a:endParaRPr lang="en-US" sz="2000" b="1" dirty="0"/>
          </a:p>
        </p:txBody>
      </p:sp>
      <p:sp>
        <p:nvSpPr>
          <p:cNvPr id="3" name="TextBox 2"/>
          <p:cNvSpPr txBox="1"/>
          <p:nvPr/>
        </p:nvSpPr>
        <p:spPr>
          <a:xfrm>
            <a:off x="5364088" y="3429000"/>
            <a:ext cx="3058616" cy="369332"/>
          </a:xfrm>
          <a:prstGeom prst="rect">
            <a:avLst/>
          </a:prstGeom>
          <a:noFill/>
        </p:spPr>
        <p:txBody>
          <a:bodyPr wrap="square" rtlCol="0">
            <a:spAutoFit/>
          </a:bodyPr>
          <a:lstStyle/>
          <a:p>
            <a:r>
              <a:rPr lang="he-IL" b="1" dirty="0" smtClean="0"/>
              <a:t>נוסחת מבנה של חומצת שומן</a:t>
            </a:r>
            <a:endParaRPr lang="en-US" b="1" dirty="0"/>
          </a:p>
        </p:txBody>
      </p:sp>
      <p:graphicFrame>
        <p:nvGraphicFramePr>
          <p:cNvPr id="16" name="Object 23"/>
          <p:cNvGraphicFramePr>
            <a:graphicFrameLocks noChangeAspect="1"/>
          </p:cNvGraphicFramePr>
          <p:nvPr>
            <p:extLst>
              <p:ext uri="{D42A27DB-BD31-4B8C-83A1-F6EECF244321}">
                <p14:modId xmlns:p14="http://schemas.microsoft.com/office/powerpoint/2010/main" val="4215720019"/>
              </p:ext>
            </p:extLst>
          </p:nvPr>
        </p:nvGraphicFramePr>
        <p:xfrm>
          <a:off x="3222104" y="3429000"/>
          <a:ext cx="2286000" cy="469900"/>
        </p:xfrm>
        <a:graphic>
          <a:graphicData uri="http://schemas.openxmlformats.org/presentationml/2006/ole">
            <mc:AlternateContent xmlns:mc="http://schemas.openxmlformats.org/markup-compatibility/2006">
              <mc:Choice xmlns:v="urn:schemas-microsoft-com:vml" Requires="v">
                <p:oleObj spid="_x0000_s23659" name="Bitmap Image" r:id="rId5" imgW="3010320" imgH="743054" progId="PBrush">
                  <p:embed/>
                </p:oleObj>
              </mc:Choice>
              <mc:Fallback>
                <p:oleObj name="Bitmap Image" r:id="rId5" imgW="3010320" imgH="743054"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104" y="342900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7" descr="Tristear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4161857"/>
            <a:ext cx="3380928" cy="244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3640" y="5147900"/>
            <a:ext cx="2484784" cy="369332"/>
          </a:xfrm>
          <a:prstGeom prst="rect">
            <a:avLst/>
          </a:prstGeom>
          <a:noFill/>
        </p:spPr>
        <p:txBody>
          <a:bodyPr wrap="square" rtlCol="0">
            <a:spAutoFit/>
          </a:bodyPr>
          <a:lstStyle/>
          <a:p>
            <a:r>
              <a:rPr lang="he-IL" b="1" dirty="0" smtClean="0"/>
              <a:t>נוסחה של טריגליצריד</a:t>
            </a:r>
            <a:endParaRPr lang="en-US" b="1" dirty="0"/>
          </a:p>
        </p:txBody>
      </p:sp>
    </p:spTree>
    <p:extLst>
      <p:ext uri="{BB962C8B-B14F-4D97-AF65-F5344CB8AC3E}">
        <p14:creationId xmlns:p14="http://schemas.microsoft.com/office/powerpoint/2010/main" val="1124707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85117" y="1196752"/>
            <a:ext cx="8779371" cy="5544616"/>
          </a:xfrm>
        </p:spPr>
        <p:txBody>
          <a:bodyPr/>
          <a:lstStyle/>
          <a:p>
            <a:pPr marL="109728" indent="0">
              <a:buNone/>
            </a:pPr>
            <a:r>
              <a:rPr lang="he-IL" dirty="0" smtClean="0"/>
              <a:t>נוסחת מבנה לטריגליצריד             מודל פשוט לטריגליצריד</a:t>
            </a:r>
            <a:endParaRPr lang="he-IL" sz="1400" dirty="0" smtClean="0"/>
          </a:p>
          <a:p>
            <a:pPr marL="109728" indent="0">
              <a:buNone/>
            </a:pP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79</a:t>
            </a:fld>
            <a:endParaRPr lang="he-IL"/>
          </a:p>
        </p:txBody>
      </p:sp>
      <p:sp>
        <p:nvSpPr>
          <p:cNvPr id="4" name="כותרת 3"/>
          <p:cNvSpPr>
            <a:spLocks noGrp="1"/>
          </p:cNvSpPr>
          <p:nvPr>
            <p:ph type="title"/>
          </p:nvPr>
        </p:nvSpPr>
        <p:spPr>
          <a:xfrm>
            <a:off x="467544" y="188640"/>
            <a:ext cx="8229600" cy="1143000"/>
          </a:xfrm>
        </p:spPr>
        <p:txBody>
          <a:bodyPr/>
          <a:lstStyle/>
          <a:p>
            <a:pPr algn="ctr"/>
            <a:r>
              <a:rPr lang="he-IL" dirty="0" smtClean="0"/>
              <a:t>טריגליצרידים</a:t>
            </a:r>
            <a:endParaRPr lang="he-IL" dirty="0"/>
          </a:p>
        </p:txBody>
      </p:sp>
      <p:pic>
        <p:nvPicPr>
          <p:cNvPr id="37890" name="Picture 2" descr="C:\Users\MARCEL\Pictures\אטום מימן ותרכובות פחמן\טריגליצריד תפוז.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7" y="2249954"/>
            <a:ext cx="428625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C:\Users\MARCEL\Pictures\אטום מימן ותרכובות פחמן\טריגליצריד על כימיה.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307234"/>
            <a:ext cx="3888432" cy="2761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4048" y="5301208"/>
            <a:ext cx="3888432" cy="923330"/>
          </a:xfrm>
          <a:prstGeom prst="rect">
            <a:avLst/>
          </a:prstGeom>
          <a:noFill/>
        </p:spPr>
        <p:txBody>
          <a:bodyPr wrap="square" rtlCol="1">
            <a:spAutoFit/>
          </a:bodyPr>
          <a:lstStyle/>
          <a:p>
            <a:r>
              <a:rPr lang="he-IL" dirty="0" smtClean="0"/>
              <a:t>לקוח מהקישור: </a:t>
            </a:r>
            <a:r>
              <a:rPr lang="en-US" dirty="0">
                <a:hlinkClick r:id="rId4"/>
              </a:rPr>
              <a:t>http://</a:t>
            </a:r>
            <a:r>
              <a:rPr lang="en-US" dirty="0" smtClean="0">
                <a:hlinkClick r:id="rId4"/>
              </a:rPr>
              <a:t>stwww.weizmann.ac.il/g-chem/iton/9/mara.html</a:t>
            </a:r>
            <a:r>
              <a:rPr lang="he-IL" dirty="0" smtClean="0"/>
              <a:t> </a:t>
            </a:r>
            <a:endParaRPr lang="he-IL" dirty="0"/>
          </a:p>
        </p:txBody>
      </p:sp>
      <p:sp>
        <p:nvSpPr>
          <p:cNvPr id="6" name="TextBox 5"/>
          <p:cNvSpPr txBox="1"/>
          <p:nvPr/>
        </p:nvSpPr>
        <p:spPr>
          <a:xfrm>
            <a:off x="0" y="5301208"/>
            <a:ext cx="4471367" cy="923330"/>
          </a:xfrm>
          <a:prstGeom prst="rect">
            <a:avLst/>
          </a:prstGeom>
          <a:noFill/>
        </p:spPr>
        <p:txBody>
          <a:bodyPr wrap="square" rtlCol="1">
            <a:spAutoFit/>
          </a:bodyPr>
          <a:lstStyle/>
          <a:p>
            <a:r>
              <a:rPr lang="he-IL" dirty="0" smtClean="0"/>
              <a:t>לקוח מהקישור</a:t>
            </a:r>
            <a:r>
              <a:rPr lang="he-IL" dirty="0"/>
              <a:t>: </a:t>
            </a:r>
            <a:r>
              <a:rPr lang="en-US" dirty="0">
                <a:hlinkClick r:id="rId5"/>
              </a:rPr>
              <a:t>http://www.tapuz.co.il/blog/net/ViewEntry.aspx?entryId=1886820&amp;skip=1</a:t>
            </a:r>
            <a:endParaRPr lang="he-IL" dirty="0"/>
          </a:p>
        </p:txBody>
      </p:sp>
    </p:spTree>
    <p:extLst>
      <p:ext uri="{BB962C8B-B14F-4D97-AF65-F5344CB8AC3E}">
        <p14:creationId xmlns:p14="http://schemas.microsoft.com/office/powerpoint/2010/main" val="292743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07504" y="980728"/>
            <a:ext cx="8784976" cy="5760640"/>
          </a:xfrm>
        </p:spPr>
        <p:txBody>
          <a:bodyPr>
            <a:normAutofit/>
          </a:bodyPr>
          <a:lstStyle/>
          <a:p>
            <a:pPr>
              <a:lnSpc>
                <a:spcPct val="90000"/>
              </a:lnSpc>
            </a:pPr>
            <a:r>
              <a:rPr lang="he-IL" sz="2800" dirty="0" err="1" smtClean="0">
                <a:latin typeface="Arial" pitchFamily="34" charset="0"/>
                <a:cs typeface="Arial" pitchFamily="34" charset="0"/>
              </a:rPr>
              <a:t>מונומר</a:t>
            </a:r>
            <a:r>
              <a:rPr lang="he-IL" sz="2800" dirty="0" smtClean="0">
                <a:latin typeface="Arial" pitchFamily="34" charset="0"/>
                <a:cs typeface="Arial" pitchFamily="34" charset="0"/>
              </a:rPr>
              <a:t> פירוש מיוונית: מונו = </a:t>
            </a:r>
            <a:r>
              <a:rPr lang="he-IL" sz="2800" dirty="0">
                <a:latin typeface="Arial" pitchFamily="34" charset="0"/>
                <a:cs typeface="Arial" pitchFamily="34" charset="0"/>
              </a:rPr>
              <a:t>אחד, מר </a:t>
            </a:r>
            <a:r>
              <a:rPr lang="he-IL" sz="2800" dirty="0" smtClean="0">
                <a:latin typeface="Arial" pitchFamily="34" charset="0"/>
                <a:cs typeface="Arial" pitchFamily="34" charset="0"/>
              </a:rPr>
              <a:t>= יחידה</a:t>
            </a:r>
          </a:p>
          <a:p>
            <a:pPr marL="109728" indent="0">
              <a:lnSpc>
                <a:spcPct val="90000"/>
              </a:lnSpc>
              <a:buNone/>
            </a:pPr>
            <a:endParaRPr lang="he-IL" dirty="0"/>
          </a:p>
          <a:p>
            <a:pPr>
              <a:lnSpc>
                <a:spcPct val="90000"/>
              </a:lnSpc>
            </a:pPr>
            <a:r>
              <a:rPr lang="he-IL" dirty="0" err="1"/>
              <a:t>מונומר</a:t>
            </a:r>
            <a:r>
              <a:rPr lang="he-IL" dirty="0"/>
              <a:t>, חומר המוצא לפולימר, מולקולה קטנה</a:t>
            </a:r>
            <a:r>
              <a:rPr lang="he-IL" dirty="0" smtClean="0"/>
              <a:t>.</a:t>
            </a:r>
          </a:p>
          <a:p>
            <a:pPr>
              <a:lnSpc>
                <a:spcPct val="90000"/>
              </a:lnSpc>
            </a:pPr>
            <a:endParaRPr lang="he-IL" dirty="0"/>
          </a:p>
          <a:p>
            <a:pPr>
              <a:lnSpc>
                <a:spcPct val="90000"/>
              </a:lnSpc>
            </a:pPr>
            <a:r>
              <a:rPr lang="he-IL" dirty="0"/>
              <a:t>פולימר נוצר בתהליך המכונה </a:t>
            </a:r>
            <a:r>
              <a:rPr lang="he-IL" dirty="0" err="1"/>
              <a:t>פילמור</a:t>
            </a:r>
            <a:r>
              <a:rPr lang="he-IL" dirty="0"/>
              <a:t>, בו </a:t>
            </a:r>
            <a:r>
              <a:rPr lang="he-IL" dirty="0" err="1"/>
              <a:t>המונומרים</a:t>
            </a:r>
            <a:r>
              <a:rPr lang="he-IL" dirty="0"/>
              <a:t> נקשרים זה לזה בתהליכים כימיים לקבלת </a:t>
            </a:r>
            <a:r>
              <a:rPr lang="he-IL" dirty="0" err="1" smtClean="0"/>
              <a:t>מאקרומולקולות</a:t>
            </a:r>
            <a:r>
              <a:rPr lang="he-IL" dirty="0" smtClean="0"/>
              <a:t>.</a:t>
            </a:r>
          </a:p>
          <a:p>
            <a:pPr marL="109728" indent="0">
              <a:lnSpc>
                <a:spcPct val="90000"/>
              </a:lnSpc>
              <a:buNone/>
            </a:pPr>
            <a:endParaRPr lang="he-IL" dirty="0"/>
          </a:p>
          <a:p>
            <a:pPr marL="109728" indent="0" algn="ctr">
              <a:lnSpc>
                <a:spcPct val="90000"/>
              </a:lnSpc>
              <a:buNone/>
            </a:pPr>
            <a:r>
              <a:rPr lang="he-IL" sz="2800" b="1" dirty="0">
                <a:solidFill>
                  <a:srgbClr val="7030A0"/>
                </a:solidFill>
              </a:rPr>
              <a:t>כל החומרים הפלסטיים הם פולימרים, אך לא כל פולימר הוא חומר פלסטי</a:t>
            </a:r>
            <a:r>
              <a:rPr lang="he-IL" sz="2800" b="1" dirty="0" smtClean="0">
                <a:solidFill>
                  <a:srgbClr val="7030A0"/>
                </a:solidFill>
              </a:rPr>
              <a:t>.</a:t>
            </a:r>
          </a:p>
          <a:p>
            <a:pPr marL="109728" indent="0" algn="ctr">
              <a:lnSpc>
                <a:spcPct val="90000"/>
              </a:lnSpc>
              <a:buNone/>
            </a:pPr>
            <a:r>
              <a:rPr lang="he-IL" sz="2800" dirty="0"/>
              <a:t>פלסטיק ביוונית = עיבוד, עיצוב צורה.</a:t>
            </a:r>
          </a:p>
          <a:p>
            <a:pPr marL="109728" indent="0">
              <a:lnSpc>
                <a:spcPct val="90000"/>
              </a:lnSpc>
              <a:buNone/>
            </a:pPr>
            <a:endParaRPr lang="he-IL" sz="2800" b="1" dirty="0">
              <a:solidFill>
                <a:srgbClr val="7030A0"/>
              </a:solidFill>
            </a:endParaRPr>
          </a:p>
          <a:p>
            <a:pPr>
              <a:lnSpc>
                <a:spcPct val="90000"/>
              </a:lnSpc>
            </a:pPr>
            <a:r>
              <a:rPr lang="he-IL" dirty="0" smtClean="0"/>
              <a:t>הפולימר </a:t>
            </a:r>
            <a:r>
              <a:rPr lang="he-IL" dirty="0"/>
              <a:t>הוא המרכיב העיקרי של חומר פלסטי</a:t>
            </a:r>
            <a:r>
              <a:rPr lang="he-IL" dirty="0" smtClean="0"/>
              <a:t>.</a:t>
            </a:r>
            <a:endParaRPr lang="he-IL" dirty="0"/>
          </a:p>
          <a:p>
            <a:pPr marL="109728" indent="0">
              <a:lnSpc>
                <a:spcPct val="90000"/>
              </a:lnSpc>
              <a:buNone/>
            </a:pPr>
            <a:endParaRPr lang="he-IL" dirty="0"/>
          </a:p>
          <a:p>
            <a:pPr marL="109728" indent="0">
              <a:lnSpc>
                <a:spcPct val="90000"/>
              </a:lnSpc>
              <a:buNone/>
            </a:pPr>
            <a:endParaRPr lang="he-IL" dirty="0"/>
          </a:p>
          <a:p>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8</a:t>
            </a:fld>
            <a:endParaRPr lang="he-IL"/>
          </a:p>
        </p:txBody>
      </p:sp>
      <p:sp>
        <p:nvSpPr>
          <p:cNvPr id="4" name="כותרת 3"/>
          <p:cNvSpPr>
            <a:spLocks noGrp="1"/>
          </p:cNvSpPr>
          <p:nvPr>
            <p:ph type="title"/>
          </p:nvPr>
        </p:nvSpPr>
        <p:spPr>
          <a:xfrm>
            <a:off x="467544" y="35773"/>
            <a:ext cx="8229600" cy="1143000"/>
          </a:xfrm>
        </p:spPr>
        <p:txBody>
          <a:bodyPr/>
          <a:lstStyle/>
          <a:p>
            <a:pPr algn="ctr"/>
            <a:r>
              <a:rPr lang="he-IL" dirty="0" err="1" smtClean="0"/>
              <a:t>מונומר</a:t>
            </a:r>
            <a:r>
              <a:rPr lang="he-IL" dirty="0" smtClean="0"/>
              <a:t> ופולימר</a:t>
            </a:r>
            <a:endParaRPr lang="he-IL" dirty="0"/>
          </a:p>
        </p:txBody>
      </p:sp>
    </p:spTree>
    <p:extLst>
      <p:ext uri="{BB962C8B-B14F-4D97-AF65-F5344CB8AC3E}">
        <p14:creationId xmlns:p14="http://schemas.microsoft.com/office/powerpoint/2010/main" val="31647910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07504" y="1268760"/>
            <a:ext cx="8856984" cy="5400600"/>
          </a:xfrm>
        </p:spPr>
        <p:txBody>
          <a:bodyPr>
            <a:normAutofit/>
          </a:bodyPr>
          <a:lstStyle/>
          <a:p>
            <a:r>
              <a:rPr lang="he-IL" dirty="0" smtClean="0"/>
              <a:t>צריך </a:t>
            </a:r>
            <a:r>
              <a:rPr lang="he-IL" dirty="0"/>
              <a:t>לארגן </a:t>
            </a:r>
            <a:r>
              <a:rPr lang="he-IL" dirty="0" smtClean="0"/>
              <a:t>רביעייה </a:t>
            </a:r>
            <a:r>
              <a:rPr lang="he-IL" dirty="0"/>
              <a:t>בעלת מכנה משותף </a:t>
            </a:r>
            <a:r>
              <a:rPr lang="he-IL" dirty="0" smtClean="0"/>
              <a:t>(מהו </a:t>
            </a:r>
            <a:r>
              <a:rPr lang="he-IL" dirty="0"/>
              <a:t>המכנה </a:t>
            </a:r>
            <a:r>
              <a:rPr lang="he-IL" dirty="0" smtClean="0"/>
              <a:t>משותף?).</a:t>
            </a:r>
            <a:endParaRPr lang="en-US" dirty="0"/>
          </a:p>
          <a:p>
            <a:r>
              <a:rPr lang="he-IL" dirty="0"/>
              <a:t>אם חסר קלף ליצירת הרביעייה </a:t>
            </a:r>
            <a:r>
              <a:rPr lang="he-IL" dirty="0" smtClean="0"/>
              <a:t>–מותר </a:t>
            </a:r>
            <a:r>
              <a:rPr lang="he-IL" dirty="0"/>
              <a:t>להמציא. להוסיף קלף שיצרה הקבוצה.</a:t>
            </a:r>
            <a:endParaRPr lang="en-US" dirty="0"/>
          </a:p>
          <a:p>
            <a:r>
              <a:rPr lang="he-IL" dirty="0" smtClean="0"/>
              <a:t>המורים </a:t>
            </a:r>
            <a:r>
              <a:rPr lang="he-IL" dirty="0"/>
              <a:t>יכולים ליצור קלפים בעצמם – או לבקש מתלמידיהם בכתובת</a:t>
            </a:r>
            <a:r>
              <a:rPr lang="he-IL" dirty="0" smtClean="0"/>
              <a:t>: </a:t>
            </a:r>
            <a:endParaRPr lang="en-US" dirty="0"/>
          </a:p>
          <a:p>
            <a:pPr marL="109728" indent="0">
              <a:buNone/>
            </a:pPr>
            <a:endParaRPr lang="he-IL" dirty="0" smtClean="0"/>
          </a:p>
          <a:p>
            <a:pPr marL="109728" indent="0">
              <a:buNone/>
            </a:pPr>
            <a:r>
              <a:rPr lang="en-US" dirty="0">
                <a:hlinkClick r:id="rId2"/>
              </a:rPr>
              <a:t>http://</a:t>
            </a:r>
            <a:r>
              <a:rPr lang="en-US" dirty="0" smtClean="0">
                <a:hlinkClick r:id="rId2"/>
              </a:rPr>
              <a:t>stwww.weizmann.ac.il/g-junior/nutrition/milon/frame.htm</a:t>
            </a:r>
            <a:endParaRPr lang="he-IL" dirty="0" smtClean="0"/>
          </a:p>
          <a:p>
            <a:pPr marL="109728" indent="0">
              <a:buNone/>
            </a:pPr>
            <a:endParaRPr lang="he-IL" dirty="0"/>
          </a:p>
        </p:txBody>
      </p:sp>
      <p:sp>
        <p:nvSpPr>
          <p:cNvPr id="3" name="מציין מיקום של מספר שקופית 2"/>
          <p:cNvSpPr>
            <a:spLocks noGrp="1"/>
          </p:cNvSpPr>
          <p:nvPr>
            <p:ph type="sldNum" sz="quarter" idx="12"/>
          </p:nvPr>
        </p:nvSpPr>
        <p:spPr/>
        <p:txBody>
          <a:bodyPr/>
          <a:lstStyle/>
          <a:p>
            <a:fld id="{9212A7D0-ED0B-4D32-B1F6-081883BDA7B0}" type="slidenum">
              <a:rPr lang="he-IL" smtClean="0"/>
              <a:pPr/>
              <a:t>80</a:t>
            </a:fld>
            <a:endParaRPr lang="he-IL"/>
          </a:p>
        </p:txBody>
      </p:sp>
      <p:sp>
        <p:nvSpPr>
          <p:cNvPr id="4" name="כותרת 3"/>
          <p:cNvSpPr>
            <a:spLocks noGrp="1"/>
          </p:cNvSpPr>
          <p:nvPr>
            <p:ph type="title"/>
          </p:nvPr>
        </p:nvSpPr>
        <p:spPr/>
        <p:txBody>
          <a:bodyPr/>
          <a:lstStyle/>
          <a:p>
            <a:pPr algn="ctr"/>
            <a:r>
              <a:rPr lang="he-IL" dirty="0" smtClean="0"/>
              <a:t>משחק בקלפים: מזון תזונה ובריאות</a:t>
            </a:r>
            <a:endParaRPr lang="he-IL" dirty="0"/>
          </a:p>
        </p:txBody>
      </p:sp>
    </p:spTree>
    <p:extLst>
      <p:ext uri="{BB962C8B-B14F-4D97-AF65-F5344CB8AC3E}">
        <p14:creationId xmlns:p14="http://schemas.microsoft.com/office/powerpoint/2010/main" val="31215282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9212A7D0-ED0B-4D32-B1F6-081883BDA7B0}" type="slidenum">
              <a:rPr lang="he-IL" smtClean="0"/>
              <a:pPr/>
              <a:t>81</a:t>
            </a:fld>
            <a:endParaRPr lang="he-IL"/>
          </a:p>
        </p:txBody>
      </p:sp>
      <p:sp>
        <p:nvSpPr>
          <p:cNvPr id="3" name="כותרת 2"/>
          <p:cNvSpPr>
            <a:spLocks noGrp="1"/>
          </p:cNvSpPr>
          <p:nvPr>
            <p:ph type="title"/>
          </p:nvPr>
        </p:nvSpPr>
        <p:spPr>
          <a:xfrm>
            <a:off x="467544" y="1988840"/>
            <a:ext cx="8229600" cy="1143000"/>
          </a:xfrm>
        </p:spPr>
        <p:txBody>
          <a:bodyPr>
            <a:normAutofit/>
          </a:bodyPr>
          <a:lstStyle/>
          <a:p>
            <a:pPr algn="ctr"/>
            <a:r>
              <a:rPr lang="he-IL" sz="6000" dirty="0" smtClean="0">
                <a:solidFill>
                  <a:srgbClr val="7030A0"/>
                </a:solidFill>
              </a:rPr>
              <a:t>תודה על ההקשבה!!!</a:t>
            </a:r>
            <a:endParaRPr lang="he-IL" sz="6000" dirty="0">
              <a:solidFill>
                <a:srgbClr val="7030A0"/>
              </a:solidFill>
            </a:endParaRPr>
          </a:p>
        </p:txBody>
      </p:sp>
    </p:spTree>
    <p:extLst>
      <p:ext uri="{BB962C8B-B14F-4D97-AF65-F5344CB8AC3E}">
        <p14:creationId xmlns:p14="http://schemas.microsoft.com/office/powerpoint/2010/main" val="1201146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340768"/>
            <a:ext cx="8640960" cy="5184577"/>
          </a:xfrm>
        </p:spPr>
        <p:txBody>
          <a:bodyPr>
            <a:normAutofit lnSpcReduction="10000"/>
          </a:bodyPr>
          <a:lstStyle/>
          <a:p>
            <a:pPr marL="0" indent="0" algn="ctr">
              <a:buNone/>
            </a:pPr>
            <a:r>
              <a:rPr lang="he-IL" sz="4000" b="1" dirty="0" err="1" smtClean="0">
                <a:solidFill>
                  <a:srgbClr val="7030A0"/>
                </a:solidFill>
              </a:rPr>
              <a:t>פילמור</a:t>
            </a:r>
            <a:endParaRPr lang="he-IL" sz="4000" b="1" dirty="0" smtClean="0">
              <a:solidFill>
                <a:srgbClr val="7030A0"/>
              </a:solidFill>
            </a:endParaRPr>
          </a:p>
          <a:p>
            <a:pPr marL="0" indent="0">
              <a:buNone/>
            </a:pPr>
            <a:r>
              <a:rPr lang="he-IL" sz="3400" b="1" dirty="0" smtClean="0"/>
              <a:t>מולקולות </a:t>
            </a:r>
            <a:r>
              <a:rPr lang="he-IL" sz="5400" b="1" dirty="0" smtClean="0">
                <a:solidFill>
                  <a:srgbClr val="800000"/>
                </a:solidFill>
              </a:rPr>
              <a:t>ענק         </a:t>
            </a:r>
            <a:r>
              <a:rPr lang="he-IL" sz="3200" b="1" dirty="0" err="1" smtClean="0"/>
              <a:t>מונומרים</a:t>
            </a:r>
            <a:r>
              <a:rPr lang="he-IL" sz="5400" b="1" dirty="0" smtClean="0"/>
              <a:t> </a:t>
            </a:r>
            <a:r>
              <a:rPr lang="he-IL" sz="2400" b="1" dirty="0"/>
              <a:t>(</a:t>
            </a:r>
            <a:r>
              <a:rPr lang="he-IL" sz="2800" b="1" dirty="0" smtClean="0"/>
              <a:t>מולקולות </a:t>
            </a:r>
            <a:r>
              <a:rPr lang="he-IL" sz="2000" b="1" dirty="0" smtClean="0">
                <a:solidFill>
                  <a:srgbClr val="00B0F0"/>
                </a:solidFill>
              </a:rPr>
              <a:t>קטנות</a:t>
            </a:r>
            <a:r>
              <a:rPr lang="he-IL" sz="2000" b="1" dirty="0">
                <a:solidFill>
                  <a:srgbClr val="00B0F0"/>
                </a:solidFill>
              </a:rPr>
              <a:t>)</a:t>
            </a:r>
            <a:r>
              <a:rPr lang="he-IL" sz="2800" b="1" dirty="0">
                <a:solidFill>
                  <a:srgbClr val="00B0F0"/>
                </a:solidFill>
              </a:rPr>
              <a:t> </a:t>
            </a:r>
            <a:endParaRPr lang="he-IL" sz="5400" b="1" dirty="0">
              <a:solidFill>
                <a:srgbClr val="00B0F0"/>
              </a:solidFill>
            </a:endParaRPr>
          </a:p>
          <a:p>
            <a:pPr marL="0" indent="0">
              <a:buNone/>
            </a:pPr>
            <a:r>
              <a:rPr lang="he-IL" sz="5400" b="1" dirty="0" smtClean="0">
                <a:solidFill>
                  <a:srgbClr val="800000"/>
                </a:solidFill>
              </a:rPr>
              <a:t> </a:t>
            </a:r>
            <a:endParaRPr lang="he-IL" sz="3400" b="1" dirty="0" smtClean="0"/>
          </a:p>
          <a:p>
            <a:pPr marL="109728" indent="0" algn="ctr">
              <a:buNone/>
            </a:pPr>
            <a:r>
              <a:rPr lang="he-IL" sz="3600" b="1" dirty="0"/>
              <a:t>התהליך הכימי בו נוצרים פולימרים מכונה </a:t>
            </a:r>
            <a:r>
              <a:rPr lang="he-IL" sz="3600" b="1" dirty="0" err="1">
                <a:solidFill>
                  <a:srgbClr val="7030A0"/>
                </a:solidFill>
              </a:rPr>
              <a:t>פילמור</a:t>
            </a:r>
            <a:endParaRPr lang="he-IL" sz="3600" dirty="0">
              <a:solidFill>
                <a:srgbClr val="7030A0"/>
              </a:solidFill>
            </a:endParaRPr>
          </a:p>
          <a:p>
            <a:pPr marL="109728" indent="0" algn="ctr">
              <a:buNone/>
            </a:pPr>
            <a:endParaRPr lang="he-IL" sz="3400" b="1" dirty="0" smtClean="0"/>
          </a:p>
          <a:p>
            <a:pPr marL="109728" indent="0" algn="ctr">
              <a:buNone/>
            </a:pPr>
            <a:r>
              <a:rPr lang="he-IL" sz="3400" b="1" dirty="0" smtClean="0"/>
              <a:t>פולימר = צבר של </a:t>
            </a:r>
            <a:r>
              <a:rPr lang="he-IL" sz="3400" b="1" dirty="0" err="1" smtClean="0"/>
              <a:t>מאקרומולקולות</a:t>
            </a:r>
            <a:endParaRPr lang="he-IL" sz="3400" b="1" dirty="0" smtClean="0"/>
          </a:p>
          <a:p>
            <a:pPr marL="0" indent="0" algn="ctr">
              <a:buNone/>
            </a:pPr>
            <a:r>
              <a:rPr lang="he-IL" dirty="0"/>
              <a:t> </a:t>
            </a:r>
            <a:endParaRPr lang="he-IL" sz="4000" dirty="0">
              <a:solidFill>
                <a:srgbClr val="7030A0"/>
              </a:solidFill>
            </a:endParaRPr>
          </a:p>
        </p:txBody>
      </p:sp>
      <p:sp>
        <p:nvSpPr>
          <p:cNvPr id="4" name="מציין מיקום של מספר שקופית 3"/>
          <p:cNvSpPr>
            <a:spLocks noGrp="1"/>
          </p:cNvSpPr>
          <p:nvPr>
            <p:ph type="sldNum" sz="quarter" idx="12"/>
          </p:nvPr>
        </p:nvSpPr>
        <p:spPr/>
        <p:txBody>
          <a:bodyPr/>
          <a:lstStyle/>
          <a:p>
            <a:fld id="{9212A7D0-ED0B-4D32-B1F6-081883BDA7B0}" type="slidenum">
              <a:rPr lang="he-IL" smtClean="0"/>
              <a:pPr/>
              <a:t>9</a:t>
            </a:fld>
            <a:endParaRPr lang="he-IL"/>
          </a:p>
        </p:txBody>
      </p:sp>
      <p:sp>
        <p:nvSpPr>
          <p:cNvPr id="7" name="כותרת 6"/>
          <p:cNvSpPr>
            <a:spLocks noGrp="1"/>
          </p:cNvSpPr>
          <p:nvPr>
            <p:ph type="title"/>
          </p:nvPr>
        </p:nvSpPr>
        <p:spPr>
          <a:xfrm>
            <a:off x="467544" y="116632"/>
            <a:ext cx="8229600" cy="1143000"/>
          </a:xfrm>
        </p:spPr>
        <p:txBody>
          <a:bodyPr/>
          <a:lstStyle/>
          <a:p>
            <a:pPr algn="ctr"/>
            <a:r>
              <a:rPr lang="he-IL" dirty="0" smtClean="0"/>
              <a:t>כיצד נוצר פולימר?</a:t>
            </a:r>
            <a:endParaRPr lang="he-IL" dirty="0"/>
          </a:p>
        </p:txBody>
      </p:sp>
      <p:sp>
        <p:nvSpPr>
          <p:cNvPr id="8" name="חץ ימינה 7"/>
          <p:cNvSpPr/>
          <p:nvPr/>
        </p:nvSpPr>
        <p:spPr>
          <a:xfrm>
            <a:off x="4788024" y="2276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9936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בית יציקה">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13217</TotalTime>
  <Words>3286</Words>
  <Application>Microsoft Office PowerPoint</Application>
  <PresentationFormat>‫הצגה על המסך (4:3)</PresentationFormat>
  <Paragraphs>685</Paragraphs>
  <Slides>81</Slides>
  <Notes>3</Notes>
  <HiddenSlides>4</HiddenSlides>
  <MMClips>0</MMClips>
  <ScaleCrop>false</ScaleCrop>
  <HeadingPairs>
    <vt:vector size="6" baseType="variant">
      <vt:variant>
        <vt:lpstr>ערכת נושא</vt:lpstr>
      </vt:variant>
      <vt:variant>
        <vt:i4>1</vt:i4>
      </vt:variant>
      <vt:variant>
        <vt:lpstr>שרתי OLE מוטבעים</vt:lpstr>
      </vt:variant>
      <vt:variant>
        <vt:i4>2</vt:i4>
      </vt:variant>
      <vt:variant>
        <vt:lpstr>כותרות שקופיות</vt:lpstr>
      </vt:variant>
      <vt:variant>
        <vt:i4>81</vt:i4>
      </vt:variant>
    </vt:vector>
  </HeadingPairs>
  <TitlesOfParts>
    <vt:vector size="84" baseType="lpstr">
      <vt:lpstr>רחבה</vt:lpstr>
      <vt:lpstr>ISIS/Draw Sketch</vt:lpstr>
      <vt:lpstr>Bitmap Image</vt:lpstr>
      <vt:lpstr>פולימרים ומרכיבי מזון  ד"ר מרסל פרייליך, ד"ר זהבה שרץ,  ד"ר מרים כרמי, אורית מולוויידזון</vt:lpstr>
      <vt:lpstr>משחק קלפים בנושא מרכיבי מזון </vt:lpstr>
      <vt:lpstr>משחק קלפים בנושא מרכיבי מזון </vt:lpstr>
      <vt:lpstr>הצעה להוראת ההיבט הכימי  של חומרי המזון</vt:lpstr>
      <vt:lpstr>פולימרים סינטתים בחיי היומיום</vt:lpstr>
      <vt:lpstr>פולימרים טבעיים</vt:lpstr>
      <vt:lpstr>מהו פולימר?</vt:lpstr>
      <vt:lpstr>מונומר ופולימר</vt:lpstr>
      <vt:lpstr>כיצד נוצר פולימר?</vt:lpstr>
      <vt:lpstr>ממונומר לפולימר</vt:lpstr>
      <vt:lpstr>ממונומרים לפולימר</vt:lpstr>
      <vt:lpstr>מצגת של PowerPoint</vt:lpstr>
      <vt:lpstr>מצגת של PowerPoint</vt:lpstr>
      <vt:lpstr>מהם פולימרים טבעיים?</vt:lpstr>
      <vt:lpstr>האחידות בהרכב הכימי של העולם החי</vt:lpstr>
      <vt:lpstr>האחידות בהרכב הכימי של העולם החי</vt:lpstr>
      <vt:lpstr>הרכב החומרים באחוזים בתא של חיידק E.coli</vt:lpstr>
      <vt:lpstr>מרכיבי מזון הנחוצים לגוף החי</vt:lpstr>
      <vt:lpstr>מרכיבי מזון הנחוצים לגוף החי</vt:lpstr>
      <vt:lpstr>מצגת של PowerPoint</vt:lpstr>
      <vt:lpstr>מרכיבי מזון המספקים אנרגיה</vt:lpstr>
      <vt:lpstr>פחמימות - סוכרים</vt:lpstr>
      <vt:lpstr>מיון סוכרים</vt:lpstr>
      <vt:lpstr>גלוקוז</vt:lpstr>
      <vt:lpstr>הגלוקוז</vt:lpstr>
      <vt:lpstr>פרוקטוז</vt:lpstr>
      <vt:lpstr>דו-סוכרים</vt:lpstr>
      <vt:lpstr>סוכרוז</vt:lpstr>
      <vt:lpstr>סוכרוז</vt:lpstr>
      <vt:lpstr>רב-סוכרים</vt:lpstr>
      <vt:lpstr>רב-סוכרים</vt:lpstr>
      <vt:lpstr>ממולקולות קטנות: חומצות אמיניות </vt:lpstr>
      <vt:lpstr>חלבונים</vt:lpstr>
      <vt:lpstr>חומצות אמיניות וחלבונים</vt:lpstr>
      <vt:lpstr>חלבונים - עובדות נוספות </vt:lpstr>
      <vt:lpstr>חומצה אמינית – מבנה כללי</vt:lpstr>
      <vt:lpstr>חומצות אמיניות</vt:lpstr>
      <vt:lpstr>מחומצות אמיניות (מונומרים) לחלבונים</vt:lpstr>
      <vt:lpstr>חלבונים</vt:lpstr>
      <vt:lpstr>מגוון חלבונים</vt:lpstr>
      <vt:lpstr>מצגת של PowerPoint</vt:lpstr>
      <vt:lpstr>שמנים ושומנים</vt:lpstr>
      <vt:lpstr>האם השומנים טובים או רעים?</vt:lpstr>
      <vt:lpstr>האם השומנים טובים או רעים?</vt:lpstr>
      <vt:lpstr>ערך קלורי של מזון</vt:lpstr>
      <vt:lpstr>מעבדה לזיהוי מרכיבי המזון בעזרת אינדיקטורים לחלבונים, סוכרים ושומנים</vt:lpstr>
      <vt:lpstr>הצעות לפעילויות תלמידים</vt:lpstr>
      <vt:lpstr>למורים שרוצים לדעת יותר הרחבה למורה!</vt:lpstr>
      <vt:lpstr>מאקרומולקולות של הפולימר</vt:lpstr>
      <vt:lpstr>מצגת של PowerPoint</vt:lpstr>
      <vt:lpstr>פחמימות - סוכרים</vt:lpstr>
      <vt:lpstr>חד סוכרים</vt:lpstr>
      <vt:lpstr>סוכרוז ועששת (הרחבה לתלמיד)</vt:lpstr>
      <vt:lpstr>סוכר לבן מול סוכר חום אמת או מיתוס?  הרחבה לתלמיד</vt:lpstr>
      <vt:lpstr>יצירת דו-סוכרים</vt:lpstr>
      <vt:lpstr>יצירת סוכרוז</vt:lpstr>
      <vt:lpstr>פירוק של דו-סוכרים</vt:lpstr>
      <vt:lpstr>רב סוכרים  - פולימרים </vt:lpstr>
      <vt:lpstr> צלולוז – תאית האיור לקוח מתוך האתר: http://nutrition.jbpub.com/resources/chemistryreview9.cfm </vt:lpstr>
      <vt:lpstr>רב-סוכרים אגירתיים  (חומרי תשמורת: עמילן וגליקוגן)</vt:lpstr>
      <vt:lpstr>רב-סוכרים אגירתיים  (חומרי תשמורת: עמילן וגליקוגן)</vt:lpstr>
      <vt:lpstr>מצגת של PowerPoint</vt:lpstr>
      <vt:lpstr>חומר תשמורת: גליקוגן העשרה לתלמיד</vt:lpstr>
      <vt:lpstr>גליקוגן – בעל מבנה של סליל מסועף</vt:lpstr>
      <vt:lpstr>מצגת של PowerPoint</vt:lpstr>
      <vt:lpstr>הצעה: פעילות להכרת החומצות האמיניות</vt:lpstr>
      <vt:lpstr>הצעה: פעילות לתלמידים מקובל ,שחלבון מן החי הוא בעל ערך תזונתי רב יותר מאשר חלבון מן הצומח. לפניך דיאגראמת עמודות המציגה את כמותן של חלק החומצות האמיניות השונות בחלבונים.  א. איזה/אילו מהמזונות המוצגים מספקים ערך תזונתי רב יותר?  ב. איזה/אילו מזונות עשירים יחסית בכל שמונת החומצות האמיניות המוצגות ואילו עשירים רק בחלק מהן? ג. איזה מזון עשיר במיוחד בלאוצין ואילו מזונות עשירים בליזין? ד. אילו חומצות אמינו מצויות בכל המזונות בכמויות דומות?</vt:lpstr>
      <vt:lpstr>קשר אמידי - פפטידי (מיוונית "מתעכל") </vt:lpstr>
      <vt:lpstr>חלבון - פוליפפטיד</vt:lpstr>
      <vt:lpstr>מבנה ראשוני של חלבון</vt:lpstr>
      <vt:lpstr>שמנים ושומנים עיקריים</vt:lpstr>
      <vt:lpstr>חומצות שומן</vt:lpstr>
      <vt:lpstr>סוגי חומצות שומן</vt:lpstr>
      <vt:lpstr>חומצות שומן חשובות בגופינו </vt:lpstr>
      <vt:lpstr>חומצות שומן חשובות בגופינו</vt:lpstr>
      <vt:lpstr>איסטור - תגובה בין כהל לחומצה קרבוקסילית</vt:lpstr>
      <vt:lpstr>מצגת של PowerPoint</vt:lpstr>
      <vt:lpstr>מצגת של PowerPoint</vt:lpstr>
      <vt:lpstr>טריגליצרידים</vt:lpstr>
      <vt:lpstr>משחק בקלפים: מזון תזונה ובריאות</vt:lpstr>
      <vt:lpstr>תודה על ההקשבה!!!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ממולקולות קטנות למולקולות ענק</dc:title>
  <dc:creator>Orit</dc:creator>
  <cp:lastModifiedBy>Science Teaching</cp:lastModifiedBy>
  <cp:revision>513</cp:revision>
  <cp:lastPrinted>2012-11-11T09:02:03Z</cp:lastPrinted>
  <dcterms:created xsi:type="dcterms:W3CDTF">2012-09-12T06:16:16Z</dcterms:created>
  <dcterms:modified xsi:type="dcterms:W3CDTF">2012-11-26T08:13:39Z</dcterms:modified>
</cp:coreProperties>
</file>