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251ED-5212-254D-AE52-73CE73B5E4A6}" type="datetimeFigureOut">
              <a:rPr lang="en-US" smtClean="0"/>
              <a:pPr/>
              <a:t>7/4/2016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258A1-8F77-F145-9420-1FA50DC9EF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76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258A1-8F77-F145-9420-1FA50DC9EFA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9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258A1-8F77-F145-9420-1FA50DC9EFA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8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450B61-4A87-4AA1-B3C6-C21ED0EC1F7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61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בעבר הדבר לא היה אפשרי ללא שינוי טעם הלחם</a:t>
            </a:r>
            <a:endPara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258A1-8F77-F145-9420-1FA50DC9EFA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35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 smtClean="0"/>
              <a:t>חומרי</a:t>
            </a:r>
            <a:r>
              <a:rPr lang="he-IL" baseline="0" dirty="0" smtClean="0"/>
              <a:t> הדברה רעילים שמגדלים את חי המדף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258A1-8F77-F145-9420-1FA50DC9EFA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6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6ECDFA-028C-41FA-8774-004A54714FF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80960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פתוגניות היא מכלול המנגנונים והשיטות באמצעותם אורגניזמים כגון חיידקים ופטריות ומחוללי מחלות אחרים כמו נגיפים או חלבוני פריון גורמים לתופעות המחלה ומתמודדים עם מערכות ההגנה של הגוף.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258A1-8F77-F145-9420-1FA50DC9EFA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74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D2B58-2D08-4596-93F8-1F28F838E636}" type="datetime1">
              <a:rPr lang="en-US" smtClean="0"/>
              <a:pPr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97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A54A-3764-4F7D-8BBB-E5B3464304BE}" type="datetime1">
              <a:rPr lang="en-US" smtClean="0"/>
              <a:pPr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8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435F-8F85-4ADF-BA0D-580AC0440169}" type="datetime1">
              <a:rPr lang="en-US" smtClean="0"/>
              <a:pPr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7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66E4-F946-44E4-9651-A783B64E9EC8}" type="datetime1">
              <a:rPr lang="en-US" smtClean="0"/>
              <a:pPr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10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E5177-E6D4-4C10-90C8-5A4C7A3C361D}" type="datetime1">
              <a:rPr lang="en-US" smtClean="0"/>
              <a:pPr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6FABF-509B-422D-BF3A-54A9C0FDA54F}" type="datetime1">
              <a:rPr lang="en-US" smtClean="0"/>
              <a:pPr/>
              <a:t>7/4/2016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6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8BB57-C692-426B-AF9D-2E54525652E3}" type="datetime1">
              <a:rPr lang="en-US" smtClean="0"/>
              <a:pPr/>
              <a:t>7/4/2016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6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3EC96-9EED-4B75-853B-70624A08C6C9}" type="datetime1">
              <a:rPr lang="en-US" smtClean="0"/>
              <a:pPr/>
              <a:t>7/4/2016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15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B3CD1-F10C-4E87-9871-2EAAD95D1D57}" type="datetime1">
              <a:rPr lang="en-US" smtClean="0"/>
              <a:pPr/>
              <a:t>7/4/2016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2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A97B8-0725-4ED8-813A-AEC3CB469BB8}" type="datetime1">
              <a:rPr lang="en-US" smtClean="0"/>
              <a:pPr/>
              <a:t>7/4/2016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0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0668-72B2-471E-BCA0-C732AFE699B0}" type="datetime1">
              <a:rPr lang="en-US" smtClean="0"/>
              <a:pPr/>
              <a:t>7/4/2016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6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23D64-8CC4-4BF6-A726-106E79FC02F3}" type="datetime1">
              <a:rPr lang="en-US" smtClean="0"/>
              <a:pPr/>
              <a:t>7/4/2016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DEBC2-25ED-7846-806C-EBDB04991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1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9433" y="107589"/>
            <a:ext cx="7751928" cy="1257187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rtl="1"/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מננו</a:t>
            </a:r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כימיה לננו-טכנולוגיה – יישומים בתעשיית המזון והתרופות</a:t>
            </a:r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8406" y="5244147"/>
            <a:ext cx="6918882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 rtl="1"/>
            <a:r>
              <a:rPr lang="he-IL" b="1" dirty="0" smtClean="0">
                <a:solidFill>
                  <a:schemeClr val="tx1"/>
                </a:solidFill>
              </a:rPr>
              <a:t>כתב: פרופ' בעז מזרחי, הנדסת ביו-טכנולוגיה ומזון, הטכניון</a:t>
            </a:r>
            <a:endParaRPr lang="en-US" b="1" dirty="0" smtClean="0">
              <a:solidFill>
                <a:schemeClr val="tx1"/>
              </a:solidFill>
            </a:endParaRPr>
          </a:p>
          <a:p>
            <a:pPr algn="ctr" rtl="1"/>
            <a:r>
              <a:rPr lang="he-IL" b="1" dirty="0" smtClean="0">
                <a:solidFill>
                  <a:schemeClr val="tx1"/>
                </a:solidFill>
              </a:rPr>
              <a:t>המצגת הועברה במסגרת הקורס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he-IL" b="1" dirty="0" smtClean="0">
                <a:solidFill>
                  <a:schemeClr val="tx1"/>
                </a:solidFill>
              </a:rPr>
              <a:t>"חומרים מתקדמים בביוטכנולוגיה ומזון</a:t>
            </a:r>
            <a:r>
              <a:rPr lang="en-US" b="1" dirty="0" smtClean="0">
                <a:solidFill>
                  <a:schemeClr val="tx1"/>
                </a:solidFill>
              </a:rPr>
              <a:t>"</a:t>
            </a:r>
            <a:endParaRPr lang="he-IL" b="1" dirty="0" smtClean="0">
              <a:solidFill>
                <a:schemeClr val="tx1"/>
              </a:solidFill>
            </a:endParaRPr>
          </a:p>
          <a:p>
            <a:pPr algn="ctr" rtl="1"/>
            <a:r>
              <a:rPr lang="he-IL" b="1" dirty="0" smtClean="0">
                <a:solidFill>
                  <a:schemeClr val="tx1"/>
                </a:solidFill>
              </a:rPr>
              <a:t>עריכה והתאמה: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he-IL" b="1" dirty="0" smtClean="0">
                <a:solidFill>
                  <a:schemeClr val="tx1"/>
                </a:solidFill>
              </a:rPr>
              <a:t>רנא עבדאללה</a:t>
            </a:r>
          </a:p>
          <a:p>
            <a:pPr algn="ctr" rtl="1"/>
            <a:r>
              <a:rPr lang="he-IL" b="1" dirty="0" smtClean="0">
                <a:solidFill>
                  <a:schemeClr val="tx1"/>
                </a:solidFill>
              </a:rPr>
              <a:t>בהנחיית ד"ר אורית הרשקוביץ ופרופ. יהודית דורי</a:t>
            </a:r>
          </a:p>
          <a:p>
            <a:pPr algn="ctr" rtl="1"/>
            <a:r>
              <a:rPr lang="he-IL" b="1" dirty="0" smtClean="0">
                <a:solidFill>
                  <a:schemeClr val="tx1"/>
                </a:solidFill>
              </a:rPr>
              <a:t>הפקולטה לחינוך למדע וטכנולוגיה, הטכניון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275" y="1640195"/>
            <a:ext cx="5410880" cy="271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7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-228441"/>
            <a:ext cx="8229600" cy="1143000"/>
          </a:xfrm>
        </p:spPr>
        <p:txBody>
          <a:bodyPr>
            <a:normAutofit/>
          </a:bodyPr>
          <a:lstStyle/>
          <a:p>
            <a:r>
              <a:rPr lang="he-IL" sz="5400" b="1" dirty="0"/>
              <a:t>סיכום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8900" y="293901"/>
            <a:ext cx="8953500" cy="4525963"/>
          </a:xfrm>
        </p:spPr>
        <p:txBody>
          <a:bodyPr>
            <a:no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r" rtl="1">
              <a:buFont typeface="Wingdings" panose="05000000000000000000" pitchFamily="2" charset="2"/>
              <a:buChar char="v"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לננו חלקיקים יש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פוטנציאל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בהעלאת הפעילות והימנעות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מהמסה. לא נספגים טוב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ולֹא יַצִיבים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ביולוגית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כחומר פעיל בתרופות </a:t>
            </a:r>
          </a:p>
          <a:p>
            <a:pPr lvl="0" algn="r" rtl="1">
              <a:buFont typeface="Wingdings" panose="05000000000000000000" pitchFamily="2" charset="2"/>
              <a:buChar char="v"/>
            </a:pPr>
            <a:endParaRPr lang="he-I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מבחינת ה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FDA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(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מנהל המזון והתרופות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האמריקאי) התרופה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היא אחרת כשהיא בצורת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ננו-חלקיקים לכן יש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צורך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בהוראות בטיחות שונות והערכה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מחדש של הרשויות לתרופה כשהיא ניתנת בצורת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ננו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r" rtl="1">
              <a:buFont typeface="Wingdings" panose="05000000000000000000" pitchFamily="2" charset="2"/>
              <a:buChar char="v"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אין הגבלה, כמעט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כל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סוגי התרופות ניתנות להמרה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לננו-חלקיקים ע"י עטיפת החלקיקים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קליפה הידרופילית שמונעת זיהוי ע"י מערכת החיסון דבר המאריך את זמן המחזור שלהם</a:t>
            </a:r>
          </a:p>
          <a:p>
            <a:pPr lvl="0" algn="r" rtl="1">
              <a:buFont typeface="Wingdings" panose="05000000000000000000" pitchFamily="2" charset="2"/>
              <a:buChar char="v"/>
            </a:pPr>
            <a:endParaRPr lang="he-I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r" rtl="1">
              <a:buFont typeface="Wingdings" panose="05000000000000000000" pitchFamily="2" charset="2"/>
              <a:buChar char="v"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כדי לייעל את מערכת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הובלת התרופות, עדיין נדרש הבנה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טובה יותר של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מנגנונים ביולוגים שונים בין אורגניזמים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והנדסת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החלקיקים.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לכן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נדרשת התקדמות במחקר נוספת כדי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להפוך את הרעיון של טכנולוגית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הננו חלקיקים ליישומית ומעשית.</a:t>
            </a:r>
          </a:p>
          <a:p>
            <a:pPr lvl="0" algn="r" rtl="1">
              <a:buFont typeface="Wingdings" panose="05000000000000000000" pitchFamily="2" charset="2"/>
              <a:buChar char="v"/>
            </a:pPr>
            <a:endParaRPr lang="he-I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098" name="Picture 2" descr="https://i.ytimg.com/vi/emEua2eJp1U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5048305"/>
            <a:ext cx="3099442" cy="174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nanotech-now.com/news_images/514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5113765"/>
            <a:ext cx="2476179" cy="163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2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foodproductiondaily.com/var/plain_site/storage/images/publications/food-beverage-nutrition/foodproductiondaily.com/packaging/fraunhofer-expert-nanoparticles-don-t-migrate-from-food-plastics/8031213-1-eng-GB/Fraunhofer-expert-nanoparticles-don-t-migrate-from-food-plasti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91" y="650534"/>
            <a:ext cx="8621486" cy="5716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itle 3"/>
          <p:cNvSpPr>
            <a:spLocks noGrp="1"/>
          </p:cNvSpPr>
          <p:nvPr>
            <p:ph type="ctrTitle"/>
          </p:nvPr>
        </p:nvSpPr>
        <p:spPr>
          <a:xfrm>
            <a:off x="-251711" y="650534"/>
            <a:ext cx="8850923" cy="3355975"/>
          </a:xfrm>
        </p:spPr>
        <p:txBody>
          <a:bodyPr/>
          <a:lstStyle/>
          <a:p>
            <a:pPr eaLnBrk="1" hangingPunct="1"/>
            <a:r>
              <a:rPr lang="he-I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ננו-טכנולוגיה במדעי המזון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277" y="3001108"/>
            <a:ext cx="4282213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792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8" name="Title 3"/>
          <p:cNvSpPr>
            <a:spLocks noGrp="1"/>
          </p:cNvSpPr>
          <p:nvPr>
            <p:ph type="title"/>
          </p:nvPr>
        </p:nvSpPr>
        <p:spPr>
          <a:xfrm>
            <a:off x="330200" y="293932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sz="3200" b="1" dirty="0">
                <a:latin typeface="Comic Sans MS" panose="030F0702030302020204" pitchFamily="66" charset="0"/>
                <a:cs typeface="David" panose="020E0502060401010101" pitchFamily="34" charset="-79"/>
              </a:rPr>
              <a:t>Nano Food</a:t>
            </a:r>
            <a:r>
              <a:rPr lang="he-IL" sz="3200" b="1" dirty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he-IL" sz="3200" b="1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3200" b="1" dirty="0">
                <a:latin typeface="David" panose="020E0502060401010101" pitchFamily="34" charset="-79"/>
                <a:cs typeface="David" panose="020E0502060401010101" pitchFamily="34" charset="-79"/>
              </a:rPr>
              <a:t>ננו-מזון</a:t>
            </a:r>
            <a:endParaRPr lang="en-US" sz="3200" b="1" dirty="0" smtClean="0">
              <a:latin typeface="Comic Sans MS" panose="030F0702030302020204" pitchFamily="66" charset="0"/>
              <a:cs typeface="David" panose="020E0502060401010101" pitchFamily="34" charset="-79"/>
            </a:endParaRPr>
          </a:p>
        </p:txBody>
      </p:sp>
      <p:sp>
        <p:nvSpPr>
          <p:cNvPr id="9219" name="Content Placeholder 4"/>
          <p:cNvSpPr>
            <a:spLocks noGrp="1"/>
          </p:cNvSpPr>
          <p:nvPr>
            <p:ph sz="half" idx="1"/>
          </p:nvPr>
        </p:nvSpPr>
        <p:spPr>
          <a:xfrm>
            <a:off x="495299" y="2336800"/>
            <a:ext cx="4457699" cy="29210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algn="ctr" rtl="1">
              <a:buFont typeface="Wingdings" panose="05000000000000000000" pitchFamily="2" charset="2"/>
              <a:buChar char="v"/>
            </a:pP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מזון נחשב לננו מזון כאשר מטמיעים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שיטות ננוטכנולוגיה משלב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הגידול בשדה ועד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לשלב האריזה. </a:t>
            </a:r>
            <a:endParaRPr lang="he-IL" sz="2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ctr" rtl="1">
              <a:buNone/>
            </a:pPr>
            <a:endParaRPr lang="he-IL" sz="2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זה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לא אומר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אוטומטית שמשנים את המזון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או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מיצרים אותו על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ידי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ננו מכונות.</a:t>
            </a:r>
          </a:p>
          <a:p>
            <a:pPr marL="0" indent="0" algn="ctr" rtl="1">
              <a:buNone/>
            </a:pPr>
            <a:endParaRPr lang="he-IL" sz="2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9220" name="Content Placeholder 4" descr="Picture1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106193" y="1828800"/>
            <a:ext cx="3884613" cy="3838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4953000" y="5638800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http://www.nutritioninformation.us/nutrition.htm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77614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533400" y="765176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גיבוש מחדש של פחמימות ברמת הננו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35" name="Content Placeholder 3"/>
          <p:cNvSpPr>
            <a:spLocks noGrp="1"/>
          </p:cNvSpPr>
          <p:nvPr>
            <p:ph sz="half" idx="2"/>
          </p:nvPr>
        </p:nvSpPr>
        <p:spPr>
          <a:xfrm>
            <a:off x="4216400" y="2105458"/>
            <a:ext cx="4038600" cy="3782579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lvl="0" algn="ctr" rtl="1">
              <a:buFont typeface="Wingdings" panose="05000000000000000000" pitchFamily="2" charset="2"/>
              <a:buChar char="v"/>
            </a:pP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לריבה סגורה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בקופסא ישנם חיי מדף ארוכים מאוד. </a:t>
            </a:r>
            <a:endParaRPr lang="he-IL" sz="2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ctr" rtl="1">
              <a:buFont typeface="Wingdings" panose="05000000000000000000" pitchFamily="2" charset="2"/>
              <a:buChar char="v"/>
            </a:pPr>
            <a:endParaRPr lang="he-IL" sz="2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ctr" rtl="1">
              <a:buFont typeface="Wingdings" panose="05000000000000000000" pitchFamily="2" charset="2"/>
              <a:buChar char="v"/>
            </a:pP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בשלב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האריזה מרתיחים את הריבות ומתיכים את כל הסוכרים לפני הסגירה, כך שמתקבלת סטריליזציה, ובקירור מתקבלת הגבישיות הרצויה, שניתן לשלוט בה על ידי מהירות הקירור. </a:t>
            </a:r>
            <a:endParaRPr lang="he-IL" sz="2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ctr" rtl="1">
              <a:buFont typeface="Wingdings" panose="05000000000000000000" pitchFamily="2" charset="2"/>
              <a:buChar char="v"/>
            </a:pP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ctr" rtl="1">
              <a:buFont typeface="Wingdings" panose="05000000000000000000" pitchFamily="2" charset="2"/>
              <a:buChar char="v"/>
            </a:pP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לננו-גבישי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סוכר ישנה יכולת טובה מאוד להתגבש.</a:t>
            </a:r>
            <a:endParaRPr lang="en-US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8436" name="Content Placeholder 4" descr="untitled.bmp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1830" y="1890929"/>
            <a:ext cx="2805113" cy="4211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-88900" y="6569075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selmaala.blogspot.com</a:t>
            </a:r>
            <a:r>
              <a:rPr lang="en-US" sz="1200" dirty="0"/>
              <a:t>/2010/12/jams-n-</a:t>
            </a:r>
            <a:r>
              <a:rPr lang="en-US" sz="1200" dirty="0" err="1"/>
              <a:t>jellies.html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6022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641" y="3670300"/>
            <a:ext cx="4881517" cy="1803400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 rtl="1"/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תכשיר לדיאטה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NavaSol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– מכיל שני שמנים: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 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α-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lipolic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acid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שמוריד את התיאבון,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וקו-אנזים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Q10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שמשפר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מטבוליזם.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לשניהם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יש טעם לא רצוי, ולכן כלאו אותם </a:t>
            </a:r>
            <a:r>
              <a:rPr lang="he-I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במיצלות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של </a:t>
            </a:r>
            <a:r>
              <a:rPr lang="he-I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קופולימר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סינטטי </a:t>
            </a:r>
            <a:r>
              <a:rPr lang="he-I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אמפיפילי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(מולקולה שהיא הידרופילית וגם הידרופובית) . </a:t>
            </a:r>
            <a:b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לכדורים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אין טעם או נראות של שמן, בזכות הגודל הקטן הם חודרים מהקיבה לכלי הדם.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Content Placeholder 4" descr="Screen Shot 2015-01-15 at 12.47.24 PM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3343" r="3016" b="6254"/>
          <a:stretch/>
        </p:blipFill>
        <p:spPr>
          <a:xfrm>
            <a:off x="355600" y="1963154"/>
            <a:ext cx="3200400" cy="3758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5800" y="236781"/>
            <a:ext cx="4038600" cy="856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>
                <a:latin typeface="Comic Sans MS" panose="030F0702030302020204" pitchFamily="66" charset="0"/>
              </a:rPr>
              <a:t>NovaSol</a:t>
            </a:r>
            <a:r>
              <a:rPr lang="en-US" b="1" baseline="30000" dirty="0">
                <a:latin typeface="Comic Sans MS" panose="030F0702030302020204" pitchFamily="66" charset="0"/>
                <a:ea typeface="Lucida Grande"/>
                <a:cs typeface="Lucida Grande"/>
              </a:rPr>
              <a:t>®</a:t>
            </a:r>
            <a:r>
              <a:rPr lang="en-US" b="1" dirty="0" smtClean="0">
                <a:latin typeface="Comic Sans MS" panose="030F0702030302020204" pitchFamily="66" charset="0"/>
              </a:rPr>
              <a:t> Sustain</a:t>
            </a: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7" name="Content Placeholder 4" descr="novasol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594952" y="312586"/>
            <a:ext cx="2091848" cy="213316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4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העשרת מזונות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8" name="Content Placeholder 4" descr="PM_Amanda_Barnard_virtual_experiments_gold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22900" y="3008313"/>
            <a:ext cx="3371850" cy="33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5245100" y="6596062"/>
            <a:ext cx="4572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/>
              <a:t>http://southwerk.wordpress.com/2010/11/11/gold-nanoparticles/</a:t>
            </a:r>
          </a:p>
        </p:txBody>
      </p:sp>
      <p:sp>
        <p:nvSpPr>
          <p:cNvPr id="2" name="Rectangle 1"/>
          <p:cNvSpPr/>
          <p:nvPr/>
        </p:nvSpPr>
        <p:spPr>
          <a:xfrm>
            <a:off x="749300" y="2755246"/>
            <a:ext cx="4000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חלקיקים מפותחים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בכדי לספק ויטמינים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או חומרים מזינים אחרים במוצרי מזון ומשקאות מבלי להשפיע על הטעם או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המראה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2854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Content Placeholder 2"/>
          <p:cNvSpPr>
            <a:spLocks noGrp="1"/>
          </p:cNvSpPr>
          <p:nvPr>
            <p:ph sz="half" idx="1"/>
          </p:nvPr>
        </p:nvSpPr>
        <p:spPr>
          <a:xfrm>
            <a:off x="112287" y="2020539"/>
            <a:ext cx="4038600" cy="2033727"/>
          </a:xfrm>
        </p:spPr>
        <p:txBody>
          <a:bodyPr>
            <a:noAutofit/>
          </a:bodyPr>
          <a:lstStyle/>
          <a:p>
            <a:pPr marL="0" indent="0" algn="ctr" rtl="1">
              <a:buNone/>
            </a:pPr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לחם </a:t>
            </a:r>
            <a:endParaRPr lang="he-IL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בעבר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נאפה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מקמח, מים, שמן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וסוכר</a:t>
            </a:r>
          </a:p>
          <a:p>
            <a:pPr algn="ctr" rtl="1">
              <a:buFont typeface="Wingdings" panose="05000000000000000000" pitchFamily="2" charset="2"/>
              <a:buChar char="v"/>
            </a:pPr>
            <a:endParaRPr lang="he-I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היום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ישנם לחמים המכילים אומגה 3 שמגיע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מדגים</a:t>
            </a:r>
          </a:p>
          <a:p>
            <a:pPr algn="ctr" rtl="1">
              <a:buFont typeface="Wingdings" panose="05000000000000000000" pitchFamily="2" charset="2"/>
              <a:buChar char="v"/>
            </a:pPr>
            <a:endParaRPr lang="he-I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3316" name="Content Placeholder 4" descr="white%20bread(1)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150887" y="1853009"/>
            <a:ext cx="3663950" cy="3992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6324600" y="6559421"/>
            <a:ext cx="281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http://starbakers.in/products-page/bread/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616" y="1629800"/>
            <a:ext cx="1801732" cy="140760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7830995">
            <a:off x="6668295" y="3378605"/>
            <a:ext cx="802640" cy="330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5569" y="6190089"/>
            <a:ext cx="3692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למה צריך ננו טכנולוגיה להעשרת מזונות?</a:t>
            </a:r>
            <a:endParaRPr lang="en-US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9480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Title 3"/>
          <p:cNvSpPr>
            <a:spLocks noGrp="1"/>
          </p:cNvSpPr>
          <p:nvPr>
            <p:ph type="title"/>
          </p:nvPr>
        </p:nvSpPr>
        <p:spPr>
          <a:xfrm>
            <a:off x="457200" y="471670"/>
            <a:ext cx="8229600" cy="685800"/>
          </a:xfrm>
        </p:spPr>
        <p:txBody>
          <a:bodyPr>
            <a:normAutofit/>
          </a:bodyPr>
          <a:lstStyle/>
          <a:p>
            <a:pPr eaLnBrk="1" hangingPunct="1"/>
            <a:r>
              <a:rPr lang="he-I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עיבוד מזון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0963" name="Content Placeholder 4" descr="1286509234eq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19600" y="2286000"/>
            <a:ext cx="4302125" cy="3230563"/>
          </a:xfrm>
        </p:spPr>
      </p:pic>
      <p:sp>
        <p:nvSpPr>
          <p:cNvPr id="40964" name="Content Placeholder 4"/>
          <p:cNvSpPr>
            <a:spLocks noGrp="1"/>
          </p:cNvSpPr>
          <p:nvPr>
            <p:ph sz="half" idx="1"/>
          </p:nvPr>
        </p:nvSpPr>
        <p:spPr>
          <a:xfrm>
            <a:off x="215900" y="2570864"/>
            <a:ext cx="4038600" cy="3200400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ננו קפסולות המשפרות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זמינות ביולוגית של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תוספי מזון במוצרים כגון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שמן בישול</a:t>
            </a:r>
            <a:endParaRPr lang="he-IL" sz="2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ctr" rtl="1">
              <a:buNone/>
            </a:pP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ctr" rtl="1">
              <a:buNone/>
            </a:pPr>
            <a:endParaRPr lang="he-IL" sz="2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ctr" rtl="1">
              <a:buNone/>
            </a:pP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ננו-חלקיקים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בשמן – יאפשרו להכיל נוגדי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חמצון</a:t>
            </a:r>
          </a:p>
        </p:txBody>
      </p:sp>
      <p:sp>
        <p:nvSpPr>
          <p:cNvPr id="40965" name="Rectangle 4"/>
          <p:cNvSpPr>
            <a:spLocks noChangeArrowheads="1"/>
          </p:cNvSpPr>
          <p:nvPr/>
        </p:nvSpPr>
        <p:spPr bwMode="auto">
          <a:xfrm>
            <a:off x="5499100" y="6506980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http://www.domesticsale.com/Classifieds/480036.html</a:t>
            </a:r>
          </a:p>
        </p:txBody>
      </p:sp>
      <p:sp>
        <p:nvSpPr>
          <p:cNvPr id="2" name="Rectangle 1"/>
          <p:cNvSpPr/>
          <p:nvPr/>
        </p:nvSpPr>
        <p:spPr>
          <a:xfrm>
            <a:off x="2966432" y="1078153"/>
            <a:ext cx="3211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לשיפור הזמינות הביולוגית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235700"/>
            <a:ext cx="4059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20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למה צריך ננו טכנולוגיה להעשרת מזונות?</a:t>
            </a:r>
            <a:endParaRPr lang="en-US" sz="20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40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20700" y="5159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Gelation </a:t>
            </a:r>
            <a:r>
              <a:rPr lang="en-US" dirty="0">
                <a:latin typeface="Comic Sans MS" panose="030F0702030302020204" pitchFamily="66" charset="0"/>
              </a:rPr>
              <a:t>agents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 smtClean="0">
              <a:latin typeface="Comic Sans MS" panose="030F0702030302020204" pitchFamily="66" charset="0"/>
            </a:endParaRPr>
          </a:p>
        </p:txBody>
      </p:sp>
      <p:pic>
        <p:nvPicPr>
          <p:cNvPr id="41987" name="Content Placeholder 4" descr="meat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4000" y="3670300"/>
            <a:ext cx="4068763" cy="2651125"/>
          </a:xfrm>
        </p:spPr>
      </p:pic>
      <p:sp>
        <p:nvSpPr>
          <p:cNvPr id="41988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400299"/>
            <a:ext cx="4038600" cy="20574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lvl="0" indent="0" algn="ctr" rtl="1">
              <a:buNone/>
            </a:pP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ג'לים – חומרים כמו </a:t>
            </a:r>
            <a:r>
              <a:rPr lang="en-US" sz="2400" b="1" dirty="0" err="1">
                <a:latin typeface="David" panose="020E0502060401010101" pitchFamily="34" charset="-79"/>
                <a:cs typeface="David" panose="020E0502060401010101" pitchFamily="34" charset="-79"/>
              </a:rPr>
              <a:t>nano</a:t>
            </a:r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-tubes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 שגורמים </a:t>
            </a:r>
            <a:r>
              <a:rPr lang="he-IL" sz="2400" b="1" dirty="0" err="1">
                <a:latin typeface="David" panose="020E0502060401010101" pitchFamily="34" charset="-79"/>
                <a:cs typeface="David" panose="020E0502060401010101" pitchFamily="34" charset="-79"/>
              </a:rPr>
              <a:t>לג'לציה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 עשויים לאפשר קיבוע של סטרואידים מצמחים, שיוכלו להחליף את הכולסטרול מהבשר</a:t>
            </a:r>
            <a:endParaRPr lang="en-US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1989" name="Rectangle 4"/>
          <p:cNvSpPr>
            <a:spLocks noChangeArrowheads="1"/>
          </p:cNvSpPr>
          <p:nvPr/>
        </p:nvSpPr>
        <p:spPr bwMode="auto">
          <a:xfrm>
            <a:off x="0" y="6553200"/>
            <a:ext cx="3733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http://bbq.about.com/od/steaks/ss/aa110108a.htm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3206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Title 3"/>
          <p:cNvSpPr>
            <a:spLocks noGrp="1"/>
          </p:cNvSpPr>
          <p:nvPr>
            <p:ph type="title"/>
          </p:nvPr>
        </p:nvSpPr>
        <p:spPr>
          <a:xfrm>
            <a:off x="495951" y="619446"/>
            <a:ext cx="82296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he-I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הסרת כימיקלים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3011" name="Content Placeholder 4"/>
          <p:cNvSpPr>
            <a:spLocks noGrp="1"/>
          </p:cNvSpPr>
          <p:nvPr>
            <p:ph sz="half" idx="1"/>
          </p:nvPr>
        </p:nvSpPr>
        <p:spPr>
          <a:xfrm>
            <a:off x="572151" y="2695973"/>
            <a:ext cx="4038600" cy="2082800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ננו-חלקיקים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שנגישים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סלקטיבית ומסירים כימיקליים או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פתוגניים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ממזון </a:t>
            </a:r>
            <a:endParaRPr lang="he-I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ctr" rtl="1">
              <a:buNone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או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ננו-אמולסיות שמאפשרות זמינות גבוהה יותר של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נוטריינטים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3012" name="Content Placeholder 4" descr="Food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68900" y="3106738"/>
            <a:ext cx="3810000" cy="2857500"/>
          </a:xfrm>
        </p:spPr>
      </p:pic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5168900" y="6226648"/>
            <a:ext cx="441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http://www.weightlosspatchesreview.com/slimming-patches-guides/best-vegetables-for-weight-loss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0610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תכנים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ננו טכנולוגיה בתרופות </a:t>
            </a:r>
            <a:r>
              <a:rPr lang="he-IL" sz="1800" dirty="0" smtClean="0">
                <a:latin typeface="David" panose="020E0502060401010101" pitchFamily="34" charset="-79"/>
                <a:cs typeface="David" panose="020E0502060401010101" pitchFamily="34" charset="-79"/>
              </a:rPr>
              <a:t>עמ' 6</a:t>
            </a:r>
          </a:p>
          <a:p>
            <a:pPr marL="0" indent="0" algn="r" rtl="1">
              <a:buNone/>
            </a:pPr>
            <a:endParaRPr lang="he-IL" sz="2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ננו-טכנולוגיה במזון </a:t>
            </a:r>
            <a:r>
              <a:rPr lang="he-IL" sz="1800" dirty="0" smtClean="0">
                <a:latin typeface="David" panose="020E0502060401010101" pitchFamily="34" charset="-79"/>
                <a:cs typeface="David" panose="020E0502060401010101" pitchFamily="34" charset="-79"/>
              </a:rPr>
              <a:t>עמ' 11</a:t>
            </a:r>
          </a:p>
          <a:p>
            <a:pPr marL="0" indent="0" algn="r" rtl="1">
              <a:buNone/>
            </a:pPr>
            <a:endParaRPr lang="he-IL" sz="2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ננו טכנולוגיה באריזות מזון </a:t>
            </a:r>
            <a:r>
              <a:rPr lang="he-IL" sz="1800" dirty="0" smtClean="0">
                <a:latin typeface="David" panose="020E0502060401010101" pitchFamily="34" charset="-79"/>
                <a:cs typeface="David" panose="020E0502060401010101" pitchFamily="34" charset="-79"/>
              </a:rPr>
              <a:t>עמ' 24</a:t>
            </a:r>
          </a:p>
          <a:p>
            <a:pPr marL="0" indent="0" algn="r" rtl="1">
              <a:buNone/>
            </a:pPr>
            <a:endParaRPr lang="he-IL" sz="2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ננו טכנולוגיה להתאמה אישית </a:t>
            </a:r>
            <a:r>
              <a:rPr lang="he-IL" sz="1800" dirty="0" smtClean="0">
                <a:latin typeface="David" panose="020E0502060401010101" pitchFamily="34" charset="-79"/>
                <a:cs typeface="David" panose="020E0502060401010101" pitchFamily="34" charset="-79"/>
              </a:rPr>
              <a:t>עמ' 37</a:t>
            </a:r>
          </a:p>
          <a:p>
            <a:pPr algn="r" rtl="1"/>
            <a:endParaRPr lang="en-US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26" name="Picture 2" descr="https://encrypted-tbn1.gstatic.com/images?q=tbn:ANd9GcTsZ7WibOAYYnNEy5zmgHFW6O544n6Qi_Ue3wOpoR-n4mQTqA8UJ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846138"/>
            <a:ext cx="2046288" cy="173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-secure.guim.co.uk/sys-images/Guardian/Pix/commercial/2013/4/22/1366639941637/Scientist-in-lab-with-fru-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2581739"/>
            <a:ext cx="2046288" cy="173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4.bp.blogspot.com/-A7EIzHmH-BQ/VHWd4yniKXI/AAAAAAAAANU/IgaxtOhVDsM/s1600/Nanotechnology_based_packaging_solutio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" y="4329297"/>
            <a:ext cx="2041526" cy="173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9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Content Placeholder 4" descr="freshfish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5600" y="31242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6" name="Content Placeholder 4"/>
          <p:cNvSpPr>
            <a:spLocks noGrp="1"/>
          </p:cNvSpPr>
          <p:nvPr>
            <p:ph sz="half" idx="2"/>
          </p:nvPr>
        </p:nvSpPr>
        <p:spPr>
          <a:xfrm>
            <a:off x="4572000" y="2158999"/>
            <a:ext cx="4038600" cy="172720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ננו-בועות של אוזון עם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שילוב של מיקרו-בועות של אוזון או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חמצן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המשמשים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לניקוי פירות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ים ולהענקת ברק למשך ימים ספורים</a:t>
            </a:r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0" y="6604000"/>
            <a:ext cx="45720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/>
              <a:t>http://www.scallywagsresort.com/scallywags_bar_grill.html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8584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2895600"/>
            <a:ext cx="4038600" cy="1054100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ניילון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נצמד מורכב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ממאות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שכבות בודדות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בעובי ננומטרים ספורים </a:t>
            </a:r>
          </a:p>
          <a:p>
            <a:pPr marL="0" indent="0" algn="ctr" rtl="1">
              <a:buNone/>
            </a:pPr>
            <a:endParaRPr lang="he-I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3556" name="Content Placeholder 4" descr="shrink-wrap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" y="1699939"/>
            <a:ext cx="3810000" cy="4191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0" y="6565900"/>
            <a:ext cx="4572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/>
              <a:t>http://www.alibaba.com/product-gs/380237621/Plastic_wrap.html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6371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81781" y="231776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he-I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ננו חלקיקי סיליקה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7" name="Content Placeholder 4" descr="aluminum-foil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4663" y="2097087"/>
            <a:ext cx="4038600" cy="4038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8" name="Content Placeholder 3"/>
          <p:cNvSpPr>
            <a:spLocks noGrp="1"/>
          </p:cNvSpPr>
          <p:nvPr>
            <p:ph sz="half" idx="2"/>
          </p:nvPr>
        </p:nvSpPr>
        <p:spPr>
          <a:xfrm>
            <a:off x="4675981" y="3043237"/>
            <a:ext cx="4038600" cy="1439863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נייר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אלומיניום – חזק ודק יותר באמצעו ננו-חלקיקי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סיליקה יותר נוח לשימוש</a:t>
            </a:r>
          </a:p>
          <a:p>
            <a:pPr marL="0" indent="0" algn="ctr" rtl="1">
              <a:buNone/>
            </a:pPr>
            <a:endParaRPr lang="he-I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0" y="6527800"/>
            <a:ext cx="3078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http://touchtresbien.com/tag/aluminum-foil/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890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Title 4"/>
          <p:cNvSpPr>
            <a:spLocks noGrp="1"/>
          </p:cNvSpPr>
          <p:nvPr>
            <p:ph type="title"/>
          </p:nvPr>
        </p:nvSpPr>
        <p:spPr>
          <a:xfrm>
            <a:off x="266700" y="-387350"/>
            <a:ext cx="8229600" cy="1600200"/>
          </a:xfrm>
        </p:spPr>
        <p:txBody>
          <a:bodyPr>
            <a:normAutofit/>
          </a:bodyPr>
          <a:lstStyle/>
          <a:p>
            <a:r>
              <a:rPr lang="he-I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חברות מזון המשלבות ננוטכנולוגיה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7" name="Content Placeholder 6"/>
          <p:cNvSpPr>
            <a:spLocks noGrp="1"/>
          </p:cNvSpPr>
          <p:nvPr>
            <p:ph sz="half" idx="1"/>
          </p:nvPr>
        </p:nvSpPr>
        <p:spPr>
          <a:xfrm>
            <a:off x="939800" y="2130424"/>
            <a:ext cx="2552700" cy="32766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vid" panose="020E0502060401010101" pitchFamily="34" charset="-79"/>
              </a:rPr>
              <a:t>H.J. Heinz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vid" panose="020E0502060401010101" pitchFamily="34" charset="-79"/>
              </a:rPr>
              <a:t>Nestle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vid" panose="020E0502060401010101" pitchFamily="34" charset="-79"/>
              </a:rPr>
              <a:t>Hershey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vid" panose="020E0502060401010101" pitchFamily="34" charset="-79"/>
              </a:rPr>
              <a:t>Unilever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vid" panose="020E0502060401010101" pitchFamily="34" charset="-79"/>
              </a:rPr>
              <a:t>Campina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vid" panose="020E0502060401010101" pitchFamily="34" charset="-79"/>
              </a:rPr>
              <a:t>General Mills</a:t>
            </a:r>
          </a:p>
        </p:txBody>
      </p:sp>
      <p:sp>
        <p:nvSpPr>
          <p:cNvPr id="16388" name="Content Placeholder 7"/>
          <p:cNvSpPr>
            <a:spLocks noGrp="1"/>
          </p:cNvSpPr>
          <p:nvPr>
            <p:ph sz="half" idx="2"/>
          </p:nvPr>
        </p:nvSpPr>
        <p:spPr>
          <a:xfrm>
            <a:off x="4406900" y="2222499"/>
            <a:ext cx="3492500" cy="276860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Friesland Food</a:t>
            </a:r>
          </a:p>
          <a:p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Grolsch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Kraft Foods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Cargill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Pepsi-Cola Company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ConAgra Foods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718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foodproductiondaily.com/var/plain_site/storage/images/publications/food-beverage-nutrition/foodproductiondaily.com/innovations/nanobarrier-targets-improved-bioplastics-for-food-packaging/8440556-1-eng-GB/NanoBarrier-targets-improved-bioplastics-for-food-packaging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42" y="440156"/>
            <a:ext cx="8734758" cy="595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01662" y="423765"/>
            <a:ext cx="8229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he-I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ננו טכנולוגיה באריזות מזון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Content Placeholder 5"/>
          <p:cNvSpPr>
            <a:spLocks noGrp="1"/>
          </p:cNvSpPr>
          <p:nvPr>
            <p:ph sz="half" idx="1"/>
          </p:nvPr>
        </p:nvSpPr>
        <p:spPr>
          <a:xfrm>
            <a:off x="292100" y="1298153"/>
            <a:ext cx="4038600" cy="478514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חומרים ננו מטריים מרכיבים גם את אריזות המזון </a:t>
            </a:r>
          </a:p>
          <a:p>
            <a:pPr marL="0" indent="0" algn="ctr">
              <a:buNone/>
            </a:pPr>
            <a:endParaRPr lang="he-IL" sz="20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ctr">
              <a:buNone/>
            </a:pP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שיפור בקבוקי פלסטיק כך התכלת תשמר טרייה ואיכותית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יותר</a:t>
            </a:r>
            <a:endParaRPr lang="he-IL" sz="20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ctr" eaLnBrk="1" hangingPunct="1">
              <a:buNone/>
            </a:pPr>
            <a:endParaRPr lang="he-IL" sz="20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ctr" rtl="1">
              <a:buNone/>
            </a:pP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כיום, הצליחו להקטין את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עובי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הבקבוקים תוך שמירה על תכלת טרייה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(בקבוקי קולה הם ברבע מהעובי שהיו בשנות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ה-60)</a:t>
            </a:r>
          </a:p>
          <a:p>
            <a:pPr marL="0" lvl="0" indent="0" algn="ctr" rtl="1">
              <a:buNone/>
            </a:pPr>
            <a:endParaRPr lang="en-US" sz="20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ctr" rtl="1">
              <a:buNone/>
            </a:pP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כדי למנוע בריחת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גזים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מחדירים ננו-חלקיקי מתכת לאריזה, שגורמים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לצפיפותה</a:t>
            </a:r>
            <a:endParaRPr lang="en-US" sz="20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2532" name="Content Placeholder 4" descr="thumbnailCAI4YXU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33796" y="2159000"/>
            <a:ext cx="4165807" cy="3270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4838700" y="6396037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www.sustainabilityninja.com</a:t>
            </a:r>
            <a:r>
              <a:rPr lang="en-US" sz="1200" dirty="0"/>
              <a:t>/recycling-sustainability/water-bottles-pure-water-and-pure-evil-66819/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08583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itle 3"/>
          <p:cNvSpPr>
            <a:spLocks noGrp="1"/>
          </p:cNvSpPr>
          <p:nvPr>
            <p:ph type="title"/>
          </p:nvPr>
        </p:nvSpPr>
        <p:spPr>
          <a:xfrm>
            <a:off x="457200" y="161192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חשיבות הננו באריזות מזון</a:t>
            </a:r>
            <a:endParaRPr lang="en-US" dirty="0" smtClean="0"/>
          </a:p>
        </p:txBody>
      </p:sp>
      <p:sp>
        <p:nvSpPr>
          <p:cNvPr id="11267" name="Subtitle 4"/>
          <p:cNvSpPr>
            <a:spLocks noGrp="1"/>
          </p:cNvSpPr>
          <p:nvPr>
            <p:ph idx="1"/>
          </p:nvPr>
        </p:nvSpPr>
        <p:spPr>
          <a:xfrm>
            <a:off x="109856" y="2591193"/>
            <a:ext cx="5648849" cy="36322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אריזה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ששומרת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על איכות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, בטחות, טריות, טעם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ונראות</a:t>
            </a:r>
            <a:endParaRPr lang="he-I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>
              <a:buFont typeface="Wingdings" pitchFamily="2" charset="2"/>
              <a:buChar char="Ø"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הארכת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חיי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מדף</a:t>
            </a:r>
          </a:p>
          <a:p>
            <a:pPr algn="r" rtl="1">
              <a:buFont typeface="Wingdings" pitchFamily="2" charset="2"/>
              <a:buChar char="Ø"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סנסורים "חיישנים"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עבור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זיהומים.</a:t>
            </a:r>
          </a:p>
          <a:p>
            <a:pPr algn="r" rtl="1">
              <a:buFont typeface="Wingdings" pitchFamily="2" charset="2"/>
              <a:buChar char="Ø"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שיפור טעמים ומרקמים של מאכלים</a:t>
            </a:r>
          </a:p>
          <a:p>
            <a:pPr algn="r" rtl="1">
              <a:buFont typeface="Wingdings" pitchFamily="2" charset="2"/>
              <a:buChar char="Ø"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העשרת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מזון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בוויטמינים ותוספים תזונתיים נוספים.</a:t>
            </a:r>
          </a:p>
          <a:p>
            <a:pPr eaLnBrk="1" hangingPunct="1">
              <a:buFont typeface="Wingdings" pitchFamily="2" charset="2"/>
              <a:buChar char="Ø"/>
            </a:pPr>
            <a:endParaRPr lang="he-IL" sz="2400" dirty="0" smtClean="0"/>
          </a:p>
          <a:p>
            <a:pPr eaLnBrk="1" hangingPunct="1"/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560" y="1329497"/>
            <a:ext cx="2951703" cy="2066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7133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450" y="1019265"/>
            <a:ext cx="5588000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6973277" y="6414312"/>
            <a:ext cx="2403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omninano.org</a:t>
            </a:r>
            <a:r>
              <a:rPr lang="en-US" dirty="0"/>
              <a:t>/</a:t>
            </a:r>
            <a:r>
              <a:rPr lang="en-US" dirty="0" err="1"/>
              <a:t>nano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3749417"/>
            <a:ext cx="3898900" cy="2062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קופסאות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שימורים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שמכילות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ביו-סנסור שרגישותו גבוהה מאוד והוא יכול להתריע על חיידקים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במזון או מזהמים כימיים,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עוד לפני שהקופסא מתנפחת. בנוסף, ישנו פילם על המכסה שמונע כניסת חמצן.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30900" y="2767279"/>
            <a:ext cx="25273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אריזה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ששומרת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על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הטריות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על ידי כך שלא מאפשרת כניסת חמצן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ויציאת לחות</a:t>
            </a:r>
            <a:endParaRPr lang="he-I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21605" r="21605"/>
          <a:stretch>
            <a:fillRect/>
          </a:stretch>
        </p:blipFill>
        <p:spPr>
          <a:xfrm>
            <a:off x="4041983" y="3161875"/>
            <a:ext cx="4909642" cy="2700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601944" y="431495"/>
            <a:ext cx="55679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ננו צינורית פחמן: פטנטים לשיפור צבע של בשר באריזה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45" y="1817097"/>
            <a:ext cx="2510293" cy="1212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450041" y="3510609"/>
            <a:ext cx="3399567" cy="28294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האוכל של הסלמון והפלמינגו  מכיל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פיגמנטים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- בטבע פלמינגו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אוכל </a:t>
            </a:r>
            <a:r>
              <a:rPr lang="he-I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שרימפסים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שמקנים לו את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הצבע.</a:t>
            </a:r>
          </a:p>
          <a:p>
            <a:pPr marL="342900" marR="0" lvl="0" indent="-34290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ההאכלה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מתבצעת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באמצעות ננו צינורית פחמן(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carbon-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nano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-tubes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),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לשליטה בצבע הדג.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1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>
            <a:normAutofit/>
          </a:bodyPr>
          <a:lstStyle/>
          <a:p>
            <a:r>
              <a:rPr lang="he-I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ננו חלקיקי כסף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5603" name="Content Placeholder 4" descr="Plastic_containers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3700" y="2439986"/>
            <a:ext cx="4038600" cy="2781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4" name="Content Placeholder 3"/>
          <p:cNvSpPr>
            <a:spLocks noGrp="1"/>
          </p:cNvSpPr>
          <p:nvPr>
            <p:ph sz="half" idx="2"/>
          </p:nvPr>
        </p:nvSpPr>
        <p:spPr>
          <a:xfrm>
            <a:off x="4864100" y="1902618"/>
            <a:ext cx="4038600" cy="4724400"/>
          </a:xfrm>
        </p:spPr>
        <p:txBody>
          <a:bodyPr>
            <a:normAutofit/>
          </a:bodyPr>
          <a:lstStyle/>
          <a:p>
            <a:pPr algn="ctr" rtl="1">
              <a:buFont typeface="Wingdings" panose="05000000000000000000" pitchFamily="2" charset="2"/>
              <a:buChar char="v"/>
            </a:pP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קופסאות פלסטיק למזון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כמו </a:t>
            </a:r>
            <a:r>
              <a:rPr lang="he-IL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טאפרוור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מיוצרים 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עם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פלסטיק מועשר בחלקיקי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כסף </a:t>
            </a:r>
            <a:endParaRPr lang="he-I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endParaRPr lang="he-I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חלקיקי כסף משמשים כחומר אנטי-בקטריאלי</a:t>
            </a:r>
            <a:endParaRPr lang="he-I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endParaRPr lang="he-I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חלקיקי כסף מפחיתים  סיכונים בריאותיים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מחיידקים מזיקים</a:t>
            </a:r>
            <a:endParaRPr lang="he-I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endParaRPr lang="he-I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0" y="6396037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http://www.trippauctionservices.com/listings/details/index.cfm?itemnum=775198149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56638"/>
      </p:ext>
    </p:extLst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5965" t="12190" r="8429" b="12190"/>
          <a:stretch/>
        </p:blipFill>
        <p:spPr>
          <a:xfrm>
            <a:off x="5302052" y="1032477"/>
            <a:ext cx="3041847" cy="3008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13" y="1209644"/>
            <a:ext cx="4103454" cy="2984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586714" y="6484384"/>
            <a:ext cx="220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Ecowatch</a:t>
            </a:r>
            <a:r>
              <a:rPr lang="en-US" dirty="0" smtClean="0"/>
              <a:t>, 2013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60280" y="4593360"/>
            <a:ext cx="5497834" cy="21784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חלקיקי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כסף קיימים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גם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בחומרים להדברה ולריסוס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של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פירות</a:t>
            </a:r>
          </a:p>
          <a:p>
            <a:pPr marL="342900" marR="0" lvl="0" indent="-34290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חלקיקי הכסף מעניקים ברק לפרי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ו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מגדילים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חיי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מדף</a:t>
            </a:r>
          </a:p>
          <a:p>
            <a:pPr marR="0" lvl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he-I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marR="0" lvl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השאלה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האם זה רצוי?!!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Nanotechnology spans many Areas</a:t>
            </a:r>
          </a:p>
        </p:txBody>
      </p:sp>
      <p:sp>
        <p:nvSpPr>
          <p:cNvPr id="11267" name="AutoShape 4"/>
          <p:cNvSpPr>
            <a:spLocks noChangeArrowheads="1"/>
          </p:cNvSpPr>
          <p:nvPr/>
        </p:nvSpPr>
        <p:spPr bwMode="auto">
          <a:xfrm>
            <a:off x="3429000" y="3429000"/>
            <a:ext cx="2590800" cy="7620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NANOTECHNOLOGY</a:t>
            </a:r>
          </a:p>
        </p:txBody>
      </p:sp>
      <p:sp>
        <p:nvSpPr>
          <p:cNvPr id="11278" name="AutoShape 16"/>
          <p:cNvSpPr>
            <a:spLocks noChangeArrowheads="1"/>
          </p:cNvSpPr>
          <p:nvPr/>
        </p:nvSpPr>
        <p:spPr bwMode="auto">
          <a:xfrm>
            <a:off x="3429000" y="3429000"/>
            <a:ext cx="2590800" cy="7620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NANOTECHNOLOGY</a:t>
            </a:r>
          </a:p>
        </p:txBody>
      </p:sp>
      <p:sp>
        <p:nvSpPr>
          <p:cNvPr id="11287" name="AutoShape 25"/>
          <p:cNvSpPr>
            <a:spLocks noChangeArrowheads="1"/>
          </p:cNvSpPr>
          <p:nvPr/>
        </p:nvSpPr>
        <p:spPr bwMode="auto">
          <a:xfrm>
            <a:off x="3429000" y="3429000"/>
            <a:ext cx="2590800" cy="7620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NANOTECHNOLOGY</a:t>
            </a:r>
          </a:p>
        </p:txBody>
      </p:sp>
      <p:sp>
        <p:nvSpPr>
          <p:cNvPr id="11295" name="AutoShape 33"/>
          <p:cNvSpPr>
            <a:spLocks noChangeArrowheads="1"/>
          </p:cNvSpPr>
          <p:nvPr/>
        </p:nvSpPr>
        <p:spPr bwMode="auto">
          <a:xfrm>
            <a:off x="3429000" y="3429000"/>
            <a:ext cx="2590800" cy="7620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NANOTECHNOLOGY</a:t>
            </a:r>
          </a:p>
        </p:txBody>
      </p:sp>
      <p:sp>
        <p:nvSpPr>
          <p:cNvPr id="11302" name="AutoShape 40"/>
          <p:cNvSpPr>
            <a:spLocks noChangeArrowheads="1"/>
          </p:cNvSpPr>
          <p:nvPr/>
        </p:nvSpPr>
        <p:spPr bwMode="auto">
          <a:xfrm>
            <a:off x="3429000" y="3429000"/>
            <a:ext cx="2590800" cy="7620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NANOTECHNOLOGY</a:t>
            </a:r>
          </a:p>
        </p:txBody>
      </p:sp>
      <p:sp>
        <p:nvSpPr>
          <p:cNvPr id="21547" name="AutoShape 43"/>
          <p:cNvSpPr>
            <a:spLocks noChangeArrowheads="1"/>
          </p:cNvSpPr>
          <p:nvPr/>
        </p:nvSpPr>
        <p:spPr bwMode="auto">
          <a:xfrm>
            <a:off x="6531" y="2857500"/>
            <a:ext cx="1981200" cy="1143000"/>
          </a:xfrm>
          <a:prstGeom prst="wedgeEllipseCallout">
            <a:avLst>
              <a:gd name="adj1" fmla="val 105449"/>
              <a:gd name="adj2" fmla="val 25556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e-IL" altLang="en-US" dirty="0" smtClean="0"/>
              <a:t>חומרים מתקדמים וטקסטיל</a:t>
            </a:r>
            <a:endParaRPr lang="en-US" altLang="en-US" dirty="0"/>
          </a:p>
        </p:txBody>
      </p:sp>
      <p:sp>
        <p:nvSpPr>
          <p:cNvPr id="11308" name="AutoShape 46"/>
          <p:cNvSpPr>
            <a:spLocks noChangeArrowheads="1"/>
          </p:cNvSpPr>
          <p:nvPr/>
        </p:nvSpPr>
        <p:spPr bwMode="auto">
          <a:xfrm>
            <a:off x="3429000" y="3429000"/>
            <a:ext cx="2590800" cy="7620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NANOTECHNOLOGY</a:t>
            </a:r>
          </a:p>
        </p:txBody>
      </p:sp>
      <p:sp>
        <p:nvSpPr>
          <p:cNvPr id="11314" name="AutoShape 53"/>
          <p:cNvSpPr>
            <a:spLocks noChangeArrowheads="1"/>
          </p:cNvSpPr>
          <p:nvPr/>
        </p:nvSpPr>
        <p:spPr bwMode="auto">
          <a:xfrm>
            <a:off x="3429000" y="3429000"/>
            <a:ext cx="2590800" cy="7620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NANOTECHNOLOGY</a:t>
            </a:r>
          </a:p>
        </p:txBody>
      </p:sp>
      <p:sp>
        <p:nvSpPr>
          <p:cNvPr id="11320" name="AutoShape 60"/>
          <p:cNvSpPr>
            <a:spLocks noChangeArrowheads="1"/>
          </p:cNvSpPr>
          <p:nvPr/>
        </p:nvSpPr>
        <p:spPr bwMode="auto">
          <a:xfrm>
            <a:off x="3429000" y="3429000"/>
            <a:ext cx="2590800" cy="7620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NANOTECHNOLOGY</a:t>
            </a:r>
          </a:p>
        </p:txBody>
      </p:sp>
      <p:sp>
        <p:nvSpPr>
          <p:cNvPr id="11325" name="AutoShape 66"/>
          <p:cNvSpPr>
            <a:spLocks noChangeArrowheads="1"/>
          </p:cNvSpPr>
          <p:nvPr/>
        </p:nvSpPr>
        <p:spPr bwMode="auto">
          <a:xfrm>
            <a:off x="3429000" y="3429000"/>
            <a:ext cx="2590800" cy="7620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NANOTECHNOLOGY</a:t>
            </a:r>
          </a:p>
        </p:txBody>
      </p:sp>
      <p:sp>
        <p:nvSpPr>
          <p:cNvPr id="11332" name="AutoShape 74"/>
          <p:cNvSpPr>
            <a:spLocks noChangeArrowheads="1"/>
          </p:cNvSpPr>
          <p:nvPr/>
        </p:nvSpPr>
        <p:spPr bwMode="auto">
          <a:xfrm>
            <a:off x="3429000" y="3429000"/>
            <a:ext cx="2590800" cy="7620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NANOTECHNOLOGY</a:t>
            </a:r>
          </a:p>
        </p:txBody>
      </p:sp>
      <p:sp>
        <p:nvSpPr>
          <p:cNvPr id="11338" name="AutoShape 81"/>
          <p:cNvSpPr>
            <a:spLocks noChangeArrowheads="1"/>
          </p:cNvSpPr>
          <p:nvPr/>
        </p:nvSpPr>
        <p:spPr bwMode="auto">
          <a:xfrm>
            <a:off x="3429000" y="3429000"/>
            <a:ext cx="2590800" cy="7620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NANOTECHNOLOGY</a:t>
            </a:r>
          </a:p>
        </p:txBody>
      </p:sp>
      <p:sp>
        <p:nvSpPr>
          <p:cNvPr id="11343" name="AutoShape 87"/>
          <p:cNvSpPr>
            <a:spLocks noChangeArrowheads="1"/>
          </p:cNvSpPr>
          <p:nvPr/>
        </p:nvSpPr>
        <p:spPr bwMode="auto">
          <a:xfrm>
            <a:off x="3429000" y="3429000"/>
            <a:ext cx="2590800" cy="7620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NANOTECHNOLOGY</a:t>
            </a:r>
          </a:p>
        </p:txBody>
      </p:sp>
      <p:sp>
        <p:nvSpPr>
          <p:cNvPr id="11351" name="AutoShape 96"/>
          <p:cNvSpPr>
            <a:spLocks noChangeArrowheads="1"/>
          </p:cNvSpPr>
          <p:nvPr/>
        </p:nvSpPr>
        <p:spPr bwMode="auto">
          <a:xfrm>
            <a:off x="3429000" y="3429000"/>
            <a:ext cx="2590800" cy="7620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NANOTECHNOLOGY</a:t>
            </a:r>
          </a:p>
        </p:txBody>
      </p:sp>
      <p:sp>
        <p:nvSpPr>
          <p:cNvPr id="21603" name="AutoShape 99"/>
          <p:cNvSpPr>
            <a:spLocks noChangeArrowheads="1"/>
          </p:cNvSpPr>
          <p:nvPr/>
        </p:nvSpPr>
        <p:spPr bwMode="auto">
          <a:xfrm>
            <a:off x="25400" y="4630783"/>
            <a:ext cx="2438400" cy="677273"/>
          </a:xfrm>
          <a:prstGeom prst="wedgeEllipseCallout">
            <a:avLst>
              <a:gd name="adj1" fmla="val 80338"/>
              <a:gd name="adj2" fmla="val -110796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e-IL" altLang="en-US" dirty="0" smtClean="0"/>
              <a:t>אנרגיה וסביבה</a:t>
            </a:r>
            <a:endParaRPr lang="en-US" altLang="en-US" dirty="0"/>
          </a:p>
        </p:txBody>
      </p:sp>
      <p:sp>
        <p:nvSpPr>
          <p:cNvPr id="21607" name="AutoShape 103"/>
          <p:cNvSpPr>
            <a:spLocks noChangeArrowheads="1"/>
          </p:cNvSpPr>
          <p:nvPr/>
        </p:nvSpPr>
        <p:spPr bwMode="auto">
          <a:xfrm>
            <a:off x="3429000" y="3429000"/>
            <a:ext cx="2590800" cy="7620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e-IL" altLang="en-US" sz="2400" b="1" dirty="0" smtClean="0"/>
              <a:t>ננו-טכנולוגיה</a:t>
            </a:r>
            <a:endParaRPr lang="en-US" altLang="en-US" sz="2400" b="1" dirty="0"/>
          </a:p>
        </p:txBody>
      </p:sp>
      <p:sp>
        <p:nvSpPr>
          <p:cNvPr id="21615" name="AutoShape 111"/>
          <p:cNvSpPr>
            <a:spLocks noChangeArrowheads="1"/>
          </p:cNvSpPr>
          <p:nvPr/>
        </p:nvSpPr>
        <p:spPr bwMode="auto">
          <a:xfrm>
            <a:off x="6373583" y="5308056"/>
            <a:ext cx="2286000" cy="699044"/>
          </a:xfrm>
          <a:prstGeom prst="wedgeEllipseCallout">
            <a:avLst>
              <a:gd name="adj1" fmla="val -83194"/>
              <a:gd name="adj2" fmla="val -164065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e-IL" altLang="en-US" dirty="0" smtClean="0"/>
              <a:t>מזון וחקלאות</a:t>
            </a:r>
            <a:endParaRPr lang="en-US" altLang="en-US" dirty="0"/>
          </a:p>
        </p:txBody>
      </p:sp>
      <p:sp>
        <p:nvSpPr>
          <p:cNvPr id="21616" name="AutoShape 112"/>
          <p:cNvSpPr>
            <a:spLocks noChangeArrowheads="1"/>
          </p:cNvSpPr>
          <p:nvPr/>
        </p:nvSpPr>
        <p:spPr bwMode="auto">
          <a:xfrm>
            <a:off x="1736267" y="5859960"/>
            <a:ext cx="1905000" cy="800644"/>
          </a:xfrm>
          <a:prstGeom prst="wedgeEllipseCallout">
            <a:avLst>
              <a:gd name="adj1" fmla="val 42333"/>
              <a:gd name="adj2" fmla="val -25153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e-IL" altLang="en-US" dirty="0" smtClean="0"/>
              <a:t>תעשייה אווירית</a:t>
            </a:r>
            <a:endParaRPr lang="en-US" altLang="en-US" dirty="0"/>
          </a:p>
        </p:txBody>
      </p:sp>
      <p:sp>
        <p:nvSpPr>
          <p:cNvPr id="21618" name="AutoShape 114"/>
          <p:cNvSpPr>
            <a:spLocks noChangeArrowheads="1"/>
          </p:cNvSpPr>
          <p:nvPr/>
        </p:nvSpPr>
        <p:spPr bwMode="auto">
          <a:xfrm>
            <a:off x="4125684" y="5650956"/>
            <a:ext cx="1894115" cy="762000"/>
          </a:xfrm>
          <a:prstGeom prst="wedgeEllipseCallout">
            <a:avLst>
              <a:gd name="adj1" fmla="val -10037"/>
              <a:gd name="adj2" fmla="val -227292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e-IL" altLang="en-US" dirty="0" smtClean="0"/>
              <a:t>רפואה ובריאות</a:t>
            </a:r>
            <a:endParaRPr lang="en-US" altLang="en-US" dirty="0"/>
          </a:p>
        </p:txBody>
      </p:sp>
      <p:sp>
        <p:nvSpPr>
          <p:cNvPr id="21655" name="AutoShape 151"/>
          <p:cNvSpPr>
            <a:spLocks noChangeArrowheads="1"/>
          </p:cNvSpPr>
          <p:nvPr/>
        </p:nvSpPr>
        <p:spPr bwMode="auto">
          <a:xfrm>
            <a:off x="6991892" y="3556726"/>
            <a:ext cx="1981200" cy="772887"/>
          </a:xfrm>
          <a:prstGeom prst="wedgeEllipseCallout">
            <a:avLst>
              <a:gd name="adj1" fmla="val -97917"/>
              <a:gd name="adj2" fmla="val 3273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e-IL" altLang="en-US" dirty="0" smtClean="0"/>
              <a:t>ביטחון</a:t>
            </a:r>
            <a:endParaRPr lang="en-US" altLang="en-US" dirty="0"/>
          </a:p>
        </p:txBody>
      </p:sp>
      <p:sp>
        <p:nvSpPr>
          <p:cNvPr id="21657" name="AutoShape 153"/>
          <p:cNvSpPr>
            <a:spLocks noChangeArrowheads="1"/>
          </p:cNvSpPr>
          <p:nvPr/>
        </p:nvSpPr>
        <p:spPr bwMode="auto">
          <a:xfrm>
            <a:off x="6852554" y="2470513"/>
            <a:ext cx="2362200" cy="609600"/>
          </a:xfrm>
          <a:prstGeom prst="wedgeEllipseCallout">
            <a:avLst>
              <a:gd name="adj1" fmla="val -83671"/>
              <a:gd name="adj2" fmla="val 130731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e-IL" altLang="en-US" dirty="0" smtClean="0"/>
              <a:t>הובלה</a:t>
            </a:r>
            <a:endParaRPr lang="en-US" altLang="en-US" dirty="0"/>
          </a:p>
        </p:txBody>
      </p:sp>
      <p:sp>
        <p:nvSpPr>
          <p:cNvPr id="21658" name="AutoShape 154"/>
          <p:cNvSpPr>
            <a:spLocks noChangeArrowheads="1"/>
          </p:cNvSpPr>
          <p:nvPr/>
        </p:nvSpPr>
        <p:spPr bwMode="auto">
          <a:xfrm>
            <a:off x="5334000" y="1568270"/>
            <a:ext cx="2362200" cy="533400"/>
          </a:xfrm>
          <a:prstGeom prst="wedgeEllipseCallout">
            <a:avLst>
              <a:gd name="adj1" fmla="val -49731"/>
              <a:gd name="adj2" fmla="val 30059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e-IL" altLang="en-US" dirty="0" smtClean="0"/>
              <a:t>ביו-טכנולוגיה</a:t>
            </a:r>
            <a:endParaRPr lang="en-US" altLang="en-US" dirty="0"/>
          </a:p>
        </p:txBody>
      </p:sp>
      <p:sp>
        <p:nvSpPr>
          <p:cNvPr id="21659" name="AutoShape 155"/>
          <p:cNvSpPr>
            <a:spLocks noChangeArrowheads="1"/>
          </p:cNvSpPr>
          <p:nvPr/>
        </p:nvSpPr>
        <p:spPr bwMode="auto">
          <a:xfrm>
            <a:off x="2868384" y="1447800"/>
            <a:ext cx="2286000" cy="984430"/>
          </a:xfrm>
          <a:prstGeom prst="wedgeEllipseCallout">
            <a:avLst>
              <a:gd name="adj1" fmla="val 21667"/>
              <a:gd name="adj2" fmla="val 146656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e-IL" altLang="en-US" dirty="0" smtClean="0"/>
              <a:t>רובוטיקה</a:t>
            </a:r>
            <a:endParaRPr lang="en-US" altLang="en-US" dirty="0"/>
          </a:p>
        </p:txBody>
      </p:sp>
      <p:sp>
        <p:nvSpPr>
          <p:cNvPr id="21660" name="AutoShape 156"/>
          <p:cNvSpPr>
            <a:spLocks noChangeArrowheads="1"/>
          </p:cNvSpPr>
          <p:nvPr/>
        </p:nvSpPr>
        <p:spPr bwMode="auto">
          <a:xfrm>
            <a:off x="381000" y="1540510"/>
            <a:ext cx="2133600" cy="990600"/>
          </a:xfrm>
          <a:prstGeom prst="wedgeEllipseCallout">
            <a:avLst>
              <a:gd name="adj1" fmla="val 93079"/>
              <a:gd name="adj2" fmla="val 142949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e-IL" altLang="en-US" dirty="0" smtClean="0"/>
              <a:t>מידע טכנולוגי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54701" y="139700"/>
            <a:ext cx="306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b="1" dirty="0" smtClean="0">
                <a:solidFill>
                  <a:srgbClr val="FF0000"/>
                </a:solidFill>
              </a:rPr>
              <a:t>סיכום כללי לכתבה בפעילות 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30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0" nodeType="click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6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7" grpId="0" animBg="1"/>
      <p:bldP spid="21603" grpId="0" animBg="1"/>
      <p:bldP spid="21607" grpId="0" animBg="1"/>
      <p:bldP spid="21615" grpId="0" animBg="1"/>
      <p:bldP spid="21616" grpId="0" animBg="1"/>
      <p:bldP spid="21618" grpId="0" animBg="1"/>
      <p:bldP spid="21655" grpId="0" animBg="1"/>
      <p:bldP spid="21657" grpId="0" animBg="1"/>
      <p:bldP spid="21658" grpId="0" animBg="1"/>
      <p:bldP spid="21659" grpId="0" animBg="1"/>
      <p:bldP spid="2166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1727200" y="647642"/>
            <a:ext cx="4038600" cy="3098800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אריזות חכמות בשלבי הפיתוח, מטרתן לזהות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קלקול </a:t>
            </a: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מזון</a:t>
            </a:r>
          </a:p>
          <a:p>
            <a:pPr marL="0" indent="0" algn="r" rtl="1">
              <a:buNone/>
            </a:pPr>
            <a:endParaRPr lang="he-I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ctr" rtl="1">
              <a:buNone/>
            </a:pPr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ברגע של זיהוי קלקול, האריזה משחררת חומר אנטי בקטריאלי ובכך מגדלים את חיי המדף (מזון נשמר לתקופה </a:t>
            </a:r>
            <a:r>
              <a:rPr lang="he-I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ארוכה יותר)</a:t>
            </a:r>
            <a:endParaRPr lang="he-I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r" rtl="1">
              <a:buNone/>
            </a:pPr>
            <a:endParaRPr lang="he-I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r" rtl="1">
              <a:buNone/>
            </a:pPr>
            <a:endParaRPr lang="he-I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6628" name="Content Placeholder 4" descr="51QEm3JCtF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65800" y="292101"/>
            <a:ext cx="3022600" cy="2857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6515100" y="6596062"/>
            <a:ext cx="3429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/>
              <a:t>http://www.chipsbooks.com/smartpac.htm</a:t>
            </a:r>
          </a:p>
        </p:txBody>
      </p:sp>
      <p:pic>
        <p:nvPicPr>
          <p:cNvPr id="6" name="Picture 5" descr="figure 1 ne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01983"/>
            <a:ext cx="4152900" cy="208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241800" y="3733740"/>
            <a:ext cx="4546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הפטנט: מדביקה פולימרית הספוגה בשמן נדיף שהוא אנטי בקטריאלי ויכול לשמר מזון</a:t>
            </a:r>
          </a:p>
          <a:p>
            <a:pPr algn="ctr" rtl="1"/>
            <a:endParaRPr lang="he-I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1"/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מדביקה שעליה ביו-סנסור (חיישן) המשנה את צבעו בעת קלקול המזון </a:t>
            </a:r>
          </a:p>
          <a:p>
            <a:pPr algn="ctr" rtl="1"/>
            <a:endParaRPr lang="he-I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1"/>
            <a:r>
              <a:rPr lang="he-I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המטרה לפיתוח הוא הבעייתיות עם תאריכי התפוגה המודפסים על האריזות, כך שהם לא רלוונטיים בתנאי אחסון לא מתאמים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5890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Content Placeholder 4"/>
          <p:cNvSpPr>
            <a:spLocks noGrp="1"/>
          </p:cNvSpPr>
          <p:nvPr>
            <p:ph sz="half" idx="1"/>
          </p:nvPr>
        </p:nvSpPr>
        <p:spPr>
          <a:xfrm>
            <a:off x="342900" y="1358900"/>
            <a:ext cx="4038600" cy="4038600"/>
          </a:xfrm>
        </p:spPr>
        <p:txBody>
          <a:bodyPr>
            <a:normAutofit/>
          </a:bodyPr>
          <a:lstStyle/>
          <a:p>
            <a:pPr algn="ctr" rtl="1">
              <a:buFont typeface="Wingdings" panose="05000000000000000000" pitchFamily="2" charset="2"/>
              <a:buChar char="Ø"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הדפסת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תאריך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תפוגה –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על גבי המזון, באמצעות ננו-חלקיקי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עמילן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1">
              <a:buFont typeface="Wingdings" panose="05000000000000000000" pitchFamily="2" charset="2"/>
              <a:buChar char="Ø"/>
            </a:pPr>
            <a:endParaRPr lang="he-I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 rtl="1">
              <a:buFont typeface="Wingdings" panose="05000000000000000000" pitchFamily="2" charset="2"/>
              <a:buChar char="Ø"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עמילן דביק השומר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תוויות וגרפיקה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מודפסים על גבי המזון עצמו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6362700" y="6257836"/>
            <a:ext cx="28702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/>
              <a:t>http://www.365waysprogram.com/2010/12/preschool-activities-13-ways-to-have-fun-with-cardboard/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196" y="4287931"/>
            <a:ext cx="2709604" cy="1860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9100" y="1117648"/>
            <a:ext cx="2497300" cy="187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rved Left Arrow 5"/>
          <p:cNvSpPr/>
          <p:nvPr/>
        </p:nvSpPr>
        <p:spPr>
          <a:xfrm>
            <a:off x="6673200" y="3072528"/>
            <a:ext cx="829000" cy="2430805"/>
          </a:xfrm>
          <a:prstGeom prst="curvedLeftArrow">
            <a:avLst>
              <a:gd name="adj1" fmla="val 3206"/>
              <a:gd name="adj2" fmla="val 25292"/>
              <a:gd name="adj3" fmla="val 173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" y="5376333"/>
            <a:ext cx="2624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2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מה היתרון ביישום זה? </a:t>
            </a:r>
            <a:endParaRPr lang="en-US" sz="32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12497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Content Placeholder 4" descr="1FoodPantry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5100" y="3390900"/>
            <a:ext cx="3962400" cy="2970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2" name="Content Placeholder 3"/>
          <p:cNvSpPr>
            <a:spLocks noGrp="1"/>
          </p:cNvSpPr>
          <p:nvPr>
            <p:ph sz="half" idx="2"/>
          </p:nvPr>
        </p:nvSpPr>
        <p:spPr>
          <a:xfrm>
            <a:off x="4457700" y="2192337"/>
            <a:ext cx="4038600" cy="3001963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בעזרת הננו טכנולוגיה נתן להגדיל חיי מדף של מזון ע"י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על ידי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מעטפת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בלתי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נראית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ניתנת לאכילה</a:t>
            </a:r>
          </a:p>
          <a:p>
            <a:pPr marL="0" indent="0" algn="ctr" rtl="1">
              <a:buNone/>
            </a:pPr>
            <a:endParaRPr lang="he-I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ctr" rtl="1">
              <a:buNone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ננו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מעטפת שמונעת חילוף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גזים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ולחות עם הסביבה</a:t>
            </a: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0" y="6489700"/>
            <a:ext cx="27813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/>
              <a:t>http://www.chipsbooks.com/smartpac.htm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49600" y="470932"/>
            <a:ext cx="2353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הגדלת חי מדף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0687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Content Placeholder 4" descr="QuantumDotNanosensors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8956" y="2176842"/>
            <a:ext cx="3087688" cy="4164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0" name="Content Placeholder 3"/>
          <p:cNvSpPr>
            <a:spLocks noGrp="1"/>
          </p:cNvSpPr>
          <p:nvPr>
            <p:ph sz="half" idx="2"/>
          </p:nvPr>
        </p:nvSpPr>
        <p:spPr>
          <a:xfrm>
            <a:off x="4429522" y="1684735"/>
            <a:ext cx="4038600" cy="319643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>
              <a:buFont typeface="Wingdings" panose="05000000000000000000" pitchFamily="2" charset="2"/>
              <a:buChar char="v"/>
            </a:pP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הוספת נוגדנים לננו חלקיקים פלורסנטיים לזיהוי כימיקלים או פתוגניים שמקורם במזון</a:t>
            </a:r>
          </a:p>
          <a:p>
            <a:pPr marL="0" indent="0" algn="ctr" rtl="1">
              <a:buNone/>
            </a:pPr>
            <a:endParaRPr lang="he-IL" sz="2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ctr" rtl="1">
              <a:buFont typeface="Wingdings" panose="05000000000000000000" pitchFamily="2" charset="2"/>
              <a:buChar char="v"/>
            </a:pPr>
            <a:r>
              <a:rPr lang="he-IL" sz="2400" b="1" dirty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ננו-סנסורים – ניתן </a:t>
            </a:r>
            <a:r>
              <a:rPr lang="he-IL" sz="2400" b="1" dirty="0" smtClean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לייצר </a:t>
            </a:r>
            <a:r>
              <a:rPr lang="he-IL" sz="2400" b="1" dirty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אותם בצורה ביו-מתכלה, לצורך זיהוי פתוגניים, טמפרטורה, לחות וזמן</a:t>
            </a:r>
            <a:endParaRPr lang="en-US" sz="2400" b="1" dirty="0"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endParaRPr lang="he-IL" sz="2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0" y="6565900"/>
            <a:ext cx="4572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/>
              <a:t>http://science.csustan.edu/confocal/Images/Chuck/fitc.htm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6695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922" r="922"/>
          <a:stretch>
            <a:fillRect/>
          </a:stretch>
        </p:blipFill>
        <p:spPr>
          <a:xfrm>
            <a:off x="3829040" y="1417638"/>
            <a:ext cx="2073151" cy="2323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50815" y="274638"/>
            <a:ext cx="8229600" cy="1143000"/>
          </a:xfrm>
        </p:spPr>
        <p:txBody>
          <a:bodyPr>
            <a:noAutofit/>
          </a:bodyPr>
          <a:lstStyle/>
          <a:p>
            <a:pPr algn="r" rtl="1"/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מוצרים של אריזות או מזון שבהם יש שימוש בננו טכנולוגיה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86282"/>
            <a:ext cx="2323331" cy="2323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l="20291" r="20291"/>
          <a:stretch>
            <a:fillRect/>
          </a:stretch>
        </p:blipFill>
        <p:spPr>
          <a:xfrm>
            <a:off x="3639609" y="4153664"/>
            <a:ext cx="2262582" cy="2535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300" y="1486282"/>
            <a:ext cx="2191822" cy="2323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1794" y="4385864"/>
            <a:ext cx="2787328" cy="1694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385865"/>
            <a:ext cx="2641936" cy="1763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9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15900" y="527448"/>
            <a:ext cx="8229600" cy="1143000"/>
          </a:xfrm>
        </p:spPr>
        <p:txBody>
          <a:bodyPr>
            <a:normAutofit/>
          </a:bodyPr>
          <a:lstStyle/>
          <a:p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הארכת חיי מדף 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sz="half" idx="1"/>
          </p:nvPr>
        </p:nvSpPr>
        <p:spPr>
          <a:xfrm>
            <a:off x="444500" y="2842419"/>
            <a:ext cx="4038600" cy="3431381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0" algn="ctr" rtl="1">
              <a:buFont typeface="Wingdings" panose="05000000000000000000" pitchFamily="2" charset="2"/>
              <a:buChar char="v"/>
            </a:pP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ניתן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לייצר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מחומר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ננו-חלקיקים שמאריכים חיי מדף של פירות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טבעיים ע"י יצירת מחסום שמונע קלקול וספיגת חמצן </a:t>
            </a:r>
          </a:p>
          <a:p>
            <a:pPr lvl="0" algn="ctr" rtl="1">
              <a:buFont typeface="Wingdings" panose="05000000000000000000" pitchFamily="2" charset="2"/>
              <a:buChar char="v"/>
            </a:pPr>
            <a:endParaRPr lang="he-IL" sz="20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ctr" rtl="1">
              <a:buFont typeface="Wingdings" panose="05000000000000000000" pitchFamily="2" charset="2"/>
              <a:buChar char="v"/>
            </a:pP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ישנם פירות שמשחררים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גזים, בעזרת שימוש באריזה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שיודעת לווסת את אותם הגזים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ניתן למנוע קלקול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ע"י חיישנים זעירים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אלקטרוכימיים שמזהים אתילן למשל.</a:t>
            </a:r>
            <a:endParaRPr lang="en-US" sz="2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0724" name="Content Placeholder 4" descr="Mouldy-fruit_full_size_landscap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27600" y="2499519"/>
            <a:ext cx="3814763" cy="25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5435600" y="6299200"/>
            <a:ext cx="4191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http://www.sciencelearn.org.nz/Science-Stories/Microorganisms/Sci-Media/Images/Mouldy-fruit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632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6"/>
          <p:cNvSpPr>
            <a:spLocks noGrp="1"/>
          </p:cNvSpPr>
          <p:nvPr>
            <p:ph type="title"/>
          </p:nvPr>
        </p:nvSpPr>
        <p:spPr>
          <a:xfrm>
            <a:off x="241300" y="409141"/>
            <a:ext cx="82296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e-I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ננו-מזון ... מחלוקת!!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86599" y="1691550"/>
            <a:ext cx="4749800" cy="4708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ctr" rtl="1">
              <a:buFont typeface="Wingdings" panose="05000000000000000000" pitchFamily="2" charset="2"/>
              <a:buChar char="v"/>
            </a:pPr>
            <a:r>
              <a:rPr lang="he-IL" sz="2000" b="1" dirty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במזון, לעומת בתעשיית התרופות, אין הגבלה של מינון, ולכן יש להיות זהירים </a:t>
            </a:r>
            <a:r>
              <a:rPr lang="he-IL" sz="2000" b="1" dirty="0" smtClean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יותר בצריכה</a:t>
            </a:r>
          </a:p>
          <a:p>
            <a:pPr marL="285750" indent="-285750" algn="ctr" rtl="1">
              <a:buFont typeface="Wingdings" panose="05000000000000000000" pitchFamily="2" charset="2"/>
              <a:buChar char="v"/>
            </a:pPr>
            <a:endParaRPr lang="he-IL" sz="2000" b="1" dirty="0"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marL="285750" indent="-285750" algn="ctr" rtl="1">
              <a:buFont typeface="Wingdings" panose="05000000000000000000" pitchFamily="2" charset="2"/>
              <a:buChar char="v"/>
            </a:pPr>
            <a:r>
              <a:rPr lang="he-IL" sz="2000" b="1" dirty="0" smtClean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פעילות ברמה </a:t>
            </a:r>
            <a:r>
              <a:rPr lang="he-IL" sz="2000" b="1" dirty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האטומית של </a:t>
            </a:r>
            <a:r>
              <a:rPr lang="he-IL" sz="2000" b="1" dirty="0" smtClean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המזון יכול לגרום לסיכונים</a:t>
            </a:r>
          </a:p>
          <a:p>
            <a:pPr marL="285750" indent="-285750" algn="ctr" rtl="1">
              <a:buFont typeface="Wingdings" panose="05000000000000000000" pitchFamily="2" charset="2"/>
              <a:buChar char="v"/>
            </a:pPr>
            <a:endParaRPr lang="he-IL" sz="2000" b="1" dirty="0" smtClean="0"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marL="285750" indent="-285750" algn="ctr" rtl="1">
              <a:buFont typeface="Wingdings" panose="05000000000000000000" pitchFamily="2" charset="2"/>
              <a:buChar char="v"/>
            </a:pPr>
            <a:r>
              <a:rPr lang="he-IL" sz="2000" b="1" dirty="0" smtClean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באריזות </a:t>
            </a:r>
            <a:r>
              <a:rPr lang="he-IL" sz="2000" b="1" dirty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חכמות המבוססות על ננו-טכנולוגיה, קיים סיכון שננו-חלקיקים יעברו מהאריזה למזון </a:t>
            </a:r>
            <a:r>
              <a:rPr lang="he-IL" sz="2000" b="1" dirty="0" smtClean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עצמו בשל הניידות שלהם דבר שיכול לגרום לרעילות</a:t>
            </a:r>
          </a:p>
          <a:p>
            <a:pPr marL="285750" indent="-285750" algn="ctr" rtl="1">
              <a:buFont typeface="Wingdings" panose="05000000000000000000" pitchFamily="2" charset="2"/>
              <a:buChar char="v"/>
            </a:pPr>
            <a:endParaRPr lang="he-IL" sz="2000" b="1" dirty="0" smtClean="0"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marL="285750" lvl="0" indent="-285750" algn="ctr" rtl="1">
              <a:buFont typeface="Wingdings" panose="05000000000000000000" pitchFamily="2" charset="2"/>
              <a:buChar char="v"/>
            </a:pPr>
            <a:r>
              <a:rPr lang="he-IL" sz="2000" b="1" dirty="0" smtClean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ביו סנסורים </a:t>
            </a:r>
            <a:r>
              <a:rPr lang="he-IL" sz="2000" b="1" dirty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לאלרגנים – שיוכלו להתריע על אלרגנים במזון, במידה שיזהו אדם </a:t>
            </a:r>
            <a:r>
              <a:rPr lang="he-IL" sz="2000" b="1" dirty="0" smtClean="0"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אלרגי דבר שעלול לפגוע בפרטיות של אנשים</a:t>
            </a:r>
            <a:endParaRPr lang="en-US" sz="2000" b="1" dirty="0"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marL="285750" indent="-285750" algn="ctr" rtl="1">
              <a:buFont typeface="Wingdings" panose="05000000000000000000" pitchFamily="2" charset="2"/>
              <a:buChar char="v"/>
            </a:pPr>
            <a:endParaRPr lang="en-US" sz="20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26" name="Picture 2" descr="http://www.rense.com/general96/The%20Greatest%20Mystery%20and%20Controversy%20Yet_html_5b46fea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395165"/>
            <a:ext cx="3137699" cy="2516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95810"/>
      </p:ext>
    </p:extLst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4"/>
          <p:cNvSpPr>
            <a:spLocks noGrp="1"/>
          </p:cNvSpPr>
          <p:nvPr>
            <p:ph type="title"/>
          </p:nvPr>
        </p:nvSpPr>
        <p:spPr>
          <a:xfrm>
            <a:off x="368300" y="866776"/>
            <a:ext cx="8229600" cy="1143000"/>
          </a:xfrm>
        </p:spPr>
        <p:txBody>
          <a:bodyPr>
            <a:normAutofit/>
          </a:bodyPr>
          <a:lstStyle/>
          <a:p>
            <a:r>
              <a:rPr lang="he-I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מזון מותאם אישית</a:t>
            </a:r>
            <a:endParaRPr lang="en-U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4819" name="Content Placeholder 4"/>
          <p:cNvSpPr>
            <a:spLocks noGrp="1"/>
          </p:cNvSpPr>
          <p:nvPr>
            <p:ph sz="half" idx="1"/>
          </p:nvPr>
        </p:nvSpPr>
        <p:spPr>
          <a:xfrm>
            <a:off x="558800" y="3063964"/>
            <a:ext cx="4038600" cy="1981200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he-I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קראפט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ונסטלה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מפתחים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מזונות חכמים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מותאמים אישית לצרכנים ע"י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שינוי צבע,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טעם והוספת חומרים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מזינים על פי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דרישה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9655" r="19655"/>
          <a:stretch>
            <a:fillRect/>
          </a:stretch>
        </p:blipFill>
        <p:spPr>
          <a:xfrm>
            <a:off x="5214411" y="2324100"/>
            <a:ext cx="3091389" cy="31162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10997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10549"/>
            <a:ext cx="4038600" cy="4525963"/>
          </a:xfrm>
        </p:spPr>
        <p:txBody>
          <a:bodyPr>
            <a:normAutofit/>
          </a:bodyPr>
          <a:lstStyle/>
          <a:p>
            <a:pPr marL="0" lvl="0" indent="0" algn="ctr" rtl="1">
              <a:buNone/>
            </a:pP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המיקרוגל יוכל להוות טריגר לשחרור צבע, טעם, ריכוז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וטקסטורה לפי בחירת והעדפה אישית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ctr" rtl="1">
              <a:buNone/>
            </a:pPr>
            <a:endParaRPr lang="he-I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ctr" rtl="1">
              <a:buNone/>
            </a:pP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מזונות חכמים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יכולים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לחוש כאשר האדם הוא אלרגי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למרכיבים מסוימים של מזון ולתת התראה</a:t>
            </a:r>
            <a:endParaRPr lang="en-US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6868" name="Content Placeholder 4" descr="BMBTM231SS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08994" y="685049"/>
            <a:ext cx="2793212" cy="1830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4419600" y="6396037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www.vivax.com</a:t>
            </a:r>
            <a:r>
              <a:rPr lang="en-US" sz="1200" dirty="0"/>
              <a:t>/</a:t>
            </a:r>
            <a:r>
              <a:rPr lang="en-US" sz="1200" dirty="0" err="1"/>
              <a:t>default.aspx?tabid</a:t>
            </a:r>
            <a:r>
              <a:rPr lang="en-US" sz="1200" dirty="0"/>
              <a:t>=804&amp;newsType=</a:t>
            </a:r>
            <a:r>
              <a:rPr lang="en-US" sz="1200" dirty="0" err="1"/>
              <a:t>ArticleView&amp;articleId</a:t>
            </a:r>
            <a:r>
              <a:rPr lang="en-US" sz="1200" dirty="0"/>
              <a:t>=5138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414" y="3243779"/>
            <a:ext cx="3324572" cy="203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69225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352090"/>
            <a:ext cx="8001000" cy="838200"/>
          </a:xfrm>
        </p:spPr>
        <p:txBody>
          <a:bodyPr>
            <a:normAutofit/>
          </a:bodyPr>
          <a:lstStyle/>
          <a:p>
            <a:pPr rtl="1" eaLnBrk="1" hangingPunct="1"/>
            <a:r>
              <a:rPr lang="he-I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עוגיות בריאות – בקרוב!!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8915" name="Content Placeholder 4" descr="IMG_3038_edited-1-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21200" y="2182814"/>
            <a:ext cx="3873500" cy="3124200"/>
          </a:xfrm>
        </p:spPr>
      </p:pic>
      <p:sp>
        <p:nvSpPr>
          <p:cNvPr id="38916" name="Content Placeholder 4"/>
          <p:cNvSpPr>
            <a:spLocks noGrp="1"/>
          </p:cNvSpPr>
          <p:nvPr>
            <p:ph sz="half" idx="1"/>
          </p:nvPr>
        </p:nvSpPr>
        <p:spPr>
          <a:xfrm>
            <a:off x="241300" y="3517900"/>
            <a:ext cx="4038600" cy="181610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lvl="0" indent="0" algn="ctr" rtl="1">
              <a:buNone/>
            </a:pP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ננו-חלקיקים במזונות ג'אנק </a:t>
            </a:r>
          </a:p>
          <a:p>
            <a:pPr marL="0" lvl="0" indent="0" algn="ctr" rtl="1">
              <a:buNone/>
            </a:pPr>
            <a:endParaRPr lang="he-I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ctr" rtl="1">
              <a:buNone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יאפשרו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להם להפחית את כמות השומנים והסוכרים הנספגים על ידי הגוף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ctr" rtl="1">
              <a:buNone/>
            </a:pPr>
            <a:endParaRPr lang="he-I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8917" name="Rectangle 4"/>
          <p:cNvSpPr>
            <a:spLocks noChangeArrowheads="1"/>
          </p:cNvSpPr>
          <p:nvPr/>
        </p:nvSpPr>
        <p:spPr bwMode="auto">
          <a:xfrm>
            <a:off x="4191000" y="5867400"/>
            <a:ext cx="4572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/>
              <a:t>http://crossroadsofamerica.blogspot.com/2011/01/chocolate-chip-and-pecan-cookies.html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6513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0811"/>
            <a:ext cx="8229600" cy="1143000"/>
          </a:xfrm>
        </p:spPr>
        <p:txBody>
          <a:bodyPr/>
          <a:lstStyle/>
          <a:p>
            <a:r>
              <a:rPr lang="he-IL" dirty="0" smtClean="0"/>
              <a:t>ננו חלקיקים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6050" y="1015365"/>
            <a:ext cx="8851900" cy="4525963"/>
          </a:xfrm>
        </p:spPr>
        <p:txBody>
          <a:bodyPr>
            <a:normAutofit fontScale="92500" lnSpcReduction="10000"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ננו חלקיקים הם חלקיקים בגודל ננו-מטר (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10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-9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m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), </a:t>
            </a:r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הנמצאים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בתערובת כמעט הומוגנית של חלקיקים זעירים </a:t>
            </a:r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של חומר אחד,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המפוזרים בחומר </a:t>
            </a:r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אחר,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שחלקיקיו מקיפים את </a:t>
            </a:r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חלקיקי החומר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הראשון (מערכת </a:t>
            </a:r>
            <a:r>
              <a:rPr lang="he-I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קולואידית</a:t>
            </a:r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).</a:t>
            </a:r>
          </a:p>
          <a:p>
            <a:pPr marL="0" indent="0" algn="r" rtl="1">
              <a:buNone/>
            </a:pPr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מורכבים מפולימרים </a:t>
            </a:r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סינטטיים או סינטטיים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למחצה</a:t>
            </a:r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חלקיקים ננומטרים מוגדרים כחלקיקים </a:t>
            </a:r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באמולסיה </a:t>
            </a: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(תחליב) או כמוצקים </a:t>
            </a:r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בגודל בין 10-100 ננומטר.</a:t>
            </a:r>
          </a:p>
          <a:p>
            <a:pPr marL="0" indent="0" algn="r" rtl="1"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26" name="Picture 2" descr="https://student.societyforscience.org/sites/student.societyforscience.org/files/main/articles/860%20nanoparticle-imageser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5437715"/>
            <a:ext cx="2470150" cy="1321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0.gstatic.com/images?q=tbn:ANd9GcQ_q7F_BqdwaSI9G1LLa9lqwAUmOinVuYmUM-hrOf0A2D4bFcr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49" y="5483577"/>
            <a:ext cx="2447925" cy="1229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foodproductiondaily.com/var/plain_site/storage/images/publications/food-beverage-nutrition/foodproductiondaily.com/packaging/fraunhofer-expert-nanoparticles-don-t-migrate-from-food-plastics/8031213-1-eng-GB/Fraunhofer-expert-nanoparticles-don-t-migrate-from-food-plastics_medium_vg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4" y="5460453"/>
            <a:ext cx="2235201" cy="1252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Content Placeholder 4" descr="ice_cream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500" y="2874964"/>
            <a:ext cx="4191000" cy="3143250"/>
          </a:xfrm>
        </p:spPr>
      </p:pic>
      <p:sp>
        <p:nvSpPr>
          <p:cNvPr id="39940" name="Content Placeholder 4"/>
          <p:cNvSpPr>
            <a:spLocks noGrp="1"/>
          </p:cNvSpPr>
          <p:nvPr>
            <p:ph sz="half" idx="2"/>
          </p:nvPr>
        </p:nvSpPr>
        <p:spPr>
          <a:xfrm>
            <a:off x="4743450" y="1874839"/>
            <a:ext cx="4038600" cy="20002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בעזרת ננוטכנולוגיה יאפשרו למזון מהיר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כמו גלידה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ושוקולד להכיל ננו-חלקיקים שמפחתים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את כמות השומנים והסוכרים הנספגים על ידי הגוף</a:t>
            </a:r>
            <a:endParaRPr lang="en-US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0" y="6223000"/>
            <a:ext cx="4572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/>
              <a:t>http://barefootandbaking.blogspot.com/2010/07/fresh-strawberry-ice-cream.html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40612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39912"/>
            <a:ext cx="4038600" cy="2852738"/>
          </a:xfrm>
        </p:spPr>
        <p:txBody>
          <a:bodyPr>
            <a:normAutofit fontScale="92500" lnSpcReduction="20000"/>
          </a:bodyPr>
          <a:lstStyle/>
          <a:p>
            <a:pPr marL="0" lvl="0" indent="0" algn="ctr" rtl="1">
              <a:buNone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אריזה חכמה עשויה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לשחרר מנות של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נוטריינטים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עבור אנשים עם צרכים דיאטטיים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מיוחדים</a:t>
            </a:r>
          </a:p>
          <a:p>
            <a:pPr marL="0" lvl="0" indent="0" algn="ctr" rtl="1">
              <a:buNone/>
            </a:pPr>
            <a:endParaRPr lang="he-I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ctr" rtl="1">
              <a:buNone/>
            </a:pPr>
            <a:endParaRPr lang="he-I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lvl="0" indent="0" algn="ctr" rtl="1">
              <a:buNone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למשל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מולקולות סידן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עבור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חולי אוסטאופורוזיס -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מחלת שלד סיסטמית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המאופיינת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בירידה בחוזק עצם ובסיכון מוגבר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לשברים</a:t>
            </a:r>
          </a:p>
        </p:txBody>
      </p:sp>
      <p:pic>
        <p:nvPicPr>
          <p:cNvPr id="28676" name="Content Placeholder 4" descr="calcium_vitamin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38700" y="1254125"/>
            <a:ext cx="4038600" cy="4024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4572000" y="62992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http://altmed.creighton.edu/hypertension/Nutritional%20Supplementation.htm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29532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Title 3"/>
          <p:cNvSpPr>
            <a:spLocks noGrp="1"/>
          </p:cNvSpPr>
          <p:nvPr>
            <p:ph type="title"/>
          </p:nvPr>
        </p:nvSpPr>
        <p:spPr>
          <a:xfrm>
            <a:off x="330200" y="616296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סיכום</a:t>
            </a:r>
            <a:b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6327"/>
            <a:ext cx="8229600" cy="4525963"/>
          </a:xfrm>
        </p:spPr>
        <p:txBody>
          <a:bodyPr>
            <a:normAutofit/>
          </a:bodyPr>
          <a:lstStyle/>
          <a:p>
            <a:pPr marL="285750" indent="-285750" algn="ctr" rtl="1">
              <a:buFont typeface="Wingdings" panose="05000000000000000000" pitchFamily="2" charset="2"/>
              <a:buChar char="Ø"/>
            </a:pP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ננוטכנולוגיה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הינו תחום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חדשני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ביותר</a:t>
            </a:r>
          </a:p>
          <a:p>
            <a:pPr marL="285750" indent="-285750" algn="ctr" rtl="1">
              <a:buFont typeface="Wingdings" panose="05000000000000000000" pitchFamily="2" charset="2"/>
              <a:buChar char="Ø"/>
            </a:pP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ctr" rtl="1">
              <a:buFont typeface="Wingdings" panose="05000000000000000000" pitchFamily="2" charset="2"/>
              <a:buChar char="Ø"/>
            </a:pP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עדיין חוקרים מידת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היעילות בשילוב ננו-חלקיקים בחלק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מהמזונות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ומהתרופות</a:t>
            </a:r>
          </a:p>
          <a:p>
            <a:pPr marL="285750" indent="-285750" algn="ctr" rtl="1">
              <a:buFont typeface="Wingdings" panose="05000000000000000000" pitchFamily="2" charset="2"/>
              <a:buChar char="Ø"/>
            </a:pP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ctr" rtl="1">
              <a:buFont typeface="Wingdings" panose="05000000000000000000" pitchFamily="2" charset="2"/>
              <a:buChar char="Ø"/>
            </a:pP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יישום טכנולוגיות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אלה עדיין מוגבל </a:t>
            </a:r>
            <a:endParaRPr lang="he-IL" sz="2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ctr" rtl="1">
              <a:buFont typeface="Wingdings" panose="05000000000000000000" pitchFamily="2" charset="2"/>
              <a:buChar char="Ø"/>
            </a:pP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 algn="ctr" rtl="1">
              <a:buFont typeface="Wingdings" panose="05000000000000000000" pitchFamily="2" charset="2"/>
              <a:buChar char="Ø"/>
            </a:pP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קיימים יתרונות וחסרונות לשימוש בבנו טכנולוגיה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במזונות ובתרופות</a:t>
            </a:r>
            <a:endParaRPr lang="en-US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endParaRPr lang="en-US" sz="1800" dirty="0"/>
          </a:p>
        </p:txBody>
      </p:sp>
      <p:pic>
        <p:nvPicPr>
          <p:cNvPr id="4098" name="Picture 2" descr="https://pixabay.com/static/uploads/photo/2015/02/03/15/52/think-622689_6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4751847"/>
            <a:ext cx="2489200" cy="1757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29530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blog.oransi.com/wp-content/uploads/2015/01/nano-particle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1539874"/>
            <a:ext cx="7378700" cy="390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882650" y="3494087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 smtClean="0">
                <a:solidFill>
                  <a:srgbClr val="FF0000"/>
                </a:solidFill>
              </a:rPr>
              <a:t>ננומטרים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5102" y="1909206"/>
            <a:ext cx="927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4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מים</a:t>
            </a:r>
            <a:endParaRPr lang="en-US" sz="14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281" y="739958"/>
            <a:ext cx="2160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000" b="1" dirty="0" smtClean="0">
                <a:solidFill>
                  <a:srgbClr val="FF0000"/>
                </a:solidFill>
              </a:rPr>
              <a:t>ננו חלקיק כמה קטן הוא קטן?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8000" y="1890672"/>
            <a:ext cx="5918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4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גלוקוז</a:t>
            </a:r>
            <a:endParaRPr lang="en-US" sz="1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8139" y="1886783"/>
            <a:ext cx="4924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נוֹגְדָן</a:t>
            </a:r>
            <a:endParaRPr lang="en-US" sz="14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5550" y="1886782"/>
            <a:ext cx="5373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4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וירוס</a:t>
            </a:r>
            <a:endParaRPr lang="en-US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69603" y="1882893"/>
            <a:ext cx="849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4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תא סרטני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3927308" y="1899483"/>
            <a:ext cx="731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4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בקטריה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7395407" y="1409795"/>
            <a:ext cx="8659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4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כדור טניס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6501613" y="4108618"/>
            <a:ext cx="2411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צורות של חלקיקים ננו מטריים:</a:t>
            </a:r>
          </a:p>
          <a:p>
            <a:pPr algn="r" rtl="1"/>
            <a:endParaRPr lang="en-US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63173" y="4243059"/>
            <a:ext cx="915635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e-IL" sz="1400" b="1" dirty="0" err="1">
                <a:solidFill>
                  <a:schemeClr val="dk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דנדרימרים</a:t>
            </a:r>
            <a:endParaRPr lang="he-IL" sz="1400" b="1" dirty="0">
              <a:solidFill>
                <a:schemeClr val="dk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58180" y="4638883"/>
            <a:ext cx="131799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e-IL" sz="1400" b="1" dirty="0">
                <a:latin typeface="David" panose="020E0502060401010101" pitchFamily="34" charset="-79"/>
                <a:cs typeface="David" panose="020E0502060401010101" pitchFamily="34" charset="-79"/>
              </a:rPr>
              <a:t>ננו-צינורית פחמן</a:t>
            </a:r>
            <a:endParaRPr lang="he-IL" sz="1400" b="1" i="0" dirty="0"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06267" y="3780985"/>
            <a:ext cx="102944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e-IL" sz="1400" b="1" dirty="0">
                <a:latin typeface="David" panose="020E0502060401010101" pitchFamily="34" charset="-79"/>
                <a:cs typeface="David" panose="020E0502060401010101" pitchFamily="34" charset="-79"/>
              </a:rPr>
              <a:t>ננו-נקבוביות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70814" y="5031948"/>
            <a:ext cx="1212191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e-IL" sz="1400" b="1" dirty="0" smtClean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נקודות </a:t>
            </a:r>
            <a:r>
              <a:rPr lang="he-IL" sz="1400" b="1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קוונטית</a:t>
            </a:r>
            <a:endParaRPr lang="he-IL" sz="1400" b="1" i="0" dirty="0">
              <a:solidFill>
                <a:srgbClr val="000000"/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92027" y="5359291"/>
            <a:ext cx="960519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e-IL" sz="1400" b="1" dirty="0" smtClean="0">
                <a:solidFill>
                  <a:srgbClr val="252525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ננו-קליפות</a:t>
            </a:r>
            <a:r>
              <a:rPr lang="he-IL" sz="1400" b="1" dirty="0">
                <a:solidFill>
                  <a:srgbClr val="252525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endParaRPr lang="en-US" sz="1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3782877" y="4221578"/>
            <a:ext cx="1721518" cy="9705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038600" y="4723762"/>
            <a:ext cx="1419580" cy="1996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040582" y="4448371"/>
            <a:ext cx="2653936" cy="11093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1"/>
          </p:cNvCxnSpPr>
          <p:nvPr/>
        </p:nvCxnSpPr>
        <p:spPr>
          <a:xfrm flipH="1" flipV="1">
            <a:off x="3340100" y="3719938"/>
            <a:ext cx="2266167" cy="2149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2369829" y="4364745"/>
            <a:ext cx="3268298" cy="2741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4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encrypted-tbn3.gstatic.com/images?q=tbn:ANd9GcQYaCeHwdkhCfwy9ErBzLxzgB6uyS-MxViivp1IdwTByIPKCl-x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65" y="787400"/>
            <a:ext cx="8375234" cy="5651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865" y="30416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e-I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ננו טכנולוגיה בתרופות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://www.healthgauge.com/wp-content/uploads/2013/05/drug-delivery-nano-partic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4271961"/>
            <a:ext cx="2030414" cy="20304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9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e-I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יתרונות ננו טכנולוגיה בתעשיית התרופות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806571"/>
            <a:ext cx="8229600" cy="28575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285750" indent="-285750" algn="ctr" rtl="1">
              <a:buFont typeface="Wingdings" panose="05000000000000000000" pitchFamily="2" charset="2"/>
              <a:buChar char="v"/>
            </a:pP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תרופה יכולה להיות מומסת או מחוברת לרשת ננו חלקיקם. היתרון העיקרי של ננו-חלקיקים הוא שאין צורך להמיס אותם כדי להכניסם לגוף, וניתן להחדירם ישירות לזרם הדם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marL="0" indent="0" algn="ctr" rtl="1">
              <a:buNone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ctr" rtl="1">
              <a:buFont typeface="Wingdings" panose="05000000000000000000" pitchFamily="2" charset="2"/>
              <a:buChar char="v"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ניתן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לשלוט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בגודלם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ובצורות שלהם כדי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להתאימם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לשחרור התרופה. שטח הפנים של החלקיקים גדול מאוד, ולכן כמות התרופה המשתחררת היא עצומה, כי היא אינה חייבת להיות מומסת.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endParaRPr lang="en-US" sz="2400" dirty="0"/>
          </a:p>
        </p:txBody>
      </p:sp>
      <p:pic>
        <p:nvPicPr>
          <p:cNvPr id="2052" name="Picture 4" descr="http://www.cytodiagnostics.com/store/pc/catalog/60nm_gold_nanoparticles_S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56" y="4904578"/>
            <a:ext cx="2344738" cy="1655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onsciouslyenlightened.com/wp-content/uploads/2015/09/timthumb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04578"/>
            <a:ext cx="2498725" cy="1700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03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4" y="-272425"/>
            <a:ext cx="8229600" cy="1143000"/>
          </a:xfrm>
        </p:spPr>
        <p:txBody>
          <a:bodyPr>
            <a:normAutofit/>
          </a:bodyPr>
          <a:lstStyle/>
          <a:p>
            <a:r>
              <a:rPr lang="he-IL" sz="3600" b="1" dirty="0" smtClean="0"/>
              <a:t>רעילות של ננו-חלקיקים בתרופות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0" y="299075"/>
            <a:ext cx="7212012" cy="5463551"/>
          </a:xfrm>
        </p:spPr>
        <p:txBody>
          <a:bodyPr>
            <a:noAutofit/>
          </a:bodyPr>
          <a:lstStyle/>
          <a:p>
            <a:pPr algn="r" rtl="1">
              <a:buFont typeface="Wingdings" panose="05000000000000000000" pitchFamily="2" charset="2"/>
              <a:buChar char="v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r" rtl="1">
              <a:buFont typeface="Wingdings" panose="05000000000000000000" pitchFamily="2" charset="2"/>
              <a:buChar char="v"/>
            </a:pP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חומרים בלתי רעילים הופכים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להיות רעילים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כאשר מקטינים אותם, משום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שננו חלקיקים בעלי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פני שטח עצומים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, לכן באותם ריכוזם פעילותם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גבוהה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יותר ומשפיעה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מאוד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lvl="0" algn="r" rtl="1">
              <a:buFont typeface="Wingdings" panose="05000000000000000000" pitchFamily="2" charset="2"/>
              <a:buChar char="v"/>
            </a:pPr>
            <a:endParaRPr lang="he-I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 rtl="1">
              <a:buFont typeface="Wingdings" panose="05000000000000000000" pitchFamily="2" charset="2"/>
              <a:buChar char="v"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משתמשים בננו חלקיקים להתאמת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תרופה לבן אדם –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אך קיים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שוני בין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אנשים וגם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עבור אותו אדם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בין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תקופות, ולכן קיים סיכוי לרעילות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algn="r" rtl="1">
              <a:buFont typeface="Wingdings" panose="05000000000000000000" pitchFamily="2" charset="2"/>
              <a:buChar char="v"/>
            </a:pPr>
            <a:endParaRPr lang="he-IL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r" rtl="1">
              <a:buFont typeface="Wingdings" panose="05000000000000000000" pitchFamily="2" charset="2"/>
              <a:buChar char="v"/>
            </a:pP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אין צורך להמיס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אותם בשל גודלם הקטן, חומר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במצב היסודי שלו הרבה יותר רעיל מחומר מומס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lvl="0" algn="r" rtl="1">
              <a:buFont typeface="Wingdings" panose="05000000000000000000" pitchFamily="2" charset="2"/>
              <a:buChar char="v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r" rtl="1">
              <a:buFont typeface="Wingdings" panose="05000000000000000000" pitchFamily="2" charset="2"/>
              <a:buChar char="v"/>
            </a:pP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בתעשייה, חלקיקי עשן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מכילים </a:t>
            </a:r>
            <a:r>
              <a:rPr lang="he-I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ננו-חלקיקים </a:t>
            </a:r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בעלי שכבת לחות (בגלל חום ותהליכים), ולכן הם מאוד פעילים ועשויים להיות רעילים.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r">
              <a:buFont typeface="Wingdings" panose="05000000000000000000" pitchFamily="2" charset="2"/>
              <a:buChar char="v"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050" name="Picture 2" descr="http://sponauglewellness.com/wp-content/uploads/Industrial-Toxins-titl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7" t="15263"/>
          <a:stretch/>
        </p:blipFill>
        <p:spPr bwMode="auto">
          <a:xfrm>
            <a:off x="0" y="5515936"/>
            <a:ext cx="2092324" cy="1401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6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image.clipdealer.com/1500072/previews/5--1500072-Multi%20Walled%20Carbon%20Nanotube%20on%20White%20Background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0100" y="4303419"/>
            <a:ext cx="5753100" cy="148778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>
              <a:buFont typeface="Wingdings" panose="05000000000000000000" pitchFamily="2" charset="2"/>
              <a:buChar char="v"/>
            </a:pP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תרופה מיוצרת בהודו</a:t>
            </a: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מורכבת מננו חלקיקים שניתנת להזרקה ישירה לאדם ללא צורך בהעמסתה או בהמסתה</a:t>
            </a:r>
            <a:endParaRPr lang="en-US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074" name="Picture 2" descr="http://www.hardikmedical.com/wp-content/uploads/2015/12/nanoxe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780" y="1079683"/>
            <a:ext cx="4481739" cy="32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DEBC2-25ED-7846-806C-EBDB0499163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0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1603</Words>
  <Application>Microsoft Office PowerPoint</Application>
  <PresentationFormat>On-screen Show (4:3)</PresentationFormat>
  <Paragraphs>294</Paragraphs>
  <Slides>42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מננו כימיה לננו-טכנולוגיה – יישומים בתעשיית המזון והתרופות</vt:lpstr>
      <vt:lpstr>תכנים</vt:lpstr>
      <vt:lpstr>Nanotechnology spans many Areas</vt:lpstr>
      <vt:lpstr>ננו חלקיקים</vt:lpstr>
      <vt:lpstr>PowerPoint Presentation</vt:lpstr>
      <vt:lpstr>ננו טכנולוגיה בתרופות </vt:lpstr>
      <vt:lpstr>יתרונות ננו טכנולוגיה בתעשיית התרופות</vt:lpstr>
      <vt:lpstr>רעילות של ננו-חלקיקים בתרופות</vt:lpstr>
      <vt:lpstr>PowerPoint Presentation</vt:lpstr>
      <vt:lpstr>סיכום</vt:lpstr>
      <vt:lpstr>ננו-טכנולוגיה במדעי המזון</vt:lpstr>
      <vt:lpstr> Nano Food ננו-מזון</vt:lpstr>
      <vt:lpstr>גיבוש מחדש של פחמימות ברמת הננו</vt:lpstr>
      <vt:lpstr>תכשיר לדיאטה NavaSol – מכיל שני שמנים:    α-lipolic acid שמוריד את התיאבון, וקו-אנזים Q10  שמשפר מטבוליזם.   לשניהם יש טעם לא רצוי, ולכן כלאו אותם במיצלות של קופולימר סינטטי אמפיפילי (מולקולה שהיא הידרופילית וגם הידרופובית) .   לכדורים אין טעם או נראות של שמן, בזכות הגודל הקטן הם חודרים מהקיבה לכלי הדם.</vt:lpstr>
      <vt:lpstr>העשרת מזונות</vt:lpstr>
      <vt:lpstr>PowerPoint Presentation</vt:lpstr>
      <vt:lpstr>עיבוד מזון</vt:lpstr>
      <vt:lpstr>Gelation agents </vt:lpstr>
      <vt:lpstr>הסרת כימיקלים</vt:lpstr>
      <vt:lpstr>PowerPoint Presentation</vt:lpstr>
      <vt:lpstr>PowerPoint Presentation</vt:lpstr>
      <vt:lpstr>ננו חלקיקי סיליקה</vt:lpstr>
      <vt:lpstr>חברות מזון המשלבות ננוטכנולוגיה</vt:lpstr>
      <vt:lpstr>ננו טכנולוגיה באריזות מזון</vt:lpstr>
      <vt:lpstr>חשיבות הננו באריזות מזון</vt:lpstr>
      <vt:lpstr>PowerPoint Presentation</vt:lpstr>
      <vt:lpstr>PowerPoint Presentation</vt:lpstr>
      <vt:lpstr>ננו חלקיקי כסף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מוצרים של אריזות או מזון שבהם יש שימוש בננו טכנולוגיה</vt:lpstr>
      <vt:lpstr>הארכת חיי מדף </vt:lpstr>
      <vt:lpstr>ננו-מזון ... מחלוקת!!</vt:lpstr>
      <vt:lpstr>מזון מותאם אישית</vt:lpstr>
      <vt:lpstr>PowerPoint Presentation</vt:lpstr>
      <vt:lpstr>עוגיות בריאות – בקרוב!!</vt:lpstr>
      <vt:lpstr>PowerPoint Presentation</vt:lpstr>
      <vt:lpstr>PowerPoint Presentation</vt:lpstr>
      <vt:lpstr>סיכום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מננו כימיה לננו-טכנולוגיה – יישומים בתעשיית המזון והתרופות</dc:title>
  <dc:creator>weizmann</dc:creator>
  <cp:lastModifiedBy>WICC</cp:lastModifiedBy>
  <cp:revision>1</cp:revision>
  <dcterms:modified xsi:type="dcterms:W3CDTF">2016-07-04T11:32:25Z</dcterms:modified>
</cp:coreProperties>
</file>