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5BAD9E-5F19-4DB7-B722-33A5AB3E08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מציין מיקום של כותרת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e-IL" altLang="he-IL" smtClean="0"/>
              <a:t>לחץ כדי לערוך סגנון כותרת של תבנית בסיס</a:t>
            </a:r>
          </a:p>
        </p:txBody>
      </p:sp>
      <p:sp>
        <p:nvSpPr>
          <p:cNvPr id="27651" name="מציין מיקום טקסט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e-IL" altLang="he-IL" smtClean="0"/>
              <a:t>לחץ כדי לערוך סגנונות טקסט של תבנית בסיס</a:t>
            </a:r>
          </a:p>
          <a:p>
            <a:pPr lvl="1"/>
            <a:r>
              <a:rPr lang="he-IL" altLang="he-IL" smtClean="0"/>
              <a:t>רמה שנייה</a:t>
            </a:r>
          </a:p>
          <a:p>
            <a:pPr lvl="2"/>
            <a:r>
              <a:rPr lang="he-IL" altLang="he-IL" smtClean="0"/>
              <a:t>רמה שלישית</a:t>
            </a:r>
          </a:p>
          <a:p>
            <a:pPr lvl="3"/>
            <a:r>
              <a:rPr lang="he-IL" altLang="he-IL" smtClean="0"/>
              <a:t>רמה רביעית</a:t>
            </a:r>
          </a:p>
          <a:p>
            <a:pPr lvl="4"/>
            <a:r>
              <a:rPr lang="he-IL" altLang="he-IL" smtClean="0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ea typeface="Times New Roman (Hebrew)" charset="0"/>
                <a:cs typeface="Times New Roman (Hebrew)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ea typeface="Times New Roman (Hebrew)" charset="0"/>
                <a:cs typeface="Times New Roman (Hebrew)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ea typeface="Times New Roman (Hebrew)" charset="0"/>
                <a:cs typeface="Times New Roman (Hebrew)" charset="0"/>
              </a:defRPr>
            </a:lvl1pPr>
          </a:lstStyle>
          <a:p>
            <a:pPr>
              <a:defRPr/>
            </a:pPr>
            <a:fld id="{1EAC7310-AE6C-40C9-9844-16FFEE1DF2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טבלה 1"/>
          <p:cNvGraphicFramePr>
            <a:graphicFrameLocks noGrp="1"/>
          </p:cNvGraphicFramePr>
          <p:nvPr/>
        </p:nvGraphicFramePr>
        <p:xfrm>
          <a:off x="-395288" y="0"/>
          <a:ext cx="9539288" cy="7535901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009600"/>
                <a:gridCol w="1053480"/>
                <a:gridCol w="1214264"/>
                <a:gridCol w="1038424"/>
                <a:gridCol w="1218456"/>
                <a:gridCol w="765820"/>
                <a:gridCol w="1619622"/>
                <a:gridCol w="1619622"/>
              </a:tblGrid>
              <a:tr h="655325">
                <a:tc rowSpan="2">
                  <a:txBody>
                    <a:bodyPr/>
                    <a:lstStyle/>
                    <a:p>
                      <a:pPr rtl="1"/>
                      <a:r>
                        <a:rPr lang="he-IL" sz="1600" dirty="0" smtClean="0"/>
                        <a:t>מספר האטומים במולקולה</a:t>
                      </a:r>
                      <a:endParaRPr lang="he-IL" sz="1600" dirty="0"/>
                    </a:p>
                  </a:txBody>
                  <a:tcPr marL="91435" marR="91435" marT="45725" marB="45725"/>
                </a:tc>
                <a:tc rowSpan="2">
                  <a:txBody>
                    <a:bodyPr/>
                    <a:lstStyle/>
                    <a:p>
                      <a:pPr rtl="1"/>
                      <a:r>
                        <a:rPr lang="he-IL" sz="1600" dirty="0" smtClean="0"/>
                        <a:t>מספר קשרים</a:t>
                      </a:r>
                      <a:r>
                        <a:rPr lang="en-US" sz="1600" dirty="0" smtClean="0"/>
                        <a:t> </a:t>
                      </a:r>
                      <a:r>
                        <a:rPr lang="he-IL" sz="1400" dirty="0" smtClean="0"/>
                        <a:t>(אורביטלים</a:t>
                      </a:r>
                      <a:r>
                        <a:rPr lang="he-IL" sz="1400" baseline="0" dirty="0" smtClean="0"/>
                        <a:t> קושרים)</a:t>
                      </a:r>
                      <a:endParaRPr lang="he-IL" sz="1600" dirty="0"/>
                    </a:p>
                  </a:txBody>
                  <a:tcPr marL="91435" marR="91435" marT="45725" marB="45725"/>
                </a:tc>
                <a:tc rowSpan="2">
                  <a:txBody>
                    <a:bodyPr/>
                    <a:lstStyle/>
                    <a:p>
                      <a:pPr rtl="1"/>
                      <a:r>
                        <a:rPr lang="he-IL" sz="1600" dirty="0" smtClean="0"/>
                        <a:t>זוגות א</a:t>
                      </a:r>
                      <a:r>
                        <a:rPr lang="he-IL" sz="1600" baseline="0" dirty="0" smtClean="0"/>
                        <a:t>לקטרונים  לא קושרים  על האטום המרכזי</a:t>
                      </a:r>
                      <a:endParaRPr lang="he-IL" sz="1600" dirty="0"/>
                    </a:p>
                  </a:txBody>
                  <a:tcPr marL="91435" marR="91435" marT="45725" marB="45725"/>
                </a:tc>
                <a:tc rowSpan="2">
                  <a:txBody>
                    <a:bodyPr/>
                    <a:lstStyle/>
                    <a:p>
                      <a:pPr algn="ctr" rtl="1"/>
                      <a:endParaRPr lang="he-IL" sz="1600" dirty="0" smtClean="0"/>
                    </a:p>
                    <a:p>
                      <a:pPr algn="ctr" rtl="1"/>
                      <a:r>
                        <a:rPr lang="he-IL" sz="1600" dirty="0" smtClean="0"/>
                        <a:t>צורת המולקולה </a:t>
                      </a:r>
                      <a:endParaRPr lang="he-IL" sz="1600" dirty="0"/>
                    </a:p>
                  </a:txBody>
                  <a:tcPr marL="91435" marR="91435" marT="45725" marB="45725"/>
                </a:tc>
                <a:tc rowSpan="2">
                  <a:txBody>
                    <a:bodyPr/>
                    <a:lstStyle/>
                    <a:p>
                      <a:pPr rtl="1"/>
                      <a:endParaRPr lang="he-IL" sz="1400" dirty="0" smtClean="0"/>
                    </a:p>
                    <a:p>
                      <a:pPr rtl="1"/>
                      <a:r>
                        <a:rPr lang="he-IL" sz="1600" dirty="0" smtClean="0"/>
                        <a:t>נוסחת מבנה</a:t>
                      </a:r>
                      <a:endParaRPr lang="he-IL" sz="1800" dirty="0"/>
                    </a:p>
                  </a:txBody>
                  <a:tcPr marL="91435" marR="91435" marT="45725" marB="45725"/>
                </a:tc>
                <a:tc rowSpan="2">
                  <a:txBody>
                    <a:bodyPr/>
                    <a:lstStyle/>
                    <a:p>
                      <a:pPr rtl="1"/>
                      <a:endParaRPr lang="he-IL" sz="1600" dirty="0" smtClean="0"/>
                    </a:p>
                    <a:p>
                      <a:pPr rtl="1"/>
                      <a:r>
                        <a:rPr lang="he-IL" sz="1600" dirty="0" smtClean="0"/>
                        <a:t>מודל</a:t>
                      </a:r>
                      <a:endParaRPr lang="he-IL" sz="1600" dirty="0"/>
                    </a:p>
                  </a:txBody>
                  <a:tcPr marL="91435" marR="91435" marT="45725" marB="45725"/>
                </a:tc>
                <a:tc gridSpan="2">
                  <a:txBody>
                    <a:bodyPr/>
                    <a:lstStyle/>
                    <a:p>
                      <a:pPr algn="ctr" rtl="1"/>
                      <a:endParaRPr lang="he-IL" sz="1800" dirty="0" smtClean="0"/>
                    </a:p>
                    <a:p>
                      <a:pPr algn="ctr" rtl="1"/>
                      <a:r>
                        <a:rPr lang="he-IL" sz="1800" dirty="0" smtClean="0"/>
                        <a:t>קוטביות המולקולה</a:t>
                      </a:r>
                      <a:endParaRPr lang="he-IL" sz="1800" dirty="0"/>
                    </a:p>
                  </a:txBody>
                  <a:tcPr marL="91435" marR="91435" marT="45725" marB="45725"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</a:tr>
              <a:tr h="655325">
                <a:tc v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400" dirty="0" smtClean="0"/>
                        <a:t>כאשר כל האטומים הקשורים לאטום המרכזי זהים</a:t>
                      </a:r>
                      <a:endParaRPr lang="he-IL" sz="1400" dirty="0"/>
                    </a:p>
                  </a:txBody>
                  <a:tcPr marL="91435" marR="91435" marT="45725" marB="45725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400" dirty="0" smtClean="0"/>
                        <a:t> כאשר האטומים </a:t>
                      </a:r>
                      <a:r>
                        <a:rPr lang="he-IL" sz="1400" baseline="0" dirty="0" smtClean="0"/>
                        <a:t> הנ"ל אינם זהים</a:t>
                      </a:r>
                      <a:r>
                        <a:rPr lang="he-IL" sz="1800" dirty="0" smtClean="0"/>
                        <a:t> </a:t>
                      </a:r>
                      <a:endParaRPr lang="he-IL" sz="1800" dirty="0"/>
                    </a:p>
                  </a:txBody>
                  <a:tcPr marL="91435" marR="91435" marT="45725" marB="45725"/>
                </a:tc>
              </a:tr>
              <a:tr h="1044909">
                <a:tc>
                  <a:txBody>
                    <a:bodyPr/>
                    <a:lstStyle/>
                    <a:p>
                      <a:pPr algn="ctr" rtl="1"/>
                      <a:endParaRPr lang="he-IL" sz="1400" dirty="0" smtClean="0"/>
                    </a:p>
                    <a:p>
                      <a:pPr algn="ctr" rtl="1"/>
                      <a:r>
                        <a:rPr lang="he-IL" sz="1400" dirty="0" smtClean="0"/>
                        <a:t>2</a:t>
                      </a:r>
                      <a:endParaRPr lang="he-IL" sz="1400" dirty="0"/>
                    </a:p>
                  </a:txBody>
                  <a:tcPr marL="91435" marR="91435" marT="45725" marB="45725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400" dirty="0" smtClean="0"/>
                    </a:p>
                    <a:p>
                      <a:pPr algn="ctr" rtl="1"/>
                      <a:r>
                        <a:rPr lang="he-IL" sz="1600" b="1" dirty="0" smtClean="0"/>
                        <a:t>1</a:t>
                      </a:r>
                      <a:endParaRPr lang="he-IL" sz="1600" b="1" dirty="0"/>
                    </a:p>
                  </a:txBody>
                  <a:tcPr marL="91435" marR="91435" marT="45725" marB="45725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400" dirty="0" smtClean="0"/>
                    </a:p>
                    <a:p>
                      <a:pPr algn="ctr" rtl="1"/>
                      <a:r>
                        <a:rPr lang="he-IL" sz="1600" dirty="0" smtClean="0"/>
                        <a:t>אין אטום מרכזי</a:t>
                      </a:r>
                      <a:endParaRPr lang="he-IL" sz="1600" dirty="0"/>
                    </a:p>
                  </a:txBody>
                  <a:tcPr marL="91435" marR="91435" marT="45725" marB="45725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en-US" sz="1600" b="1" dirty="0" smtClean="0"/>
                    </a:p>
                    <a:p>
                      <a:pPr algn="ctr" rtl="1"/>
                      <a:r>
                        <a:rPr lang="he-IL" sz="1600" b="1" dirty="0" smtClean="0"/>
                        <a:t>קווית </a:t>
                      </a:r>
                      <a:endParaRPr lang="he-IL" sz="1600" b="1" dirty="0"/>
                    </a:p>
                  </a:txBody>
                  <a:tcPr marL="91435" marR="91435" marT="45725" marB="45725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50000"/>
                        </a:lnSpc>
                      </a:pPr>
                      <a:r>
                        <a:rPr lang="en-US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O=O</a:t>
                      </a:r>
                    </a:p>
                    <a:p>
                      <a:pPr algn="ctr" rtl="0">
                        <a:lnSpc>
                          <a:spcPct val="150000"/>
                        </a:lnSpc>
                      </a:pPr>
                      <a:r>
                        <a:rPr lang="en-US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H-</a:t>
                      </a:r>
                      <a:r>
                        <a:rPr lang="en-US" sz="1800" b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Cl</a:t>
                      </a:r>
                      <a:endParaRPr lang="he-IL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5" marR="91435" marT="45725" marB="45725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he-IL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5" marR="91435" marT="45725" marB="45725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400" b="0" dirty="0" smtClean="0"/>
                        <a:t>אין</a:t>
                      </a:r>
                      <a:r>
                        <a:rPr lang="he-IL" sz="1400" b="0" baseline="0" dirty="0" smtClean="0"/>
                        <a:t> אטום מרכזי</a:t>
                      </a:r>
                    </a:p>
                    <a:p>
                      <a:pPr algn="ctr" rtl="1"/>
                      <a:endParaRPr lang="he-IL" sz="1400" b="0" baseline="0" dirty="0" smtClean="0"/>
                    </a:p>
                    <a:p>
                      <a:pPr algn="ctr" rtl="1"/>
                      <a:r>
                        <a:rPr lang="he-IL" sz="1400" b="0" baseline="0" dirty="0" smtClean="0"/>
                        <a:t> 2 האטומים זהים</a:t>
                      </a:r>
                      <a:endParaRPr lang="he-IL" sz="1400" b="0" dirty="0" smtClean="0"/>
                    </a:p>
                    <a:p>
                      <a:pPr algn="ctr" rtl="1"/>
                      <a:r>
                        <a:rPr lang="he-IL" sz="1600" b="1" dirty="0" smtClean="0"/>
                        <a:t>לא קוטבית </a:t>
                      </a:r>
                    </a:p>
                  </a:txBody>
                  <a:tcPr marL="91435" marR="91435" marT="45725" marB="45725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400" b="0" dirty="0" smtClean="0"/>
                        <a:t>אין</a:t>
                      </a:r>
                      <a:r>
                        <a:rPr lang="he-IL" sz="1400" b="0" baseline="0" dirty="0" smtClean="0"/>
                        <a:t> אטום מרכזי</a:t>
                      </a:r>
                    </a:p>
                    <a:p>
                      <a:pPr algn="ctr" rtl="1"/>
                      <a:endParaRPr lang="he-IL" sz="1400" b="0" baseline="0" dirty="0" smtClean="0"/>
                    </a:p>
                    <a:p>
                      <a:pPr algn="ctr" rtl="1"/>
                      <a:r>
                        <a:rPr lang="he-IL" sz="1400" b="0" baseline="0" dirty="0" smtClean="0"/>
                        <a:t> 2 האטומים שונים</a:t>
                      </a:r>
                      <a:endParaRPr lang="he-IL" sz="1400" b="0" dirty="0" smtClean="0"/>
                    </a:p>
                    <a:p>
                      <a:pPr algn="ctr" rtl="1"/>
                      <a:r>
                        <a:rPr lang="he-IL" sz="1600" b="1" dirty="0" smtClean="0"/>
                        <a:t>קוטבית </a:t>
                      </a:r>
                    </a:p>
                    <a:p>
                      <a:pPr algn="ctr" rtl="1"/>
                      <a:endParaRPr lang="he-IL" sz="1400" dirty="0"/>
                    </a:p>
                  </a:txBody>
                  <a:tcPr marL="91435" marR="91435" marT="45725" marB="45725">
                    <a:solidFill>
                      <a:schemeClr val="bg2"/>
                    </a:solidFill>
                  </a:tcPr>
                </a:tc>
              </a:tr>
              <a:tr h="1044909">
                <a:tc>
                  <a:txBody>
                    <a:bodyPr/>
                    <a:lstStyle/>
                    <a:p>
                      <a:pPr algn="ctr" rtl="1"/>
                      <a:r>
                        <a:rPr lang="he-IL" sz="1400" dirty="0" smtClean="0"/>
                        <a:t>3</a:t>
                      </a:r>
                    </a:p>
                    <a:p>
                      <a:pPr algn="ctr" rtl="1"/>
                      <a:r>
                        <a:rPr lang="he-IL" sz="1400" dirty="0" smtClean="0"/>
                        <a:t>(אטום מרכזי + 2 אטומים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he-IL" sz="1400" baseline="0" dirty="0" smtClean="0"/>
                        <a:t>נוספים</a:t>
                      </a:r>
                      <a:r>
                        <a:rPr lang="he-IL" sz="1400" dirty="0" smtClean="0"/>
                        <a:t>)</a:t>
                      </a:r>
                      <a:endParaRPr lang="he-IL" sz="1400" dirty="0"/>
                    </a:p>
                  </a:txBody>
                  <a:tcPr marL="91435" marR="91435" marT="45725" marB="45725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400" dirty="0" smtClean="0"/>
                    </a:p>
                    <a:p>
                      <a:pPr algn="ctr" rtl="1"/>
                      <a:r>
                        <a:rPr lang="he-IL" sz="1600" b="1" dirty="0" smtClean="0"/>
                        <a:t>2</a:t>
                      </a:r>
                      <a:endParaRPr lang="he-IL" sz="1600" b="1" dirty="0"/>
                    </a:p>
                  </a:txBody>
                  <a:tcPr marL="91435" marR="91435" marT="45725" marB="45725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800" dirty="0" smtClean="0"/>
                    </a:p>
                    <a:p>
                      <a:pPr algn="ctr" rtl="1"/>
                      <a:r>
                        <a:rPr lang="he-IL" sz="1800" dirty="0" smtClean="0"/>
                        <a:t>אין</a:t>
                      </a:r>
                      <a:endParaRPr lang="he-IL" sz="1800" dirty="0"/>
                    </a:p>
                  </a:txBody>
                  <a:tcPr marL="91435" marR="91435" marT="45725" marB="45725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b="1" dirty="0" smtClean="0"/>
                    </a:p>
                    <a:p>
                      <a:pPr algn="ctr" rtl="1"/>
                      <a:r>
                        <a:rPr lang="he-IL" sz="1600" b="1" dirty="0" smtClean="0"/>
                        <a:t>קווית </a:t>
                      </a:r>
                      <a:endParaRPr lang="he-IL" sz="1600" b="1" dirty="0"/>
                    </a:p>
                  </a:txBody>
                  <a:tcPr marL="91435" marR="91435" marT="45725" marB="45725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O=C=O</a:t>
                      </a:r>
                      <a:endParaRPr lang="he-IL" sz="24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5" marR="91435" marT="45725" marB="45725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5" marR="91435" marT="45725" marB="45725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b="1" dirty="0" smtClean="0"/>
                    </a:p>
                    <a:p>
                      <a:pPr algn="ctr" rtl="1"/>
                      <a:r>
                        <a:rPr lang="he-IL" sz="1600" b="1" dirty="0" smtClean="0"/>
                        <a:t>לא קוטבית </a:t>
                      </a:r>
                    </a:p>
                  </a:txBody>
                  <a:tcPr marL="91435" marR="91435" marT="45725" marB="45725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b="1" dirty="0" smtClean="0"/>
                    </a:p>
                    <a:p>
                      <a:pPr algn="ctr" rtl="1"/>
                      <a:r>
                        <a:rPr lang="he-IL" sz="1600" b="1" dirty="0" smtClean="0"/>
                        <a:t>קוטבית </a:t>
                      </a:r>
                    </a:p>
                  </a:txBody>
                  <a:tcPr marL="91435" marR="91435" marT="45725" marB="45725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676604">
                <a:tc>
                  <a:txBody>
                    <a:bodyPr/>
                    <a:lstStyle/>
                    <a:p>
                      <a:pPr algn="ctr" rtl="1"/>
                      <a:r>
                        <a:rPr lang="he-IL" sz="1400" dirty="0" smtClean="0"/>
                        <a:t>3</a:t>
                      </a:r>
                      <a:endParaRPr lang="he-IL" sz="1400" dirty="0"/>
                    </a:p>
                  </a:txBody>
                  <a:tcPr marL="91435" marR="91435" marT="45725" marB="45725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b="1" dirty="0" smtClean="0"/>
                        <a:t>2</a:t>
                      </a:r>
                      <a:endParaRPr lang="he-IL" sz="1600" b="1" dirty="0"/>
                    </a:p>
                  </a:txBody>
                  <a:tcPr marL="91435" marR="91435" marT="45725" marB="45725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800" dirty="0" smtClean="0"/>
                        <a:t>יש</a:t>
                      </a:r>
                      <a:endParaRPr lang="he-IL" sz="1800" dirty="0"/>
                    </a:p>
                  </a:txBody>
                  <a:tcPr marL="91435" marR="91435" marT="45725" marB="45725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b="1" dirty="0" smtClean="0"/>
                        <a:t>זוויתית </a:t>
                      </a:r>
                      <a:endParaRPr lang="he-IL" sz="1600" b="1" dirty="0"/>
                    </a:p>
                  </a:txBody>
                  <a:tcPr marL="91435" marR="91435" marT="45725" marB="45725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H-O-H</a:t>
                      </a:r>
                      <a:endParaRPr lang="he-IL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5" marR="91435" marT="45725" marB="45725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5" marR="91435" marT="45725" marB="45725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e-IL" sz="1600" b="1" dirty="0" smtClean="0"/>
                    </a:p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600" b="1" dirty="0" smtClean="0"/>
                        <a:t>קוטבית תמיד</a:t>
                      </a:r>
                      <a:endParaRPr lang="he-IL" sz="1600" b="1" dirty="0"/>
                    </a:p>
                  </a:txBody>
                  <a:tcPr marL="91435" marR="91435" marT="45725" marB="45725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</a:tr>
              <a:tr h="962777">
                <a:tc>
                  <a:txBody>
                    <a:bodyPr/>
                    <a:lstStyle/>
                    <a:p>
                      <a:pPr algn="ctr" rtl="1"/>
                      <a:r>
                        <a:rPr lang="he-IL" sz="1400" dirty="0" smtClean="0"/>
                        <a:t>4</a:t>
                      </a:r>
                    </a:p>
                    <a:p>
                      <a:pPr algn="ctr" rtl="1"/>
                      <a:r>
                        <a:rPr lang="he-IL" sz="1400" dirty="0" smtClean="0"/>
                        <a:t>(אטום מרכזי + 3 אטומים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he-IL" sz="1400" baseline="0" dirty="0" smtClean="0"/>
                        <a:t>קשורים</a:t>
                      </a:r>
                      <a:r>
                        <a:rPr lang="he-IL" sz="1400" dirty="0" smtClean="0"/>
                        <a:t>)</a:t>
                      </a:r>
                      <a:endParaRPr lang="he-IL" sz="1400" dirty="0"/>
                    </a:p>
                  </a:txBody>
                  <a:tcPr marL="91435" marR="91435" marT="45725" marB="45725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b="1" dirty="0" smtClean="0"/>
                    </a:p>
                    <a:p>
                      <a:pPr algn="ctr" rtl="1"/>
                      <a:r>
                        <a:rPr lang="he-IL" sz="1600" b="1" dirty="0" smtClean="0"/>
                        <a:t>3</a:t>
                      </a:r>
                      <a:endParaRPr lang="he-IL" sz="1600" b="1" dirty="0"/>
                    </a:p>
                  </a:txBody>
                  <a:tcPr marL="91435" marR="91435" marT="45725" marB="45725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800" dirty="0" smtClean="0"/>
                        <a:t>אין</a:t>
                      </a:r>
                      <a:endParaRPr lang="he-IL" sz="1800" dirty="0"/>
                    </a:p>
                  </a:txBody>
                  <a:tcPr marL="91435" marR="91435" marT="45725" marB="45725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b="1" dirty="0" smtClean="0"/>
                    </a:p>
                    <a:p>
                      <a:pPr algn="ctr" rtl="1"/>
                      <a:r>
                        <a:rPr lang="he-IL" sz="1600" b="1" dirty="0" smtClean="0"/>
                        <a:t>משולש מישורי</a:t>
                      </a:r>
                      <a:endParaRPr lang="he-IL" sz="1600" b="1" dirty="0"/>
                    </a:p>
                  </a:txBody>
                  <a:tcPr marL="91435" marR="91435" marT="45725" marB="45725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BF</a:t>
                      </a:r>
                      <a:r>
                        <a:rPr lang="en-US" sz="1800" b="0" baseline="-250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  <a:p>
                      <a:pPr algn="ctr" rtl="1"/>
                      <a:r>
                        <a:rPr lang="en-US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BFCl</a:t>
                      </a:r>
                      <a:r>
                        <a:rPr lang="en-US" sz="1800" b="0" baseline="-250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91435" marR="91435" marT="45725" marB="45725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en-US" sz="1800" b="0" baseline="-25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5" marR="91435" marT="45725" marB="45725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b="1" dirty="0" smtClean="0"/>
                    </a:p>
                    <a:p>
                      <a:pPr algn="ctr" rtl="1"/>
                      <a:r>
                        <a:rPr lang="he-IL" sz="1600" b="1" dirty="0" smtClean="0"/>
                        <a:t> לא</a:t>
                      </a:r>
                      <a:r>
                        <a:rPr lang="he-IL" sz="1600" b="1" baseline="0" dirty="0" smtClean="0"/>
                        <a:t> </a:t>
                      </a:r>
                      <a:r>
                        <a:rPr lang="he-IL" sz="1600" b="1" dirty="0" smtClean="0"/>
                        <a:t>קוטבית </a:t>
                      </a:r>
                    </a:p>
                    <a:p>
                      <a:pPr algn="ctr" rtl="1"/>
                      <a:endParaRPr lang="he-IL" sz="1600" dirty="0"/>
                    </a:p>
                  </a:txBody>
                  <a:tcPr marL="91435" marR="91435" marT="45725" marB="45725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b="1" dirty="0" smtClean="0"/>
                    </a:p>
                    <a:p>
                      <a:pPr algn="ctr" rtl="1"/>
                      <a:r>
                        <a:rPr lang="he-IL" sz="1600" b="1" dirty="0" smtClean="0"/>
                        <a:t>קוטבית </a:t>
                      </a:r>
                    </a:p>
                  </a:txBody>
                  <a:tcPr marL="91435" marR="91435" marT="45725" marB="45725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808962">
                <a:tc>
                  <a:txBody>
                    <a:bodyPr/>
                    <a:lstStyle/>
                    <a:p>
                      <a:pPr algn="ctr" rtl="1"/>
                      <a:r>
                        <a:rPr lang="he-IL" sz="1400" dirty="0" smtClean="0"/>
                        <a:t>4</a:t>
                      </a:r>
                      <a:endParaRPr lang="he-IL" sz="1400" dirty="0"/>
                    </a:p>
                  </a:txBody>
                  <a:tcPr marL="91435" marR="91435" marT="45725" marB="45725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600" b="1" dirty="0" smtClean="0"/>
                    </a:p>
                    <a:p>
                      <a:pPr algn="ctr" rtl="1"/>
                      <a:r>
                        <a:rPr lang="he-IL" sz="1600" b="1" dirty="0" smtClean="0"/>
                        <a:t>3</a:t>
                      </a:r>
                      <a:endParaRPr lang="he-IL" sz="1600" b="1" dirty="0"/>
                    </a:p>
                  </a:txBody>
                  <a:tcPr marL="91435" marR="91435" marT="45725" marB="45725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800" dirty="0" smtClean="0"/>
                        <a:t>יש</a:t>
                      </a:r>
                      <a:endParaRPr lang="he-IL" sz="1800" dirty="0"/>
                    </a:p>
                  </a:txBody>
                  <a:tcPr marL="91435" marR="91435" marT="45725" marB="45725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b="1" dirty="0" smtClean="0"/>
                        <a:t>פירמידה משולשת</a:t>
                      </a:r>
                      <a:endParaRPr lang="he-IL" sz="1600" b="1" dirty="0"/>
                    </a:p>
                  </a:txBody>
                  <a:tcPr marL="91435" marR="91435" marT="45725" marB="45725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800" b="0" baseline="-250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lang="en-US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 NH</a:t>
                      </a:r>
                      <a:endParaRPr lang="he-IL" sz="18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rtl="1"/>
                      <a:r>
                        <a:rPr lang="en-US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PHCl</a:t>
                      </a:r>
                      <a:r>
                        <a:rPr lang="en-US" sz="1800" b="0" baseline="-250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he-IL" sz="1800" b="0" baseline="-25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5" marR="91435" marT="45725" marB="45725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sz="1800" b="0" baseline="-25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5" marR="91435" marT="45725" marB="45725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e-IL" sz="1600" b="1" dirty="0" smtClean="0"/>
                    </a:p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600" b="1" dirty="0" smtClean="0"/>
                        <a:t>קוטבית תמיד</a:t>
                      </a:r>
                    </a:p>
                    <a:p>
                      <a:pPr algn="ctr" rtl="1"/>
                      <a:endParaRPr lang="he-IL" sz="1400" dirty="0"/>
                    </a:p>
                  </a:txBody>
                  <a:tcPr marL="91435" marR="91435" marT="45725" marB="45725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</a:tr>
              <a:tr h="991437">
                <a:tc>
                  <a:txBody>
                    <a:bodyPr/>
                    <a:lstStyle/>
                    <a:p>
                      <a:pPr algn="ctr" rtl="1"/>
                      <a:r>
                        <a:rPr lang="he-IL" sz="1400" dirty="0" smtClean="0"/>
                        <a:t>5</a:t>
                      </a:r>
                    </a:p>
                    <a:p>
                      <a:pPr algn="ctr" rtl="1"/>
                      <a:r>
                        <a:rPr lang="he-IL" sz="1400" dirty="0" smtClean="0"/>
                        <a:t>(אטום מרכזי + 4 אטומים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he-IL" sz="1400" baseline="0" dirty="0" smtClean="0"/>
                        <a:t>קשורים</a:t>
                      </a:r>
                      <a:r>
                        <a:rPr lang="he-IL" sz="1400" dirty="0" smtClean="0"/>
                        <a:t>)</a:t>
                      </a:r>
                      <a:endParaRPr lang="he-IL" sz="1400" dirty="0"/>
                    </a:p>
                  </a:txBody>
                  <a:tcPr marL="91435" marR="91435" marT="45725" marB="45725"/>
                </a:tc>
                <a:tc>
                  <a:txBody>
                    <a:bodyPr/>
                    <a:lstStyle/>
                    <a:p>
                      <a:pPr algn="ctr" rtl="1"/>
                      <a:endParaRPr lang="he-IL" sz="1400" b="1" dirty="0" smtClean="0"/>
                    </a:p>
                    <a:p>
                      <a:pPr algn="ctr" rtl="1"/>
                      <a:r>
                        <a:rPr lang="he-IL" sz="1400" b="1" dirty="0" smtClean="0"/>
                        <a:t>4</a:t>
                      </a:r>
                      <a:endParaRPr lang="he-IL" sz="1400" b="1" dirty="0"/>
                    </a:p>
                  </a:txBody>
                  <a:tcPr marL="91435" marR="91435" marT="45725" marB="45725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800" dirty="0" smtClean="0"/>
                        <a:t>אין</a:t>
                      </a:r>
                      <a:endParaRPr lang="he-IL" sz="1800" dirty="0"/>
                    </a:p>
                  </a:txBody>
                  <a:tcPr marL="91435" marR="91435" marT="45725" marB="45725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b="1" dirty="0" err="1" smtClean="0"/>
                        <a:t>טטרהדר</a:t>
                      </a:r>
                      <a:endParaRPr lang="he-IL" sz="1600" b="1" dirty="0"/>
                    </a:p>
                  </a:txBody>
                  <a:tcPr marL="91435" marR="91435" marT="45725" marB="45725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CH</a:t>
                      </a:r>
                      <a:r>
                        <a:rPr lang="en-US" sz="1800" b="0" baseline="-250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  <a:p>
                      <a:pPr algn="ctr" rtl="1"/>
                      <a:r>
                        <a:rPr lang="en-US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CH</a:t>
                      </a:r>
                      <a:r>
                        <a:rPr lang="en-US" sz="1800" b="0" baseline="-250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lang="en-US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Br</a:t>
                      </a:r>
                      <a:endParaRPr lang="he-IL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5" marR="91435" marT="45725" marB="45725"/>
                </a:tc>
                <a:tc>
                  <a:txBody>
                    <a:bodyPr/>
                    <a:lstStyle/>
                    <a:p>
                      <a:pPr algn="ctr" rtl="1"/>
                      <a:endParaRPr lang="he-IL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5" marR="91435" marT="45725" marB="45725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b="1" dirty="0" smtClean="0"/>
                        <a:t> </a:t>
                      </a:r>
                    </a:p>
                    <a:p>
                      <a:pPr algn="ctr" rtl="1"/>
                      <a:r>
                        <a:rPr lang="he-IL" sz="1600" b="1" dirty="0" smtClean="0"/>
                        <a:t>לא קוטבית </a:t>
                      </a:r>
                    </a:p>
                  </a:txBody>
                  <a:tcPr marL="91435" marR="91435" marT="45725" marB="45725"/>
                </a:tc>
                <a:tc>
                  <a:txBody>
                    <a:bodyPr/>
                    <a:lstStyle/>
                    <a:p>
                      <a:pPr algn="ctr" rtl="1"/>
                      <a:endParaRPr lang="he-IL" sz="1600" b="1" dirty="0" smtClean="0"/>
                    </a:p>
                    <a:p>
                      <a:pPr algn="ctr" rtl="1"/>
                      <a:r>
                        <a:rPr lang="he-IL" sz="1600" b="1" dirty="0" smtClean="0"/>
                        <a:t>קוטבית </a:t>
                      </a:r>
                    </a:p>
                  </a:txBody>
                  <a:tcPr marL="91435" marR="91435" marT="45725" marB="45725"/>
                </a:tc>
              </a:tr>
            </a:tbl>
          </a:graphicData>
        </a:graphic>
      </p:graphicFrame>
      <p:pic>
        <p:nvPicPr>
          <p:cNvPr id="61521" name="Picture 2" descr="C:\Documents and Settings\user\My Documents\My Pictures\צורות מולקולות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6238" y="2636838"/>
            <a:ext cx="704850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22" name="Picture 4" descr="C:\Documents and Settings\user\My Documents\My Pictures\NCH3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79838" y="3213100"/>
            <a:ext cx="996950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23" name="Picture 5" descr="C:\Documents and Settings\user\My Documents\My Pictures\NCH4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16238" y="3213100"/>
            <a:ext cx="8445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24" name="Picture 6" descr="C:\Documents and Settings\user\My Documents\My Pictures\צורות מולקולות3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43213" y="4652963"/>
            <a:ext cx="792162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25" name="Picture 8" descr="C:\Documents and Settings\user\My Documents\My Pictures\amonia11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987675" y="5661025"/>
            <a:ext cx="649288" cy="56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26" name="Picture 9" descr="C:\Documents and Settings\user\My Documents\My Pictures\מים1.bmp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987675" y="3789363"/>
            <a:ext cx="6477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27" name="Picture 10" descr="C:\Documents and Settings\user\My Documents\My Pictures\bond-angles-in-methane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771775" y="6597650"/>
            <a:ext cx="963613" cy="86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28" name="Picture 12" descr="C:\Documents and Settings\user\My Documents\My Pictures\HCL.bmp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843213" y="1989138"/>
            <a:ext cx="725487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29" name="Picture 14" descr="C:\Documents and Settings\user\My Documents\My Pictures\O2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843213" y="1412875"/>
            <a:ext cx="793750" cy="37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1609</TotalTime>
  <Words>131</Words>
  <Application>Microsoft Office PowerPoint</Application>
  <PresentationFormat>‫הצגה על המסך (4:3)</PresentationFormat>
  <Paragraphs>85</Paragraphs>
  <Slides>1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2" baseType="lpstr">
      <vt:lpstr>ערכת נושא Office</vt:lpstr>
      <vt:lpstr>שקופית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צורות וקטביות המולקולה</dc:title>
  <dc:creator>אלישבע גבע</dc:creator>
  <dc:description/>
  <cp:lastModifiedBy>us</cp:lastModifiedBy>
  <cp:revision>110</cp:revision>
  <cp:lastPrinted>2014-10-19T07:52:20Z</cp:lastPrinted>
  <dcterms:created xsi:type="dcterms:W3CDTF">2011-04-26T06:09:41Z</dcterms:created>
  <dcterms:modified xsi:type="dcterms:W3CDTF">2016-03-10T14:36:19Z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צורות וקטביות המולקולה</vt:lpwstr>
  </property>
  <property fmtid="{D5CDD505-2E9C-101B-9397-08002B2CF9AE}" pid="3" name="SlideDescription">
    <vt:lpwstr/>
  </property>
</Properties>
</file>