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0" r:id="rId4"/>
    <p:sldId id="259" r:id="rId5"/>
    <p:sldId id="271" r:id="rId6"/>
    <p:sldId id="263" r:id="rId7"/>
    <p:sldId id="280" r:id="rId8"/>
    <p:sldId id="282" r:id="rId9"/>
    <p:sldId id="281" r:id="rId10"/>
    <p:sldId id="283" r:id="rId11"/>
    <p:sldId id="265" r:id="rId12"/>
    <p:sldId id="266" r:id="rId13"/>
    <p:sldId id="261" r:id="rId14"/>
    <p:sldId id="284" r:id="rId15"/>
    <p:sldId id="272" r:id="rId16"/>
    <p:sldId id="268" r:id="rId17"/>
    <p:sldId id="262" r:id="rId18"/>
    <p:sldId id="273" r:id="rId19"/>
    <p:sldId id="274" r:id="rId20"/>
    <p:sldId id="275" r:id="rId21"/>
    <p:sldId id="276" r:id="rId22"/>
    <p:sldId id="277" r:id="rId23"/>
    <p:sldId id="278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\&#1499;&#1497;&#1514;&#1492;%20&#1493;&#1497;&#1512;&#1496;&#1493;&#1488;&#1500;&#1497;&#1514;\report%2018.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\&#1499;&#1497;&#1514;&#1492;%20&#1493;&#1497;&#1512;&#1496;&#1493;&#1488;&#1500;&#1497;&#1514;\report%2018.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495;&#1493;&#1489;&#1512;&#1514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Sheet2!$I$18:$I$19</c:f>
              <c:strCache>
                <c:ptCount val="2"/>
                <c:pt idx="0">
                  <c:v>בנים</c:v>
                </c:pt>
                <c:pt idx="1">
                  <c:v>בנות</c:v>
                </c:pt>
              </c:strCache>
            </c:strRef>
          </c:cat>
          <c:val>
            <c:numRef>
              <c:f>Sheet2!$J$18:$J$19</c:f>
              <c:numCache>
                <c:formatCode>General</c:formatCode>
                <c:ptCount val="2"/>
                <c:pt idx="0">
                  <c:v>25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legend>
      <c:legendPos val="l"/>
      <c:layout/>
      <c:overlay val="0"/>
    </c:legend>
    <c:plotVisOnly val="1"/>
    <c:dispBlanksAs val="gap"/>
    <c:showDLblsOverMax val="0"/>
  </c:chart>
  <c:txPr>
    <a:bodyPr/>
    <a:lstStyle/>
    <a:p>
      <a:pPr>
        <a:defRPr sz="1590" baseline="0"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Sheet2!$N$22:$N$25</c:f>
              <c:strCache>
                <c:ptCount val="4"/>
                <c:pt idx="0">
                  <c:v>חילוני </c:v>
                </c:pt>
                <c:pt idx="1">
                  <c:v>ממלכתי-דתי</c:v>
                </c:pt>
                <c:pt idx="2">
                  <c:v>דרוזי</c:v>
                </c:pt>
                <c:pt idx="3">
                  <c:v>חרדי</c:v>
                </c:pt>
              </c:strCache>
            </c:strRef>
          </c:cat>
          <c:val>
            <c:numRef>
              <c:f>Sheet2!$O$22:$O$25</c:f>
              <c:numCache>
                <c:formatCode>General</c:formatCode>
                <c:ptCount val="4"/>
                <c:pt idx="0">
                  <c:v>35</c:v>
                </c:pt>
                <c:pt idx="1">
                  <c:v>52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legend>
      <c:legendPos val="l"/>
      <c:layout>
        <c:manualLayout>
          <c:xMode val="edge"/>
          <c:yMode val="edge"/>
          <c:x val="0"/>
          <c:y val="0.17997841509673529"/>
          <c:w val="0.45433251524241414"/>
          <c:h val="0.745864745187042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גיליון1!$B$3:$B$31</c:f>
              <c:strCache>
                <c:ptCount val="29"/>
                <c:pt idx="0">
                  <c:v>אולפנת צביה אשקלון</c:v>
                </c:pt>
                <c:pt idx="1">
                  <c:v>אולפנת חפץ חיים </c:v>
                </c:pt>
                <c:pt idx="2">
                  <c:v>יחד מודיעין</c:v>
                </c:pt>
                <c:pt idx="3">
                  <c:v>אולפנת השומרון </c:v>
                </c:pt>
                <c:pt idx="4">
                  <c:v>בי"ס לאומנויות אשקלון</c:v>
                </c:pt>
                <c:pt idx="5">
                  <c:v>השיטה רחובות</c:v>
                </c:pt>
                <c:pt idx="6">
                  <c:v>ישיבת צביה אשקלון</c:v>
                </c:pt>
                <c:pt idx="7">
                  <c:v>מקיף חוף השרון </c:v>
                </c:pt>
                <c:pt idx="8">
                  <c:v>פלך ק. עקרון </c:v>
                </c:pt>
                <c:pt idx="9">
                  <c:v>אולפנת צביה רחובות </c:v>
                </c:pt>
                <c:pt idx="10">
                  <c:v>אמית רחובות </c:v>
                </c:pt>
                <c:pt idx="11">
                  <c:v>אולפנא לבנות צביה</c:v>
                </c:pt>
                <c:pt idx="12">
                  <c:v>ישיבת בני עקיבא לפיד</c:v>
                </c:pt>
                <c:pt idx="13">
                  <c:v>מקיף חורפיש</c:v>
                </c:pt>
                <c:pt idx="14">
                  <c:v>אולפנת כוכב יעקב </c:v>
                </c:pt>
                <c:pt idx="15">
                  <c:v>אולפנת אהבת ישראל(רמת בית שמש)</c:v>
                </c:pt>
                <c:pt idx="16">
                  <c:v>מקיף דתי אמית פירסט בית שמש </c:v>
                </c:pt>
                <c:pt idx="17">
                  <c:v>אורט עירוני ד' מודיעין</c:v>
                </c:pt>
                <c:pt idx="18">
                  <c:v>בנות יעקב בני ברק</c:v>
                </c:pt>
                <c:pt idx="19">
                  <c:v>אנקורי רעננה</c:v>
                </c:pt>
                <c:pt idx="20">
                  <c:v>צביה רחובות </c:v>
                </c:pt>
                <c:pt idx="21">
                  <c:v>ישיבת בני עקיבא מודיעין </c:v>
                </c:pt>
                <c:pt idx="22">
                  <c:v>כפר אדומים </c:v>
                </c:pt>
                <c:pt idx="23">
                  <c:v>כפר שמריהו - רשפון</c:v>
                </c:pt>
                <c:pt idx="24">
                  <c:v>מקיף כרמל זובולון </c:v>
                </c:pt>
                <c:pt idx="25">
                  <c:v>עירוני ב מודיעין</c:v>
                </c:pt>
                <c:pt idx="26">
                  <c:v>עירוני ג מודיעין</c:v>
                </c:pt>
                <c:pt idx="27">
                  <c:v>רנה קסין </c:v>
                </c:pt>
                <c:pt idx="28">
                  <c:v>תלמה ילין </c:v>
                </c:pt>
              </c:strCache>
            </c:strRef>
          </c:cat>
          <c:val>
            <c:numRef>
              <c:f>גיליון1!$C$3:$C$31</c:f>
              <c:numCache>
                <c:formatCode>General</c:formatCode>
                <c:ptCount val="29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48672"/>
        <c:axId val="47550464"/>
      </c:barChart>
      <c:catAx>
        <c:axId val="47548672"/>
        <c:scaling>
          <c:orientation val="minMax"/>
        </c:scaling>
        <c:delete val="0"/>
        <c:axPos val="b"/>
        <c:majorTickMark val="out"/>
        <c:minorTickMark val="none"/>
        <c:tickLblPos val="nextTo"/>
        <c:crossAx val="47550464"/>
        <c:crosses val="autoZero"/>
        <c:auto val="1"/>
        <c:lblAlgn val="ctr"/>
        <c:lblOffset val="100"/>
        <c:noMultiLvlLbl val="0"/>
      </c:catAx>
      <c:valAx>
        <c:axId val="4755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548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Sheet1!$F$3:$G$3</c:f>
              <c:strCache>
                <c:ptCount val="2"/>
                <c:pt idx="0">
                  <c:v>בנים</c:v>
                </c:pt>
                <c:pt idx="1">
                  <c:v>בנות</c:v>
                </c:pt>
              </c:strCache>
            </c:strRef>
          </c:cat>
          <c:val>
            <c:numRef>
              <c:f>Sheet1!$F$4:$G$4</c:f>
              <c:numCache>
                <c:formatCode>General</c:formatCode>
                <c:ptCount val="2"/>
                <c:pt idx="0">
                  <c:v>12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legend>
      <c:legendPos val="l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Sheet1!$Q$4:$S$4</c:f>
              <c:strCache>
                <c:ptCount val="3"/>
                <c:pt idx="0">
                  <c:v>דתי לאומי</c:v>
                </c:pt>
                <c:pt idx="1">
                  <c:v>חילוני</c:v>
                </c:pt>
                <c:pt idx="2">
                  <c:v>ערבי</c:v>
                </c:pt>
              </c:strCache>
            </c:strRef>
          </c:cat>
          <c:val>
            <c:numRef>
              <c:f>Sheet1!$Q$5:$S$5</c:f>
              <c:numCache>
                <c:formatCode>General</c:formatCode>
                <c:ptCount val="3"/>
                <c:pt idx="0">
                  <c:v>11</c:v>
                </c:pt>
                <c:pt idx="1">
                  <c:v>15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legend>
      <c:legendPos val="l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2C8F38-A238-4354-B971-889DAB3A90D7}" type="datetimeFigureOut">
              <a:rPr lang="he-IL" smtClean="0"/>
              <a:t>כ"ו/כסלו/תשע"ו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E55A51-5FA0-4821-99ED-D57123731F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4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6CA2-2EB0-4941-984E-040B848E9444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431B-1D1F-4A07-B9C6-750D53639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5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6CA2-2EB0-4941-984E-040B848E9444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431B-1D1F-4A07-B9C6-750D53639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4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6CA2-2EB0-4941-984E-040B848E9444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431B-1D1F-4A07-B9C6-750D53639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6CA2-2EB0-4941-984E-040B848E9444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431B-1D1F-4A07-B9C6-750D53639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7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6CA2-2EB0-4941-984E-040B848E9444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431B-1D1F-4A07-B9C6-750D53639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6CA2-2EB0-4941-984E-040B848E9444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431B-1D1F-4A07-B9C6-750D53639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6CA2-2EB0-4941-984E-040B848E9444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431B-1D1F-4A07-B9C6-750D53639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6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6CA2-2EB0-4941-984E-040B848E9444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431B-1D1F-4A07-B9C6-750D53639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6CA2-2EB0-4941-984E-040B848E9444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431B-1D1F-4A07-B9C6-750D53639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9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6CA2-2EB0-4941-984E-040B848E9444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431B-1D1F-4A07-B9C6-750D53639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6CA2-2EB0-4941-984E-040B848E9444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431B-1D1F-4A07-B9C6-750D53639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8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6CA2-2EB0-4941-984E-040B848E9444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7431B-1D1F-4A07-B9C6-750D53639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515" y="2141773"/>
            <a:ext cx="9156538" cy="107384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9753" y="1838434"/>
            <a:ext cx="7677928" cy="144655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8800" b="1" spc="50" dirty="0" smtClean="0">
                <a:ln w="1143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כימיה ברשת</a:t>
            </a:r>
          </a:p>
        </p:txBody>
      </p:sp>
      <p:sp>
        <p:nvSpPr>
          <p:cNvPr id="6" name="Rectangle 5"/>
          <p:cNvSpPr/>
          <p:nvPr/>
        </p:nvSpPr>
        <p:spPr>
          <a:xfrm>
            <a:off x="-740" y="6346605"/>
            <a:ext cx="9156538" cy="512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37" y="8616"/>
            <a:ext cx="3626567" cy="665229"/>
          </a:xfrm>
          <a:prstGeom prst="rect">
            <a:avLst/>
          </a:prstGeom>
        </p:spPr>
      </p:pic>
      <p:sp>
        <p:nvSpPr>
          <p:cNvPr id="9" name="AutoShape 2" descr="Displaying logo3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19" name="Group 18"/>
          <p:cNvGrpSpPr/>
          <p:nvPr/>
        </p:nvGrpSpPr>
        <p:grpSpPr>
          <a:xfrm>
            <a:off x="524248" y="660140"/>
            <a:ext cx="1440159" cy="1410074"/>
            <a:chOff x="251520" y="505646"/>
            <a:chExt cx="1440159" cy="1410074"/>
          </a:xfrm>
        </p:grpSpPr>
        <p:sp>
          <p:nvSpPr>
            <p:cNvPr id="12" name="Oval 11"/>
            <p:cNvSpPr/>
            <p:nvPr/>
          </p:nvSpPr>
          <p:spPr>
            <a:xfrm>
              <a:off x="859752" y="505646"/>
              <a:ext cx="831927" cy="831927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Oval 12"/>
            <p:cNvSpPr/>
            <p:nvPr/>
          </p:nvSpPr>
          <p:spPr>
            <a:xfrm>
              <a:off x="251520" y="1556792"/>
              <a:ext cx="358928" cy="3589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8" name="Straight Connector 17"/>
            <p:cNvCxnSpPr>
              <a:stCxn id="12" idx="3"/>
              <a:endCxn id="13" idx="7"/>
            </p:cNvCxnSpPr>
            <p:nvPr/>
          </p:nvCxnSpPr>
          <p:spPr>
            <a:xfrm flipH="1">
              <a:off x="557884" y="1215740"/>
              <a:ext cx="423701" cy="3936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20194469">
            <a:off x="658547" y="5066997"/>
            <a:ext cx="2406596" cy="1099147"/>
            <a:chOff x="2411760" y="677040"/>
            <a:chExt cx="2406596" cy="1099147"/>
          </a:xfrm>
        </p:grpSpPr>
        <p:cxnSp>
          <p:nvCxnSpPr>
            <p:cNvPr id="23" name="Straight Connector 22"/>
            <p:cNvCxnSpPr/>
            <p:nvPr/>
          </p:nvCxnSpPr>
          <p:spPr>
            <a:xfrm flipH="1" flipV="1">
              <a:off x="3880431" y="1098209"/>
              <a:ext cx="518879" cy="3143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275856" y="677040"/>
              <a:ext cx="663728" cy="663728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Oval 14"/>
            <p:cNvSpPr/>
            <p:nvPr/>
          </p:nvSpPr>
          <p:spPr>
            <a:xfrm>
              <a:off x="4325644" y="1283475"/>
              <a:ext cx="492712" cy="492712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2795363" y="1126306"/>
              <a:ext cx="518879" cy="3143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411760" y="1268760"/>
              <a:ext cx="492712" cy="492712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 rot="18093352">
            <a:off x="3683824" y="3972560"/>
            <a:ext cx="1101632" cy="853104"/>
            <a:chOff x="4286233" y="4990783"/>
            <a:chExt cx="1227976" cy="85310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156765" y="5374318"/>
              <a:ext cx="186199" cy="1743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800698" y="4990783"/>
              <a:ext cx="527840" cy="477819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Oval 26"/>
            <p:cNvSpPr/>
            <p:nvPr/>
          </p:nvSpPr>
          <p:spPr>
            <a:xfrm>
              <a:off x="5239675" y="5444054"/>
              <a:ext cx="274534" cy="248518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286233" y="5489183"/>
              <a:ext cx="391837" cy="3547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 dirty="0"/>
            </a:p>
          </p:txBody>
        </p:sp>
        <p:cxnSp>
          <p:nvCxnSpPr>
            <p:cNvPr id="29" name="Straight Connector 28"/>
            <p:cNvCxnSpPr>
              <a:endCxn id="28" idx="7"/>
            </p:cNvCxnSpPr>
            <p:nvPr/>
          </p:nvCxnSpPr>
          <p:spPr>
            <a:xfrm flipH="1">
              <a:off x="4620688" y="5314210"/>
              <a:ext cx="210540" cy="2269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2093140">
            <a:off x="2561322" y="3815434"/>
            <a:ext cx="648220" cy="546715"/>
            <a:chOff x="4286233" y="4990783"/>
            <a:chExt cx="1227976" cy="85310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156765" y="5374318"/>
              <a:ext cx="186199" cy="1743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800698" y="4990783"/>
              <a:ext cx="527840" cy="477819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Oval 39"/>
            <p:cNvSpPr/>
            <p:nvPr/>
          </p:nvSpPr>
          <p:spPr>
            <a:xfrm>
              <a:off x="5239675" y="5444054"/>
              <a:ext cx="274534" cy="248518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4286233" y="5489183"/>
              <a:ext cx="391837" cy="3547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 dirty="0"/>
            </a:p>
          </p:txBody>
        </p:sp>
        <p:cxnSp>
          <p:nvCxnSpPr>
            <p:cNvPr id="42" name="Straight Connector 41"/>
            <p:cNvCxnSpPr>
              <a:endCxn id="41" idx="7"/>
            </p:cNvCxnSpPr>
            <p:nvPr/>
          </p:nvCxnSpPr>
          <p:spPr>
            <a:xfrm flipH="1">
              <a:off x="4620688" y="5314210"/>
              <a:ext cx="210540" cy="2269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20553133" flipH="1">
            <a:off x="625034" y="3270249"/>
            <a:ext cx="722582" cy="707487"/>
            <a:chOff x="251520" y="505646"/>
            <a:chExt cx="1440159" cy="1410074"/>
          </a:xfrm>
        </p:grpSpPr>
        <p:sp>
          <p:nvSpPr>
            <p:cNvPr id="44" name="Oval 43"/>
            <p:cNvSpPr/>
            <p:nvPr/>
          </p:nvSpPr>
          <p:spPr>
            <a:xfrm>
              <a:off x="859752" y="505646"/>
              <a:ext cx="831927" cy="831927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Oval 44"/>
            <p:cNvSpPr/>
            <p:nvPr/>
          </p:nvSpPr>
          <p:spPr>
            <a:xfrm>
              <a:off x="251520" y="1556792"/>
              <a:ext cx="358928" cy="3589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6" name="Straight Connector 45"/>
            <p:cNvCxnSpPr>
              <a:stCxn id="44" idx="3"/>
              <a:endCxn id="45" idx="7"/>
            </p:cNvCxnSpPr>
            <p:nvPr/>
          </p:nvCxnSpPr>
          <p:spPr>
            <a:xfrm flipH="1">
              <a:off x="557884" y="1215740"/>
              <a:ext cx="423701" cy="3936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1583579">
            <a:off x="7425457" y="2937770"/>
            <a:ext cx="1362807" cy="1334338"/>
            <a:chOff x="251520" y="505646"/>
            <a:chExt cx="1440159" cy="1410074"/>
          </a:xfrm>
        </p:grpSpPr>
        <p:sp>
          <p:nvSpPr>
            <p:cNvPr id="48" name="Oval 47"/>
            <p:cNvSpPr/>
            <p:nvPr/>
          </p:nvSpPr>
          <p:spPr>
            <a:xfrm>
              <a:off x="859752" y="505646"/>
              <a:ext cx="831927" cy="831927"/>
            </a:xfrm>
            <a:prstGeom prst="ellipse">
              <a:avLst/>
            </a:prstGeom>
            <a:solidFill>
              <a:srgbClr val="C0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Oval 48"/>
            <p:cNvSpPr/>
            <p:nvPr/>
          </p:nvSpPr>
          <p:spPr>
            <a:xfrm>
              <a:off x="251520" y="1556792"/>
              <a:ext cx="358928" cy="3589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0" name="Straight Connector 49"/>
            <p:cNvCxnSpPr>
              <a:stCxn id="48" idx="3"/>
              <a:endCxn id="49" idx="7"/>
            </p:cNvCxnSpPr>
            <p:nvPr/>
          </p:nvCxnSpPr>
          <p:spPr>
            <a:xfrm flipH="1">
              <a:off x="557884" y="1215740"/>
              <a:ext cx="423701" cy="3936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rot="716942">
            <a:off x="3265809" y="75576"/>
            <a:ext cx="2284711" cy="1439878"/>
            <a:chOff x="4935703" y="959577"/>
            <a:chExt cx="2284711" cy="1439878"/>
          </a:xfrm>
        </p:grpSpPr>
        <p:grpSp>
          <p:nvGrpSpPr>
            <p:cNvPr id="60" name="Group 59"/>
            <p:cNvGrpSpPr/>
            <p:nvPr/>
          </p:nvGrpSpPr>
          <p:grpSpPr>
            <a:xfrm rot="2433800">
              <a:off x="4935703" y="989381"/>
              <a:ext cx="1440159" cy="1410074"/>
              <a:chOff x="251520" y="505646"/>
              <a:chExt cx="1440159" cy="1410074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59752" y="505646"/>
                <a:ext cx="831927" cy="831927"/>
              </a:xfrm>
              <a:prstGeom prst="ellipse">
                <a:avLst/>
              </a:prstGeom>
              <a:solidFill>
                <a:srgbClr val="C000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51520" y="1556792"/>
                <a:ext cx="358928" cy="358928"/>
              </a:xfrm>
              <a:prstGeom prst="ellipse">
                <a:avLst/>
              </a:prstGeom>
              <a:solidFill>
                <a:srgbClr val="6666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63" name="Straight Connector 62"/>
              <p:cNvCxnSpPr>
                <a:stCxn id="61" idx="3"/>
                <a:endCxn id="62" idx="7"/>
              </p:cNvCxnSpPr>
              <p:nvPr/>
            </p:nvCxnSpPr>
            <p:spPr>
              <a:xfrm flipH="1">
                <a:off x="557884" y="1215740"/>
                <a:ext cx="423701" cy="3936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 rot="13313370">
              <a:off x="5780255" y="959577"/>
              <a:ext cx="1440159" cy="1410074"/>
              <a:chOff x="251520" y="505646"/>
              <a:chExt cx="1440159" cy="1410074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859752" y="505646"/>
                <a:ext cx="831927" cy="83192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51520" y="1556792"/>
                <a:ext cx="358928" cy="358928"/>
              </a:xfrm>
              <a:prstGeom prst="ellipse">
                <a:avLst/>
              </a:prstGeom>
              <a:solidFill>
                <a:srgbClr val="6666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67" name="Straight Connector 66"/>
              <p:cNvCxnSpPr>
                <a:stCxn id="65" idx="3"/>
                <a:endCxn id="66" idx="7"/>
              </p:cNvCxnSpPr>
              <p:nvPr/>
            </p:nvCxnSpPr>
            <p:spPr>
              <a:xfrm flipH="1">
                <a:off x="557884" y="1215740"/>
                <a:ext cx="423701" cy="39361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5859124" y="4800037"/>
            <a:ext cx="1550804" cy="817728"/>
            <a:chOff x="6463775" y="4797132"/>
            <a:chExt cx="1550804" cy="817728"/>
          </a:xfrm>
        </p:grpSpPr>
        <p:cxnSp>
          <p:nvCxnSpPr>
            <p:cNvPr id="54" name="Straight Connector 53"/>
            <p:cNvCxnSpPr>
              <a:stCxn id="52" idx="3"/>
            </p:cNvCxnSpPr>
            <p:nvPr/>
          </p:nvCxnSpPr>
          <p:spPr>
            <a:xfrm rot="1910012" flipH="1">
              <a:off x="7039275" y="5070743"/>
              <a:ext cx="313859" cy="29157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6463775" y="4797132"/>
              <a:ext cx="1550804" cy="817728"/>
              <a:chOff x="6463775" y="4797132"/>
              <a:chExt cx="1550804" cy="817728"/>
            </a:xfrm>
          </p:grpSpPr>
          <p:sp>
            <p:nvSpPr>
              <p:cNvPr id="52" name="Oval 51"/>
              <p:cNvSpPr/>
              <p:nvPr/>
            </p:nvSpPr>
            <p:spPr>
              <a:xfrm rot="1910012">
                <a:off x="7398324" y="4797132"/>
                <a:ext cx="616255" cy="61625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9" name="Oval 68"/>
              <p:cNvSpPr/>
              <p:nvPr/>
            </p:nvSpPr>
            <p:spPr>
              <a:xfrm rot="1910012">
                <a:off x="6463775" y="4998606"/>
                <a:ext cx="616255" cy="61625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sp>
        <p:nvSpPr>
          <p:cNvPr id="53" name="Rectangle 55"/>
          <p:cNvSpPr/>
          <p:nvPr/>
        </p:nvSpPr>
        <p:spPr>
          <a:xfrm>
            <a:off x="-828600" y="138118"/>
            <a:ext cx="4398691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203233" y="6382002"/>
            <a:ext cx="2931980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8.12.2015</a:t>
            </a:r>
            <a:endParaRPr lang="en-US" sz="2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6485" y="3364118"/>
            <a:ext cx="47558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מושב המורים – דצמבר 2015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12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2895600" y="220489"/>
            <a:ext cx="592487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solidFill>
                  <a:schemeClr val="accent3"/>
                </a:solidFill>
              </a:rPr>
              <a:t>ההוראה בכיתה י' (מורה: יעל שורץ) </a:t>
            </a:r>
            <a:endParaRPr lang="he-IL" sz="2800" b="1" dirty="0"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2" name="מציין מיקום תוכן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233779"/>
              </p:ext>
            </p:extLst>
          </p:nvPr>
        </p:nvGraphicFramePr>
        <p:xfrm>
          <a:off x="152400" y="927970"/>
          <a:ext cx="8839200" cy="563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54982"/>
                <a:gridCol w="2437818"/>
                <a:gridCol w="2946400"/>
              </a:tblGrid>
              <a:tr h="802949"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 smtClean="0"/>
                        <a:t>שיעור סינכרוני</a:t>
                      </a:r>
                      <a:endParaRPr lang="he-I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 smtClean="0"/>
                        <a:t>שיעור תרגול </a:t>
                      </a:r>
                      <a:endParaRPr lang="he-I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 smtClean="0"/>
                        <a:t>שיעור א-סינכרוני (התלמיד)</a:t>
                      </a:r>
                      <a:endParaRPr lang="he-IL" sz="2200" dirty="0"/>
                    </a:p>
                  </a:txBody>
                  <a:tcPr/>
                </a:tc>
              </a:tr>
              <a:tr h="48177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effectLst/>
                        </a:rPr>
                        <a:t>2 </a:t>
                      </a:r>
                      <a:r>
                        <a:rPr lang="he-IL" sz="2000" b="1" dirty="0" err="1" smtClean="0">
                          <a:effectLst/>
                        </a:rPr>
                        <a:t>ש"ש</a:t>
                      </a:r>
                      <a:endParaRPr lang="he-IL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effectLst/>
                        </a:rPr>
                        <a:t>1 </a:t>
                      </a:r>
                      <a:r>
                        <a:rPr lang="he-IL" sz="2000" b="1" dirty="0" err="1" smtClean="0">
                          <a:effectLst/>
                        </a:rPr>
                        <a:t>ש"ש</a:t>
                      </a:r>
                      <a:r>
                        <a:rPr lang="he-IL" sz="2000" b="1" dirty="0" smtClean="0">
                          <a:effectLst/>
                        </a:rPr>
                        <a:t> רשות</a:t>
                      </a:r>
                      <a:endParaRPr lang="he-IL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effectLst/>
                        </a:rPr>
                        <a:t>1 </a:t>
                      </a:r>
                      <a:r>
                        <a:rPr lang="he-IL" sz="2000" b="1" dirty="0" err="1" smtClean="0">
                          <a:effectLst/>
                        </a:rPr>
                        <a:t>ש"ש</a:t>
                      </a:r>
                      <a:endParaRPr lang="he-IL" sz="2000" b="1" dirty="0">
                        <a:effectLst/>
                      </a:endParaRPr>
                    </a:p>
                  </a:txBody>
                  <a:tcPr/>
                </a:tc>
              </a:tr>
              <a:tr h="1687081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הקניית הידע החדש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תרגול כיתה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בחנים סינכרוניים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מעבדות ביתיות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התיאוריה של מעבדות החקר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תרגול</a:t>
                      </a:r>
                      <a:r>
                        <a:rPr lang="he-IL" sz="2000" b="1" baseline="0" dirty="0" smtClean="0">
                          <a:effectLst/>
                        </a:rPr>
                        <a:t> הנלמד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baseline="0" dirty="0" smtClean="0">
                          <a:effectLst/>
                        </a:rPr>
                        <a:t>בדיקת שיעורי בית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baseline="0" dirty="0" smtClean="0">
                          <a:effectLst/>
                        </a:rPr>
                        <a:t>יצירת קהילה לומדת</a:t>
                      </a:r>
                      <a:endParaRPr lang="he-IL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שיעורי בית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עבודות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מעבדות ביתיות</a:t>
                      </a:r>
                      <a:endParaRPr lang="he-IL" sz="2000" b="1" dirty="0">
                        <a:effectLst/>
                      </a:endParaRPr>
                    </a:p>
                  </a:txBody>
                  <a:tcPr/>
                </a:tc>
              </a:tr>
              <a:tr h="674477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2000" b="1" dirty="0" smtClean="0">
                          <a:effectLst/>
                        </a:rPr>
                        <a:t>מושגי יסוד</a:t>
                      </a:r>
                      <a:r>
                        <a:rPr lang="he-IL" sz="2000" b="1" baseline="0" dirty="0" smtClean="0">
                          <a:effectLst/>
                        </a:rPr>
                        <a:t>, מבנה האטום, מערכה מחזורית, סוגי חומרים, </a:t>
                      </a:r>
                      <a:r>
                        <a:rPr lang="he-IL" sz="2000" b="1" dirty="0" smtClean="0">
                          <a:effectLst/>
                        </a:rPr>
                        <a:t>מבנה וקישור, העשרה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he-IL" sz="2000" b="1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ctr" rtl="1">
                        <a:buFont typeface="Arial" panose="020B0604020202020204" pitchFamily="34" charset="0"/>
                        <a:buChar char="•"/>
                      </a:pPr>
                      <a:endParaRPr lang="he-IL" b="1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ctr" rtl="1">
                        <a:buFont typeface="Arial" panose="020B0604020202020204" pitchFamily="34" charset="0"/>
                        <a:buChar char="•"/>
                      </a:pPr>
                      <a:endParaRPr lang="he-IL" b="1" dirty="0">
                        <a:effectLst/>
                      </a:endParaRPr>
                    </a:p>
                  </a:txBody>
                  <a:tcPr/>
                </a:tc>
              </a:tr>
              <a:tr h="819326">
                <a:tc gridSpan="3">
                  <a:txBody>
                    <a:bodyPr/>
                    <a:lstStyle/>
                    <a:p>
                      <a:pPr algn="r" rtl="1"/>
                      <a:r>
                        <a:rPr lang="en-US" sz="2000" b="1" dirty="0" smtClean="0"/>
                        <a:t> </a:t>
                      </a:r>
                      <a:r>
                        <a:rPr lang="he-IL" sz="2000" b="1" dirty="0" smtClean="0"/>
                        <a:t>מערך החונכות</a:t>
                      </a:r>
                      <a:r>
                        <a:rPr lang="he-IL" sz="2000" dirty="0" smtClean="0"/>
                        <a:t>: 6 חונכות לכיתות י': נטע אברהם-גרין, יהל עצמון, ספיר פלד, רקיע </a:t>
                      </a:r>
                      <a:r>
                        <a:rPr lang="he-IL" sz="2000" dirty="0" err="1" smtClean="0"/>
                        <a:t>מנלה</a:t>
                      </a:r>
                      <a:r>
                        <a:rPr lang="he-IL" sz="2000" dirty="0" smtClean="0"/>
                        <a:t>, רעייה </a:t>
                      </a:r>
                      <a:r>
                        <a:rPr lang="he-IL" sz="2000" dirty="0" err="1" smtClean="0"/>
                        <a:t>קנטייב</a:t>
                      </a:r>
                      <a:r>
                        <a:rPr lang="he-IL" sz="2000" dirty="0" smtClean="0"/>
                        <a:t>, ענת אלבז.</a:t>
                      </a:r>
                    </a:p>
                    <a:p>
                      <a:pPr algn="r" rtl="1"/>
                      <a:r>
                        <a:rPr lang="he-IL" sz="2000" dirty="0" smtClean="0"/>
                        <a:t>שת"פ עם פר"ח: גיוס 9 חונכים נוספים. בשלבי ראיון, בחינה וקליטה.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553037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פתיחת שנה במפגש חגיגי – באסרו-חג סוכות 81 ילדי כיתות י' + 23 תלמידי כיתה י"א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7083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/>
                        <a:t>נוכחות בשיעור סינכרוני</a:t>
                      </a:r>
                      <a:r>
                        <a:rPr lang="he-IL" sz="2000" dirty="0" smtClean="0"/>
                        <a:t>:</a:t>
                      </a:r>
                      <a:r>
                        <a:rPr lang="he-IL" sz="2000" baseline="0" dirty="0" smtClean="0"/>
                        <a:t> </a:t>
                      </a:r>
                      <a:r>
                        <a:rPr lang="he-IL" sz="2000" baseline="0" dirty="0" smtClean="0">
                          <a:solidFill>
                            <a:schemeClr val="tx1"/>
                          </a:solidFill>
                        </a:rPr>
                        <a:t>כ-70 </a:t>
                      </a:r>
                      <a:r>
                        <a:rPr lang="he-IL" sz="2000" baseline="0" dirty="0" smtClean="0"/>
                        <a:t>תלמידים בממוצע</a:t>
                      </a:r>
                      <a:endParaRPr lang="he-IL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2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ln/>
                <a:solidFill>
                  <a:schemeClr val="accent3"/>
                </a:solidFill>
              </a:rPr>
              <a:t>ההוראה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90600"/>
            <a:ext cx="85577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כיתה י'- 3 </a:t>
            </a:r>
            <a:r>
              <a:rPr lang="he-IL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ש"ש</a:t>
            </a:r>
            <a:r>
              <a:rPr lang="he-I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he-IL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</a:t>
            </a:r>
            <a:r>
              <a:rPr lang="he-IL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e-IL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שיעור סינכרוני של שעה וחצי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2) מטלה א-סינכרונית כשיעורי בית </a:t>
            </a:r>
          </a:p>
          <a:p>
            <a:pPr algn="r" rtl="1"/>
            <a:r>
              <a:rPr lang="he-IL" sz="2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    או כלמידה בשיטת "כיתה הפוכה"</a:t>
            </a:r>
          </a:p>
          <a:p>
            <a:pPr algn="r" rtl="1"/>
            <a:endParaRPr lang="he-IL" sz="2600" b="1" dirty="0"/>
          </a:p>
          <a:p>
            <a:pPr marL="514350" indent="-514350" algn="r" rtl="1">
              <a:buAutoNum type="arabicParenR"/>
            </a:pPr>
            <a:r>
              <a:rPr lang="he-I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שיעור סינכרוני </a:t>
            </a:r>
            <a:r>
              <a:rPr lang="he-IL" sz="2600" b="1" dirty="0" smtClean="0"/>
              <a:t>מלווה ב:</a:t>
            </a:r>
          </a:p>
          <a:p>
            <a:pPr algn="r" rtl="1"/>
            <a:r>
              <a:rPr lang="he-IL" sz="2600" b="1" dirty="0"/>
              <a:t>	</a:t>
            </a:r>
            <a:r>
              <a:rPr lang="he-IL" sz="2600" dirty="0" smtClean="0">
                <a:solidFill>
                  <a:schemeClr val="tx2">
                    <a:lumMod val="75000"/>
                  </a:schemeClr>
                </a:solidFill>
              </a:rPr>
              <a:t>א.  מצגת </a:t>
            </a:r>
          </a:p>
          <a:p>
            <a:pPr algn="r" rtl="1"/>
            <a:r>
              <a:rPr lang="he-IL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e-IL" sz="2600" dirty="0" smtClean="0">
                <a:solidFill>
                  <a:schemeClr val="tx2">
                    <a:lumMod val="75000"/>
                  </a:schemeClr>
                </a:solidFill>
              </a:rPr>
              <a:t>	ב.  סרטון אחד או יותר</a:t>
            </a:r>
          </a:p>
          <a:p>
            <a:pPr algn="r" rtl="1"/>
            <a:r>
              <a:rPr lang="he-IL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e-IL" sz="2600" dirty="0" smtClean="0">
                <a:solidFill>
                  <a:schemeClr val="tx2">
                    <a:lumMod val="75000"/>
                  </a:schemeClr>
                </a:solidFill>
              </a:rPr>
              <a:t>	ג.  תרגול סינכרוני (בשיטת שאלות סקר אמריקאיות)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e-IL" sz="2600" dirty="0" smtClean="0">
                <a:solidFill>
                  <a:schemeClr val="tx2">
                    <a:lumMod val="75000"/>
                  </a:schemeClr>
                </a:solidFill>
              </a:rPr>
              <a:t> 	ד.  תרגול סינכרוני בשיטת מתן רשות דיבור או כתיבה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e-IL" sz="2600" dirty="0" smtClean="0">
                <a:solidFill>
                  <a:schemeClr val="tx2">
                    <a:lumMod val="75000"/>
                  </a:schemeClr>
                </a:solidFill>
              </a:rPr>
              <a:t> 	     לתלמיד בכיתה</a:t>
            </a:r>
          </a:p>
          <a:p>
            <a:pPr algn="r" rtl="1"/>
            <a:r>
              <a:rPr lang="he-IL" sz="2600" b="1" dirty="0"/>
              <a:t> </a:t>
            </a:r>
          </a:p>
          <a:p>
            <a:pPr marL="514350" indent="-514350" algn="r" rtl="1">
              <a:buAutoNum type="arabicParenR" startAt="2"/>
            </a:pPr>
            <a:r>
              <a:rPr lang="he-I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מטלה א-סינכרונית</a:t>
            </a:r>
            <a:r>
              <a:rPr lang="he-IL" sz="2600" b="1" dirty="0" smtClean="0"/>
              <a:t>:</a:t>
            </a:r>
          </a:p>
          <a:p>
            <a:pPr algn="r" rtl="1"/>
            <a:r>
              <a:rPr lang="he-IL" sz="2600" b="1" dirty="0"/>
              <a:t> </a:t>
            </a:r>
            <a:r>
              <a:rPr lang="he-IL" sz="2600" b="1" dirty="0" smtClean="0"/>
              <a:t>	</a:t>
            </a:r>
            <a:r>
              <a:rPr lang="he-IL" sz="2600" dirty="0" smtClean="0">
                <a:solidFill>
                  <a:schemeClr val="tx2">
                    <a:lumMod val="75000"/>
                  </a:schemeClr>
                </a:solidFill>
              </a:rPr>
              <a:t>א.  מטלת </a:t>
            </a:r>
            <a:r>
              <a:rPr lang="he-IL" sz="2600" dirty="0" err="1" smtClean="0">
                <a:solidFill>
                  <a:schemeClr val="tx2">
                    <a:lumMod val="75000"/>
                  </a:schemeClr>
                </a:solidFill>
              </a:rPr>
              <a:t>מוודל</a:t>
            </a:r>
            <a:endParaRPr lang="he-IL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r>
              <a:rPr lang="he-IL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e-IL" sz="2600" dirty="0" smtClean="0">
                <a:solidFill>
                  <a:schemeClr val="tx2">
                    <a:lumMod val="75000"/>
                  </a:schemeClr>
                </a:solidFill>
              </a:rPr>
              <a:t>	ב.  מטלה נוספת כדוגמת משימת מעבדה / עבודת הגשה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ln/>
                <a:solidFill>
                  <a:schemeClr val="accent3"/>
                </a:solidFill>
              </a:rPr>
              <a:t>מעקב הלמידה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63843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בזמן השיעור</a:t>
            </a:r>
          </a:p>
          <a:p>
            <a:pPr algn="r" rtl="1"/>
            <a:endParaRPr lang="he-IL" sz="2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he-IL" sz="3000" dirty="0" smtClean="0">
                <a:solidFill>
                  <a:schemeClr val="tx2">
                    <a:lumMod val="75000"/>
                  </a:schemeClr>
                </a:solidFill>
              </a:rPr>
              <a:t>השתתפות פעילה:	1) התחברות לשיעור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e-IL" sz="3000" dirty="0" smtClean="0">
                <a:solidFill>
                  <a:schemeClr val="tx2">
                    <a:lumMod val="75000"/>
                  </a:schemeClr>
                </a:solidFill>
              </a:rPr>
              <a:t> 			2) </a:t>
            </a:r>
            <a:r>
              <a:rPr lang="he-IL" sz="3000" dirty="0">
                <a:solidFill>
                  <a:schemeClr val="tx2">
                    <a:lumMod val="75000"/>
                  </a:schemeClr>
                </a:solidFill>
              </a:rPr>
              <a:t>כתיבה (צ'אט </a:t>
            </a:r>
            <a:r>
              <a:rPr lang="he-IL" sz="3000" dirty="0" smtClean="0">
                <a:solidFill>
                  <a:schemeClr val="tx2">
                    <a:lumMod val="75000"/>
                  </a:schemeClr>
                </a:solidFill>
              </a:rPr>
              <a:t>או על הלוח)</a:t>
            </a:r>
          </a:p>
          <a:p>
            <a:pPr algn="r" rtl="1"/>
            <a:r>
              <a:rPr lang="he-IL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e-IL" sz="3000" dirty="0" smtClean="0">
                <a:solidFill>
                  <a:schemeClr val="tx2">
                    <a:lumMod val="75000"/>
                  </a:schemeClr>
                </a:solidFill>
              </a:rPr>
              <a:t>			3) דיבור (הצבעה)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e-IL" sz="2600" b="1" dirty="0" smtClean="0"/>
              <a:t> </a:t>
            </a:r>
            <a:endParaRPr lang="he-IL" sz="2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he-I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לאחר השיעור</a:t>
            </a:r>
          </a:p>
          <a:p>
            <a:pPr algn="r" rtl="1"/>
            <a:endParaRPr lang="he-IL" sz="2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he-IL" sz="3000" dirty="0" smtClean="0">
                <a:solidFill>
                  <a:schemeClr val="tx2">
                    <a:lumMod val="75000"/>
                  </a:schemeClr>
                </a:solidFill>
              </a:rPr>
              <a:t>השתתפות פעילה: 1) התחברות לאתר </a:t>
            </a:r>
            <a:r>
              <a:rPr lang="he-IL" sz="3000" dirty="0" err="1" smtClean="0">
                <a:solidFill>
                  <a:schemeClr val="tx2">
                    <a:lumMod val="75000"/>
                  </a:schemeClr>
                </a:solidFill>
              </a:rPr>
              <a:t>המוודל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e-IL" sz="3000" dirty="0" smtClean="0">
                <a:solidFill>
                  <a:schemeClr val="tx2">
                    <a:lumMod val="75000"/>
                  </a:schemeClr>
                </a:solidFill>
              </a:rPr>
              <a:t> 			2) ביצוע המטלות</a:t>
            </a:r>
          </a:p>
          <a:p>
            <a:pPr algn="r" rtl="1"/>
            <a:r>
              <a:rPr lang="he-IL" sz="3000" dirty="0" smtClean="0">
                <a:solidFill>
                  <a:schemeClr val="tx2">
                    <a:lumMod val="75000"/>
                  </a:schemeClr>
                </a:solidFill>
              </a:rPr>
              <a:t> 			3) יצירת קשר (פורום, מייל, </a:t>
            </a:r>
            <a:r>
              <a:rPr lang="he-IL" sz="3000" dirty="0" err="1" smtClean="0">
                <a:solidFill>
                  <a:schemeClr val="tx2">
                    <a:lumMod val="75000"/>
                  </a:schemeClr>
                </a:solidFill>
              </a:rPr>
              <a:t>וואצאפ</a:t>
            </a:r>
            <a:r>
              <a:rPr lang="he-IL" sz="3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r" rtl="1"/>
            <a:endParaRPr lang="he-I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0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ln/>
                <a:solidFill>
                  <a:schemeClr val="accent3"/>
                </a:solidFill>
              </a:rPr>
              <a:t>עובדות ומספרים כיתה יא'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9" name="מציין מיקום תוכן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54155"/>
              </p:ext>
            </p:extLst>
          </p:nvPr>
        </p:nvGraphicFramePr>
        <p:xfrm>
          <a:off x="43629" y="892164"/>
          <a:ext cx="9067800" cy="558251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75969"/>
                <a:gridCol w="5491831"/>
              </a:tblGrid>
              <a:tr h="54429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מספר תלמידים</a:t>
                      </a:r>
                      <a:endParaRPr lang="he-IL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0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27</a:t>
                      </a:r>
                      <a:endParaRPr lang="he-IL" sz="3000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901943">
                <a:tc>
                  <a:txBody>
                    <a:bodyPr/>
                    <a:lstStyle/>
                    <a:p>
                      <a:pPr algn="ctr" rtl="1"/>
                      <a:endParaRPr lang="he-IL" sz="2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1"/>
                      <a:r>
                        <a:rPr lang="he-IL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חלוקה לפי מגדר</a:t>
                      </a:r>
                      <a:endParaRPr lang="he-IL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he-IL" sz="2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r" rtl="1"/>
                      <a:r>
                        <a:rPr lang="he-IL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r>
                        <a:rPr lang="he-IL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בנות ,</a:t>
                      </a:r>
                      <a:r>
                        <a:rPr lang="he-IL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e-IL" sz="2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r>
                        <a:rPr lang="he-IL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בנים</a:t>
                      </a:r>
                      <a:endParaRPr lang="he-IL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424785">
                <a:tc>
                  <a:txBody>
                    <a:bodyPr/>
                    <a:lstStyle/>
                    <a:p>
                      <a:pPr algn="ctr" rtl="1"/>
                      <a:endParaRPr lang="he-IL" sz="2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1"/>
                      <a:r>
                        <a:rPr lang="he-IL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חלוקה לפי מגזר</a:t>
                      </a:r>
                      <a:endParaRPr lang="he-IL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endParaRPr lang="he-IL" sz="2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דתי לאומי </a:t>
                      </a:r>
                      <a:r>
                        <a:rPr lang="he-IL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חילוני </a:t>
                      </a:r>
                      <a:r>
                        <a:rPr lang="he-IL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ערבי </a:t>
                      </a:r>
                      <a:r>
                        <a:rPr lang="he-IL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he-IL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659945"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חלוקה לפי אזור גיאוגרפי</a:t>
                      </a:r>
                      <a:endParaRPr lang="he-IL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צפון: </a:t>
                      </a:r>
                      <a:r>
                        <a:rPr lang="he-IL" sz="2200" b="0" dirty="0" smtClean="0">
                          <a:effectLst/>
                        </a:rPr>
                        <a:t>מגדל העמק, כפר כנא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מרכז: </a:t>
                      </a:r>
                      <a:r>
                        <a:rPr lang="he-IL" sz="2200" b="0" dirty="0" smtClean="0">
                          <a:effectLst/>
                        </a:rPr>
                        <a:t>אלקנה, בית שמש, ירושלים, מודיעין, נס ציונה, גבעתיים 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דרום: </a:t>
                      </a:r>
                      <a:r>
                        <a:rPr lang="he-IL" sz="2200" b="0" dirty="0" smtClean="0">
                          <a:effectLst/>
                        </a:rPr>
                        <a:t>ירוחם</a:t>
                      </a:r>
                      <a:endParaRPr lang="he-IL" sz="2200" b="0" dirty="0">
                        <a:effectLst/>
                      </a:endParaRPr>
                    </a:p>
                  </a:txBody>
                  <a:tcPr/>
                </a:tc>
              </a:tr>
              <a:tr h="1039426"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חלוקה לפי בתי ספר</a:t>
                      </a:r>
                      <a:endParaRPr lang="he-IL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 בתי ספר</a:t>
                      </a:r>
                      <a:r>
                        <a:rPr lang="he-IL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r" rtl="1"/>
                      <a:r>
                        <a:rPr lang="he-IL" sz="1800" b="1" dirty="0" smtClean="0"/>
                        <a:t>תלמיד אחד עד ארבעה תלמידים מכל בי"ס.</a:t>
                      </a:r>
                      <a:r>
                        <a:rPr lang="he-IL" sz="1800" b="1" kern="1200" dirty="0" smtClean="0"/>
                        <a:t> תלמידה מהחינוך המיוחד.</a:t>
                      </a:r>
                      <a:endParaRPr lang="he-I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414161"/>
              </p:ext>
            </p:extLst>
          </p:nvPr>
        </p:nvGraphicFramePr>
        <p:xfrm>
          <a:off x="228600" y="1143000"/>
          <a:ext cx="2514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132555"/>
              </p:ext>
            </p:extLst>
          </p:nvPr>
        </p:nvGraphicFramePr>
        <p:xfrm>
          <a:off x="-35187" y="2286000"/>
          <a:ext cx="25146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49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2895600" y="220489"/>
            <a:ext cx="592487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solidFill>
                  <a:schemeClr val="accent3"/>
                </a:solidFill>
              </a:rPr>
              <a:t>ההוראה בכיתה יא' (מורה: רחל אידלמן) </a:t>
            </a:r>
            <a:endParaRPr lang="he-IL" sz="2800" b="1" dirty="0"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2" name="מציין מיקום תוכן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48121"/>
              </p:ext>
            </p:extLst>
          </p:nvPr>
        </p:nvGraphicFramePr>
        <p:xfrm>
          <a:off x="152400" y="990600"/>
          <a:ext cx="8839200" cy="55847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81192"/>
                <a:gridCol w="2792260"/>
                <a:gridCol w="2565748"/>
              </a:tblGrid>
              <a:tr h="802949"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 smtClean="0"/>
                        <a:t>שיעור סינכרוני</a:t>
                      </a:r>
                      <a:endParaRPr lang="he-I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 smtClean="0"/>
                        <a:t>שיעור תרגול </a:t>
                      </a:r>
                      <a:endParaRPr lang="he-I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 smtClean="0"/>
                        <a:t>שיעור א-סינכרוני (התלמיד)</a:t>
                      </a:r>
                      <a:endParaRPr lang="he-IL" sz="2200" dirty="0"/>
                    </a:p>
                  </a:txBody>
                  <a:tcPr/>
                </a:tc>
              </a:tr>
              <a:tr h="48177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effectLst/>
                        </a:rPr>
                        <a:t>2 </a:t>
                      </a:r>
                      <a:r>
                        <a:rPr lang="he-IL" sz="2000" b="1" dirty="0" err="1" smtClean="0">
                          <a:effectLst/>
                        </a:rPr>
                        <a:t>ש"ש</a:t>
                      </a:r>
                      <a:endParaRPr lang="he-IL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effectLst/>
                        </a:rPr>
                        <a:t>2 </a:t>
                      </a:r>
                      <a:r>
                        <a:rPr lang="he-IL" sz="2000" b="1" dirty="0" err="1" smtClean="0">
                          <a:effectLst/>
                        </a:rPr>
                        <a:t>ש"ש</a:t>
                      </a:r>
                      <a:r>
                        <a:rPr lang="he-IL" sz="2000" b="1" dirty="0" smtClean="0">
                          <a:effectLst/>
                        </a:rPr>
                        <a:t> חובה</a:t>
                      </a:r>
                      <a:endParaRPr lang="he-IL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effectLst/>
                        </a:rPr>
                        <a:t>2 </a:t>
                      </a:r>
                      <a:r>
                        <a:rPr lang="he-IL" sz="2000" b="1" dirty="0" err="1" smtClean="0">
                          <a:effectLst/>
                        </a:rPr>
                        <a:t>ש"ש</a:t>
                      </a:r>
                      <a:endParaRPr lang="he-IL" sz="2000" b="1" dirty="0">
                        <a:effectLst/>
                      </a:endParaRPr>
                    </a:p>
                  </a:txBody>
                  <a:tcPr/>
                </a:tc>
              </a:tr>
              <a:tr h="1525603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הקניית הידע החדש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תרגול כיתה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מעבדות ביתיות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התיאוריה של מעבדות החקר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תרגול</a:t>
                      </a:r>
                      <a:r>
                        <a:rPr lang="he-IL" sz="2000" b="1" baseline="0" dirty="0" smtClean="0">
                          <a:effectLst/>
                        </a:rPr>
                        <a:t> הנלמד</a:t>
                      </a:r>
                    </a:p>
                    <a:p>
                      <a:pPr marL="285750" marR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2000" b="1" dirty="0" smtClean="0">
                          <a:effectLst/>
                        </a:rPr>
                        <a:t>בחנים סינכרוניים</a:t>
                      </a:r>
                      <a:endParaRPr lang="he-IL" sz="2000" b="1" baseline="0" dirty="0" smtClean="0">
                        <a:effectLst/>
                      </a:endParaRP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baseline="0" dirty="0" smtClean="0">
                          <a:effectLst/>
                        </a:rPr>
                        <a:t>בדיקת שיעורי בית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baseline="0" dirty="0" smtClean="0">
                          <a:effectLst/>
                        </a:rPr>
                        <a:t>יצירת קהילה לומדת</a:t>
                      </a:r>
                      <a:endParaRPr lang="he-IL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שיעורי בית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עבודות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000" b="1" dirty="0" smtClean="0">
                          <a:effectLst/>
                        </a:rPr>
                        <a:t>מעבדות ביתיות</a:t>
                      </a:r>
                      <a:endParaRPr lang="he-IL" sz="2000" b="1" dirty="0">
                        <a:effectLst/>
                      </a:endParaRPr>
                    </a:p>
                  </a:txBody>
                  <a:tcPr/>
                </a:tc>
              </a:tr>
              <a:tr h="674477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2000" b="1" dirty="0" smtClean="0">
                          <a:effectLst/>
                        </a:rPr>
                        <a:t>חזרה מבנה וקישור, טעם של כימיה,</a:t>
                      </a:r>
                      <a:r>
                        <a:rPr lang="he-IL" sz="2000" b="1" baseline="0" dirty="0" smtClean="0">
                          <a:effectLst/>
                        </a:rPr>
                        <a:t> </a:t>
                      </a:r>
                      <a:r>
                        <a:rPr lang="he-IL" sz="2000" b="1" baseline="0" dirty="0" err="1" smtClean="0">
                          <a:effectLst/>
                        </a:rPr>
                        <a:t>סטויכיומטריה</a:t>
                      </a:r>
                      <a:r>
                        <a:rPr lang="he-IL" sz="2000" b="1" baseline="0" dirty="0" smtClean="0">
                          <a:effectLst/>
                        </a:rPr>
                        <a:t>, חמצון-חיזור, חומצות ובסיסים</a:t>
                      </a:r>
                      <a:endParaRPr lang="he-IL" sz="2000" b="1" dirty="0" smtClean="0">
                        <a:effectLst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he-IL" sz="2000" b="1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ctr" rtl="1">
                        <a:buFont typeface="Arial" panose="020B0604020202020204" pitchFamily="34" charset="0"/>
                        <a:buChar char="•"/>
                      </a:pPr>
                      <a:endParaRPr lang="he-IL" b="1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ctr" rtl="1">
                        <a:buFont typeface="Arial" panose="020B0604020202020204" pitchFamily="34" charset="0"/>
                        <a:buChar char="•"/>
                      </a:pPr>
                      <a:endParaRPr lang="he-IL" b="1" dirty="0">
                        <a:effectLst/>
                      </a:endParaRPr>
                    </a:p>
                  </a:txBody>
                  <a:tcPr/>
                </a:tc>
              </a:tr>
              <a:tr h="819326">
                <a:tc gridSpan="3">
                  <a:txBody>
                    <a:bodyPr/>
                    <a:lstStyle/>
                    <a:p>
                      <a:pPr algn="r" rtl="1"/>
                      <a:r>
                        <a:rPr lang="en-US" sz="2000" b="1" dirty="0" smtClean="0"/>
                        <a:t> </a:t>
                      </a:r>
                      <a:r>
                        <a:rPr lang="he-IL" sz="2000" b="1" dirty="0" smtClean="0"/>
                        <a:t>מערך החונכות</a:t>
                      </a:r>
                      <a:r>
                        <a:rPr lang="he-IL" sz="2000" dirty="0" smtClean="0"/>
                        <a:t>: 1 חונכת לכיתה י"א: מירב גבע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553037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שנה שניה של לימודים (3 מחנות מדעיים, התחלת מעבדות החקר, </a:t>
                      </a:r>
                      <a:r>
                        <a:rPr lang="he-IL" sz="2000" dirty="0" err="1" smtClean="0"/>
                        <a:t>פרוייקט</a:t>
                      </a:r>
                      <a:r>
                        <a:rPr lang="he-IL" sz="2000" dirty="0" smtClean="0"/>
                        <a:t> "יש לנו כימיה")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3037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/>
                        <a:t>נוכחות בשיעור סינכרוני</a:t>
                      </a:r>
                      <a:r>
                        <a:rPr lang="he-IL" sz="2000" dirty="0" smtClean="0"/>
                        <a:t>:</a:t>
                      </a:r>
                      <a:r>
                        <a:rPr lang="he-IL" sz="2000" baseline="0" dirty="0" smtClean="0"/>
                        <a:t> </a:t>
                      </a:r>
                      <a:r>
                        <a:rPr lang="he-IL" sz="2000" baseline="0" dirty="0" smtClean="0">
                          <a:solidFill>
                            <a:schemeClr val="tx1"/>
                          </a:solidFill>
                        </a:rPr>
                        <a:t>כ-20 </a:t>
                      </a:r>
                      <a:r>
                        <a:rPr lang="he-IL" sz="2000" baseline="0" dirty="0" smtClean="0"/>
                        <a:t>תלמידים בממוצע</a:t>
                      </a:r>
                      <a:endParaRPr lang="he-IL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3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ln/>
                <a:solidFill>
                  <a:schemeClr val="accent3"/>
                </a:solidFill>
              </a:rPr>
              <a:t>האתר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838200"/>
            <a:ext cx="8363272" cy="5665809"/>
            <a:chOff x="1529529" y="341334"/>
            <a:chExt cx="6096000" cy="616267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529" y="1636734"/>
              <a:ext cx="6096000" cy="486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529" y="341334"/>
              <a:ext cx="597217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59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ln/>
                <a:solidFill>
                  <a:schemeClr val="accent3"/>
                </a:solidFill>
              </a:rPr>
              <a:t>שיעור סינכרוני : דוגמאות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98" y="829222"/>
            <a:ext cx="4566471" cy="2730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99" y="3597507"/>
            <a:ext cx="4566471" cy="2834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1" y="3597507"/>
            <a:ext cx="4321237" cy="2812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1" y="837281"/>
            <a:ext cx="4321237" cy="272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ln/>
                <a:solidFill>
                  <a:schemeClr val="accent3"/>
                </a:solidFill>
              </a:rPr>
              <a:t>הערכה ומדידה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מציין מיקום תוכן 5"/>
          <p:cNvSpPr txBox="1">
            <a:spLocks/>
          </p:cNvSpPr>
          <p:nvPr/>
        </p:nvSpPr>
        <p:spPr>
          <a:xfrm>
            <a:off x="168337" y="999995"/>
            <a:ext cx="8818384" cy="41148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78156"/>
            <a:ext cx="8986721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הערכת התלמידים נעשית בכמה דרכים:</a:t>
            </a:r>
          </a:p>
          <a:p>
            <a:pPr algn="r" rtl="1"/>
            <a:endParaRPr lang="he-IL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r" rtl="1">
              <a:buAutoNum type="arabicPeriod"/>
            </a:pPr>
            <a:r>
              <a:rPr lang="he-IL" sz="2400" b="1" dirty="0" smtClean="0">
                <a:solidFill>
                  <a:schemeClr val="tx2">
                    <a:lumMod val="75000"/>
                  </a:schemeClr>
                </a:solidFill>
              </a:rPr>
              <a:t>ביצוע משימות שוטפות באתר (משימות </a:t>
            </a:r>
            <a:r>
              <a:rPr lang="he-IL" sz="2400" b="1" dirty="0" err="1" smtClean="0">
                <a:solidFill>
                  <a:schemeClr val="tx2">
                    <a:lumMod val="75000"/>
                  </a:schemeClr>
                </a:solidFill>
              </a:rPr>
              <a:t>מוודל</a:t>
            </a:r>
            <a:r>
              <a:rPr lang="he-IL"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e-IL" sz="2400" b="1" dirty="0" smtClean="0">
                <a:solidFill>
                  <a:schemeClr val="tx2">
                    <a:lumMod val="75000"/>
                  </a:schemeClr>
                </a:solidFill>
              </a:rPr>
              <a:t>	לדוגמא: 	</a:t>
            </a:r>
            <a:r>
              <a:rPr lang="he-IL" sz="2400" b="1" dirty="0" smtClean="0">
                <a:solidFill>
                  <a:schemeClr val="accent6">
                    <a:lumMod val="75000"/>
                  </a:schemeClr>
                </a:solidFill>
              </a:rPr>
              <a:t>כשיעורי בית לאחר שיעור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e-IL" sz="2400" b="1" dirty="0" smtClean="0">
                <a:solidFill>
                  <a:schemeClr val="accent6">
                    <a:lumMod val="75000"/>
                  </a:schemeClr>
                </a:solidFill>
              </a:rPr>
              <a:t> 			כהכנה לשיעור עצמו ('כיתה הפוכה')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he-IL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 rtl="1">
              <a:buAutoNum type="arabicPeriod"/>
            </a:pPr>
            <a:r>
              <a:rPr lang="he-IL" sz="2400" b="1" dirty="0" smtClean="0">
                <a:solidFill>
                  <a:schemeClr val="tx2">
                    <a:lumMod val="75000"/>
                  </a:schemeClr>
                </a:solidFill>
              </a:rPr>
              <a:t>בחנים (בחן את עצמך ובחנים בזמן השיעור)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e-IL" sz="2400" b="1" dirty="0" smtClean="0">
                <a:solidFill>
                  <a:schemeClr val="tx2">
                    <a:lumMod val="75000"/>
                  </a:schemeClr>
                </a:solidFill>
              </a:rPr>
              <a:t>	לדוגמא: 	</a:t>
            </a:r>
            <a:r>
              <a:rPr lang="he-IL" sz="2400" b="1" dirty="0" smtClean="0">
                <a:solidFill>
                  <a:schemeClr val="accent6">
                    <a:lumMod val="75000"/>
                  </a:schemeClr>
                </a:solidFill>
              </a:rPr>
              <a:t>"בחן את עצמך" – ללא ציון- רשות לתרגול החומר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e-IL" sz="2400" b="1" dirty="0" smtClean="0">
                <a:solidFill>
                  <a:schemeClr val="accent6">
                    <a:lumMod val="75000"/>
                  </a:schemeClr>
                </a:solidFill>
              </a:rPr>
              <a:t> 			בוחן בשיעור עצמו- עם ציון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he-IL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 rtl="1">
              <a:buAutoNum type="arabicPeriod"/>
            </a:pPr>
            <a:r>
              <a:rPr lang="he-IL" sz="2400" b="1" dirty="0" smtClean="0">
                <a:solidFill>
                  <a:schemeClr val="tx2">
                    <a:lumMod val="75000"/>
                  </a:schemeClr>
                </a:solidFill>
              </a:rPr>
              <a:t>עבודות להגשה (הערכה חלופית ועבודות עם ציון)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e-IL" sz="2400" b="1" dirty="0" smtClean="0">
                <a:solidFill>
                  <a:schemeClr val="tx2">
                    <a:lumMod val="75000"/>
                  </a:schemeClr>
                </a:solidFill>
              </a:rPr>
              <a:t> 	לדוגמא: 	</a:t>
            </a:r>
            <a:r>
              <a:rPr lang="he-IL" sz="2400" b="1" dirty="0" smtClean="0">
                <a:solidFill>
                  <a:schemeClr val="accent6">
                    <a:lumMod val="75000"/>
                  </a:schemeClr>
                </a:solidFill>
              </a:rPr>
              <a:t>פרויקט "יש לנו כימיה"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e-IL" sz="2400" b="1" dirty="0" smtClean="0">
                <a:solidFill>
                  <a:schemeClr val="accent6">
                    <a:lumMod val="75000"/>
                  </a:schemeClr>
                </a:solidFill>
              </a:rPr>
              <a:t> 			עבודת חזרה על החומר- עם ציון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he-IL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r" rtl="1">
              <a:buAutoNum type="arabicPeriod"/>
            </a:pPr>
            <a:r>
              <a:rPr lang="he-IL" sz="2400" b="1" dirty="0" smtClean="0">
                <a:solidFill>
                  <a:schemeClr val="tx2">
                    <a:lumMod val="75000"/>
                  </a:schemeClr>
                </a:solidFill>
              </a:rPr>
              <a:t>דו"חות מעבדה (</a:t>
            </a:r>
            <a:r>
              <a:rPr lang="he-IL" sz="2400" b="1" dirty="0" smtClean="0">
                <a:solidFill>
                  <a:schemeClr val="accent6">
                    <a:lumMod val="75000"/>
                  </a:schemeClr>
                </a:solidFill>
              </a:rPr>
              <a:t>ביתית וחקר </a:t>
            </a:r>
            <a:r>
              <a:rPr lang="he-IL" sz="2400" b="1" dirty="0" smtClean="0">
                <a:solidFill>
                  <a:schemeClr val="tx2">
                    <a:lumMod val="75000"/>
                  </a:schemeClr>
                </a:solidFill>
              </a:rPr>
              <a:t>לאחר המחנות המדעיים)</a:t>
            </a:r>
            <a:endParaRPr lang="he-I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ln/>
                <a:solidFill>
                  <a:schemeClr val="accent3"/>
                </a:solidFill>
              </a:rPr>
              <a:t>שיעור א-סינכרוני : הדגמה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2" y="933815"/>
            <a:ext cx="8628313" cy="538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ln/>
                <a:solidFill>
                  <a:schemeClr val="accent3"/>
                </a:solidFill>
              </a:rPr>
              <a:t>שיעור א-סינכרוני : הדגמה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7250"/>
            <a:ext cx="8153400" cy="569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5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ln/>
                <a:solidFill>
                  <a:schemeClr val="accent3"/>
                </a:solidFill>
              </a:rPr>
              <a:t>מטרות </a:t>
            </a:r>
            <a:r>
              <a:rPr lang="he-IL" sz="2800" b="1" dirty="0" err="1" smtClean="0">
                <a:ln/>
                <a:solidFill>
                  <a:schemeClr val="accent3"/>
                </a:solidFill>
              </a:rPr>
              <a:t>הפרוייקט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295400"/>
            <a:ext cx="7924801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מטרת הפרויקט היא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לאפשר לימודי כימיה 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לבגרות לתלמידים המעוניינים בכך, אשר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בבית ספרם לא נפתחה מגמת כימיה.</a:t>
            </a:r>
          </a:p>
          <a:p>
            <a:pPr algn="r" rtl="1"/>
            <a:endParaRPr lang="he-I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שנת תשע"ד – שנת היערכות ופיתוח</a:t>
            </a:r>
          </a:p>
          <a:p>
            <a:pPr algn="r" rtl="1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שנת תשע"ה – נפתחה כיתה י' (כיום יא'- 29 תלמידים)</a:t>
            </a:r>
          </a:p>
          <a:p>
            <a:pPr algn="r" rtl="1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שנת תשע"ו – נפתחה כיתה י' ( 97 תלמידים)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he-IL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4572000" cy="21117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64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ln/>
                <a:solidFill>
                  <a:schemeClr val="accent3"/>
                </a:solidFill>
              </a:rPr>
              <a:t>שיעור א-סינכרוני : הדגמה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82273" cy="530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1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ln/>
                <a:solidFill>
                  <a:schemeClr val="accent3"/>
                </a:solidFill>
              </a:rPr>
              <a:t>שיעור א-סינכרוני : הדגמה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8176"/>
            <a:ext cx="8926133" cy="564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8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ln/>
                <a:solidFill>
                  <a:schemeClr val="accent3"/>
                </a:solidFill>
              </a:rPr>
              <a:t>שיעור א-סינכרוני : הדגמה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45833"/>
            <a:ext cx="86106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5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ln/>
                <a:solidFill>
                  <a:schemeClr val="accent3"/>
                </a:solidFill>
              </a:rPr>
              <a:t>שיעור א-סינכרוני : הדגמה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3782"/>
            <a:ext cx="8668072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0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2" name="Picture 4" descr="תוצאת תמונה עבור ‪questions? chemistry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05504"/>
            <a:ext cx="7239000" cy="541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ln/>
                <a:solidFill>
                  <a:schemeClr val="accent3"/>
                </a:solidFill>
              </a:rPr>
              <a:t>צוות </a:t>
            </a:r>
            <a:r>
              <a:rPr lang="he-IL" sz="2800" b="1" dirty="0" err="1" smtClean="0">
                <a:ln/>
                <a:solidFill>
                  <a:schemeClr val="accent3"/>
                </a:solidFill>
              </a:rPr>
              <a:t>הפרוייקט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2895600"/>
            <a:ext cx="990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-740" y="703070"/>
            <a:ext cx="88212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ירדן בן חורין: 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ראש יחידת תלמידים, מכון דוידסון</a:t>
            </a:r>
          </a:p>
          <a:p>
            <a:pPr algn="r" rtl="1"/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דר' יעל שורץ: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אחראית אקדמית ומורת כיתה י',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המחלקה להוראת המדעים </a:t>
            </a:r>
          </a:p>
          <a:p>
            <a:pPr algn="r" rtl="1"/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דר' דפנה </a:t>
            </a:r>
            <a:r>
              <a:rPr lang="he-IL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מנדלר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פיתוח,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מכון דוידסון</a:t>
            </a:r>
          </a:p>
          <a:p>
            <a:pPr algn="r" rtl="1"/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רחל אידלמן: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פיתוח ומורת כיתה יא',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המחלקה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להוראת </a:t>
            </a:r>
            <a:r>
              <a:rPr 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המדעים</a:t>
            </a:r>
          </a:p>
          <a:p>
            <a:pPr algn="r" rtl="1"/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פיתוח:</a:t>
            </a:r>
          </a:p>
          <a:p>
            <a:pPr algn="r" rtl="1"/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יעל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שורץ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רחל אידלמן, דפנה </a:t>
            </a:r>
            <a:r>
              <a:rPr lang="he-IL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מנדלר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דבורה ברוט,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רותי שטנגר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תרומות "מקומיות":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אוהד </a:t>
            </a:r>
            <a:r>
              <a:rPr lang="he-IL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גולדברט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ודבורה </a:t>
            </a:r>
            <a:r>
              <a:rPr lang="he-IL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מרצ'ק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יחידת </a:t>
            </a:r>
            <a:r>
              <a:rPr lang="he-I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יט"ב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במכון 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דוידסון</a:t>
            </a:r>
          </a:p>
          <a:p>
            <a:pPr algn="r" rtl="1"/>
            <a:endParaRPr lang="he-I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מחקר:</a:t>
            </a:r>
          </a:p>
          <a:p>
            <a:pPr algn="r" rtl="1"/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דר' יעל שורץ, רחל אידלמן</a:t>
            </a:r>
            <a:endParaRPr lang="he-IL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8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>
                <a:solidFill>
                  <a:schemeClr val="accent3"/>
                </a:solidFill>
              </a:rPr>
              <a:t>מטרות ההוראה: </a:t>
            </a: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914400"/>
            <a:ext cx="7372672" cy="20928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he-IL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בתחום </a:t>
            </a:r>
            <a:r>
              <a:rPr lang="he-IL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התכנים </a:t>
            </a:r>
            <a:r>
              <a:rPr lang="he-I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he-I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הקניית </a:t>
            </a:r>
            <a:r>
              <a:rPr lang="he-I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תכני הלימוד על-פי </a:t>
            </a:r>
            <a:r>
              <a:rPr lang="he-I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תכנית </a:t>
            </a:r>
            <a:r>
              <a:rPr lang="he-I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הלימודים בכימיה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he-I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הכוונה ללמידה עצמית ופיתוח מיומנויות למידה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he-I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תחילת פיתוח מיומנויות חקר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עידוד למידת עמיתים </a:t>
            </a:r>
            <a:r>
              <a:rPr lang="he-IL" sz="2600" dirty="0" smtClean="0"/>
              <a:t> </a:t>
            </a:r>
            <a:endParaRPr lang="he-IL" sz="2600" dirty="0"/>
          </a:p>
        </p:txBody>
      </p:sp>
      <p:sp>
        <p:nvSpPr>
          <p:cNvPr id="7" name="Rectangle 1"/>
          <p:cNvSpPr/>
          <p:nvPr/>
        </p:nvSpPr>
        <p:spPr>
          <a:xfrm>
            <a:off x="261056" y="3886200"/>
            <a:ext cx="6991672" cy="2492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he-IL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בתחום המחקר </a:t>
            </a:r>
            <a:r>
              <a:rPr lang="he-I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he-I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בניית פרופיל למידה של תלמיד בכיתה (פנים אל פנים וברשת).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he-I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פיתוח מיומנויות למידה המתאימות לסביבה הסינכרונית והא-סינכרונית.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פיתוח קהיליית לומדים ברשת</a:t>
            </a:r>
            <a:endParaRPr lang="he-IL" sz="2600" dirty="0"/>
          </a:p>
        </p:txBody>
      </p:sp>
    </p:spTree>
    <p:extLst>
      <p:ext uri="{BB962C8B-B14F-4D97-AF65-F5344CB8AC3E}">
        <p14:creationId xmlns:p14="http://schemas.microsoft.com/office/powerpoint/2010/main" val="36261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ln/>
                <a:solidFill>
                  <a:schemeClr val="accent3"/>
                </a:solidFill>
              </a:rPr>
              <a:t>תיאור כללי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מציין מיקום תוכן 7"/>
          <p:cNvSpPr txBox="1">
            <a:spLocks/>
          </p:cNvSpPr>
          <p:nvPr/>
        </p:nvSpPr>
        <p:spPr>
          <a:xfrm>
            <a:off x="304800" y="1018883"/>
            <a:ext cx="8382000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מפגשים פנים אל פנים - </a:t>
            </a:r>
            <a:r>
              <a:rPr lang="he-IL" dirty="0" smtClean="0">
                <a:solidFill>
                  <a:schemeClr val="tx2">
                    <a:lumMod val="75000"/>
                  </a:schemeClr>
                </a:solidFill>
              </a:rPr>
              <a:t>מחנות מדעיים (בחופשת סוכות ופסח).</a:t>
            </a:r>
          </a:p>
          <a:p>
            <a:pPr algn="r" rtl="1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שיעורים סינכרוניים שבועיים </a:t>
            </a:r>
            <a:r>
              <a:rPr lang="he-IL" dirty="0" smtClean="0">
                <a:solidFill>
                  <a:schemeClr val="tx2">
                    <a:lumMod val="75000"/>
                  </a:schemeClr>
                </a:solidFill>
              </a:rPr>
              <a:t>(שעה וחצי)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he-I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שיעורי תרגול: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כיתה י'- רשות- </a:t>
            </a:r>
            <a:r>
              <a:rPr lang="he-IL" dirty="0" smtClean="0">
                <a:solidFill>
                  <a:schemeClr val="tx2">
                    <a:lumMod val="75000"/>
                  </a:schemeClr>
                </a:solidFill>
              </a:rPr>
              <a:t>חונכת (שעה)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כיתה יא'- חובה- </a:t>
            </a:r>
            <a:r>
              <a:rPr lang="he-IL" dirty="0" smtClean="0">
                <a:solidFill>
                  <a:schemeClr val="tx2">
                    <a:lumMod val="75000"/>
                  </a:schemeClr>
                </a:solidFill>
              </a:rPr>
              <a:t>חונכת (שעה וחצי)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he-I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מעבדות: </a:t>
            </a:r>
            <a:r>
              <a:rPr lang="he-IL" dirty="0" smtClean="0">
                <a:solidFill>
                  <a:schemeClr val="tx2">
                    <a:lumMod val="75000"/>
                  </a:schemeClr>
                </a:solidFill>
              </a:rPr>
              <a:t>ערכת מעבדות ביתית</a:t>
            </a:r>
          </a:p>
          <a:p>
            <a:pPr algn="r" rtl="1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מעבדות חקר: </a:t>
            </a:r>
            <a:r>
              <a:rPr lang="he-IL" dirty="0" smtClean="0">
                <a:solidFill>
                  <a:schemeClr val="tx2">
                    <a:lumMod val="75000"/>
                  </a:schemeClr>
                </a:solidFill>
              </a:rPr>
              <a:t>במכון דוידסון במחנות המדעיים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מציין מיקום תוכן 15"/>
          <p:cNvSpPr txBox="1">
            <a:spLocks/>
          </p:cNvSpPr>
          <p:nvPr/>
        </p:nvSpPr>
        <p:spPr>
          <a:xfrm>
            <a:off x="76200" y="914399"/>
            <a:ext cx="8845550" cy="56169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קשר עם בתי הספר: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dirty="0" smtClean="0">
                <a:solidFill>
                  <a:schemeClr val="tx2">
                    <a:lumMod val="75000"/>
                  </a:schemeClr>
                </a:solidFill>
              </a:rPr>
              <a:t>דרך רכז בית ספרי הממונה לתפקיד מטעם ביה"ס.  נשלחים מדי כמה שבועות עדכונים לגבי תפקוד וציוני התלמידים.  כמו כן, נשמר קשר במידת הצורך לגבי אבחונים, בעיות, היעדרויות ועוד.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יצא עלון של התכנית: "</a:t>
            </a:r>
            <a:r>
              <a:rPr 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כימיתון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":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dirty="0" smtClean="0">
                <a:solidFill>
                  <a:schemeClr val="tx2">
                    <a:lumMod val="75000"/>
                  </a:schemeClr>
                </a:solidFill>
              </a:rPr>
              <a:t>בו מופיע סיכום של הנעשה, קישורים מעניינים, פעילויות ועוד.  המטרה העתידית היא לשתף את התלמידים בכתיבה (כרגע לא פעיל בשל היעדר זמן).</a:t>
            </a:r>
            <a:endParaRPr lang="he-I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solidFill>
                  <a:schemeClr val="accent3"/>
                </a:solidFill>
              </a:rPr>
              <a:t>אתר "כימיה ברשת": כיתה י' </a:t>
            </a:r>
            <a:endParaRPr lang="he-IL" sz="2800" b="1" dirty="0"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9" name="קבוצה 2"/>
          <p:cNvGrpSpPr/>
          <p:nvPr/>
        </p:nvGrpSpPr>
        <p:grpSpPr>
          <a:xfrm>
            <a:off x="152400" y="914401"/>
            <a:ext cx="8762999" cy="5682952"/>
            <a:chOff x="533400" y="768761"/>
            <a:chExt cx="7746532" cy="600155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768761"/>
              <a:ext cx="7724775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408" y="2109438"/>
              <a:ext cx="19050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29" y="2210845"/>
              <a:ext cx="5476875" cy="362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407" y="5285830"/>
              <a:ext cx="1914525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782" y="2284802"/>
              <a:ext cx="1495425" cy="1067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624" y="5636843"/>
              <a:ext cx="153352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76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solidFill>
                  <a:schemeClr val="accent3"/>
                </a:solidFill>
              </a:rPr>
              <a:t>עובדות ומספרים כיתה י'</a:t>
            </a:r>
            <a:endParaRPr lang="he-IL" sz="2800" b="1" dirty="0"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8" name="מציין מיקום תוכן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212672"/>
              </p:ext>
            </p:extLst>
          </p:nvPr>
        </p:nvGraphicFramePr>
        <p:xfrm>
          <a:off x="228599" y="978075"/>
          <a:ext cx="8763000" cy="53967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51753"/>
                <a:gridCol w="4911247"/>
              </a:tblGrid>
              <a:tr h="54897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מספר תלמידים </a:t>
                      </a:r>
                      <a:endParaRPr lang="he-I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e-IL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</a:t>
                      </a:r>
                      <a:endParaRPr lang="he-IL" sz="3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33067"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חלוקה לפי מגדר</a:t>
                      </a:r>
                      <a:endParaRPr lang="he-IL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r>
                        <a:rPr lang="he-IL" sz="2200" dirty="0" smtClean="0"/>
                        <a:t> בנות </a:t>
                      </a:r>
                      <a:r>
                        <a:rPr lang="he-IL" sz="2200" baseline="0" dirty="0" smtClean="0"/>
                        <a:t> </a:t>
                      </a:r>
                      <a:r>
                        <a:rPr lang="he-IL" sz="2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r>
                        <a:rPr lang="he-IL" sz="2200" baseline="0" dirty="0" smtClean="0"/>
                        <a:t> בנים </a:t>
                      </a:r>
                    </a:p>
                    <a:p>
                      <a:pPr algn="r" rtl="1"/>
                      <a:endParaRPr lang="he-IL" sz="2200" dirty="0"/>
                    </a:p>
                  </a:txBody>
                  <a:tcPr/>
                </a:tc>
              </a:tr>
              <a:tr h="1820173"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חלוקה לפי מגזר</a:t>
                      </a:r>
                      <a:endParaRPr lang="he-IL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200" dirty="0" smtClean="0"/>
                        <a:t>ממלכתי דתי </a:t>
                      </a:r>
                      <a:r>
                        <a:rPr lang="he-IL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200" dirty="0" smtClean="0"/>
                        <a:t>חילוני </a:t>
                      </a:r>
                      <a:r>
                        <a:rPr lang="he-IL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200" dirty="0" smtClean="0"/>
                        <a:t>דרוזי </a:t>
                      </a:r>
                      <a:r>
                        <a:rPr lang="he-IL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200" dirty="0" smtClean="0"/>
                        <a:t>חרדי </a:t>
                      </a:r>
                      <a:r>
                        <a:rPr lang="he-IL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he-IL" sz="2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550034"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חלוקה לפי אזור גיאוגרפי</a:t>
                      </a:r>
                      <a:endParaRPr lang="he-IL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200" b="1" dirty="0" smtClean="0"/>
                        <a:t>צפון:</a:t>
                      </a:r>
                      <a:r>
                        <a:rPr lang="he-IL" sz="2200" baseline="0" dirty="0" smtClean="0"/>
                        <a:t>  </a:t>
                      </a:r>
                      <a:r>
                        <a:rPr lang="he-IL" sz="2200" baseline="0" dirty="0" err="1" smtClean="0"/>
                        <a:t>חורפיש</a:t>
                      </a:r>
                      <a:r>
                        <a:rPr lang="he-IL" sz="2200" baseline="0" dirty="0" smtClean="0"/>
                        <a:t>, נופית,</a:t>
                      </a:r>
                      <a:endParaRPr lang="he-IL" sz="2200" dirty="0" smtClean="0"/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200" b="1" dirty="0" smtClean="0"/>
                        <a:t>מרכז:</a:t>
                      </a:r>
                      <a:r>
                        <a:rPr lang="he-IL" sz="2200" dirty="0" smtClean="0"/>
                        <a:t> אלקנה, בית שמש, ירושלים,  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he-IL" sz="2200" dirty="0" smtClean="0"/>
                        <a:t>              מודיעין, רחובות,</a:t>
                      </a:r>
                      <a:r>
                        <a:rPr lang="he-IL" sz="2200" baseline="0" dirty="0" smtClean="0"/>
                        <a:t> חוף השרון, ת"א</a:t>
                      </a:r>
                      <a:endParaRPr lang="he-IL" sz="2200" dirty="0" smtClean="0"/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200" b="1" dirty="0" smtClean="0"/>
                        <a:t>דרום: </a:t>
                      </a:r>
                      <a:r>
                        <a:rPr lang="he-IL" sz="2200" dirty="0" smtClean="0"/>
                        <a:t> אשקלון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sz="2200" b="1" dirty="0" smtClean="0"/>
                        <a:t>מזרח:</a:t>
                      </a:r>
                      <a:r>
                        <a:rPr lang="he-IL" sz="2200" b="1" baseline="0" dirty="0" smtClean="0"/>
                        <a:t> </a:t>
                      </a:r>
                      <a:r>
                        <a:rPr lang="he-IL" sz="2200" b="0" baseline="0" dirty="0" smtClean="0"/>
                        <a:t>כוכב יעקב, כפר אדומים</a:t>
                      </a:r>
                      <a:endParaRPr lang="he-IL" sz="2200" b="0" dirty="0"/>
                    </a:p>
                  </a:txBody>
                  <a:tcPr/>
                </a:tc>
              </a:tr>
              <a:tr h="4200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חלוקה לפי בתי ספר</a:t>
                      </a:r>
                      <a:r>
                        <a:rPr lang="he-IL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he-I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 בתי ספר</a:t>
                      </a:r>
                      <a:r>
                        <a:rPr lang="he-IL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he-IL" sz="22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394870"/>
              </p:ext>
            </p:extLst>
          </p:nvPr>
        </p:nvGraphicFramePr>
        <p:xfrm>
          <a:off x="457200" y="914399"/>
          <a:ext cx="2160240" cy="182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963992"/>
              </p:ext>
            </p:extLst>
          </p:nvPr>
        </p:nvGraphicFramePr>
        <p:xfrm>
          <a:off x="533400" y="1981200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47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40" y="6597352"/>
            <a:ext cx="9156538" cy="262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40" y="230933"/>
            <a:ext cx="9156538" cy="5127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6"/>
          <p:cNvSpPr/>
          <p:nvPr/>
        </p:nvSpPr>
        <p:spPr>
          <a:xfrm>
            <a:off x="3995936" y="220489"/>
            <a:ext cx="48245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solidFill>
                  <a:schemeClr val="accent3"/>
                </a:solidFill>
              </a:rPr>
              <a:t>בתי ספר: כיתה י' תשע"ו</a:t>
            </a:r>
            <a:endParaRPr lang="he-IL" sz="2800" b="1" dirty="0">
              <a:solidFill>
                <a:schemeClr val="accent3"/>
              </a:solidFill>
            </a:endParaRPr>
          </a:p>
        </p:txBody>
      </p:sp>
      <p:sp>
        <p:nvSpPr>
          <p:cNvPr id="26" name="Rectangle 55"/>
          <p:cNvSpPr/>
          <p:nvPr/>
        </p:nvSpPr>
        <p:spPr>
          <a:xfrm>
            <a:off x="6591441" y="6531379"/>
            <a:ext cx="271676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כימיה ברשת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תרשים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453870"/>
              </p:ext>
            </p:extLst>
          </p:nvPr>
        </p:nvGraphicFramePr>
        <p:xfrm>
          <a:off x="424629" y="914400"/>
          <a:ext cx="8305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19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651</Words>
  <Application>Microsoft Office PowerPoint</Application>
  <PresentationFormat>On-screen Show (4:3)</PresentationFormat>
  <Paragraphs>185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rachschool</dc:creator>
  <cp:lastModifiedBy>Rachel</cp:lastModifiedBy>
  <cp:revision>193</cp:revision>
  <dcterms:created xsi:type="dcterms:W3CDTF">2014-11-24T17:11:09Z</dcterms:created>
  <dcterms:modified xsi:type="dcterms:W3CDTF">2015-12-08T08:21:56Z</dcterms:modified>
</cp:coreProperties>
</file>