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5" r:id="rId9"/>
    <p:sldId id="263" r:id="rId10"/>
    <p:sldId id="264" r:id="rId11"/>
    <p:sldId id="261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555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36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503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906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174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18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96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037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57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18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44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55CD-8DB9-4BFA-98D8-82B34875C07B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B3FE-9B69-4FE7-BCE4-F5D0C348DA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573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368" y="1268760"/>
            <a:ext cx="9220880" cy="55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1412776"/>
            <a:ext cx="4318248" cy="1489447"/>
          </a:xfrm>
        </p:spPr>
        <p:txBody>
          <a:bodyPr>
            <a:normAutofit fontScale="90000"/>
          </a:bodyPr>
          <a:lstStyle/>
          <a:p>
            <a:r>
              <a:rPr lang="he-IL" sz="6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סיור לימודי לים המלח</a:t>
            </a:r>
            <a:endParaRPr lang="he-IL" sz="6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3023845"/>
            <a:ext cx="2781736" cy="1557283"/>
          </a:xfrm>
        </p:spPr>
        <p:txBody>
          <a:bodyPr/>
          <a:lstStyle/>
          <a:p>
            <a:r>
              <a:rPr lang="he-IL" dirty="0" smtClean="0">
                <a:solidFill>
                  <a:schemeClr val="accent1">
                    <a:lumMod val="75000"/>
                  </a:schemeClr>
                </a:solidFill>
              </a:rPr>
              <a:t>לתלמידי כיתה י' </a:t>
            </a:r>
            <a:r>
              <a:rPr lang="he-IL" dirty="0" err="1" smtClean="0">
                <a:solidFill>
                  <a:schemeClr val="accent1">
                    <a:lumMod val="75000"/>
                  </a:schemeClr>
                </a:solidFill>
              </a:rPr>
              <a:t>בחמד"ע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293096"/>
            <a:ext cx="40324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צוות הכימיה </a:t>
            </a:r>
            <a:r>
              <a:rPr lang="he-IL" dirty="0" err="1" smtClean="0"/>
              <a:t>בחמד"ע</a:t>
            </a:r>
            <a:endParaRPr lang="he-IL" dirty="0" smtClean="0"/>
          </a:p>
          <a:p>
            <a:pPr algn="ctr"/>
            <a:r>
              <a:rPr lang="he-IL" dirty="0" smtClean="0"/>
              <a:t>חנוכה 2015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57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32543"/>
            <a:ext cx="3906967" cy="260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361" y="3717032"/>
            <a:ext cx="3906967" cy="275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0996" y="1844824"/>
            <a:ext cx="217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משקעי </a:t>
            </a:r>
            <a:r>
              <a:rPr lang="he-IL" dirty="0" err="1" smtClean="0"/>
              <a:t>ארגוניט</a:t>
            </a:r>
            <a:r>
              <a:rPr lang="he-IL" dirty="0" smtClean="0"/>
              <a:t> </a:t>
            </a:r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28" y="4365104"/>
            <a:ext cx="3133651" cy="20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1844825"/>
            <a:ext cx="4869968" cy="720080"/>
          </a:xfrm>
        </p:spPr>
        <p:txBody>
          <a:bodyPr>
            <a:normAutofit/>
          </a:bodyPr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ניסוי בשטח</a:t>
            </a:r>
            <a:endParaRPr lang="he-IL" dirty="0"/>
          </a:p>
        </p:txBody>
      </p:sp>
      <p:sp>
        <p:nvSpPr>
          <p:cNvPr id="11" name="TextBox 4"/>
          <p:cNvSpPr txBox="1"/>
          <p:nvPr/>
        </p:nvSpPr>
        <p:spPr>
          <a:xfrm>
            <a:off x="5652120" y="2348880"/>
            <a:ext cx="302433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מדידת צפיפות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אגן צפוני (דיגום תלמיד)</a:t>
            </a:r>
            <a:r>
              <a:rPr lang="he-IL" dirty="0"/>
              <a:t> </a:t>
            </a:r>
            <a:r>
              <a:rPr lang="he-IL" dirty="0" smtClean="0"/>
              <a:t>בריכת </a:t>
            </a:r>
            <a:r>
              <a:rPr lang="he-IL" dirty="0" err="1" smtClean="0"/>
              <a:t>קרנליט</a:t>
            </a:r>
            <a:r>
              <a:rPr lang="he-IL" dirty="0" smtClean="0"/>
              <a:t> (באדיבות מפעלי ים המלח)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מי ברז (בקרה)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הערכת כמות המלח המומס</a:t>
            </a:r>
          </a:p>
          <a:p>
            <a:endParaRPr lang="he-IL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910591"/>
            <a:ext cx="5712129" cy="35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8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1844825"/>
            <a:ext cx="4869968" cy="720080"/>
          </a:xfrm>
        </p:spPr>
        <p:txBody>
          <a:bodyPr>
            <a:normAutofit/>
          </a:bodyPr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תצפית </a:t>
            </a:r>
            <a:r>
              <a:rPr lang="he-IL" dirty="0" err="1" smtClean="0">
                <a:solidFill>
                  <a:srgbClr val="FF0000"/>
                </a:solidFill>
              </a:rPr>
              <a:t>בולענים</a:t>
            </a:r>
            <a:endParaRPr lang="he-IL" dirty="0"/>
          </a:p>
        </p:txBody>
      </p:sp>
      <p:sp>
        <p:nvSpPr>
          <p:cNvPr id="11" name="TextBox 4"/>
          <p:cNvSpPr txBox="1"/>
          <p:nvPr/>
        </p:nvSpPr>
        <p:spPr>
          <a:xfrm>
            <a:off x="5652120" y="2348880"/>
            <a:ext cx="302433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איך נוצר בולען?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הקשר בין היווצרות </a:t>
            </a:r>
            <a:r>
              <a:rPr lang="he-IL" dirty="0" err="1" smtClean="0"/>
              <a:t>הבולענים</a:t>
            </a:r>
            <a:r>
              <a:rPr lang="he-IL" dirty="0" smtClean="0"/>
              <a:t> לירידת המפלס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ההשלכות הכלכליות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הצעות לפתרון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תעלת הימים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872572" cy="26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100" y="4235306"/>
            <a:ext cx="3443666" cy="2290038"/>
          </a:xfrm>
          <a:prstGeom prst="rect">
            <a:avLst/>
          </a:prstGeom>
        </p:spPr>
      </p:pic>
      <p:pic>
        <p:nvPicPr>
          <p:cNvPr id="8" name="Picture 3" descr="תמונה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01" y="4133332"/>
            <a:ext cx="3248154" cy="253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1844825"/>
            <a:ext cx="4869968" cy="720080"/>
          </a:xfrm>
        </p:spPr>
        <p:txBody>
          <a:bodyPr>
            <a:normAutofit/>
          </a:bodyPr>
          <a:lstStyle/>
          <a:p>
            <a:pPr algn="r"/>
            <a:r>
              <a:rPr lang="he-IL" dirty="0" smtClean="0">
                <a:solidFill>
                  <a:srgbClr val="FF0000"/>
                </a:solidFill>
              </a:rPr>
              <a:t>תצפית מפעלי ים המלח</a:t>
            </a:r>
            <a:endParaRPr lang="he-IL" dirty="0"/>
          </a:p>
        </p:txBody>
      </p:sp>
      <p:sp>
        <p:nvSpPr>
          <p:cNvPr id="11" name="TextBox 4"/>
          <p:cNvSpPr txBox="1"/>
          <p:nvPr/>
        </p:nvSpPr>
        <p:spPr>
          <a:xfrm>
            <a:off x="4716016" y="2348880"/>
            <a:ext cx="39604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בריכות האידוי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התהליכים העיקריים במפעלים: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 smtClean="0"/>
              <a:t>אידוי ושיקוע מלח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 smtClean="0"/>
              <a:t>אידוי ושיקוע </a:t>
            </a:r>
            <a:r>
              <a:rPr lang="he-IL" dirty="0" err="1" smtClean="0"/>
              <a:t>קרנליט</a:t>
            </a:r>
            <a:r>
              <a:rPr lang="he-IL" dirty="0" smtClean="0"/>
              <a:t> </a:t>
            </a:r>
            <a:r>
              <a:rPr lang="en-US" dirty="0" smtClean="0"/>
              <a:t>KCl</a:t>
            </a:r>
            <a:r>
              <a:rPr lang="en-US" dirty="0" smtClean="0">
                <a:sym typeface="Wingdings 2"/>
              </a:rPr>
              <a:t></a:t>
            </a:r>
            <a:r>
              <a:rPr lang="en-US" dirty="0" smtClean="0"/>
              <a:t>MgCl</a:t>
            </a:r>
            <a:r>
              <a:rPr lang="en-US" baseline="-25000" dirty="0" smtClean="0"/>
              <a:t>2</a:t>
            </a:r>
            <a:endParaRPr lang="he-I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ההשלכות הסביבתיות וההשפעה על ירידת המפלס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הצעות לפתרון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תעלת הימים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59" y="1340768"/>
            <a:ext cx="4464496" cy="2968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9" y="4005064"/>
            <a:ext cx="389817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717470"/>
            <a:ext cx="7315008" cy="48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916832"/>
            <a:ext cx="45365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תודות:</a:t>
            </a:r>
          </a:p>
          <a:p>
            <a:r>
              <a:rPr lang="he-IL" dirty="0" err="1" smtClean="0"/>
              <a:t>דיתה</a:t>
            </a:r>
            <a:r>
              <a:rPr lang="he-IL" dirty="0" smtClean="0"/>
              <a:t> דר – ספרנית </a:t>
            </a:r>
            <a:r>
              <a:rPr lang="he-IL" dirty="0" err="1" smtClean="0"/>
              <a:t>חמד"ע</a:t>
            </a:r>
            <a:r>
              <a:rPr lang="he-IL" dirty="0" smtClean="0"/>
              <a:t> ומתאמת הסיורים</a:t>
            </a:r>
          </a:p>
          <a:p>
            <a:r>
              <a:rPr lang="he-IL" dirty="0" smtClean="0"/>
              <a:t>אירה </a:t>
            </a:r>
            <a:r>
              <a:rPr lang="he-IL" dirty="0" err="1" smtClean="0"/>
              <a:t>סוקולינסקי</a:t>
            </a:r>
            <a:r>
              <a:rPr lang="he-IL" dirty="0" smtClean="0"/>
              <a:t> – לבורנטית הכימיה </a:t>
            </a:r>
            <a:r>
              <a:rPr lang="he-IL" dirty="0" err="1" smtClean="0"/>
              <a:t>בחמד"ע</a:t>
            </a:r>
            <a:endParaRPr lang="he-IL" dirty="0" smtClean="0"/>
          </a:p>
          <a:p>
            <a:r>
              <a:rPr lang="he-IL" dirty="0" smtClean="0"/>
              <a:t>אירנה אסייג, </a:t>
            </a:r>
            <a:r>
              <a:rPr lang="he-IL" dirty="0"/>
              <a:t>אבי בן סימון </a:t>
            </a:r>
            <a:r>
              <a:rPr lang="he-IL" dirty="0" smtClean="0"/>
              <a:t>אלה </a:t>
            </a:r>
            <a:r>
              <a:rPr lang="he-IL" dirty="0" err="1" smtClean="0"/>
              <a:t>ליבשיץ</a:t>
            </a:r>
            <a:r>
              <a:rPr lang="he-IL" dirty="0" smtClean="0"/>
              <a:t>, איתן קריין אסנת רווה </a:t>
            </a:r>
            <a:r>
              <a:rPr lang="he-IL" dirty="0" err="1" smtClean="0"/>
              <a:t>אושרית</a:t>
            </a:r>
            <a:r>
              <a:rPr lang="he-IL" dirty="0" smtClean="0"/>
              <a:t> יקנה – צוות הכימיה</a:t>
            </a:r>
          </a:p>
          <a:p>
            <a:r>
              <a:rPr lang="he-IL" dirty="0" smtClean="0"/>
              <a:t>שרה קרן – מזכירת </a:t>
            </a:r>
            <a:r>
              <a:rPr lang="he-IL" dirty="0" err="1" smtClean="0"/>
              <a:t>חמד"ע</a:t>
            </a:r>
            <a:endParaRPr lang="he-IL" dirty="0"/>
          </a:p>
          <a:p>
            <a:r>
              <a:rPr lang="he-IL" dirty="0" smtClean="0"/>
              <a:t>ד"ר </a:t>
            </a:r>
            <a:r>
              <a:rPr lang="he-IL" dirty="0" err="1" smtClean="0"/>
              <a:t>תהלה</a:t>
            </a:r>
            <a:r>
              <a:rPr lang="he-IL" dirty="0" smtClean="0"/>
              <a:t> בן גיא – מנהלת </a:t>
            </a:r>
            <a:r>
              <a:rPr lang="he-IL" dirty="0" err="1" smtClean="0"/>
              <a:t>חמד"ע</a:t>
            </a:r>
            <a:endParaRPr lang="he-IL" dirty="0" smtClean="0"/>
          </a:p>
          <a:p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80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1844825"/>
            <a:ext cx="4293904" cy="720080"/>
          </a:xfrm>
        </p:spPr>
        <p:txBody>
          <a:bodyPr/>
          <a:lstStyle/>
          <a:p>
            <a:pPr algn="r"/>
            <a:r>
              <a:rPr lang="he-IL" dirty="0" smtClean="0">
                <a:solidFill>
                  <a:schemeClr val="accent1">
                    <a:lumMod val="75000"/>
                  </a:schemeClr>
                </a:solidFill>
              </a:rPr>
              <a:t>על הסיור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17470"/>
            <a:ext cx="3750832" cy="482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3356992"/>
            <a:ext cx="7920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סיור ודגימה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221087"/>
            <a:ext cx="7920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ניסוי תלמיד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445224"/>
            <a:ext cx="10081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"דגימה" ותצפית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644008" y="2348880"/>
            <a:ext cx="4032448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תלמידי כיתות י' </a:t>
            </a:r>
            <a:r>
              <a:rPr lang="he-IL" dirty="0" err="1" smtClean="0"/>
              <a:t>בחמד"ע</a:t>
            </a:r>
            <a:r>
              <a:rPr lang="he-IL" dirty="0" smtClean="0"/>
              <a:t> יוצאים לסיור של יום שלם בים המלח:</a:t>
            </a:r>
          </a:p>
          <a:p>
            <a:endParaRPr lang="he-IL" dirty="0"/>
          </a:p>
          <a:p>
            <a:r>
              <a:rPr lang="he-IL" dirty="0" smtClean="0"/>
              <a:t>א. הכנה בכיתה: לימוד על ים המלח והתהליכים המשפיעים על גורלו.</a:t>
            </a:r>
          </a:p>
          <a:p>
            <a:endParaRPr lang="he-IL" dirty="0" smtClean="0"/>
          </a:p>
          <a:p>
            <a:r>
              <a:rPr lang="he-IL" dirty="0" smtClean="0"/>
              <a:t>ב. סיור עם מדריך להכרת סביבת החוף</a:t>
            </a:r>
          </a:p>
          <a:p>
            <a:endParaRPr lang="he-IL" dirty="0" smtClean="0"/>
          </a:p>
          <a:p>
            <a:r>
              <a:rPr lang="he-IL" dirty="0" smtClean="0"/>
              <a:t>ג. דגימת מים מן האגן הצפוני</a:t>
            </a:r>
          </a:p>
          <a:p>
            <a:endParaRPr lang="he-IL" dirty="0" smtClean="0"/>
          </a:p>
          <a:p>
            <a:r>
              <a:rPr lang="he-IL" dirty="0"/>
              <a:t>ד</a:t>
            </a:r>
            <a:r>
              <a:rPr lang="he-IL" dirty="0" smtClean="0"/>
              <a:t>. ניסוי תלמיד: השוואת צפיפות המים בין האגן הצפוני ובריכות האידוי</a:t>
            </a:r>
          </a:p>
          <a:p>
            <a:endParaRPr lang="he-IL" dirty="0" smtClean="0"/>
          </a:p>
          <a:p>
            <a:r>
              <a:rPr lang="he-IL" dirty="0" smtClean="0"/>
              <a:t>ה. תצפית על מפעלי ים המלח</a:t>
            </a:r>
          </a:p>
          <a:p>
            <a:pPr algn="ctr"/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10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1844825"/>
            <a:ext cx="4293904" cy="720080"/>
          </a:xfrm>
        </p:spPr>
        <p:txBody>
          <a:bodyPr/>
          <a:lstStyle/>
          <a:p>
            <a:pPr algn="r"/>
            <a:r>
              <a:rPr lang="he-IL" dirty="0" smtClean="0">
                <a:solidFill>
                  <a:schemeClr val="accent1">
                    <a:lumMod val="75000"/>
                  </a:schemeClr>
                </a:solidFill>
              </a:rPr>
              <a:t>מטרות הסיור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644008" y="2348880"/>
            <a:ext cx="4032448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חיזוק החומר הנלמד בנושאים של כיתה י':</a:t>
            </a:r>
          </a:p>
          <a:p>
            <a:r>
              <a:rPr lang="he-IL" dirty="0"/>
              <a:t>	</a:t>
            </a:r>
            <a:r>
              <a:rPr lang="he-IL" dirty="0" smtClean="0"/>
              <a:t>חומרים יונים</a:t>
            </a:r>
          </a:p>
          <a:p>
            <a:r>
              <a:rPr lang="he-IL" dirty="0"/>
              <a:t>	</a:t>
            </a:r>
            <a:r>
              <a:rPr lang="he-IL" dirty="0" smtClean="0"/>
              <a:t>תמיסות ומסיסות</a:t>
            </a:r>
          </a:p>
          <a:p>
            <a:r>
              <a:rPr lang="he-IL" dirty="0"/>
              <a:t>	</a:t>
            </a:r>
            <a:r>
              <a:rPr lang="he-IL" dirty="0" err="1" smtClean="0"/>
              <a:t>רוויון</a:t>
            </a:r>
            <a:endParaRPr lang="he-IL" dirty="0" smtClean="0"/>
          </a:p>
          <a:p>
            <a:r>
              <a:rPr lang="he-IL" dirty="0" smtClean="0"/>
              <a:t>	צפיפות</a:t>
            </a:r>
          </a:p>
          <a:p>
            <a:r>
              <a:rPr lang="he-IL" dirty="0"/>
              <a:t>	</a:t>
            </a:r>
            <a:r>
              <a:rPr lang="he-IL" dirty="0" smtClean="0"/>
              <a:t>אידוי</a:t>
            </a:r>
          </a:p>
          <a:p>
            <a:r>
              <a:rPr lang="he-IL" dirty="0"/>
              <a:t>	</a:t>
            </a:r>
            <a:r>
              <a:rPr lang="he-IL" dirty="0" smtClean="0"/>
              <a:t>שיקוע</a:t>
            </a:r>
          </a:p>
          <a:p>
            <a:r>
              <a:rPr lang="he-IL" dirty="0" smtClean="0"/>
              <a:t>שילוב מיומנויות חקר</a:t>
            </a:r>
          </a:p>
          <a:p>
            <a:r>
              <a:rPr lang="he-IL" dirty="0" smtClean="0"/>
              <a:t>שילוב החומר הנלמד בנושאים סביבתיים:</a:t>
            </a:r>
          </a:p>
          <a:p>
            <a:r>
              <a:rPr lang="he-IL" dirty="0"/>
              <a:t>	</a:t>
            </a:r>
            <a:r>
              <a:rPr lang="he-IL" dirty="0" smtClean="0"/>
              <a:t>תהליכים טבעיים</a:t>
            </a:r>
          </a:p>
          <a:p>
            <a:r>
              <a:rPr lang="he-IL" dirty="0"/>
              <a:t>	</a:t>
            </a:r>
            <a:r>
              <a:rPr lang="he-IL" dirty="0" smtClean="0"/>
              <a:t>תהליכים מלאכותיים</a:t>
            </a:r>
          </a:p>
          <a:p>
            <a:r>
              <a:rPr lang="he-IL" dirty="0" smtClean="0"/>
              <a:t>דיון בסוגיות סביבתיות ובהקשר שלהן:</a:t>
            </a:r>
          </a:p>
          <a:p>
            <a:r>
              <a:rPr lang="he-IL" dirty="0"/>
              <a:t>	</a:t>
            </a:r>
            <a:r>
              <a:rPr lang="he-IL" dirty="0" smtClean="0"/>
              <a:t>פוליטי</a:t>
            </a:r>
          </a:p>
          <a:p>
            <a:r>
              <a:rPr lang="he-IL" dirty="0"/>
              <a:t>	</a:t>
            </a:r>
            <a:r>
              <a:rPr lang="he-IL" dirty="0" smtClean="0"/>
              <a:t>כלכלי</a:t>
            </a:r>
          </a:p>
          <a:p>
            <a:r>
              <a:rPr lang="he-IL" dirty="0"/>
              <a:t>	</a:t>
            </a:r>
            <a:r>
              <a:rPr lang="he-IL" dirty="0" smtClean="0"/>
              <a:t>אתי 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28" y="1717470"/>
            <a:ext cx="3975348" cy="449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4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1844825"/>
            <a:ext cx="4293904" cy="720080"/>
          </a:xfrm>
        </p:spPr>
        <p:txBody>
          <a:bodyPr/>
          <a:lstStyle/>
          <a:p>
            <a:pPr algn="r"/>
            <a:r>
              <a:rPr lang="he-IL" dirty="0" smtClean="0">
                <a:solidFill>
                  <a:schemeClr val="accent1">
                    <a:lumMod val="75000"/>
                  </a:schemeClr>
                </a:solidFill>
              </a:rPr>
              <a:t>לימוד מקדים בכיתה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644008" y="2348880"/>
            <a:ext cx="403244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מעבר לחומר התיאורטי הרגיל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שימוש בצפיפות למדידת "ריכוז"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חישובים קלים בנושא תמיסות 	רוויות ושיקוע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היכרות ראשונית עם התהליכים 	שמתרחשים בים המלח: ירידת 	המפלס ויצירת </a:t>
            </a:r>
            <a:r>
              <a:rPr lang="he-IL" dirty="0" err="1" smtClean="0"/>
              <a:t>בולענים</a:t>
            </a:r>
            <a:r>
              <a:rPr lang="he-IL" dirty="0" smtClean="0"/>
              <a:t> וקישור 	עם החומר הנלמד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	אשלג: חשיבותו ואופן יצירתו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דף עבודה לסיור</a:t>
            </a: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	</a:t>
            </a:r>
            <a:r>
              <a:rPr lang="he-IL" dirty="0" smtClean="0">
                <a:solidFill>
                  <a:srgbClr val="FF0000"/>
                </a:solidFill>
              </a:rPr>
              <a:t>ניסוי מכין</a:t>
            </a:r>
            <a:r>
              <a:rPr lang="he-IL" dirty="0" smtClean="0"/>
              <a:t>: ריכוז וצפיפות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81630"/>
            <a:ext cx="3888432" cy="34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7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1844825"/>
            <a:ext cx="4293904" cy="720080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ניסוי </a:t>
            </a:r>
            <a:r>
              <a:rPr lang="he-IL" dirty="0">
                <a:solidFill>
                  <a:srgbClr val="FF0000"/>
                </a:solidFill>
              </a:rPr>
              <a:t>מכין</a:t>
            </a:r>
            <a:r>
              <a:rPr lang="he-IL" dirty="0"/>
              <a:t>: ריכוז וצפיפות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4644008" y="2348880"/>
            <a:ext cx="403244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חלוקת הכיתה לקבוצות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כל קבוצה שוקלת מסה מסוימת 	של מלח בישול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	התלמידים ממיסים ב-70 מ"ל מים 	במשורה שקולה מראש ומחשבים 	את הצפיפות לאחר מדידת נפח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	התלמידים מודדים את הנפח 	באמצעות מד צפיפות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התוצאות הכיתתיות מרוכזות על 	הלוח והתלמידים מציירים גרף</a:t>
            </a: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כל קבוצה מוצאת "ריכוז" של 	תמיסה עלומה באמצעות גרף 	הכיול.</a:t>
            </a: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נערך דיון לגבי שאלת החקר, 	המשתנים והגורמים הקבועים</a:t>
            </a:r>
            <a:endParaRPr lang="he-IL" dirty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08" y="2331957"/>
            <a:ext cx="4327147" cy="371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1844825"/>
            <a:ext cx="4293904" cy="720080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ניסוי </a:t>
            </a:r>
            <a:r>
              <a:rPr lang="he-IL" dirty="0">
                <a:solidFill>
                  <a:srgbClr val="FF0000"/>
                </a:solidFill>
              </a:rPr>
              <a:t>מכין</a:t>
            </a:r>
            <a:r>
              <a:rPr lang="he-IL" dirty="0"/>
              <a:t>: ריכוז וצפיפות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4644008" y="2348880"/>
            <a:ext cx="403244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חלוקת הכיתה לקבוצות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כל קבוצה שוקלת מסה מסוימת 	של מלח בישול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	התלמידים ממיסים ב-70 מ"ל מים 	במשורה שקולה מראש ומחשבים 	את הצפיפות לאחר מדידת נפח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	התלמידים מודדים את הנפח 	באמצעות מד צפיפות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התוצאות הכיתתיות מרוכזות על 	הלוח והתלמידים מציירים גרף</a:t>
            </a: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כל קבוצה מוצאת "ריכוז" של 	תמיסה עלומה באמצעות גרף 	הכיול.</a:t>
            </a: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	</a:t>
            </a:r>
            <a:r>
              <a:rPr lang="he-IL" dirty="0" smtClean="0"/>
              <a:t>נערך דיון לגבי שאלת החקר, 	המשתנים והגורמים הקבועים</a:t>
            </a:r>
            <a:endParaRPr lang="he-IL" dirty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08" y="2331957"/>
            <a:ext cx="4327147" cy="371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948289" cy="27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645" y="2449374"/>
            <a:ext cx="4833739" cy="30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72" y="4046712"/>
            <a:ext cx="3275856" cy="269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80151" y="1988840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משקעי מלח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26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4" y="1484784"/>
            <a:ext cx="4060315" cy="287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384" y="4626344"/>
            <a:ext cx="3151224" cy="212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17" y="4509120"/>
            <a:ext cx="3203848" cy="22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461853"/>
            <a:ext cx="4421713" cy="292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36608" y="4612890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משקעי מלח</a:t>
            </a:r>
          </a:p>
        </p:txBody>
      </p:sp>
    </p:spTree>
    <p:extLst>
      <p:ext uri="{BB962C8B-B14F-4D97-AF65-F5344CB8AC3E}">
        <p14:creationId xmlns:p14="http://schemas.microsoft.com/office/powerpoint/2010/main" val="13985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" y="0"/>
            <a:ext cx="9144000" cy="17174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462259"/>
            <a:ext cx="3352992" cy="260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891" y="4099917"/>
            <a:ext cx="3352992" cy="247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62260"/>
            <a:ext cx="3692903" cy="260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84" y="4149080"/>
            <a:ext cx="3692903" cy="247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88224" y="980728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משקעי מלח</a:t>
            </a:r>
          </a:p>
        </p:txBody>
      </p:sp>
      <p:sp>
        <p:nvSpPr>
          <p:cNvPr id="3" name="Rectangle 2"/>
          <p:cNvSpPr/>
          <p:nvPr/>
        </p:nvSpPr>
        <p:spPr>
          <a:xfrm>
            <a:off x="7827666" y="1844824"/>
            <a:ext cx="1182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יהלומים ופנינים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16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236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סיור לימודי לים המלח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eitan</dc:creator>
  <cp:lastModifiedBy>eitan</cp:lastModifiedBy>
  <cp:revision>18</cp:revision>
  <dcterms:created xsi:type="dcterms:W3CDTF">2015-12-07T08:39:48Z</dcterms:created>
  <dcterms:modified xsi:type="dcterms:W3CDTF">2016-01-04T07:18:50Z</dcterms:modified>
</cp:coreProperties>
</file>