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265" r:id="rId5"/>
    <p:sldId id="260" r:id="rId6"/>
    <p:sldId id="266" r:id="rId7"/>
    <p:sldId id="267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78835" autoAdjust="0"/>
  </p:normalViewPr>
  <p:slideViewPr>
    <p:cSldViewPr>
      <p:cViewPr>
        <p:scale>
          <a:sx n="63" d="100"/>
          <a:sy n="63" d="100"/>
        </p:scale>
        <p:origin x="-156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fld id="{E4A03CC6-6240-47D8-A0B1-020B341391F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endParaRPr lang="he-I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he-I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0DD89947-2865-47F0-B6AF-8D9E8FD0CC5F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47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1A17B-501D-467F-8802-45626F8E6E62}" type="slidenum">
              <a:rPr lang="he-IL"/>
              <a:pPr/>
              <a:t>1</a:t>
            </a:fld>
            <a:endParaRPr lang="he-IL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0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e-IL" altLang="he-IL" sz="1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altLang="he-IL" sz="1200" dirty="0" smtClean="0">
                <a:solidFill>
                  <a:srgbClr val="3333FF"/>
                </a:solidFill>
              </a:rPr>
              <a:t>האנרגיה שתיבלע, במעבר האלקטרון מאורביטל הומו </a:t>
            </a:r>
            <a:r>
              <a:rPr lang="he-IL" altLang="he-IL" sz="1200" dirty="0" err="1" smtClean="0">
                <a:solidFill>
                  <a:srgbClr val="3333FF"/>
                </a:solidFill>
              </a:rPr>
              <a:t>ללומו</a:t>
            </a:r>
            <a:r>
              <a:rPr lang="he-IL" altLang="he-IL" sz="1200" dirty="0" smtClean="0">
                <a:solidFill>
                  <a:srgbClr val="3333FF"/>
                </a:solidFill>
              </a:rPr>
              <a:t> ,  תוחסר מן הקרינה שפגעה במולקולה.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e-IL" altLang="he-IL" sz="1200" dirty="0" smtClean="0">
                <a:solidFill>
                  <a:srgbClr val="3333FF"/>
                </a:solidFill>
              </a:rPr>
              <a:t>במקרה של חומרי צבע, כשהאור הלבן פוגע במולקולה של חומרי צבע, האנרגיה שנבלעה משמשת לעירור אלקטרון מאורביטל </a:t>
            </a:r>
            <a:r>
              <a:rPr lang="en-US" altLang="he-IL" sz="1200" dirty="0" smtClean="0">
                <a:solidFill>
                  <a:srgbClr val="3333FF"/>
                </a:solidFill>
              </a:rPr>
              <a:t>Homo</a:t>
            </a:r>
            <a:r>
              <a:rPr lang="he-IL" altLang="he-IL" sz="1200" dirty="0" smtClean="0">
                <a:solidFill>
                  <a:srgbClr val="3333FF"/>
                </a:solidFill>
              </a:rPr>
              <a:t> ל</a:t>
            </a:r>
            <a:r>
              <a:rPr lang="en-US" altLang="he-IL" sz="1200" dirty="0" smtClean="0">
                <a:solidFill>
                  <a:srgbClr val="3333FF"/>
                </a:solidFill>
              </a:rPr>
              <a:t> </a:t>
            </a:r>
            <a:r>
              <a:rPr lang="en-US" altLang="he-IL" sz="1200" dirty="0" err="1" smtClean="0">
                <a:solidFill>
                  <a:srgbClr val="3333FF"/>
                </a:solidFill>
              </a:rPr>
              <a:t>Lumo</a:t>
            </a:r>
            <a:r>
              <a:rPr lang="he-IL" altLang="he-IL" sz="1200" dirty="0" smtClean="0">
                <a:solidFill>
                  <a:srgbClr val="3333FF"/>
                </a:solidFill>
              </a:rPr>
              <a:t>(או האורביטלים שמעליו), החלק שמוחסר מהאור הלבן, מוחזר, ומפוזר  לעינינו ולכן נראה את האור בצבע המשלים (לפי גלגל הצבעים).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e-IL" altLang="he-IL" sz="1200" dirty="0" smtClean="0">
                <a:solidFill>
                  <a:srgbClr val="3333FF"/>
                </a:solidFill>
              </a:rPr>
              <a:t>לכל מולקולה אנרגיה שונה לרמת האנרגיה והפרש שונה. לכן, לכל מולקולה יש אורך גל שונה בו היא בולעת אור.</a:t>
            </a:r>
            <a:endParaRPr lang="en-US" altLang="he-IL" sz="1200" dirty="0" smtClean="0">
              <a:solidFill>
                <a:srgbClr val="3333FF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031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kern="0" dirty="0" smtClean="0"/>
              <a:t>האלקטרונים שמשתתפים בקשר הכפול יכולים ליצור אורביטלי </a:t>
            </a:r>
            <a:r>
              <a:rPr lang="en-US" altLang="he-IL" kern="0" dirty="0" smtClean="0">
                <a:sym typeface="Symbol" panose="05050102010706020507" pitchFamily="18" charset="2"/>
              </a:rPr>
              <a:t></a:t>
            </a:r>
            <a:r>
              <a:rPr lang="he-IL" altLang="he-IL" kern="0" dirty="0" smtClean="0"/>
              <a:t> עם </a:t>
            </a:r>
            <a:r>
              <a:rPr lang="he-IL" altLang="he-IL" kern="0" dirty="0" err="1" smtClean="0"/>
              <a:t>הפחמנים</a:t>
            </a:r>
            <a:r>
              <a:rPr lang="he-IL" altLang="he-IL" kern="0" dirty="0" smtClean="0"/>
              <a:t> מימינם או משמאלם.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sz="1200" kern="0" dirty="0" smtClean="0"/>
              <a:t>נוצר </a:t>
            </a:r>
            <a:r>
              <a:rPr lang="he-IL" altLang="he-IL" sz="1200" kern="0" dirty="0" smtClean="0">
                <a:solidFill>
                  <a:srgbClr val="990099"/>
                </a:solidFill>
              </a:rPr>
              <a:t>אל-איתור</a:t>
            </a:r>
            <a:r>
              <a:rPr lang="he-IL" altLang="he-IL" sz="1200" kern="0" dirty="0" smtClean="0"/>
              <a:t>: האלקטרונים </a:t>
            </a:r>
            <a:r>
              <a:rPr lang="he-IL" altLang="he-IL" sz="1200" kern="0" dirty="0" err="1" smtClean="0"/>
              <a:t>באורביטלי</a:t>
            </a:r>
            <a:r>
              <a:rPr lang="he-IL" altLang="he-IL" sz="1200" kern="0" dirty="0" smtClean="0"/>
              <a:t> ה- </a:t>
            </a:r>
            <a:r>
              <a:rPr lang="en-US" altLang="he-IL" sz="1200" kern="0" dirty="0" smtClean="0">
                <a:sym typeface="Symbol" panose="05050102010706020507" pitchFamily="18" charset="2"/>
              </a:rPr>
              <a:t></a:t>
            </a:r>
            <a:r>
              <a:rPr lang="he-IL" altLang="he-IL" sz="1200" kern="0" dirty="0" smtClean="0"/>
              <a:t> במערכת </a:t>
            </a:r>
            <a:r>
              <a:rPr lang="he-IL" altLang="he-IL" sz="1200" kern="0" dirty="0" err="1" smtClean="0"/>
              <a:t>המצומדת</a:t>
            </a:r>
            <a:r>
              <a:rPr lang="he-IL" altLang="he-IL" sz="1200" kern="0" dirty="0" smtClean="0"/>
              <a:t> אינם מאותרים בין שני </a:t>
            </a:r>
            <a:r>
              <a:rPr lang="he-IL" altLang="he-IL" sz="1200" kern="0" dirty="0" err="1" smtClean="0"/>
              <a:t>פחמנים</a:t>
            </a:r>
            <a:r>
              <a:rPr lang="he-IL" altLang="he-IL" sz="1200" kern="0" dirty="0" smtClean="0"/>
              <a:t> </a:t>
            </a:r>
            <a:r>
              <a:rPr lang="he-IL" altLang="he-IL" sz="1200" kern="0" dirty="0" err="1" smtClean="0"/>
              <a:t>מסויימים</a:t>
            </a:r>
            <a:r>
              <a:rPr lang="he-IL" altLang="he-IL" sz="1200" kern="0" dirty="0" smtClean="0"/>
              <a:t>. </a:t>
            </a:r>
            <a:r>
              <a:rPr lang="he-IL" altLang="he-IL" sz="1200" kern="0" dirty="0" err="1" smtClean="0"/>
              <a:t>אורביטלי</a:t>
            </a:r>
            <a:r>
              <a:rPr lang="he-IL" altLang="he-IL" sz="1200" kern="0" dirty="0" smtClean="0"/>
              <a:t> ה- </a:t>
            </a:r>
            <a:r>
              <a:rPr lang="en-US" altLang="he-IL" sz="1200" kern="0" dirty="0" smtClean="0">
                <a:sym typeface="Symbol" panose="05050102010706020507" pitchFamily="18" charset="2"/>
              </a:rPr>
              <a:t></a:t>
            </a:r>
            <a:r>
              <a:rPr lang="he-IL" altLang="he-IL" sz="1200" kern="0" dirty="0" smtClean="0"/>
              <a:t> של כל </a:t>
            </a:r>
            <a:r>
              <a:rPr lang="he-IL" altLang="he-IL" sz="1200" kern="0" dirty="0" err="1" smtClean="0"/>
              <a:t>הפחמנים</a:t>
            </a:r>
            <a:r>
              <a:rPr lang="he-IL" altLang="he-IL" sz="1200" kern="0" dirty="0" smtClean="0"/>
              <a:t> בשרשרת </a:t>
            </a:r>
            <a:r>
              <a:rPr lang="he-IL" altLang="he-IL" sz="1200" kern="0" dirty="0" err="1" smtClean="0"/>
              <a:t>המצומדת</a:t>
            </a:r>
            <a:r>
              <a:rPr lang="he-IL" altLang="he-IL" sz="1200" kern="0" dirty="0" smtClean="0"/>
              <a:t> יוצרים רצף של אורביטלים מולקולריים המשתרע על כל המערכת </a:t>
            </a:r>
            <a:r>
              <a:rPr lang="he-IL" altLang="he-IL" sz="1200" kern="0" dirty="0" err="1" smtClean="0"/>
              <a:t>המצומדת</a:t>
            </a:r>
            <a:r>
              <a:rPr lang="he-IL" altLang="he-IL" sz="1200" kern="0" dirty="0" smtClean="0"/>
              <a:t> והאלקטרונים מאכלסים רצף אורביטלים זה.</a:t>
            </a:r>
            <a:endParaRPr lang="en-US" altLang="he-IL" sz="1200" kern="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9746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נובע מתוך התיאוריה של חלקיק בקופסא חד-</a:t>
            </a:r>
            <a:r>
              <a:rPr lang="he-IL" dirty="0" err="1" smtClean="0"/>
              <a:t>מימדית</a:t>
            </a:r>
            <a:r>
              <a:rPr lang="he-IL" dirty="0" smtClean="0"/>
              <a:t> ופתירת משוואת </a:t>
            </a:r>
            <a:r>
              <a:rPr lang="he-IL" dirty="0" err="1" smtClean="0"/>
              <a:t>שרודינגר</a:t>
            </a:r>
            <a:r>
              <a:rPr lang="he-IL" dirty="0" smtClean="0"/>
              <a:t> המתאימה.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948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e-IL" altLang="he-IL" sz="1200" dirty="0" smtClean="0"/>
              <a:t>במולקולה של חומר צבע יש מערכת </a:t>
            </a:r>
            <a:r>
              <a:rPr lang="he-IL" altLang="he-IL" sz="1200" dirty="0" err="1" smtClean="0"/>
              <a:t>מצומדת</a:t>
            </a:r>
            <a:r>
              <a:rPr lang="he-IL" altLang="he-IL" sz="1200" dirty="0" smtClean="0"/>
              <a:t> ( מספר רב של קשרים כפולים מצומדים). שבה קיימת מערכת של קשרי פאי לא מאותרים</a:t>
            </a:r>
            <a:r>
              <a:rPr lang="en-US" altLang="he-IL" sz="12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e-IL" altLang="he-IL" sz="1200" dirty="0" smtClean="0"/>
              <a:t>כאשר המערכת </a:t>
            </a:r>
            <a:r>
              <a:rPr lang="he-IL" altLang="he-IL" sz="1200" dirty="0" err="1" smtClean="0"/>
              <a:t>המצומדת</a:t>
            </a:r>
            <a:r>
              <a:rPr lang="he-IL" altLang="he-IL" sz="1200" dirty="0" smtClean="0"/>
              <a:t> מספיק גדולה המרווח </a:t>
            </a:r>
            <a:r>
              <a:rPr lang="he-IL" altLang="he-IL" sz="1200" dirty="0" err="1" smtClean="0"/>
              <a:t>האנרגתי</a:t>
            </a:r>
            <a:r>
              <a:rPr lang="he-IL" altLang="he-IL" sz="1200" dirty="0" smtClean="0"/>
              <a:t> בין אורביטל </a:t>
            </a:r>
            <a:r>
              <a:rPr lang="en-US" altLang="he-IL" sz="1200" dirty="0" smtClean="0"/>
              <a:t>HUMO</a:t>
            </a:r>
            <a:r>
              <a:rPr lang="he-IL" altLang="he-IL" sz="1200" dirty="0" smtClean="0"/>
              <a:t> לאורביטל </a:t>
            </a:r>
            <a:r>
              <a:rPr lang="en-US" altLang="he-IL" sz="1200" dirty="0" smtClean="0"/>
              <a:t>LOMO </a:t>
            </a:r>
            <a:r>
              <a:rPr lang="he-IL" altLang="he-IL" sz="1200" dirty="0" smtClean="0"/>
              <a:t>יצטמצם כך שהאנרגיה של האור הנראה עשויה להספיק על מנת לבצע עירור אלקטרוני </a:t>
            </a:r>
            <a:r>
              <a:rPr lang="he-IL" altLang="he-IL" sz="1200" dirty="0" smtClean="0">
                <a:solidFill>
                  <a:srgbClr val="000000"/>
                </a:solidFill>
              </a:rPr>
              <a:t>מה- </a:t>
            </a:r>
            <a:r>
              <a:rPr lang="en-US" altLang="he-IL" sz="1200" dirty="0" smtClean="0">
                <a:solidFill>
                  <a:srgbClr val="000000"/>
                </a:solidFill>
              </a:rPr>
              <a:t>HOMO</a:t>
            </a:r>
            <a:r>
              <a:rPr lang="he-IL" altLang="he-IL" sz="1200" dirty="0" smtClean="0">
                <a:solidFill>
                  <a:srgbClr val="000000"/>
                </a:solidFill>
              </a:rPr>
              <a:t>  ל- </a:t>
            </a:r>
            <a:r>
              <a:rPr lang="en-US" altLang="he-IL" sz="1200" dirty="0" smtClean="0">
                <a:solidFill>
                  <a:srgbClr val="000000"/>
                </a:solidFill>
              </a:rPr>
              <a:t>LUMO</a:t>
            </a:r>
            <a:r>
              <a:rPr lang="he-IL" altLang="he-IL" sz="1200" dirty="0" smtClean="0">
                <a:solidFill>
                  <a:srgbClr val="000000"/>
                </a:solidFill>
              </a:rPr>
              <a:t>, או לרמות גבוהות יותר </a:t>
            </a:r>
            <a:r>
              <a:rPr lang="en-US" altLang="he-IL" sz="1200" dirty="0" smtClean="0">
                <a:solidFill>
                  <a:srgbClr val="000000"/>
                </a:solidFill>
              </a:rPr>
              <a:t>)</a:t>
            </a:r>
            <a:r>
              <a:rPr lang="he-IL" altLang="he-IL" sz="1200" dirty="0" smtClean="0">
                <a:solidFill>
                  <a:srgbClr val="000000"/>
                </a:solidFill>
              </a:rPr>
              <a:t> </a:t>
            </a:r>
            <a:r>
              <a:rPr lang="en-US" altLang="he-IL" sz="1200" dirty="0" smtClean="0">
                <a:solidFill>
                  <a:srgbClr val="000000"/>
                </a:solidFill>
              </a:rPr>
              <a:t>LUMO+1, LUMO+2</a:t>
            </a:r>
            <a:r>
              <a:rPr lang="he-IL" altLang="he-IL" sz="1200" dirty="0" smtClean="0">
                <a:solidFill>
                  <a:srgbClr val="000000"/>
                </a:solidFill>
              </a:rPr>
              <a:t>  וכו').</a:t>
            </a:r>
            <a:endParaRPr lang="he-IL" altLang="he-IL" sz="1200" dirty="0" smtClean="0"/>
          </a:p>
          <a:p>
            <a:pPr marL="0" marR="0" indent="0" algn="r" defTabSz="914400" rtl="1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sz="1200" dirty="0" smtClean="0"/>
              <a:t>המערכת </a:t>
            </a:r>
            <a:r>
              <a:rPr lang="he-IL" altLang="he-IL" sz="1200" dirty="0" err="1" smtClean="0"/>
              <a:t>המצומדת</a:t>
            </a:r>
            <a:r>
              <a:rPr lang="he-IL" altLang="he-IL" sz="1200" dirty="0" smtClean="0"/>
              <a:t> המעניקה לחומר צבע נקראת </a:t>
            </a:r>
            <a:r>
              <a:rPr lang="he-IL" altLang="he-IL" sz="1200" dirty="0" err="1" smtClean="0">
                <a:solidFill>
                  <a:srgbClr val="990099"/>
                </a:solidFill>
              </a:rPr>
              <a:t>כרומופור</a:t>
            </a:r>
            <a:r>
              <a:rPr lang="he-IL" altLang="he-IL" sz="1200" dirty="0" smtClean="0">
                <a:solidFill>
                  <a:srgbClr val="990099"/>
                </a:solidFill>
              </a:rPr>
              <a:t>.</a:t>
            </a:r>
            <a:r>
              <a:rPr lang="he-IL" altLang="he-IL" sz="1200" dirty="0" smtClean="0"/>
              <a:t> </a:t>
            </a:r>
            <a:r>
              <a:rPr lang="he-IL" sz="1200" b="1" kern="1200" dirty="0" smtClean="0">
                <a:solidFill>
                  <a:srgbClr val="FF6600"/>
                </a:solidFill>
              </a:rPr>
              <a:t>ככל </a:t>
            </a:r>
            <a:r>
              <a:rPr lang="he-IL" sz="1200" b="1" kern="1200" dirty="0" err="1" smtClean="0">
                <a:solidFill>
                  <a:srgbClr val="FF6600"/>
                </a:solidFill>
              </a:rPr>
              <a:t>שהכרומופור</a:t>
            </a:r>
            <a:r>
              <a:rPr lang="he-IL" sz="1200" b="1" kern="1200" dirty="0" smtClean="0">
                <a:solidFill>
                  <a:srgbClr val="FF6600"/>
                </a:solidFill>
              </a:rPr>
              <a:t> ארוך יותר, הפרש האנרגיה בין </a:t>
            </a:r>
            <a:r>
              <a:rPr lang="he-IL" sz="1200" b="1" kern="1200" dirty="0" err="1" smtClean="0">
                <a:solidFill>
                  <a:srgbClr val="FF6600"/>
                </a:solidFill>
              </a:rPr>
              <a:t>אורביטלי</a:t>
            </a:r>
            <a:r>
              <a:rPr lang="he-IL" sz="1200" b="1" kern="1200" dirty="0" smtClean="0">
                <a:solidFill>
                  <a:srgbClr val="FF6600"/>
                </a:solidFill>
              </a:rPr>
              <a:t> ה- </a:t>
            </a:r>
            <a:r>
              <a:rPr lang="en-US" sz="1200" b="1" kern="1200" dirty="0" smtClean="0">
                <a:solidFill>
                  <a:srgbClr val="FF6600"/>
                </a:solidFill>
              </a:rPr>
              <a:t>HOMO</a:t>
            </a:r>
            <a:r>
              <a:rPr lang="he-IL" sz="1200" b="1" kern="1200" dirty="0" smtClean="0">
                <a:solidFill>
                  <a:srgbClr val="FF6600"/>
                </a:solidFill>
              </a:rPr>
              <a:t> וה- </a:t>
            </a:r>
            <a:r>
              <a:rPr lang="en-US" sz="1200" b="1" kern="1200" dirty="0" smtClean="0">
                <a:solidFill>
                  <a:srgbClr val="FF6600"/>
                </a:solidFill>
              </a:rPr>
              <a:t>LUMO</a:t>
            </a:r>
            <a:r>
              <a:rPr lang="he-IL" sz="1200" b="1" kern="1200" dirty="0" smtClean="0">
                <a:solidFill>
                  <a:srgbClr val="FF6600"/>
                </a:solidFill>
              </a:rPr>
              <a:t> מצטמצם יותר.</a:t>
            </a:r>
            <a:endParaRPr lang="he-IL" altLang="he-IL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he-IL" sz="120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0944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לפי המודל של גלגל הצבעים , כל גוף בעל צבע, מכיל חומר צבעוני, שנקרא צבען (פיגמנט). חומר זה </a:t>
            </a:r>
            <a:r>
              <a:rPr lang="he-IL" b="1" dirty="0" smtClean="0">
                <a:solidFill>
                  <a:srgbClr val="FF6600"/>
                </a:solidFill>
              </a:rPr>
              <a:t>בולע</a:t>
            </a:r>
            <a:r>
              <a:rPr lang="he-IL" dirty="0" smtClean="0"/>
              <a:t> חלק מאורכי הגל של האור הנראה. אורכי הגל שאינם נבלעים </a:t>
            </a:r>
            <a:r>
              <a:rPr lang="he-IL" b="1" dirty="0" smtClean="0">
                <a:solidFill>
                  <a:srgbClr val="FF6600"/>
                </a:solidFill>
              </a:rPr>
              <a:t>מפוזרים</a:t>
            </a:r>
            <a:r>
              <a:rPr lang="he-IL" dirty="0" smtClean="0"/>
              <a:t> לכל הכיוונים ומגיעים גם לעינינו, כצבע המשלים של האור שנבלע עפ"י גלגל הצבעים.</a:t>
            </a:r>
            <a:r>
              <a:rPr lang="he-IL" b="1" dirty="0" smtClean="0">
                <a:solidFill>
                  <a:srgbClr val="FF6600"/>
                </a:solidFill>
              </a:rPr>
              <a:t> הצבע המשלים הוא הצבע שנמצא מול הצבע שנבלע בגלגל הצבעים.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e-IL" altLang="he-IL" sz="1200" dirty="0" smtClean="0"/>
              <a:t>כתוצאה מהבליעה(של האור הנראה או חלק ממנו), תהיה החסרה של האור הנבלע מהאור הנראה כך שמתקבל הצבע המשלים על פי גלגל הצבעים, ולכן החומר נראה בעל צבע.</a:t>
            </a:r>
            <a:endParaRPr lang="en-US" altLang="he-IL" sz="1200" dirty="0" smtClean="0"/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לחומרים מולקולריים ספקטרום בליעה שאינו קווי, אלא משתרע על תחום מסוים של אורכי גל. זהו ספקטרום בליעה רציף על חלק מהתחום הנראה.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sz="1200" dirty="0" smtClean="0"/>
              <a:t>כדאי לשים לב שחפץ שצבעו אדום בולע אורכי גל בירוק (המשלים של האדום), אך עקרונית ייתכן גם שחפץ אדום ייבלע את כל אורכי הגל  בכל הצבעים מלבד האדום.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664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98C865-4C74-4A67-99E1-0C8E1BE4A1FB}" type="slidenum">
              <a:rPr lang="he-IL"/>
              <a:pPr/>
              <a:t>‹#›</a:t>
            </a:fld>
            <a:endParaRPr lang="he-IL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0B58F-0C86-4A10-940A-0D1781169CAC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917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B1308-CE42-4DF4-B4B8-DF48A1945BDE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85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3E7CFB-60CC-44B1-9E54-11BB49B3AC09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046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כותרת, פריט אוסף תמונו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he-IL" smtClean="0"/>
              <a:t>לחץ על הסמל כדי להוסיף תמונה מקוונת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E32ECB-8C3B-436E-B34B-181C845156CA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969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7CCD-2CA1-42A6-BBDB-A592FF0DE908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985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2BC8-18DF-4DA4-8A15-C1BBF714BFE6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68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6E068-B1FA-45FA-B0F6-F2FDFB465E3C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8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F63E-9345-4A18-88C4-16B2315E582D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517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7B247-A729-4A8B-9D25-6B0BF1B631C4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4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6F0F3-2A46-4C70-AA63-EFF98186DF3F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95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DFA85-7BD4-4EBE-895E-19A28032CCE6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08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1CB52-6D45-4352-B206-BD020FB9C59A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25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/>
            </a:lvl1pPr>
          </a:lstStyle>
          <a:p>
            <a:endParaRPr lang="he-I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000"/>
            </a:lvl1pPr>
          </a:lstStyle>
          <a:p>
            <a:endParaRPr lang="he-IL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000">
                <a:cs typeface="+mn-cs"/>
              </a:defRPr>
            </a:lvl1pPr>
          </a:lstStyle>
          <a:p>
            <a:fld id="{EC170A5F-9967-46F0-B9EB-72051B1A5BB4}" type="slidenum">
              <a:rPr lang="he-IL"/>
              <a:pPr/>
              <a:t>‹#›</a:t>
            </a:fld>
            <a:endParaRPr lang="he-IL">
              <a:cs typeface="+mn-cs"/>
            </a:endParaRPr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891540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he-IL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891540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he-IL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891540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he-IL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רמות האנרגיה במולקולות </a:t>
            </a:r>
            <a:br>
              <a:rPr lang="he-IL" dirty="0" smtClean="0"/>
            </a:br>
            <a:r>
              <a:rPr lang="he-IL" dirty="0" smtClean="0"/>
              <a:t>והקשר לתכונות הצבע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68960"/>
            <a:ext cx="7048872" cy="2209800"/>
          </a:xfrm>
        </p:spPr>
        <p:txBody>
          <a:bodyPr/>
          <a:lstStyle/>
          <a:p>
            <a:r>
              <a:rPr lang="he-IL" sz="3200" dirty="0" smtClean="0"/>
              <a:t>מיכל ברונשטיין-טוחן</a:t>
            </a:r>
          </a:p>
          <a:p>
            <a:r>
              <a:rPr lang="he-IL" sz="2400" dirty="0" smtClean="0"/>
              <a:t>בהנחיית ד"ר אורית הרשקוביץ ופרופ. יהודית דורי</a:t>
            </a:r>
            <a:endParaRPr lang="he-IL" dirty="0" smtClean="0"/>
          </a:p>
          <a:p>
            <a:endParaRPr lang="he-IL" sz="2400" dirty="0" smtClean="0"/>
          </a:p>
          <a:p>
            <a:r>
              <a:rPr lang="he-IL" sz="2400" dirty="0" smtClean="0"/>
              <a:t>(המצגת היא בהשראת מצגות של רותי שטנגר וירדן קדמי)</a:t>
            </a:r>
          </a:p>
        </p:txBody>
      </p:sp>
      <p:pic>
        <p:nvPicPr>
          <p:cNvPr id="7" name="Picture 2" descr="faculty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22"/>
          <a:stretch>
            <a:fillRect/>
          </a:stretch>
        </p:blipFill>
        <p:spPr bwMode="auto">
          <a:xfrm>
            <a:off x="3203848" y="5373216"/>
            <a:ext cx="258623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6211669"/>
            <a:ext cx="7596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dirty="0"/>
              <a:t>פיתוח עריכה והתאמה של חומרי למידה לתכנית הלימודים 30/70 , תת-פרויקט 2.7 , המרכז הארצי למורי הכימיה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7505" y="277813"/>
            <a:ext cx="8712620" cy="1139825"/>
          </a:xfrm>
        </p:spPr>
        <p:txBody>
          <a:bodyPr/>
          <a:lstStyle/>
          <a:p>
            <a:r>
              <a:rPr lang="he-IL" dirty="0" smtClean="0"/>
              <a:t>מה הקשר בין רמות האנרגיה לצבע?</a:t>
            </a:r>
            <a:endParaRPr lang="he-IL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3528" y="6199385"/>
            <a:ext cx="29523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http://www.u-helmich.de/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179512" y="1772816"/>
            <a:ext cx="856895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he-IL" altLang="he-IL" sz="2400" dirty="0"/>
              <a:t>כאשר מעוררים מולקולה, האלקטרונים הנמצאים באורביטל ה- </a:t>
            </a:r>
            <a:r>
              <a:rPr lang="en-US" altLang="he-IL" sz="2400" b="1" dirty="0">
                <a:solidFill>
                  <a:srgbClr val="FF6600"/>
                </a:solidFill>
              </a:rPr>
              <a:t>HOMO</a:t>
            </a:r>
            <a:r>
              <a:rPr lang="he-IL" altLang="he-IL" sz="2400" dirty="0"/>
              <a:t> עולים לרמות גבוהות יותר: אורביטל ה- </a:t>
            </a:r>
            <a:r>
              <a:rPr lang="en-US" altLang="he-IL" sz="2400" b="1" dirty="0">
                <a:solidFill>
                  <a:srgbClr val="FF6600"/>
                </a:solidFill>
              </a:rPr>
              <a:t>LUMO</a:t>
            </a:r>
            <a:r>
              <a:rPr lang="he-IL" altLang="he-IL" sz="2400" dirty="0"/>
              <a:t> או האורביטלים שמעליו.</a:t>
            </a: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90111"/>
            <a:ext cx="3810000" cy="3533775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84" y="3068960"/>
            <a:ext cx="4244980" cy="3107151"/>
          </a:xfrm>
          <a:prstGeom prst="rect">
            <a:avLst/>
          </a:prstGeom>
        </p:spPr>
      </p:pic>
      <p:sp>
        <p:nvSpPr>
          <p:cNvPr id="13" name="מלבן 12"/>
          <p:cNvSpPr/>
          <p:nvPr/>
        </p:nvSpPr>
        <p:spPr>
          <a:xfrm>
            <a:off x="4486655" y="6199385"/>
            <a:ext cx="244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www.chemgapedia.de</a:t>
            </a:r>
          </a:p>
        </p:txBody>
      </p:sp>
    </p:spTree>
    <p:extLst>
      <p:ext uri="{BB962C8B-B14F-4D97-AF65-F5344CB8AC3E}">
        <p14:creationId xmlns:p14="http://schemas.microsoft.com/office/powerpoint/2010/main" val="37175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מערכות </a:t>
            </a:r>
            <a:r>
              <a:rPr lang="he-IL" dirty="0" err="1" smtClean="0"/>
              <a:t>מצומדות</a:t>
            </a:r>
            <a:endParaRPr lang="he-IL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19" y="6105572"/>
            <a:ext cx="10146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44614" y="1772816"/>
            <a:ext cx="8229600" cy="144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he-IL" altLang="he-IL" kern="0" dirty="0" smtClean="0">
                <a:solidFill>
                  <a:srgbClr val="990099"/>
                </a:solidFill>
              </a:rPr>
              <a:t>מערכת </a:t>
            </a:r>
            <a:r>
              <a:rPr lang="he-IL" altLang="he-IL" kern="0" dirty="0" err="1" smtClean="0">
                <a:solidFill>
                  <a:srgbClr val="990099"/>
                </a:solidFill>
              </a:rPr>
              <a:t>מצומדת</a:t>
            </a:r>
            <a:r>
              <a:rPr lang="he-IL" altLang="he-IL" kern="0" dirty="0" smtClean="0"/>
              <a:t> היא מערכת של קשרים כפולים מצומדים על המולקולה (קשר כפול- קשר יחיד- קשר כפול).</a:t>
            </a:r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</p:txBody>
      </p:sp>
      <p:pic>
        <p:nvPicPr>
          <p:cNvPr id="11" name="Picture 4" descr="al-itu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5688247" cy="38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3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הקשר בין אורך המערכת </a:t>
            </a:r>
            <a:r>
              <a:rPr lang="he-IL" dirty="0" err="1" smtClean="0"/>
              <a:t>המצומדת</a:t>
            </a:r>
            <a:r>
              <a:rPr lang="he-IL" dirty="0" smtClean="0"/>
              <a:t> לרמות האנרגיה</a:t>
            </a:r>
            <a:endParaRPr lang="en-US" dirty="0"/>
          </a:p>
        </p:txBody>
      </p:sp>
      <p:sp>
        <p:nvSpPr>
          <p:cNvPr id="3" name="מלבן 2"/>
          <p:cNvSpPr/>
          <p:nvPr/>
        </p:nvSpPr>
        <p:spPr>
          <a:xfrm>
            <a:off x="678396" y="1628800"/>
            <a:ext cx="7787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1" hangingPunct="1"/>
            <a:r>
              <a:rPr lang="he-IL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ההפרש האנרגטי בין אורביטל ה- </a:t>
            </a:r>
            <a:r>
              <a:rPr lang="en-US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</a:t>
            </a:r>
            <a:r>
              <a:rPr lang="he-IL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לאורביטל ה- </a:t>
            </a:r>
            <a:r>
              <a:rPr lang="en-US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LUMO</a:t>
            </a:r>
            <a:r>
              <a:rPr lang="he-IL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הולך ומצטמצם ככל שמספר הקשרים הכפולים </a:t>
            </a:r>
            <a:r>
              <a:rPr lang="he-IL" altLang="he-IL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המצומדים</a:t>
            </a:r>
            <a:r>
              <a:rPr lang="he-IL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עולה, ומכיוון שקיים יחס הפוך בין אורך הגל לאנרגיה, ככל שהאנרגיה הנדרשת לעירור </a:t>
            </a:r>
            <a:r>
              <a:rPr lang="en-US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e-IL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en-US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--&gt; </a:t>
            </a:r>
            <a:r>
              <a:rPr lang="en-US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he-IL" altLang="he-I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קטנה, אורך הגל גדל.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42" y="3310438"/>
            <a:ext cx="6532593" cy="2566834"/>
          </a:xfrm>
          <a:prstGeom prst="rect">
            <a:avLst/>
          </a:prstGeom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813516"/>
              </p:ext>
            </p:extLst>
          </p:nvPr>
        </p:nvGraphicFramePr>
        <p:xfrm>
          <a:off x="2339752" y="5953774"/>
          <a:ext cx="4803850" cy="752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משוואה" r:id="rId5" imgW="2514600" imgH="393480" progId="Equation.3">
                  <p:embed/>
                </p:oleObj>
              </mc:Choice>
              <mc:Fallback>
                <p:oleObj name="משוואה" r:id="rId5" imgW="2514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953774"/>
                        <a:ext cx="4803850" cy="752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מלבן 5"/>
          <p:cNvSpPr/>
          <p:nvPr/>
        </p:nvSpPr>
        <p:spPr>
          <a:xfrm>
            <a:off x="10334" y="5138608"/>
            <a:ext cx="1563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400" dirty="0"/>
              <a:t>http://www.kiriya-chem.co.jp/q&amp;a/q61.html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למה אנחנו רואים צבע של מולקולה?</a:t>
            </a:r>
            <a:endParaRPr lang="he-IL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19" y="6105572"/>
            <a:ext cx="10146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44614" y="1772817"/>
            <a:ext cx="8229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he-IL" altLang="he-IL" dirty="0"/>
              <a:t>במולקולה של חומר צבע יש מערכת </a:t>
            </a:r>
            <a:r>
              <a:rPr lang="he-IL" altLang="he-IL" dirty="0" err="1" smtClean="0"/>
              <a:t>מצומדת</a:t>
            </a:r>
            <a:r>
              <a:rPr lang="he-IL" altLang="he-IL" dirty="0" smtClean="0"/>
              <a:t>.</a:t>
            </a: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</p:txBody>
      </p:sp>
      <p:sp>
        <p:nvSpPr>
          <p:cNvPr id="3" name="מלבן 2"/>
          <p:cNvSpPr/>
          <p:nvPr/>
        </p:nvSpPr>
        <p:spPr>
          <a:xfrm>
            <a:off x="425142" y="5556751"/>
            <a:ext cx="839533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he-IL" altLang="he-IL" sz="2800" dirty="0"/>
              <a:t>המערכת </a:t>
            </a:r>
            <a:r>
              <a:rPr lang="he-IL" altLang="he-IL" sz="2800" dirty="0" err="1"/>
              <a:t>המצומדת</a:t>
            </a:r>
            <a:r>
              <a:rPr lang="he-IL" altLang="he-IL" sz="2800" dirty="0"/>
              <a:t> המעניקה לחומר צבע נקראת </a:t>
            </a:r>
            <a:r>
              <a:rPr lang="he-IL" altLang="he-IL" sz="2800" dirty="0" err="1">
                <a:solidFill>
                  <a:srgbClr val="990099"/>
                </a:solidFill>
              </a:rPr>
              <a:t>כרומופור</a:t>
            </a:r>
            <a:r>
              <a:rPr lang="he-IL" altLang="he-IL" sz="2800" dirty="0">
                <a:solidFill>
                  <a:srgbClr val="990099"/>
                </a:solidFill>
              </a:rPr>
              <a:t>.</a:t>
            </a:r>
            <a:r>
              <a:rPr lang="he-IL" altLang="he-IL" sz="2800" dirty="0"/>
              <a:t> </a:t>
            </a:r>
            <a:endParaRPr lang="he-IL" altLang="he-IL" sz="2800" dirty="0" smtClean="0"/>
          </a:p>
          <a:p>
            <a:pPr algn="ctr" rtl="1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he-IL" sz="2800" b="1" dirty="0" smtClean="0">
                <a:solidFill>
                  <a:srgbClr val="FF6600"/>
                </a:solidFill>
              </a:rPr>
              <a:t>ככל </a:t>
            </a:r>
            <a:r>
              <a:rPr lang="he-IL" sz="2800" b="1" dirty="0" err="1">
                <a:solidFill>
                  <a:srgbClr val="FF6600"/>
                </a:solidFill>
              </a:rPr>
              <a:t>שהכרומופור</a:t>
            </a:r>
            <a:r>
              <a:rPr lang="he-IL" sz="2800" b="1" dirty="0">
                <a:solidFill>
                  <a:srgbClr val="FF6600"/>
                </a:solidFill>
              </a:rPr>
              <a:t> ארוך יותר, הפרש האנרגיה בין </a:t>
            </a:r>
            <a:r>
              <a:rPr lang="he-IL" sz="2800" b="1" dirty="0" err="1">
                <a:solidFill>
                  <a:srgbClr val="FF6600"/>
                </a:solidFill>
              </a:rPr>
              <a:t>אורביטלי</a:t>
            </a:r>
            <a:r>
              <a:rPr lang="he-IL" sz="2800" b="1" dirty="0">
                <a:solidFill>
                  <a:srgbClr val="FF6600"/>
                </a:solidFill>
              </a:rPr>
              <a:t> ה- </a:t>
            </a:r>
            <a:r>
              <a:rPr lang="en-US" sz="2800" b="1" dirty="0">
                <a:solidFill>
                  <a:srgbClr val="FF6600"/>
                </a:solidFill>
              </a:rPr>
              <a:t>HOMO</a:t>
            </a:r>
            <a:r>
              <a:rPr lang="he-IL" sz="2800" b="1" dirty="0">
                <a:solidFill>
                  <a:srgbClr val="FF6600"/>
                </a:solidFill>
              </a:rPr>
              <a:t> וה- </a:t>
            </a:r>
            <a:r>
              <a:rPr lang="en-US" sz="2800" b="1" dirty="0">
                <a:solidFill>
                  <a:srgbClr val="FF6600"/>
                </a:solidFill>
              </a:rPr>
              <a:t>LUMO</a:t>
            </a:r>
            <a:r>
              <a:rPr lang="he-IL" sz="2800" b="1" dirty="0">
                <a:solidFill>
                  <a:srgbClr val="FF6600"/>
                </a:solidFill>
              </a:rPr>
              <a:t> מצטמצם יותר.</a:t>
            </a:r>
            <a:endParaRPr lang="he-IL" altLang="he-IL" sz="36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09" y="2514600"/>
            <a:ext cx="6918491" cy="199452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827616" y="4512850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pages.wustl.edu</a:t>
            </a:r>
          </a:p>
        </p:txBody>
      </p:sp>
    </p:spTree>
    <p:extLst>
      <p:ext uri="{BB962C8B-B14F-4D97-AF65-F5344CB8AC3E}">
        <p14:creationId xmlns:p14="http://schemas.microsoft.com/office/powerpoint/2010/main" val="19251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הקשר בין אורך הגל הנבלע והצבע בו אנו מבחינים?</a:t>
            </a:r>
            <a:endParaRPr lang="he-IL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19" y="6105572"/>
            <a:ext cx="10146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7505" y="1484784"/>
            <a:ext cx="8721158" cy="144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he-IL" dirty="0"/>
              <a:t>גופים צבעוניים </a:t>
            </a:r>
            <a:r>
              <a:rPr lang="he-IL" dirty="0" smtClean="0"/>
              <a:t>מכילים </a:t>
            </a:r>
            <a:r>
              <a:rPr lang="he-IL" dirty="0"/>
              <a:t>צבען (פיגמנט) הבולע חלק מן האור הנראה. </a:t>
            </a:r>
            <a:r>
              <a:rPr lang="he-IL" dirty="0" smtClean="0"/>
              <a:t>אנו רואים </a:t>
            </a:r>
            <a:r>
              <a:rPr lang="he-IL" dirty="0"/>
              <a:t>את אותו חלק של האור הנראה שלא נבלע, אלא פוזר והגיע לעינינו. צבעו של </a:t>
            </a:r>
            <a:r>
              <a:rPr lang="he-IL" dirty="0" smtClean="0"/>
              <a:t>הגוף הוא </a:t>
            </a:r>
            <a:r>
              <a:rPr lang="he-IL" dirty="0"/>
              <a:t>הצבע המשלים  לצבע שנבלע, על פי גלגל הצבעים.</a:t>
            </a:r>
          </a:p>
          <a:p>
            <a:pPr>
              <a:lnSpc>
                <a:spcPct val="90000"/>
              </a:lnSpc>
            </a:pPr>
            <a:endParaRPr lang="he-IL" altLang="he-IL" sz="16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  <a:p>
            <a:pPr>
              <a:lnSpc>
                <a:spcPct val="90000"/>
              </a:lnSpc>
            </a:pPr>
            <a:endParaRPr lang="he-IL" altLang="he-IL" sz="2400" kern="0" dirty="0" smtClean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07924"/>
            <a:ext cx="1830989" cy="1378164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99636"/>
            <a:ext cx="5480798" cy="2110516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16907"/>
            <a:ext cx="2960243" cy="231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0B42AB-6855-4667-B6C9-3ACDA45F5A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(ערכת נושא של רמות)</Template>
  <TotalTime>10351</TotalTime>
  <Words>629</Words>
  <Application>Microsoft Office PowerPoint</Application>
  <PresentationFormat>‫הצגה על המסך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8" baseType="lpstr">
      <vt:lpstr>Level</vt:lpstr>
      <vt:lpstr>משוואה</vt:lpstr>
      <vt:lpstr>רמות האנרגיה במולקולות  והקשר לתכונות הצבע</vt:lpstr>
      <vt:lpstr>מה הקשר בין רמות האנרגיה לצבע?</vt:lpstr>
      <vt:lpstr>מערכות מצומדות</vt:lpstr>
      <vt:lpstr>הקשר בין אורך המערכת המצומדת לרמות האנרגיה</vt:lpstr>
      <vt:lpstr>למה אנחנו רואים צבע של מולקולה?</vt:lpstr>
      <vt:lpstr>מה הקשר בין אורך הגל הנבלע והצבע בו אנו מבחינים?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הקישור במולקולות  והקשר לתכונות הצבע</dc:title>
  <dc:creator>Michal</dc:creator>
  <cp:lastModifiedBy>שרהשרה</cp:lastModifiedBy>
  <cp:revision>39</cp:revision>
  <dcterms:created xsi:type="dcterms:W3CDTF">2016-01-19T02:34:41Z</dcterms:created>
  <dcterms:modified xsi:type="dcterms:W3CDTF">2016-06-27T06:36:28Z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TC060874521037</vt:lpwstr>
  </property>
</Properties>
</file>