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65" r:id="rId3"/>
    <p:sldId id="262" r:id="rId4"/>
    <p:sldId id="266" r:id="rId5"/>
    <p:sldId id="258" r:id="rId6"/>
    <p:sldId id="259" r:id="rId7"/>
    <p:sldId id="260" r:id="rId8"/>
    <p:sldId id="261" r:id="rId9"/>
    <p:sldId id="263" r:id="rId10"/>
    <p:sldId id="264" r:id="rId11"/>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מקטע ללא כותרת" id="{C2717937-189F-43DB-AB22-6CDA0A4CBA43}">
          <p14:sldIdLst>
            <p14:sldId id="257"/>
            <p14:sldId id="265"/>
            <p14:sldId id="262"/>
            <p14:sldId id="266"/>
            <p14:sldId id="258"/>
            <p14:sldId id="259"/>
            <p14:sldId id="260"/>
            <p14:sldId id="261"/>
            <p14:sldId id="263"/>
            <p14:sldId id="26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2" d="100"/>
          <a:sy n="72" d="100"/>
        </p:scale>
        <p:origin x="-456" y="6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6"/>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A040A3CE-8572-457B-81D0-4EB527C6C41B}" type="datetimeFigureOut">
              <a:rPr lang="he-IL" smtClean="0"/>
              <a:pPr/>
              <a:t>י"ח/טבת/תשע"ה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1518683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040A3CE-8572-457B-81D0-4EB527C6C41B}" type="datetimeFigureOut">
              <a:rPr lang="he-IL" smtClean="0"/>
              <a:pPr/>
              <a:t>י"ח/טבת/תשע"ה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2979926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9"/>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9"/>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040A3CE-8572-457B-81D0-4EB527C6C41B}" type="datetimeFigureOut">
              <a:rPr lang="he-IL" smtClean="0"/>
              <a:pPr/>
              <a:t>י"ח/טבת/תשע"ה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3062001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040A3CE-8572-457B-81D0-4EB527C6C41B}" type="datetimeFigureOut">
              <a:rPr lang="he-IL" smtClean="0"/>
              <a:pPr/>
              <a:t>י"ח/טבת/תשע"ה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698786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A040A3CE-8572-457B-81D0-4EB527C6C41B}" type="datetimeFigureOut">
              <a:rPr lang="he-IL" smtClean="0"/>
              <a:pPr/>
              <a:t>י"ח/טבת/תשע"ה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1184543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A040A3CE-8572-457B-81D0-4EB527C6C41B}" type="datetimeFigureOut">
              <a:rPr lang="he-IL" smtClean="0"/>
              <a:pPr/>
              <a:t>י"ח/טבת/תשע"ה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677908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A040A3CE-8572-457B-81D0-4EB527C6C41B}" type="datetimeFigureOut">
              <a:rPr lang="he-IL" smtClean="0"/>
              <a:pPr/>
              <a:t>י"ח/טבת/תשע"ה</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524373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A040A3CE-8572-457B-81D0-4EB527C6C41B}" type="datetimeFigureOut">
              <a:rPr lang="he-IL" smtClean="0"/>
              <a:pPr/>
              <a:t>י"ח/טבת/תשע"ה</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251489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A040A3CE-8572-457B-81D0-4EB527C6C41B}" type="datetimeFigureOut">
              <a:rPr lang="he-IL" smtClean="0"/>
              <a:pPr/>
              <a:t>י"ח/טבת/תשע"ה</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2702766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1"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A040A3CE-8572-457B-81D0-4EB527C6C41B}" type="datetimeFigureOut">
              <a:rPr lang="he-IL" smtClean="0"/>
              <a:pPr/>
              <a:t>י"ח/טבת/תשע"ה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3748579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1"/>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A040A3CE-8572-457B-81D0-4EB527C6C41B}" type="datetimeFigureOut">
              <a:rPr lang="he-IL" smtClean="0"/>
              <a:pPr/>
              <a:t>י"ח/טבת/תשע"ה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3478262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1"/>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1"/>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040A3CE-8572-457B-81D0-4EB527C6C41B}" type="datetimeFigureOut">
              <a:rPr lang="he-IL" smtClean="0"/>
              <a:pPr/>
              <a:t>י"ח/טבת/תשע"ה</a:t>
            </a:fld>
            <a:endParaRPr lang="he-IL"/>
          </a:p>
        </p:txBody>
      </p:sp>
      <p:sp>
        <p:nvSpPr>
          <p:cNvPr id="5" name="מציין מיקום של כותרת תחתונה 4"/>
          <p:cNvSpPr>
            <a:spLocks noGrp="1"/>
          </p:cNvSpPr>
          <p:nvPr>
            <p:ph type="ftr" sz="quarter" idx="3"/>
          </p:nvPr>
        </p:nvSpPr>
        <p:spPr>
          <a:xfrm>
            <a:off x="3124200" y="6356351"/>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1"/>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349699B-7907-4746-ADE1-9C569935A326}" type="slidenum">
              <a:rPr lang="he-IL" smtClean="0"/>
              <a:pPr/>
              <a:t>‹#›</a:t>
            </a:fld>
            <a:endParaRPr lang="he-IL"/>
          </a:p>
        </p:txBody>
      </p:sp>
    </p:spTree>
    <p:extLst>
      <p:ext uri="{BB962C8B-B14F-4D97-AF65-F5344CB8AC3E}">
        <p14:creationId xmlns:p14="http://schemas.microsoft.com/office/powerpoint/2010/main" xmlns="" val="3337298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jpeg"/><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p:cNvSpPr>
            <a:spLocks noGrp="1"/>
          </p:cNvSpPr>
          <p:nvPr>
            <p:ph type="ctrTitle"/>
          </p:nvPr>
        </p:nvSpPr>
        <p:spPr/>
        <p:txBody>
          <a:bodyPr>
            <a:normAutofit/>
          </a:bodyPr>
          <a:lstStyle/>
          <a:p>
            <a:r>
              <a:rPr lang="he-IL" sz="7200" dirty="0" smtClean="0"/>
              <a:t>מעבדה בחקירה.</a:t>
            </a:r>
            <a:endParaRPr lang="he-IL" sz="7200" dirty="0"/>
          </a:p>
        </p:txBody>
      </p:sp>
      <p:sp>
        <p:nvSpPr>
          <p:cNvPr id="6" name="TextBox 5"/>
          <p:cNvSpPr txBox="1"/>
          <p:nvPr/>
        </p:nvSpPr>
        <p:spPr>
          <a:xfrm>
            <a:off x="3643714" y="4142093"/>
            <a:ext cx="1447832" cy="584775"/>
          </a:xfrm>
          <a:prstGeom prst="rect">
            <a:avLst/>
          </a:prstGeom>
          <a:noFill/>
        </p:spPr>
        <p:txBody>
          <a:bodyPr wrap="none" rtlCol="1">
            <a:spAutoFit/>
          </a:bodyPr>
          <a:lstStyle/>
          <a:p>
            <a:r>
              <a:rPr lang="he-IL" sz="3200" dirty="0" smtClean="0"/>
              <a:t>בן אושר</a:t>
            </a:r>
            <a:endParaRPr lang="he-IL" sz="3200" dirty="0"/>
          </a:p>
        </p:txBody>
      </p:sp>
      <p:pic>
        <p:nvPicPr>
          <p:cNvPr id="7" name="תמונה 6" descr="C:\Users\weizmann\Dropbox\TEMI\publication\logo TEMI weizmann.jpg"/>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0409" y="246069"/>
            <a:ext cx="8928992" cy="1872208"/>
          </a:xfrm>
          <a:prstGeom prst="rect">
            <a:avLst/>
          </a:prstGeom>
          <a:noFill/>
          <a:ln>
            <a:noFill/>
          </a:ln>
        </p:spPr>
      </p:pic>
    </p:spTree>
    <p:extLst>
      <p:ext uri="{BB962C8B-B14F-4D97-AF65-F5344CB8AC3E}">
        <p14:creationId xmlns:p14="http://schemas.microsoft.com/office/powerpoint/2010/main" xmlns="" val="22153667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אובייקט 3"/>
          <p:cNvGraphicFramePr>
            <a:graphicFrameLocks noChangeAspect="1"/>
          </p:cNvGraphicFramePr>
          <p:nvPr>
            <p:extLst>
              <p:ext uri="{D42A27DB-BD31-4B8C-83A1-F6EECF244321}">
                <p14:modId xmlns:p14="http://schemas.microsoft.com/office/powerpoint/2010/main" xmlns="" val="2769956619"/>
              </p:ext>
            </p:extLst>
          </p:nvPr>
        </p:nvGraphicFramePr>
        <p:xfrm>
          <a:off x="1460500" y="4861594"/>
          <a:ext cx="5183188" cy="655638"/>
        </p:xfrm>
        <a:graphic>
          <a:graphicData uri="http://schemas.openxmlformats.org/presentationml/2006/ole">
            <p:oleObj spid="_x0000_s4126" name="משוואה" r:id="rId3" imgW="1879560" imgH="228600" progId="Equation.3">
              <p:embed/>
            </p:oleObj>
          </a:graphicData>
        </a:graphic>
      </p:graphicFrame>
      <p:graphicFrame>
        <p:nvGraphicFramePr>
          <p:cNvPr id="5" name="אובייקט 4"/>
          <p:cNvGraphicFramePr>
            <a:graphicFrameLocks noChangeAspect="1"/>
          </p:cNvGraphicFramePr>
          <p:nvPr>
            <p:extLst>
              <p:ext uri="{D42A27DB-BD31-4B8C-83A1-F6EECF244321}">
                <p14:modId xmlns:p14="http://schemas.microsoft.com/office/powerpoint/2010/main" xmlns="" val="380113334"/>
              </p:ext>
            </p:extLst>
          </p:nvPr>
        </p:nvGraphicFramePr>
        <p:xfrm>
          <a:off x="1908176" y="5696363"/>
          <a:ext cx="3815953" cy="900989"/>
        </p:xfrm>
        <a:graphic>
          <a:graphicData uri="http://schemas.openxmlformats.org/presentationml/2006/ole">
            <p:oleObj spid="_x0000_s4127" name="משוואה" r:id="rId4" imgW="2070000" imgH="482400" progId="Equation.3">
              <p:embed/>
            </p:oleObj>
          </a:graphicData>
        </a:graphic>
      </p:graphicFrame>
      <p:pic>
        <p:nvPicPr>
          <p:cNvPr id="6" name="תמונה 5" descr="C:\Users\weizmann\Dropbox\TEMI\publication\logo TEMI weizmann.jpg"/>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473946" y="316282"/>
            <a:ext cx="8694751" cy="1512168"/>
          </a:xfrm>
          <a:prstGeom prst="rect">
            <a:avLst/>
          </a:prstGeom>
          <a:noFill/>
          <a:ln>
            <a:noFill/>
          </a:ln>
        </p:spPr>
      </p:pic>
      <p:sp>
        <p:nvSpPr>
          <p:cNvPr id="7" name="Rectangle 5"/>
          <p:cNvSpPr>
            <a:spLocks noChangeArrowheads="1"/>
          </p:cNvSpPr>
          <p:nvPr/>
        </p:nvSpPr>
        <p:spPr bwMode="auto">
          <a:xfrm>
            <a:off x="473947" y="2062011"/>
            <a:ext cx="8202510" cy="31085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228600" algn="just" defTabSz="914400" rtl="1" eaLnBrk="1" fontAlgn="base" latinLnBrk="0" hangingPunct="1">
              <a:lnSpc>
                <a:spcPct val="100000"/>
              </a:lnSpc>
              <a:spcBef>
                <a:spcPct val="0"/>
              </a:spcBef>
              <a:spcAft>
                <a:spcPct val="0"/>
              </a:spcAft>
              <a:buClrTx/>
              <a:buSzTx/>
              <a:buFontTx/>
              <a:buNone/>
              <a:tabLst/>
            </a:pPr>
            <a:r>
              <a:rPr kumimoji="0" lang="he-IL" altLang="he-IL" sz="28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rPr>
              <a:t>כסף כלורי מורכב מיוני כסף חיוביים ומיוני כלור שליליים. </a:t>
            </a:r>
          </a:p>
          <a:p>
            <a:pPr marL="185738" marR="0" lvl="0" indent="42863" algn="just" defTabSz="914400" rtl="1" eaLnBrk="1" fontAlgn="base" latinLnBrk="0" hangingPunct="1">
              <a:lnSpc>
                <a:spcPct val="100000"/>
              </a:lnSpc>
              <a:spcBef>
                <a:spcPct val="0"/>
              </a:spcBef>
              <a:spcAft>
                <a:spcPct val="0"/>
              </a:spcAft>
              <a:buClrTx/>
              <a:buSzTx/>
              <a:buFontTx/>
              <a:buNone/>
              <a:tabLst/>
            </a:pPr>
            <a:r>
              <a:rPr kumimoji="0" lang="he-IL" altLang="he-IL" sz="28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rPr>
              <a:t>כאשר כסף כלורי נחשף לקרינת</a:t>
            </a:r>
            <a:r>
              <a:rPr lang="en-US" altLang="he-IL" sz="2800" dirty="0" smtClean="0">
                <a:solidFill>
                  <a:srgbClr val="444444"/>
                </a:solidFill>
                <a:latin typeface="Calibri" pitchFamily="34" charset="0"/>
                <a:ea typeface="Times New Roman" pitchFamily="18" charset="0"/>
                <a:cs typeface="Arial" pitchFamily="34" charset="0"/>
              </a:rPr>
              <a:t>UV</a:t>
            </a:r>
            <a:r>
              <a:rPr kumimoji="0" lang="en-US" altLang="he-IL" sz="28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rPr>
              <a:t> </a:t>
            </a:r>
            <a:r>
              <a:rPr kumimoji="0" lang="he-IL" altLang="he-IL" sz="28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rPr>
              <a:t> מתרחשת תגובה בה כסף כלורי מתפרק ליסודותיו. </a:t>
            </a:r>
          </a:p>
          <a:p>
            <a:pPr marL="0" marR="0" lvl="0" indent="228600" algn="just" defTabSz="914400" rtl="1" eaLnBrk="1" fontAlgn="base" latinLnBrk="0" hangingPunct="1">
              <a:lnSpc>
                <a:spcPct val="100000"/>
              </a:lnSpc>
              <a:spcBef>
                <a:spcPct val="0"/>
              </a:spcBef>
              <a:spcAft>
                <a:spcPct val="0"/>
              </a:spcAft>
              <a:buClrTx/>
              <a:buSzTx/>
              <a:buFontTx/>
              <a:buNone/>
              <a:tabLst/>
            </a:pPr>
            <a:r>
              <a:rPr kumimoji="0" lang="he-IL" altLang="he-IL" sz="28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rPr>
              <a:t>אנרגית האור האולטרה סגולה גורמת לתגובה פוטו כימית</a:t>
            </a:r>
          </a:p>
          <a:p>
            <a:pPr marL="185738" marR="0" lvl="0" indent="42863" algn="just" defTabSz="914400" rtl="1" eaLnBrk="1" fontAlgn="base" latinLnBrk="0" hangingPunct="1">
              <a:lnSpc>
                <a:spcPct val="100000"/>
              </a:lnSpc>
              <a:spcBef>
                <a:spcPct val="0"/>
              </a:spcBef>
              <a:spcAft>
                <a:spcPct val="0"/>
              </a:spcAft>
              <a:buClrTx/>
              <a:buSzTx/>
              <a:buFontTx/>
              <a:buNone/>
              <a:tabLst/>
            </a:pPr>
            <a:r>
              <a:rPr kumimoji="0" lang="he-IL" altLang="he-IL" sz="28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rPr>
              <a:t>אשר במהלכה אלקטרונים של יוני הכלור עוברים עירור, ונמשכים ליוני הכסף,</a:t>
            </a:r>
          </a:p>
          <a:p>
            <a:pPr marL="0" marR="0" lvl="0" indent="228600" algn="just" defTabSz="914400" rtl="1" eaLnBrk="1" fontAlgn="base" latinLnBrk="0" hangingPunct="1">
              <a:lnSpc>
                <a:spcPct val="100000"/>
              </a:lnSpc>
              <a:spcBef>
                <a:spcPct val="0"/>
              </a:spcBef>
              <a:spcAft>
                <a:spcPct val="0"/>
              </a:spcAft>
              <a:buClrTx/>
              <a:buSzTx/>
              <a:buFontTx/>
              <a:buNone/>
              <a:tabLst/>
            </a:pPr>
            <a:r>
              <a:rPr kumimoji="0" lang="he-IL" altLang="he-IL" sz="28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rPr>
              <a:t> </a:t>
            </a:r>
            <a:endParaRPr kumimoji="0" lang="he-IL" altLang="he-IL"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מלבן 9"/>
          <p:cNvSpPr/>
          <p:nvPr/>
        </p:nvSpPr>
        <p:spPr>
          <a:xfrm>
            <a:off x="5761246" y="1788180"/>
            <a:ext cx="2677335" cy="461665"/>
          </a:xfrm>
          <a:prstGeom prst="rect">
            <a:avLst/>
          </a:prstGeom>
        </p:spPr>
        <p:txBody>
          <a:bodyPr wrap="none">
            <a:spAutoFit/>
          </a:bodyPr>
          <a:lstStyle/>
          <a:p>
            <a:r>
              <a:rPr lang="he-IL" sz="2400" u="sng" dirty="0"/>
              <a:t>שלב ב-  חמצון חיזור:</a:t>
            </a:r>
            <a:endParaRPr lang="en-US" sz="2400" dirty="0"/>
          </a:p>
        </p:txBody>
      </p:sp>
    </p:spTree>
    <p:extLst>
      <p:ext uri="{BB962C8B-B14F-4D97-AF65-F5344CB8AC3E}">
        <p14:creationId xmlns:p14="http://schemas.microsoft.com/office/powerpoint/2010/main" xmlns="" val="693801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תמונה 4" descr="C:\Users\weizmann\Dropbox\TEMI\publication\logo TEMI weizmann.jpg"/>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1521" y="131616"/>
            <a:ext cx="8694751" cy="756084"/>
          </a:xfrm>
          <a:prstGeom prst="rect">
            <a:avLst/>
          </a:prstGeom>
          <a:noFill/>
          <a:ln>
            <a:noFill/>
          </a:ln>
        </p:spPr>
      </p:pic>
      <p:sp>
        <p:nvSpPr>
          <p:cNvPr id="6" name="מלבן 5"/>
          <p:cNvSpPr/>
          <p:nvPr/>
        </p:nvSpPr>
        <p:spPr>
          <a:xfrm>
            <a:off x="359551" y="887700"/>
            <a:ext cx="8478688" cy="5909310"/>
          </a:xfrm>
          <a:prstGeom prst="rect">
            <a:avLst/>
          </a:prstGeom>
        </p:spPr>
        <p:txBody>
          <a:bodyPr wrap="square">
            <a:spAutoFit/>
          </a:bodyPr>
          <a:lstStyle/>
          <a:p>
            <a:r>
              <a:rPr lang="he-IL" dirty="0"/>
              <a:t>הסיפור הזה מדבר על מירי הלבורנטית. </a:t>
            </a:r>
            <a:r>
              <a:rPr lang="he-IL" smtClean="0"/>
              <a:t>מעבר </a:t>
            </a:r>
            <a:r>
              <a:rPr lang="he-IL" dirty="0"/>
              <a:t>לזה שהיא חברה טובה היא הלבורנטית הכי טובה בעולם. רוצים לדעת למה?</a:t>
            </a:r>
            <a:endParaRPr lang="en-US" dirty="0"/>
          </a:p>
          <a:p>
            <a:r>
              <a:rPr lang="he-IL" dirty="0"/>
              <a:t>מירי הלבורנטית היא אישה מאוד מאוד מסודרת, ותמיד מקפידה על נהלי הבטיחות במעבדה ועל  הניהול התקין של המעבדה. שום דבר לא נעלם מעיניה. אפשר לומר שהמעבדה היא המבצר שלה.  כל בוקר היא פותחת את המעבדה, מוודאת </a:t>
            </a:r>
            <a:r>
              <a:rPr lang="he-IL" dirty="0" err="1"/>
              <a:t>שהכל</a:t>
            </a:r>
            <a:r>
              <a:rPr lang="he-IL" dirty="0"/>
              <a:t> כשורה, מדליקה את המכשירים ומתחילה להכין את הניסויים ליום שלמחרת . בסוף יום העבודה היא תמיד דואגת לסגור את המכשירים מחשש לקצר, היא נועלת את הארונות המכילים חומרים מסוכנים ומקפידה לנעול פעמיים את דלת המעבדה. </a:t>
            </a:r>
            <a:endParaRPr lang="en-US" dirty="0"/>
          </a:p>
          <a:p>
            <a:r>
              <a:rPr lang="he-IL" dirty="0"/>
              <a:t>הבוקר מירי אחרה לבית </a:t>
            </a:r>
            <a:r>
              <a:rPr lang="he-IL" dirty="0" smtClean="0"/>
              <a:t>הספר, ומשום </a:t>
            </a:r>
            <a:r>
              <a:rPr lang="he-IL" dirty="0"/>
              <a:t>שהיא אישה מאוד דייקנית והיא אף פעם לא מאחרת הייתה לה תחושה רעה שהיום לא התחיל טוב. , </a:t>
            </a:r>
            <a:r>
              <a:rPr lang="he-IL" dirty="0" smtClean="0"/>
              <a:t>כשהגיעה </a:t>
            </a:r>
            <a:r>
              <a:rPr lang="he-IL" dirty="0"/>
              <a:t>לבית הספר והתכוונה </a:t>
            </a:r>
            <a:r>
              <a:rPr lang="he-IL" dirty="0" smtClean="0"/>
              <a:t>להיכנס </a:t>
            </a:r>
            <a:r>
              <a:rPr lang="he-IL" dirty="0"/>
              <a:t>אל המעבדה היא הייתה בהלם!!! היא גילתה שהדלת פתוחה, האור דלוק, הכלים והחומרים היו מבולגנים וכל הניסויים שהיא הכינה להיום מפוזרים. לאחר שבדקה שאין חומרים מסוכנים מאוד שעשויים </a:t>
            </a:r>
            <a:r>
              <a:rPr lang="he-IL" dirty="0" smtClean="0"/>
              <a:t>להידלק </a:t>
            </a:r>
            <a:r>
              <a:rPr lang="he-IL" dirty="0"/>
              <a:t>היא רצה לטלפון והזעיקה את המנהל שהזעיק חוקרי </a:t>
            </a:r>
            <a:r>
              <a:rPr lang="he-IL" dirty="0" smtClean="0"/>
              <a:t>משטרה. אחרי </a:t>
            </a:r>
            <a:r>
              <a:rPr lang="he-IL" dirty="0"/>
              <a:t>חצי שעה הגיעו שני חוקרי משטרה והחלו לתחקר את מירי הלבורנטית. הם שאלו אותה שאלות מאוד לא נעימות והיא הרגישה שהם חושדים בה במעשה. לאחר חקירת שאר העובדים, החוקרים פנו לבדיקה יסודית של המעבדה לחיפוש ראיות. בתוך כל הבלגן, ליד העגלה של הניסוי שמירי הכינה להיום הם מצאו טביעת מפתח שחורה על גבי נייר סינון. מירי שהייתה כבר מיואשת מהחקירות  זיהתה </a:t>
            </a:r>
            <a:r>
              <a:rPr lang="he-IL" dirty="0" smtClean="0"/>
              <a:t>מיד </a:t>
            </a:r>
            <a:r>
              <a:rPr lang="he-IL" dirty="0"/>
              <a:t>את טביעת המפתח המיוחד....וצעקה הכסף מדבר הכסף מדבר...!!   היא הפנתה את החוקרים אל הפורץ... </a:t>
            </a:r>
            <a:endParaRPr lang="en-US" dirty="0"/>
          </a:p>
          <a:p>
            <a:r>
              <a:rPr lang="he-IL" dirty="0"/>
              <a:t>חוקרי המשטרה היו מבולבלים, ולא הבינו מה הקשר לכסף שעליו מירי צעקה  ואיך נוצרה פתאום טביעת המפתח על הנייר.</a:t>
            </a:r>
            <a:endParaRPr lang="en-US" dirty="0"/>
          </a:p>
        </p:txBody>
      </p:sp>
    </p:spTree>
    <p:extLst>
      <p:ext uri="{BB962C8B-B14F-4D97-AF65-F5344CB8AC3E}">
        <p14:creationId xmlns:p14="http://schemas.microsoft.com/office/powerpoint/2010/main" xmlns="" val="3342033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095328" y="1340768"/>
            <a:ext cx="6048672" cy="1143000"/>
          </a:xfrm>
        </p:spPr>
        <p:txBody>
          <a:bodyPr/>
          <a:lstStyle/>
          <a:p>
            <a:r>
              <a:rPr lang="he-IL" dirty="0" smtClean="0"/>
              <a:t>ראיית המפתח. </a:t>
            </a:r>
            <a:endParaRPr lang="he-IL" dirty="0"/>
          </a:p>
        </p:txBody>
      </p:sp>
      <p:pic>
        <p:nvPicPr>
          <p:cNvPr id="4" name="מציין מיקום תוכן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581588" y="2332038"/>
            <a:ext cx="6034617" cy="4525963"/>
          </a:xfrm>
        </p:spPr>
      </p:pic>
      <p:pic>
        <p:nvPicPr>
          <p:cNvPr id="5" name="תמונה 4" descr="C:\Users\weizmann\Dropbox\TEMI\publication\logo TEMI weizmann.jpg"/>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1521" y="131616"/>
            <a:ext cx="8694751" cy="1512168"/>
          </a:xfrm>
          <a:prstGeom prst="rect">
            <a:avLst/>
          </a:prstGeom>
          <a:noFill/>
          <a:ln>
            <a:noFill/>
          </a:ln>
        </p:spPr>
      </p:pic>
    </p:spTree>
    <p:extLst>
      <p:ext uri="{BB962C8B-B14F-4D97-AF65-F5344CB8AC3E}">
        <p14:creationId xmlns:p14="http://schemas.microsoft.com/office/powerpoint/2010/main" xmlns="" val="1189134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3160985"/>
            <a:ext cx="7772400" cy="1470025"/>
          </a:xfrm>
          <a:prstGeom prst="rect">
            <a:avLst/>
          </a:prstGeom>
        </p:spPr>
        <p:txBody>
          <a:bodyPr vert="horz" lIns="91440" tIns="45720" rIns="91440" bIns="45720" rtlCol="1" anchor="ctr">
            <a:normAutofit fontScale="82500" lnSpcReduction="20000"/>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rtl="0"/>
            <a:r>
              <a:rPr lang="en-US" smtClean="0"/>
              <a:t/>
            </a:r>
            <a:br>
              <a:rPr lang="en-US" smtClean="0"/>
            </a:br>
            <a:r>
              <a:rPr lang="he-IL" smtClean="0"/>
              <a:t> </a:t>
            </a:r>
            <a:r>
              <a:rPr lang="en-US" smtClean="0"/>
              <a:t/>
            </a:r>
            <a:br>
              <a:rPr lang="en-US" smtClean="0"/>
            </a:br>
            <a:endParaRPr lang="he-IL" dirty="0"/>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84536" y="356351"/>
            <a:ext cx="3311525" cy="97056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pic>
      <p:sp>
        <p:nvSpPr>
          <p:cNvPr id="10" name="TextBox 9"/>
          <p:cNvSpPr txBox="1"/>
          <p:nvPr/>
        </p:nvSpPr>
        <p:spPr>
          <a:xfrm>
            <a:off x="1269400" y="1958247"/>
            <a:ext cx="6271709" cy="707886"/>
          </a:xfrm>
          <a:prstGeom prst="rect">
            <a:avLst/>
          </a:prstGeom>
          <a:noFill/>
        </p:spPr>
        <p:txBody>
          <a:bodyPr wrap="square" rtlCol="1">
            <a:spAutoFit/>
          </a:bodyPr>
          <a:lstStyle/>
          <a:p>
            <a:r>
              <a:rPr lang="he-IL" sz="4000" b="1" dirty="0" smtClean="0"/>
              <a:t>חקר בעקבות סיפורי מסתורין</a:t>
            </a:r>
            <a:endParaRPr lang="he-IL" sz="4000" b="1" dirty="0"/>
          </a:p>
        </p:txBody>
      </p:sp>
      <p:sp>
        <p:nvSpPr>
          <p:cNvPr id="11" name="Content Placeholder 2"/>
          <p:cNvSpPr>
            <a:spLocks noGrp="1"/>
          </p:cNvSpPr>
          <p:nvPr>
            <p:ph idx="1"/>
          </p:nvPr>
        </p:nvSpPr>
        <p:spPr>
          <a:xfrm>
            <a:off x="457200" y="3160985"/>
            <a:ext cx="8229600" cy="2250111"/>
          </a:xfrm>
        </p:spPr>
        <p:txBody>
          <a:bodyPr>
            <a:normAutofit/>
          </a:bodyPr>
          <a:lstStyle/>
          <a:p>
            <a:pPr marL="0" indent="0" algn="ctr" rtl="0">
              <a:lnSpc>
                <a:spcPct val="150000"/>
              </a:lnSpc>
              <a:spcBef>
                <a:spcPts val="0"/>
              </a:spcBef>
              <a:buNone/>
            </a:pPr>
            <a:r>
              <a:rPr lang="en-US" sz="3600" b="1" dirty="0">
                <a:solidFill>
                  <a:srgbClr val="00B0F0"/>
                </a:solidFill>
              </a:rPr>
              <a:t>T</a:t>
            </a:r>
            <a:r>
              <a:rPr lang="en-US" sz="3600" b="1" dirty="0"/>
              <a:t>eaching </a:t>
            </a:r>
            <a:r>
              <a:rPr lang="en-US" sz="3600" b="1" dirty="0">
                <a:solidFill>
                  <a:srgbClr val="00B0F0"/>
                </a:solidFill>
              </a:rPr>
              <a:t>E</a:t>
            </a:r>
            <a:r>
              <a:rPr lang="en-US" sz="3600" b="1" dirty="0"/>
              <a:t>nquiry with </a:t>
            </a:r>
            <a:r>
              <a:rPr lang="en-US" sz="3600" b="1" dirty="0">
                <a:solidFill>
                  <a:srgbClr val="00B0F0"/>
                </a:solidFill>
              </a:rPr>
              <a:t>M</a:t>
            </a:r>
            <a:r>
              <a:rPr lang="en-US" sz="3600" b="1" dirty="0"/>
              <a:t>ysteries </a:t>
            </a:r>
            <a:r>
              <a:rPr lang="en-US" sz="3600" b="1" dirty="0">
                <a:solidFill>
                  <a:srgbClr val="00B0F0"/>
                </a:solidFill>
              </a:rPr>
              <a:t>I</a:t>
            </a:r>
            <a:r>
              <a:rPr lang="en-US" sz="3600" b="1" dirty="0"/>
              <a:t>ncorporated</a:t>
            </a:r>
            <a:endParaRPr lang="he-IL" sz="3600" b="1" dirty="0"/>
          </a:p>
        </p:txBody>
      </p:sp>
      <p:pic>
        <p:nvPicPr>
          <p:cNvPr id="8" name="Picture 3" descr="Description: temisignature_high"/>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56757" y="356351"/>
            <a:ext cx="2088232" cy="970560"/>
          </a:xfrm>
          <a:prstGeom prst="rect">
            <a:avLst/>
          </a:prstGeom>
          <a:noFill/>
          <a:ln>
            <a:solidFill>
              <a:srgbClr val="00B0F0"/>
            </a:solidFill>
          </a:ln>
        </p:spPr>
      </p:pic>
    </p:spTree>
    <p:extLst>
      <p:ext uri="{BB962C8B-B14F-4D97-AF65-F5344CB8AC3E}">
        <p14:creationId xmlns:p14="http://schemas.microsoft.com/office/powerpoint/2010/main" xmlns="" val="1555352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595539" y="1268760"/>
            <a:ext cx="2540968" cy="1143000"/>
          </a:xfrm>
        </p:spPr>
        <p:txBody>
          <a:bodyPr/>
          <a:lstStyle/>
          <a:p>
            <a:r>
              <a:rPr lang="he-IL" dirty="0" smtClean="0"/>
              <a:t>מטרות</a:t>
            </a:r>
            <a:endParaRPr lang="he-IL" dirty="0"/>
          </a:p>
        </p:txBody>
      </p:sp>
      <p:sp>
        <p:nvSpPr>
          <p:cNvPr id="3" name="מציין מיקום תוכן 2"/>
          <p:cNvSpPr>
            <a:spLocks noGrp="1"/>
          </p:cNvSpPr>
          <p:nvPr>
            <p:ph idx="1"/>
          </p:nvPr>
        </p:nvSpPr>
        <p:spPr>
          <a:xfrm>
            <a:off x="467544" y="2319566"/>
            <a:ext cx="8229600" cy="4525963"/>
          </a:xfrm>
        </p:spPr>
        <p:txBody>
          <a:bodyPr>
            <a:normAutofit fontScale="92500" lnSpcReduction="20000"/>
          </a:bodyPr>
          <a:lstStyle/>
          <a:p>
            <a:r>
              <a:rPr lang="he-IL" b="1" dirty="0"/>
              <a:t>יצירת עניין והנעה </a:t>
            </a:r>
            <a:r>
              <a:rPr lang="he-IL" b="1" dirty="0" smtClean="0"/>
              <a:t>ללמידת </a:t>
            </a:r>
            <a:r>
              <a:rPr lang="he-IL" b="1" dirty="0"/>
              <a:t>הנושא</a:t>
            </a:r>
            <a:endParaRPr lang="en-US" b="1" dirty="0"/>
          </a:p>
          <a:p>
            <a:r>
              <a:rPr lang="he-IL" dirty="0" smtClean="0"/>
              <a:t>העמקת ההבנה של נושא תגובות חמצון חיזור</a:t>
            </a:r>
          </a:p>
          <a:p>
            <a:r>
              <a:rPr lang="he-IL" dirty="0" smtClean="0"/>
              <a:t>הכרות עם העקרונות הכימיים שבסיס המצאת הצילום</a:t>
            </a:r>
          </a:p>
          <a:p>
            <a:r>
              <a:rPr lang="he-IL" dirty="0" smtClean="0"/>
              <a:t>גיבוש של התלמידים עם הלבורנטית</a:t>
            </a:r>
          </a:p>
          <a:p>
            <a:r>
              <a:rPr lang="he-IL" dirty="0" smtClean="0"/>
              <a:t>פיתוח של מיומנויות עבודה בצוות.</a:t>
            </a:r>
          </a:p>
          <a:p>
            <a:r>
              <a:rPr lang="he-IL" dirty="0" smtClean="0"/>
              <a:t>פיתוח מיומנויות חקר: שאילת שאלות, השערות, </a:t>
            </a:r>
            <a:r>
              <a:rPr lang="he-IL" dirty="0" err="1" smtClean="0"/>
              <a:t>הסקנת</a:t>
            </a:r>
            <a:r>
              <a:rPr lang="he-IL" dirty="0" smtClean="0"/>
              <a:t> מסקנות </a:t>
            </a:r>
            <a:r>
              <a:rPr lang="he-IL" dirty="0" err="1" smtClean="0"/>
              <a:t>וכו</a:t>
            </a:r>
            <a:r>
              <a:rPr lang="he-IL" dirty="0" smtClean="0"/>
              <a:t>'.</a:t>
            </a:r>
          </a:p>
          <a:p>
            <a:r>
              <a:rPr lang="he-IL" dirty="0" smtClean="0"/>
              <a:t>התנסות בדרמה או אומנות להעברת עקרונות מדעיים. </a:t>
            </a:r>
            <a:endParaRPr lang="he-IL" dirty="0"/>
          </a:p>
          <a:p>
            <a:r>
              <a:rPr lang="he-IL" dirty="0" smtClean="0"/>
              <a:t>פיתוח מיומנויות </a:t>
            </a:r>
            <a:r>
              <a:rPr lang="en-US" dirty="0" smtClean="0"/>
              <a:t>HANDS ON</a:t>
            </a:r>
            <a:endParaRPr lang="he-IL" dirty="0" smtClean="0"/>
          </a:p>
          <a:p>
            <a:endParaRPr lang="he-IL" dirty="0" smtClean="0"/>
          </a:p>
        </p:txBody>
      </p:sp>
      <p:pic>
        <p:nvPicPr>
          <p:cNvPr id="4" name="תמונה 3" descr="C:\Users\weizmann\Dropbox\TEMI\publication\logo TEMI weizmann.jpg"/>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1521" y="131616"/>
            <a:ext cx="8694751" cy="1512168"/>
          </a:xfrm>
          <a:prstGeom prst="rect">
            <a:avLst/>
          </a:prstGeom>
          <a:noFill/>
          <a:ln>
            <a:noFill/>
          </a:ln>
        </p:spPr>
      </p:pic>
    </p:spTree>
    <p:extLst>
      <p:ext uri="{BB962C8B-B14F-4D97-AF65-F5344CB8AC3E}">
        <p14:creationId xmlns:p14="http://schemas.microsoft.com/office/powerpoint/2010/main" xmlns="" val="7097708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idx="1"/>
          </p:nvPr>
        </p:nvSpPr>
        <p:spPr>
          <a:xfrm>
            <a:off x="716672" y="2060848"/>
            <a:ext cx="8229600" cy="3833267"/>
          </a:xfrm>
        </p:spPr>
        <p:txBody>
          <a:bodyPr>
            <a:normAutofit fontScale="92500" lnSpcReduction="10000"/>
          </a:bodyPr>
          <a:lstStyle/>
          <a:p>
            <a:pPr>
              <a:spcAft>
                <a:spcPts val="1200"/>
              </a:spcAft>
            </a:pPr>
            <a:r>
              <a:rPr lang="he-IL" dirty="0" smtClean="0"/>
              <a:t>קהל היעד: תלמידי כימיה ברמה 3 </a:t>
            </a:r>
            <a:r>
              <a:rPr lang="he-IL" dirty="0" err="1" smtClean="0"/>
              <a:t>יח"ל</a:t>
            </a:r>
            <a:r>
              <a:rPr lang="he-IL" dirty="0" smtClean="0"/>
              <a:t>. כיתה י"א. </a:t>
            </a:r>
          </a:p>
          <a:p>
            <a:pPr>
              <a:spcAft>
                <a:spcPts val="1200"/>
              </a:spcAft>
              <a:buFont typeface="Arial" charset="0"/>
              <a:buChar char="•"/>
            </a:pPr>
            <a:r>
              <a:rPr lang="he-IL" dirty="0" smtClean="0"/>
              <a:t>כדאי להעביר</a:t>
            </a:r>
            <a:r>
              <a:rPr lang="en-US" dirty="0" smtClean="0"/>
              <a:t> </a:t>
            </a:r>
            <a:r>
              <a:rPr lang="he-IL" dirty="0" smtClean="0"/>
              <a:t>את הפעילות לאחר:</a:t>
            </a:r>
          </a:p>
          <a:p>
            <a:pPr lvl="1">
              <a:spcAft>
                <a:spcPts val="1200"/>
              </a:spcAft>
              <a:buFont typeface="Arial" charset="0"/>
              <a:buChar char="•"/>
            </a:pPr>
            <a:r>
              <a:rPr lang="he-IL" dirty="0" smtClean="0"/>
              <a:t> שרכשו מיומנות חקר בסיסית.</a:t>
            </a:r>
          </a:p>
          <a:p>
            <a:pPr lvl="1">
              <a:spcAft>
                <a:spcPts val="1200"/>
              </a:spcAft>
              <a:buFont typeface="Arial" charset="0"/>
              <a:buChar char="•"/>
            </a:pPr>
            <a:r>
              <a:rPr lang="he-IL" dirty="0" smtClean="0"/>
              <a:t>למדו תגובות שיקוע.</a:t>
            </a:r>
          </a:p>
          <a:p>
            <a:pPr lvl="1">
              <a:spcAft>
                <a:spcPts val="1200"/>
              </a:spcAft>
              <a:buFont typeface="Arial" charset="0"/>
              <a:buChar char="•"/>
            </a:pPr>
            <a:r>
              <a:rPr lang="he-IL" dirty="0" smtClean="0"/>
              <a:t>למדו תגובות חמצון חיזור. </a:t>
            </a:r>
            <a:endParaRPr lang="he-IL" dirty="0"/>
          </a:p>
          <a:p>
            <a:pPr>
              <a:spcAft>
                <a:spcPts val="1200"/>
              </a:spcAft>
              <a:buFont typeface="Arial" charset="0"/>
              <a:buChar char="•"/>
            </a:pPr>
            <a:r>
              <a:rPr lang="he-IL" dirty="0" smtClean="0"/>
              <a:t>הניסוי מבוסס על הוראות עבודה שהציע בעז הדס</a:t>
            </a:r>
          </a:p>
        </p:txBody>
      </p:sp>
      <p:pic>
        <p:nvPicPr>
          <p:cNvPr id="6" name="תמונה 5" descr="C:\Users\weizmann\Dropbox\TEMI\publication\logo TEMI weizmann.jpg"/>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1521" y="131616"/>
            <a:ext cx="8694751" cy="1512168"/>
          </a:xfrm>
          <a:prstGeom prst="rect">
            <a:avLst/>
          </a:prstGeom>
          <a:noFill/>
          <a:ln>
            <a:noFill/>
          </a:ln>
        </p:spPr>
      </p:pic>
    </p:spTree>
    <p:extLst>
      <p:ext uri="{BB962C8B-B14F-4D97-AF65-F5344CB8AC3E}">
        <p14:creationId xmlns:p14="http://schemas.microsoft.com/office/powerpoint/2010/main" xmlns="" val="2166264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טבלה 5"/>
          <p:cNvGraphicFramePr>
            <a:graphicFrameLocks noGrp="1"/>
          </p:cNvGraphicFramePr>
          <p:nvPr>
            <p:extLst>
              <p:ext uri="{D42A27DB-BD31-4B8C-83A1-F6EECF244321}">
                <p14:modId xmlns:p14="http://schemas.microsoft.com/office/powerpoint/2010/main" xmlns="" val="1935868458"/>
              </p:ext>
            </p:extLst>
          </p:nvPr>
        </p:nvGraphicFramePr>
        <p:xfrm>
          <a:off x="611562" y="1196751"/>
          <a:ext cx="8280919" cy="5134865"/>
        </p:xfrm>
        <a:graphic>
          <a:graphicData uri="http://schemas.openxmlformats.org/drawingml/2006/table">
            <a:tbl>
              <a:tblPr rtl="1" firstRow="1" firstCol="1" bandRow="1">
                <a:tableStyleId>{5C22544A-7EE6-4342-B048-85BDC9FD1C3A}</a:tableStyleId>
              </a:tblPr>
              <a:tblGrid>
                <a:gridCol w="5274676"/>
                <a:gridCol w="3006243"/>
              </a:tblGrid>
              <a:tr h="462915">
                <a:tc>
                  <a:txBody>
                    <a:bodyPr/>
                    <a:lstStyle/>
                    <a:p>
                      <a:pPr indent="228600" algn="just" rtl="1">
                        <a:lnSpc>
                          <a:spcPct val="150000"/>
                        </a:lnSpc>
                        <a:spcAft>
                          <a:spcPts val="0"/>
                        </a:spcAft>
                      </a:pPr>
                      <a:r>
                        <a:rPr lang="he-IL" sz="2000" dirty="0">
                          <a:effectLst/>
                        </a:rPr>
                        <a:t>רצף הפעילות ברוח </a:t>
                      </a:r>
                      <a:r>
                        <a:rPr lang="en-US" sz="2000" dirty="0">
                          <a:effectLst/>
                        </a:rPr>
                        <a:t>TEMI</a:t>
                      </a:r>
                      <a:endParaRPr lang="en-US" sz="2000" dirty="0">
                        <a:solidFill>
                          <a:srgbClr val="76923C"/>
                        </a:solidFill>
                        <a:effectLst/>
                        <a:latin typeface="Calibri"/>
                        <a:ea typeface="Times New Roman"/>
                        <a:cs typeface="Arial"/>
                      </a:endParaRPr>
                    </a:p>
                  </a:txBody>
                  <a:tcPr marL="68580" marR="68580" marT="0" marB="0"/>
                </a:tc>
                <a:tc>
                  <a:txBody>
                    <a:bodyPr/>
                    <a:lstStyle/>
                    <a:p>
                      <a:pPr indent="26670" algn="just" rtl="1">
                        <a:lnSpc>
                          <a:spcPct val="150000"/>
                        </a:lnSpc>
                        <a:spcAft>
                          <a:spcPts val="0"/>
                        </a:spcAft>
                      </a:pPr>
                      <a:r>
                        <a:rPr lang="he-IL" sz="1600" dirty="0">
                          <a:effectLst/>
                        </a:rPr>
                        <a:t>עקרונות </a:t>
                      </a:r>
                      <a:r>
                        <a:rPr lang="en-US" sz="1600" dirty="0">
                          <a:effectLst/>
                        </a:rPr>
                        <a:t>TEMI</a:t>
                      </a:r>
                      <a:endParaRPr lang="en-US" sz="1600" dirty="0">
                        <a:solidFill>
                          <a:srgbClr val="76923C"/>
                        </a:solidFill>
                        <a:effectLst/>
                        <a:latin typeface="Calibri"/>
                        <a:ea typeface="Times New Roman"/>
                        <a:cs typeface="Arial"/>
                      </a:endParaRPr>
                    </a:p>
                  </a:txBody>
                  <a:tcPr marL="68580" marR="68580" marT="0" marB="0"/>
                </a:tc>
              </a:tr>
              <a:tr h="934390">
                <a:tc>
                  <a:txBody>
                    <a:bodyPr/>
                    <a:lstStyle/>
                    <a:p>
                      <a:endParaRPr lang="he-IL" sz="1800" dirty="0"/>
                    </a:p>
                  </a:txBody>
                  <a:tcPr marL="68580" marR="68580" marT="0" marB="0"/>
                </a:tc>
                <a:tc>
                  <a:txBody>
                    <a:bodyPr/>
                    <a:lstStyle/>
                    <a:p>
                      <a:pPr indent="228600" algn="ctr" rtl="0">
                        <a:lnSpc>
                          <a:spcPct val="150000"/>
                        </a:lnSpc>
                        <a:spcAft>
                          <a:spcPts val="0"/>
                        </a:spcAft>
                      </a:pPr>
                      <a:r>
                        <a:rPr lang="en-US" sz="2800" cap="all" dirty="0">
                          <a:ln w="9004" cap="flat" cmpd="sng" algn="ctr">
                            <a:solidFill>
                              <a:srgbClr val="5C437A"/>
                            </a:solidFill>
                            <a:prstDash val="solid"/>
                            <a:round/>
                          </a:ln>
                          <a:effectLst>
                            <a:reflection blurRad="12700" stA="28000" endPos="45000" dist="1003" dir="5400000" sy="-100000" algn="bl"/>
                          </a:effectLst>
                        </a:rPr>
                        <a:t>Engage</a:t>
                      </a:r>
                      <a:endParaRPr lang="en-US" sz="2800" dirty="0">
                        <a:solidFill>
                          <a:srgbClr val="76923C"/>
                        </a:solidFill>
                        <a:effectLst/>
                        <a:latin typeface="Calibri"/>
                        <a:ea typeface="Times New Roman"/>
                        <a:cs typeface="Arial"/>
                      </a:endParaRPr>
                    </a:p>
                  </a:txBody>
                  <a:tcPr marL="68580" marR="68580" marT="0" marB="0" anchor="ctr"/>
                </a:tc>
              </a:tr>
              <a:tr h="934390">
                <a:tc>
                  <a:txBody>
                    <a:bodyPr/>
                    <a:lstStyle/>
                    <a:p>
                      <a:endParaRPr lang="he-IL" sz="1800"/>
                    </a:p>
                  </a:txBody>
                  <a:tcPr marL="68580" marR="68580" marT="0" marB="0"/>
                </a:tc>
                <a:tc>
                  <a:txBody>
                    <a:bodyPr/>
                    <a:lstStyle/>
                    <a:p>
                      <a:pPr indent="228600" algn="ctr" rtl="0">
                        <a:lnSpc>
                          <a:spcPct val="150000"/>
                        </a:lnSpc>
                        <a:spcAft>
                          <a:spcPts val="0"/>
                        </a:spcAft>
                      </a:pPr>
                      <a:r>
                        <a:rPr lang="en-US" sz="2800" cap="all">
                          <a:ln w="9004" cap="flat" cmpd="sng" algn="ctr">
                            <a:solidFill>
                              <a:srgbClr val="5C437A"/>
                            </a:solidFill>
                            <a:prstDash val="solid"/>
                            <a:round/>
                          </a:ln>
                          <a:effectLst>
                            <a:reflection blurRad="12700" stA="28000" endPos="45000" dist="1003" dir="5400000" sy="-100000" algn="bl"/>
                          </a:effectLst>
                        </a:rPr>
                        <a:t>Explore</a:t>
                      </a:r>
                      <a:endParaRPr lang="en-US" sz="2800">
                        <a:solidFill>
                          <a:srgbClr val="76923C"/>
                        </a:solidFill>
                        <a:effectLst/>
                        <a:latin typeface="Calibri"/>
                        <a:ea typeface="Times New Roman"/>
                        <a:cs typeface="Arial"/>
                      </a:endParaRPr>
                    </a:p>
                  </a:txBody>
                  <a:tcPr marL="68580" marR="68580" marT="0" marB="0" anchor="ctr"/>
                </a:tc>
              </a:tr>
              <a:tr h="934390">
                <a:tc>
                  <a:txBody>
                    <a:bodyPr/>
                    <a:lstStyle/>
                    <a:p>
                      <a:endParaRPr lang="he-IL" sz="1800"/>
                    </a:p>
                  </a:txBody>
                  <a:tcPr marL="68580" marR="68580" marT="0" marB="0"/>
                </a:tc>
                <a:tc>
                  <a:txBody>
                    <a:bodyPr/>
                    <a:lstStyle/>
                    <a:p>
                      <a:pPr indent="228600" algn="ctr" rtl="1">
                        <a:lnSpc>
                          <a:spcPct val="150000"/>
                        </a:lnSpc>
                        <a:spcAft>
                          <a:spcPts val="0"/>
                        </a:spcAft>
                      </a:pPr>
                      <a:r>
                        <a:rPr lang="en-US" sz="2800" cap="all">
                          <a:ln w="9004" cap="flat" cmpd="sng" algn="ctr">
                            <a:solidFill>
                              <a:srgbClr val="5C437A"/>
                            </a:solidFill>
                            <a:prstDash val="solid"/>
                            <a:round/>
                          </a:ln>
                          <a:effectLst>
                            <a:reflection blurRad="12700" stA="28000" endPos="45000" dist="1003" dir="5400000" sy="-100000" algn="bl"/>
                          </a:effectLst>
                        </a:rPr>
                        <a:t>Explain</a:t>
                      </a:r>
                      <a:endParaRPr lang="en-US" sz="2800">
                        <a:solidFill>
                          <a:srgbClr val="76923C"/>
                        </a:solidFill>
                        <a:effectLst/>
                        <a:latin typeface="Calibri"/>
                        <a:ea typeface="Times New Roman"/>
                        <a:cs typeface="Arial"/>
                      </a:endParaRPr>
                    </a:p>
                  </a:txBody>
                  <a:tcPr marL="68580" marR="68580" marT="0" marB="0" anchor="ctr"/>
                </a:tc>
              </a:tr>
              <a:tr h="934390">
                <a:tc>
                  <a:txBody>
                    <a:bodyPr/>
                    <a:lstStyle/>
                    <a:p>
                      <a:endParaRPr lang="he-IL" sz="1800"/>
                    </a:p>
                  </a:txBody>
                  <a:tcPr marL="68580" marR="68580" marT="0" marB="0"/>
                </a:tc>
                <a:tc>
                  <a:txBody>
                    <a:bodyPr/>
                    <a:lstStyle/>
                    <a:p>
                      <a:pPr indent="228600" algn="ctr" rtl="1">
                        <a:lnSpc>
                          <a:spcPct val="150000"/>
                        </a:lnSpc>
                        <a:spcAft>
                          <a:spcPts val="0"/>
                        </a:spcAft>
                      </a:pPr>
                      <a:r>
                        <a:rPr lang="en-US" sz="2800" cap="all">
                          <a:ln w="9004" cap="flat" cmpd="sng" algn="ctr">
                            <a:solidFill>
                              <a:srgbClr val="5C437A"/>
                            </a:solidFill>
                            <a:prstDash val="solid"/>
                            <a:round/>
                          </a:ln>
                          <a:effectLst>
                            <a:reflection blurRad="12700" stA="28000" endPos="45000" dist="1003" dir="5400000" sy="-100000" algn="bl"/>
                          </a:effectLst>
                        </a:rPr>
                        <a:t>Extend</a:t>
                      </a:r>
                      <a:endParaRPr lang="en-US" sz="2800">
                        <a:solidFill>
                          <a:srgbClr val="76923C"/>
                        </a:solidFill>
                        <a:effectLst/>
                        <a:latin typeface="Calibri"/>
                        <a:ea typeface="Times New Roman"/>
                        <a:cs typeface="Arial"/>
                      </a:endParaRPr>
                    </a:p>
                  </a:txBody>
                  <a:tcPr marL="68580" marR="68580" marT="0" marB="0" anchor="ctr"/>
                </a:tc>
              </a:tr>
              <a:tr h="934390">
                <a:tc>
                  <a:txBody>
                    <a:bodyPr/>
                    <a:lstStyle/>
                    <a:p>
                      <a:endParaRPr lang="he-IL" sz="1800" dirty="0"/>
                    </a:p>
                  </a:txBody>
                  <a:tcPr marL="68580" marR="68580" marT="0" marB="0"/>
                </a:tc>
                <a:tc>
                  <a:txBody>
                    <a:bodyPr/>
                    <a:lstStyle/>
                    <a:p>
                      <a:pPr indent="228600" algn="ctr" rtl="1">
                        <a:lnSpc>
                          <a:spcPct val="150000"/>
                        </a:lnSpc>
                        <a:spcAft>
                          <a:spcPts val="0"/>
                        </a:spcAft>
                      </a:pPr>
                      <a:r>
                        <a:rPr lang="en-US" sz="2800" cap="all" dirty="0">
                          <a:ln w="9004" cap="flat" cmpd="sng" algn="ctr">
                            <a:solidFill>
                              <a:srgbClr val="5C437A"/>
                            </a:solidFill>
                            <a:prstDash val="solid"/>
                            <a:round/>
                          </a:ln>
                          <a:effectLst>
                            <a:reflection blurRad="12700" stA="28000" endPos="45000" dist="1003" dir="5400000" sy="-100000" algn="bl"/>
                          </a:effectLst>
                        </a:rPr>
                        <a:t>Evaluate</a:t>
                      </a:r>
                      <a:endParaRPr lang="en-US" sz="2800" dirty="0">
                        <a:solidFill>
                          <a:srgbClr val="76923C"/>
                        </a:solidFill>
                        <a:effectLst/>
                        <a:latin typeface="Calibri"/>
                        <a:ea typeface="Times New Roman"/>
                        <a:cs typeface="Arial"/>
                      </a:endParaRPr>
                    </a:p>
                  </a:txBody>
                  <a:tcPr marL="68580" marR="68580" marT="0" marB="0" anchor="ctr"/>
                </a:tc>
              </a:tr>
            </a:tbl>
          </a:graphicData>
        </a:graphic>
      </p:graphicFrame>
      <p:sp>
        <p:nvSpPr>
          <p:cNvPr id="7" name="Rectangle 1"/>
          <p:cNvSpPr>
            <a:spLocks noChangeArrowheads="1"/>
          </p:cNvSpPr>
          <p:nvPr/>
        </p:nvSpPr>
        <p:spPr bwMode="auto">
          <a:xfrm>
            <a:off x="11101815" y="2215635"/>
            <a:ext cx="415498"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2860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228600" algn="r" defTabSz="914400" rtl="1" eaLnBrk="1" fontAlgn="base" latinLnBrk="0" hangingPunct="1">
              <a:lnSpc>
                <a:spcPct val="100000"/>
              </a:lnSpc>
              <a:spcBef>
                <a:spcPct val="0"/>
              </a:spcBef>
              <a:spcAft>
                <a:spcPct val="0"/>
              </a:spcAft>
              <a:buClrTx/>
              <a:buSzTx/>
              <a:buFontTx/>
              <a:buNone/>
              <a:tabLst/>
            </a:pPr>
            <a:endParaRPr kumimoji="0" lang="he-IL" altLang="he-IL"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TextBox 7"/>
          <p:cNvSpPr txBox="1"/>
          <p:nvPr/>
        </p:nvSpPr>
        <p:spPr>
          <a:xfrm>
            <a:off x="1819210" y="47246"/>
            <a:ext cx="6236001" cy="923330"/>
          </a:xfrm>
          <a:prstGeom prst="rect">
            <a:avLst/>
          </a:prstGeom>
          <a:noFill/>
        </p:spPr>
        <p:txBody>
          <a:bodyPr wrap="none" rtlCol="1">
            <a:spAutoFit/>
          </a:bodyPr>
          <a:lstStyle/>
          <a:p>
            <a:r>
              <a:rPr lang="he-IL" sz="5400" dirty="0" smtClean="0">
                <a:cs typeface="+mj-cs"/>
              </a:rPr>
              <a:t>רצף הפעילות ברוח </a:t>
            </a:r>
            <a:r>
              <a:rPr lang="en-US" sz="5400" dirty="0" smtClean="0">
                <a:cs typeface="+mj-cs"/>
              </a:rPr>
              <a:t>TEMI</a:t>
            </a:r>
            <a:endParaRPr lang="he-IL" sz="5400" dirty="0">
              <a:cs typeface="+mj-cs"/>
            </a:endParaRPr>
          </a:p>
        </p:txBody>
      </p:sp>
    </p:spTree>
    <p:extLst>
      <p:ext uri="{BB962C8B-B14F-4D97-AF65-F5344CB8AC3E}">
        <p14:creationId xmlns:p14="http://schemas.microsoft.com/office/powerpoint/2010/main" xmlns="" val="41421987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endParaRPr lang="he-IL"/>
          </a:p>
        </p:txBody>
      </p:sp>
      <p:graphicFrame>
        <p:nvGraphicFramePr>
          <p:cNvPr id="4" name="טבלה 3"/>
          <p:cNvGraphicFramePr>
            <a:graphicFrameLocks noGrp="1"/>
          </p:cNvGraphicFramePr>
          <p:nvPr>
            <p:extLst>
              <p:ext uri="{D42A27DB-BD31-4B8C-83A1-F6EECF244321}">
                <p14:modId xmlns:p14="http://schemas.microsoft.com/office/powerpoint/2010/main" xmlns="" val="1058553376"/>
              </p:ext>
            </p:extLst>
          </p:nvPr>
        </p:nvGraphicFramePr>
        <p:xfrm>
          <a:off x="611560" y="620688"/>
          <a:ext cx="8280919" cy="6338501"/>
        </p:xfrm>
        <a:graphic>
          <a:graphicData uri="http://schemas.openxmlformats.org/drawingml/2006/table">
            <a:tbl>
              <a:tblPr rtl="1" firstRow="1" firstCol="1" bandRow="1">
                <a:tableStyleId>{5C22544A-7EE6-4342-B048-85BDC9FD1C3A}</a:tableStyleId>
              </a:tblPr>
              <a:tblGrid>
                <a:gridCol w="5274676"/>
                <a:gridCol w="3006243"/>
              </a:tblGrid>
              <a:tr h="440621">
                <a:tc>
                  <a:txBody>
                    <a:bodyPr/>
                    <a:lstStyle/>
                    <a:p>
                      <a:pPr indent="228600" algn="just" rtl="1">
                        <a:lnSpc>
                          <a:spcPct val="150000"/>
                        </a:lnSpc>
                        <a:spcAft>
                          <a:spcPts val="0"/>
                        </a:spcAft>
                      </a:pPr>
                      <a:r>
                        <a:rPr lang="he-IL" sz="1600" dirty="0">
                          <a:effectLst/>
                        </a:rPr>
                        <a:t>רצף הפעילות ברוח </a:t>
                      </a:r>
                      <a:r>
                        <a:rPr lang="en-US" sz="1600" dirty="0">
                          <a:effectLst/>
                        </a:rPr>
                        <a:t>TEMI</a:t>
                      </a:r>
                      <a:endParaRPr lang="en-US" sz="1600" dirty="0">
                        <a:solidFill>
                          <a:srgbClr val="76923C"/>
                        </a:solidFill>
                        <a:effectLst/>
                        <a:latin typeface="Calibri"/>
                        <a:ea typeface="Times New Roman"/>
                        <a:cs typeface="Arial"/>
                      </a:endParaRPr>
                    </a:p>
                  </a:txBody>
                  <a:tcPr marL="68580" marR="68580" marT="0" marB="0"/>
                </a:tc>
                <a:tc>
                  <a:txBody>
                    <a:bodyPr/>
                    <a:lstStyle/>
                    <a:p>
                      <a:pPr indent="26670" algn="just" rtl="1">
                        <a:lnSpc>
                          <a:spcPct val="150000"/>
                        </a:lnSpc>
                        <a:spcAft>
                          <a:spcPts val="0"/>
                        </a:spcAft>
                      </a:pPr>
                      <a:r>
                        <a:rPr lang="he-IL" sz="1600" dirty="0">
                          <a:effectLst/>
                        </a:rPr>
                        <a:t>עקרונות </a:t>
                      </a:r>
                      <a:r>
                        <a:rPr lang="en-US" sz="1600" dirty="0">
                          <a:effectLst/>
                        </a:rPr>
                        <a:t>TEMI</a:t>
                      </a:r>
                      <a:endParaRPr lang="en-US" sz="1600" dirty="0">
                        <a:solidFill>
                          <a:srgbClr val="76923C"/>
                        </a:solidFill>
                        <a:effectLst/>
                        <a:latin typeface="Calibri"/>
                        <a:ea typeface="Times New Roman"/>
                        <a:cs typeface="Arial"/>
                      </a:endParaRPr>
                    </a:p>
                  </a:txBody>
                  <a:tcPr marL="68580" marR="68580" marT="0" marB="0"/>
                </a:tc>
              </a:tr>
              <a:tr h="934390">
                <a:tc>
                  <a:txBody>
                    <a:bodyPr/>
                    <a:lstStyle/>
                    <a:p>
                      <a:pPr indent="228600" algn="just" rtl="1">
                        <a:lnSpc>
                          <a:spcPct val="150000"/>
                        </a:lnSpc>
                        <a:spcAft>
                          <a:spcPts val="0"/>
                        </a:spcAft>
                      </a:pPr>
                      <a:r>
                        <a:rPr lang="he-IL" sz="2400" dirty="0">
                          <a:effectLst/>
                        </a:rPr>
                        <a:t>סיפור רקע: פורץ למעבדה נתפס בעזרת תופעה כימית.</a:t>
                      </a:r>
                      <a:endParaRPr lang="en-US" sz="2400" dirty="0">
                        <a:solidFill>
                          <a:srgbClr val="76923C"/>
                        </a:solidFill>
                        <a:effectLst/>
                        <a:latin typeface="Calibri"/>
                        <a:ea typeface="Times New Roman"/>
                        <a:cs typeface="Arial"/>
                      </a:endParaRPr>
                    </a:p>
                  </a:txBody>
                  <a:tcPr marL="68580" marR="68580" marT="0" marB="0"/>
                </a:tc>
                <a:tc>
                  <a:txBody>
                    <a:bodyPr/>
                    <a:lstStyle/>
                    <a:p>
                      <a:pPr indent="228600" algn="ctr" rtl="0">
                        <a:lnSpc>
                          <a:spcPct val="150000"/>
                        </a:lnSpc>
                        <a:spcAft>
                          <a:spcPts val="0"/>
                        </a:spcAft>
                      </a:pPr>
                      <a:r>
                        <a:rPr lang="en-US" sz="2800" cap="all">
                          <a:ln w="9004" cap="flat" cmpd="sng" algn="ctr">
                            <a:solidFill>
                              <a:srgbClr val="5C437A"/>
                            </a:solidFill>
                            <a:prstDash val="solid"/>
                            <a:round/>
                          </a:ln>
                          <a:effectLst>
                            <a:reflection blurRad="12700" stA="28000" endPos="45000" dist="1003" dir="5400000" sy="-100000" algn="bl"/>
                          </a:effectLst>
                        </a:rPr>
                        <a:t>Engage</a:t>
                      </a:r>
                      <a:endParaRPr lang="en-US" sz="2800">
                        <a:solidFill>
                          <a:srgbClr val="76923C"/>
                        </a:solidFill>
                        <a:effectLst/>
                        <a:latin typeface="Calibri"/>
                        <a:ea typeface="Times New Roman"/>
                        <a:cs typeface="Arial"/>
                      </a:endParaRPr>
                    </a:p>
                  </a:txBody>
                  <a:tcPr marL="68580" marR="68580" marT="0" marB="0" anchor="ctr"/>
                </a:tc>
              </a:tr>
              <a:tr h="934390">
                <a:tc>
                  <a:txBody>
                    <a:bodyPr/>
                    <a:lstStyle/>
                    <a:p>
                      <a:pPr indent="228600" algn="just" rtl="1">
                        <a:lnSpc>
                          <a:spcPct val="150000"/>
                        </a:lnSpc>
                        <a:spcAft>
                          <a:spcPts val="0"/>
                        </a:spcAft>
                      </a:pPr>
                      <a:r>
                        <a:rPr lang="he-IL" sz="2400" dirty="0">
                          <a:effectLst/>
                        </a:rPr>
                        <a:t>ניסוי מקדים: ביצוע ניסוי וחקירת התופעה הכימית.</a:t>
                      </a:r>
                      <a:endParaRPr lang="en-US" sz="2400" dirty="0">
                        <a:solidFill>
                          <a:srgbClr val="76923C"/>
                        </a:solidFill>
                        <a:effectLst/>
                        <a:latin typeface="Calibri"/>
                        <a:ea typeface="Times New Roman"/>
                        <a:cs typeface="Arial"/>
                      </a:endParaRPr>
                    </a:p>
                  </a:txBody>
                  <a:tcPr marL="68580" marR="68580" marT="0" marB="0"/>
                </a:tc>
                <a:tc>
                  <a:txBody>
                    <a:bodyPr/>
                    <a:lstStyle/>
                    <a:p>
                      <a:pPr indent="228600" algn="ctr" rtl="0">
                        <a:lnSpc>
                          <a:spcPct val="150000"/>
                        </a:lnSpc>
                        <a:spcAft>
                          <a:spcPts val="0"/>
                        </a:spcAft>
                      </a:pPr>
                      <a:r>
                        <a:rPr lang="en-US" sz="2800" cap="all">
                          <a:ln w="9004" cap="flat" cmpd="sng" algn="ctr">
                            <a:solidFill>
                              <a:srgbClr val="5C437A"/>
                            </a:solidFill>
                            <a:prstDash val="solid"/>
                            <a:round/>
                          </a:ln>
                          <a:effectLst>
                            <a:reflection blurRad="12700" stA="28000" endPos="45000" dist="1003" dir="5400000" sy="-100000" algn="bl"/>
                          </a:effectLst>
                        </a:rPr>
                        <a:t>Explore</a:t>
                      </a:r>
                      <a:endParaRPr lang="en-US" sz="2800">
                        <a:solidFill>
                          <a:srgbClr val="76923C"/>
                        </a:solidFill>
                        <a:effectLst/>
                        <a:latin typeface="Calibri"/>
                        <a:ea typeface="Times New Roman"/>
                        <a:cs typeface="Arial"/>
                      </a:endParaRPr>
                    </a:p>
                  </a:txBody>
                  <a:tcPr marL="68580" marR="68580" marT="0" marB="0" anchor="ctr"/>
                </a:tc>
              </a:tr>
              <a:tr h="1234440">
                <a:tc>
                  <a:txBody>
                    <a:bodyPr/>
                    <a:lstStyle/>
                    <a:p>
                      <a:pPr indent="228600" algn="just" rtl="1">
                        <a:lnSpc>
                          <a:spcPct val="150000"/>
                        </a:lnSpc>
                        <a:spcAft>
                          <a:spcPts val="0"/>
                        </a:spcAft>
                      </a:pPr>
                      <a:r>
                        <a:rPr lang="he-IL" sz="2400" dirty="0">
                          <a:effectLst/>
                        </a:rPr>
                        <a:t>ניסוח השערה: מתן הסבר לתופעה באמצעות ידע כימי רלוונטי.</a:t>
                      </a:r>
                      <a:endParaRPr lang="en-US" sz="2400" dirty="0">
                        <a:solidFill>
                          <a:srgbClr val="76923C"/>
                        </a:solidFill>
                        <a:effectLst/>
                        <a:latin typeface="Calibri"/>
                        <a:ea typeface="Times New Roman"/>
                        <a:cs typeface="Arial"/>
                      </a:endParaRPr>
                    </a:p>
                  </a:txBody>
                  <a:tcPr marL="68580" marR="68580" marT="0" marB="0"/>
                </a:tc>
                <a:tc>
                  <a:txBody>
                    <a:bodyPr/>
                    <a:lstStyle/>
                    <a:p>
                      <a:pPr indent="228600" algn="ctr" rtl="1">
                        <a:lnSpc>
                          <a:spcPct val="150000"/>
                        </a:lnSpc>
                        <a:spcAft>
                          <a:spcPts val="0"/>
                        </a:spcAft>
                      </a:pPr>
                      <a:r>
                        <a:rPr lang="en-US" sz="2800" cap="all">
                          <a:ln w="9004" cap="flat" cmpd="sng" algn="ctr">
                            <a:solidFill>
                              <a:srgbClr val="5C437A"/>
                            </a:solidFill>
                            <a:prstDash val="solid"/>
                            <a:round/>
                          </a:ln>
                          <a:effectLst>
                            <a:reflection blurRad="12700" stA="28000" endPos="45000" dist="1003" dir="5400000" sy="-100000" algn="bl"/>
                          </a:effectLst>
                        </a:rPr>
                        <a:t>Explain</a:t>
                      </a:r>
                      <a:endParaRPr lang="en-US" sz="2800">
                        <a:solidFill>
                          <a:srgbClr val="76923C"/>
                        </a:solidFill>
                        <a:effectLst/>
                        <a:latin typeface="Calibri"/>
                        <a:ea typeface="Times New Roman"/>
                        <a:cs typeface="Arial"/>
                      </a:endParaRPr>
                    </a:p>
                  </a:txBody>
                  <a:tcPr marL="68580" marR="68580" marT="0" marB="0" anchor="ctr"/>
                </a:tc>
              </a:tr>
              <a:tr h="1234440">
                <a:tc>
                  <a:txBody>
                    <a:bodyPr/>
                    <a:lstStyle/>
                    <a:p>
                      <a:pPr indent="228600" algn="just" rtl="1">
                        <a:lnSpc>
                          <a:spcPct val="150000"/>
                        </a:lnSpc>
                        <a:spcAft>
                          <a:spcPts val="0"/>
                        </a:spcAft>
                      </a:pPr>
                      <a:r>
                        <a:rPr lang="he-IL" sz="2400" dirty="0">
                          <a:effectLst/>
                        </a:rPr>
                        <a:t>ביצוע ניסוי חקר: ניסוח שאלת חקר נוספת על התופעה והרחבת החקירה.  </a:t>
                      </a:r>
                      <a:endParaRPr lang="en-US" sz="2400" dirty="0">
                        <a:solidFill>
                          <a:srgbClr val="76923C"/>
                        </a:solidFill>
                        <a:effectLst/>
                        <a:latin typeface="Calibri"/>
                        <a:ea typeface="Times New Roman"/>
                        <a:cs typeface="Arial"/>
                      </a:endParaRPr>
                    </a:p>
                  </a:txBody>
                  <a:tcPr marL="68580" marR="68580" marT="0" marB="0"/>
                </a:tc>
                <a:tc>
                  <a:txBody>
                    <a:bodyPr/>
                    <a:lstStyle/>
                    <a:p>
                      <a:pPr indent="228600" algn="ctr" rtl="1">
                        <a:lnSpc>
                          <a:spcPct val="150000"/>
                        </a:lnSpc>
                        <a:spcAft>
                          <a:spcPts val="0"/>
                        </a:spcAft>
                      </a:pPr>
                      <a:r>
                        <a:rPr lang="en-US" sz="2800" cap="all">
                          <a:ln w="9004" cap="flat" cmpd="sng" algn="ctr">
                            <a:solidFill>
                              <a:srgbClr val="5C437A"/>
                            </a:solidFill>
                            <a:prstDash val="solid"/>
                            <a:round/>
                          </a:ln>
                          <a:effectLst>
                            <a:reflection blurRad="12700" stA="28000" endPos="45000" dist="1003" dir="5400000" sy="-100000" algn="bl"/>
                          </a:effectLst>
                        </a:rPr>
                        <a:t>Extend</a:t>
                      </a:r>
                      <a:endParaRPr lang="en-US" sz="2800">
                        <a:solidFill>
                          <a:srgbClr val="76923C"/>
                        </a:solidFill>
                        <a:effectLst/>
                        <a:latin typeface="Calibri"/>
                        <a:ea typeface="Times New Roman"/>
                        <a:cs typeface="Arial"/>
                      </a:endParaRPr>
                    </a:p>
                  </a:txBody>
                  <a:tcPr marL="68580" marR="68580" marT="0" marB="0" anchor="ctr"/>
                </a:tc>
              </a:tr>
              <a:tr h="1234440">
                <a:tc>
                  <a:txBody>
                    <a:bodyPr/>
                    <a:lstStyle/>
                    <a:p>
                      <a:pPr indent="228600" algn="just" rtl="1">
                        <a:lnSpc>
                          <a:spcPct val="150000"/>
                        </a:lnSpc>
                        <a:spcAft>
                          <a:spcPts val="0"/>
                        </a:spcAft>
                      </a:pPr>
                      <a:r>
                        <a:rPr lang="he-IL" sz="2400" dirty="0">
                          <a:effectLst/>
                        </a:rPr>
                        <a:t>כתיבת דוח למשטרה: מסקנות מהניסוי וקישורן לחקירת הפריצה במעבדה. </a:t>
                      </a:r>
                      <a:endParaRPr lang="en-US" sz="2400" dirty="0">
                        <a:solidFill>
                          <a:srgbClr val="76923C"/>
                        </a:solidFill>
                        <a:effectLst/>
                        <a:latin typeface="Calibri"/>
                        <a:ea typeface="Times New Roman"/>
                        <a:cs typeface="Arial"/>
                      </a:endParaRPr>
                    </a:p>
                  </a:txBody>
                  <a:tcPr marL="68580" marR="68580" marT="0" marB="0"/>
                </a:tc>
                <a:tc>
                  <a:txBody>
                    <a:bodyPr/>
                    <a:lstStyle/>
                    <a:p>
                      <a:pPr indent="228600" algn="ctr" rtl="1">
                        <a:lnSpc>
                          <a:spcPct val="150000"/>
                        </a:lnSpc>
                        <a:spcAft>
                          <a:spcPts val="0"/>
                        </a:spcAft>
                      </a:pPr>
                      <a:r>
                        <a:rPr lang="en-US" sz="2800" cap="all" dirty="0">
                          <a:ln w="9004" cap="flat" cmpd="sng" algn="ctr">
                            <a:solidFill>
                              <a:srgbClr val="5C437A"/>
                            </a:solidFill>
                            <a:prstDash val="solid"/>
                            <a:round/>
                          </a:ln>
                          <a:effectLst>
                            <a:reflection blurRad="12700" stA="28000" endPos="45000" dist="1003" dir="5400000" sy="-100000" algn="bl"/>
                          </a:effectLst>
                        </a:rPr>
                        <a:t>Evaluate</a:t>
                      </a:r>
                      <a:endParaRPr lang="en-US" sz="2800" dirty="0">
                        <a:solidFill>
                          <a:srgbClr val="76923C"/>
                        </a:solidFill>
                        <a:effectLst/>
                        <a:latin typeface="Calibri"/>
                        <a:ea typeface="Times New Roman"/>
                        <a:cs typeface="Arial"/>
                      </a:endParaRPr>
                    </a:p>
                  </a:txBody>
                  <a:tcPr marL="68580" marR="68580" marT="0" marB="0" anchor="ctr"/>
                </a:tc>
              </a:tr>
            </a:tbl>
          </a:graphicData>
        </a:graphic>
      </p:graphicFrame>
    </p:spTree>
    <p:extLst>
      <p:ext uri="{BB962C8B-B14F-4D97-AF65-F5344CB8AC3E}">
        <p14:creationId xmlns:p14="http://schemas.microsoft.com/office/powerpoint/2010/main" xmlns="" val="1915129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059833" y="1556793"/>
            <a:ext cx="2502063" cy="641425"/>
          </a:xfrm>
        </p:spPr>
        <p:txBody>
          <a:bodyPr>
            <a:normAutofit fontScale="90000"/>
          </a:bodyPr>
          <a:lstStyle/>
          <a:p>
            <a:r>
              <a:rPr lang="he-IL" dirty="0" smtClean="0"/>
              <a:t>הסבר מדעי</a:t>
            </a:r>
            <a:endParaRPr lang="he-IL" dirty="0"/>
          </a:p>
        </p:txBody>
      </p:sp>
      <p:pic>
        <p:nvPicPr>
          <p:cNvPr id="4" name="תמונה 3" descr="C:\Users\weizmann\Dropbox\TEMI\publication\logo TEMI weizmann.jpg"/>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1521" y="131616"/>
            <a:ext cx="8694751" cy="1512168"/>
          </a:xfrm>
          <a:prstGeom prst="rect">
            <a:avLst/>
          </a:prstGeom>
          <a:noFill/>
          <a:ln>
            <a:noFill/>
          </a:ln>
        </p:spPr>
      </p:pic>
      <p:sp>
        <p:nvSpPr>
          <p:cNvPr id="7" name="Rectangle 3"/>
          <p:cNvSpPr>
            <a:spLocks noChangeArrowheads="1"/>
          </p:cNvSpPr>
          <p:nvPr/>
        </p:nvSpPr>
        <p:spPr bwMode="auto">
          <a:xfrm>
            <a:off x="1467160" y="2430182"/>
            <a:ext cx="7064755" cy="34163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2860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228600" algn="just" defTabSz="914400" rtl="1" eaLnBrk="0" fontAlgn="base" latinLnBrk="0" hangingPunct="0">
              <a:lnSpc>
                <a:spcPct val="100000"/>
              </a:lnSpc>
              <a:spcBef>
                <a:spcPct val="0"/>
              </a:spcBef>
              <a:spcAft>
                <a:spcPct val="0"/>
              </a:spcAft>
              <a:buClrTx/>
              <a:buSzTx/>
              <a:buFontTx/>
              <a:buNone/>
              <a:tabLst/>
            </a:pPr>
            <a:r>
              <a:rPr kumimoji="0" lang="he-IL" altLang="he-IL" sz="24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rPr>
              <a:t>ניסוי זה מתרחש בשני שלבים:</a:t>
            </a:r>
            <a:endParaRPr kumimoji="0" lang="en-US" altLang="he-IL" sz="24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endParaRPr>
          </a:p>
          <a:p>
            <a:pPr marL="0" marR="0" lvl="0" indent="228600" algn="just" defTabSz="914400" rtl="1" eaLnBrk="0" fontAlgn="base" latinLnBrk="0" hangingPunct="0">
              <a:lnSpc>
                <a:spcPct val="100000"/>
              </a:lnSpc>
              <a:spcBef>
                <a:spcPct val="0"/>
              </a:spcBef>
              <a:spcAft>
                <a:spcPct val="0"/>
              </a:spcAft>
              <a:buClrTx/>
              <a:buSzTx/>
              <a:buFontTx/>
              <a:buNone/>
              <a:tabLst/>
            </a:pPr>
            <a:endParaRPr kumimoji="0" lang="en-US" altLang="he-IL" sz="2400" b="0" i="0" u="none" strike="noStrike" cap="none" normalizeH="0" baseline="0" dirty="0" smtClean="0">
              <a:ln>
                <a:noFill/>
              </a:ln>
              <a:solidFill>
                <a:schemeClr val="tx1"/>
              </a:solidFill>
              <a:effectLst/>
              <a:cs typeface="Arial" pitchFamily="34" charset="0"/>
            </a:endParaRPr>
          </a:p>
          <a:p>
            <a:pPr marL="0" marR="0" lvl="0" indent="228600" algn="just" defTabSz="914400" rtl="1" eaLnBrk="0" fontAlgn="base" latinLnBrk="0" hangingPunct="0">
              <a:lnSpc>
                <a:spcPct val="100000"/>
              </a:lnSpc>
              <a:spcBef>
                <a:spcPct val="0"/>
              </a:spcBef>
              <a:spcAft>
                <a:spcPct val="0"/>
              </a:spcAft>
              <a:buClrTx/>
              <a:buSzTx/>
              <a:buFontTx/>
              <a:buNone/>
              <a:tabLst/>
            </a:pPr>
            <a:r>
              <a:rPr kumimoji="0" lang="he-IL" altLang="he-IL" sz="2400" b="0" i="0" u="sng" strike="noStrike" cap="none" normalizeH="0" baseline="0" dirty="0" smtClean="0">
                <a:ln>
                  <a:noFill/>
                </a:ln>
                <a:solidFill>
                  <a:srgbClr val="444444"/>
                </a:solidFill>
                <a:effectLst/>
                <a:latin typeface="Calibri" pitchFamily="34" charset="0"/>
                <a:ea typeface="Times New Roman" pitchFamily="18" charset="0"/>
                <a:cs typeface="Arial" pitchFamily="34" charset="0"/>
              </a:rPr>
              <a:t>שלב א- שלב יצירת המשקע:</a:t>
            </a:r>
            <a:endParaRPr kumimoji="0" lang="en-US" altLang="he-IL" sz="2400" b="0" i="0" u="sng" strike="noStrike" cap="none" normalizeH="0" baseline="0" dirty="0" smtClean="0">
              <a:ln>
                <a:noFill/>
              </a:ln>
              <a:solidFill>
                <a:srgbClr val="444444"/>
              </a:solidFill>
              <a:effectLst/>
              <a:latin typeface="Calibri" pitchFamily="34" charset="0"/>
              <a:ea typeface="Times New Roman" pitchFamily="18" charset="0"/>
              <a:cs typeface="Arial" pitchFamily="34" charset="0"/>
            </a:endParaRPr>
          </a:p>
          <a:p>
            <a:pPr marL="0" marR="0" lvl="0" indent="228600" algn="just" defTabSz="914400" rtl="1" eaLnBrk="0" fontAlgn="base" latinLnBrk="0" hangingPunct="0">
              <a:lnSpc>
                <a:spcPct val="100000"/>
              </a:lnSpc>
              <a:spcBef>
                <a:spcPct val="0"/>
              </a:spcBef>
              <a:spcAft>
                <a:spcPct val="0"/>
              </a:spcAft>
              <a:buClrTx/>
              <a:buSzTx/>
              <a:buFontTx/>
              <a:buNone/>
              <a:tabLst/>
            </a:pPr>
            <a:endParaRPr lang="en-US" altLang="he-IL" sz="2400" u="sng" dirty="0">
              <a:solidFill>
                <a:srgbClr val="444444"/>
              </a:solidFill>
              <a:latin typeface="Calibri" pitchFamily="34" charset="0"/>
              <a:ea typeface="Times New Roman" pitchFamily="18" charset="0"/>
            </a:endParaRPr>
          </a:p>
          <a:p>
            <a:pPr marL="0" marR="0" lvl="0" indent="228600" algn="just" defTabSz="914400" rtl="1" eaLnBrk="0" fontAlgn="base" latinLnBrk="0" hangingPunct="0">
              <a:lnSpc>
                <a:spcPct val="100000"/>
              </a:lnSpc>
              <a:spcBef>
                <a:spcPct val="0"/>
              </a:spcBef>
              <a:spcAft>
                <a:spcPct val="0"/>
              </a:spcAft>
              <a:buClrTx/>
              <a:buSzTx/>
              <a:buFontTx/>
              <a:buNone/>
              <a:tabLst/>
            </a:pPr>
            <a:endParaRPr kumimoji="0" lang="en-US" altLang="he-IL" sz="2400" b="0" i="0" u="sng" strike="noStrike" cap="none" normalizeH="0" baseline="0" dirty="0" smtClean="0">
              <a:ln>
                <a:noFill/>
              </a:ln>
              <a:solidFill>
                <a:srgbClr val="444444"/>
              </a:solidFill>
              <a:effectLst/>
              <a:latin typeface="Calibri" pitchFamily="34" charset="0"/>
              <a:ea typeface="Times New Roman" pitchFamily="18" charset="0"/>
              <a:cs typeface="Arial" pitchFamily="34" charset="0"/>
            </a:endParaRPr>
          </a:p>
          <a:p>
            <a:pPr marL="0" marR="0" lvl="0" indent="228600" algn="just" defTabSz="914400" rtl="1" eaLnBrk="0" fontAlgn="base" latinLnBrk="0" hangingPunct="0">
              <a:lnSpc>
                <a:spcPct val="100000"/>
              </a:lnSpc>
              <a:spcBef>
                <a:spcPct val="0"/>
              </a:spcBef>
              <a:spcAft>
                <a:spcPct val="0"/>
              </a:spcAft>
              <a:buClrTx/>
              <a:buSzTx/>
              <a:buFontTx/>
              <a:buNone/>
              <a:tabLst/>
            </a:pPr>
            <a:endParaRPr kumimoji="0" lang="he-IL" altLang="he-IL" sz="24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endParaRPr>
          </a:p>
          <a:p>
            <a:pPr marL="0" marR="0" lvl="0" indent="228600" algn="just" defTabSz="914400" rtl="1" eaLnBrk="0" fontAlgn="base" latinLnBrk="0" hangingPunct="0">
              <a:lnSpc>
                <a:spcPct val="100000"/>
              </a:lnSpc>
              <a:spcBef>
                <a:spcPct val="0"/>
              </a:spcBef>
              <a:spcAft>
                <a:spcPct val="0"/>
              </a:spcAft>
              <a:buClrTx/>
              <a:buSzTx/>
              <a:buFontTx/>
              <a:buNone/>
              <a:tabLst/>
            </a:pPr>
            <a:endParaRPr kumimoji="0" lang="he-IL" altLang="he-IL" sz="24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endParaRPr>
          </a:p>
          <a:p>
            <a:pPr marL="0" marR="0" lvl="0" indent="228600" algn="just" defTabSz="914400" rtl="1" eaLnBrk="0" fontAlgn="base" latinLnBrk="0" hangingPunct="0">
              <a:lnSpc>
                <a:spcPct val="100000"/>
              </a:lnSpc>
              <a:spcBef>
                <a:spcPct val="0"/>
              </a:spcBef>
              <a:spcAft>
                <a:spcPct val="0"/>
              </a:spcAft>
              <a:buClrTx/>
              <a:buSzTx/>
              <a:buFontTx/>
              <a:buNone/>
              <a:tabLst/>
            </a:pPr>
            <a:r>
              <a:rPr kumimoji="0" lang="he-IL" altLang="he-IL" sz="24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rPr>
              <a:t>בשלב זה משתי תמיסות חסרות צבע מתקבל משקע לבן. </a:t>
            </a:r>
            <a:endParaRPr kumimoji="0" lang="en-US" altLang="he-IL" sz="2400" b="0" i="0" u="none" strike="noStrike" cap="none" normalizeH="0" baseline="0" dirty="0" smtClean="0">
              <a:ln>
                <a:noFill/>
              </a:ln>
              <a:solidFill>
                <a:srgbClr val="444444"/>
              </a:solidFill>
              <a:effectLst/>
              <a:latin typeface="Calibri" pitchFamily="34" charset="0"/>
              <a:ea typeface="Times New Roman" pitchFamily="18" charset="0"/>
              <a:cs typeface="Arial" pitchFamily="34" charset="0"/>
            </a:endParaRPr>
          </a:p>
          <a:p>
            <a:pPr marL="0" marR="0" lvl="0" indent="228600" algn="just" defTabSz="914400" rtl="1" eaLnBrk="0" fontAlgn="base" latinLnBrk="0" hangingPunct="0">
              <a:lnSpc>
                <a:spcPct val="100000"/>
              </a:lnSpc>
              <a:spcBef>
                <a:spcPct val="0"/>
              </a:spcBef>
              <a:spcAft>
                <a:spcPct val="0"/>
              </a:spcAft>
              <a:buClrTx/>
              <a:buSzTx/>
              <a:buFontTx/>
              <a:buNone/>
              <a:tabLst/>
            </a:pPr>
            <a:endParaRPr kumimoji="0" lang="en-US" altLang="he-IL" sz="2400" b="0" i="0" u="none" strike="noStrike" cap="none" normalizeH="0" baseline="0" dirty="0" smtClean="0">
              <a:ln>
                <a:noFill/>
              </a:ln>
              <a:solidFill>
                <a:schemeClr val="tx1"/>
              </a:solidFill>
              <a:effectLst/>
              <a:cs typeface="Arial" pitchFamily="34" charset="0"/>
            </a:endParaRPr>
          </a:p>
        </p:txBody>
      </p:sp>
      <p:sp>
        <p:nvSpPr>
          <p:cNvPr id="8" name="Rectangle 4"/>
          <p:cNvSpPr>
            <a:spLocks noChangeArrowheads="1"/>
          </p:cNvSpPr>
          <p:nvPr/>
        </p:nvSpPr>
        <p:spPr bwMode="auto">
          <a:xfrm>
            <a:off x="3331917" y="556826"/>
            <a:ext cx="2480166" cy="276999"/>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2860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228600" algn="just" defTabSz="914400" rtl="1" eaLnBrk="1" fontAlgn="base" latinLnBrk="0" hangingPunct="1">
              <a:lnSpc>
                <a:spcPct val="100000"/>
              </a:lnSpc>
              <a:spcBef>
                <a:spcPct val="0"/>
              </a:spcBef>
              <a:spcAft>
                <a:spcPct val="0"/>
              </a:spcAft>
              <a:buClrTx/>
              <a:buSzTx/>
              <a:buFontTx/>
              <a:buNone/>
              <a:tabLst/>
            </a:pPr>
            <a:r>
              <a:rPr kumimoji="0" lang="he-IL" altLang="he-IL" sz="1200" b="0" i="0" u="none" strike="noStrike" cap="none" normalizeH="0" baseline="0" smtClean="0">
                <a:ln>
                  <a:noFill/>
                </a:ln>
                <a:solidFill>
                  <a:srgbClr val="444444"/>
                </a:solidFill>
                <a:effectLst/>
                <a:latin typeface="Calibri" pitchFamily="34" charset="0"/>
                <a:ea typeface="Times New Roman" pitchFamily="18" charset="0"/>
                <a:cs typeface="Arial" pitchFamily="34" charset="0"/>
              </a:rPr>
              <a:t>להלן ראקציות חמזור שמתרחשות. </a:t>
            </a:r>
            <a:endParaRPr kumimoji="0" lang="he-IL" altLang="he-IL"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5"/>
          <p:cNvSpPr>
            <a:spLocks noChangeArrowheads="1"/>
          </p:cNvSpPr>
          <p:nvPr/>
        </p:nvSpPr>
        <p:spPr bwMode="auto">
          <a:xfrm>
            <a:off x="8959270" y="996435"/>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e-IL"/>
          </a:p>
        </p:txBody>
      </p:sp>
      <p:graphicFrame>
        <p:nvGraphicFramePr>
          <p:cNvPr id="3" name="אובייקט 2"/>
          <p:cNvGraphicFramePr>
            <a:graphicFrameLocks noChangeAspect="1"/>
          </p:cNvGraphicFramePr>
          <p:nvPr>
            <p:extLst>
              <p:ext uri="{D42A27DB-BD31-4B8C-83A1-F6EECF244321}">
                <p14:modId xmlns:p14="http://schemas.microsoft.com/office/powerpoint/2010/main" xmlns="" val="145248960"/>
              </p:ext>
            </p:extLst>
          </p:nvPr>
        </p:nvGraphicFramePr>
        <p:xfrm>
          <a:off x="-41275" y="4011613"/>
          <a:ext cx="9028113" cy="704850"/>
        </p:xfrm>
        <a:graphic>
          <a:graphicData uri="http://schemas.openxmlformats.org/presentationml/2006/ole">
            <p:oleObj spid="_x0000_s5128" name="משוואה" r:id="rId4" imgW="4101840" imgH="266400" progId="Equation.3">
              <p:embed/>
            </p:oleObj>
          </a:graphicData>
        </a:graphic>
      </p:graphicFrame>
    </p:spTree>
    <p:extLst>
      <p:ext uri="{BB962C8B-B14F-4D97-AF65-F5344CB8AC3E}">
        <p14:creationId xmlns:p14="http://schemas.microsoft.com/office/powerpoint/2010/main" xmlns="" val="1790751700"/>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8299</TotalTime>
  <Words>550</Words>
  <Application>Microsoft Office PowerPoint</Application>
  <PresentationFormat>‫הצגה על המסך (4:3)</PresentationFormat>
  <Paragraphs>61</Paragraphs>
  <Slides>10</Slides>
  <Notes>0</Notes>
  <HiddenSlides>0</HiddenSlides>
  <MMClips>0</MMClips>
  <ScaleCrop>false</ScaleCrop>
  <HeadingPairs>
    <vt:vector size="6" baseType="variant">
      <vt:variant>
        <vt:lpstr>ערכת נושא</vt:lpstr>
      </vt:variant>
      <vt:variant>
        <vt:i4>1</vt:i4>
      </vt:variant>
      <vt:variant>
        <vt:lpstr>שרתי OLE מוטבעים</vt:lpstr>
      </vt:variant>
      <vt:variant>
        <vt:i4>1</vt:i4>
      </vt:variant>
      <vt:variant>
        <vt:lpstr>כותרות שקופיות</vt:lpstr>
      </vt:variant>
      <vt:variant>
        <vt:i4>10</vt:i4>
      </vt:variant>
    </vt:vector>
  </HeadingPairs>
  <TitlesOfParts>
    <vt:vector size="12" baseType="lpstr">
      <vt:lpstr>ערכת נושא Office</vt:lpstr>
      <vt:lpstr>משוואה</vt:lpstr>
      <vt:lpstr>מעבדה בחקירה.</vt:lpstr>
      <vt:lpstr>שקופית 2</vt:lpstr>
      <vt:lpstr>ראיית המפתח. </vt:lpstr>
      <vt:lpstr>שקופית 4</vt:lpstr>
      <vt:lpstr>מטרות</vt:lpstr>
      <vt:lpstr>שקופית 6</vt:lpstr>
      <vt:lpstr>שקופית 7</vt:lpstr>
      <vt:lpstr>שקופית 8</vt:lpstr>
      <vt:lpstr>הסבר מדעי</vt:lpstr>
      <vt:lpstr>שקופית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הערכת תלמידים</dc:title>
  <dc:creator>Windows User</dc:creator>
  <cp:lastModifiedBy>user9</cp:lastModifiedBy>
  <cp:revision>24</cp:revision>
  <dcterms:created xsi:type="dcterms:W3CDTF">2014-11-19T16:41:28Z</dcterms:created>
  <dcterms:modified xsi:type="dcterms:W3CDTF">2015-01-09T20:40:38Z</dcterms:modified>
</cp:coreProperties>
</file>