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8" r:id="rId3"/>
    <p:sldId id="283" r:id="rId4"/>
    <p:sldId id="285" r:id="rId5"/>
    <p:sldId id="272" r:id="rId6"/>
    <p:sldId id="273" r:id="rId7"/>
    <p:sldId id="274" r:id="rId8"/>
    <p:sldId id="276" r:id="rId9"/>
    <p:sldId id="277" r:id="rId10"/>
    <p:sldId id="278" r:id="rId11"/>
    <p:sldId id="279" r:id="rId12"/>
    <p:sldId id="280" r:id="rId13"/>
    <p:sldId id="281" r:id="rId14"/>
    <p:sldId id="284" r:id="rId15"/>
    <p:sldId id="282" r:id="rId16"/>
  </p:sldIdLst>
  <p:sldSz cx="9144000" cy="6858000" type="screen4x3"/>
  <p:notesSz cx="6797675" cy="9928225"/>
  <p:defaultTextStyle>
    <a:defPPr>
      <a:defRPr lang="pt-PT"/>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r" defTabSz="914400" rtl="1" eaLnBrk="1" latinLnBrk="0" hangingPunct="1">
      <a:defRPr kern="1200">
        <a:solidFill>
          <a:schemeClr val="tx1"/>
        </a:solidFill>
        <a:latin typeface="Arial" charset="0"/>
        <a:ea typeface="ＭＳ Ｐゴシック" pitchFamily="-112" charset="-128"/>
        <a:cs typeface="+mn-cs"/>
      </a:defRPr>
    </a:lvl6pPr>
    <a:lvl7pPr marL="2743200" algn="r" defTabSz="914400" rtl="1" eaLnBrk="1" latinLnBrk="0" hangingPunct="1">
      <a:defRPr kern="1200">
        <a:solidFill>
          <a:schemeClr val="tx1"/>
        </a:solidFill>
        <a:latin typeface="Arial" charset="0"/>
        <a:ea typeface="ＭＳ Ｐゴシック" pitchFamily="-112" charset="-128"/>
        <a:cs typeface="+mn-cs"/>
      </a:defRPr>
    </a:lvl7pPr>
    <a:lvl8pPr marL="3200400" algn="r" defTabSz="914400" rtl="1" eaLnBrk="1" latinLnBrk="0" hangingPunct="1">
      <a:defRPr kern="1200">
        <a:solidFill>
          <a:schemeClr val="tx1"/>
        </a:solidFill>
        <a:latin typeface="Arial" charset="0"/>
        <a:ea typeface="ＭＳ Ｐゴシック" pitchFamily="-112" charset="-128"/>
        <a:cs typeface="+mn-cs"/>
      </a:defRPr>
    </a:lvl8pPr>
    <a:lvl9pPr marL="3657600" algn="r" defTabSz="914400" rtl="1"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88326" autoAdjust="0"/>
  </p:normalViewPr>
  <p:slideViewPr>
    <p:cSldViewPr snapToGrid="0" snapToObjects="1">
      <p:cViewPr>
        <p:scale>
          <a:sx n="89" d="100"/>
          <a:sy n="89" d="100"/>
        </p:scale>
        <p:origin x="-8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pt-PT"/>
          </a:p>
        </p:txBody>
      </p:sp>
      <p:sp>
        <p:nvSpPr>
          <p:cNvPr id="3" name="Date Placeholder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2" charset="0"/>
              </a:defRPr>
            </a:lvl1pPr>
          </a:lstStyle>
          <a:p>
            <a:fld id="{D0C37055-9DD7-4B03-B464-0B2689003DE5}" type="datetime1">
              <a:rPr lang="pt-PT"/>
              <a:pPr/>
              <a:t>22-12-2014</a:t>
            </a:fld>
            <a:endParaRPr lang="pt-PT"/>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pt-PT"/>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2" charset="0"/>
              </a:defRPr>
            </a:lvl1pPr>
          </a:lstStyle>
          <a:p>
            <a:fld id="{FC555CB2-488B-434E-9E8C-9759568EAB53}" type="slidenum">
              <a:rPr lang="pt-PT"/>
              <a:pPr/>
              <a:t>‹#›</a:t>
            </a:fld>
            <a:endParaRPr lang="pt-PT"/>
          </a:p>
        </p:txBody>
      </p:sp>
    </p:spTree>
    <p:extLst>
      <p:ext uri="{BB962C8B-B14F-4D97-AF65-F5344CB8AC3E}">
        <p14:creationId xmlns:p14="http://schemas.microsoft.com/office/powerpoint/2010/main" val="2112942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pt-PT"/>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2" charset="0"/>
              </a:defRPr>
            </a:lvl1pPr>
          </a:lstStyle>
          <a:p>
            <a:fld id="{BB420408-B1B6-42C6-AA5B-450CB1EE3509}" type="datetime1">
              <a:rPr lang="pt-PT"/>
              <a:pPr/>
              <a:t>22-12-2014</a:t>
            </a:fld>
            <a:endParaRPr lang="pt-P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a:p>
            <a:pPr lvl="4"/>
            <a:r>
              <a:rPr lang="pt-PT" noProof="0" smtClean="0"/>
              <a:t>Fifth level</a:t>
            </a:r>
            <a:endParaRPr lang="pt-PT"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pt-PT"/>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2" charset="0"/>
              </a:defRPr>
            </a:lvl1pPr>
          </a:lstStyle>
          <a:p>
            <a:fld id="{87AB5463-4F6C-4DCC-ACFD-F20DBAD9B750}" type="slidenum">
              <a:rPr lang="pt-PT"/>
              <a:pPr/>
              <a:t>‹#›</a:t>
            </a:fld>
            <a:endParaRPr lang="pt-PT"/>
          </a:p>
        </p:txBody>
      </p:sp>
    </p:spTree>
    <p:extLst>
      <p:ext uri="{BB962C8B-B14F-4D97-AF65-F5344CB8AC3E}">
        <p14:creationId xmlns:p14="http://schemas.microsoft.com/office/powerpoint/2010/main" val="147434966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itchFamily="-112"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87AB5463-4F6C-4DCC-ACFD-F20DBAD9B750}" type="slidenum">
              <a:rPr lang="pt-PT" smtClean="0"/>
              <a:pPr/>
              <a:t>1</a:t>
            </a:fld>
            <a:endParaRPr lang="pt-PT"/>
          </a:p>
        </p:txBody>
      </p:sp>
    </p:spTree>
    <p:extLst>
      <p:ext uri="{BB962C8B-B14F-4D97-AF65-F5344CB8AC3E}">
        <p14:creationId xmlns:p14="http://schemas.microsoft.com/office/powerpoint/2010/main" val="255535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87AB5463-4F6C-4DCC-ACFD-F20DBAD9B750}" type="slidenum">
              <a:rPr lang="pt-PT" smtClean="0"/>
              <a:pPr/>
              <a:t>2</a:t>
            </a:fld>
            <a:endParaRPr lang="pt-PT"/>
          </a:p>
        </p:txBody>
      </p:sp>
    </p:spTree>
    <p:extLst>
      <p:ext uri="{BB962C8B-B14F-4D97-AF65-F5344CB8AC3E}">
        <p14:creationId xmlns:p14="http://schemas.microsoft.com/office/powerpoint/2010/main" val="168140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This</a:t>
            </a:r>
            <a:r>
              <a:rPr lang="en-US" b="0" u="none" baseline="0" dirty="0" smtClean="0"/>
              <a:t> is our team</a:t>
            </a:r>
            <a:endParaRPr lang="he-IL" b="0" u="none" dirty="0"/>
          </a:p>
        </p:txBody>
      </p:sp>
      <p:sp>
        <p:nvSpPr>
          <p:cNvPr id="4" name="Slide Number Placeholder 3"/>
          <p:cNvSpPr>
            <a:spLocks noGrp="1"/>
          </p:cNvSpPr>
          <p:nvPr>
            <p:ph type="sldNum" sz="quarter" idx="10"/>
          </p:nvPr>
        </p:nvSpPr>
        <p:spPr/>
        <p:txBody>
          <a:bodyPr/>
          <a:lstStyle/>
          <a:p>
            <a:fld id="{3D218915-F643-4CE9-9CA4-4DEE5DDDDC54}" type="slidenum">
              <a:rPr lang="he-IL" smtClean="0"/>
              <a:pPr/>
              <a:t>9</a:t>
            </a:fld>
            <a:endParaRPr lang="he-IL"/>
          </a:p>
        </p:txBody>
      </p:sp>
    </p:spTree>
    <p:extLst>
      <p:ext uri="{BB962C8B-B14F-4D97-AF65-F5344CB8AC3E}">
        <p14:creationId xmlns:p14="http://schemas.microsoft.com/office/powerpoint/2010/main" val="45840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A948482-05DE-4EE0-9E35-E0BF65AF3F39}" type="slidenum">
              <a:rPr lang="he-IL" smtClean="0"/>
              <a:t>12</a:t>
            </a:fld>
            <a:endParaRPr lang="he-IL"/>
          </a:p>
        </p:txBody>
      </p:sp>
    </p:spTree>
    <p:extLst>
      <p:ext uri="{BB962C8B-B14F-4D97-AF65-F5344CB8AC3E}">
        <p14:creationId xmlns:p14="http://schemas.microsoft.com/office/powerpoint/2010/main" val="154932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A948482-05DE-4EE0-9E35-E0BF65AF3F39}" type="slidenum">
              <a:rPr lang="he-IL" smtClean="0"/>
              <a:t>13</a:t>
            </a:fld>
            <a:endParaRPr lang="he-IL"/>
          </a:p>
        </p:txBody>
      </p:sp>
    </p:spTree>
    <p:extLst>
      <p:ext uri="{BB962C8B-B14F-4D97-AF65-F5344CB8AC3E}">
        <p14:creationId xmlns:p14="http://schemas.microsoft.com/office/powerpoint/2010/main" val="698702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607695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54100" y="6049963"/>
            <a:ext cx="3048000" cy="646112"/>
          </a:xfrm>
          <a:prstGeom prst="rect">
            <a:avLst/>
          </a:prstGeom>
        </p:spPr>
        <p:txBody>
          <a:bodyPr>
            <a:spAutoFit/>
          </a:bodyPr>
          <a:lstStyle/>
          <a:p>
            <a:r>
              <a:rPr lang="en-US" sz="1200">
                <a:solidFill>
                  <a:srgbClr val="7F7F7F"/>
                </a:solidFill>
                <a:latin typeface="Lato Regular" pitchFamily="-112" charset="0"/>
              </a:rPr>
              <a:t>Co-funded by</a:t>
            </a:r>
          </a:p>
          <a:p>
            <a:r>
              <a:rPr lang="en-US" sz="1200">
                <a:solidFill>
                  <a:srgbClr val="7F7F7F"/>
                </a:solidFill>
                <a:latin typeface="Lato Regular" pitchFamily="-112" charset="0"/>
              </a:rPr>
              <a:t>the Seventh Framework Programme</a:t>
            </a:r>
          </a:p>
          <a:p>
            <a:r>
              <a:rPr lang="en-US" sz="1200">
                <a:solidFill>
                  <a:srgbClr val="7F7F7F"/>
                </a:solidFill>
                <a:latin typeface="Lato Regular" pitchFamily="-112" charset="0"/>
              </a:rPr>
              <a:t>of the European Union</a:t>
            </a:r>
            <a:endParaRPr lang="pt-PT" sz="1200">
              <a:solidFill>
                <a:srgbClr val="7F7F7F"/>
              </a:solidFill>
              <a:latin typeface="Lato Regular" pitchFamily="-112" charset="0"/>
            </a:endParaRPr>
          </a:p>
        </p:txBody>
      </p:sp>
      <p:pic>
        <p:nvPicPr>
          <p:cNvPr id="6" name="Picture 8" descr="temisignature_high.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6275" y="0"/>
            <a:ext cx="551973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dirty="0"/>
          </a:p>
        </p:txBody>
      </p:sp>
      <p:sp>
        <p:nvSpPr>
          <p:cNvPr id="7" name="Footer Placeholder 4"/>
          <p:cNvSpPr>
            <a:spLocks noGrp="1"/>
          </p:cNvSpPr>
          <p:nvPr>
            <p:ph type="ftr" sz="quarter" idx="10"/>
          </p:nvPr>
        </p:nvSpPr>
        <p:spPr>
          <a:xfrm>
            <a:off x="3395663" y="6384925"/>
            <a:ext cx="5562600" cy="365125"/>
          </a:xfrm>
        </p:spPr>
        <p:txBody>
          <a:bodyPr/>
          <a:lstStyle>
            <a:lvl1pPr algn="r">
              <a:defRPr/>
            </a:lvl1pPr>
          </a:lstStyle>
          <a:p>
            <a:r>
              <a:rPr lang="en-US"/>
              <a:t>FP7-Science-in-Society-2012-1, Grant Agreement N. 321403</a:t>
            </a:r>
            <a:endParaRPr lang="pt-PT"/>
          </a:p>
        </p:txBody>
      </p:sp>
    </p:spTree>
    <p:extLst>
      <p:ext uri="{BB962C8B-B14F-4D97-AF65-F5344CB8AC3E}">
        <p14:creationId xmlns:p14="http://schemas.microsoft.com/office/powerpoint/2010/main" val="350163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a:spLocks noChangeArrowheads="1"/>
          </p:cNvSpPr>
          <p:nvPr userDrawn="1"/>
        </p:nvSpPr>
        <p:spPr bwMode="auto">
          <a:xfrm flipH="1">
            <a:off x="258763" y="1477963"/>
            <a:ext cx="8604250" cy="4756150"/>
          </a:xfrm>
          <a:custGeom>
            <a:avLst/>
            <a:gdLst>
              <a:gd name="T0" fmla="*/ 6966126 w 8971601"/>
              <a:gd name="T1" fmla="*/ 14589 h 4451385"/>
              <a:gd name="T2" fmla="*/ 8589810 w 8971601"/>
              <a:gd name="T3" fmla="*/ 0 h 4451385"/>
              <a:gd name="T4" fmla="*/ 8602904 w 8971601"/>
              <a:gd name="T5" fmla="*/ 4741560 h 4451385"/>
              <a:gd name="T6" fmla="*/ 0 w 8971601"/>
              <a:gd name="T7" fmla="*/ 4756150 h 4451385"/>
              <a:gd name="T8" fmla="*/ 0 w 8971601"/>
              <a:gd name="T9" fmla="*/ 598166 h 4451385"/>
              <a:gd name="T10" fmla="*/ 563052 w 8971601"/>
              <a:gd name="T11" fmla="*/ 598166 h 4451385"/>
              <a:gd name="T12" fmla="*/ 0 60000 65536"/>
              <a:gd name="T13" fmla="*/ 0 60000 65536"/>
              <a:gd name="T14" fmla="*/ 0 60000 65536"/>
              <a:gd name="T15" fmla="*/ 0 60000 65536"/>
              <a:gd name="T16" fmla="*/ 0 60000 65536"/>
              <a:gd name="T17" fmla="*/ 0 60000 65536"/>
              <a:gd name="T18" fmla="*/ 0 w 8971601"/>
              <a:gd name="T19" fmla="*/ 0 h 4451385"/>
              <a:gd name="T20" fmla="*/ 8971601 w 8971601"/>
              <a:gd name="T21" fmla="*/ 4451385 h 4451385"/>
            </a:gdLst>
            <a:ahLst/>
            <a:cxnLst>
              <a:cxn ang="T12">
                <a:pos x="T0" y="T1"/>
              </a:cxn>
              <a:cxn ang="T13">
                <a:pos x="T2" y="T3"/>
              </a:cxn>
              <a:cxn ang="T14">
                <a:pos x="T4" y="T5"/>
              </a:cxn>
              <a:cxn ang="T15">
                <a:pos x="T6" y="T7"/>
              </a:cxn>
              <a:cxn ang="T16">
                <a:pos x="T8" y="T9"/>
              </a:cxn>
              <a:cxn ang="T17">
                <a:pos x="T10" y="T11"/>
              </a:cxn>
            </a:cxnLst>
            <a:rect l="T18" t="T19" r="T20" b="T21"/>
            <a:pathLst>
              <a:path w="8971601" h="4451385">
                <a:moveTo>
                  <a:pt x="7264675" y="13654"/>
                </a:moveTo>
                <a:lnTo>
                  <a:pt x="8957946" y="0"/>
                </a:lnTo>
                <a:cubicBezTo>
                  <a:pt x="8962498" y="1479243"/>
                  <a:pt x="8971601" y="4437730"/>
                  <a:pt x="8971601" y="4437730"/>
                </a:cubicBezTo>
                <a:lnTo>
                  <a:pt x="0" y="4451385"/>
                </a:lnTo>
                <a:lnTo>
                  <a:pt x="0" y="559837"/>
                </a:lnTo>
                <a:lnTo>
                  <a:pt x="587183" y="559837"/>
                </a:lnTo>
              </a:path>
            </a:pathLst>
          </a:custGeom>
          <a:noFill/>
          <a:ln w="127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pt-PT">
              <a:latin typeface="+mn-lt"/>
              <a:ea typeface="+mn-ea"/>
            </a:endParaRPr>
          </a:p>
        </p:txBody>
      </p:sp>
      <p:pic>
        <p:nvPicPr>
          <p:cNvPr id="5" name="Picture 7" descr="temi_lo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pt-PT" dirty="0"/>
          </a:p>
        </p:txBody>
      </p:sp>
      <p:sp>
        <p:nvSpPr>
          <p:cNvPr id="3" name="Content Placeholder 2"/>
          <p:cNvSpPr>
            <a:spLocks noGrp="1"/>
          </p:cNvSpPr>
          <p:nvPr>
            <p:ph idx="1"/>
          </p:nvPr>
        </p:nvSpPr>
        <p:spPr>
          <a:xfrm>
            <a:off x="457200" y="1687513"/>
            <a:ext cx="7662862" cy="4337050"/>
          </a:xfrm>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6" name="Slide Number Placeholder 5"/>
          <p:cNvSpPr>
            <a:spLocks noGrp="1"/>
          </p:cNvSpPr>
          <p:nvPr>
            <p:ph type="sldNum" sz="quarter" idx="10"/>
          </p:nvPr>
        </p:nvSpPr>
        <p:spPr/>
        <p:txBody>
          <a:bodyPr/>
          <a:lstStyle>
            <a:lvl1pPr>
              <a:defRPr/>
            </a:lvl1pPr>
          </a:lstStyle>
          <a:p>
            <a:fld id="{D327F15B-AC63-44A7-BF6A-5869889C4BBD}" type="slidenum">
              <a:rPr lang="pt-PT"/>
              <a:pPr/>
              <a:t>‹#›</a:t>
            </a:fld>
            <a:endParaRPr lang="pt-PT"/>
          </a:p>
        </p:txBody>
      </p:sp>
      <p:sp>
        <p:nvSpPr>
          <p:cNvPr id="7"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88904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temi_lo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14FEF71-C209-4713-8BAD-A54C67FA363A}" type="slidenum">
              <a:rPr lang="pt-PT"/>
              <a:pPr/>
              <a:t>‹#›</a:t>
            </a:fld>
            <a:endParaRPr lang="pt-PT"/>
          </a:p>
        </p:txBody>
      </p:sp>
      <p:sp>
        <p:nvSpPr>
          <p:cNvPr id="6"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196704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temi_lo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87600" y="1600200"/>
            <a:ext cx="38235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4" name="Content Placeholder 3"/>
          <p:cNvSpPr>
            <a:spLocks noGrp="1"/>
          </p:cNvSpPr>
          <p:nvPr>
            <p:ph sz="half" idx="2"/>
          </p:nvPr>
        </p:nvSpPr>
        <p:spPr>
          <a:xfrm>
            <a:off x="4874979" y="1600200"/>
            <a:ext cx="37981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6" name="Slide Number Placeholder 6"/>
          <p:cNvSpPr>
            <a:spLocks noGrp="1"/>
          </p:cNvSpPr>
          <p:nvPr>
            <p:ph type="sldNum" sz="quarter" idx="10"/>
          </p:nvPr>
        </p:nvSpPr>
        <p:spPr/>
        <p:txBody>
          <a:bodyPr/>
          <a:lstStyle>
            <a:lvl1pPr>
              <a:defRPr/>
            </a:lvl1pPr>
          </a:lstStyle>
          <a:p>
            <a:fld id="{8E539773-1B4C-4978-8C13-5BEEF9D9FF11}" type="slidenum">
              <a:rPr lang="pt-PT"/>
              <a:pPr/>
              <a:t>‹#›</a:t>
            </a:fld>
            <a:endParaRPr lang="pt-PT"/>
          </a:p>
        </p:txBody>
      </p:sp>
      <p:sp>
        <p:nvSpPr>
          <p:cNvPr id="7"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161204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temi_lo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928565" y="1535113"/>
            <a:ext cx="37164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28566" y="2174875"/>
            <a:ext cx="37164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820359" y="1535113"/>
            <a:ext cx="38664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359" y="2174875"/>
            <a:ext cx="386644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8" name="Slide Number Placeholder 8"/>
          <p:cNvSpPr>
            <a:spLocks noGrp="1"/>
          </p:cNvSpPr>
          <p:nvPr>
            <p:ph type="sldNum" sz="quarter" idx="10"/>
          </p:nvPr>
        </p:nvSpPr>
        <p:spPr/>
        <p:txBody>
          <a:bodyPr/>
          <a:lstStyle>
            <a:lvl1pPr>
              <a:defRPr/>
            </a:lvl1pPr>
          </a:lstStyle>
          <a:p>
            <a:fld id="{0C1C3338-6433-45BA-B89F-79D94194C7F3}" type="slidenum">
              <a:rPr lang="pt-PT"/>
              <a:pPr/>
              <a:t>‹#›</a:t>
            </a:fld>
            <a:endParaRPr lang="pt-PT"/>
          </a:p>
        </p:txBody>
      </p:sp>
      <p:sp>
        <p:nvSpPr>
          <p:cNvPr id="9"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79933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temi_lo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pt-PT"/>
          </a:p>
        </p:txBody>
      </p:sp>
      <p:sp>
        <p:nvSpPr>
          <p:cNvPr id="4" name="Slide Number Placeholder 4"/>
          <p:cNvSpPr>
            <a:spLocks noGrp="1"/>
          </p:cNvSpPr>
          <p:nvPr>
            <p:ph type="sldNum" sz="quarter" idx="10"/>
          </p:nvPr>
        </p:nvSpPr>
        <p:spPr/>
        <p:txBody>
          <a:bodyPr/>
          <a:lstStyle>
            <a:lvl1pPr>
              <a:defRPr/>
            </a:lvl1pPr>
          </a:lstStyle>
          <a:p>
            <a:fld id="{A6C97B84-A1C1-4C4C-91CD-15929C9A861F}" type="slidenum">
              <a:rPr lang="pt-PT"/>
              <a:pPr/>
              <a:t>‹#›</a:t>
            </a:fld>
            <a:endParaRPr lang="pt-PT"/>
          </a:p>
        </p:txBody>
      </p:sp>
      <p:sp>
        <p:nvSpPr>
          <p:cNvPr id="5"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372792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temi_lo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462248B8-8F61-4045-8DC8-7E2F34914573}" type="slidenum">
              <a:rPr lang="pt-PT"/>
              <a:pPr/>
              <a:t>‹#›</a:t>
            </a:fld>
            <a:endParaRPr lang="pt-PT"/>
          </a:p>
        </p:txBody>
      </p:sp>
      <p:sp>
        <p:nvSpPr>
          <p:cNvPr id="4"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245809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74863" y="274638"/>
            <a:ext cx="66119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t-PT" smtClean="0"/>
          </a:p>
        </p:txBody>
      </p:sp>
      <p:sp>
        <p:nvSpPr>
          <p:cNvPr id="1027" name="Text Placeholder 2"/>
          <p:cNvSpPr>
            <a:spLocks noGrp="1"/>
          </p:cNvSpPr>
          <p:nvPr>
            <p:ph type="body" idx="1"/>
          </p:nvPr>
        </p:nvSpPr>
        <p:spPr bwMode="auto">
          <a:xfrm>
            <a:off x="1023938" y="1774825"/>
            <a:ext cx="7662862"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smtClean="0"/>
          </a:p>
        </p:txBody>
      </p:sp>
      <p:sp>
        <p:nvSpPr>
          <p:cNvPr id="5" name="Footer Placeholder 4"/>
          <p:cNvSpPr>
            <a:spLocks noGrp="1"/>
          </p:cNvSpPr>
          <p:nvPr>
            <p:ph type="ftr" sz="quarter" idx="3"/>
          </p:nvPr>
        </p:nvSpPr>
        <p:spPr>
          <a:xfrm>
            <a:off x="457200" y="6356350"/>
            <a:ext cx="5562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Lato Regular" pitchFamily="-112" charset="0"/>
              </a:defRPr>
            </a:lvl1pPr>
          </a:lstStyle>
          <a:p>
            <a:r>
              <a:rPr lang="en-US"/>
              <a:t>FP7-Science-in-Society-2012-1, Grant Agreement N. 321403</a:t>
            </a:r>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latin typeface="Lato Regular" pitchFamily="-112" charset="0"/>
              </a:defRPr>
            </a:lvl1pPr>
          </a:lstStyle>
          <a:p>
            <a:fld id="{39A7079E-7A80-4994-9D4D-A9F7925247F7}" type="slidenum">
              <a:rPr lang="pt-PT"/>
              <a:pPr/>
              <a:t>‹#›</a:t>
            </a:fld>
            <a:r>
              <a:rPr lang="pt-PT"/>
              <a:t> </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dt="0"/>
  <p:txStyles>
    <p:titleStyle>
      <a:lvl1pPr algn="ctr" defTabSz="457200" rtl="1" eaLnBrk="1" fontAlgn="base" hangingPunct="1">
        <a:spcBef>
          <a:spcPct val="0"/>
        </a:spcBef>
        <a:spcAft>
          <a:spcPct val="0"/>
        </a:spcAft>
        <a:defRPr sz="4400" kern="1200">
          <a:solidFill>
            <a:srgbClr val="080404"/>
          </a:solidFill>
          <a:latin typeface="Lato Regular"/>
          <a:ea typeface="ＭＳ Ｐゴシック" pitchFamily="-112" charset="-128"/>
          <a:cs typeface="Lato Regular"/>
        </a:defRPr>
      </a:lvl1pPr>
      <a:lvl2pPr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2pPr>
      <a:lvl3pPr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3pPr>
      <a:lvl4pPr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4pPr>
      <a:lvl5pPr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5pPr>
      <a:lvl6pPr marL="457200"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6pPr>
      <a:lvl7pPr marL="914400"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7pPr>
      <a:lvl8pPr marL="1371600"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8pPr>
      <a:lvl9pPr marL="1828800"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9pPr>
    </p:titleStyle>
    <p:bodyStyle>
      <a:lvl1pPr marL="342900" indent="-342900" algn="r" defTabSz="457200" rtl="1" eaLnBrk="1" fontAlgn="base" hangingPunct="1">
        <a:spcBef>
          <a:spcPct val="20000"/>
        </a:spcBef>
        <a:spcAft>
          <a:spcPct val="0"/>
        </a:spcAft>
        <a:buFont typeface="Arial" charset="0"/>
        <a:buChar char="•"/>
        <a:defRPr sz="3200" kern="1200">
          <a:solidFill>
            <a:srgbClr val="080404"/>
          </a:solidFill>
          <a:latin typeface="Lato Regular"/>
          <a:ea typeface="ＭＳ Ｐゴシック" pitchFamily="-112" charset="-128"/>
          <a:cs typeface="Lato Regular"/>
        </a:defRPr>
      </a:lvl1pPr>
      <a:lvl2pPr marL="742950" indent="-285750" algn="r" defTabSz="457200" rtl="1" eaLnBrk="1" fontAlgn="base" hangingPunct="1">
        <a:spcBef>
          <a:spcPct val="20000"/>
        </a:spcBef>
        <a:spcAft>
          <a:spcPct val="0"/>
        </a:spcAft>
        <a:buFont typeface="Arial" charset="0"/>
        <a:buChar char="–"/>
        <a:defRPr sz="2800" kern="1200">
          <a:solidFill>
            <a:srgbClr val="080404"/>
          </a:solidFill>
          <a:latin typeface="Lato Regular"/>
          <a:ea typeface="ＭＳ Ｐゴシック" pitchFamily="-112" charset="-128"/>
          <a:cs typeface="Lato Regular"/>
        </a:defRPr>
      </a:lvl2pPr>
      <a:lvl3pPr marL="1143000" indent="-228600" algn="r" defTabSz="457200" rtl="1" eaLnBrk="1" fontAlgn="base" hangingPunct="1">
        <a:spcBef>
          <a:spcPct val="20000"/>
        </a:spcBef>
        <a:spcAft>
          <a:spcPct val="0"/>
        </a:spcAft>
        <a:buFont typeface="Arial" charset="0"/>
        <a:buChar char="•"/>
        <a:defRPr sz="2400" kern="1200">
          <a:solidFill>
            <a:srgbClr val="080404"/>
          </a:solidFill>
          <a:latin typeface="Lato Regular"/>
          <a:ea typeface="ＭＳ Ｐゴシック" pitchFamily="-112" charset="-128"/>
          <a:cs typeface="Lato Regular"/>
        </a:defRPr>
      </a:lvl3pPr>
      <a:lvl4pPr marL="1600200" indent="-228600" algn="r" defTabSz="457200" rtl="1" eaLnBrk="1" fontAlgn="base" hangingPunct="1">
        <a:spcBef>
          <a:spcPct val="20000"/>
        </a:spcBef>
        <a:spcAft>
          <a:spcPct val="0"/>
        </a:spcAft>
        <a:buFont typeface="Arial" charset="0"/>
        <a:buChar char="–"/>
        <a:defRPr sz="2000" kern="1200">
          <a:solidFill>
            <a:srgbClr val="080404"/>
          </a:solidFill>
          <a:latin typeface="Lato Regular"/>
          <a:ea typeface="ＭＳ Ｐゴシック" pitchFamily="-112" charset="-128"/>
          <a:cs typeface="Lato Regular"/>
        </a:defRPr>
      </a:lvl4pPr>
      <a:lvl5pPr marL="2057400" indent="-228600" algn="r" defTabSz="457200" rtl="1" eaLnBrk="1" fontAlgn="base" hangingPunct="1">
        <a:spcBef>
          <a:spcPct val="20000"/>
        </a:spcBef>
        <a:spcAft>
          <a:spcPct val="0"/>
        </a:spcAft>
        <a:buFont typeface="Arial" charset="0"/>
        <a:buChar char="»"/>
        <a:defRPr sz="2000" kern="1200">
          <a:solidFill>
            <a:srgbClr val="080404"/>
          </a:solidFill>
          <a:latin typeface="Lato Regular"/>
          <a:ea typeface="ＭＳ Ｐゴシック" pitchFamily="-112" charset="-128"/>
          <a:cs typeface="Lato Regular"/>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PT"/>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_6rtAOwHn8o&amp;feature=youtu.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alsand.co.i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wikipedia.org/wiki/File:Trimethylsilane-3D-balls.p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2711338"/>
            <a:ext cx="7772400" cy="1470025"/>
          </a:xfrm>
        </p:spPr>
        <p:txBody>
          <a:bodyPr/>
          <a:lstStyle/>
          <a:p>
            <a:r>
              <a:rPr lang="he-IL" b="1" dirty="0" smtClean="0"/>
              <a:t>החול מחו"ל ...</a:t>
            </a:r>
            <a:br>
              <a:rPr lang="he-IL" b="1" dirty="0" smtClean="0"/>
            </a:br>
            <a:r>
              <a:rPr lang="he-IL" b="1" dirty="0" smtClean="0"/>
              <a:t>דווקא ישראלי!</a:t>
            </a:r>
            <a:endParaRPr lang="he-IL" dirty="0" smtClean="0">
              <a:latin typeface="Lato Regular" pitchFamily="-112" charset="0"/>
            </a:endParaRPr>
          </a:p>
        </p:txBody>
      </p:sp>
      <p:sp>
        <p:nvSpPr>
          <p:cNvPr id="11268"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12" charset="0"/>
                <a:ea typeface="ＭＳ Ｐゴシック" pitchFamily="-112" charset="-128"/>
              </a:defRPr>
            </a:lvl1pPr>
            <a:lvl2pPr marL="37931725" indent="-37474525">
              <a:defRPr>
                <a:solidFill>
                  <a:schemeClr val="tx1"/>
                </a:solidFill>
                <a:latin typeface="Calibri" pitchFamily="-112" charset="0"/>
                <a:ea typeface="ＭＳ Ｐゴシック" pitchFamily="-112" charset="-128"/>
              </a:defRPr>
            </a:lvl2pPr>
            <a:lvl3pPr>
              <a:defRPr>
                <a:solidFill>
                  <a:schemeClr val="tx1"/>
                </a:solidFill>
                <a:latin typeface="Calibri" pitchFamily="-112" charset="0"/>
                <a:ea typeface="ＭＳ Ｐゴシック" pitchFamily="-112" charset="-128"/>
              </a:defRPr>
            </a:lvl3pPr>
            <a:lvl4pPr>
              <a:defRPr>
                <a:solidFill>
                  <a:schemeClr val="tx1"/>
                </a:solidFill>
                <a:latin typeface="Calibri" pitchFamily="-112" charset="0"/>
                <a:ea typeface="ＭＳ Ｐゴシック" pitchFamily="-112" charset="-128"/>
              </a:defRPr>
            </a:lvl4pPr>
            <a:lvl5pPr>
              <a:defRPr>
                <a:solidFill>
                  <a:schemeClr val="tx1"/>
                </a:solidFill>
                <a:latin typeface="Calibri" pitchFamily="-112" charset="0"/>
                <a:ea typeface="ＭＳ Ｐゴシック" pitchFamily="-112" charset="-128"/>
              </a:defRPr>
            </a:lvl5pPr>
            <a:lvl6pPr marL="457200" fontAlgn="base">
              <a:spcBef>
                <a:spcPct val="0"/>
              </a:spcBef>
              <a:spcAft>
                <a:spcPct val="0"/>
              </a:spcAft>
              <a:defRPr>
                <a:solidFill>
                  <a:schemeClr val="tx1"/>
                </a:solidFill>
                <a:latin typeface="Calibri" pitchFamily="-112" charset="0"/>
                <a:ea typeface="ＭＳ Ｐゴシック" pitchFamily="-112" charset="-128"/>
              </a:defRPr>
            </a:lvl6pPr>
            <a:lvl7pPr marL="914400" fontAlgn="base">
              <a:spcBef>
                <a:spcPct val="0"/>
              </a:spcBef>
              <a:spcAft>
                <a:spcPct val="0"/>
              </a:spcAft>
              <a:defRPr>
                <a:solidFill>
                  <a:schemeClr val="tx1"/>
                </a:solidFill>
                <a:latin typeface="Calibri" pitchFamily="-112" charset="0"/>
                <a:ea typeface="ＭＳ Ｐゴシック" pitchFamily="-112" charset="-128"/>
              </a:defRPr>
            </a:lvl7pPr>
            <a:lvl8pPr marL="1371600" fontAlgn="base">
              <a:spcBef>
                <a:spcPct val="0"/>
              </a:spcBef>
              <a:spcAft>
                <a:spcPct val="0"/>
              </a:spcAft>
              <a:defRPr>
                <a:solidFill>
                  <a:schemeClr val="tx1"/>
                </a:solidFill>
                <a:latin typeface="Calibri" pitchFamily="-112" charset="0"/>
                <a:ea typeface="ＭＳ Ｐゴシック" pitchFamily="-112" charset="-128"/>
              </a:defRPr>
            </a:lvl8pPr>
            <a:lvl9pPr marL="1828800" fontAlgn="base">
              <a:spcBef>
                <a:spcPct val="0"/>
              </a:spcBef>
              <a:spcAft>
                <a:spcPct val="0"/>
              </a:spcAft>
              <a:defRPr>
                <a:solidFill>
                  <a:schemeClr val="tx1"/>
                </a:solidFill>
                <a:latin typeface="Calibri" pitchFamily="-112" charset="0"/>
                <a:ea typeface="ＭＳ Ｐゴシック" pitchFamily="-112" charset="-128"/>
              </a:defRPr>
            </a:lvl9pPr>
          </a:lstStyle>
          <a:p>
            <a:r>
              <a:rPr lang="en-US">
                <a:solidFill>
                  <a:schemeClr val="bg2"/>
                </a:solidFill>
                <a:latin typeface="Lato Regular" pitchFamily="-112" charset="0"/>
              </a:rPr>
              <a:t>FP7-Science-in-Society-2012-1, Grant Agreement N. 321403</a:t>
            </a:r>
            <a:endParaRPr lang="pt-PT">
              <a:solidFill>
                <a:schemeClr val="bg2"/>
              </a:solidFill>
              <a:latin typeface="Lato Regular" pitchFamily="-112" charset="0"/>
            </a:endParaRP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80" y="160456"/>
            <a:ext cx="2880360" cy="7894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22265461"/>
              </p:ext>
            </p:extLst>
          </p:nvPr>
        </p:nvGraphicFramePr>
        <p:xfrm>
          <a:off x="1835696" y="1556792"/>
          <a:ext cx="5140745" cy="4082275"/>
        </p:xfrm>
        <a:graphic>
          <a:graphicData uri="http://schemas.openxmlformats.org/drawingml/2006/table">
            <a:tbl>
              <a:tblPr firstRow="1" firstCol="1" bandRow="1">
                <a:tableStyleId>{5C22544A-7EE6-4342-B048-85BDC9FD1C3A}</a:tableStyleId>
              </a:tblPr>
              <a:tblGrid>
                <a:gridCol w="3779834"/>
                <a:gridCol w="1360911"/>
              </a:tblGrid>
              <a:tr h="288032">
                <a:tc>
                  <a:txBody>
                    <a:bodyPr/>
                    <a:lstStyle/>
                    <a:p>
                      <a:pPr algn="ctr" rtl="1">
                        <a:lnSpc>
                          <a:spcPct val="115000"/>
                        </a:lnSpc>
                        <a:spcAft>
                          <a:spcPts val="0"/>
                        </a:spcAft>
                      </a:pPr>
                      <a:r>
                        <a:rPr lang="he-IL" sz="1600" dirty="0" smtClean="0">
                          <a:effectLst/>
                          <a:latin typeface="+mn-lt"/>
                          <a:ea typeface="+mn-ea"/>
                          <a:cs typeface="+mn-cs"/>
                        </a:rPr>
                        <a:t>שם</a:t>
                      </a:r>
                      <a:r>
                        <a:rPr lang="he-IL" sz="1600" baseline="0" dirty="0" smtClean="0">
                          <a:effectLst/>
                          <a:latin typeface="+mn-lt"/>
                          <a:ea typeface="+mn-ea"/>
                          <a:cs typeface="+mn-cs"/>
                        </a:rPr>
                        <a:t> האוניברסיטה</a:t>
                      </a:r>
                      <a:endParaRPr lang="en-US" sz="16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600" dirty="0" smtClean="0">
                          <a:effectLst/>
                          <a:latin typeface="+mn-lt"/>
                          <a:ea typeface="+mn-ea"/>
                          <a:cs typeface="+mn-cs"/>
                        </a:rPr>
                        <a:t>ארץ</a:t>
                      </a:r>
                      <a:endParaRPr lang="en-US" sz="1600" dirty="0">
                        <a:effectLst/>
                        <a:latin typeface="Calibri"/>
                        <a:ea typeface="Calibri"/>
                        <a:cs typeface="Arial"/>
                      </a:endParaRPr>
                    </a:p>
                  </a:txBody>
                  <a:tcPr marL="68580" marR="68580" marT="0" marB="0"/>
                </a:tc>
              </a:tr>
              <a:tr h="288032">
                <a:tc>
                  <a:txBody>
                    <a:bodyPr/>
                    <a:lstStyle/>
                    <a:p>
                      <a:pPr algn="l" rtl="1">
                        <a:lnSpc>
                          <a:spcPct val="115000"/>
                        </a:lnSpc>
                        <a:spcAft>
                          <a:spcPts val="0"/>
                        </a:spcAft>
                      </a:pPr>
                      <a:r>
                        <a:rPr lang="en-US" sz="1800" b="1" dirty="0">
                          <a:solidFill>
                            <a:schemeClr val="tx1"/>
                          </a:solidFill>
                          <a:effectLst/>
                        </a:rPr>
                        <a:t>Queen Mary, University of London</a:t>
                      </a:r>
                      <a:endParaRPr lang="en-US" sz="1800" b="1" dirty="0">
                        <a:solidFill>
                          <a:schemeClr val="tx1"/>
                        </a:solidFill>
                        <a:effectLst/>
                        <a:latin typeface="Calibri"/>
                        <a:ea typeface="Calibri"/>
                        <a:cs typeface="Arial"/>
                      </a:endParaRPr>
                    </a:p>
                  </a:txBody>
                  <a:tcPr marL="68580" marR="68580" marT="0" marB="0"/>
                </a:tc>
                <a:tc>
                  <a:txBody>
                    <a:bodyPr/>
                    <a:lstStyle/>
                    <a:p>
                      <a:pPr algn="r" rtl="1">
                        <a:lnSpc>
                          <a:spcPct val="115000"/>
                        </a:lnSpc>
                        <a:spcAft>
                          <a:spcPts val="0"/>
                        </a:spcAft>
                      </a:pPr>
                      <a:r>
                        <a:rPr lang="he-IL" sz="1600" b="1" dirty="0" smtClean="0">
                          <a:effectLst/>
                        </a:rPr>
                        <a:t>בריטניה</a:t>
                      </a:r>
                      <a:endParaRPr lang="en-US" sz="1600" b="1" dirty="0">
                        <a:effectLst/>
                        <a:latin typeface="Calibri"/>
                        <a:ea typeface="Calibri"/>
                        <a:cs typeface="Arial"/>
                      </a:endParaRPr>
                    </a:p>
                  </a:txBody>
                  <a:tcPr marL="68580" marR="68580" marT="0" marB="0"/>
                </a:tc>
              </a:tr>
              <a:tr h="366443">
                <a:tc>
                  <a:txBody>
                    <a:bodyPr/>
                    <a:lstStyle/>
                    <a:p>
                      <a:pPr algn="l" rtl="1">
                        <a:lnSpc>
                          <a:spcPct val="115000"/>
                        </a:lnSpc>
                        <a:spcAft>
                          <a:spcPts val="0"/>
                        </a:spcAft>
                      </a:pPr>
                      <a:r>
                        <a:rPr lang="fr-FR" sz="1600" dirty="0" err="1">
                          <a:effectLst/>
                        </a:rPr>
                        <a:t>Università</a:t>
                      </a:r>
                      <a:r>
                        <a:rPr lang="fr-FR" sz="1600" dirty="0">
                          <a:effectLst/>
                        </a:rPr>
                        <a:t> </a:t>
                      </a:r>
                      <a:r>
                        <a:rPr lang="fr-FR" sz="1600" dirty="0" err="1">
                          <a:effectLst/>
                        </a:rPr>
                        <a:t>degli</a:t>
                      </a:r>
                      <a:r>
                        <a:rPr lang="fr-FR" sz="1600" dirty="0">
                          <a:effectLst/>
                        </a:rPr>
                        <a:t> </a:t>
                      </a:r>
                      <a:r>
                        <a:rPr lang="fr-FR" sz="1600" dirty="0" err="1">
                          <a:effectLst/>
                        </a:rPr>
                        <a:t>Studi</a:t>
                      </a:r>
                      <a:r>
                        <a:rPr lang="fr-FR" sz="1600" dirty="0">
                          <a:effectLst/>
                        </a:rPr>
                        <a:t> di Milano</a:t>
                      </a:r>
                      <a:endParaRPr lang="en-US" sz="1600" dirty="0">
                        <a:effectLst/>
                        <a:latin typeface="Calibri"/>
                        <a:ea typeface="Calibri"/>
                        <a:cs typeface="Arial"/>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he-IL" sz="1600" b="1" dirty="0" smtClean="0">
                          <a:effectLst/>
                        </a:rPr>
                        <a:t>איטליה</a:t>
                      </a:r>
                      <a:endParaRPr lang="en-US" sz="1600" b="1" dirty="0" smtClean="0">
                        <a:effectLst/>
                        <a:latin typeface="+mn-lt"/>
                        <a:ea typeface="Calibri"/>
                        <a:cs typeface="Arial"/>
                      </a:endParaRPr>
                    </a:p>
                  </a:txBody>
                  <a:tcPr marL="68580" marR="68580" marT="0" marB="0"/>
                </a:tc>
              </a:tr>
              <a:tr h="276191">
                <a:tc>
                  <a:txBody>
                    <a:bodyPr/>
                    <a:lstStyle/>
                    <a:p>
                      <a:pPr algn="l" rtl="1">
                        <a:lnSpc>
                          <a:spcPct val="115000"/>
                        </a:lnSpc>
                        <a:spcAft>
                          <a:spcPts val="0"/>
                        </a:spcAft>
                      </a:pPr>
                      <a:r>
                        <a:rPr lang="fr-FR" sz="1600" dirty="0" err="1">
                          <a:effectLst/>
                        </a:rPr>
                        <a:t>Universitaet</a:t>
                      </a:r>
                      <a:r>
                        <a:rPr lang="fr-FR" sz="1600" dirty="0">
                          <a:effectLst/>
                        </a:rPr>
                        <a:t> </a:t>
                      </a:r>
                      <a:r>
                        <a:rPr lang="fr-FR" sz="1600" dirty="0" err="1">
                          <a:effectLst/>
                        </a:rPr>
                        <a:t>Bremen</a:t>
                      </a:r>
                      <a:endParaRPr lang="en-US" sz="1600" dirty="0">
                        <a:effectLst/>
                        <a:latin typeface="Calibri"/>
                        <a:ea typeface="Calibri"/>
                        <a:cs typeface="Arial"/>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he-IL" sz="1600" b="1" dirty="0" smtClean="0">
                          <a:effectLst/>
                        </a:rPr>
                        <a:t>גרמניה</a:t>
                      </a:r>
                      <a:endParaRPr lang="en-US" sz="1600" b="1" dirty="0" smtClean="0">
                        <a:effectLst/>
                        <a:latin typeface="+mn-lt"/>
                        <a:ea typeface="Calibri"/>
                        <a:cs typeface="Arial"/>
                      </a:endParaRPr>
                    </a:p>
                  </a:txBody>
                  <a:tcPr marL="68580" marR="68580" marT="0" marB="0"/>
                </a:tc>
              </a:tr>
              <a:tr h="276191">
                <a:tc>
                  <a:txBody>
                    <a:bodyPr/>
                    <a:lstStyle/>
                    <a:p>
                      <a:pPr algn="l" rtl="1">
                        <a:lnSpc>
                          <a:spcPct val="115000"/>
                        </a:lnSpc>
                        <a:spcAft>
                          <a:spcPts val="0"/>
                        </a:spcAft>
                      </a:pPr>
                      <a:r>
                        <a:rPr lang="fr-FR" sz="1600" dirty="0" err="1">
                          <a:effectLst/>
                        </a:rPr>
                        <a:t>University</a:t>
                      </a:r>
                      <a:r>
                        <a:rPr lang="fr-FR" sz="1600" dirty="0">
                          <a:effectLst/>
                        </a:rPr>
                        <a:t> of Limerick</a:t>
                      </a:r>
                      <a:endParaRPr lang="en-US" sz="16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600" b="1" dirty="0" smtClean="0">
                          <a:effectLst/>
                        </a:rPr>
                        <a:t>אירלנד</a:t>
                      </a:r>
                      <a:endParaRPr lang="en-US" sz="1600" dirty="0">
                        <a:effectLst/>
                        <a:latin typeface="Calibri"/>
                        <a:ea typeface="Calibri"/>
                        <a:cs typeface="Arial"/>
                      </a:endParaRPr>
                    </a:p>
                  </a:txBody>
                  <a:tcPr marL="68580" marR="68580" marT="0" marB="0"/>
                </a:tc>
              </a:tr>
              <a:tr h="276191">
                <a:tc>
                  <a:txBody>
                    <a:bodyPr/>
                    <a:lstStyle/>
                    <a:p>
                      <a:pPr algn="l" rtl="1">
                        <a:lnSpc>
                          <a:spcPct val="115000"/>
                        </a:lnSpc>
                        <a:spcAft>
                          <a:spcPts val="0"/>
                        </a:spcAft>
                      </a:pPr>
                      <a:r>
                        <a:rPr lang="fr-FR" sz="1600">
                          <a:effectLst/>
                        </a:rPr>
                        <a:t>Sheffield Hallam University </a:t>
                      </a:r>
                      <a:endParaRPr lang="en-US" sz="1600">
                        <a:effectLst/>
                        <a:latin typeface="Calibri"/>
                        <a:ea typeface="Calibri"/>
                        <a:cs typeface="Arial"/>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he-IL" sz="1600" b="1" dirty="0" smtClean="0">
                          <a:effectLst/>
                        </a:rPr>
                        <a:t>בריטניה</a:t>
                      </a:r>
                      <a:endParaRPr lang="en-US" sz="1600" b="1" dirty="0" smtClean="0">
                        <a:effectLst/>
                        <a:latin typeface="+mn-lt"/>
                        <a:ea typeface="Calibri"/>
                        <a:cs typeface="Arial"/>
                      </a:endParaRPr>
                    </a:p>
                  </a:txBody>
                  <a:tcPr marL="68580" marR="68580" marT="0" marB="0"/>
                </a:tc>
              </a:tr>
              <a:tr h="276191">
                <a:tc>
                  <a:txBody>
                    <a:bodyPr/>
                    <a:lstStyle/>
                    <a:p>
                      <a:pPr algn="l" rtl="1">
                        <a:lnSpc>
                          <a:spcPct val="115000"/>
                        </a:lnSpc>
                        <a:spcAft>
                          <a:spcPts val="0"/>
                        </a:spcAft>
                      </a:pPr>
                      <a:r>
                        <a:rPr lang="en-US" sz="1600">
                          <a:effectLst/>
                        </a:rPr>
                        <a:t>Hogskolen I Vestfold </a:t>
                      </a:r>
                      <a:endParaRPr lang="en-US" sz="1600">
                        <a:effectLst/>
                        <a:latin typeface="Calibri"/>
                        <a:ea typeface="Calibri"/>
                        <a:cs typeface="Arial"/>
                      </a:endParaRPr>
                    </a:p>
                  </a:txBody>
                  <a:tcPr marL="68580" marR="68580" marT="0" marB="0"/>
                </a:tc>
                <a:tc>
                  <a:txBody>
                    <a:bodyPr/>
                    <a:lstStyle/>
                    <a:p>
                      <a:pPr algn="r" rtl="1">
                        <a:lnSpc>
                          <a:spcPct val="115000"/>
                        </a:lnSpc>
                        <a:spcAft>
                          <a:spcPts val="0"/>
                        </a:spcAft>
                      </a:pPr>
                      <a:r>
                        <a:rPr lang="he-IL" sz="1600" dirty="0" smtClean="0">
                          <a:effectLst/>
                          <a:latin typeface="Calibri"/>
                          <a:ea typeface="Calibri"/>
                          <a:cs typeface="Arial"/>
                        </a:rPr>
                        <a:t>נורבגיה</a:t>
                      </a:r>
                      <a:endParaRPr lang="en-US" sz="1600" dirty="0">
                        <a:effectLst/>
                        <a:latin typeface="Calibri"/>
                        <a:ea typeface="Calibri"/>
                        <a:cs typeface="Arial"/>
                      </a:endParaRPr>
                    </a:p>
                  </a:txBody>
                  <a:tcPr marL="68580" marR="68580" marT="0" marB="0"/>
                </a:tc>
              </a:tr>
              <a:tr h="276191">
                <a:tc>
                  <a:txBody>
                    <a:bodyPr/>
                    <a:lstStyle/>
                    <a:p>
                      <a:pPr algn="l" rtl="1">
                        <a:lnSpc>
                          <a:spcPct val="115000"/>
                        </a:lnSpc>
                        <a:spcAft>
                          <a:spcPts val="0"/>
                        </a:spcAft>
                      </a:pPr>
                      <a:r>
                        <a:rPr lang="en-US" sz="1600">
                          <a:effectLst/>
                        </a:rPr>
                        <a:t>Universitaet Wien  </a:t>
                      </a:r>
                      <a:endParaRPr lang="en-US" sz="1600">
                        <a:effectLst/>
                        <a:latin typeface="Calibri"/>
                        <a:ea typeface="Calibri"/>
                        <a:cs typeface="Arial"/>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he-IL" sz="1600" b="1" dirty="0" smtClean="0">
                          <a:effectLst/>
                          <a:latin typeface="+mn-lt"/>
                          <a:ea typeface="+mn-ea"/>
                          <a:cs typeface="+mn-cs"/>
                        </a:rPr>
                        <a:t>אוסטריה</a:t>
                      </a:r>
                      <a:endParaRPr lang="en-US" sz="1600" b="1" dirty="0" smtClean="0">
                        <a:effectLst/>
                        <a:latin typeface="+mn-lt"/>
                        <a:ea typeface="Calibri"/>
                        <a:cs typeface="Arial"/>
                      </a:endParaRPr>
                    </a:p>
                  </a:txBody>
                  <a:tcPr marL="68580" marR="68580" marT="0" marB="0"/>
                </a:tc>
              </a:tr>
              <a:tr h="308172">
                <a:tc>
                  <a:txBody>
                    <a:bodyPr/>
                    <a:lstStyle/>
                    <a:p>
                      <a:pPr algn="l" rtl="1">
                        <a:lnSpc>
                          <a:spcPct val="115000"/>
                        </a:lnSpc>
                        <a:spcAft>
                          <a:spcPts val="0"/>
                        </a:spcAft>
                      </a:pPr>
                      <a:r>
                        <a:rPr lang="fr-FR" sz="1600">
                          <a:effectLst/>
                        </a:rPr>
                        <a:t>Weizmann Institute of Science </a:t>
                      </a:r>
                      <a:endParaRPr lang="en-US" sz="1600">
                        <a:effectLst/>
                        <a:latin typeface="Calibri"/>
                        <a:ea typeface="Calibri"/>
                        <a:cs typeface="Arial"/>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he-IL" sz="1600" b="1" dirty="0" smtClean="0">
                          <a:solidFill>
                            <a:srgbClr val="C00000"/>
                          </a:solidFill>
                          <a:effectLst/>
                        </a:rPr>
                        <a:t>ישראל</a:t>
                      </a:r>
                      <a:endParaRPr lang="en-US" sz="1600" b="1" dirty="0" smtClean="0">
                        <a:solidFill>
                          <a:srgbClr val="C00000"/>
                        </a:solidFill>
                        <a:effectLst/>
                        <a:latin typeface="+mn-lt"/>
                        <a:ea typeface="Calibri"/>
                        <a:cs typeface="Arial"/>
                      </a:endParaRPr>
                    </a:p>
                  </a:txBody>
                  <a:tcPr marL="68580" marR="68580" marT="0" marB="0"/>
                </a:tc>
              </a:tr>
              <a:tr h="276191">
                <a:tc>
                  <a:txBody>
                    <a:bodyPr/>
                    <a:lstStyle/>
                    <a:p>
                      <a:pPr algn="l" rtl="1">
                        <a:lnSpc>
                          <a:spcPct val="115000"/>
                        </a:lnSpc>
                        <a:spcAft>
                          <a:spcPts val="0"/>
                        </a:spcAft>
                      </a:pPr>
                      <a:r>
                        <a:rPr lang="fr-FR" sz="1600">
                          <a:effectLst/>
                        </a:rPr>
                        <a:t>Universiteit Leiden </a:t>
                      </a:r>
                      <a:endParaRPr lang="en-US" sz="1600">
                        <a:effectLst/>
                        <a:latin typeface="Calibri"/>
                        <a:ea typeface="Calibri"/>
                        <a:cs typeface="Arial"/>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he-IL" sz="1600" b="1" dirty="0" smtClean="0">
                          <a:effectLst/>
                        </a:rPr>
                        <a:t>הולנד</a:t>
                      </a:r>
                      <a:endParaRPr lang="en-US" sz="1600" b="1" dirty="0" smtClean="0">
                        <a:effectLst/>
                        <a:latin typeface="+mn-lt"/>
                        <a:ea typeface="Calibri"/>
                        <a:cs typeface="Arial"/>
                      </a:endParaRPr>
                    </a:p>
                  </a:txBody>
                  <a:tcPr marL="68580" marR="68580" marT="0" marB="0"/>
                </a:tc>
              </a:tr>
              <a:tr h="276191">
                <a:tc>
                  <a:txBody>
                    <a:bodyPr/>
                    <a:lstStyle/>
                    <a:p>
                      <a:pPr algn="l" rtl="1">
                        <a:lnSpc>
                          <a:spcPct val="115000"/>
                        </a:lnSpc>
                        <a:spcAft>
                          <a:spcPts val="0"/>
                        </a:spcAft>
                      </a:pPr>
                      <a:r>
                        <a:rPr lang="fr-FR" sz="1600">
                          <a:effectLst/>
                        </a:rPr>
                        <a:t>Univerzita Karlova V Praze</a:t>
                      </a:r>
                      <a:endParaRPr lang="en-US" sz="1600">
                        <a:effectLst/>
                        <a:latin typeface="Calibri"/>
                        <a:ea typeface="Calibri"/>
                        <a:cs typeface="Arial"/>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he-IL" sz="1600" b="1" dirty="0" smtClean="0">
                          <a:effectLst/>
                        </a:rPr>
                        <a:t>צ'כיה</a:t>
                      </a:r>
                      <a:endParaRPr lang="en-US" sz="1600" b="1" dirty="0" smtClean="0">
                        <a:effectLst/>
                        <a:latin typeface="+mn-lt"/>
                        <a:ea typeface="Calibri"/>
                        <a:cs typeface="Arial"/>
                      </a:endParaRPr>
                    </a:p>
                  </a:txBody>
                  <a:tcPr marL="68580" marR="68580" marT="0" marB="0"/>
                </a:tc>
              </a:tr>
              <a:tr h="276191">
                <a:tc>
                  <a:txBody>
                    <a:bodyPr/>
                    <a:lstStyle/>
                    <a:p>
                      <a:pPr algn="l" rtl="1">
                        <a:lnSpc>
                          <a:spcPct val="115000"/>
                        </a:lnSpc>
                        <a:spcAft>
                          <a:spcPts val="0"/>
                        </a:spcAft>
                      </a:pPr>
                      <a:r>
                        <a:rPr lang="fr-FR" sz="1600">
                          <a:effectLst/>
                        </a:rPr>
                        <a:t>Olivotto Cristina</a:t>
                      </a:r>
                      <a:endParaRPr lang="en-US" sz="1600">
                        <a:effectLst/>
                        <a:latin typeface="Calibri"/>
                        <a:ea typeface="Calibri"/>
                        <a:cs typeface="Arial"/>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he-IL" sz="1600" b="1" dirty="0" smtClean="0">
                          <a:effectLst/>
                        </a:rPr>
                        <a:t>הולנד</a:t>
                      </a:r>
                      <a:endParaRPr lang="en-US" sz="1600" b="1" dirty="0" smtClean="0">
                        <a:effectLst/>
                        <a:latin typeface="+mn-lt"/>
                        <a:ea typeface="Calibri"/>
                        <a:cs typeface="Arial"/>
                      </a:endParaRPr>
                    </a:p>
                  </a:txBody>
                  <a:tcPr marL="68580" marR="68580" marT="0" marB="0"/>
                </a:tc>
              </a:tr>
              <a:tr h="276191">
                <a:tc>
                  <a:txBody>
                    <a:bodyPr/>
                    <a:lstStyle/>
                    <a:p>
                      <a:pPr algn="l" rtl="1">
                        <a:lnSpc>
                          <a:spcPct val="115000"/>
                        </a:lnSpc>
                        <a:spcAft>
                          <a:spcPts val="0"/>
                        </a:spcAft>
                      </a:pPr>
                      <a:r>
                        <a:rPr lang="fr-FR" sz="1600">
                          <a:effectLst/>
                        </a:rPr>
                        <a:t>TRACES</a:t>
                      </a:r>
                      <a:endParaRPr lang="en-US" sz="1600">
                        <a:effectLst/>
                        <a:latin typeface="Calibri"/>
                        <a:ea typeface="Calibri"/>
                        <a:cs typeface="Arial"/>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he-IL" sz="1600" b="1" dirty="0" smtClean="0">
                          <a:effectLst/>
                        </a:rPr>
                        <a:t>צרפת</a:t>
                      </a:r>
                      <a:endParaRPr lang="en-US" sz="1600" b="1" dirty="0" smtClean="0">
                        <a:effectLst/>
                        <a:latin typeface="+mn-lt"/>
                        <a:ea typeface="Calibri"/>
                        <a:cs typeface="Arial"/>
                      </a:endParaRPr>
                    </a:p>
                  </a:txBody>
                  <a:tcPr marL="68580" marR="68580" marT="0" marB="0"/>
                </a:tc>
              </a:tr>
              <a:tr h="276191">
                <a:tc>
                  <a:txBody>
                    <a:bodyPr/>
                    <a:lstStyle/>
                    <a:p>
                      <a:pPr algn="l" rtl="1">
                        <a:lnSpc>
                          <a:spcPct val="115000"/>
                        </a:lnSpc>
                        <a:spcAft>
                          <a:spcPts val="0"/>
                        </a:spcAft>
                      </a:pPr>
                      <a:r>
                        <a:rPr lang="fr-FR" sz="1600" dirty="0">
                          <a:effectLst/>
                        </a:rPr>
                        <a:t>CNOTINFOR</a:t>
                      </a:r>
                      <a:endParaRPr lang="en-US" sz="1600" dirty="0">
                        <a:effectLst/>
                        <a:latin typeface="Calibri"/>
                        <a:ea typeface="Calibri"/>
                        <a:cs typeface="Arial"/>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he-IL" sz="1600" b="1" dirty="0" smtClean="0">
                          <a:effectLst/>
                        </a:rPr>
                        <a:t>פורטוגל</a:t>
                      </a:r>
                      <a:endParaRPr lang="en-US" sz="1600" b="1" dirty="0" smtClean="0">
                        <a:effectLst/>
                        <a:latin typeface="+mn-lt"/>
                        <a:ea typeface="Calibri"/>
                        <a:cs typeface="Arial"/>
                      </a:endParaRPr>
                    </a:p>
                  </a:txBody>
                  <a:tcPr marL="68580" marR="68580" marT="0" marB="0"/>
                </a:tc>
              </a:tr>
            </a:tbl>
          </a:graphicData>
        </a:graphic>
      </p:graphicFrame>
    </p:spTree>
    <p:extLst>
      <p:ext uri="{BB962C8B-B14F-4D97-AF65-F5344CB8AC3E}">
        <p14:creationId xmlns:p14="http://schemas.microsoft.com/office/powerpoint/2010/main" val="916462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52736"/>
            <a:ext cx="8229600" cy="1143000"/>
          </a:xfrm>
        </p:spPr>
        <p:txBody>
          <a:bodyPr/>
          <a:lstStyle/>
          <a:p>
            <a:r>
              <a:rPr lang="he-IL" b="1" dirty="0" smtClean="0">
                <a:solidFill>
                  <a:srgbClr val="00B0F0"/>
                </a:solidFill>
              </a:rPr>
              <a:t>רציונל</a:t>
            </a:r>
            <a:endParaRPr lang="he-IL" b="1" dirty="0">
              <a:solidFill>
                <a:srgbClr val="00B0F0"/>
              </a:solidFill>
            </a:endParaRPr>
          </a:p>
        </p:txBody>
      </p:sp>
      <p:sp>
        <p:nvSpPr>
          <p:cNvPr id="3" name="Content Placeholder 2"/>
          <p:cNvSpPr>
            <a:spLocks noGrp="1"/>
          </p:cNvSpPr>
          <p:nvPr>
            <p:ph idx="1"/>
          </p:nvPr>
        </p:nvSpPr>
        <p:spPr>
          <a:xfrm>
            <a:off x="539552" y="2332037"/>
            <a:ext cx="8229600" cy="4525963"/>
          </a:xfrm>
        </p:spPr>
        <p:txBody>
          <a:bodyPr>
            <a:normAutofit/>
          </a:bodyPr>
          <a:lstStyle/>
          <a:p>
            <a:pPr algn="r" rtl="1"/>
            <a:r>
              <a:rPr lang="he-IL" dirty="0" smtClean="0">
                <a:latin typeface="Verdana" pitchFamily="34" charset="0"/>
                <a:ea typeface="Verdana" pitchFamily="34" charset="0"/>
              </a:rPr>
              <a:t>בני אדם אוהבים לפתור תעלומות. </a:t>
            </a:r>
            <a:r>
              <a:rPr lang="en-US" dirty="0" smtClean="0">
                <a:latin typeface="Verdana" pitchFamily="34" charset="0"/>
                <a:ea typeface="Verdana" pitchFamily="34" charset="0"/>
                <a:cs typeface="Verdana" pitchFamily="34" charset="0"/>
              </a:rPr>
              <a:t/>
            </a:r>
            <a:br>
              <a:rPr lang="en-US" dirty="0" smtClean="0">
                <a:latin typeface="Verdana" pitchFamily="34" charset="0"/>
                <a:ea typeface="Verdana" pitchFamily="34" charset="0"/>
                <a:cs typeface="Verdana" pitchFamily="34" charset="0"/>
              </a:rPr>
            </a:br>
            <a:r>
              <a:rPr lang="he-IL" dirty="0" smtClean="0">
                <a:latin typeface="Verdana" pitchFamily="34" charset="0"/>
                <a:ea typeface="Verdana" pitchFamily="34" charset="0"/>
              </a:rPr>
              <a:t>לדוגמה: אחוז הצפייה  הגבוה בסרטי מתח, כמות ספרי המתח...</a:t>
            </a:r>
          </a:p>
          <a:p>
            <a:pPr marL="0" indent="0" algn="r" rtl="1">
              <a:buNone/>
            </a:pPr>
            <a:endParaRPr lang="he-IL" dirty="0" smtClean="0">
              <a:latin typeface="Verdana" pitchFamily="34" charset="0"/>
              <a:ea typeface="Verdana" pitchFamily="34" charset="0"/>
            </a:endParaRPr>
          </a:p>
          <a:p>
            <a:pPr algn="r" rtl="1"/>
            <a:r>
              <a:rPr lang="he-IL" dirty="0" smtClean="0">
                <a:latin typeface="Verdana" pitchFamily="34" charset="0"/>
                <a:ea typeface="Verdana" pitchFamily="34" charset="0"/>
              </a:rPr>
              <a:t>הפרויקט יחדד את כוחו של הקסם והמסתורין, במטרה לעודד מורים ותלמידים לחקור תופעות בדרך מדעית ולגלות את הקסם שבמדע.</a:t>
            </a:r>
            <a:endParaRPr lang="en-US" dirty="0" smtClean="0">
              <a:latin typeface="Verdana" pitchFamily="34" charset="0"/>
              <a:ea typeface="Verdana" pitchFamily="34" charset="0"/>
              <a:cs typeface="Verdana" pitchFamily="34" charset="0"/>
            </a:endParaRPr>
          </a:p>
          <a:p>
            <a:pPr marL="0" indent="0" algn="r" rtl="1">
              <a:buNone/>
            </a:pPr>
            <a:endParaRPr lang="he-IL" dirty="0"/>
          </a:p>
        </p:txBody>
      </p:sp>
    </p:spTree>
    <p:extLst>
      <p:ext uri="{BB962C8B-B14F-4D97-AF65-F5344CB8AC3E}">
        <p14:creationId xmlns:p14="http://schemas.microsoft.com/office/powerpoint/2010/main" val="236376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8229600" cy="1143000"/>
          </a:xfrm>
        </p:spPr>
        <p:txBody>
          <a:bodyPr/>
          <a:lstStyle/>
          <a:p>
            <a:r>
              <a:rPr lang="he-IL" b="1" dirty="0" smtClean="0">
                <a:solidFill>
                  <a:srgbClr val="00B0F0"/>
                </a:solidFill>
              </a:rPr>
              <a:t>הפילוסופיה של </a:t>
            </a:r>
            <a:r>
              <a:rPr lang="en-US" b="1" dirty="0" smtClean="0">
                <a:solidFill>
                  <a:srgbClr val="00B0F0"/>
                </a:solidFill>
              </a:rPr>
              <a:t>TEMI</a:t>
            </a:r>
            <a:endParaRPr lang="he-IL" b="1" dirty="0">
              <a:solidFill>
                <a:srgbClr val="00B0F0"/>
              </a:solidFill>
            </a:endParaRPr>
          </a:p>
        </p:txBody>
      </p:sp>
      <p:sp>
        <p:nvSpPr>
          <p:cNvPr id="3" name="Content Placeholder 2"/>
          <p:cNvSpPr>
            <a:spLocks noGrp="1"/>
          </p:cNvSpPr>
          <p:nvPr>
            <p:ph idx="1"/>
          </p:nvPr>
        </p:nvSpPr>
        <p:spPr>
          <a:xfrm>
            <a:off x="467544" y="1916832"/>
            <a:ext cx="8229600" cy="4525963"/>
          </a:xfrm>
        </p:spPr>
        <p:txBody>
          <a:bodyPr>
            <a:normAutofit/>
          </a:bodyPr>
          <a:lstStyle/>
          <a:p>
            <a:pPr algn="r" rtl="1">
              <a:spcAft>
                <a:spcPts val="1200"/>
              </a:spcAft>
            </a:pPr>
            <a:r>
              <a:rPr lang="he-IL" sz="2400" dirty="0" smtClean="0">
                <a:latin typeface="Verdana" pitchFamily="34" charset="0"/>
                <a:ea typeface="Verdana" pitchFamily="34" charset="0"/>
              </a:rPr>
              <a:t>לעורר סקרנות אצל תלמידים בעבות הצגת סיפורי המסתורין</a:t>
            </a:r>
          </a:p>
          <a:p>
            <a:pPr algn="r" rtl="1">
              <a:spcAft>
                <a:spcPts val="1200"/>
              </a:spcAft>
            </a:pPr>
            <a:r>
              <a:rPr lang="he-IL" sz="2400" dirty="0" smtClean="0">
                <a:latin typeface="Verdana" pitchFamily="34" charset="0"/>
                <a:ea typeface="Verdana" pitchFamily="34" charset="0"/>
              </a:rPr>
              <a:t>לעודד את התלמידים לבצע חקר בעקבות הפתיחה (סיפור המסתורין) כאשר המודל המנחה את החקר הוא </a:t>
            </a:r>
            <a:r>
              <a:rPr lang="en-US" sz="2400" dirty="0" smtClean="0">
                <a:latin typeface="Verdana" pitchFamily="34" charset="0"/>
                <a:ea typeface="Verdana" pitchFamily="34" charset="0"/>
              </a:rPr>
              <a:t>5E’s</a:t>
            </a:r>
            <a:r>
              <a:rPr lang="he-IL" sz="2400" dirty="0" smtClean="0">
                <a:latin typeface="Verdana" pitchFamily="34" charset="0"/>
                <a:ea typeface="Verdana" pitchFamily="34" charset="0"/>
              </a:rPr>
              <a:t>.</a:t>
            </a:r>
          </a:p>
          <a:p>
            <a:pPr algn="r" rtl="1">
              <a:spcAft>
                <a:spcPts val="1200"/>
              </a:spcAft>
            </a:pPr>
            <a:r>
              <a:rPr lang="he-IL" sz="2400" dirty="0" smtClean="0">
                <a:latin typeface="Verdana" pitchFamily="34" charset="0"/>
                <a:ea typeface="Verdana" pitchFamily="34" charset="0"/>
              </a:rPr>
              <a:t>להעביר למורה בהדרגתיות את האחריות לפיתוח ופעילויות </a:t>
            </a:r>
            <a:r>
              <a:rPr lang="en-US" sz="2400" dirty="0" smtClean="0">
                <a:latin typeface="Verdana" pitchFamily="34" charset="0"/>
                <a:ea typeface="Verdana" pitchFamily="34" charset="0"/>
              </a:rPr>
              <a:t>TEMI</a:t>
            </a:r>
            <a:r>
              <a:rPr lang="he-IL" sz="2400" dirty="0" smtClean="0">
                <a:latin typeface="Verdana" pitchFamily="34" charset="0"/>
                <a:ea typeface="Verdana" pitchFamily="34" charset="0"/>
              </a:rPr>
              <a:t> והפעלתן (ומבחינת המורה להעביר בהדרגתיות את האחריות לתלמיד בתהליך החקר). </a:t>
            </a:r>
            <a:r>
              <a:rPr lang="en-GB" sz="2400" dirty="0" smtClean="0"/>
              <a:t>gradual </a:t>
            </a:r>
            <a:r>
              <a:rPr lang="en-GB" sz="2400" dirty="0"/>
              <a:t>release of responsibility (GRR</a:t>
            </a:r>
            <a:r>
              <a:rPr lang="en-GB" sz="2400" dirty="0" smtClean="0"/>
              <a:t>)</a:t>
            </a:r>
            <a:endParaRPr lang="he-IL" sz="2400" dirty="0" smtClean="0"/>
          </a:p>
          <a:p>
            <a:pPr algn="r" rtl="1">
              <a:spcAft>
                <a:spcPts val="1200"/>
              </a:spcAft>
            </a:pPr>
            <a:r>
              <a:rPr lang="he-IL" sz="2400" dirty="0" smtClean="0"/>
              <a:t>"לתחזק" את הסקרנות והמוטיבציה של התלמידים ע"י פיתוח מיומנויות הצגה (</a:t>
            </a:r>
            <a:r>
              <a:rPr lang="en-GB" sz="2400" dirty="0" smtClean="0"/>
              <a:t>showmanship</a:t>
            </a:r>
            <a:r>
              <a:rPr lang="he-IL" sz="2400" dirty="0" smtClean="0"/>
              <a:t>) אצל המורים.</a:t>
            </a:r>
            <a:endParaRPr lang="en-US" sz="2400" dirty="0"/>
          </a:p>
          <a:p>
            <a:pPr algn="r" rtl="1">
              <a:spcAft>
                <a:spcPts val="1200"/>
              </a:spcAft>
            </a:pPr>
            <a:endParaRPr lang="en-US" sz="2400" dirty="0"/>
          </a:p>
          <a:p>
            <a:pPr algn="r" rtl="1">
              <a:spcAft>
                <a:spcPts val="1200"/>
              </a:spcAft>
            </a:pPr>
            <a:endParaRPr lang="he-IL" sz="2400" dirty="0" smtClean="0">
              <a:latin typeface="Verdana" pitchFamily="34" charset="0"/>
              <a:ea typeface="Verdana" pitchFamily="34" charset="0"/>
            </a:endParaRPr>
          </a:p>
          <a:p>
            <a:pPr algn="r" rtl="1">
              <a:spcAft>
                <a:spcPts val="1200"/>
              </a:spcAft>
            </a:pPr>
            <a:endParaRPr lang="he-IL" sz="2400" dirty="0" smtClean="0">
              <a:latin typeface="Verdana" pitchFamily="34" charset="0"/>
              <a:ea typeface="Verdana" pitchFamily="34" charset="0"/>
            </a:endParaRPr>
          </a:p>
          <a:p>
            <a:pPr marL="0" indent="0" algn="r" rtl="1">
              <a:spcAft>
                <a:spcPts val="1200"/>
              </a:spcAft>
              <a:buNone/>
            </a:pPr>
            <a:endParaRPr lang="he-IL" sz="2400" dirty="0" smtClean="0">
              <a:latin typeface="Verdana" pitchFamily="34" charset="0"/>
              <a:ea typeface="Verdana" pitchFamily="34" charset="0"/>
            </a:endParaRPr>
          </a:p>
          <a:p>
            <a:pPr algn="r" rtl="1">
              <a:spcAft>
                <a:spcPts val="1200"/>
              </a:spcAft>
            </a:pPr>
            <a:endParaRPr lang="en-US" sz="2400" dirty="0" smtClean="0">
              <a:latin typeface="Verdana" pitchFamily="34" charset="0"/>
              <a:ea typeface="Verdana" pitchFamily="34" charset="0"/>
              <a:cs typeface="Verdana" pitchFamily="34" charset="0"/>
            </a:endParaRPr>
          </a:p>
          <a:p>
            <a:pPr marL="0" indent="0" algn="r" rtl="1">
              <a:spcAft>
                <a:spcPts val="1200"/>
              </a:spcAft>
              <a:buNone/>
            </a:pPr>
            <a:endParaRPr lang="he-IL" sz="2400" dirty="0"/>
          </a:p>
        </p:txBody>
      </p:sp>
    </p:spTree>
    <p:extLst>
      <p:ext uri="{BB962C8B-B14F-4D97-AF65-F5344CB8AC3E}">
        <p14:creationId xmlns:p14="http://schemas.microsoft.com/office/powerpoint/2010/main" val="75867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44824"/>
            <a:ext cx="8229600" cy="1368152"/>
          </a:xfrm>
        </p:spPr>
        <p:txBody>
          <a:bodyPr>
            <a:normAutofit fontScale="90000"/>
          </a:bodyPr>
          <a:lstStyle/>
          <a:p>
            <a:r>
              <a:rPr lang="he-IL" b="1" dirty="0" smtClean="0">
                <a:solidFill>
                  <a:srgbClr val="0070C0"/>
                </a:solidFill>
              </a:rPr>
              <a:t>איך?</a:t>
            </a:r>
            <a:r>
              <a:rPr lang="he-IL" b="1" dirty="0" smtClean="0">
                <a:solidFill>
                  <a:srgbClr val="C00000"/>
                </a:solidFill>
              </a:rPr>
              <a:t/>
            </a:r>
            <a:br>
              <a:rPr lang="he-IL" b="1" dirty="0" smtClean="0">
                <a:solidFill>
                  <a:srgbClr val="C00000"/>
                </a:solidFill>
              </a:rPr>
            </a:br>
            <a:endParaRPr lang="he-IL" b="1" dirty="0">
              <a:solidFill>
                <a:srgbClr val="C00000"/>
              </a:solidFill>
            </a:endParaRPr>
          </a:p>
        </p:txBody>
      </p:sp>
      <p:sp>
        <p:nvSpPr>
          <p:cNvPr id="3" name="Content Placeholder 2"/>
          <p:cNvSpPr>
            <a:spLocks noGrp="1"/>
          </p:cNvSpPr>
          <p:nvPr>
            <p:ph idx="1"/>
          </p:nvPr>
        </p:nvSpPr>
        <p:spPr>
          <a:xfrm>
            <a:off x="539552" y="2564904"/>
            <a:ext cx="8229600" cy="4525963"/>
          </a:xfrm>
        </p:spPr>
        <p:txBody>
          <a:bodyPr/>
          <a:lstStyle/>
          <a:p>
            <a:endParaRPr lang="he-IL" dirty="0" smtClean="0"/>
          </a:p>
          <a:p>
            <a:pPr marL="0" indent="0" algn="ctr">
              <a:lnSpc>
                <a:spcPct val="150000"/>
              </a:lnSpc>
              <a:buNone/>
            </a:pPr>
            <a:r>
              <a:rPr lang="he-IL" dirty="0" smtClean="0"/>
              <a:t>פיתוח חומרים ושיטות הוראה/למידה, שכוללים שימוש בטכניקות מעולם הדרמה, להעלאת המוטיבציה ללמידה בכלל ובדרך החקר בפרט.</a:t>
            </a:r>
            <a:endParaRPr lang="he-IL" dirty="0"/>
          </a:p>
        </p:txBody>
      </p:sp>
    </p:spTree>
    <p:extLst>
      <p:ext uri="{BB962C8B-B14F-4D97-AF65-F5344CB8AC3E}">
        <p14:creationId xmlns:p14="http://schemas.microsoft.com/office/powerpoint/2010/main" val="2749093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75013" y="274638"/>
            <a:ext cx="6911788" cy="1143000"/>
          </a:xfrm>
        </p:spPr>
        <p:txBody>
          <a:bodyPr/>
          <a:lstStyle/>
          <a:p>
            <a:r>
              <a:rPr lang="he-IL" dirty="0" smtClean="0"/>
              <a:t>השתתפות מורים בכנס אירופה </a:t>
            </a:r>
            <a:endParaRPr lang="he-IL" dirty="0"/>
          </a:p>
        </p:txBody>
      </p:sp>
      <p:sp>
        <p:nvSpPr>
          <p:cNvPr id="3" name="מציין מיקום תוכן 2"/>
          <p:cNvSpPr>
            <a:spLocks noGrp="1"/>
          </p:cNvSpPr>
          <p:nvPr>
            <p:ph idx="1"/>
          </p:nvPr>
        </p:nvSpPr>
        <p:spPr>
          <a:xfrm>
            <a:off x="457200" y="2022437"/>
            <a:ext cx="7879976" cy="4002125"/>
          </a:xfrm>
        </p:spPr>
        <p:txBody>
          <a:bodyPr/>
          <a:lstStyle/>
          <a:p>
            <a:pPr algn="r" rtl="1"/>
            <a:r>
              <a:rPr lang="he-IL" dirty="0" smtClean="0"/>
              <a:t>חמישה מורים מבין אלו שהשתתפו בהשתלמויות </a:t>
            </a:r>
            <a:r>
              <a:rPr lang="en-US" dirty="0" smtClean="0"/>
              <a:t>TEMI</a:t>
            </a:r>
            <a:r>
              <a:rPr lang="he-IL" dirty="0" smtClean="0"/>
              <a:t> יטוסו לכנס </a:t>
            </a:r>
            <a:r>
              <a:rPr lang="he-IL" dirty="0" err="1" smtClean="0"/>
              <a:t>בליידן</a:t>
            </a:r>
            <a:r>
              <a:rPr lang="he-IL" dirty="0" smtClean="0"/>
              <a:t> שבהולנד.</a:t>
            </a:r>
          </a:p>
          <a:p>
            <a:pPr algn="r" rtl="1"/>
            <a:r>
              <a:rPr lang="he-IL" dirty="0" smtClean="0"/>
              <a:t>יציגו פעילויות שפיתחו ויחשפו לפעילויות רבות נוספות.</a:t>
            </a:r>
            <a:endParaRPr lang="he-IL" dirty="0"/>
          </a:p>
        </p:txBody>
      </p:sp>
      <p:sp>
        <p:nvSpPr>
          <p:cNvPr id="4" name="מציין מיקום של מספר שקופית 3"/>
          <p:cNvSpPr>
            <a:spLocks noGrp="1"/>
          </p:cNvSpPr>
          <p:nvPr>
            <p:ph type="sldNum" sz="quarter" idx="10"/>
          </p:nvPr>
        </p:nvSpPr>
        <p:spPr/>
        <p:txBody>
          <a:bodyPr/>
          <a:lstStyle/>
          <a:p>
            <a:fld id="{D327F15B-AC63-44A7-BF6A-5869889C4BBD}" type="slidenum">
              <a:rPr lang="pt-PT" smtClean="0"/>
              <a:pPr/>
              <a:t>14</a:t>
            </a:fld>
            <a:endParaRPr lang="pt-PT"/>
          </a:p>
        </p:txBody>
      </p:sp>
      <p:sp>
        <p:nvSpPr>
          <p:cNvPr id="5" name="מציין מיקום של כותרת תחתונה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4254228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492896"/>
            <a:ext cx="8229600" cy="1143000"/>
          </a:xfrm>
        </p:spPr>
        <p:txBody>
          <a:bodyPr/>
          <a:lstStyle/>
          <a:p>
            <a:r>
              <a:rPr lang="en-US" dirty="0" smtClean="0">
                <a:solidFill>
                  <a:srgbClr val="00B0F0"/>
                </a:solidFill>
              </a:rPr>
              <a:t>The show must go on</a:t>
            </a:r>
            <a:endParaRPr lang="he-IL" dirty="0">
              <a:solidFill>
                <a:srgbClr val="00B0F0"/>
              </a:solidFill>
            </a:endParaRPr>
          </a:p>
        </p:txBody>
      </p:sp>
    </p:spTree>
    <p:extLst>
      <p:ext uri="{BB962C8B-B14F-4D97-AF65-F5344CB8AC3E}">
        <p14:creationId xmlns:p14="http://schemas.microsoft.com/office/powerpoint/2010/main" val="3558375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11679" y="379141"/>
            <a:ext cx="5525589" cy="1143000"/>
          </a:xfrm>
        </p:spPr>
        <p:txBody>
          <a:bodyPr/>
          <a:lstStyle/>
          <a:p>
            <a:r>
              <a:rPr lang="he-IL" sz="3600" dirty="0" smtClean="0">
                <a:solidFill>
                  <a:schemeClr val="tx2">
                    <a:lumMod val="50000"/>
                  </a:schemeClr>
                </a:solidFill>
              </a:rPr>
              <a:t>סיפורו של טל</a:t>
            </a:r>
            <a:endParaRPr lang="he-IL" sz="3600" dirty="0">
              <a:solidFill>
                <a:schemeClr val="tx2">
                  <a:lumMod val="50000"/>
                </a:schemeClr>
              </a:solidFill>
            </a:endParaRPr>
          </a:p>
        </p:txBody>
      </p:sp>
      <p:pic>
        <p:nvPicPr>
          <p:cNvPr id="6" name="מציין מיקום תוכן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415" y="2099521"/>
            <a:ext cx="5411097" cy="4121734"/>
          </a:xfrm>
        </p:spPr>
      </p:pic>
      <p:sp>
        <p:nvSpPr>
          <p:cNvPr id="4" name="מציין מיקום של מספר שקופית 3"/>
          <p:cNvSpPr>
            <a:spLocks noGrp="1"/>
          </p:cNvSpPr>
          <p:nvPr>
            <p:ph type="sldNum" sz="quarter" idx="10"/>
          </p:nvPr>
        </p:nvSpPr>
        <p:spPr/>
        <p:txBody>
          <a:bodyPr/>
          <a:lstStyle/>
          <a:p>
            <a:fld id="{D327F15B-AC63-44A7-BF6A-5869889C4BBD}" type="slidenum">
              <a:rPr lang="pt-PT" smtClean="0"/>
              <a:pPr/>
              <a:t>2</a:t>
            </a:fld>
            <a:endParaRPr lang="pt-PT"/>
          </a:p>
        </p:txBody>
      </p:sp>
      <p:sp>
        <p:nvSpPr>
          <p:cNvPr id="5" name="מציין מיקום של כותרת תחתונה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2656778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0"/>
          </p:nvPr>
        </p:nvSpPr>
        <p:spPr/>
        <p:txBody>
          <a:bodyPr/>
          <a:lstStyle/>
          <a:p>
            <a:fld id="{D327F15B-AC63-44A7-BF6A-5869889C4BBD}" type="slidenum">
              <a:rPr lang="pt-PT" smtClean="0"/>
              <a:pPr/>
              <a:t>3</a:t>
            </a:fld>
            <a:endParaRPr lang="pt-PT" dirty="0"/>
          </a:p>
        </p:txBody>
      </p:sp>
      <p:sp>
        <p:nvSpPr>
          <p:cNvPr id="5" name="מציין מיקום של כותרת תחתונה 4"/>
          <p:cNvSpPr>
            <a:spLocks noGrp="1"/>
          </p:cNvSpPr>
          <p:nvPr>
            <p:ph type="ftr" sz="quarter" idx="11"/>
          </p:nvPr>
        </p:nvSpPr>
        <p:spPr/>
        <p:txBody>
          <a:bodyPr/>
          <a:lstStyle/>
          <a:p>
            <a:r>
              <a:rPr lang="en-US" smtClean="0"/>
              <a:t>FP7-Science-in-Society-2012-1, Grant Agreement N. 321403</a:t>
            </a:r>
            <a:endParaRPr lang="pt-PT"/>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405" y="1278740"/>
            <a:ext cx="6067313" cy="4550485"/>
          </a:xfrm>
          <a:prstGeom prst="rect">
            <a:avLst/>
          </a:prstGeom>
        </p:spPr>
      </p:pic>
      <p:sp>
        <p:nvSpPr>
          <p:cNvPr id="7" name="כותרת 1"/>
          <p:cNvSpPr>
            <a:spLocks noGrp="1"/>
          </p:cNvSpPr>
          <p:nvPr>
            <p:ph type="title"/>
          </p:nvPr>
        </p:nvSpPr>
        <p:spPr>
          <a:xfrm>
            <a:off x="2074863" y="274638"/>
            <a:ext cx="6611937" cy="1143000"/>
          </a:xfrm>
        </p:spPr>
        <p:txBody>
          <a:bodyPr/>
          <a:lstStyle/>
          <a:p>
            <a:r>
              <a:rPr lang="he-IL" dirty="0" smtClean="0"/>
              <a:t>ניסוי ברמה </a:t>
            </a:r>
            <a:r>
              <a:rPr lang="en-US" dirty="0" smtClean="0">
                <a:latin typeface="Times New Roman" panose="02020603050405020304" pitchFamily="18" charset="0"/>
                <a:cs typeface="Times New Roman" panose="02020603050405020304" pitchFamily="18" charset="0"/>
              </a:rPr>
              <a:t>II</a:t>
            </a:r>
            <a:r>
              <a:rPr lang="he-IL" dirty="0" smtClean="0"/>
              <a:t> מלא</a:t>
            </a:r>
            <a:endParaRPr lang="he-IL" dirty="0"/>
          </a:p>
        </p:txBody>
      </p:sp>
    </p:spTree>
    <p:extLst>
      <p:ext uri="{BB962C8B-B14F-4D97-AF65-F5344CB8AC3E}">
        <p14:creationId xmlns:p14="http://schemas.microsoft.com/office/powerpoint/2010/main" val="149104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מקום שני בתחרות הסרטונים</a:t>
            </a:r>
            <a:endParaRPr lang="he-IL" dirty="0"/>
          </a:p>
        </p:txBody>
      </p:sp>
      <p:sp>
        <p:nvSpPr>
          <p:cNvPr id="4" name="מציין מיקום של מספר שקופית 3"/>
          <p:cNvSpPr>
            <a:spLocks noGrp="1"/>
          </p:cNvSpPr>
          <p:nvPr>
            <p:ph type="sldNum" sz="quarter" idx="10"/>
          </p:nvPr>
        </p:nvSpPr>
        <p:spPr/>
        <p:txBody>
          <a:bodyPr/>
          <a:lstStyle/>
          <a:p>
            <a:fld id="{D327F15B-AC63-44A7-BF6A-5869889C4BBD}" type="slidenum">
              <a:rPr lang="pt-PT" smtClean="0"/>
              <a:pPr/>
              <a:t>4</a:t>
            </a:fld>
            <a:endParaRPr lang="pt-PT"/>
          </a:p>
        </p:txBody>
      </p:sp>
      <p:sp>
        <p:nvSpPr>
          <p:cNvPr id="5" name="מציין מיקום של כותרת תחתונה 4"/>
          <p:cNvSpPr>
            <a:spLocks noGrp="1"/>
          </p:cNvSpPr>
          <p:nvPr>
            <p:ph type="ftr" sz="quarter" idx="11"/>
          </p:nvPr>
        </p:nvSpPr>
        <p:spPr/>
        <p:txBody>
          <a:bodyPr/>
          <a:lstStyle/>
          <a:p>
            <a:r>
              <a:rPr lang="en-US" smtClean="0"/>
              <a:t>FP7-Science-in-Society-2012-1, Grant Agreement N. 321403</a:t>
            </a:r>
            <a:endParaRPr lang="pt-PT"/>
          </a:p>
        </p:txBody>
      </p:sp>
      <p:sp>
        <p:nvSpPr>
          <p:cNvPr id="6" name="לחצן פעולה: סרט 5">
            <a:hlinkClick r:id="rId2" highlightClick="1"/>
          </p:cNvPr>
          <p:cNvSpPr/>
          <p:nvPr/>
        </p:nvSpPr>
        <p:spPr>
          <a:xfrm>
            <a:off x="4109421" y="2969111"/>
            <a:ext cx="1269403" cy="871369"/>
          </a:xfrm>
          <a:prstGeom prst="actionButtonMovie">
            <a:avLst/>
          </a:prstGeom>
        </p:spPr>
        <p:style>
          <a:lnRef idx="1">
            <a:schemeClr val="accent1"/>
          </a:lnRef>
          <a:fillRef idx="3">
            <a:schemeClr val="accent1"/>
          </a:fillRef>
          <a:effectRef idx="2">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152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חול רגיל</a:t>
            </a:r>
            <a:endParaRPr lang="he-IL" dirty="0"/>
          </a:p>
        </p:txBody>
      </p:sp>
      <p:sp>
        <p:nvSpPr>
          <p:cNvPr id="3" name="מציין מיקום תוכן 2"/>
          <p:cNvSpPr>
            <a:spLocks noGrp="1"/>
          </p:cNvSpPr>
          <p:nvPr>
            <p:ph idx="1"/>
          </p:nvPr>
        </p:nvSpPr>
        <p:spPr>
          <a:xfrm>
            <a:off x="457199" y="1687512"/>
            <a:ext cx="7858461" cy="4896167"/>
          </a:xfrm>
        </p:spPr>
        <p:txBody>
          <a:bodyPr/>
          <a:lstStyle/>
          <a:p>
            <a:pPr algn="r" rtl="1"/>
            <a:r>
              <a:rPr lang="he-IL" sz="2800" dirty="0"/>
              <a:t>חול הינו צורן חמצני </a:t>
            </a:r>
            <a:r>
              <a:rPr lang="en-US" sz="2800" dirty="0"/>
              <a:t>SiO</a:t>
            </a:r>
            <a:r>
              <a:rPr lang="en-US" sz="2800" baseline="-25000" dirty="0"/>
              <a:t>2(s)</a:t>
            </a:r>
            <a:r>
              <a:rPr lang="he-IL" sz="2800" dirty="0"/>
              <a:t> . באיור הבא ניתן לראות מדוע חול רגיל נרטב במים</a:t>
            </a:r>
            <a:r>
              <a:rPr lang="he-IL" sz="2800" dirty="0" smtClean="0"/>
              <a:t>.</a:t>
            </a:r>
          </a:p>
          <a:p>
            <a:pPr algn="r" rtl="1"/>
            <a:endParaRPr lang="he-IL" sz="2800" dirty="0"/>
          </a:p>
          <a:p>
            <a:pPr algn="r" rtl="1"/>
            <a:endParaRPr lang="he-IL" sz="2800" dirty="0" smtClean="0"/>
          </a:p>
          <a:p>
            <a:pPr algn="r" rtl="1"/>
            <a:endParaRPr lang="he-IL" sz="2800" dirty="0"/>
          </a:p>
          <a:p>
            <a:pPr algn="r" rtl="1"/>
            <a:endParaRPr lang="he-IL" sz="2800" dirty="0" smtClean="0"/>
          </a:p>
          <a:p>
            <a:pPr algn="r" rtl="1"/>
            <a:endParaRPr lang="he-IL" sz="2800" dirty="0"/>
          </a:p>
          <a:p>
            <a:pPr algn="r" rtl="1"/>
            <a:r>
              <a:rPr lang="he-IL" sz="2800" dirty="0"/>
              <a:t>חול רגיל נרטב ע"י מים כי בשטח הפנים של הסיליקה יש קשרי </a:t>
            </a:r>
            <a:r>
              <a:rPr lang="en-US" sz="2800" dirty="0"/>
              <a:t>OH</a:t>
            </a:r>
            <a:r>
              <a:rPr lang="he-IL" sz="2800" dirty="0"/>
              <a:t> שיכולים להיות באינטראקציות עם המים.</a:t>
            </a:r>
            <a:endParaRPr lang="en-US" sz="2800" dirty="0"/>
          </a:p>
        </p:txBody>
      </p:sp>
      <p:sp>
        <p:nvSpPr>
          <p:cNvPr id="4" name="מציין מיקום של מספר שקופית 3"/>
          <p:cNvSpPr>
            <a:spLocks noGrp="1"/>
          </p:cNvSpPr>
          <p:nvPr>
            <p:ph type="sldNum" sz="quarter" idx="10"/>
          </p:nvPr>
        </p:nvSpPr>
        <p:spPr/>
        <p:txBody>
          <a:bodyPr/>
          <a:lstStyle/>
          <a:p>
            <a:fld id="{D327F15B-AC63-44A7-BF6A-5869889C4BBD}" type="slidenum">
              <a:rPr lang="pt-PT" smtClean="0"/>
              <a:pPr/>
              <a:t>5</a:t>
            </a:fld>
            <a:endParaRPr lang="pt-PT"/>
          </a:p>
        </p:txBody>
      </p:sp>
      <p:sp>
        <p:nvSpPr>
          <p:cNvPr id="5" name="מציין מיקום של כותרת תחתונה 4"/>
          <p:cNvSpPr>
            <a:spLocks noGrp="1"/>
          </p:cNvSpPr>
          <p:nvPr>
            <p:ph type="ftr" sz="quarter" idx="11"/>
          </p:nvPr>
        </p:nvSpPr>
        <p:spPr/>
        <p:txBody>
          <a:bodyPr/>
          <a:lstStyle/>
          <a:p>
            <a:r>
              <a:rPr lang="en-US" smtClean="0"/>
              <a:t>FP7-Science-in-Society-2012-1, Grant Agreement N. 321403</a:t>
            </a:r>
            <a:endParaRPr lang="pt-P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56" y="2947594"/>
            <a:ext cx="7935639" cy="20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553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חול יבש ישראלי</a:t>
            </a:r>
            <a:endParaRPr lang="he-IL" dirty="0"/>
          </a:p>
        </p:txBody>
      </p:sp>
      <p:sp>
        <p:nvSpPr>
          <p:cNvPr id="3" name="מציין מיקום תוכן 2"/>
          <p:cNvSpPr>
            <a:spLocks noGrp="1"/>
          </p:cNvSpPr>
          <p:nvPr>
            <p:ph idx="1"/>
          </p:nvPr>
        </p:nvSpPr>
        <p:spPr>
          <a:xfrm>
            <a:off x="575534" y="2189984"/>
            <a:ext cx="7662862" cy="3855813"/>
          </a:xfrm>
        </p:spPr>
        <p:txBody>
          <a:bodyPr/>
          <a:lstStyle/>
          <a:p>
            <a:pPr algn="r" rtl="1"/>
            <a:r>
              <a:rPr lang="he-IL" sz="2000" dirty="0"/>
              <a:t>חול יבש, הינו חול אשר מצופה בחומר הידרופובי. גרגרי החול הללו נמשכים זה לזה על ידי קשרי ואן דר ואלס ולא מאפשרים כניסת מים בין גרגרי החול (בדומה להצמדה הידרופובית בחלבונים). כאשר מוצאים את החול מהמים הוא נשאר יבש לחלוטין.</a:t>
            </a:r>
            <a:endParaRPr lang="en-US" sz="2000" dirty="0"/>
          </a:p>
          <a:p>
            <a:pPr algn="r" rtl="1"/>
            <a:r>
              <a:rPr lang="he-IL" sz="2000" dirty="0"/>
              <a:t>החול ההידרופובי שמיוצר בארץ מחכה תופעות טבע הידרופוביות כמו עלי צמחים הידרופוביים שהמים מתגלגלים מהם מבלי להרטיב את העלה – תופעה אשר מכנים "אפקט הלוטוס", או נוצות של עופות מים אשר אינן נרטבות כאשר הציפור צוללת במים ויוצאת כמעט יבשה.</a:t>
            </a:r>
            <a:endParaRPr lang="en-US" sz="2000" dirty="0"/>
          </a:p>
          <a:p>
            <a:pPr algn="r" rtl="1"/>
            <a:r>
              <a:rPr lang="he-IL" sz="2000" dirty="0"/>
              <a:t>גרגרי החול מצופים </a:t>
            </a:r>
            <a:r>
              <a:rPr lang="he-IL" sz="2000" dirty="0" smtClean="0"/>
              <a:t>בדבק הידרופובי </a:t>
            </a:r>
            <a:r>
              <a:rPr lang="he-IL" sz="2000" dirty="0"/>
              <a:t>ממשפחת האספלט. לדבק קשורים גרגרי אבקה ננומטרים. השילוב הנ"ל יוצר טקסטורה שאינה מאפשרת למים להיאחז בשטח הפנים של גרגרי החול.</a:t>
            </a:r>
            <a:endParaRPr lang="en-US" sz="2000" dirty="0"/>
          </a:p>
          <a:p>
            <a:pPr algn="r" rtl="1"/>
            <a:endParaRPr lang="he-IL" sz="2000" dirty="0"/>
          </a:p>
        </p:txBody>
      </p:sp>
      <p:sp>
        <p:nvSpPr>
          <p:cNvPr id="4" name="מציין מיקום של מספר שקופית 3"/>
          <p:cNvSpPr>
            <a:spLocks noGrp="1"/>
          </p:cNvSpPr>
          <p:nvPr>
            <p:ph type="sldNum" sz="quarter" idx="10"/>
          </p:nvPr>
        </p:nvSpPr>
        <p:spPr/>
        <p:txBody>
          <a:bodyPr/>
          <a:lstStyle/>
          <a:p>
            <a:fld id="{D327F15B-AC63-44A7-BF6A-5869889C4BBD}" type="slidenum">
              <a:rPr lang="pt-PT" smtClean="0"/>
              <a:pPr/>
              <a:t>6</a:t>
            </a:fld>
            <a:endParaRPr lang="pt-PT" dirty="0"/>
          </a:p>
        </p:txBody>
      </p:sp>
      <p:sp>
        <p:nvSpPr>
          <p:cNvPr id="5" name="מציין מיקום של כותרת תחתונה 4"/>
          <p:cNvSpPr>
            <a:spLocks noGrp="1"/>
          </p:cNvSpPr>
          <p:nvPr>
            <p:ph type="ftr" sz="quarter" idx="11"/>
          </p:nvPr>
        </p:nvSpPr>
        <p:spPr/>
        <p:txBody>
          <a:bodyPr/>
          <a:lstStyle/>
          <a:p>
            <a:r>
              <a:rPr lang="en-US" smtClean="0"/>
              <a:t>FP7-Science-in-Society-2012-1, Grant Agreement N. 321403</a:t>
            </a:r>
            <a:endParaRPr lang="pt-PT"/>
          </a:p>
        </p:txBody>
      </p:sp>
      <p:sp>
        <p:nvSpPr>
          <p:cNvPr id="6" name="לחצן פעולה: מידע 5">
            <a:hlinkClick r:id="rId2" highlightClick="1"/>
          </p:cNvPr>
          <p:cNvSpPr/>
          <p:nvPr/>
        </p:nvSpPr>
        <p:spPr>
          <a:xfrm>
            <a:off x="457200" y="5712311"/>
            <a:ext cx="640080" cy="484094"/>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92112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חול הידרופובי תוצרת </a:t>
            </a:r>
            <a:r>
              <a:rPr lang="en-US" b="1" dirty="0"/>
              <a:t>USA</a:t>
            </a:r>
            <a:r>
              <a:rPr lang="en-US" dirty="0"/>
              <a:t/>
            </a:r>
            <a:br>
              <a:rPr lang="en-US" dirty="0"/>
            </a:br>
            <a:endParaRPr lang="he-IL" dirty="0"/>
          </a:p>
        </p:txBody>
      </p:sp>
      <p:sp>
        <p:nvSpPr>
          <p:cNvPr id="3" name="מציין מיקום תוכן 2"/>
          <p:cNvSpPr>
            <a:spLocks noGrp="1"/>
          </p:cNvSpPr>
          <p:nvPr>
            <p:ph idx="1"/>
          </p:nvPr>
        </p:nvSpPr>
        <p:spPr>
          <a:xfrm>
            <a:off x="4339814" y="2117819"/>
            <a:ext cx="4426772" cy="4337050"/>
          </a:xfrm>
        </p:spPr>
        <p:txBody>
          <a:bodyPr/>
          <a:lstStyle/>
          <a:p>
            <a:pPr algn="r" rtl="1"/>
            <a:r>
              <a:rPr lang="he-IL" sz="2000" dirty="0"/>
              <a:t>הציפוי ההידרופובי נעשה ע"י קישור </a:t>
            </a:r>
            <a:r>
              <a:rPr lang="he-IL" sz="2000" dirty="0" err="1"/>
              <a:t>קוולנטי</a:t>
            </a:r>
            <a:r>
              <a:rPr lang="he-IL" sz="2000" dirty="0"/>
              <a:t> של טרי מתיל </a:t>
            </a:r>
            <a:r>
              <a:rPr lang="he-IL" sz="2000" dirty="0" err="1"/>
              <a:t>סילאן</a:t>
            </a:r>
            <a:r>
              <a:rPr lang="he-IL" sz="2000" dirty="0"/>
              <a:t> (</a:t>
            </a:r>
            <a:r>
              <a:rPr lang="en-US" sz="2000" dirty="0" err="1"/>
              <a:t>Trimethylsilane</a:t>
            </a:r>
            <a:r>
              <a:rPr lang="he-IL" sz="2000" dirty="0"/>
              <a:t> ) אל </a:t>
            </a:r>
            <a:r>
              <a:rPr lang="he-IL" sz="2000" dirty="0" err="1"/>
              <a:t>הסיליקה.ממנו</a:t>
            </a:r>
            <a:r>
              <a:rPr lang="he-IL" sz="2000" dirty="0"/>
              <a:t> בנויים גרגרי הקול.</a:t>
            </a:r>
            <a:endParaRPr lang="en-US" sz="2000" dirty="0"/>
          </a:p>
          <a:p>
            <a:pPr algn="r" rtl="1"/>
            <a:r>
              <a:rPr lang="he-IL" sz="2000" dirty="0"/>
              <a:t>פעולת הציפוי יוצאת לפועל כאשר גרגרי החול נחשפים </a:t>
            </a:r>
            <a:r>
              <a:rPr lang="he-IL" sz="2000" dirty="0" smtClean="0"/>
              <a:t>לאדי</a:t>
            </a:r>
            <a:r>
              <a:rPr lang="en-US" sz="2000" dirty="0" err="1" smtClean="0"/>
              <a:t>trimethylsilanol</a:t>
            </a:r>
            <a:r>
              <a:rPr lang="en-US" sz="2000" dirty="0"/>
              <a:t> (</a:t>
            </a:r>
            <a:r>
              <a:rPr lang="en-US" sz="2000" dirty="0" smtClean="0"/>
              <a:t>CH</a:t>
            </a:r>
            <a:r>
              <a:rPr lang="en-US" sz="2000" baseline="-25000" dirty="0" smtClean="0"/>
              <a:t>3</a:t>
            </a:r>
            <a:r>
              <a:rPr lang="en-US" sz="2000" dirty="0" smtClean="0"/>
              <a:t>)</a:t>
            </a:r>
            <a:r>
              <a:rPr lang="en-US" sz="2000" baseline="-25000" dirty="0" smtClean="0"/>
              <a:t>3</a:t>
            </a:r>
            <a:r>
              <a:rPr lang="en-US" sz="2000" dirty="0" smtClean="0"/>
              <a:t>SiOH ,</a:t>
            </a:r>
            <a:r>
              <a:rPr lang="he-IL" sz="2000" dirty="0" smtClean="0"/>
              <a:t> </a:t>
            </a:r>
            <a:r>
              <a:rPr lang="he-IL" sz="2000" dirty="0"/>
              <a:t>מתרחשת תגובת דחיסה תוך יציאת מולקולת </a:t>
            </a:r>
            <a:r>
              <a:rPr lang="he-IL" sz="2000" dirty="0" smtClean="0"/>
              <a:t>מים.</a:t>
            </a:r>
            <a:endParaRPr lang="he-IL" sz="2000" dirty="0"/>
          </a:p>
        </p:txBody>
      </p:sp>
      <p:sp>
        <p:nvSpPr>
          <p:cNvPr id="4" name="מציין מיקום של מספר שקופית 3"/>
          <p:cNvSpPr>
            <a:spLocks noGrp="1"/>
          </p:cNvSpPr>
          <p:nvPr>
            <p:ph type="sldNum" sz="quarter" idx="10"/>
          </p:nvPr>
        </p:nvSpPr>
        <p:spPr/>
        <p:txBody>
          <a:bodyPr/>
          <a:lstStyle/>
          <a:p>
            <a:fld id="{D327F15B-AC63-44A7-BF6A-5869889C4BBD}" type="slidenum">
              <a:rPr lang="pt-PT" smtClean="0"/>
              <a:pPr/>
              <a:t>7</a:t>
            </a:fld>
            <a:endParaRPr lang="pt-PT"/>
          </a:p>
        </p:txBody>
      </p:sp>
      <p:sp>
        <p:nvSpPr>
          <p:cNvPr id="5" name="מציין מיקום של כותרת תחתונה 4"/>
          <p:cNvSpPr>
            <a:spLocks noGrp="1"/>
          </p:cNvSpPr>
          <p:nvPr>
            <p:ph type="ftr" sz="quarter" idx="11"/>
          </p:nvPr>
        </p:nvSpPr>
        <p:spPr/>
        <p:txBody>
          <a:bodyPr/>
          <a:lstStyle/>
          <a:p>
            <a:r>
              <a:rPr lang="en-US" smtClean="0"/>
              <a:t>FP7-Science-in-Society-2012-1, Grant Agreement N. 321403</a:t>
            </a:r>
            <a:endParaRPr lang="pt-PT"/>
          </a:p>
        </p:txBody>
      </p:sp>
      <p:pic>
        <p:nvPicPr>
          <p:cNvPr id="6" name="תמונה 5" descr="http://upload.wikimedia.org/wikipedia/commons/thumb/a/a1/Trimethylsilane-3D-balls.png/220px-Trimethylsilane-3D-balls.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883860" y="4743321"/>
            <a:ext cx="1463152" cy="1311797"/>
          </a:xfrm>
          <a:prstGeom prst="rect">
            <a:avLst/>
          </a:prstGeom>
          <a:noFill/>
          <a:ln>
            <a:solidFill>
              <a:srgbClr val="002060"/>
            </a:solidFill>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070" y="1546730"/>
            <a:ext cx="3737871" cy="450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988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3160985"/>
            <a:ext cx="7772400" cy="1470025"/>
          </a:xfrm>
          <a:prstGeom prst="rect">
            <a:avLst/>
          </a:prstGeom>
        </p:spPr>
        <p:txBody>
          <a:bodyPr vert="horz" lIns="91440" tIns="45720" rIns="91440" bIns="45720" rtlCol="1" anchor="ctr">
            <a:normAutofit fontScale="82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mtClean="0"/>
              <a:t/>
            </a:r>
            <a:br>
              <a:rPr lang="en-US" smtClean="0"/>
            </a:br>
            <a:r>
              <a:rPr lang="he-IL" smtClean="0"/>
              <a:t> </a:t>
            </a:r>
            <a:r>
              <a:rPr lang="en-US" smtClean="0"/>
              <a:t/>
            </a:r>
            <a:br>
              <a:rPr lang="en-US" smtClean="0"/>
            </a:br>
            <a:endParaRPr lang="he-IL" dirty="0"/>
          </a:p>
        </p:txBody>
      </p:sp>
      <p:sp>
        <p:nvSpPr>
          <p:cNvPr id="7" name="Subtitle 2"/>
          <p:cNvSpPr txBox="1">
            <a:spLocks/>
          </p:cNvSpPr>
          <p:nvPr/>
        </p:nvSpPr>
        <p:spPr>
          <a:xfrm>
            <a:off x="1007604" y="6309320"/>
            <a:ext cx="7128792" cy="43204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000" dirty="0" smtClean="0"/>
              <a:t>דיויד </a:t>
            </a:r>
            <a:r>
              <a:rPr lang="he-IL" sz="2000" dirty="0" err="1" smtClean="0"/>
              <a:t>פורטוס</a:t>
            </a:r>
            <a:r>
              <a:rPr lang="he-IL" sz="2000" dirty="0" smtClean="0"/>
              <a:t>, רחל ממלוק-נעמן, אבי </a:t>
            </a:r>
            <a:r>
              <a:rPr lang="he-IL" sz="2000" dirty="0" err="1" smtClean="0"/>
              <a:t>הופשטיין</a:t>
            </a:r>
            <a:r>
              <a:rPr lang="he-IL" sz="2000" dirty="0" smtClean="0"/>
              <a:t>, דבורה </a:t>
            </a:r>
            <a:r>
              <a:rPr lang="he-IL" sz="2000" dirty="0" err="1" smtClean="0"/>
              <a:t>קצביץ</a:t>
            </a:r>
            <a:r>
              <a:rPr lang="he-IL" sz="2000" dirty="0" smtClean="0"/>
              <a:t>, מלכה </a:t>
            </a:r>
            <a:r>
              <a:rPr lang="he-IL" sz="2000" dirty="0" err="1" smtClean="0"/>
              <a:t>יאיון</a:t>
            </a:r>
            <a:endParaRPr lang="he-IL" sz="2000"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4536" y="356351"/>
            <a:ext cx="3311525" cy="9705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69400" y="1958247"/>
            <a:ext cx="6271709" cy="707886"/>
          </a:xfrm>
          <a:prstGeom prst="rect">
            <a:avLst/>
          </a:prstGeom>
          <a:noFill/>
        </p:spPr>
        <p:txBody>
          <a:bodyPr wrap="square" rtlCol="1">
            <a:spAutoFit/>
          </a:bodyPr>
          <a:lstStyle/>
          <a:p>
            <a:r>
              <a:rPr lang="he-IL" sz="4000" b="1" dirty="0" smtClean="0"/>
              <a:t>חקר בעקבות סיפורי מסתורין</a:t>
            </a:r>
            <a:endParaRPr lang="he-IL" sz="4000" b="1" dirty="0"/>
          </a:p>
        </p:txBody>
      </p:sp>
      <p:sp>
        <p:nvSpPr>
          <p:cNvPr id="11" name="Content Placeholder 2"/>
          <p:cNvSpPr>
            <a:spLocks noGrp="1"/>
          </p:cNvSpPr>
          <p:nvPr>
            <p:ph idx="1"/>
          </p:nvPr>
        </p:nvSpPr>
        <p:spPr>
          <a:xfrm>
            <a:off x="457200" y="3160985"/>
            <a:ext cx="8229600" cy="2250111"/>
          </a:xfrm>
        </p:spPr>
        <p:txBody>
          <a:bodyPr>
            <a:normAutofit/>
          </a:bodyPr>
          <a:lstStyle/>
          <a:p>
            <a:pPr marL="0" indent="0" algn="ctr" rtl="0">
              <a:lnSpc>
                <a:spcPct val="150000"/>
              </a:lnSpc>
              <a:spcBef>
                <a:spcPts val="0"/>
              </a:spcBef>
              <a:buNone/>
            </a:pPr>
            <a:r>
              <a:rPr lang="en-US" sz="3600" b="1" dirty="0">
                <a:solidFill>
                  <a:srgbClr val="00B0F0"/>
                </a:solidFill>
              </a:rPr>
              <a:t>T</a:t>
            </a:r>
            <a:r>
              <a:rPr lang="en-US" sz="3600" b="1" dirty="0"/>
              <a:t>eaching </a:t>
            </a:r>
            <a:r>
              <a:rPr lang="en-US" sz="3600" b="1" dirty="0">
                <a:solidFill>
                  <a:srgbClr val="00B0F0"/>
                </a:solidFill>
              </a:rPr>
              <a:t>E</a:t>
            </a:r>
            <a:r>
              <a:rPr lang="en-US" sz="3600" b="1" dirty="0"/>
              <a:t>nquiry with </a:t>
            </a:r>
            <a:r>
              <a:rPr lang="en-US" sz="3600" b="1" dirty="0">
                <a:solidFill>
                  <a:srgbClr val="00B0F0"/>
                </a:solidFill>
              </a:rPr>
              <a:t>M</a:t>
            </a:r>
            <a:r>
              <a:rPr lang="en-US" sz="3600" b="1" dirty="0"/>
              <a:t>ysteries </a:t>
            </a:r>
            <a:r>
              <a:rPr lang="en-US" sz="3600" b="1" dirty="0">
                <a:solidFill>
                  <a:srgbClr val="00B0F0"/>
                </a:solidFill>
              </a:rPr>
              <a:t>I</a:t>
            </a:r>
            <a:r>
              <a:rPr lang="en-US" sz="3600" b="1" dirty="0"/>
              <a:t>ncorporated</a:t>
            </a:r>
            <a:endParaRPr lang="he-IL" sz="3600" b="1" dirty="0"/>
          </a:p>
        </p:txBody>
      </p:sp>
    </p:spTree>
    <p:extLst>
      <p:ext uri="{BB962C8B-B14F-4D97-AF65-F5344CB8AC3E}">
        <p14:creationId xmlns:p14="http://schemas.microsoft.com/office/powerpoint/2010/main" val="3777934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375" y="4365104"/>
            <a:ext cx="2366169" cy="1143000"/>
          </a:xfrm>
        </p:spPr>
        <p:txBody>
          <a:bodyPr>
            <a:normAutofit fontScale="90000"/>
          </a:bodyPr>
          <a:lstStyle/>
          <a:p>
            <a:r>
              <a:rPr lang="he-IL" b="1" dirty="0" smtClean="0">
                <a:solidFill>
                  <a:srgbClr val="00B0F0"/>
                </a:solidFill>
              </a:rPr>
              <a:t>הצוות שלנו</a:t>
            </a:r>
            <a:endParaRPr lang="he-IL" b="1" dirty="0">
              <a:solidFill>
                <a:srgbClr val="00B0F0"/>
              </a:solidFill>
            </a:endParaRPr>
          </a:p>
        </p:txBody>
      </p:sp>
      <p:pic>
        <p:nvPicPr>
          <p:cNvPr id="1026" name="Picture 2" descr="D:\Projects 2013\TEMI\2013-10-20 Presentations for Leiden\pics\photos\avi-hofsh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1295399"/>
            <a:ext cx="1879600" cy="24001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rojects 2013\TEMI\2013-10-20 Presentations for Leiden\pics\photos\david_for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3658" y="1295398"/>
            <a:ext cx="1846235" cy="24001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rojects 2013\TEMI\2013-10-20 Presentations for Leiden\pics\photos\rashel-maml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343" y="1295397"/>
            <a:ext cx="1846235" cy="24001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Projects 2013\TEMI\2013-10-20 Presentations for Leiden\pics\IMG_0535.JPG"/>
          <p:cNvPicPr>
            <a:picLocks noChangeAspect="1" noChangeArrowheads="1"/>
          </p:cNvPicPr>
          <p:nvPr/>
        </p:nvPicPr>
        <p:blipFill rotWithShape="1">
          <a:blip r:embed="rId6">
            <a:extLst>
              <a:ext uri="{28A0092B-C50C-407E-A947-70E740481C1C}">
                <a14:useLocalDpi xmlns:a14="http://schemas.microsoft.com/office/drawing/2010/main" val="0"/>
              </a:ext>
            </a:extLst>
          </a:blip>
          <a:srcRect l="35425" t="18303" r="36637" b="65821"/>
          <a:stretch/>
        </p:blipFill>
        <p:spPr bwMode="auto">
          <a:xfrm>
            <a:off x="114299" y="4019549"/>
            <a:ext cx="5676901" cy="2419351"/>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3538137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I PPT template">
  <a:themeElements>
    <a:clrScheme name="Custom 3">
      <a:dk1>
        <a:srgbClr val="0099FF"/>
      </a:dk1>
      <a:lt1>
        <a:sysClr val="window" lastClr="FFFFFF"/>
      </a:lt1>
      <a:dk2>
        <a:srgbClr val="235595"/>
      </a:dk2>
      <a:lt2>
        <a:srgbClr val="7F7F7F"/>
      </a:lt2>
      <a:accent1>
        <a:srgbClr val="0099FF"/>
      </a:accent1>
      <a:accent2>
        <a:srgbClr val="EC9939"/>
      </a:accent2>
      <a:accent3>
        <a:srgbClr val="D63D25"/>
      </a:accent3>
      <a:accent4>
        <a:srgbClr val="108837"/>
      </a:accent4>
      <a:accent5>
        <a:srgbClr val="235595"/>
      </a:accent5>
      <a:accent6>
        <a:srgbClr val="080404"/>
      </a:accent6>
      <a:hlink>
        <a:srgbClr val="235595"/>
      </a:hlink>
      <a:folHlink>
        <a:srgbClr val="2355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TEMI PPT template</Template>
  <TotalTime>497</TotalTime>
  <Words>487</Words>
  <Application>Microsoft Office PowerPoint</Application>
  <PresentationFormat>‫הצגה על המסך (4:3)</PresentationFormat>
  <Paragraphs>93</Paragraphs>
  <Slides>15</Slides>
  <Notes>5</Notes>
  <HiddenSlides>0</HiddenSlides>
  <MMClips>0</MMClips>
  <ScaleCrop>false</ScaleCrop>
  <HeadingPairs>
    <vt:vector size="4" baseType="variant">
      <vt:variant>
        <vt:lpstr>ערכת נושא</vt:lpstr>
      </vt:variant>
      <vt:variant>
        <vt:i4>1</vt:i4>
      </vt:variant>
      <vt:variant>
        <vt:lpstr>כותרות שקופיות</vt:lpstr>
      </vt:variant>
      <vt:variant>
        <vt:i4>15</vt:i4>
      </vt:variant>
    </vt:vector>
  </HeadingPairs>
  <TitlesOfParts>
    <vt:vector size="16" baseType="lpstr">
      <vt:lpstr>TEMI PPT template</vt:lpstr>
      <vt:lpstr>החול מחו"ל ... דווקא ישראלי!</vt:lpstr>
      <vt:lpstr>סיפורו של טל</vt:lpstr>
      <vt:lpstr>ניסוי ברמה II מלא</vt:lpstr>
      <vt:lpstr>מקום שני בתחרות הסרטונים</vt:lpstr>
      <vt:lpstr>חול רגיל</vt:lpstr>
      <vt:lpstr>חול יבש ישראלי</vt:lpstr>
      <vt:lpstr>חול הידרופובי תוצרת USA </vt:lpstr>
      <vt:lpstr>מצגת של PowerPoint</vt:lpstr>
      <vt:lpstr>הצוות שלנו</vt:lpstr>
      <vt:lpstr>מצגת של PowerPoint</vt:lpstr>
      <vt:lpstr>רציונל</vt:lpstr>
      <vt:lpstr>הפילוסופיה של TEMI</vt:lpstr>
      <vt:lpstr>איך? </vt:lpstr>
      <vt:lpstr>השתתפות מורים בכנס אירופה </vt:lpstr>
      <vt:lpstr>The show must go on</vt:lpstr>
    </vt:vector>
  </TitlesOfParts>
  <Company>Weizmann Institute of Science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WICC</dc:creator>
  <cp:lastModifiedBy>dvora</cp:lastModifiedBy>
  <cp:revision>56</cp:revision>
  <cp:lastPrinted>2013-11-03T10:48:11Z</cp:lastPrinted>
  <dcterms:created xsi:type="dcterms:W3CDTF">2013-10-25T08:41:01Z</dcterms:created>
  <dcterms:modified xsi:type="dcterms:W3CDTF">2014-12-22T20:36:17Z</dcterms:modified>
</cp:coreProperties>
</file>