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handoutMasterIdLst>
    <p:handoutMasterId r:id="rId36"/>
  </p:handoutMasterIdLst>
  <p:sldIdLst>
    <p:sldId id="256" r:id="rId2"/>
    <p:sldId id="268" r:id="rId3"/>
    <p:sldId id="269" r:id="rId4"/>
    <p:sldId id="270" r:id="rId5"/>
    <p:sldId id="257" r:id="rId6"/>
    <p:sldId id="273" r:id="rId7"/>
    <p:sldId id="275" r:id="rId8"/>
    <p:sldId id="277" r:id="rId9"/>
    <p:sldId id="280" r:id="rId10"/>
    <p:sldId id="284" r:id="rId11"/>
    <p:sldId id="289" r:id="rId12"/>
    <p:sldId id="285" r:id="rId13"/>
    <p:sldId id="287" r:id="rId14"/>
    <p:sldId id="288" r:id="rId15"/>
    <p:sldId id="281" r:id="rId16"/>
    <p:sldId id="283" r:id="rId17"/>
    <p:sldId id="291" r:id="rId18"/>
    <p:sldId id="292" r:id="rId19"/>
    <p:sldId id="293" r:id="rId20"/>
    <p:sldId id="294" r:id="rId21"/>
    <p:sldId id="282" r:id="rId22"/>
    <p:sldId id="296" r:id="rId23"/>
    <p:sldId id="297" r:id="rId24"/>
    <p:sldId id="278" r:id="rId25"/>
    <p:sldId id="298" r:id="rId26"/>
    <p:sldId id="300" r:id="rId27"/>
    <p:sldId id="301" r:id="rId28"/>
    <p:sldId id="302" r:id="rId29"/>
    <p:sldId id="303" r:id="rId30"/>
    <p:sldId id="304" r:id="rId31"/>
    <p:sldId id="305" r:id="rId32"/>
    <p:sldId id="306" r:id="rId33"/>
    <p:sldId id="271"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105" d="100"/>
          <a:sy n="105" d="100"/>
        </p:scale>
        <p:origin x="-115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E7D7E39-58F9-4FDA-A69F-76DFBFE67904}" type="datetimeFigureOut">
              <a:rPr lang="he-IL" smtClean="0"/>
              <a:pPr/>
              <a:t>כ"ט/כסלו/תשע"ב</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C9F0F7F-6B07-4665-A38F-9CA8392C0690}"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13EA31-650C-4DD8-A605-9DAA05B9C7BE}" type="datetimeFigureOut">
              <a:rPr lang="he-IL" smtClean="0"/>
              <a:pPr/>
              <a:t>כ"ט/כסלו/תשע"ב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3F38B8B-189B-4D9B-A7D9-73D0B2481AB5}"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94A94D5-29B7-4A7E-A72E-F66DCB0EA82D}" type="datetime8">
              <a:rPr lang="he-IL" smtClean="0"/>
              <a:pPr/>
              <a:t>25 דצמבר 11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97D874F-6726-4F78-8E00-C78DFF689A9D}" type="datetime8">
              <a:rPr lang="he-IL" smtClean="0"/>
              <a:pPr/>
              <a:t>25 דצמבר 11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E9283F-86FF-4F21-A1D1-4CC753F45C4D}" type="datetime8">
              <a:rPr lang="he-IL" smtClean="0"/>
              <a:pPr/>
              <a:t>25 דצמבר 11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8C926F6-A7FC-4D04-A05F-04B30304DE31}" type="datetime8">
              <a:rPr lang="he-IL" smtClean="0"/>
              <a:pPr/>
              <a:t>25 דצמבר 11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7EFB0DE-DDE9-4B18-9262-A25DCC256D2C}" type="datetime8">
              <a:rPr lang="he-IL" smtClean="0"/>
              <a:pPr/>
              <a:t>25 דצמבר 11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CBF2B40-B96B-4B5C-B547-5B14A19E74B4}" type="datetime8">
              <a:rPr lang="he-IL" smtClean="0"/>
              <a:pPr/>
              <a:t>25 דצמבר 11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3AB5C78-82B1-4CE9-837A-6FABE84C5EC8}" type="datetime8">
              <a:rPr lang="he-IL" smtClean="0"/>
              <a:pPr/>
              <a:t>25 דצמבר 11</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0A8827B-93A8-490A-92B2-4A58C18D2D74}" type="datetime8">
              <a:rPr lang="he-IL" smtClean="0"/>
              <a:pPr/>
              <a:t>25 דצמבר 11</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2208799-3FB8-42BC-AFEC-D67A63C324AA}" type="datetime8">
              <a:rPr lang="he-IL" smtClean="0"/>
              <a:pPr/>
              <a:t>25 דצמבר 11</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58B37A6-65CA-4E41-8BBD-F38180D76B7A}" type="datetime8">
              <a:rPr lang="he-IL" smtClean="0"/>
              <a:pPr/>
              <a:t>25 דצמבר 11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45679B8-ECA5-4E7C-B226-AE176504407F}" type="datetime8">
              <a:rPr lang="he-IL" smtClean="0"/>
              <a:pPr/>
              <a:t>25 דצמבר 11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108A2A-31E2-4DDA-8C55-75123CE0F79D}" type="datetime8">
              <a:rPr lang="he-IL" smtClean="0"/>
              <a:pPr/>
              <a:t>25 דצמבר 11</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26FF27-9074-4A1A-B7F6-272CDC7E192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acticalwarfightergear.com/nano3.jpg"/>
          <p:cNvPicPr>
            <a:picLocks noChangeAspect="1" noChangeArrowheads="1"/>
          </p:cNvPicPr>
          <p:nvPr/>
        </p:nvPicPr>
        <p:blipFill>
          <a:blip r:embed="rId2"/>
          <a:srcRect/>
          <a:stretch>
            <a:fillRect/>
          </a:stretch>
        </p:blipFill>
        <p:spPr bwMode="auto">
          <a:xfrm>
            <a:off x="571472" y="857232"/>
            <a:ext cx="7929618" cy="5363624"/>
          </a:xfrm>
          <a:prstGeom prst="rect">
            <a:avLst/>
          </a:prstGeom>
          <a:noFill/>
        </p:spPr>
      </p:pic>
      <p:sp>
        <p:nvSpPr>
          <p:cNvPr id="2" name="כותרת 1"/>
          <p:cNvSpPr>
            <a:spLocks noGrp="1"/>
          </p:cNvSpPr>
          <p:nvPr>
            <p:ph type="ctrTitle"/>
          </p:nvPr>
        </p:nvSpPr>
        <p:spPr/>
        <p:txBody>
          <a:bodyPr/>
          <a:lstStyle/>
          <a:p>
            <a:r>
              <a:rPr lang="he-IL" dirty="0" smtClean="0"/>
              <a:t>דיון בדילמות </a:t>
            </a:r>
            <a:r>
              <a:rPr lang="he-IL" dirty="0" err="1" smtClean="0"/>
              <a:t>ננואתיות</a:t>
            </a:r>
            <a:r>
              <a:rPr lang="he-IL" dirty="0" smtClean="0"/>
              <a:t> במסגרת תלמידי </a:t>
            </a:r>
            <a:r>
              <a:rPr lang="he-IL" dirty="0" err="1" smtClean="0"/>
              <a:t>חט"ע</a:t>
            </a:r>
            <a:endParaRPr lang="he-IL" dirty="0"/>
          </a:p>
        </p:txBody>
      </p:sp>
      <p:sp>
        <p:nvSpPr>
          <p:cNvPr id="3" name="כותרת משנה 2"/>
          <p:cNvSpPr>
            <a:spLocks noGrp="1"/>
          </p:cNvSpPr>
          <p:nvPr>
            <p:ph type="subTitle" idx="1"/>
          </p:nvPr>
        </p:nvSpPr>
        <p:spPr/>
        <p:txBody>
          <a:bodyPr/>
          <a:lstStyle/>
          <a:p>
            <a:r>
              <a:rPr lang="he-IL" dirty="0" smtClean="0"/>
              <a:t>רקע ומידע על </a:t>
            </a:r>
            <a:r>
              <a:rPr lang="he-IL" dirty="0" err="1" smtClean="0"/>
              <a:t>ננוכימיה</a:t>
            </a:r>
            <a:r>
              <a:rPr lang="he-IL" dirty="0" smtClean="0"/>
              <a:t> וננוטכנולוגיה</a:t>
            </a:r>
            <a:endParaRPr lang="he-IL" dirty="0"/>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1</a:t>
            </a:fld>
            <a:endParaRPr lang="he-I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000" dirty="0" smtClean="0"/>
              <a:t>פרופסור ריצ'רד </a:t>
            </a:r>
            <a:r>
              <a:rPr lang="he-IL" sz="4000" dirty="0" err="1" smtClean="0"/>
              <a:t>פיינמן</a:t>
            </a:r>
            <a:r>
              <a:rPr lang="he-IL" sz="4000" dirty="0" smtClean="0"/>
              <a:t>, זוכה פרס נובל לפיזיקה בשנת 1965נחשב מבשר הננוטכנולוגיה</a:t>
            </a:r>
            <a:r>
              <a:rPr lang="he-IL" dirty="0" smtClean="0"/>
              <a:t>.</a:t>
            </a:r>
            <a:endParaRPr lang="he-IL" dirty="0"/>
          </a:p>
        </p:txBody>
      </p:sp>
      <p:sp>
        <p:nvSpPr>
          <p:cNvPr id="3" name="מציין מיקום תוכן 2"/>
          <p:cNvSpPr>
            <a:spLocks noGrp="1"/>
          </p:cNvSpPr>
          <p:nvPr>
            <p:ph idx="1"/>
          </p:nvPr>
        </p:nvSpPr>
        <p:spPr/>
        <p:txBody>
          <a:bodyPr/>
          <a:lstStyle/>
          <a:p>
            <a:r>
              <a:rPr lang="he-IL" dirty="0" smtClean="0"/>
              <a:t>בשנת 1959 הוא טען:</a:t>
            </a:r>
          </a:p>
          <a:p>
            <a:r>
              <a:rPr lang="he-IL" dirty="0" smtClean="0"/>
              <a:t>  </a:t>
            </a:r>
            <a:r>
              <a:rPr lang="he-IL" dirty="0" err="1" smtClean="0"/>
              <a:t>" י</a:t>
            </a:r>
            <a:r>
              <a:rPr lang="he-IL" dirty="0" smtClean="0"/>
              <a:t>ש עוד שפע של מקום בתחתית"</a:t>
            </a:r>
          </a:p>
          <a:p>
            <a:r>
              <a:rPr lang="he-IL" dirty="0" smtClean="0"/>
              <a:t>תאר תהליך דמיוני בו מדען בונה זוג ידיים קטנות שהוא יכול לשלוט בהן באמצעות ידיו. בעזרת הידיים הקטנות הוא בונה זוג ידיים קטנות אפילו  יותר. אם יחזור על הפעולה הזו שוב ושוב יגיע המדען לזוג ידיים קטנות כל-כך עד שאפשר יהיה להזיז בעזרתם אטום בודד ממקום למקום. </a:t>
            </a:r>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10</a:t>
            </a:fld>
            <a:endParaRPr lang="he-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dirty="0" smtClean="0"/>
              <a:t>למרות החזון המוקדם של </a:t>
            </a:r>
            <a:r>
              <a:rPr lang="he-IL" dirty="0" err="1" smtClean="0"/>
              <a:t>פרופ' </a:t>
            </a:r>
            <a:r>
              <a:rPr lang="he-IL" dirty="0" smtClean="0"/>
              <a:t>ריצ'רד </a:t>
            </a:r>
            <a:r>
              <a:rPr lang="he-IL" dirty="0" err="1" smtClean="0"/>
              <a:t>פיינמן</a:t>
            </a:r>
            <a:r>
              <a:rPr lang="he-IL" dirty="0" smtClean="0"/>
              <a:t> פריצת הדרך המשמעותית בתחום הייתה רק ב 1980 כאשר הומצאו ופותחו שיטות עבודה ומכשור המאפשרים  לדמות ולתפעל חומרים ומבנים בסקלה </a:t>
            </a:r>
            <a:r>
              <a:rPr lang="he-IL" dirty="0" err="1" smtClean="0"/>
              <a:t>ננומטרית</a:t>
            </a:r>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11</a:t>
            </a:fld>
            <a:endParaRPr lang="he-I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היום הגדרת החזון נאמרת במילים אחרות</a:t>
            </a:r>
            <a:endParaRPr lang="he-IL" dirty="0"/>
          </a:p>
        </p:txBody>
      </p:sp>
      <p:sp>
        <p:nvSpPr>
          <p:cNvPr id="3" name="מציין מיקום תוכן 2"/>
          <p:cNvSpPr>
            <a:spLocks noGrp="1"/>
          </p:cNvSpPr>
          <p:nvPr>
            <p:ph sz="half" idx="1"/>
          </p:nvPr>
        </p:nvSpPr>
        <p:spPr/>
        <p:txBody>
          <a:bodyPr>
            <a:normAutofit fontScale="77500" lnSpcReduction="20000"/>
          </a:bodyPr>
          <a:lstStyle/>
          <a:p>
            <a:r>
              <a:rPr lang="he-IL" dirty="0" smtClean="0"/>
              <a:t>פיתוח רובוט זעיר בקנה מידה </a:t>
            </a:r>
            <a:r>
              <a:rPr lang="he-IL" dirty="0" err="1" smtClean="0"/>
              <a:t>מולקולרי</a:t>
            </a:r>
            <a:r>
              <a:rPr lang="he-IL" dirty="0" smtClean="0"/>
              <a:t> שמסוגל לבצע פעולות על אטומים בודדים: לקחת אטום אחד, להניח אותו במקום מסוים ולחזור על הפעולה שוב ושוב.</a:t>
            </a:r>
          </a:p>
          <a:p>
            <a:r>
              <a:rPr lang="he-IL" dirty="0" smtClean="0"/>
              <a:t>יכולת זו תאפשר ליצור כל חומר בעלות נמוכה.</a:t>
            </a:r>
          </a:p>
          <a:p>
            <a:r>
              <a:rPr lang="he-IL" dirty="0" smtClean="0"/>
              <a:t>רובוט כזה הוא מכונה בגודל של אטומים בודדים הוא ישחרר מהצורך למזער מוצרים קיימים, אלא יאפשר מתן הוראות מדויקות לחלקיקי החומר הקטנים ביותר לייצר את המוצר הנדרש מעצמם. </a:t>
            </a:r>
            <a:endParaRPr lang="he-IL" dirty="0"/>
          </a:p>
        </p:txBody>
      </p:sp>
      <p:pic>
        <p:nvPicPr>
          <p:cNvPr id="2052" name="Picture 4" descr="C:\Users\admin\Desktop\תמונות לעבודה\nanotechnology.jpg"/>
          <p:cNvPicPr>
            <a:picLocks noGrp="1" noChangeAspect="1" noChangeArrowheads="1"/>
          </p:cNvPicPr>
          <p:nvPr>
            <p:ph sz="half" idx="2"/>
          </p:nvPr>
        </p:nvPicPr>
        <p:blipFill>
          <a:blip r:embed="rId2"/>
          <a:srcRect/>
          <a:stretch>
            <a:fillRect/>
          </a:stretch>
        </p:blipFill>
        <p:spPr bwMode="auto">
          <a:xfrm>
            <a:off x="4475243" y="1714488"/>
            <a:ext cx="4211557" cy="4127866"/>
          </a:xfrm>
          <a:prstGeom prst="rect">
            <a:avLst/>
          </a:prstGeom>
          <a:noFill/>
        </p:spPr>
      </p:pic>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12</a:t>
            </a:fld>
            <a:endParaRPr lang="he-I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לא נחפש את החומר לבניית המטוס אלא ניתן הוראה לחלקיקי החומר ליצור מעצמם מטוס.</a:t>
            </a:r>
            <a:endParaRPr lang="he-IL" dirty="0"/>
          </a:p>
        </p:txBody>
      </p:sp>
      <p:pic>
        <p:nvPicPr>
          <p:cNvPr id="3074" name="Picture 2" descr="C:\Users\admin\Desktop\תמונות לעבודה\בנייה של מטוס.jpg"/>
          <p:cNvPicPr>
            <a:picLocks noGrp="1" noChangeAspect="1" noChangeArrowheads="1"/>
          </p:cNvPicPr>
          <p:nvPr>
            <p:ph sz="half" idx="2"/>
          </p:nvPr>
        </p:nvPicPr>
        <p:blipFill>
          <a:blip r:embed="rId2"/>
          <a:srcRect/>
          <a:stretch>
            <a:fillRect/>
          </a:stretch>
        </p:blipFill>
        <p:spPr bwMode="auto">
          <a:xfrm>
            <a:off x="4963385" y="1643050"/>
            <a:ext cx="3609143" cy="4500594"/>
          </a:xfrm>
          <a:prstGeom prst="rect">
            <a:avLst/>
          </a:prstGeom>
          <a:noFill/>
        </p:spPr>
      </p:pic>
      <p:pic>
        <p:nvPicPr>
          <p:cNvPr id="6" name="Picture 5" descr="A Boeing 787 Dreamliner coming out of Boeing's Everett Assembly Line in Washington."/>
          <p:cNvPicPr>
            <a:picLocks noGrp="1" noChangeAspect="1" noChangeArrowheads="1"/>
          </p:cNvPicPr>
          <p:nvPr>
            <p:ph sz="half" idx="1"/>
          </p:nvPr>
        </p:nvPicPr>
        <p:blipFill>
          <a:blip r:embed="rId3"/>
          <a:srcRect/>
          <a:stretch>
            <a:fillRect/>
          </a:stretch>
        </p:blipFill>
        <p:spPr bwMode="auto">
          <a:xfrm>
            <a:off x="457200" y="1643050"/>
            <a:ext cx="4038600" cy="4500593"/>
          </a:xfrm>
          <a:prstGeom prst="rect">
            <a:avLst/>
          </a:prstGeom>
          <a:noFill/>
        </p:spPr>
      </p:pic>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13</a:t>
            </a:fld>
            <a:endParaRPr lang="he-I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p:nvPr>
        </p:nvSpPr>
        <p:spPr/>
        <p:txBody>
          <a:bodyPr/>
          <a:lstStyle/>
          <a:p>
            <a:r>
              <a:rPr lang="he-IL" dirty="0" smtClean="0"/>
              <a:t>ירידה בסדרי גודל גורמת ל:</a:t>
            </a:r>
            <a:endParaRPr lang="he-IL" dirty="0"/>
          </a:p>
        </p:txBody>
      </p:sp>
      <p:pic>
        <p:nvPicPr>
          <p:cNvPr id="4098" name="Picture 2" descr="C:\Users\admin\Desktop\תמונות לעבודה\שטח פנים.jpg"/>
          <p:cNvPicPr>
            <a:picLocks noGrp="1" noChangeAspect="1" noChangeArrowheads="1"/>
          </p:cNvPicPr>
          <p:nvPr>
            <p:ph sz="half" idx="1"/>
          </p:nvPr>
        </p:nvPicPr>
        <p:blipFill>
          <a:blip r:embed="rId2"/>
          <a:stretch>
            <a:fillRect/>
          </a:stretch>
        </p:blipFill>
        <p:spPr>
          <a:xfrm>
            <a:off x="457200" y="2997767"/>
            <a:ext cx="4038600" cy="1730829"/>
          </a:xfrm>
        </p:spPr>
      </p:pic>
      <p:sp>
        <p:nvSpPr>
          <p:cNvPr id="13" name="מציין מיקום תוכן 12"/>
          <p:cNvSpPr>
            <a:spLocks noGrp="1"/>
          </p:cNvSpPr>
          <p:nvPr>
            <p:ph sz="half" idx="2"/>
          </p:nvPr>
        </p:nvSpPr>
        <p:spPr/>
        <p:txBody>
          <a:bodyPr/>
          <a:lstStyle/>
          <a:p>
            <a:r>
              <a:rPr lang="he-IL" dirty="0" smtClean="0"/>
              <a:t>שינוי הפיסיקה והכימיה הרלוונטיים לבעיה.</a:t>
            </a:r>
          </a:p>
          <a:p>
            <a:r>
              <a:rPr lang="he-IL" dirty="0" smtClean="0"/>
              <a:t>כוח הכבידה יהפוך להיות פחות משמעותי.</a:t>
            </a:r>
          </a:p>
          <a:p>
            <a:r>
              <a:rPr lang="he-IL" dirty="0" smtClean="0"/>
              <a:t>הכוחות בין החלקיקים יהפכו להיות חשובים יותר.</a:t>
            </a:r>
          </a:p>
          <a:p>
            <a:r>
              <a:rPr lang="he-IL" dirty="0" smtClean="0"/>
              <a:t>תכונות שטח הפנים יהיו </a:t>
            </a:r>
            <a:r>
              <a:rPr lang="he-IL" smtClean="0"/>
              <a:t>משמעותיות יותר.</a:t>
            </a:r>
            <a:endParaRPr lang="he-IL" dirty="0"/>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14</a:t>
            </a:fld>
            <a:endParaRPr lang="he-I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וגם בטבע....</a:t>
            </a:r>
            <a:endParaRPr lang="he-IL" dirty="0"/>
          </a:p>
        </p:txBody>
      </p:sp>
      <p:pic>
        <p:nvPicPr>
          <p:cNvPr id="2051" name="Picture 3" descr="C:\Users\admin\Desktop\חומרים לעבודת גמר להעביר למחשב ולסדר\קורי עכביש 2.jpg"/>
          <p:cNvPicPr>
            <a:picLocks noChangeAspect="1" noChangeArrowheads="1"/>
          </p:cNvPicPr>
          <p:nvPr/>
        </p:nvPicPr>
        <p:blipFill>
          <a:blip r:embed="rId2" cstate="print"/>
          <a:srcRect/>
          <a:stretch>
            <a:fillRect/>
          </a:stretch>
        </p:blipFill>
        <p:spPr bwMode="auto">
          <a:xfrm>
            <a:off x="571472" y="1428736"/>
            <a:ext cx="4095779" cy="4500594"/>
          </a:xfrm>
          <a:prstGeom prst="rect">
            <a:avLst/>
          </a:prstGeom>
          <a:noFill/>
        </p:spPr>
      </p:pic>
      <p:pic>
        <p:nvPicPr>
          <p:cNvPr id="2052" name="Picture 4" descr="C:\Users\admin\Desktop\חומרים לעבודת גמר להעביר למחשב ולסדר\קורי עכביש.jpg"/>
          <p:cNvPicPr>
            <a:picLocks noChangeAspect="1" noChangeArrowheads="1"/>
          </p:cNvPicPr>
          <p:nvPr/>
        </p:nvPicPr>
        <p:blipFill>
          <a:blip r:embed="rId3" cstate="print"/>
          <a:srcRect/>
          <a:stretch>
            <a:fillRect/>
          </a:stretch>
        </p:blipFill>
        <p:spPr bwMode="auto">
          <a:xfrm>
            <a:off x="3846625" y="3786190"/>
            <a:ext cx="4725903" cy="3071810"/>
          </a:xfrm>
          <a:prstGeom prst="rect">
            <a:avLst/>
          </a:prstGeom>
          <a:noFill/>
        </p:spPr>
      </p:pic>
      <p:pic>
        <p:nvPicPr>
          <p:cNvPr id="2050" name="Picture 2" descr="C:\Users\admin\Desktop\חומרים לעבודת גמר להעביר למחשב ולסדר\עכביש.jpg"/>
          <p:cNvPicPr>
            <a:picLocks noGrp="1" noChangeAspect="1" noChangeArrowheads="1"/>
          </p:cNvPicPr>
          <p:nvPr>
            <p:ph idx="1"/>
          </p:nvPr>
        </p:nvPicPr>
        <p:blipFill>
          <a:blip r:embed="rId4"/>
          <a:srcRect/>
          <a:stretch>
            <a:fillRect/>
          </a:stretch>
        </p:blipFill>
        <p:spPr bwMode="auto">
          <a:xfrm>
            <a:off x="4786314" y="1428736"/>
            <a:ext cx="3671886" cy="2897910"/>
          </a:xfrm>
          <a:prstGeom prst="rect">
            <a:avLst/>
          </a:prstGeom>
          <a:noFill/>
        </p:spPr>
      </p:pic>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15</a:t>
            </a:fld>
            <a:endParaRPr lang="he-I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וגם אנחנו מתאמצים מאד ומצליחים...</a:t>
            </a:r>
            <a:endParaRPr lang="he-IL" dirty="0"/>
          </a:p>
        </p:txBody>
      </p:sp>
      <p:pic>
        <p:nvPicPr>
          <p:cNvPr id="4" name="Picture 5"/>
          <p:cNvPicPr>
            <a:picLocks noGrp="1" noChangeAspect="1" noChangeArrowheads="1"/>
          </p:cNvPicPr>
          <p:nvPr>
            <p:ph sz="half" idx="1"/>
          </p:nvPr>
        </p:nvPicPr>
        <p:blipFill>
          <a:blip r:embed="rId2"/>
          <a:stretch>
            <a:fillRect/>
          </a:stretch>
        </p:blipFill>
        <p:spPr bwMode="auto">
          <a:xfrm>
            <a:off x="714348" y="1600200"/>
            <a:ext cx="3786213" cy="4829196"/>
          </a:xfrm>
          <a:prstGeom prst="rect">
            <a:avLst/>
          </a:prstGeom>
          <a:noFill/>
          <a:ln w="9525">
            <a:noFill/>
            <a:miter lim="800000"/>
            <a:headEnd/>
            <a:tailEnd/>
          </a:ln>
          <a:effectLst/>
        </p:spPr>
      </p:pic>
      <p:pic>
        <p:nvPicPr>
          <p:cNvPr id="6" name="Picture 5"/>
          <p:cNvPicPr>
            <a:picLocks noGrp="1" noChangeAspect="1" noChangeArrowheads="1"/>
          </p:cNvPicPr>
          <p:nvPr>
            <p:ph sz="half" idx="2"/>
          </p:nvPr>
        </p:nvPicPr>
        <p:blipFill>
          <a:blip r:embed="rId3"/>
          <a:srcRect/>
          <a:stretch>
            <a:fillRect/>
          </a:stretch>
        </p:blipFill>
        <p:spPr bwMode="auto">
          <a:xfrm>
            <a:off x="4572000" y="1571612"/>
            <a:ext cx="3512104" cy="1571636"/>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a:xfrm>
            <a:off x="4643438" y="3214686"/>
            <a:ext cx="3314697" cy="2000264"/>
          </a:xfrm>
          <a:prstGeom prst="rect">
            <a:avLst/>
          </a:prstGeom>
          <a:noFill/>
          <a:ln/>
        </p:spPr>
      </p:pic>
      <p:sp>
        <p:nvSpPr>
          <p:cNvPr id="8" name="מלבן 7"/>
          <p:cNvSpPr/>
          <p:nvPr/>
        </p:nvSpPr>
        <p:spPr>
          <a:xfrm>
            <a:off x="4357686" y="5286388"/>
            <a:ext cx="4572000" cy="1200329"/>
          </a:xfrm>
          <a:prstGeom prst="rect">
            <a:avLst/>
          </a:prstGeom>
        </p:spPr>
        <p:txBody>
          <a:bodyPr>
            <a:spAutoFit/>
          </a:bodyPr>
          <a:lstStyle/>
          <a:p>
            <a:r>
              <a:rPr lang="he-IL" dirty="0" smtClean="0"/>
              <a:t>יריעות של </a:t>
            </a:r>
            <a:r>
              <a:rPr lang="he-IL" dirty="0" err="1" smtClean="0"/>
              <a:t>ננוטיוב</a:t>
            </a:r>
            <a:r>
              <a:rPr lang="he-IL" dirty="0" smtClean="0"/>
              <a:t> עליהן מונחות טיפות של מים, מיץ תפוזים ומיץ אפרסק. המסה של כל טיפה גדולה פי 50,000 ממסת פיסת </a:t>
            </a:r>
            <a:r>
              <a:rPr lang="he-IL" dirty="0" err="1" smtClean="0"/>
              <a:t>הננוטיוב</a:t>
            </a:r>
            <a:r>
              <a:rPr lang="he-IL" dirty="0" smtClean="0"/>
              <a:t> איתה היא באה במגע.</a:t>
            </a:r>
            <a:r>
              <a:rPr lang="en-US" dirty="0" smtClean="0"/>
              <a:t> </a:t>
            </a:r>
            <a:endParaRPr lang="he-IL" dirty="0"/>
          </a:p>
        </p:txBody>
      </p:sp>
      <p:sp>
        <p:nvSpPr>
          <p:cNvPr id="9" name="מציין מיקום של מספר שקופית 8"/>
          <p:cNvSpPr>
            <a:spLocks noGrp="1"/>
          </p:cNvSpPr>
          <p:nvPr>
            <p:ph type="sldNum" sz="quarter" idx="12"/>
          </p:nvPr>
        </p:nvSpPr>
        <p:spPr/>
        <p:txBody>
          <a:bodyPr/>
          <a:lstStyle/>
          <a:p>
            <a:fld id="{7726FF27-9074-4A1A-B7F6-272CDC7E192F}" type="slidenum">
              <a:rPr lang="he-IL" smtClean="0"/>
              <a:pPr/>
              <a:t>16</a:t>
            </a:fld>
            <a:endParaRPr lang="he-I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היישומים של ייצור המוני של סיבים כמו קורי עכביש</a:t>
            </a:r>
            <a:endParaRPr lang="he-IL" dirty="0"/>
          </a:p>
        </p:txBody>
      </p:sp>
      <p:sp>
        <p:nvSpPr>
          <p:cNvPr id="3" name="מציין מיקום תוכן 2"/>
          <p:cNvSpPr>
            <a:spLocks noGrp="1"/>
          </p:cNvSpPr>
          <p:nvPr>
            <p:ph sz="half" idx="1"/>
          </p:nvPr>
        </p:nvSpPr>
        <p:spPr/>
        <p:txBody>
          <a:bodyPr/>
          <a:lstStyle/>
          <a:p>
            <a:r>
              <a:rPr lang="he-IL" dirty="0" smtClean="0"/>
              <a:t>אפודי מגן קלים וחזקים</a:t>
            </a:r>
          </a:p>
          <a:p>
            <a:r>
              <a:rPr lang="he-IL" dirty="0" smtClean="0"/>
              <a:t>חוטי תפירה </a:t>
            </a:r>
            <a:r>
              <a:rPr lang="he-IL" dirty="0" err="1" smtClean="0"/>
              <a:t>כירוגיים</a:t>
            </a:r>
            <a:endParaRPr lang="he-IL" dirty="0" smtClean="0"/>
          </a:p>
          <a:p>
            <a:r>
              <a:rPr lang="he-IL" dirty="0" smtClean="0"/>
              <a:t>מיקרו מוליכים</a:t>
            </a:r>
          </a:p>
          <a:p>
            <a:r>
              <a:rPr lang="he-IL" dirty="0" smtClean="0"/>
              <a:t>סיבים אופטיים</a:t>
            </a:r>
          </a:p>
          <a:p>
            <a:r>
              <a:rPr lang="he-IL" dirty="0" smtClean="0"/>
              <a:t>ציוד לחכות דיג</a:t>
            </a:r>
          </a:p>
          <a:p>
            <a:r>
              <a:rPr lang="he-IL" dirty="0" smtClean="0"/>
              <a:t>בגדים</a:t>
            </a:r>
            <a:endParaRPr lang="he-IL" dirty="0"/>
          </a:p>
        </p:txBody>
      </p:sp>
      <p:pic>
        <p:nvPicPr>
          <p:cNvPr id="1027" name="Picture 3" descr="C:\Users\admin\Desktop\תמונות לעבודה\חיילים אפודי מגן.jpg"/>
          <p:cNvPicPr>
            <a:picLocks noGrp="1" noChangeAspect="1" noChangeArrowheads="1"/>
          </p:cNvPicPr>
          <p:nvPr>
            <p:ph sz="half" idx="2"/>
          </p:nvPr>
        </p:nvPicPr>
        <p:blipFill>
          <a:blip r:embed="rId2" cstate="print"/>
          <a:srcRect/>
          <a:stretch>
            <a:fillRect/>
          </a:stretch>
        </p:blipFill>
        <p:spPr bwMode="auto">
          <a:xfrm>
            <a:off x="5500694" y="1571612"/>
            <a:ext cx="3181344" cy="2087757"/>
          </a:xfrm>
          <a:prstGeom prst="rect">
            <a:avLst/>
          </a:prstGeom>
          <a:noFill/>
        </p:spPr>
      </p:pic>
      <p:pic>
        <p:nvPicPr>
          <p:cNvPr id="1028" name="Picture 4" descr="C:\Users\admin\Desktop\תמונות לעבודה\סיבים אופטיים.jpg"/>
          <p:cNvPicPr>
            <a:picLocks noChangeAspect="1" noChangeArrowheads="1"/>
          </p:cNvPicPr>
          <p:nvPr/>
        </p:nvPicPr>
        <p:blipFill>
          <a:blip r:embed="rId3"/>
          <a:srcRect/>
          <a:stretch>
            <a:fillRect/>
          </a:stretch>
        </p:blipFill>
        <p:spPr bwMode="auto">
          <a:xfrm>
            <a:off x="5500694" y="3786190"/>
            <a:ext cx="3143272" cy="2633210"/>
          </a:xfrm>
          <a:prstGeom prst="rect">
            <a:avLst/>
          </a:prstGeom>
          <a:noFill/>
        </p:spPr>
      </p:pic>
      <p:pic>
        <p:nvPicPr>
          <p:cNvPr id="1029" name="Picture 5" descr="C:\Users\admin\Desktop\תמונות לעבודה\חכות דיג.jpg"/>
          <p:cNvPicPr>
            <a:picLocks noChangeAspect="1" noChangeArrowheads="1"/>
          </p:cNvPicPr>
          <p:nvPr/>
        </p:nvPicPr>
        <p:blipFill>
          <a:blip r:embed="rId4"/>
          <a:srcRect/>
          <a:stretch>
            <a:fillRect/>
          </a:stretch>
        </p:blipFill>
        <p:spPr bwMode="auto">
          <a:xfrm>
            <a:off x="357158" y="4789726"/>
            <a:ext cx="3143272" cy="1925422"/>
          </a:xfrm>
          <a:prstGeom prst="rect">
            <a:avLst/>
          </a:prstGeom>
          <a:noFill/>
        </p:spPr>
      </p:pic>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17</a:t>
            </a:fld>
            <a:endParaRPr lang="he-I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כבר היום....</a:t>
            </a:r>
            <a:endParaRPr lang="he-IL" dirty="0"/>
          </a:p>
        </p:txBody>
      </p:sp>
      <p:sp>
        <p:nvSpPr>
          <p:cNvPr id="4" name="מציין מיקום תוכן 3"/>
          <p:cNvSpPr>
            <a:spLocks noGrp="1"/>
          </p:cNvSpPr>
          <p:nvPr>
            <p:ph sz="half" idx="2"/>
          </p:nvPr>
        </p:nvSpPr>
        <p:spPr/>
        <p:txBody>
          <a:bodyPr>
            <a:normAutofit fontScale="92500" lnSpcReduction="20000"/>
          </a:bodyPr>
          <a:lstStyle/>
          <a:p>
            <a:r>
              <a:rPr lang="he-IL" dirty="0" smtClean="0"/>
              <a:t>מייצרים מטוסים מחומרים מרוכבים, שהם פיזור של </a:t>
            </a:r>
            <a:r>
              <a:rPr lang="he-IL" dirty="0" err="1" smtClean="0"/>
              <a:t>ננוחלקיקים</a:t>
            </a:r>
            <a:r>
              <a:rPr lang="he-IL" dirty="0" smtClean="0"/>
              <a:t> שונים בתוך מרכיב פולימרי (פלסטי). המטוסים קלים יותר, עשויים מחומרים חזקים יותר מבעבר ולכן יש להם ביצועים טובים יותר.</a:t>
            </a:r>
          </a:p>
          <a:p>
            <a:r>
              <a:rPr lang="he-IL" dirty="0" smtClean="0"/>
              <a:t>החמקן הוא הגרסה הצבאית</a:t>
            </a:r>
          </a:p>
          <a:p>
            <a:r>
              <a:rPr lang="he-IL" dirty="0" err="1" smtClean="0"/>
              <a:t>הדרימליינר</a:t>
            </a:r>
            <a:r>
              <a:rPr lang="he-IL" dirty="0" smtClean="0"/>
              <a:t> של חברת בואינג הוא הגרסה האזרחית.</a:t>
            </a:r>
            <a:endParaRPr lang="he-IL" dirty="0"/>
          </a:p>
        </p:txBody>
      </p:sp>
      <p:pic>
        <p:nvPicPr>
          <p:cNvPr id="5" name="Picture 13" descr="stealth-airplane-b2-bomber1"/>
          <p:cNvPicPr>
            <a:picLocks noGrp="1" noChangeAspect="1" noChangeArrowheads="1"/>
          </p:cNvPicPr>
          <p:nvPr>
            <p:ph sz="half" idx="1"/>
          </p:nvPr>
        </p:nvPicPr>
        <p:blipFill>
          <a:blip r:embed="rId2"/>
          <a:srcRect/>
          <a:stretch>
            <a:fillRect/>
          </a:stretch>
        </p:blipFill>
        <p:spPr bwMode="auto">
          <a:xfrm>
            <a:off x="357158" y="285728"/>
            <a:ext cx="2995634" cy="2995634"/>
          </a:xfrm>
          <a:prstGeom prst="rect">
            <a:avLst/>
          </a:prstGeom>
          <a:noFill/>
        </p:spPr>
      </p:pic>
      <p:pic>
        <p:nvPicPr>
          <p:cNvPr id="6" name="Picture 11" descr="Boeing 787 - 7E7"/>
          <p:cNvPicPr>
            <a:picLocks noChangeAspect="1" noChangeArrowheads="1"/>
          </p:cNvPicPr>
          <p:nvPr/>
        </p:nvPicPr>
        <p:blipFill>
          <a:blip r:embed="rId3"/>
          <a:srcRect/>
          <a:stretch>
            <a:fillRect/>
          </a:stretch>
        </p:blipFill>
        <p:spPr bwMode="auto">
          <a:xfrm>
            <a:off x="1785918" y="2428868"/>
            <a:ext cx="2826635" cy="2382836"/>
          </a:xfrm>
          <a:prstGeom prst="rect">
            <a:avLst/>
          </a:prstGeom>
          <a:noFill/>
        </p:spPr>
      </p:pic>
      <p:pic>
        <p:nvPicPr>
          <p:cNvPr id="7" name="Picture 7" descr="1_door-2-entry"/>
          <p:cNvPicPr>
            <a:picLocks noChangeAspect="1" noChangeArrowheads="1"/>
          </p:cNvPicPr>
          <p:nvPr/>
        </p:nvPicPr>
        <p:blipFill>
          <a:blip r:embed="rId4"/>
          <a:srcRect/>
          <a:stretch>
            <a:fillRect/>
          </a:stretch>
        </p:blipFill>
        <p:spPr bwMode="auto">
          <a:xfrm>
            <a:off x="285720" y="4500570"/>
            <a:ext cx="2945538" cy="2357430"/>
          </a:xfrm>
          <a:prstGeom prst="rect">
            <a:avLst/>
          </a:prstGeom>
          <a:noFill/>
        </p:spPr>
      </p:pic>
      <p:sp>
        <p:nvSpPr>
          <p:cNvPr id="8" name="מציין מיקום של מספר שקופית 7"/>
          <p:cNvSpPr>
            <a:spLocks noGrp="1"/>
          </p:cNvSpPr>
          <p:nvPr>
            <p:ph type="sldNum" sz="quarter" idx="12"/>
          </p:nvPr>
        </p:nvSpPr>
        <p:spPr/>
        <p:txBody>
          <a:bodyPr/>
          <a:lstStyle/>
          <a:p>
            <a:fld id="{7726FF27-9074-4A1A-B7F6-272CDC7E192F}" type="slidenum">
              <a:rPr lang="he-IL" smtClean="0"/>
              <a:pPr/>
              <a:t>18</a:t>
            </a:fld>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דיו נחושת</a:t>
            </a:r>
            <a:endParaRPr lang="he-IL" dirty="0"/>
          </a:p>
        </p:txBody>
      </p:sp>
      <p:sp>
        <p:nvSpPr>
          <p:cNvPr id="4" name="מציין מיקום תוכן 3"/>
          <p:cNvSpPr>
            <a:spLocks noGrp="1"/>
          </p:cNvSpPr>
          <p:nvPr>
            <p:ph sz="half" idx="2"/>
          </p:nvPr>
        </p:nvSpPr>
        <p:spPr/>
        <p:txBody>
          <a:bodyPr>
            <a:noAutofit/>
          </a:bodyPr>
          <a:lstStyle/>
          <a:p>
            <a:r>
              <a:rPr lang="he-IL" sz="2000" dirty="0" smtClean="0"/>
              <a:t>מוליך המיועד לתעשיות המעגלים המודפסים. ניתן להשתמש בו במדפסות דיו רגילות, על מגוון של חומרים.</a:t>
            </a:r>
          </a:p>
          <a:p>
            <a:r>
              <a:rPr lang="he-IL" sz="2000" dirty="0" smtClean="0"/>
              <a:t>הדיו משמש במדפסות הזרקה וניתן להשיג באמצעותו הדפסה של שכבות או צורות </a:t>
            </a:r>
            <a:r>
              <a:rPr lang="he-IL" sz="2000" dirty="0" err="1" smtClean="0"/>
              <a:t>גאומטריות</a:t>
            </a:r>
            <a:r>
              <a:rPr lang="he-IL" sz="2000" dirty="0" smtClean="0"/>
              <a:t> מדויקות מאד, בטמפרטורת נמוכות.</a:t>
            </a:r>
          </a:p>
          <a:p>
            <a:r>
              <a:rPr lang="he-IL" sz="2000" dirty="0" smtClean="0"/>
              <a:t>ניתן להדפיס על שכבות דקות מאד (שקופות) להשיג מוליכות חשמלית טובה ולהפחית משמעותית את כמות האנרגיה בתהליך השימוש.</a:t>
            </a:r>
          </a:p>
          <a:p>
            <a:r>
              <a:rPr lang="he-IL" sz="2000" dirty="0" smtClean="0"/>
              <a:t>אחד היישומים הוא אלקטרודות שקופות.</a:t>
            </a:r>
            <a:endParaRPr lang="he-IL" sz="2000" dirty="0"/>
          </a:p>
        </p:txBody>
      </p:sp>
      <p:pic>
        <p:nvPicPr>
          <p:cNvPr id="2050" name="Picture 2" descr="C:\Users\admin\Desktop\חומרים לעבודת גמר להעביר למחשב ולסדר\דיו נחושת.jpg"/>
          <p:cNvPicPr>
            <a:picLocks noGrp="1" noChangeAspect="1" noChangeArrowheads="1"/>
          </p:cNvPicPr>
          <p:nvPr>
            <p:ph sz="half" idx="1"/>
          </p:nvPr>
        </p:nvPicPr>
        <p:blipFill>
          <a:blip r:embed="rId2"/>
          <a:srcRect/>
          <a:stretch>
            <a:fillRect/>
          </a:stretch>
        </p:blipFill>
        <p:spPr bwMode="auto">
          <a:xfrm>
            <a:off x="1000100" y="1643050"/>
            <a:ext cx="3388443" cy="4357718"/>
          </a:xfrm>
          <a:prstGeom prst="rect">
            <a:avLst/>
          </a:prstGeom>
          <a:noFill/>
        </p:spPr>
      </p:pic>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19</a:t>
            </a:fld>
            <a:endParaRPr lang="he-I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"המסע הפנטסטי"</a:t>
            </a:r>
            <a:endParaRPr lang="he-IL" dirty="0"/>
          </a:p>
        </p:txBody>
      </p:sp>
      <p:sp>
        <p:nvSpPr>
          <p:cNvPr id="3" name="מציין מיקום תוכן 2"/>
          <p:cNvSpPr>
            <a:spLocks noGrp="1"/>
          </p:cNvSpPr>
          <p:nvPr>
            <p:ph sz="half" idx="1"/>
          </p:nvPr>
        </p:nvSpPr>
        <p:spPr/>
        <p:txBody>
          <a:bodyPr>
            <a:normAutofit fontScale="92500" lnSpcReduction="10000"/>
          </a:bodyPr>
          <a:lstStyle/>
          <a:p>
            <a:r>
              <a:rPr lang="he-IL" dirty="0" smtClean="0"/>
              <a:t>בסרט מדע בדיוני </a:t>
            </a:r>
            <a:r>
              <a:rPr lang="he-IL" dirty="0" smtClean="0">
                <a:solidFill>
                  <a:schemeClr val="tx2"/>
                </a:solidFill>
              </a:rPr>
              <a:t>ה"מסע הפנטסטי"</a:t>
            </a:r>
            <a:r>
              <a:rPr lang="he-IL" dirty="0" smtClean="0"/>
              <a:t> משנת 1966 מזערו קבוצה של מדענים כדי להיכנס </a:t>
            </a:r>
            <a:r>
              <a:rPr lang="he-IL" dirty="0" smtClean="0">
                <a:solidFill>
                  <a:schemeClr val="tx2"/>
                </a:solidFill>
              </a:rPr>
              <a:t>ל"צוללת זעירה" </a:t>
            </a:r>
            <a:r>
              <a:rPr lang="he-IL" dirty="0" smtClean="0"/>
              <a:t>ובעזרתה לנוע במחזור הדם של מדען שנמצא בתרדמת על מנת להגיע למוח שלו, לתקן את הדרוש תיקון ולהחזירו להכרה מלאה ותפקוד תקין.</a:t>
            </a:r>
          </a:p>
          <a:p>
            <a:pPr>
              <a:buNone/>
            </a:pPr>
            <a:r>
              <a:rPr lang="he-IL" dirty="0" smtClean="0"/>
              <a:t> </a:t>
            </a:r>
            <a:endParaRPr lang="he-IL" dirty="0"/>
          </a:p>
        </p:txBody>
      </p:sp>
      <p:pic>
        <p:nvPicPr>
          <p:cNvPr id="3074" name="Picture 2" descr="C:\Users\admin\Desktop\חומרים לעבודת גמר להעביר למחשב ולסדר\678622.jpg"/>
          <p:cNvPicPr>
            <a:picLocks noGrp="1" noChangeAspect="1" noChangeArrowheads="1"/>
          </p:cNvPicPr>
          <p:nvPr>
            <p:ph sz="half" idx="2"/>
          </p:nvPr>
        </p:nvPicPr>
        <p:blipFill>
          <a:blip r:embed="rId2"/>
          <a:srcRect/>
          <a:stretch>
            <a:fillRect/>
          </a:stretch>
        </p:blipFill>
        <p:spPr bwMode="auto">
          <a:xfrm>
            <a:off x="5068220" y="1600200"/>
            <a:ext cx="3198560" cy="4525963"/>
          </a:xfrm>
          <a:prstGeom prst="rect">
            <a:avLst/>
          </a:prstGeom>
          <a:noFill/>
        </p:spPr>
      </p:pic>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2</a:t>
            </a:fld>
            <a:endParaRPr lang="he-I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היום ברפואה</a:t>
            </a:r>
            <a:endParaRPr lang="he-IL" dirty="0"/>
          </a:p>
        </p:txBody>
      </p:sp>
      <p:sp>
        <p:nvSpPr>
          <p:cNvPr id="6" name="מציין מיקום טקסט 5"/>
          <p:cNvSpPr>
            <a:spLocks noGrp="1"/>
          </p:cNvSpPr>
          <p:nvPr>
            <p:ph type="body" idx="1"/>
          </p:nvPr>
        </p:nvSpPr>
        <p:spPr/>
        <p:txBody>
          <a:bodyPr>
            <a:normAutofit fontScale="92500" lnSpcReduction="20000"/>
          </a:bodyPr>
          <a:lstStyle/>
          <a:p>
            <a:r>
              <a:rPr lang="he-IL" dirty="0" smtClean="0"/>
              <a:t>קפסולה לבדיקה של מערכת העיכול</a:t>
            </a:r>
            <a:endParaRPr lang="he-IL" dirty="0"/>
          </a:p>
        </p:txBody>
      </p:sp>
      <p:pic>
        <p:nvPicPr>
          <p:cNvPr id="3074" name="Picture 2" descr="C:\Users\admin\Desktop\תמונות לעבודה\תרופה לסרטן השד.jpg"/>
          <p:cNvPicPr>
            <a:picLocks noGrp="1" noChangeAspect="1" noChangeArrowheads="1"/>
          </p:cNvPicPr>
          <p:nvPr>
            <p:ph sz="half" idx="2"/>
          </p:nvPr>
        </p:nvPicPr>
        <p:blipFill>
          <a:blip r:embed="rId2"/>
          <a:stretch>
            <a:fillRect/>
          </a:stretch>
        </p:blipFill>
        <p:spPr bwMode="auto">
          <a:xfrm>
            <a:off x="4762488" y="2339560"/>
            <a:ext cx="3738602" cy="3589770"/>
          </a:xfrm>
          <a:prstGeom prst="rect">
            <a:avLst/>
          </a:prstGeom>
          <a:noFill/>
        </p:spPr>
      </p:pic>
      <p:sp>
        <p:nvSpPr>
          <p:cNvPr id="7" name="מציין מיקום טקסט 6"/>
          <p:cNvSpPr>
            <a:spLocks noGrp="1"/>
          </p:cNvSpPr>
          <p:nvPr>
            <p:ph type="body" sz="quarter" idx="3"/>
          </p:nvPr>
        </p:nvSpPr>
        <p:spPr/>
        <p:txBody>
          <a:bodyPr/>
          <a:lstStyle/>
          <a:p>
            <a:r>
              <a:rPr lang="he-IL" dirty="0" smtClean="0"/>
              <a:t>תרופה לסרטן השד</a:t>
            </a:r>
            <a:endParaRPr lang="he-IL" dirty="0"/>
          </a:p>
        </p:txBody>
      </p:sp>
      <p:sp>
        <p:nvSpPr>
          <p:cNvPr id="8" name="מציין מיקום תוכן 7"/>
          <p:cNvSpPr>
            <a:spLocks noGrp="1"/>
          </p:cNvSpPr>
          <p:nvPr>
            <p:ph sz="quarter" idx="4"/>
          </p:nvPr>
        </p:nvSpPr>
        <p:spPr/>
        <p:txBody>
          <a:bodyPr/>
          <a:lstStyle/>
          <a:p>
            <a:endParaRPr lang="he-IL"/>
          </a:p>
        </p:txBody>
      </p:sp>
      <p:pic>
        <p:nvPicPr>
          <p:cNvPr id="3075" name="Picture 3" descr="C:\Users\admin\Desktop\תמונות לעבודה\קפסולה.jpg"/>
          <p:cNvPicPr>
            <a:picLocks noChangeAspect="1" noChangeArrowheads="1"/>
          </p:cNvPicPr>
          <p:nvPr/>
        </p:nvPicPr>
        <p:blipFill>
          <a:blip r:embed="rId3"/>
          <a:srcRect/>
          <a:stretch>
            <a:fillRect/>
          </a:stretch>
        </p:blipFill>
        <p:spPr bwMode="auto">
          <a:xfrm>
            <a:off x="571472" y="2428868"/>
            <a:ext cx="3786214" cy="3286148"/>
          </a:xfrm>
          <a:prstGeom prst="rect">
            <a:avLst/>
          </a:prstGeom>
          <a:noFill/>
        </p:spPr>
      </p:pic>
      <p:sp>
        <p:nvSpPr>
          <p:cNvPr id="9" name="מציין מיקום של מספר שקופית 8"/>
          <p:cNvSpPr>
            <a:spLocks noGrp="1"/>
          </p:cNvSpPr>
          <p:nvPr>
            <p:ph type="sldNum" sz="quarter" idx="12"/>
          </p:nvPr>
        </p:nvSpPr>
        <p:spPr/>
        <p:txBody>
          <a:bodyPr/>
          <a:lstStyle/>
          <a:p>
            <a:fld id="{7726FF27-9074-4A1A-B7F6-272CDC7E192F}" type="slidenum">
              <a:rPr lang="he-IL" smtClean="0"/>
              <a:pPr/>
              <a:t>20</a:t>
            </a:fld>
            <a:endParaRPr lang="he-I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תמונות לעבודה\קרם הגנה.jpg"/>
          <p:cNvPicPr>
            <a:picLocks noChangeAspect="1" noChangeArrowheads="1"/>
          </p:cNvPicPr>
          <p:nvPr/>
        </p:nvPicPr>
        <p:blipFill>
          <a:blip r:embed="rId2"/>
          <a:srcRect/>
          <a:stretch>
            <a:fillRect/>
          </a:stretch>
        </p:blipFill>
        <p:spPr bwMode="auto">
          <a:xfrm>
            <a:off x="4286248" y="1714488"/>
            <a:ext cx="4667250" cy="4429156"/>
          </a:xfrm>
          <a:prstGeom prst="rect">
            <a:avLst/>
          </a:prstGeom>
          <a:noFill/>
        </p:spPr>
      </p:pic>
      <p:sp>
        <p:nvSpPr>
          <p:cNvPr id="2" name="כותרת 1"/>
          <p:cNvSpPr>
            <a:spLocks noGrp="1"/>
          </p:cNvSpPr>
          <p:nvPr>
            <p:ph type="title"/>
          </p:nvPr>
        </p:nvSpPr>
        <p:spPr/>
        <p:txBody>
          <a:bodyPr/>
          <a:lstStyle/>
          <a:p>
            <a:r>
              <a:rPr lang="he-IL" dirty="0" smtClean="0"/>
              <a:t>מסנני קרינה</a:t>
            </a:r>
            <a:endParaRPr lang="he-IL" dirty="0"/>
          </a:p>
        </p:txBody>
      </p:sp>
      <p:pic>
        <p:nvPicPr>
          <p:cNvPr id="3074" name="Picture 2" descr="C:\Users\admin\Desktop\חומרים לעבודת גמר להעביר למחשב ולסדר\גפן.jpg"/>
          <p:cNvPicPr>
            <a:picLocks noGrp="1" noChangeAspect="1" noChangeArrowheads="1"/>
          </p:cNvPicPr>
          <p:nvPr>
            <p:ph sz="half" idx="1"/>
          </p:nvPr>
        </p:nvPicPr>
        <p:blipFill>
          <a:blip r:embed="rId3"/>
          <a:stretch>
            <a:fillRect/>
          </a:stretch>
        </p:blipFill>
        <p:spPr bwMode="auto">
          <a:xfrm>
            <a:off x="714348" y="1714488"/>
            <a:ext cx="3071834" cy="4214842"/>
          </a:xfrm>
          <a:prstGeom prst="rect">
            <a:avLst/>
          </a:prstGeom>
          <a:noFill/>
        </p:spPr>
      </p:pic>
      <p:sp>
        <p:nvSpPr>
          <p:cNvPr id="5" name="מציין מיקום תוכן 4"/>
          <p:cNvSpPr>
            <a:spLocks noGrp="1"/>
          </p:cNvSpPr>
          <p:nvPr>
            <p:ph sz="half" idx="2"/>
          </p:nvPr>
        </p:nvSpPr>
        <p:spPr/>
        <p:txBody>
          <a:bodyPr>
            <a:normAutofit lnSpcReduction="10000"/>
          </a:bodyPr>
          <a:lstStyle/>
          <a:p>
            <a:r>
              <a:rPr lang="he-IL" dirty="0" smtClean="0"/>
              <a:t>במסנני קרינה משתמשים כבר תקופה לא קטנה בננו חלקיקים של דו תחמוצת הטיטניום ותחמוצת אבץ.</a:t>
            </a:r>
          </a:p>
          <a:p>
            <a:r>
              <a:rPr lang="he-IL" dirty="0" smtClean="0"/>
              <a:t>היום משתמשים בחומר המצוי בצמח הקיסוס האנגלי ובגפנים ומכיל </a:t>
            </a:r>
            <a:r>
              <a:rPr lang="he-IL" dirty="0" err="1" smtClean="0"/>
              <a:t>ננוחלקיקים</a:t>
            </a:r>
            <a:r>
              <a:rPr lang="he-IL" dirty="0" smtClean="0"/>
              <a:t>. הנוזל מאפשר לצמח להתפשט ולשאת עליו משקל הגדול פי מיליון ממשקל העלה.</a:t>
            </a:r>
            <a:endParaRPr lang="he-IL" dirty="0"/>
          </a:p>
        </p:txBody>
      </p:sp>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21</a:t>
            </a:fld>
            <a:endParaRPr lang="he-I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endParaRPr lang="he-IL"/>
          </a:p>
        </p:txBody>
      </p:sp>
      <p:sp>
        <p:nvSpPr>
          <p:cNvPr id="6" name="מציין מיקום תוכן 5"/>
          <p:cNvSpPr>
            <a:spLocks noGrp="1"/>
          </p:cNvSpPr>
          <p:nvPr>
            <p:ph idx="1"/>
          </p:nvPr>
        </p:nvSpPr>
        <p:spPr/>
        <p:txBody>
          <a:bodyPr/>
          <a:lstStyle/>
          <a:p>
            <a:r>
              <a:rPr lang="he-IL" dirty="0" smtClean="0"/>
              <a:t>לחלקיקים האלה יש יכולת לספוג ולפזר קרינה. הם הרבה יותר אחידים מהננו חלקיקים של תחמוצות המתכת בהם משתמשים כיום והם חוסמי קרינה טובים פי 4 מהחומרים המוכרים היום.</a:t>
            </a:r>
          </a:p>
          <a:p>
            <a:r>
              <a:rPr lang="he-IL" dirty="0" smtClean="0"/>
              <a:t>בנוסף הם מתאימים יותר לשימוש על הגוף מכיוון שהגוף יודע לפרק אותם והם לא חודרים פנימה לתוך הגוף דרך העור.</a:t>
            </a:r>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22</a:t>
            </a:fld>
            <a:endParaRPr lang="he-I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Desktop\חומרים לעבודת גמר להעביר למחשב ולסדר\החומר האורגני החזק ביותר בעולם.jpg"/>
          <p:cNvPicPr>
            <a:picLocks noChangeAspect="1" noChangeArrowheads="1"/>
          </p:cNvPicPr>
          <p:nvPr/>
        </p:nvPicPr>
        <p:blipFill>
          <a:blip r:embed="rId2"/>
          <a:srcRect/>
          <a:stretch>
            <a:fillRect/>
          </a:stretch>
        </p:blipFill>
        <p:spPr bwMode="auto">
          <a:xfrm>
            <a:off x="642910" y="1643050"/>
            <a:ext cx="8001056" cy="4786346"/>
          </a:xfrm>
          <a:prstGeom prst="rect">
            <a:avLst/>
          </a:prstGeom>
          <a:noFill/>
        </p:spPr>
      </p:pic>
      <p:sp>
        <p:nvSpPr>
          <p:cNvPr id="2" name="כותרת 1"/>
          <p:cNvSpPr>
            <a:spLocks noGrp="1"/>
          </p:cNvSpPr>
          <p:nvPr>
            <p:ph type="title"/>
          </p:nvPr>
        </p:nvSpPr>
        <p:spPr/>
        <p:txBody>
          <a:bodyPr/>
          <a:lstStyle/>
          <a:p>
            <a:r>
              <a:rPr lang="he-IL" dirty="0" smtClean="0"/>
              <a:t>החומר האורגני החזק ביותר בעולם</a:t>
            </a:r>
            <a:endParaRPr lang="he-IL" dirty="0"/>
          </a:p>
        </p:txBody>
      </p:sp>
      <p:sp>
        <p:nvSpPr>
          <p:cNvPr id="3" name="מציין מיקום תוכן 2"/>
          <p:cNvSpPr>
            <a:spLocks noGrp="1"/>
          </p:cNvSpPr>
          <p:nvPr>
            <p:ph idx="1"/>
          </p:nvPr>
        </p:nvSpPr>
        <p:spPr/>
        <p:txBody>
          <a:bodyPr>
            <a:normAutofit fontScale="92500" lnSpcReduction="10000"/>
          </a:bodyPr>
          <a:lstStyle/>
          <a:p>
            <a:r>
              <a:rPr lang="he-IL" dirty="0" smtClean="0">
                <a:solidFill>
                  <a:schemeClr val="bg1"/>
                </a:solidFill>
              </a:rPr>
              <a:t>כדורים </a:t>
            </a:r>
            <a:r>
              <a:rPr lang="he-IL" dirty="0" err="1" smtClean="0">
                <a:solidFill>
                  <a:schemeClr val="bg1"/>
                </a:solidFill>
              </a:rPr>
              <a:t>ננומטריים</a:t>
            </a:r>
            <a:r>
              <a:rPr lang="he-IL" dirty="0" smtClean="0">
                <a:solidFill>
                  <a:schemeClr val="bg1"/>
                </a:solidFill>
              </a:rPr>
              <a:t> שחזקים כמו פלדה.</a:t>
            </a:r>
          </a:p>
          <a:p>
            <a:r>
              <a:rPr lang="he-IL" dirty="0" smtClean="0">
                <a:solidFill>
                  <a:schemeClr val="bg1"/>
                </a:solidFill>
              </a:rPr>
              <a:t>פותחו מדו-</a:t>
            </a:r>
            <a:r>
              <a:rPr lang="he-IL" dirty="0" err="1" smtClean="0">
                <a:solidFill>
                  <a:schemeClr val="bg1"/>
                </a:solidFill>
              </a:rPr>
              <a:t>פפטיד</a:t>
            </a:r>
            <a:r>
              <a:rPr lang="he-IL" dirty="0" smtClean="0">
                <a:solidFill>
                  <a:schemeClr val="bg1"/>
                </a:solidFill>
              </a:rPr>
              <a:t> פשוט המתארגן מעצמו למבנים כדוריים בגודל </a:t>
            </a:r>
            <a:r>
              <a:rPr lang="he-IL" dirty="0" err="1" smtClean="0">
                <a:solidFill>
                  <a:schemeClr val="bg1"/>
                </a:solidFill>
              </a:rPr>
              <a:t>ננומטרי</a:t>
            </a:r>
            <a:r>
              <a:rPr lang="he-IL" dirty="0" smtClean="0">
                <a:solidFill>
                  <a:schemeClr val="bg1"/>
                </a:solidFill>
              </a:rPr>
              <a:t> בתנאי חדר.</a:t>
            </a:r>
          </a:p>
          <a:p>
            <a:r>
              <a:rPr lang="he-IL" dirty="0" smtClean="0">
                <a:solidFill>
                  <a:schemeClr val="bg1"/>
                </a:solidFill>
              </a:rPr>
              <a:t>משתווה בתכונות </a:t>
            </a:r>
            <a:r>
              <a:rPr lang="he-IL" dirty="0" err="1" smtClean="0">
                <a:solidFill>
                  <a:schemeClr val="bg1"/>
                </a:solidFill>
              </a:rPr>
              <a:t>המכניות</a:t>
            </a:r>
            <a:r>
              <a:rPr lang="he-IL" dirty="0" smtClean="0">
                <a:solidFill>
                  <a:schemeClr val="bg1"/>
                </a:solidFill>
              </a:rPr>
              <a:t> לחומרים מתכתיים חזקים ובתכונות הכימיות שלו </a:t>
            </a:r>
            <a:r>
              <a:rPr lang="he-IL" dirty="0" err="1" smtClean="0">
                <a:solidFill>
                  <a:schemeClr val="bg1"/>
                </a:solidFill>
              </a:rPr>
              <a:t>לקבלר</a:t>
            </a:r>
            <a:r>
              <a:rPr lang="he-IL" dirty="0" smtClean="0">
                <a:solidFill>
                  <a:schemeClr val="bg1"/>
                </a:solidFill>
              </a:rPr>
              <a:t>.</a:t>
            </a:r>
          </a:p>
          <a:p>
            <a:r>
              <a:rPr lang="he-IL" dirty="0" smtClean="0">
                <a:solidFill>
                  <a:schemeClr val="bg1"/>
                </a:solidFill>
              </a:rPr>
              <a:t>ידידותי לגוף האדם.</a:t>
            </a:r>
          </a:p>
          <a:p>
            <a:r>
              <a:rPr lang="he-IL" dirty="0" smtClean="0">
                <a:solidFill>
                  <a:schemeClr val="bg1"/>
                </a:solidFill>
              </a:rPr>
              <a:t>מתאים לבניית שתלים וחיזוק שברים</a:t>
            </a:r>
          </a:p>
          <a:p>
            <a:r>
              <a:rPr lang="he-IL" dirty="0" smtClean="0">
                <a:solidFill>
                  <a:schemeClr val="bg1"/>
                </a:solidFill>
              </a:rPr>
              <a:t>ליצירת חומרים מרוכבים לתעופה, חלל ורכב</a:t>
            </a:r>
          </a:p>
          <a:p>
            <a:r>
              <a:rPr lang="he-IL" dirty="0" smtClean="0">
                <a:solidFill>
                  <a:schemeClr val="bg1"/>
                </a:solidFill>
              </a:rPr>
              <a:t>ליצירת אפודי מגן חזקים וקלים</a:t>
            </a:r>
            <a:r>
              <a:rPr lang="he-IL" dirty="0" smtClean="0">
                <a:solidFill>
                  <a:schemeClr val="bg2"/>
                </a:solidFill>
              </a:rPr>
              <a:t>. </a:t>
            </a:r>
            <a:endParaRPr lang="he-IL" dirty="0">
              <a:solidFill>
                <a:schemeClr val="bg2"/>
              </a:solidFill>
            </a:endParaRPr>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23</a:t>
            </a:fld>
            <a:endParaRPr lang="he-I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ובעתיד.......</a:t>
            </a:r>
            <a:r>
              <a:rPr lang="en-US" dirty="0" smtClean="0"/>
              <a:t>NBIC</a:t>
            </a:r>
            <a:endParaRPr lang="he-IL" dirty="0"/>
          </a:p>
        </p:txBody>
      </p:sp>
      <p:sp>
        <p:nvSpPr>
          <p:cNvPr id="3" name="מציין מיקום תוכן 2"/>
          <p:cNvSpPr>
            <a:spLocks noGrp="1"/>
          </p:cNvSpPr>
          <p:nvPr>
            <p:ph idx="1"/>
          </p:nvPr>
        </p:nvSpPr>
        <p:spPr/>
        <p:txBody>
          <a:bodyPr>
            <a:normAutofit lnSpcReduction="10000"/>
          </a:bodyPr>
          <a:lstStyle/>
          <a:p>
            <a:r>
              <a:rPr lang="en-US" dirty="0" err="1" smtClean="0"/>
              <a:t>Nano</a:t>
            </a:r>
            <a:r>
              <a:rPr lang="en-US" dirty="0" smtClean="0"/>
              <a:t>-Bio-Info-</a:t>
            </a:r>
            <a:r>
              <a:rPr lang="en-US" dirty="0" err="1" smtClean="0"/>
              <a:t>Cogn</a:t>
            </a:r>
            <a:r>
              <a:rPr lang="he-IL" dirty="0" smtClean="0"/>
              <a:t>- "</a:t>
            </a:r>
            <a:r>
              <a:rPr lang="he-IL" dirty="0" err="1" smtClean="0"/>
              <a:t> הטכנולוגיות</a:t>
            </a:r>
            <a:r>
              <a:rPr lang="he-IL" dirty="0" smtClean="0"/>
              <a:t> המתלכדות"</a:t>
            </a:r>
          </a:p>
          <a:p>
            <a:r>
              <a:rPr lang="he-IL" dirty="0" smtClean="0"/>
              <a:t>התלכדות בין תחומי הננוטכנולוגיה, ביוטכנולוגיה, טכנולוגיות מידע ומדעי הקוגניציה.</a:t>
            </a:r>
          </a:p>
          <a:p>
            <a:r>
              <a:rPr lang="he-IL" dirty="0" smtClean="0"/>
              <a:t>רעיון "הטכנולוגיות המתלכדות" נובע מהתובנה שאבני הבניין של כל חומר או רכיב, בעולם הדומם או החי, הן אבני בניין בסקלה </a:t>
            </a:r>
            <a:r>
              <a:rPr lang="he-IL" dirty="0" err="1" smtClean="0"/>
              <a:t>ננומטרית</a:t>
            </a:r>
            <a:r>
              <a:rPr lang="he-IL" dirty="0" smtClean="0"/>
              <a:t>.</a:t>
            </a:r>
          </a:p>
          <a:p>
            <a:r>
              <a:rPr lang="he-IL" dirty="0" smtClean="0"/>
              <a:t>הבנת התכונות של חומרים ומערכות </a:t>
            </a:r>
            <a:r>
              <a:rPr lang="he-IL" dirty="0" err="1" smtClean="0"/>
              <a:t>ננומטריות</a:t>
            </a:r>
            <a:r>
              <a:rPr lang="he-IL" dirty="0" smtClean="0"/>
              <a:t> והיכולת לבנות דברים בסקלה זו הם המפתח למגוון אדיר של אפשרויות</a:t>
            </a:r>
          </a:p>
          <a:p>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24</a:t>
            </a:fld>
            <a:endParaRPr lang="he-I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והם.....</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מעגלים אלקטרוניים ה"צומחים" ומשכפלים את עצמם.</a:t>
            </a:r>
          </a:p>
          <a:p>
            <a:r>
              <a:rPr lang="he-IL" dirty="0" smtClean="0"/>
              <a:t>ייצור של חומרים חזקים שיאפשרו בניה של מעלית לחלל</a:t>
            </a:r>
          </a:p>
          <a:p>
            <a:r>
              <a:rPr lang="he-IL" dirty="0" smtClean="0"/>
              <a:t>חומרים חכמים המשתנים בהתאם לצורך.</a:t>
            </a:r>
          </a:p>
          <a:p>
            <a:r>
              <a:rPr lang="he-IL" dirty="0" smtClean="0"/>
              <a:t>מניפולציות גנטיות</a:t>
            </a:r>
          </a:p>
          <a:p>
            <a:r>
              <a:rPr lang="he-IL" dirty="0" smtClean="0"/>
              <a:t>הנדסת רקמות וגידול איברים מלאכותיים.</a:t>
            </a:r>
          </a:p>
          <a:p>
            <a:r>
              <a:rPr lang="he-IL" dirty="0" smtClean="0"/>
              <a:t>מחשבי על בגודל של קובית סוכר.</a:t>
            </a:r>
          </a:p>
          <a:p>
            <a:r>
              <a:rPr lang="he-IL" dirty="0" err="1" smtClean="0"/>
              <a:t>ננורובוטים</a:t>
            </a:r>
            <a:r>
              <a:rPr lang="he-IL" dirty="0" smtClean="0"/>
              <a:t> שישיטו בגופנו ויבצעו מחקר ואבחון רפואי, אספקת תרופות ממוקדות וניתוחים זעירים. </a:t>
            </a:r>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25</a:t>
            </a:fld>
            <a:endParaRPr lang="he-I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admin\Desktop\תמונות לעבודה\ernho.jpg"/>
          <p:cNvPicPr>
            <a:picLocks noChangeAspect="1" noChangeArrowheads="1"/>
          </p:cNvPicPr>
          <p:nvPr/>
        </p:nvPicPr>
        <p:blipFill>
          <a:blip r:embed="rId2"/>
          <a:srcRect/>
          <a:stretch>
            <a:fillRect/>
          </a:stretch>
        </p:blipFill>
        <p:spPr bwMode="auto">
          <a:xfrm>
            <a:off x="2214546" y="5429264"/>
            <a:ext cx="3857652" cy="1428736"/>
          </a:xfrm>
          <a:prstGeom prst="rect">
            <a:avLst/>
          </a:prstGeom>
          <a:noFill/>
        </p:spPr>
      </p:pic>
      <p:sp>
        <p:nvSpPr>
          <p:cNvPr id="2" name="כותרת 1"/>
          <p:cNvSpPr>
            <a:spLocks noGrp="1"/>
          </p:cNvSpPr>
          <p:nvPr>
            <p:ph type="title"/>
          </p:nvPr>
        </p:nvSpPr>
        <p:spPr/>
        <p:txBody>
          <a:bodyPr>
            <a:normAutofit fontScale="90000"/>
          </a:bodyPr>
          <a:lstStyle/>
          <a:p>
            <a:r>
              <a:rPr lang="he-IL" dirty="0" smtClean="0"/>
              <a:t>תוצאות התלכדות הטכנולוגיות בעוד כמה עשורים</a:t>
            </a:r>
            <a:endParaRPr lang="he-IL" dirty="0"/>
          </a:p>
        </p:txBody>
      </p:sp>
      <p:sp>
        <p:nvSpPr>
          <p:cNvPr id="3" name="מציין מיקום תוכן 2"/>
          <p:cNvSpPr>
            <a:spLocks noGrp="1"/>
          </p:cNvSpPr>
          <p:nvPr>
            <p:ph idx="1"/>
          </p:nvPr>
        </p:nvSpPr>
        <p:spPr>
          <a:xfrm>
            <a:off x="457200" y="1600200"/>
            <a:ext cx="8229600" cy="4900633"/>
          </a:xfrm>
        </p:spPr>
        <p:txBody>
          <a:bodyPr/>
          <a:lstStyle/>
          <a:p>
            <a:r>
              <a:rPr lang="he-IL" dirty="0" smtClean="0"/>
              <a:t>המוצרים והמכשירים שהאדם משתמש בהם ייבנו מחומרים "תפורים לפי מידה" </a:t>
            </a:r>
          </a:p>
          <a:p>
            <a:r>
              <a:rPr lang="he-IL" dirty="0" smtClean="0"/>
              <a:t>מהונדסים מהרמה </a:t>
            </a:r>
            <a:r>
              <a:rPr lang="he-IL" dirty="0" err="1" smtClean="0"/>
              <a:t>המולקולרית</a:t>
            </a:r>
            <a:r>
              <a:rPr lang="he-IL" dirty="0" smtClean="0"/>
              <a:t> ומעלה, ידידותיים לסביבה</a:t>
            </a:r>
          </a:p>
          <a:p>
            <a:r>
              <a:rPr lang="he-IL" dirty="0" smtClean="0"/>
              <a:t>חוסכי אנרגיה</a:t>
            </a:r>
          </a:p>
          <a:p>
            <a:r>
              <a:rPr lang="he-IL" dirty="0" smtClean="0"/>
              <a:t>מסתגלים לשינויים סביבתיים </a:t>
            </a:r>
          </a:p>
          <a:p>
            <a:r>
              <a:rPr lang="he-IL" dirty="0" smtClean="0"/>
              <a:t>מתאימים את תכונותיהם לצרכים הנדרשים.</a:t>
            </a:r>
            <a:endParaRPr lang="he-IL" dirty="0"/>
          </a:p>
        </p:txBody>
      </p:sp>
      <p:pic>
        <p:nvPicPr>
          <p:cNvPr id="6147" name="Picture 3" descr="C:\Users\admin\Desktop\תמונות לעבודה\טלפון נייד.jpg"/>
          <p:cNvPicPr>
            <a:picLocks noChangeAspect="1" noChangeArrowheads="1"/>
          </p:cNvPicPr>
          <p:nvPr/>
        </p:nvPicPr>
        <p:blipFill>
          <a:blip r:embed="rId3"/>
          <a:srcRect/>
          <a:stretch>
            <a:fillRect/>
          </a:stretch>
        </p:blipFill>
        <p:spPr bwMode="auto">
          <a:xfrm>
            <a:off x="285720" y="3429000"/>
            <a:ext cx="2924175" cy="1562100"/>
          </a:xfrm>
          <a:prstGeom prst="rect">
            <a:avLst/>
          </a:prstGeom>
          <a:noFill/>
        </p:spPr>
      </p:pic>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26</a:t>
            </a:fld>
            <a:endParaRPr lang="he-I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1"/>
            <a:ext cx="8229600" cy="2257428"/>
          </a:xfrm>
        </p:spPr>
        <p:txBody>
          <a:bodyPr/>
          <a:lstStyle/>
          <a:p>
            <a:r>
              <a:rPr lang="he-IL" dirty="0" smtClean="0"/>
              <a:t>המכשירים יאפשרו ממשק בין מח אנושי למחשב, או לכל מכונה, טלפונים ניידים, מכשירי מיקרוגל פרטי לבוש.</a:t>
            </a:r>
            <a:endParaRPr lang="he-IL" dirty="0"/>
          </a:p>
        </p:txBody>
      </p:sp>
      <p:pic>
        <p:nvPicPr>
          <p:cNvPr id="7171" name="Picture 3" descr="C:\Users\admin\Desktop\תמונות לעבודה\מוח.jpg"/>
          <p:cNvPicPr>
            <a:picLocks noChangeAspect="1" noChangeArrowheads="1"/>
          </p:cNvPicPr>
          <p:nvPr/>
        </p:nvPicPr>
        <p:blipFill>
          <a:blip r:embed="rId2"/>
          <a:srcRect/>
          <a:stretch>
            <a:fillRect/>
          </a:stretch>
        </p:blipFill>
        <p:spPr bwMode="auto">
          <a:xfrm>
            <a:off x="4857752" y="3214686"/>
            <a:ext cx="3568346" cy="2857520"/>
          </a:xfrm>
          <a:prstGeom prst="rect">
            <a:avLst/>
          </a:prstGeom>
          <a:noFill/>
        </p:spPr>
      </p:pic>
      <p:pic>
        <p:nvPicPr>
          <p:cNvPr id="7172" name="Picture 4" descr="C:\Users\admin\Desktop\תמונות לעבודה\%20_1_~1.JPG"/>
          <p:cNvPicPr>
            <a:picLocks noChangeAspect="1" noChangeArrowheads="1"/>
          </p:cNvPicPr>
          <p:nvPr/>
        </p:nvPicPr>
        <p:blipFill>
          <a:blip r:embed="rId3"/>
          <a:srcRect/>
          <a:stretch>
            <a:fillRect/>
          </a:stretch>
        </p:blipFill>
        <p:spPr bwMode="auto">
          <a:xfrm>
            <a:off x="142844" y="2786058"/>
            <a:ext cx="4877502" cy="3592520"/>
          </a:xfrm>
          <a:prstGeom prst="rect">
            <a:avLst/>
          </a:prstGeom>
          <a:noFill/>
        </p:spPr>
      </p:pic>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27</a:t>
            </a:fld>
            <a:endParaRPr lang="he-I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dmin\Desktop\תמונות לעבודה\images.jpg"/>
          <p:cNvPicPr>
            <a:picLocks noChangeAspect="1" noChangeArrowheads="1"/>
          </p:cNvPicPr>
          <p:nvPr/>
        </p:nvPicPr>
        <p:blipFill>
          <a:blip r:embed="rId2"/>
          <a:srcRect/>
          <a:stretch>
            <a:fillRect/>
          </a:stretch>
        </p:blipFill>
        <p:spPr bwMode="auto">
          <a:xfrm>
            <a:off x="1047725" y="1821645"/>
            <a:ext cx="7310489" cy="4572032"/>
          </a:xfrm>
          <a:prstGeom prst="rect">
            <a:avLst/>
          </a:prstGeom>
          <a:noFill/>
        </p:spPr>
      </p:pic>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1"/>
            <a:ext cx="8229600" cy="3257560"/>
          </a:xfrm>
        </p:spPr>
        <p:txBody>
          <a:bodyPr>
            <a:normAutofit lnSpcReduction="10000"/>
          </a:bodyPr>
          <a:lstStyle/>
          <a:p>
            <a:endParaRPr lang="he-IL" dirty="0" smtClean="0">
              <a:solidFill>
                <a:schemeClr val="bg1"/>
              </a:solidFill>
            </a:endParaRPr>
          </a:p>
          <a:p>
            <a:endParaRPr lang="he-IL" dirty="0" smtClean="0">
              <a:solidFill>
                <a:schemeClr val="bg1"/>
              </a:solidFill>
            </a:endParaRPr>
          </a:p>
          <a:p>
            <a:r>
              <a:rPr lang="he-IL" dirty="0" smtClean="0">
                <a:solidFill>
                  <a:schemeClr val="bg1"/>
                </a:solidFill>
              </a:rPr>
              <a:t>גוף האדם יהיה בריא יותר ובעל יכולות גבוהות יותר </a:t>
            </a:r>
          </a:p>
          <a:p>
            <a:r>
              <a:rPr lang="he-IL" dirty="0" smtClean="0">
                <a:solidFill>
                  <a:schemeClr val="bg1"/>
                </a:solidFill>
              </a:rPr>
              <a:t>לדוגמא: שימוש בתאי דם מלאכותיים האוגרים חמצן פי 100 יותר מתאי דם רגילים.</a:t>
            </a:r>
            <a:endParaRPr lang="he-IL" dirty="0">
              <a:solidFill>
                <a:schemeClr val="bg1"/>
              </a:solidFill>
            </a:endParaRPr>
          </a:p>
        </p:txBody>
      </p:sp>
      <p:sp>
        <p:nvSpPr>
          <p:cNvPr id="5" name="מציין מיקום של מספר שקופית 4"/>
          <p:cNvSpPr>
            <a:spLocks noGrp="1"/>
          </p:cNvSpPr>
          <p:nvPr>
            <p:ph type="sldNum" sz="quarter" idx="12"/>
          </p:nvPr>
        </p:nvSpPr>
        <p:spPr/>
        <p:txBody>
          <a:bodyPr/>
          <a:lstStyle/>
          <a:p>
            <a:fld id="{7726FF27-9074-4A1A-B7F6-272CDC7E192F}" type="slidenum">
              <a:rPr lang="he-IL" smtClean="0"/>
              <a:pPr/>
              <a:t>28</a:t>
            </a:fld>
            <a:endParaRPr lang="he-I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זמינות של חלקי חילוף לרוב אברי הגוף</a:t>
            </a:r>
            <a:br>
              <a:rPr lang="he-IL" dirty="0" smtClean="0"/>
            </a:br>
            <a:endParaRPr lang="he-IL" dirty="0"/>
          </a:p>
        </p:txBody>
      </p:sp>
      <p:sp>
        <p:nvSpPr>
          <p:cNvPr id="3" name="מציין מיקום תוכן 2"/>
          <p:cNvSpPr>
            <a:spLocks noGrp="1"/>
          </p:cNvSpPr>
          <p:nvPr>
            <p:ph idx="1"/>
          </p:nvPr>
        </p:nvSpPr>
        <p:spPr/>
        <p:txBody>
          <a:bodyPr/>
          <a:lstStyle/>
          <a:p>
            <a:endParaRPr lang="he-IL" dirty="0"/>
          </a:p>
        </p:txBody>
      </p:sp>
      <p:pic>
        <p:nvPicPr>
          <p:cNvPr id="9218" name="Picture 2" descr="C:\Users\admin\Desktop\תמונות לעבודה\798814-18.jpg"/>
          <p:cNvPicPr>
            <a:picLocks noChangeAspect="1" noChangeArrowheads="1"/>
          </p:cNvPicPr>
          <p:nvPr/>
        </p:nvPicPr>
        <p:blipFill>
          <a:blip r:embed="rId2"/>
          <a:srcRect/>
          <a:stretch>
            <a:fillRect/>
          </a:stretch>
        </p:blipFill>
        <p:spPr bwMode="auto">
          <a:xfrm>
            <a:off x="4786314" y="714356"/>
            <a:ext cx="2815184" cy="2714644"/>
          </a:xfrm>
          <a:prstGeom prst="rect">
            <a:avLst/>
          </a:prstGeom>
          <a:noFill/>
        </p:spPr>
      </p:pic>
      <p:pic>
        <p:nvPicPr>
          <p:cNvPr id="9219" name="Picture 3" descr="C:\Users\admin\Desktop\תמונות לעבודה\imagesCASKQE25.jpg"/>
          <p:cNvPicPr>
            <a:picLocks noChangeAspect="1" noChangeArrowheads="1"/>
          </p:cNvPicPr>
          <p:nvPr/>
        </p:nvPicPr>
        <p:blipFill>
          <a:blip r:embed="rId3"/>
          <a:srcRect/>
          <a:stretch>
            <a:fillRect/>
          </a:stretch>
        </p:blipFill>
        <p:spPr bwMode="auto">
          <a:xfrm>
            <a:off x="857224" y="1785926"/>
            <a:ext cx="3595427" cy="2286016"/>
          </a:xfrm>
          <a:prstGeom prst="rect">
            <a:avLst/>
          </a:prstGeom>
          <a:noFill/>
        </p:spPr>
      </p:pic>
      <p:pic>
        <p:nvPicPr>
          <p:cNvPr id="9220" name="Picture 4" descr="C:\Users\admin\Desktop\תמונות לעבודה\image_mini.jpg"/>
          <p:cNvPicPr>
            <a:picLocks noChangeAspect="1" noChangeArrowheads="1"/>
          </p:cNvPicPr>
          <p:nvPr/>
        </p:nvPicPr>
        <p:blipFill>
          <a:blip r:embed="rId4"/>
          <a:srcRect/>
          <a:stretch>
            <a:fillRect/>
          </a:stretch>
        </p:blipFill>
        <p:spPr bwMode="auto">
          <a:xfrm>
            <a:off x="4357686" y="3786190"/>
            <a:ext cx="2035972" cy="2333628"/>
          </a:xfrm>
          <a:prstGeom prst="rect">
            <a:avLst/>
          </a:prstGeom>
          <a:noFill/>
        </p:spPr>
      </p:pic>
      <p:pic>
        <p:nvPicPr>
          <p:cNvPr id="9221" name="Picture 5" descr="C:\Users\admin\Desktop\תמונות לעבודה\imagesCAG1UDBU.jpg"/>
          <p:cNvPicPr>
            <a:picLocks noChangeAspect="1" noChangeArrowheads="1"/>
          </p:cNvPicPr>
          <p:nvPr/>
        </p:nvPicPr>
        <p:blipFill>
          <a:blip r:embed="rId5"/>
          <a:srcRect/>
          <a:stretch>
            <a:fillRect/>
          </a:stretch>
        </p:blipFill>
        <p:spPr bwMode="auto">
          <a:xfrm>
            <a:off x="642910" y="4143380"/>
            <a:ext cx="3143272" cy="1905004"/>
          </a:xfrm>
          <a:prstGeom prst="rect">
            <a:avLst/>
          </a:prstGeom>
          <a:noFill/>
        </p:spPr>
      </p:pic>
      <p:pic>
        <p:nvPicPr>
          <p:cNvPr id="9222" name="Picture 6" descr="C:\Users\admin\Desktop\תמונות לעבודה\imagesCAVA3508.jpg"/>
          <p:cNvPicPr>
            <a:picLocks noChangeAspect="1" noChangeArrowheads="1"/>
          </p:cNvPicPr>
          <p:nvPr/>
        </p:nvPicPr>
        <p:blipFill>
          <a:blip r:embed="rId6"/>
          <a:srcRect/>
          <a:stretch>
            <a:fillRect/>
          </a:stretch>
        </p:blipFill>
        <p:spPr bwMode="auto">
          <a:xfrm>
            <a:off x="6715140" y="3071810"/>
            <a:ext cx="2133598" cy="2928958"/>
          </a:xfrm>
          <a:prstGeom prst="rect">
            <a:avLst/>
          </a:prstGeom>
          <a:noFill/>
        </p:spPr>
      </p:pic>
      <p:sp>
        <p:nvSpPr>
          <p:cNvPr id="9" name="מציין מיקום של מספר שקופית 8"/>
          <p:cNvSpPr>
            <a:spLocks noGrp="1"/>
          </p:cNvSpPr>
          <p:nvPr>
            <p:ph type="sldNum" sz="quarter" idx="12"/>
          </p:nvPr>
        </p:nvSpPr>
        <p:spPr/>
        <p:txBody>
          <a:bodyPr/>
          <a:lstStyle/>
          <a:p>
            <a:fld id="{7726FF27-9074-4A1A-B7F6-272CDC7E192F}" type="slidenum">
              <a:rPr lang="he-IL" smtClean="0"/>
              <a:pPr/>
              <a:t>29</a:t>
            </a:fld>
            <a:endParaRPr lang="he-I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a:xfrm>
            <a:off x="428596" y="785794"/>
            <a:ext cx="7801004" cy="5340369"/>
          </a:xfrm>
        </p:spPr>
        <p:txBody>
          <a:bodyPr/>
          <a:lstStyle/>
          <a:p>
            <a:pPr>
              <a:buNone/>
            </a:pPr>
            <a:r>
              <a:rPr lang="he-IL" dirty="0" smtClean="0"/>
              <a:t>אמנם האפשרות למזער אנשים מופרכת לחלוטין אבל אולי אפשר למזער רובוטים?</a:t>
            </a:r>
          </a:p>
          <a:p>
            <a:pPr>
              <a:buNone/>
            </a:pPr>
            <a:endParaRPr lang="he-IL" dirty="0" smtClean="0"/>
          </a:p>
          <a:p>
            <a:pPr>
              <a:buNone/>
            </a:pPr>
            <a:r>
              <a:rPr lang="he-IL" dirty="0" smtClean="0"/>
              <a:t>אפשרות זו עלולה להתממש הודות לתחום טכנולוגי חדש שמתפתח בשנים האחרונות.</a:t>
            </a:r>
          </a:p>
          <a:p>
            <a:pPr algn="ctr">
              <a:buNone/>
            </a:pPr>
            <a:r>
              <a:rPr lang="he-IL" sz="9600" dirty="0" smtClean="0">
                <a:solidFill>
                  <a:schemeClr val="accent2">
                    <a:lumMod val="75000"/>
                  </a:schemeClr>
                </a:solidFill>
              </a:rPr>
              <a:t>ננוטכנולוגיה</a:t>
            </a:r>
            <a:endParaRPr lang="he-IL" sz="9600" dirty="0">
              <a:solidFill>
                <a:schemeClr val="accent2">
                  <a:lumMod val="75000"/>
                </a:schemeClr>
              </a:solidFill>
            </a:endParaRPr>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3</a:t>
            </a:fld>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טיפול רפואי למחלות גופניות או </a:t>
            </a:r>
            <a:r>
              <a:rPr lang="he-IL" dirty="0" err="1" smtClean="0"/>
              <a:t>מנטליות</a:t>
            </a:r>
            <a:endParaRPr lang="he-IL" dirty="0"/>
          </a:p>
        </p:txBody>
      </p:sp>
      <p:sp>
        <p:nvSpPr>
          <p:cNvPr id="3" name="מציין מיקום תוכן 2"/>
          <p:cNvSpPr>
            <a:spLocks noGrp="1"/>
          </p:cNvSpPr>
          <p:nvPr>
            <p:ph idx="1"/>
          </p:nvPr>
        </p:nvSpPr>
        <p:spPr/>
        <p:txBody>
          <a:bodyPr/>
          <a:lstStyle/>
          <a:p>
            <a:endParaRPr lang="he-IL"/>
          </a:p>
        </p:txBody>
      </p:sp>
      <p:pic>
        <p:nvPicPr>
          <p:cNvPr id="10242" name="Picture 2" descr="C:\Users\admin\Desktop\תמונות לעבודה\images.jpg"/>
          <p:cNvPicPr>
            <a:picLocks noChangeAspect="1" noChangeArrowheads="1"/>
          </p:cNvPicPr>
          <p:nvPr/>
        </p:nvPicPr>
        <p:blipFill>
          <a:blip r:embed="rId2"/>
          <a:srcRect/>
          <a:stretch>
            <a:fillRect/>
          </a:stretch>
        </p:blipFill>
        <p:spPr bwMode="auto">
          <a:xfrm>
            <a:off x="4357687" y="1596521"/>
            <a:ext cx="4413252" cy="4047057"/>
          </a:xfrm>
          <a:prstGeom prst="rect">
            <a:avLst/>
          </a:prstGeom>
          <a:noFill/>
        </p:spPr>
      </p:pic>
      <p:pic>
        <p:nvPicPr>
          <p:cNvPr id="10243" name="Picture 3" descr="C:\Users\admin\Desktop\תמונות לעבודה\550.jpg"/>
          <p:cNvPicPr>
            <a:picLocks noChangeAspect="1" noChangeArrowheads="1"/>
          </p:cNvPicPr>
          <p:nvPr/>
        </p:nvPicPr>
        <p:blipFill>
          <a:blip r:embed="rId3"/>
          <a:srcRect/>
          <a:stretch>
            <a:fillRect/>
          </a:stretch>
        </p:blipFill>
        <p:spPr bwMode="auto">
          <a:xfrm>
            <a:off x="357158" y="1285860"/>
            <a:ext cx="3810000" cy="2667000"/>
          </a:xfrm>
          <a:prstGeom prst="rect">
            <a:avLst/>
          </a:prstGeom>
          <a:noFill/>
        </p:spPr>
      </p:pic>
      <p:pic>
        <p:nvPicPr>
          <p:cNvPr id="10244" name="Picture 4" descr="C:\Users\admin\Desktop\תמונות לעבודה\p1.jpg"/>
          <p:cNvPicPr>
            <a:picLocks noChangeAspect="1" noChangeArrowheads="1"/>
          </p:cNvPicPr>
          <p:nvPr/>
        </p:nvPicPr>
        <p:blipFill>
          <a:blip r:embed="rId4"/>
          <a:srcRect/>
          <a:stretch>
            <a:fillRect/>
          </a:stretch>
        </p:blipFill>
        <p:spPr bwMode="auto">
          <a:xfrm>
            <a:off x="500034" y="3792550"/>
            <a:ext cx="4357718" cy="2351094"/>
          </a:xfrm>
          <a:prstGeom prst="rect">
            <a:avLst/>
          </a:prstGeom>
          <a:noFill/>
        </p:spPr>
      </p:pic>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30</a:t>
            </a:fld>
            <a:endParaRPr lang="he-I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גישה מיידית למידע </a:t>
            </a:r>
            <a:endParaRPr lang="he-IL" dirty="0"/>
          </a:p>
        </p:txBody>
      </p:sp>
      <p:sp>
        <p:nvSpPr>
          <p:cNvPr id="3" name="מציין מיקום תוכן 2"/>
          <p:cNvSpPr>
            <a:spLocks noGrp="1"/>
          </p:cNvSpPr>
          <p:nvPr>
            <p:ph idx="1"/>
          </p:nvPr>
        </p:nvSpPr>
        <p:spPr/>
        <p:txBody>
          <a:bodyPr/>
          <a:lstStyle/>
          <a:p>
            <a:endParaRPr lang="he-IL"/>
          </a:p>
        </p:txBody>
      </p:sp>
      <p:pic>
        <p:nvPicPr>
          <p:cNvPr id="11267" name="Picture 3" descr="C:\Users\admin\Desktop\תמונות לעבודה\250PX-~1.JPG"/>
          <p:cNvPicPr>
            <a:picLocks noChangeAspect="1" noChangeArrowheads="1"/>
          </p:cNvPicPr>
          <p:nvPr/>
        </p:nvPicPr>
        <p:blipFill>
          <a:blip r:embed="rId2"/>
          <a:srcRect/>
          <a:stretch>
            <a:fillRect/>
          </a:stretch>
        </p:blipFill>
        <p:spPr bwMode="auto">
          <a:xfrm>
            <a:off x="4286248" y="1785926"/>
            <a:ext cx="4214842" cy="4143405"/>
          </a:xfrm>
          <a:prstGeom prst="rect">
            <a:avLst/>
          </a:prstGeom>
          <a:noFill/>
        </p:spPr>
      </p:pic>
      <p:pic>
        <p:nvPicPr>
          <p:cNvPr id="11268" name="Picture 4" descr="C:\Users\admin\Desktop\תמונות לעבודה\imagesCAD2PLAI.jpg"/>
          <p:cNvPicPr>
            <a:picLocks noChangeAspect="1" noChangeArrowheads="1"/>
          </p:cNvPicPr>
          <p:nvPr/>
        </p:nvPicPr>
        <p:blipFill>
          <a:blip r:embed="rId3"/>
          <a:srcRect/>
          <a:stretch>
            <a:fillRect/>
          </a:stretch>
        </p:blipFill>
        <p:spPr bwMode="auto">
          <a:xfrm>
            <a:off x="500034" y="1785926"/>
            <a:ext cx="3786214" cy="4100529"/>
          </a:xfrm>
          <a:prstGeom prst="rect">
            <a:avLst/>
          </a:prstGeom>
          <a:noFill/>
        </p:spPr>
      </p:pic>
      <p:pic>
        <p:nvPicPr>
          <p:cNvPr id="11266" name="Picture 2" descr="C:\Users\admin\Desktop\תמונות לעבודה\11847847726625.jpg"/>
          <p:cNvPicPr>
            <a:picLocks noChangeAspect="1" noChangeArrowheads="1"/>
          </p:cNvPicPr>
          <p:nvPr/>
        </p:nvPicPr>
        <p:blipFill>
          <a:blip r:embed="rId4"/>
          <a:srcRect/>
          <a:stretch>
            <a:fillRect/>
          </a:stretch>
        </p:blipFill>
        <p:spPr bwMode="auto">
          <a:xfrm>
            <a:off x="3469854" y="2428868"/>
            <a:ext cx="1841888" cy="2714644"/>
          </a:xfrm>
          <a:prstGeom prst="rect">
            <a:avLst/>
          </a:prstGeom>
          <a:noFill/>
        </p:spPr>
      </p:pic>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31</a:t>
            </a:fld>
            <a:endParaRPr lang="he-I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ולדורות הבאים...</a:t>
            </a:r>
            <a:endParaRPr lang="he-IL" dirty="0"/>
          </a:p>
        </p:txBody>
      </p:sp>
      <p:sp>
        <p:nvSpPr>
          <p:cNvPr id="3" name="מציין מיקום תוכן 2"/>
          <p:cNvSpPr>
            <a:spLocks noGrp="1"/>
          </p:cNvSpPr>
          <p:nvPr>
            <p:ph idx="1"/>
          </p:nvPr>
        </p:nvSpPr>
        <p:spPr/>
        <p:txBody>
          <a:bodyPr>
            <a:normAutofit/>
          </a:bodyPr>
          <a:lstStyle/>
          <a:p>
            <a:pPr algn="ctr">
              <a:buNone/>
            </a:pPr>
            <a:r>
              <a:rPr lang="he-IL" sz="6000" dirty="0" smtClean="0"/>
              <a:t>פרויקט </a:t>
            </a:r>
            <a:r>
              <a:rPr lang="he-IL" sz="6000" dirty="0" err="1" smtClean="0"/>
              <a:t>קוגנום</a:t>
            </a:r>
            <a:r>
              <a:rPr lang="he-IL" sz="6000" dirty="0" smtClean="0"/>
              <a:t> אנושי </a:t>
            </a:r>
          </a:p>
          <a:p>
            <a:pPr algn="ctr">
              <a:buNone/>
            </a:pPr>
            <a:r>
              <a:rPr lang="he-IL" sz="6000" dirty="0" smtClean="0"/>
              <a:t>הבנת המבנה של התודעה האנושית</a:t>
            </a:r>
            <a:endParaRPr lang="he-IL" sz="6000"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32</a:t>
            </a:fld>
            <a:endParaRPr lang="he-I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חומרים לעבודת גמר להעביר למחשב ולסדר\סימן שאלה.jpg"/>
          <p:cNvPicPr>
            <a:picLocks noChangeAspect="1" noChangeArrowheads="1"/>
          </p:cNvPicPr>
          <p:nvPr/>
        </p:nvPicPr>
        <p:blipFill>
          <a:blip r:embed="rId2"/>
          <a:srcRect/>
          <a:stretch>
            <a:fillRect/>
          </a:stretch>
        </p:blipFill>
        <p:spPr bwMode="auto">
          <a:xfrm>
            <a:off x="1785918" y="1524000"/>
            <a:ext cx="5143536" cy="5143536"/>
          </a:xfrm>
          <a:prstGeom prst="rect">
            <a:avLst/>
          </a:prstGeom>
          <a:noFill/>
        </p:spPr>
      </p:pic>
      <p:sp>
        <p:nvSpPr>
          <p:cNvPr id="3" name="מציין מיקום תוכן 2"/>
          <p:cNvSpPr>
            <a:spLocks noGrp="1"/>
          </p:cNvSpPr>
          <p:nvPr>
            <p:ph idx="4294967295"/>
          </p:nvPr>
        </p:nvSpPr>
        <p:spPr>
          <a:xfrm>
            <a:off x="571472" y="928670"/>
            <a:ext cx="7658128" cy="5197493"/>
          </a:xfrm>
        </p:spPr>
        <p:txBody>
          <a:bodyPr>
            <a:normAutofit/>
          </a:bodyPr>
          <a:lstStyle/>
          <a:p>
            <a:pPr algn="ctr">
              <a:buNone/>
            </a:pPr>
            <a:r>
              <a:rPr lang="he-IL" sz="8000" dirty="0" smtClean="0"/>
              <a:t>ננוטכנולוגיה תשנה לנו את החיים</a:t>
            </a:r>
          </a:p>
          <a:p>
            <a:pPr algn="ctr">
              <a:buNone/>
            </a:pPr>
            <a:r>
              <a:rPr lang="he-IL" sz="8000" dirty="0" smtClean="0"/>
              <a:t> אבל איך?</a:t>
            </a:r>
            <a:endParaRPr lang="he-IL" sz="8000"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33</a:t>
            </a:fld>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ננוטכנולוגיה</a:t>
            </a:r>
            <a:endParaRPr lang="he-IL" dirty="0"/>
          </a:p>
        </p:txBody>
      </p:sp>
      <p:sp>
        <p:nvSpPr>
          <p:cNvPr id="3" name="מציין מיקום תוכן 2"/>
          <p:cNvSpPr>
            <a:spLocks noGrp="1"/>
          </p:cNvSpPr>
          <p:nvPr>
            <p:ph idx="1"/>
          </p:nvPr>
        </p:nvSpPr>
        <p:spPr/>
        <p:txBody>
          <a:bodyPr/>
          <a:lstStyle/>
          <a:p>
            <a:r>
              <a:rPr lang="he-IL" dirty="0" smtClean="0"/>
              <a:t>ננוטכנולוגיה עוסקת במערכות ממוזערות ביותר בגדלים של אטומים ושל מולקולות.</a:t>
            </a:r>
          </a:p>
          <a:p>
            <a:r>
              <a:rPr lang="he-IL" dirty="0" smtClean="0"/>
              <a:t>ננוטכנולוגיה היא ייצור, הפעלה ושימוש בחומרים בסדרי גודל של עד 100 ננומטר.</a:t>
            </a:r>
          </a:p>
          <a:p>
            <a:r>
              <a:rPr lang="he-IL" dirty="0" smtClean="0"/>
              <a:t>בסדרי גודל כאלה חומרים נפוצים (כמו: פחמן, צורן, טיטניום) מציגים תכונות </a:t>
            </a:r>
            <a:r>
              <a:rPr lang="he-IL" dirty="0" err="1" smtClean="0"/>
              <a:t>פיזיקליות</a:t>
            </a:r>
            <a:r>
              <a:rPr lang="he-IL" dirty="0" smtClean="0"/>
              <a:t>, כימיות וביולוגיות שונות מאלו שמתקבלות כאשר מדובר באותם חומרים בסדרי גודל גדולים יותר.</a:t>
            </a:r>
            <a:endParaRPr lang="he-IL" dirty="0"/>
          </a:p>
        </p:txBody>
      </p:sp>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4</a:t>
            </a:fld>
            <a:endParaRPr lang="he-I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ננומטר= </a:t>
            </a:r>
            <a:r>
              <a:rPr lang="en-US" dirty="0" smtClean="0"/>
              <a:t>10</a:t>
            </a:r>
            <a:r>
              <a:rPr lang="en-US" baseline="30000" dirty="0" smtClean="0"/>
              <a:t>-9</a:t>
            </a:r>
            <a:r>
              <a:rPr lang="he-IL" dirty="0" smtClean="0"/>
              <a:t> כמה זה קטן?</a:t>
            </a:r>
            <a:br>
              <a:rPr lang="he-IL" dirty="0" smtClean="0"/>
            </a:br>
            <a:r>
              <a:rPr lang="he-IL" dirty="0" smtClean="0"/>
              <a:t>0.000000001 מטר</a:t>
            </a:r>
            <a:endParaRPr lang="he-IL" dirty="0"/>
          </a:p>
        </p:txBody>
      </p:sp>
      <p:pic>
        <p:nvPicPr>
          <p:cNvPr id="4" name="Picture 15" descr="HowSmall"/>
          <p:cNvPicPr>
            <a:picLocks noGrp="1" noChangeAspect="1" noChangeArrowheads="1"/>
          </p:cNvPicPr>
          <p:nvPr>
            <p:ph idx="1"/>
          </p:nvPr>
        </p:nvPicPr>
        <p:blipFill>
          <a:blip r:embed="rId2"/>
          <a:srcRect/>
          <a:stretch>
            <a:fillRect/>
          </a:stretch>
        </p:blipFill>
        <p:spPr bwMode="auto">
          <a:xfrm>
            <a:off x="738448" y="2178696"/>
            <a:ext cx="7191137" cy="3607757"/>
          </a:xfrm>
          <a:prstGeom prst="rect">
            <a:avLst/>
          </a:prstGeom>
          <a:noFill/>
          <a:ln w="9525">
            <a:noFill/>
            <a:miter lim="800000"/>
            <a:headEnd/>
            <a:tailEnd/>
          </a:ln>
        </p:spPr>
      </p:pic>
      <p:sp>
        <p:nvSpPr>
          <p:cNvPr id="5" name="Text Box 13"/>
          <p:cNvSpPr txBox="1">
            <a:spLocks noChangeArrowheads="1"/>
          </p:cNvSpPr>
          <p:nvPr/>
        </p:nvSpPr>
        <p:spPr bwMode="auto">
          <a:xfrm>
            <a:off x="762000" y="6324600"/>
            <a:ext cx="7712075" cy="244475"/>
          </a:xfrm>
          <a:prstGeom prst="rect">
            <a:avLst/>
          </a:prstGeom>
          <a:noFill/>
          <a:ln w="9525">
            <a:noFill/>
            <a:miter lim="800000"/>
            <a:headEnd/>
            <a:tailEnd/>
          </a:ln>
          <a:effectLst/>
        </p:spPr>
        <p:txBody>
          <a:bodyPr>
            <a:spAutoFit/>
          </a:bodyPr>
          <a:lstStyle/>
          <a:p>
            <a:pPr>
              <a:spcBef>
                <a:spcPct val="50000"/>
              </a:spcBef>
              <a:buFont typeface="Times" pitchFamily="16" charset="0"/>
              <a:buNone/>
              <a:defRPr/>
            </a:pPr>
            <a:r>
              <a:rPr lang="en-US" sz="1000" dirty="0">
                <a:effectLst>
                  <a:outerShdw blurRad="38100" dist="38100" dir="2700000" algn="tl">
                    <a:srgbClr val="C0C0C0"/>
                  </a:outerShdw>
                </a:effectLst>
                <a:latin typeface="Verdana" pitchFamily="16" charset="0"/>
                <a:ea typeface="ＭＳ Ｐゴシック" pitchFamily="16" charset="-128"/>
              </a:rPr>
              <a:t>Source: </a:t>
            </a:r>
            <a:r>
              <a:rPr lang="en-US" sz="1000" dirty="0">
                <a:solidFill>
                  <a:schemeClr val="tx2"/>
                </a:solidFill>
                <a:effectLst>
                  <a:outerShdw blurRad="38100" dist="38100" dir="2700000" algn="tl">
                    <a:srgbClr val="C0C0C0"/>
                  </a:outerShdw>
                </a:effectLst>
                <a:latin typeface="Verdana" pitchFamily="16" charset="0"/>
                <a:ea typeface="ＭＳ Ｐゴシック" pitchFamily="16" charset="-128"/>
              </a:rPr>
              <a:t>http://www.materialsworld.net/nclt/docs/Introduction%20to%20Nano%201-18-05.pdf</a:t>
            </a:r>
            <a:endParaRPr lang="en-US" sz="1200" dirty="0">
              <a:solidFill>
                <a:schemeClr val="tx2"/>
              </a:solidFill>
              <a:latin typeface="Arial" charset="0"/>
              <a:ea typeface="ＭＳ Ｐゴシック" pitchFamily="16" charset="-128"/>
            </a:endParaRPr>
          </a:p>
        </p:txBody>
      </p:sp>
      <p:sp>
        <p:nvSpPr>
          <p:cNvPr id="6" name="TextBox 5"/>
          <p:cNvSpPr txBox="1"/>
          <p:nvPr/>
        </p:nvSpPr>
        <p:spPr>
          <a:xfrm>
            <a:off x="2357422" y="1500174"/>
            <a:ext cx="5042515" cy="369332"/>
          </a:xfrm>
          <a:prstGeom prst="rect">
            <a:avLst/>
          </a:prstGeom>
          <a:noFill/>
        </p:spPr>
        <p:txBody>
          <a:bodyPr wrap="square" rtlCol="1">
            <a:spAutoFit/>
          </a:bodyPr>
          <a:lstStyle/>
          <a:p>
            <a:r>
              <a:rPr lang="he-IL" dirty="0" smtClean="0"/>
              <a:t>גרגר של חול הוא ברוחב של 1 מ"מ = מיליון ננומטר</a:t>
            </a:r>
            <a:endParaRPr lang="he-IL" dirty="0"/>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5</a:t>
            </a:fld>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לדוגמא: מזעור של חומרים העשויים פחמן</a:t>
            </a:r>
            <a:endParaRPr lang="he-IL" dirty="0"/>
          </a:p>
        </p:txBody>
      </p:sp>
      <p:pic>
        <p:nvPicPr>
          <p:cNvPr id="5122" name="Picture 2" descr="C:\Users\admin\Desktop\חומרים לעבודת גמר להעביר למחשב ולסדר\5_fullerenes.jpg"/>
          <p:cNvPicPr>
            <a:picLocks noGrp="1" noChangeAspect="1" noChangeArrowheads="1"/>
          </p:cNvPicPr>
          <p:nvPr>
            <p:ph idx="1"/>
          </p:nvPr>
        </p:nvPicPr>
        <p:blipFill>
          <a:blip r:embed="rId2"/>
          <a:srcRect/>
          <a:stretch>
            <a:fillRect/>
          </a:stretch>
        </p:blipFill>
        <p:spPr bwMode="auto">
          <a:xfrm>
            <a:off x="4643438" y="4000504"/>
            <a:ext cx="3858258" cy="2411411"/>
          </a:xfrm>
          <a:prstGeom prst="rect">
            <a:avLst/>
          </a:prstGeom>
          <a:noFill/>
        </p:spPr>
      </p:pic>
      <p:pic>
        <p:nvPicPr>
          <p:cNvPr id="5123" name="Picture 3" descr="C:\Users\admin\Desktop\חומרים לעבודת גמר להעביר למחשב ולסדר\122-Carbon_Nanotubes-s.jpg"/>
          <p:cNvPicPr>
            <a:picLocks noChangeAspect="1" noChangeArrowheads="1"/>
          </p:cNvPicPr>
          <p:nvPr/>
        </p:nvPicPr>
        <p:blipFill>
          <a:blip r:embed="rId3"/>
          <a:srcRect/>
          <a:stretch>
            <a:fillRect/>
          </a:stretch>
        </p:blipFill>
        <p:spPr bwMode="auto">
          <a:xfrm>
            <a:off x="571472" y="3214686"/>
            <a:ext cx="3714750" cy="3343275"/>
          </a:xfrm>
          <a:prstGeom prst="rect">
            <a:avLst/>
          </a:prstGeom>
          <a:noFill/>
        </p:spPr>
      </p:pic>
      <p:pic>
        <p:nvPicPr>
          <p:cNvPr id="5124" name="Picture 4" descr="C:\Users\admin\Desktop\חומרים לעבודת גמר להעביר למחשב ולסדר\diamond-high-resolution-1776307.jpg"/>
          <p:cNvPicPr>
            <a:picLocks noChangeAspect="1" noChangeArrowheads="1"/>
          </p:cNvPicPr>
          <p:nvPr/>
        </p:nvPicPr>
        <p:blipFill>
          <a:blip r:embed="rId4"/>
          <a:srcRect/>
          <a:stretch>
            <a:fillRect/>
          </a:stretch>
        </p:blipFill>
        <p:spPr bwMode="auto">
          <a:xfrm>
            <a:off x="714348" y="1357298"/>
            <a:ext cx="2504686" cy="1785950"/>
          </a:xfrm>
          <a:prstGeom prst="rect">
            <a:avLst/>
          </a:prstGeom>
          <a:noFill/>
        </p:spPr>
      </p:pic>
      <p:pic>
        <p:nvPicPr>
          <p:cNvPr id="5125" name="Picture 5" descr="C:\Users\admin\Desktop\חומרים לעבודת גמר להעביר למחשב ולסדר\graphene_nobel_1.jpg"/>
          <p:cNvPicPr>
            <a:picLocks noChangeAspect="1" noChangeArrowheads="1"/>
          </p:cNvPicPr>
          <p:nvPr/>
        </p:nvPicPr>
        <p:blipFill>
          <a:blip r:embed="rId5"/>
          <a:srcRect/>
          <a:stretch>
            <a:fillRect/>
          </a:stretch>
        </p:blipFill>
        <p:spPr bwMode="auto">
          <a:xfrm>
            <a:off x="5786446" y="1643050"/>
            <a:ext cx="2991444" cy="2143124"/>
          </a:xfrm>
          <a:prstGeom prst="rect">
            <a:avLst/>
          </a:prstGeom>
          <a:noFill/>
        </p:spPr>
      </p:pic>
      <p:pic>
        <p:nvPicPr>
          <p:cNvPr id="5126" name="Picture 6" descr="C:\Users\admin\Desktop\חומרים לעבודת גמר להעביר למחשב ולסדר\Graphite_C.jpg"/>
          <p:cNvPicPr>
            <a:picLocks noChangeAspect="1" noChangeArrowheads="1"/>
          </p:cNvPicPr>
          <p:nvPr/>
        </p:nvPicPr>
        <p:blipFill>
          <a:blip r:embed="rId6"/>
          <a:srcRect/>
          <a:stretch>
            <a:fillRect/>
          </a:stretch>
        </p:blipFill>
        <p:spPr bwMode="auto">
          <a:xfrm>
            <a:off x="3428992" y="1428736"/>
            <a:ext cx="2286017" cy="1928826"/>
          </a:xfrm>
          <a:prstGeom prst="rect">
            <a:avLst/>
          </a:prstGeom>
          <a:noFill/>
        </p:spPr>
      </p:pic>
      <p:sp>
        <p:nvSpPr>
          <p:cNvPr id="8" name="מציין מיקום של מספר שקופית 7"/>
          <p:cNvSpPr>
            <a:spLocks noGrp="1"/>
          </p:cNvSpPr>
          <p:nvPr>
            <p:ph type="sldNum" sz="quarter" idx="12"/>
          </p:nvPr>
        </p:nvSpPr>
        <p:spPr/>
        <p:txBody>
          <a:bodyPr/>
          <a:lstStyle/>
          <a:p>
            <a:fld id="{7726FF27-9074-4A1A-B7F6-272CDC7E192F}" type="slidenum">
              <a:rPr lang="he-IL" smtClean="0"/>
              <a:pPr/>
              <a:t>6</a:t>
            </a:fld>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6146" name="Picture 2" descr="C:\Users\admin\Desktop\חומרים לעבודת גמר להעביר למחשב ולסדר\nano1.jpg"/>
          <p:cNvPicPr>
            <a:picLocks noGrp="1" noChangeAspect="1" noChangeArrowheads="1"/>
          </p:cNvPicPr>
          <p:nvPr>
            <p:ph idx="1"/>
          </p:nvPr>
        </p:nvPicPr>
        <p:blipFill>
          <a:blip r:embed="rId2"/>
          <a:srcRect/>
          <a:stretch>
            <a:fillRect/>
          </a:stretch>
        </p:blipFill>
        <p:spPr bwMode="auto">
          <a:xfrm>
            <a:off x="3143240" y="1500175"/>
            <a:ext cx="5286412" cy="3304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מציין מיקום של מספר שקופית 3"/>
          <p:cNvSpPr>
            <a:spLocks noGrp="1"/>
          </p:cNvSpPr>
          <p:nvPr>
            <p:ph type="sldNum" sz="quarter" idx="12"/>
          </p:nvPr>
        </p:nvSpPr>
        <p:spPr/>
        <p:txBody>
          <a:bodyPr/>
          <a:lstStyle/>
          <a:p>
            <a:fld id="{7726FF27-9074-4A1A-B7F6-272CDC7E192F}" type="slidenum">
              <a:rPr lang="he-IL" smtClean="0"/>
              <a:pPr/>
              <a:t>7</a:t>
            </a:fld>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יריעות של גרפן ומסכים שקופים</a:t>
            </a:r>
            <a:endParaRPr lang="he-IL" dirty="0"/>
          </a:p>
        </p:txBody>
      </p:sp>
      <p:pic>
        <p:nvPicPr>
          <p:cNvPr id="7170" name="Picture 2" descr="C:\Users\admin\Desktop\חומרים לעבודת גמר להעביר למחשב ולסדר\מסך שקוף.jpg"/>
          <p:cNvPicPr>
            <a:picLocks noGrp="1" noChangeAspect="1" noChangeArrowheads="1"/>
          </p:cNvPicPr>
          <p:nvPr>
            <p:ph idx="1"/>
          </p:nvPr>
        </p:nvPicPr>
        <p:blipFill>
          <a:blip r:embed="rId2"/>
          <a:srcRect/>
          <a:stretch>
            <a:fillRect/>
          </a:stretch>
        </p:blipFill>
        <p:spPr bwMode="auto">
          <a:xfrm>
            <a:off x="4643438" y="1857364"/>
            <a:ext cx="4286250" cy="2581275"/>
          </a:xfrm>
          <a:prstGeom prst="rect">
            <a:avLst/>
          </a:prstGeom>
          <a:noFill/>
        </p:spPr>
      </p:pic>
      <p:pic>
        <p:nvPicPr>
          <p:cNvPr id="7171" name="Picture 3" descr="C:\Users\admin\Desktop\חומרים לעבודת גמר להעביר למחשב ולסדר\מסך שקוף 2.jpg"/>
          <p:cNvPicPr>
            <a:picLocks noChangeAspect="1" noChangeArrowheads="1"/>
          </p:cNvPicPr>
          <p:nvPr/>
        </p:nvPicPr>
        <p:blipFill>
          <a:blip r:embed="rId3"/>
          <a:srcRect/>
          <a:stretch>
            <a:fillRect/>
          </a:stretch>
        </p:blipFill>
        <p:spPr bwMode="auto">
          <a:xfrm>
            <a:off x="1357290" y="3935684"/>
            <a:ext cx="3881549" cy="2922316"/>
          </a:xfrm>
          <a:prstGeom prst="rect">
            <a:avLst/>
          </a:prstGeom>
          <a:noFill/>
        </p:spPr>
      </p:pic>
      <p:pic>
        <p:nvPicPr>
          <p:cNvPr id="7172" name="Picture 4" descr="C:\Users\admin\Desktop\חומרים לעבודת גמר להעביר למחשב ולסדר\יריעות גרפן.jpg"/>
          <p:cNvPicPr>
            <a:picLocks noChangeAspect="1" noChangeArrowheads="1"/>
          </p:cNvPicPr>
          <p:nvPr/>
        </p:nvPicPr>
        <p:blipFill>
          <a:blip r:embed="rId4"/>
          <a:srcRect/>
          <a:stretch>
            <a:fillRect/>
          </a:stretch>
        </p:blipFill>
        <p:spPr bwMode="auto">
          <a:xfrm>
            <a:off x="428596" y="1428736"/>
            <a:ext cx="4646510" cy="2714644"/>
          </a:xfrm>
          <a:prstGeom prst="rect">
            <a:avLst/>
          </a:prstGeom>
          <a:noFill/>
        </p:spPr>
      </p:pic>
      <p:sp>
        <p:nvSpPr>
          <p:cNvPr id="6" name="מציין מיקום של מספר שקופית 5"/>
          <p:cNvSpPr>
            <a:spLocks noGrp="1"/>
          </p:cNvSpPr>
          <p:nvPr>
            <p:ph type="sldNum" sz="quarter" idx="12"/>
          </p:nvPr>
        </p:nvSpPr>
        <p:spPr/>
        <p:txBody>
          <a:bodyPr/>
          <a:lstStyle/>
          <a:p>
            <a:fld id="{7726FF27-9074-4A1A-B7F6-272CDC7E192F}" type="slidenum">
              <a:rPr lang="he-IL" smtClean="0"/>
              <a:pPr/>
              <a:t>8</a:t>
            </a:fld>
            <a:endParaRPr lang="he-I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שימוש בננו חומרים בעת העתיקה</a:t>
            </a:r>
            <a:endParaRPr lang="he-IL" dirty="0"/>
          </a:p>
        </p:txBody>
      </p:sp>
      <p:pic>
        <p:nvPicPr>
          <p:cNvPr id="1026" name="Picture 2" descr="C:\Users\admin\Desktop\חומרים לעבודת גמר להעביר למחשב ולסדר\גביע חלקיקים זהב.jpg"/>
          <p:cNvPicPr>
            <a:picLocks noGrp="1" noChangeAspect="1" noChangeArrowheads="1"/>
          </p:cNvPicPr>
          <p:nvPr>
            <p:ph idx="1"/>
          </p:nvPr>
        </p:nvPicPr>
        <p:blipFill>
          <a:blip r:embed="rId2"/>
          <a:srcRect/>
          <a:stretch>
            <a:fillRect/>
          </a:stretch>
        </p:blipFill>
        <p:spPr bwMode="auto">
          <a:xfrm>
            <a:off x="1071538" y="2428868"/>
            <a:ext cx="4470400" cy="3289300"/>
          </a:xfrm>
          <a:prstGeom prst="rect">
            <a:avLst/>
          </a:prstGeom>
          <a:noFill/>
        </p:spPr>
      </p:pic>
      <p:pic>
        <p:nvPicPr>
          <p:cNvPr id="1027" name="Picture 3" descr="C:\Users\admin\Desktop\חומרים לעבודת גמר להעביר למחשב ולסדר\ויטראז.jpg"/>
          <p:cNvPicPr>
            <a:picLocks noChangeAspect="1" noChangeArrowheads="1"/>
          </p:cNvPicPr>
          <p:nvPr/>
        </p:nvPicPr>
        <p:blipFill>
          <a:blip r:embed="rId3"/>
          <a:srcRect/>
          <a:stretch>
            <a:fillRect/>
          </a:stretch>
        </p:blipFill>
        <p:spPr bwMode="auto">
          <a:xfrm>
            <a:off x="5929322" y="1500174"/>
            <a:ext cx="2921000" cy="4102100"/>
          </a:xfrm>
          <a:prstGeom prst="rect">
            <a:avLst/>
          </a:prstGeom>
          <a:noFill/>
        </p:spPr>
      </p:pic>
      <p:sp>
        <p:nvSpPr>
          <p:cNvPr id="6" name="מלבן 5"/>
          <p:cNvSpPr/>
          <p:nvPr/>
        </p:nvSpPr>
        <p:spPr>
          <a:xfrm>
            <a:off x="2214546" y="5857892"/>
            <a:ext cx="4572000" cy="646331"/>
          </a:xfrm>
          <a:prstGeom prst="rect">
            <a:avLst/>
          </a:prstGeom>
        </p:spPr>
        <p:txBody>
          <a:bodyPr>
            <a:spAutoFit/>
          </a:bodyPr>
          <a:lstStyle/>
          <a:p>
            <a:r>
              <a:rPr lang="en-US" dirty="0" smtClean="0"/>
              <a:t>http://stwww.weizmann.ac.il/g- </a:t>
            </a:r>
            <a:r>
              <a:rPr lang="en-US" dirty="0" err="1" smtClean="0"/>
              <a:t>chem</a:t>
            </a:r>
            <a:r>
              <a:rPr lang="en-US" dirty="0" smtClean="0"/>
              <a:t>/</a:t>
            </a:r>
            <a:r>
              <a:rPr lang="en-US" dirty="0" err="1" smtClean="0"/>
              <a:t>iton</a:t>
            </a:r>
            <a:r>
              <a:rPr lang="en-US" dirty="0" smtClean="0"/>
              <a:t>/12/nano.html</a:t>
            </a:r>
            <a:endParaRPr lang="he-IL" dirty="0"/>
          </a:p>
        </p:txBody>
      </p:sp>
      <p:sp>
        <p:nvSpPr>
          <p:cNvPr id="7" name="מציין מיקום של מספר שקופית 6"/>
          <p:cNvSpPr>
            <a:spLocks noGrp="1"/>
          </p:cNvSpPr>
          <p:nvPr>
            <p:ph type="sldNum" sz="quarter" idx="12"/>
          </p:nvPr>
        </p:nvSpPr>
        <p:spPr/>
        <p:txBody>
          <a:bodyPr/>
          <a:lstStyle/>
          <a:p>
            <a:fld id="{7726FF27-9074-4A1A-B7F6-272CDC7E192F}" type="slidenum">
              <a:rPr lang="he-IL" smtClean="0"/>
              <a:pPr/>
              <a:t>9</a:t>
            </a:fld>
            <a:endParaRPr lang="he-I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2178</TotalTime>
  <Words>1013</Words>
  <Application>Microsoft Office PowerPoint</Application>
  <PresentationFormat>‫הצגה על המסך (4:3)</PresentationFormat>
  <Paragraphs>135</Paragraphs>
  <Slides>33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33</vt:i4>
      </vt:variant>
    </vt:vector>
  </HeadingPairs>
  <TitlesOfParts>
    <vt:vector size="34" baseType="lpstr">
      <vt:lpstr>ערכת נושא Office</vt:lpstr>
      <vt:lpstr>דיון בדילמות ננואתיות במסגרת תלמידי חט"ע</vt:lpstr>
      <vt:lpstr>"המסע הפנטסטי"</vt:lpstr>
      <vt:lpstr>שקופית 3</vt:lpstr>
      <vt:lpstr>ננוטכנולוגיה</vt:lpstr>
      <vt:lpstr>ננומטר= 10-9 כמה זה קטן? 0.000000001 מטר</vt:lpstr>
      <vt:lpstr>לדוגמא: מזעור של חומרים העשויים פחמן</vt:lpstr>
      <vt:lpstr>שקופית 7</vt:lpstr>
      <vt:lpstr>יריעות של גרפן ומסכים שקופים</vt:lpstr>
      <vt:lpstr>שימוש בננו חומרים בעת העתיקה</vt:lpstr>
      <vt:lpstr>פרופסור ריצ'רד פיינמן, זוכה פרס נובל לפיזיקה בשנת 1965נחשב מבשר הננוטכנולוגיה.</vt:lpstr>
      <vt:lpstr>שקופית 11</vt:lpstr>
      <vt:lpstr>היום הגדרת החזון נאמרת במילים אחרות</vt:lpstr>
      <vt:lpstr>לא נחפש את החומר לבניית המטוס אלא ניתן הוראה לחלקיקי החומר ליצור מעצמם מטוס.</vt:lpstr>
      <vt:lpstr>ירידה בסדרי גודל גורמת ל:</vt:lpstr>
      <vt:lpstr>וגם בטבע....</vt:lpstr>
      <vt:lpstr>וגם אנחנו מתאמצים מאד ומצליחים...</vt:lpstr>
      <vt:lpstr>היישומים של ייצור המוני של סיבים כמו קורי עכביש</vt:lpstr>
      <vt:lpstr>כבר היום....</vt:lpstr>
      <vt:lpstr>דיו נחושת</vt:lpstr>
      <vt:lpstr>היום ברפואה</vt:lpstr>
      <vt:lpstr>מסנני קרינה</vt:lpstr>
      <vt:lpstr>שקופית 22</vt:lpstr>
      <vt:lpstr>החומר האורגני החזק ביותר בעולם</vt:lpstr>
      <vt:lpstr>ובעתיד.......NBIC</vt:lpstr>
      <vt:lpstr>והם.....</vt:lpstr>
      <vt:lpstr>תוצאות התלכדות הטכנולוגיות בעוד כמה עשורים</vt:lpstr>
      <vt:lpstr>שקופית 27</vt:lpstr>
      <vt:lpstr>שקופית 28</vt:lpstr>
      <vt:lpstr>זמינות של חלקי חילוף לרוב אברי הגוף </vt:lpstr>
      <vt:lpstr>טיפול רפואי למחלות גופניות או מנטליות</vt:lpstr>
      <vt:lpstr>גישה מיידית למידע </vt:lpstr>
      <vt:lpstr>ולדורות הבאים...</vt:lpstr>
      <vt:lpstr>שקופית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דיון בדילמות ננואתיות במסגרת תלמידי חט"ע</dc:title>
  <dc:creator>admin</dc:creator>
  <cp:lastModifiedBy>admin</cp:lastModifiedBy>
  <cp:revision>103</cp:revision>
  <dcterms:created xsi:type="dcterms:W3CDTF">2010-11-15T15:17:14Z</dcterms:created>
  <dcterms:modified xsi:type="dcterms:W3CDTF">2011-12-25T04:48:47Z</dcterms:modified>
</cp:coreProperties>
</file>