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xlsx" ContentType="application/vnd.openxmlformats-officedocument.spreadsheetml.sheet"/>
  <Override PartName="/ppt/charts/chart3.xml" ContentType="application/vnd.openxmlformats-officedocument.drawingml.char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charts/chart1.xml" ContentType="application/vnd.openxmlformats-officedocument.drawingml.chart+xml"/>
  <Override PartName="/ppt/charts/chart2.xml" ContentType="application/vnd.openxmlformats-officedocument.drawingml.char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96" r:id="rId1"/>
  </p:sldMasterIdLst>
  <p:sldIdLst>
    <p:sldId id="256" r:id="rId2"/>
    <p:sldId id="257" r:id="rId3"/>
    <p:sldId id="258" r:id="rId4"/>
    <p:sldId id="259" r:id="rId5"/>
    <p:sldId id="260" r:id="rId6"/>
    <p:sldId id="261" r:id="rId7"/>
    <p:sldId id="262"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8" r:id="rId22"/>
    <p:sldId id="279" r:id="rId23"/>
    <p:sldId id="281" r:id="rId24"/>
    <p:sldId id="282" r:id="rId25"/>
    <p:sldId id="283" r:id="rId26"/>
    <p:sldId id="285" r:id="rId27"/>
    <p:sldId id="286" r:id="rId28"/>
    <p:sldId id="287" r:id="rId29"/>
  </p:sldIdLst>
  <p:sldSz cx="9144000" cy="6858000" type="screen4x3"/>
  <p:notesSz cx="6858000" cy="9144000"/>
  <p:defaultText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סגנון ביניים 2 - הדגשה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84380"/>
    <p:restoredTop sz="94660"/>
  </p:normalViewPr>
  <p:slideViewPr>
    <p:cSldViewPr>
      <p:cViewPr varScale="1">
        <p:scale>
          <a:sx n="105" d="100"/>
          <a:sy n="105" d="100"/>
        </p:scale>
        <p:origin x="-1158" y="-8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Office_Excel_Worksheet1.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Office_Excel_Worksheet2.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Office_Excel_Worksheet3.xlsx"/></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he-IL"/>
  <c:chart>
    <c:plotArea>
      <c:layout/>
      <c:barChart>
        <c:barDir val="col"/>
        <c:grouping val="clustered"/>
        <c:ser>
          <c:idx val="0"/>
          <c:order val="0"/>
          <c:tx>
            <c:strRef>
              <c:f>גיליון1!$B$1</c:f>
              <c:strCache>
                <c:ptCount val="1"/>
                <c:pt idx="0">
                  <c:v>נתוני פרי לקבוצת הניסוי</c:v>
                </c:pt>
              </c:strCache>
            </c:strRef>
          </c:tx>
          <c:cat>
            <c:strRef>
              <c:f>גיליון1!$A$2:$A$6</c:f>
              <c:strCache>
                <c:ptCount val="5"/>
                <c:pt idx="0">
                  <c:v>רלוונטיות</c:v>
                </c:pt>
                <c:pt idx="1">
                  <c:v>עיניין</c:v>
                </c:pt>
                <c:pt idx="2">
                  <c:v>התלמיד במרכז</c:v>
                </c:pt>
                <c:pt idx="3">
                  <c:v>מיומנויות קוגניטיביות</c:v>
                </c:pt>
                <c:pt idx="4">
                  <c:v>מוטיבציה</c:v>
                </c:pt>
              </c:strCache>
            </c:strRef>
          </c:cat>
          <c:val>
            <c:numRef>
              <c:f>גיליון1!$B$2:$B$6</c:f>
              <c:numCache>
                <c:formatCode>General</c:formatCode>
                <c:ptCount val="5"/>
                <c:pt idx="0">
                  <c:v>3.524</c:v>
                </c:pt>
                <c:pt idx="1">
                  <c:v>3.7770000000000001</c:v>
                </c:pt>
                <c:pt idx="2">
                  <c:v>3.3279999999999998</c:v>
                </c:pt>
                <c:pt idx="3">
                  <c:v>3.5619999999999998</c:v>
                </c:pt>
                <c:pt idx="4">
                  <c:v>3.5759999999999987</c:v>
                </c:pt>
              </c:numCache>
            </c:numRef>
          </c:val>
        </c:ser>
        <c:ser>
          <c:idx val="1"/>
          <c:order val="1"/>
          <c:tx>
            <c:strRef>
              <c:f>גיליון1!$C$1</c:f>
              <c:strCache>
                <c:ptCount val="1"/>
                <c:pt idx="0">
                  <c:v>נתוני פרי לקבוצת הביקורת</c:v>
                </c:pt>
              </c:strCache>
            </c:strRef>
          </c:tx>
          <c:cat>
            <c:strRef>
              <c:f>גיליון1!$A$2:$A$6</c:f>
              <c:strCache>
                <c:ptCount val="5"/>
                <c:pt idx="0">
                  <c:v>רלוונטיות</c:v>
                </c:pt>
                <c:pt idx="1">
                  <c:v>עיניין</c:v>
                </c:pt>
                <c:pt idx="2">
                  <c:v>התלמיד במרכז</c:v>
                </c:pt>
                <c:pt idx="3">
                  <c:v>מיומנויות קוגניטיביות</c:v>
                </c:pt>
                <c:pt idx="4">
                  <c:v>מוטיבציה</c:v>
                </c:pt>
              </c:strCache>
            </c:strRef>
          </c:cat>
          <c:val>
            <c:numRef>
              <c:f>גיליון1!$C$2:$C$6</c:f>
              <c:numCache>
                <c:formatCode>General</c:formatCode>
                <c:ptCount val="5"/>
                <c:pt idx="0">
                  <c:v>3.7330000000000001</c:v>
                </c:pt>
                <c:pt idx="1">
                  <c:v>4.09</c:v>
                </c:pt>
                <c:pt idx="2">
                  <c:v>3.5859999999999999</c:v>
                </c:pt>
                <c:pt idx="3">
                  <c:v>3.9449999999999998</c:v>
                </c:pt>
                <c:pt idx="4">
                  <c:v>3.8329999999999913</c:v>
                </c:pt>
              </c:numCache>
            </c:numRef>
          </c:val>
        </c:ser>
        <c:ser>
          <c:idx val="2"/>
          <c:order val="2"/>
          <c:tx>
            <c:strRef>
              <c:f>גיליון1!$D$1</c:f>
              <c:strCache>
                <c:ptCount val="1"/>
                <c:pt idx="0">
                  <c:v>עמודה1</c:v>
                </c:pt>
              </c:strCache>
            </c:strRef>
          </c:tx>
          <c:cat>
            <c:strRef>
              <c:f>גיליון1!$A$2:$A$6</c:f>
              <c:strCache>
                <c:ptCount val="5"/>
                <c:pt idx="0">
                  <c:v>רלוונטיות</c:v>
                </c:pt>
                <c:pt idx="1">
                  <c:v>עיניין</c:v>
                </c:pt>
                <c:pt idx="2">
                  <c:v>התלמיד במרכז</c:v>
                </c:pt>
                <c:pt idx="3">
                  <c:v>מיומנויות קוגניטיביות</c:v>
                </c:pt>
                <c:pt idx="4">
                  <c:v>מוטיבציה</c:v>
                </c:pt>
              </c:strCache>
            </c:strRef>
          </c:cat>
          <c:val>
            <c:numRef>
              <c:f>גיליון1!$D$2:$D$6</c:f>
              <c:numCache>
                <c:formatCode>General</c:formatCode>
                <c:ptCount val="5"/>
              </c:numCache>
            </c:numRef>
          </c:val>
        </c:ser>
        <c:axId val="62528128"/>
        <c:axId val="63378560"/>
      </c:barChart>
      <c:catAx>
        <c:axId val="62528128"/>
        <c:scaling>
          <c:orientation val="minMax"/>
        </c:scaling>
        <c:axPos val="b"/>
        <c:tickLblPos val="nextTo"/>
        <c:crossAx val="63378560"/>
        <c:crosses val="autoZero"/>
        <c:auto val="1"/>
        <c:lblAlgn val="ctr"/>
        <c:lblOffset val="100"/>
      </c:catAx>
      <c:valAx>
        <c:axId val="63378560"/>
        <c:scaling>
          <c:orientation val="minMax"/>
        </c:scaling>
        <c:axPos val="l"/>
        <c:majorGridlines/>
        <c:numFmt formatCode="General" sourceLinked="1"/>
        <c:tickLblPos val="nextTo"/>
        <c:crossAx val="62528128"/>
        <c:crosses val="autoZero"/>
        <c:crossBetween val="between"/>
      </c:valAx>
    </c:plotArea>
    <c:legend>
      <c:legendPos val="r"/>
      <c:legendEntry>
        <c:idx val="2"/>
        <c:delete val="1"/>
      </c:legendEntry>
      <c:layout/>
    </c:legend>
    <c:plotVisOnly val="1"/>
  </c:chart>
  <c:externalData r:id="rId1"/>
</c:chartSpace>
</file>

<file path=ppt/charts/chart2.xml><?xml version="1.0" encoding="utf-8"?>
<c:chartSpace xmlns:c="http://schemas.openxmlformats.org/drawingml/2006/chart" xmlns:a="http://schemas.openxmlformats.org/drawingml/2006/main" xmlns:r="http://schemas.openxmlformats.org/officeDocument/2006/relationships">
  <c:date1904 val="1"/>
  <c:lang val="he-IL"/>
  <c:chart>
    <c:plotArea>
      <c:layout/>
      <c:barChart>
        <c:barDir val="col"/>
        <c:grouping val="clustered"/>
        <c:ser>
          <c:idx val="0"/>
          <c:order val="0"/>
          <c:tx>
            <c:strRef>
              <c:f>גיליון1!$B$1</c:f>
              <c:strCache>
                <c:ptCount val="1"/>
                <c:pt idx="0">
                  <c:v>השינוי בין נתוני הפרי לפוסט בקבוצת הניסוי</c:v>
                </c:pt>
              </c:strCache>
            </c:strRef>
          </c:tx>
          <c:cat>
            <c:strRef>
              <c:f>גיליון1!$A$2:$A$7</c:f>
              <c:strCache>
                <c:ptCount val="6"/>
                <c:pt idx="0">
                  <c:v>רלוונטיות</c:v>
                </c:pt>
                <c:pt idx="1">
                  <c:v>עיניין</c:v>
                </c:pt>
                <c:pt idx="2">
                  <c:v>התלמיד במרכז</c:v>
                </c:pt>
                <c:pt idx="3">
                  <c:v>מיומנויות קוגניטיביות</c:v>
                </c:pt>
                <c:pt idx="4">
                  <c:v>מוטיבציה</c:v>
                </c:pt>
                <c:pt idx="5">
                  <c:v>כימיה מודרנית</c:v>
                </c:pt>
              </c:strCache>
            </c:strRef>
          </c:cat>
          <c:val>
            <c:numRef>
              <c:f>גיליון1!$B$2:$B$7</c:f>
              <c:numCache>
                <c:formatCode>General</c:formatCode>
                <c:ptCount val="6"/>
                <c:pt idx="0">
                  <c:v>0.1140000000000001</c:v>
                </c:pt>
                <c:pt idx="1">
                  <c:v>0.15700000000000044</c:v>
                </c:pt>
                <c:pt idx="2">
                  <c:v>0.27600000000000002</c:v>
                </c:pt>
                <c:pt idx="3">
                  <c:v>0.25900000000000001</c:v>
                </c:pt>
                <c:pt idx="4">
                  <c:v>0.15400000000000041</c:v>
                </c:pt>
                <c:pt idx="5">
                  <c:v>0.22400000000000023</c:v>
                </c:pt>
              </c:numCache>
            </c:numRef>
          </c:val>
        </c:ser>
        <c:ser>
          <c:idx val="1"/>
          <c:order val="1"/>
          <c:tx>
            <c:strRef>
              <c:f>גיליון1!$C$1</c:f>
              <c:strCache>
                <c:ptCount val="1"/>
                <c:pt idx="0">
                  <c:v>השינוי בין נתוני הפרי לפוסט בקבוצת הביקורת</c:v>
                </c:pt>
              </c:strCache>
            </c:strRef>
          </c:tx>
          <c:cat>
            <c:strRef>
              <c:f>גיליון1!$A$2:$A$7</c:f>
              <c:strCache>
                <c:ptCount val="6"/>
                <c:pt idx="0">
                  <c:v>רלוונטיות</c:v>
                </c:pt>
                <c:pt idx="1">
                  <c:v>עיניין</c:v>
                </c:pt>
                <c:pt idx="2">
                  <c:v>התלמיד במרכז</c:v>
                </c:pt>
                <c:pt idx="3">
                  <c:v>מיומנויות קוגניטיביות</c:v>
                </c:pt>
                <c:pt idx="4">
                  <c:v>מוטיבציה</c:v>
                </c:pt>
                <c:pt idx="5">
                  <c:v>כימיה מודרנית</c:v>
                </c:pt>
              </c:strCache>
            </c:strRef>
          </c:cat>
          <c:val>
            <c:numRef>
              <c:f>גיליון1!$C$2:$C$7</c:f>
              <c:numCache>
                <c:formatCode>General</c:formatCode>
                <c:ptCount val="6"/>
                <c:pt idx="0">
                  <c:v>3.7000000000000234E-2</c:v>
                </c:pt>
                <c:pt idx="1">
                  <c:v>0.2220000000000002</c:v>
                </c:pt>
                <c:pt idx="2">
                  <c:v>0.29300000000000032</c:v>
                </c:pt>
                <c:pt idx="3">
                  <c:v>8.3000000000000268E-2</c:v>
                </c:pt>
                <c:pt idx="4">
                  <c:v>5.7000000000000113E-2</c:v>
                </c:pt>
                <c:pt idx="5">
                  <c:v>4.3000000000000003E-2</c:v>
                </c:pt>
              </c:numCache>
            </c:numRef>
          </c:val>
        </c:ser>
        <c:ser>
          <c:idx val="2"/>
          <c:order val="2"/>
          <c:tx>
            <c:strRef>
              <c:f>גיליון1!$D$1</c:f>
              <c:strCache>
                <c:ptCount val="1"/>
                <c:pt idx="0">
                  <c:v>עמודה1</c:v>
                </c:pt>
              </c:strCache>
            </c:strRef>
          </c:tx>
          <c:cat>
            <c:strRef>
              <c:f>גיליון1!$A$2:$A$7</c:f>
              <c:strCache>
                <c:ptCount val="6"/>
                <c:pt idx="0">
                  <c:v>רלוונטיות</c:v>
                </c:pt>
                <c:pt idx="1">
                  <c:v>עיניין</c:v>
                </c:pt>
                <c:pt idx="2">
                  <c:v>התלמיד במרכז</c:v>
                </c:pt>
                <c:pt idx="3">
                  <c:v>מיומנויות קוגניטיביות</c:v>
                </c:pt>
                <c:pt idx="4">
                  <c:v>מוטיבציה</c:v>
                </c:pt>
                <c:pt idx="5">
                  <c:v>כימיה מודרנית</c:v>
                </c:pt>
              </c:strCache>
            </c:strRef>
          </c:cat>
          <c:val>
            <c:numRef>
              <c:f>גיליון1!$D$2:$D$7</c:f>
              <c:numCache>
                <c:formatCode>General</c:formatCode>
                <c:ptCount val="6"/>
              </c:numCache>
            </c:numRef>
          </c:val>
        </c:ser>
        <c:axId val="68327680"/>
        <c:axId val="68333568"/>
      </c:barChart>
      <c:catAx>
        <c:axId val="68327680"/>
        <c:scaling>
          <c:orientation val="minMax"/>
        </c:scaling>
        <c:axPos val="b"/>
        <c:tickLblPos val="nextTo"/>
        <c:txPr>
          <a:bodyPr/>
          <a:lstStyle/>
          <a:p>
            <a:pPr>
              <a:defRPr lang="en-US"/>
            </a:pPr>
            <a:endParaRPr lang="he-IL"/>
          </a:p>
        </c:txPr>
        <c:crossAx val="68333568"/>
        <c:crosses val="autoZero"/>
        <c:auto val="1"/>
        <c:lblAlgn val="ctr"/>
        <c:lblOffset val="100"/>
      </c:catAx>
      <c:valAx>
        <c:axId val="68333568"/>
        <c:scaling>
          <c:orientation val="minMax"/>
        </c:scaling>
        <c:axPos val="l"/>
        <c:majorGridlines/>
        <c:numFmt formatCode="General" sourceLinked="1"/>
        <c:tickLblPos val="nextTo"/>
        <c:txPr>
          <a:bodyPr/>
          <a:lstStyle/>
          <a:p>
            <a:pPr>
              <a:defRPr lang="en-US"/>
            </a:pPr>
            <a:endParaRPr lang="he-IL"/>
          </a:p>
        </c:txPr>
        <c:crossAx val="68327680"/>
        <c:crosses val="autoZero"/>
        <c:crossBetween val="between"/>
      </c:valAx>
    </c:plotArea>
    <c:legend>
      <c:legendPos val="r"/>
      <c:legendEntry>
        <c:idx val="2"/>
        <c:delete val="1"/>
      </c:legendEntry>
      <c:layout/>
      <c:txPr>
        <a:bodyPr/>
        <a:lstStyle/>
        <a:p>
          <a:pPr>
            <a:defRPr lang="en-US"/>
          </a:pPr>
          <a:endParaRPr lang="he-IL"/>
        </a:p>
      </c:txPr>
    </c:legend>
    <c:plotVisOnly val="1"/>
  </c:chart>
  <c:externalData r:id="rId1"/>
</c:chartSpace>
</file>

<file path=ppt/charts/chart3.xml><?xml version="1.0" encoding="utf-8"?>
<c:chartSpace xmlns:c="http://schemas.openxmlformats.org/drawingml/2006/chart" xmlns:a="http://schemas.openxmlformats.org/drawingml/2006/main" xmlns:r="http://schemas.openxmlformats.org/officeDocument/2006/relationships">
  <c:date1904 val="1"/>
  <c:lang val="he-IL"/>
  <c:chart>
    <c:plotArea>
      <c:layout/>
      <c:barChart>
        <c:barDir val="col"/>
        <c:grouping val="clustered"/>
        <c:ser>
          <c:idx val="0"/>
          <c:order val="0"/>
          <c:tx>
            <c:strRef>
              <c:f>גיליון1!$B$1</c:f>
              <c:strCache>
                <c:ptCount val="1"/>
                <c:pt idx="0">
                  <c:v>השינוי בין נתוני הפרי לפוסט בקבוצת הניסוי</c:v>
                </c:pt>
              </c:strCache>
            </c:strRef>
          </c:tx>
          <c:cat>
            <c:strRef>
              <c:f>גיליון1!$A$2:$A$7</c:f>
              <c:strCache>
                <c:ptCount val="6"/>
                <c:pt idx="0">
                  <c:v>רלוונטיות</c:v>
                </c:pt>
                <c:pt idx="1">
                  <c:v>עיניין</c:v>
                </c:pt>
                <c:pt idx="2">
                  <c:v>התלמיד במרכז</c:v>
                </c:pt>
                <c:pt idx="3">
                  <c:v>מיומנויות קוגניטיביות</c:v>
                </c:pt>
                <c:pt idx="4">
                  <c:v>מוטיבציה</c:v>
                </c:pt>
                <c:pt idx="5">
                  <c:v>כימיה מודרנית</c:v>
                </c:pt>
              </c:strCache>
            </c:strRef>
          </c:cat>
          <c:val>
            <c:numRef>
              <c:f>גיליון1!$B$2:$B$7</c:f>
              <c:numCache>
                <c:formatCode>General</c:formatCode>
                <c:ptCount val="6"/>
                <c:pt idx="0">
                  <c:v>0.1140000000000001</c:v>
                </c:pt>
                <c:pt idx="1">
                  <c:v>0.15700000000000044</c:v>
                </c:pt>
                <c:pt idx="2">
                  <c:v>0.27600000000000002</c:v>
                </c:pt>
                <c:pt idx="3">
                  <c:v>0.25900000000000001</c:v>
                </c:pt>
                <c:pt idx="4">
                  <c:v>0.15400000000000041</c:v>
                </c:pt>
                <c:pt idx="5">
                  <c:v>0.22400000000000023</c:v>
                </c:pt>
              </c:numCache>
            </c:numRef>
          </c:val>
        </c:ser>
        <c:ser>
          <c:idx val="1"/>
          <c:order val="1"/>
          <c:tx>
            <c:strRef>
              <c:f>גיליון1!$C$1</c:f>
              <c:strCache>
                <c:ptCount val="1"/>
                <c:pt idx="0">
                  <c:v>השינוי בין נתוני הפרי לפוסט בקבוצת הביקורת</c:v>
                </c:pt>
              </c:strCache>
            </c:strRef>
          </c:tx>
          <c:cat>
            <c:strRef>
              <c:f>גיליון1!$A$2:$A$7</c:f>
              <c:strCache>
                <c:ptCount val="6"/>
                <c:pt idx="0">
                  <c:v>רלוונטיות</c:v>
                </c:pt>
                <c:pt idx="1">
                  <c:v>עיניין</c:v>
                </c:pt>
                <c:pt idx="2">
                  <c:v>התלמיד במרכז</c:v>
                </c:pt>
                <c:pt idx="3">
                  <c:v>מיומנויות קוגניטיביות</c:v>
                </c:pt>
                <c:pt idx="4">
                  <c:v>מוטיבציה</c:v>
                </c:pt>
                <c:pt idx="5">
                  <c:v>כימיה מודרנית</c:v>
                </c:pt>
              </c:strCache>
            </c:strRef>
          </c:cat>
          <c:val>
            <c:numRef>
              <c:f>גיליון1!$C$2:$C$7</c:f>
              <c:numCache>
                <c:formatCode>General</c:formatCode>
                <c:ptCount val="6"/>
                <c:pt idx="0">
                  <c:v>3.7000000000000248E-2</c:v>
                </c:pt>
                <c:pt idx="1">
                  <c:v>0.2220000000000002</c:v>
                </c:pt>
                <c:pt idx="2">
                  <c:v>0.29300000000000032</c:v>
                </c:pt>
                <c:pt idx="3">
                  <c:v>8.3000000000000268E-2</c:v>
                </c:pt>
                <c:pt idx="4">
                  <c:v>5.7000000000000113E-2</c:v>
                </c:pt>
                <c:pt idx="5">
                  <c:v>4.3000000000000003E-2</c:v>
                </c:pt>
              </c:numCache>
            </c:numRef>
          </c:val>
        </c:ser>
        <c:ser>
          <c:idx val="2"/>
          <c:order val="2"/>
          <c:tx>
            <c:strRef>
              <c:f>גיליון1!$D$1</c:f>
              <c:strCache>
                <c:ptCount val="1"/>
                <c:pt idx="0">
                  <c:v>עמודה1</c:v>
                </c:pt>
              </c:strCache>
            </c:strRef>
          </c:tx>
          <c:cat>
            <c:strRef>
              <c:f>גיליון1!$A$2:$A$7</c:f>
              <c:strCache>
                <c:ptCount val="6"/>
                <c:pt idx="0">
                  <c:v>רלוונטיות</c:v>
                </c:pt>
                <c:pt idx="1">
                  <c:v>עיניין</c:v>
                </c:pt>
                <c:pt idx="2">
                  <c:v>התלמיד במרכז</c:v>
                </c:pt>
                <c:pt idx="3">
                  <c:v>מיומנויות קוגניטיביות</c:v>
                </c:pt>
                <c:pt idx="4">
                  <c:v>מוטיבציה</c:v>
                </c:pt>
                <c:pt idx="5">
                  <c:v>כימיה מודרנית</c:v>
                </c:pt>
              </c:strCache>
            </c:strRef>
          </c:cat>
          <c:val>
            <c:numRef>
              <c:f>גיליון1!$D$2:$D$7</c:f>
              <c:numCache>
                <c:formatCode>General</c:formatCode>
                <c:ptCount val="6"/>
              </c:numCache>
            </c:numRef>
          </c:val>
        </c:ser>
        <c:axId val="69694208"/>
        <c:axId val="69695744"/>
      </c:barChart>
      <c:catAx>
        <c:axId val="69694208"/>
        <c:scaling>
          <c:orientation val="minMax"/>
        </c:scaling>
        <c:axPos val="b"/>
        <c:tickLblPos val="nextTo"/>
        <c:txPr>
          <a:bodyPr/>
          <a:lstStyle/>
          <a:p>
            <a:pPr>
              <a:defRPr lang="en-US"/>
            </a:pPr>
            <a:endParaRPr lang="he-IL"/>
          </a:p>
        </c:txPr>
        <c:crossAx val="69695744"/>
        <c:crosses val="autoZero"/>
        <c:auto val="1"/>
        <c:lblAlgn val="ctr"/>
        <c:lblOffset val="100"/>
      </c:catAx>
      <c:valAx>
        <c:axId val="69695744"/>
        <c:scaling>
          <c:orientation val="minMax"/>
        </c:scaling>
        <c:axPos val="l"/>
        <c:majorGridlines/>
        <c:numFmt formatCode="General" sourceLinked="1"/>
        <c:tickLblPos val="nextTo"/>
        <c:txPr>
          <a:bodyPr/>
          <a:lstStyle/>
          <a:p>
            <a:pPr>
              <a:defRPr lang="en-US"/>
            </a:pPr>
            <a:endParaRPr lang="he-IL"/>
          </a:p>
        </c:txPr>
        <c:crossAx val="69694208"/>
        <c:crosses val="autoZero"/>
        <c:crossBetween val="between"/>
      </c:valAx>
    </c:plotArea>
    <c:legend>
      <c:legendPos val="r"/>
      <c:legendEntry>
        <c:idx val="2"/>
        <c:delete val="1"/>
      </c:legendEntry>
      <c:layout/>
      <c:txPr>
        <a:bodyPr/>
        <a:lstStyle/>
        <a:p>
          <a:pPr>
            <a:defRPr lang="en-US"/>
          </a:pPr>
          <a:endParaRPr lang="he-IL"/>
        </a:p>
      </c:txPr>
    </c:legend>
    <c:plotVisOnly val="1"/>
  </c:chart>
  <c:externalData r:id="rId1"/>
</c:chartSpac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שקופית כותרת">
    <p:bg>
      <p:bgRef idx="1001">
        <a:schemeClr val="bg2"/>
      </p:bgRef>
    </p:bg>
    <p:spTree>
      <p:nvGrpSpPr>
        <p:cNvPr id="1" name=""/>
        <p:cNvGrpSpPr/>
        <p:nvPr/>
      </p:nvGrpSpPr>
      <p:grpSpPr>
        <a:xfrm>
          <a:off x="0" y="0"/>
          <a:ext cx="0" cy="0"/>
          <a:chOff x="0" y="0"/>
          <a:chExt cx="0" cy="0"/>
        </a:xfrm>
      </p:grpSpPr>
      <p:sp>
        <p:nvSpPr>
          <p:cNvPr id="15" name="מלבן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מלבן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מלבן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מלבן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מלבן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כותרת משנה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he-IL" smtClean="0"/>
              <a:t>לחץ כדי לערוך סגנון כותרת משנה של תבנית בסיס</a:t>
            </a:r>
            <a:endParaRPr kumimoji="0" lang="en-US"/>
          </a:p>
        </p:txBody>
      </p:sp>
      <p:sp>
        <p:nvSpPr>
          <p:cNvPr id="28" name="מציין מיקום של תאריך 27"/>
          <p:cNvSpPr>
            <a:spLocks noGrp="1"/>
          </p:cNvSpPr>
          <p:nvPr>
            <p:ph type="dt" sz="half" idx="10"/>
          </p:nvPr>
        </p:nvSpPr>
        <p:spPr/>
        <p:txBody>
          <a:bodyPr/>
          <a:lstStyle/>
          <a:p>
            <a:fld id="{BE29A176-1DA8-4514-87E3-CBF3E12A4C2D}" type="datetimeFigureOut">
              <a:rPr lang="he-IL" smtClean="0"/>
              <a:pPr/>
              <a:t>כ"ט/כסלו/תשע"ב</a:t>
            </a:fld>
            <a:endParaRPr lang="he-IL"/>
          </a:p>
        </p:txBody>
      </p:sp>
      <p:sp>
        <p:nvSpPr>
          <p:cNvPr id="17" name="מציין מיקום של כותרת תחתונה 16"/>
          <p:cNvSpPr>
            <a:spLocks noGrp="1"/>
          </p:cNvSpPr>
          <p:nvPr>
            <p:ph type="ftr" sz="quarter" idx="11"/>
          </p:nvPr>
        </p:nvSpPr>
        <p:spPr/>
        <p:txBody>
          <a:bodyPr/>
          <a:lstStyle/>
          <a:p>
            <a:endParaRPr lang="he-IL"/>
          </a:p>
        </p:txBody>
      </p:sp>
      <p:sp>
        <p:nvSpPr>
          <p:cNvPr id="7" name="מחבר ישר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מלבן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אליפסה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אליפסה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מציין מיקום של מספר שקופית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9FDEA24B-2CF7-4151-B562-2B436DFFD1F1}" type="slidenum">
              <a:rPr lang="he-IL" smtClean="0"/>
              <a:pPr/>
              <a:t>‹#›</a:t>
            </a:fld>
            <a:endParaRPr lang="he-IL"/>
          </a:p>
        </p:txBody>
      </p:sp>
      <p:sp>
        <p:nvSpPr>
          <p:cNvPr id="8" name="כותרת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he-IL" smtClean="0"/>
              <a:t>לחץ כדי לערוך סגנון כותרת של תבנית בסיס</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כותרת וטקסט אנכי">
    <p:bg>
      <p:bgRef idx="1001">
        <a:schemeClr val="bg2"/>
      </p:bgRef>
    </p:bg>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kumimoji="0" lang="he-IL" smtClean="0"/>
              <a:t>לחץ כדי לערוך סגנון כותרת של תבנית בסיס</a:t>
            </a:r>
            <a:endParaRPr kumimoji="0" lang="en-US"/>
          </a:p>
        </p:txBody>
      </p:sp>
      <p:sp>
        <p:nvSpPr>
          <p:cNvPr id="3" name="מציין מיקום של טקסט אנכי 2"/>
          <p:cNvSpPr>
            <a:spLocks noGrp="1"/>
          </p:cNvSpPr>
          <p:nvPr>
            <p:ph type="body" orient="vert" idx="1"/>
          </p:nvPr>
        </p:nvSpPr>
        <p:spPr/>
        <p:txBody>
          <a:bodyPr vert="eaVert"/>
          <a:lstStyle/>
          <a:p>
            <a:pPr lvl="0" eaLnBrk="1" latinLnBrk="0" hangingPunct="1"/>
            <a:r>
              <a:rPr lang="he-IL" smtClean="0"/>
              <a:t>לחץ כדי לערוך סגנונות טקסט של תבנית בסיס</a:t>
            </a:r>
          </a:p>
          <a:p>
            <a:pPr lvl="1" eaLnBrk="1" latinLnBrk="0" hangingPunct="1"/>
            <a:r>
              <a:rPr lang="he-IL" smtClean="0"/>
              <a:t>רמה שנייה</a:t>
            </a:r>
          </a:p>
          <a:p>
            <a:pPr lvl="2" eaLnBrk="1" latinLnBrk="0" hangingPunct="1"/>
            <a:r>
              <a:rPr lang="he-IL" smtClean="0"/>
              <a:t>רמה שלישית</a:t>
            </a:r>
          </a:p>
          <a:p>
            <a:pPr lvl="3" eaLnBrk="1" latinLnBrk="0" hangingPunct="1"/>
            <a:r>
              <a:rPr lang="he-IL" smtClean="0"/>
              <a:t>רמה רביעית</a:t>
            </a:r>
          </a:p>
          <a:p>
            <a:pPr lvl="4" eaLnBrk="1" latinLnBrk="0" hangingPunct="1"/>
            <a:r>
              <a:rPr lang="he-IL" smtClean="0"/>
              <a:t>רמה חמישית</a:t>
            </a:r>
            <a:endParaRPr kumimoji="0" lang="en-US"/>
          </a:p>
        </p:txBody>
      </p:sp>
      <p:sp>
        <p:nvSpPr>
          <p:cNvPr id="4" name="מציין מיקום של תאריך 3"/>
          <p:cNvSpPr>
            <a:spLocks noGrp="1"/>
          </p:cNvSpPr>
          <p:nvPr>
            <p:ph type="dt" sz="half" idx="10"/>
          </p:nvPr>
        </p:nvSpPr>
        <p:spPr/>
        <p:txBody>
          <a:bodyPr/>
          <a:lstStyle/>
          <a:p>
            <a:fld id="{BE29A176-1DA8-4514-87E3-CBF3E12A4C2D}" type="datetimeFigureOut">
              <a:rPr lang="he-IL" smtClean="0"/>
              <a:pPr/>
              <a:t>כ"ט/כסלו/תשע"ב</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p:txBody>
          <a:bodyPr/>
          <a:lstStyle/>
          <a:p>
            <a:fld id="{9FDEA24B-2CF7-4151-B562-2B436DFFD1F1}" type="slidenum">
              <a:rPr lang="he-IL" smtClean="0"/>
              <a:pPr/>
              <a:t>‹#›</a:t>
            </a:fld>
            <a:endParaRPr lang="he-IL"/>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כותרת אנכית וטקסט">
    <p:bg>
      <p:bgRef idx="1001">
        <a:schemeClr val="bg2"/>
      </p:bgRef>
    </p:bg>
    <p:spTree>
      <p:nvGrpSpPr>
        <p:cNvPr id="1" name=""/>
        <p:cNvGrpSpPr/>
        <p:nvPr/>
      </p:nvGrpSpPr>
      <p:grpSpPr>
        <a:xfrm>
          <a:off x="0" y="0"/>
          <a:ext cx="0" cy="0"/>
          <a:chOff x="0" y="0"/>
          <a:chExt cx="0" cy="0"/>
        </a:xfrm>
      </p:grpSpPr>
      <p:sp>
        <p:nvSpPr>
          <p:cNvPr id="7" name="מלבן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מלבן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מלבן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מלבן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מלבן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מלבן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מחבר ישר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אליפסה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אליפסה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מציין מיקום של מספר שקופית 5"/>
          <p:cNvSpPr>
            <a:spLocks noGrp="1"/>
          </p:cNvSpPr>
          <p:nvPr>
            <p:ph type="sldNum" sz="quarter" idx="12"/>
          </p:nvPr>
        </p:nvSpPr>
        <p:spPr>
          <a:xfrm>
            <a:off x="6915912" y="3009901"/>
            <a:ext cx="457200" cy="441325"/>
          </a:xfrm>
        </p:spPr>
        <p:txBody>
          <a:bodyPr/>
          <a:lstStyle/>
          <a:p>
            <a:fld id="{9FDEA24B-2CF7-4151-B562-2B436DFFD1F1}" type="slidenum">
              <a:rPr lang="he-IL" smtClean="0"/>
              <a:pPr/>
              <a:t>‹#›</a:t>
            </a:fld>
            <a:endParaRPr lang="he-IL"/>
          </a:p>
        </p:txBody>
      </p:sp>
      <p:sp>
        <p:nvSpPr>
          <p:cNvPr id="3" name="מציין מיקום של טקסט אנכי 2"/>
          <p:cNvSpPr>
            <a:spLocks noGrp="1"/>
          </p:cNvSpPr>
          <p:nvPr>
            <p:ph type="body" orient="vert" idx="1"/>
          </p:nvPr>
        </p:nvSpPr>
        <p:spPr>
          <a:xfrm>
            <a:off x="304800" y="304800"/>
            <a:ext cx="6553200" cy="5821366"/>
          </a:xfrm>
        </p:spPr>
        <p:txBody>
          <a:bodyPr vert="eaVert"/>
          <a:lstStyle/>
          <a:p>
            <a:pPr lvl="0" eaLnBrk="1" latinLnBrk="0" hangingPunct="1"/>
            <a:r>
              <a:rPr lang="he-IL" smtClean="0"/>
              <a:t>לחץ כדי לערוך סגנונות טקסט של תבנית בסיס</a:t>
            </a:r>
          </a:p>
          <a:p>
            <a:pPr lvl="1" eaLnBrk="1" latinLnBrk="0" hangingPunct="1"/>
            <a:r>
              <a:rPr lang="he-IL" smtClean="0"/>
              <a:t>רמה שנייה</a:t>
            </a:r>
          </a:p>
          <a:p>
            <a:pPr lvl="2" eaLnBrk="1" latinLnBrk="0" hangingPunct="1"/>
            <a:r>
              <a:rPr lang="he-IL" smtClean="0"/>
              <a:t>רמה שלישית</a:t>
            </a:r>
          </a:p>
          <a:p>
            <a:pPr lvl="3" eaLnBrk="1" latinLnBrk="0" hangingPunct="1"/>
            <a:r>
              <a:rPr lang="he-IL" smtClean="0"/>
              <a:t>רמה רביעית</a:t>
            </a:r>
          </a:p>
          <a:p>
            <a:pPr lvl="4" eaLnBrk="1" latinLnBrk="0" hangingPunct="1"/>
            <a:r>
              <a:rPr lang="he-IL" smtClean="0"/>
              <a:t>רמה חמישית</a:t>
            </a:r>
            <a:endParaRPr kumimoji="0" lang="en-US"/>
          </a:p>
        </p:txBody>
      </p:sp>
      <p:sp>
        <p:nvSpPr>
          <p:cNvPr id="4" name="מציין מיקום של תאריך 3"/>
          <p:cNvSpPr>
            <a:spLocks noGrp="1"/>
          </p:cNvSpPr>
          <p:nvPr>
            <p:ph type="dt" sz="half" idx="10"/>
          </p:nvPr>
        </p:nvSpPr>
        <p:spPr/>
        <p:txBody>
          <a:bodyPr/>
          <a:lstStyle/>
          <a:p>
            <a:fld id="{BE29A176-1DA8-4514-87E3-CBF3E12A4C2D}" type="datetimeFigureOut">
              <a:rPr lang="he-IL" smtClean="0"/>
              <a:pPr/>
              <a:t>כ"ט/כסלו/תשע"ב</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2" name="כותרת אנכית 1"/>
          <p:cNvSpPr>
            <a:spLocks noGrp="1"/>
          </p:cNvSpPr>
          <p:nvPr>
            <p:ph type="title" orient="vert"/>
          </p:nvPr>
        </p:nvSpPr>
        <p:spPr>
          <a:xfrm>
            <a:off x="7391400" y="304801"/>
            <a:ext cx="1447800" cy="5851525"/>
          </a:xfrm>
        </p:spPr>
        <p:txBody>
          <a:bodyPr vert="eaVert"/>
          <a:lstStyle/>
          <a:p>
            <a:r>
              <a:rPr kumimoji="0" lang="he-IL" smtClean="0"/>
              <a:t>לחץ כדי לערוך סגנון כותרת של תבנית בסיס</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כותרת ותוכן">
    <p:bg>
      <p:bgRef idx="1001">
        <a:schemeClr val="bg2"/>
      </p:bgRef>
    </p:bg>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lvl1pPr>
              <a:defRPr>
                <a:solidFill>
                  <a:schemeClr val="accent3">
                    <a:shade val="75000"/>
                  </a:schemeClr>
                </a:solidFill>
              </a:defRPr>
            </a:lvl1pPr>
          </a:lstStyle>
          <a:p>
            <a:r>
              <a:rPr kumimoji="0" lang="he-IL" smtClean="0"/>
              <a:t>לחץ כדי לערוך סגנון כותרת של תבנית בסיס</a:t>
            </a:r>
            <a:endParaRPr kumimoji="0" lang="en-US"/>
          </a:p>
        </p:txBody>
      </p:sp>
      <p:sp>
        <p:nvSpPr>
          <p:cNvPr id="4" name="מציין מיקום של תאריך 3"/>
          <p:cNvSpPr>
            <a:spLocks noGrp="1"/>
          </p:cNvSpPr>
          <p:nvPr>
            <p:ph type="dt" sz="half" idx="10"/>
          </p:nvPr>
        </p:nvSpPr>
        <p:spPr/>
        <p:txBody>
          <a:bodyPr/>
          <a:lstStyle/>
          <a:p>
            <a:fld id="{BE29A176-1DA8-4514-87E3-CBF3E12A4C2D}" type="datetimeFigureOut">
              <a:rPr lang="he-IL" smtClean="0"/>
              <a:pPr/>
              <a:t>כ"ט/כסלו/תשע"ב</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a:xfrm>
            <a:off x="4361688" y="1026372"/>
            <a:ext cx="457200" cy="441325"/>
          </a:xfrm>
        </p:spPr>
        <p:txBody>
          <a:bodyPr/>
          <a:lstStyle/>
          <a:p>
            <a:fld id="{9FDEA24B-2CF7-4151-B562-2B436DFFD1F1}" type="slidenum">
              <a:rPr lang="he-IL" smtClean="0"/>
              <a:pPr/>
              <a:t>‹#›</a:t>
            </a:fld>
            <a:endParaRPr lang="he-IL"/>
          </a:p>
        </p:txBody>
      </p:sp>
      <p:sp>
        <p:nvSpPr>
          <p:cNvPr id="8" name="מציין מיקום תוכן 7"/>
          <p:cNvSpPr>
            <a:spLocks noGrp="1"/>
          </p:cNvSpPr>
          <p:nvPr>
            <p:ph sz="quarter" idx="1"/>
          </p:nvPr>
        </p:nvSpPr>
        <p:spPr>
          <a:xfrm>
            <a:off x="301752" y="1527048"/>
            <a:ext cx="8503920" cy="4572000"/>
          </a:xfrm>
        </p:spPr>
        <p:txBody>
          <a:bodyPr/>
          <a:lstStyle/>
          <a:p>
            <a:pPr lvl="0" eaLnBrk="1" latinLnBrk="0" hangingPunct="1"/>
            <a:r>
              <a:rPr lang="he-IL" smtClean="0"/>
              <a:t>לחץ כדי לערוך סגנונות טקסט של תבנית בסיס</a:t>
            </a:r>
          </a:p>
          <a:p>
            <a:pPr lvl="1" eaLnBrk="1" latinLnBrk="0" hangingPunct="1"/>
            <a:r>
              <a:rPr lang="he-IL" smtClean="0"/>
              <a:t>רמה שנייה</a:t>
            </a:r>
          </a:p>
          <a:p>
            <a:pPr lvl="2" eaLnBrk="1" latinLnBrk="0" hangingPunct="1"/>
            <a:r>
              <a:rPr lang="he-IL" smtClean="0"/>
              <a:t>רמה שלישית</a:t>
            </a:r>
          </a:p>
          <a:p>
            <a:pPr lvl="3" eaLnBrk="1" latinLnBrk="0" hangingPunct="1"/>
            <a:r>
              <a:rPr lang="he-IL" smtClean="0"/>
              <a:t>רמה רביעית</a:t>
            </a:r>
          </a:p>
          <a:p>
            <a:pPr lvl="4" eaLnBrk="1" latinLnBrk="0" hangingPunct="1"/>
            <a:r>
              <a:rPr lang="he-IL" smtClean="0"/>
              <a:t>רמה חמישית</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כותרת מקטע עליונה">
    <p:bg>
      <p:bgRef idx="1001">
        <a:schemeClr val="bg1"/>
      </p:bgRef>
    </p:bg>
    <p:spTree>
      <p:nvGrpSpPr>
        <p:cNvPr id="1" name=""/>
        <p:cNvGrpSpPr/>
        <p:nvPr/>
      </p:nvGrpSpPr>
      <p:grpSpPr>
        <a:xfrm>
          <a:off x="0" y="0"/>
          <a:ext cx="0" cy="0"/>
          <a:chOff x="0" y="0"/>
          <a:chExt cx="0" cy="0"/>
        </a:xfrm>
      </p:grpSpPr>
      <p:sp>
        <p:nvSpPr>
          <p:cNvPr id="17" name="מלבן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מלבן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מלבן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מלבן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מלבן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מלבן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מציין מיקום טקסט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he-IL" smtClean="0"/>
              <a:t>לחץ כדי לערוך סגנונות טקסט של תבנית בסיס</a:t>
            </a:r>
          </a:p>
        </p:txBody>
      </p:sp>
      <p:sp>
        <p:nvSpPr>
          <p:cNvPr id="13" name="מלבן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מלבן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מציין מיקום של כותרת תחתונה 4"/>
          <p:cNvSpPr>
            <a:spLocks noGrp="1"/>
          </p:cNvSpPr>
          <p:nvPr>
            <p:ph type="ftr" sz="quarter" idx="11"/>
          </p:nvPr>
        </p:nvSpPr>
        <p:spPr/>
        <p:txBody>
          <a:bodyPr/>
          <a:lstStyle/>
          <a:p>
            <a:endParaRPr lang="he-IL"/>
          </a:p>
        </p:txBody>
      </p:sp>
      <p:sp>
        <p:nvSpPr>
          <p:cNvPr id="4" name="מציין מיקום של תאריך 3"/>
          <p:cNvSpPr>
            <a:spLocks noGrp="1"/>
          </p:cNvSpPr>
          <p:nvPr>
            <p:ph type="dt" sz="half" idx="10"/>
          </p:nvPr>
        </p:nvSpPr>
        <p:spPr/>
        <p:txBody>
          <a:bodyPr/>
          <a:lstStyle/>
          <a:p>
            <a:fld id="{BE29A176-1DA8-4514-87E3-CBF3E12A4C2D}" type="datetimeFigureOut">
              <a:rPr lang="he-IL" smtClean="0"/>
              <a:pPr/>
              <a:t>כ"ט/כסלו/תשע"ב</a:t>
            </a:fld>
            <a:endParaRPr lang="he-IL"/>
          </a:p>
        </p:txBody>
      </p:sp>
      <p:sp>
        <p:nvSpPr>
          <p:cNvPr id="8" name="מחבר ישר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אליפסה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אליפסה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מציין מיקום של מספר שקופית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9FDEA24B-2CF7-4151-B562-2B436DFFD1F1}" type="slidenum">
              <a:rPr lang="he-IL" smtClean="0"/>
              <a:pPr/>
              <a:t>‹#›</a:t>
            </a:fld>
            <a:endParaRPr lang="he-IL"/>
          </a:p>
        </p:txBody>
      </p:sp>
      <p:sp>
        <p:nvSpPr>
          <p:cNvPr id="2" name="כותרת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he-IL" smtClean="0"/>
              <a:t>לחץ כדי לערוך סגנון כותרת של תבנית בסיס</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שני תכנים">
    <p:bg>
      <p:bgRef idx="1001">
        <a:schemeClr val="bg2"/>
      </p:bgRef>
    </p:bg>
    <p:spTree>
      <p:nvGrpSpPr>
        <p:cNvPr id="1" name=""/>
        <p:cNvGrpSpPr/>
        <p:nvPr/>
      </p:nvGrpSpPr>
      <p:grpSpPr>
        <a:xfrm>
          <a:off x="0" y="0"/>
          <a:ext cx="0" cy="0"/>
          <a:chOff x="0" y="0"/>
          <a:chExt cx="0" cy="0"/>
        </a:xfrm>
      </p:grpSpPr>
      <p:sp>
        <p:nvSpPr>
          <p:cNvPr id="2" name="כותרת 1"/>
          <p:cNvSpPr>
            <a:spLocks noGrp="1"/>
          </p:cNvSpPr>
          <p:nvPr>
            <p:ph type="title"/>
          </p:nvPr>
        </p:nvSpPr>
        <p:spPr>
          <a:xfrm>
            <a:off x="301752" y="228600"/>
            <a:ext cx="8534400" cy="758952"/>
          </a:xfrm>
        </p:spPr>
        <p:txBody>
          <a:bodyPr/>
          <a:lstStyle/>
          <a:p>
            <a:r>
              <a:rPr kumimoji="0" lang="he-IL" smtClean="0"/>
              <a:t>לחץ כדי לערוך סגנון כותרת של תבנית בסיס</a:t>
            </a:r>
            <a:endParaRPr kumimoji="0" lang="en-US"/>
          </a:p>
        </p:txBody>
      </p:sp>
      <p:sp>
        <p:nvSpPr>
          <p:cNvPr id="5" name="מציין מיקום של תאריך 4"/>
          <p:cNvSpPr>
            <a:spLocks noGrp="1"/>
          </p:cNvSpPr>
          <p:nvPr>
            <p:ph type="dt" sz="half" idx="10"/>
          </p:nvPr>
        </p:nvSpPr>
        <p:spPr>
          <a:xfrm>
            <a:off x="5791200" y="6409944"/>
            <a:ext cx="3044952" cy="365760"/>
          </a:xfrm>
        </p:spPr>
        <p:txBody>
          <a:bodyPr/>
          <a:lstStyle/>
          <a:p>
            <a:fld id="{BE29A176-1DA8-4514-87E3-CBF3E12A4C2D}" type="datetimeFigureOut">
              <a:rPr lang="he-IL" smtClean="0"/>
              <a:pPr/>
              <a:t>כ"ט/כסלו/תשע"ב</a:t>
            </a:fld>
            <a:endParaRPr lang="he-IL"/>
          </a:p>
        </p:txBody>
      </p:sp>
      <p:sp>
        <p:nvSpPr>
          <p:cNvPr id="6" name="מציין מיקום של כותרת תחתונה 5"/>
          <p:cNvSpPr>
            <a:spLocks noGrp="1"/>
          </p:cNvSpPr>
          <p:nvPr>
            <p:ph type="ftr" sz="quarter" idx="11"/>
          </p:nvPr>
        </p:nvSpPr>
        <p:spPr/>
        <p:txBody>
          <a:bodyPr/>
          <a:lstStyle/>
          <a:p>
            <a:endParaRPr lang="he-IL"/>
          </a:p>
        </p:txBody>
      </p:sp>
      <p:sp>
        <p:nvSpPr>
          <p:cNvPr id="7" name="מציין מיקום של מספר שקופית 6"/>
          <p:cNvSpPr>
            <a:spLocks noGrp="1"/>
          </p:cNvSpPr>
          <p:nvPr>
            <p:ph type="sldNum" sz="quarter" idx="12"/>
          </p:nvPr>
        </p:nvSpPr>
        <p:spPr/>
        <p:txBody>
          <a:bodyPr/>
          <a:lstStyle/>
          <a:p>
            <a:fld id="{9FDEA24B-2CF7-4151-B562-2B436DFFD1F1}" type="slidenum">
              <a:rPr lang="he-IL" smtClean="0"/>
              <a:pPr/>
              <a:t>‹#›</a:t>
            </a:fld>
            <a:endParaRPr lang="he-IL"/>
          </a:p>
        </p:txBody>
      </p:sp>
      <p:sp>
        <p:nvSpPr>
          <p:cNvPr id="8" name="מחבר ישר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מציין מיקום תוכן 9"/>
          <p:cNvSpPr>
            <a:spLocks noGrp="1"/>
          </p:cNvSpPr>
          <p:nvPr>
            <p:ph sz="half" idx="1"/>
          </p:nvPr>
        </p:nvSpPr>
        <p:spPr>
          <a:xfrm>
            <a:off x="301752" y="1371600"/>
            <a:ext cx="4038600" cy="4681728"/>
          </a:xfrm>
        </p:spPr>
        <p:txBody>
          <a:bodyPr/>
          <a:lstStyle>
            <a:lvl1pPr>
              <a:defRPr sz="2500"/>
            </a:lvl1pPr>
          </a:lstStyle>
          <a:p>
            <a:pPr lvl="0" eaLnBrk="1" latinLnBrk="0" hangingPunct="1"/>
            <a:r>
              <a:rPr lang="he-IL" smtClean="0"/>
              <a:t>לחץ כדי לערוך סגנונות טקסט של תבנית בסיס</a:t>
            </a:r>
          </a:p>
          <a:p>
            <a:pPr lvl="1" eaLnBrk="1" latinLnBrk="0" hangingPunct="1"/>
            <a:r>
              <a:rPr lang="he-IL" smtClean="0"/>
              <a:t>רמה שנייה</a:t>
            </a:r>
          </a:p>
          <a:p>
            <a:pPr lvl="2" eaLnBrk="1" latinLnBrk="0" hangingPunct="1"/>
            <a:r>
              <a:rPr lang="he-IL" smtClean="0"/>
              <a:t>רמה שלישית</a:t>
            </a:r>
          </a:p>
          <a:p>
            <a:pPr lvl="3" eaLnBrk="1" latinLnBrk="0" hangingPunct="1"/>
            <a:r>
              <a:rPr lang="he-IL" smtClean="0"/>
              <a:t>רמה רביעית</a:t>
            </a:r>
          </a:p>
          <a:p>
            <a:pPr lvl="4" eaLnBrk="1" latinLnBrk="0" hangingPunct="1"/>
            <a:r>
              <a:rPr lang="he-IL" smtClean="0"/>
              <a:t>רמה חמישית</a:t>
            </a:r>
            <a:endParaRPr kumimoji="0" lang="en-US"/>
          </a:p>
        </p:txBody>
      </p:sp>
      <p:sp>
        <p:nvSpPr>
          <p:cNvPr id="12" name="מציין מיקום תוכן 11"/>
          <p:cNvSpPr>
            <a:spLocks noGrp="1"/>
          </p:cNvSpPr>
          <p:nvPr>
            <p:ph sz="half" idx="2"/>
          </p:nvPr>
        </p:nvSpPr>
        <p:spPr>
          <a:xfrm>
            <a:off x="4800600" y="1371600"/>
            <a:ext cx="4038600" cy="4681728"/>
          </a:xfrm>
        </p:spPr>
        <p:txBody>
          <a:bodyPr/>
          <a:lstStyle>
            <a:lvl1pPr>
              <a:defRPr sz="2500"/>
            </a:lvl1pPr>
          </a:lstStyle>
          <a:p>
            <a:pPr lvl="0" eaLnBrk="1" latinLnBrk="0" hangingPunct="1"/>
            <a:r>
              <a:rPr lang="he-IL" smtClean="0"/>
              <a:t>לחץ כדי לערוך סגנונות טקסט של תבנית בסיס</a:t>
            </a:r>
          </a:p>
          <a:p>
            <a:pPr lvl="1" eaLnBrk="1" latinLnBrk="0" hangingPunct="1"/>
            <a:r>
              <a:rPr lang="he-IL" smtClean="0"/>
              <a:t>רמה שנייה</a:t>
            </a:r>
          </a:p>
          <a:p>
            <a:pPr lvl="2" eaLnBrk="1" latinLnBrk="0" hangingPunct="1"/>
            <a:r>
              <a:rPr lang="he-IL" smtClean="0"/>
              <a:t>רמה שלישית</a:t>
            </a:r>
          </a:p>
          <a:p>
            <a:pPr lvl="3" eaLnBrk="1" latinLnBrk="0" hangingPunct="1"/>
            <a:r>
              <a:rPr lang="he-IL" smtClean="0"/>
              <a:t>רמה רביעית</a:t>
            </a:r>
          </a:p>
          <a:p>
            <a:pPr lvl="4" eaLnBrk="1" latinLnBrk="0" hangingPunct="1"/>
            <a:r>
              <a:rPr lang="he-IL" smtClean="0"/>
              <a:t>רמה חמישית</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השוואה">
    <p:bg>
      <p:bgRef idx="1001">
        <a:schemeClr val="bg2"/>
      </p:bgRef>
    </p:bg>
    <p:spTree>
      <p:nvGrpSpPr>
        <p:cNvPr id="1" name=""/>
        <p:cNvGrpSpPr/>
        <p:nvPr/>
      </p:nvGrpSpPr>
      <p:grpSpPr>
        <a:xfrm>
          <a:off x="0" y="0"/>
          <a:ext cx="0" cy="0"/>
          <a:chOff x="0" y="0"/>
          <a:chExt cx="0" cy="0"/>
        </a:xfrm>
      </p:grpSpPr>
      <p:sp>
        <p:nvSpPr>
          <p:cNvPr id="10" name="מחבר ישר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מלבן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מלבן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מלבן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מלבן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מלבן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מלבן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מציין מיקום טקסט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he-IL" smtClean="0"/>
              <a:t>לחץ כדי לערוך סגנונות טקסט של תבנית בסיס</a:t>
            </a:r>
          </a:p>
        </p:txBody>
      </p:sp>
      <p:sp>
        <p:nvSpPr>
          <p:cNvPr id="4" name="מציין מיקום טקסט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he-IL" smtClean="0"/>
              <a:t>לחץ כדי לערוך סגנונות טקסט של תבנית בסיס</a:t>
            </a:r>
          </a:p>
        </p:txBody>
      </p:sp>
      <p:sp>
        <p:nvSpPr>
          <p:cNvPr id="7" name="מציין מיקום של תאריך 6"/>
          <p:cNvSpPr>
            <a:spLocks noGrp="1"/>
          </p:cNvSpPr>
          <p:nvPr>
            <p:ph type="dt" sz="half" idx="10"/>
          </p:nvPr>
        </p:nvSpPr>
        <p:spPr/>
        <p:txBody>
          <a:bodyPr/>
          <a:lstStyle/>
          <a:p>
            <a:fld id="{BE29A176-1DA8-4514-87E3-CBF3E12A4C2D}" type="datetimeFigureOut">
              <a:rPr lang="he-IL" smtClean="0"/>
              <a:pPr/>
              <a:t>כ"ט/כסלו/תשע"ב</a:t>
            </a:fld>
            <a:endParaRPr lang="he-IL"/>
          </a:p>
        </p:txBody>
      </p:sp>
      <p:sp>
        <p:nvSpPr>
          <p:cNvPr id="8" name="מציין מיקום של כותרת תחתונה 7"/>
          <p:cNvSpPr>
            <a:spLocks noGrp="1"/>
          </p:cNvSpPr>
          <p:nvPr>
            <p:ph type="ftr" sz="quarter" idx="11"/>
          </p:nvPr>
        </p:nvSpPr>
        <p:spPr>
          <a:xfrm>
            <a:off x="304800" y="6409944"/>
            <a:ext cx="3581400" cy="365760"/>
          </a:xfrm>
        </p:spPr>
        <p:txBody>
          <a:bodyPr/>
          <a:lstStyle/>
          <a:p>
            <a:endParaRPr lang="he-IL"/>
          </a:p>
        </p:txBody>
      </p:sp>
      <p:sp>
        <p:nvSpPr>
          <p:cNvPr id="15" name="מחבר ישר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מלבן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מציין מיקום תוכן 23"/>
          <p:cNvSpPr>
            <a:spLocks noGrp="1"/>
          </p:cNvSpPr>
          <p:nvPr>
            <p:ph sz="quarter" idx="2"/>
          </p:nvPr>
        </p:nvSpPr>
        <p:spPr>
          <a:xfrm>
            <a:off x="301752" y="2471383"/>
            <a:ext cx="4041648" cy="3818404"/>
          </a:xfrm>
        </p:spPr>
        <p:txBody>
          <a:bodyPr/>
          <a:lstStyle/>
          <a:p>
            <a:pPr lvl="0" eaLnBrk="1" latinLnBrk="0" hangingPunct="1"/>
            <a:r>
              <a:rPr lang="he-IL" smtClean="0"/>
              <a:t>לחץ כדי לערוך סגנונות טקסט של תבנית בסיס</a:t>
            </a:r>
          </a:p>
          <a:p>
            <a:pPr lvl="1" eaLnBrk="1" latinLnBrk="0" hangingPunct="1"/>
            <a:r>
              <a:rPr lang="he-IL" smtClean="0"/>
              <a:t>רמה שנייה</a:t>
            </a:r>
          </a:p>
          <a:p>
            <a:pPr lvl="2" eaLnBrk="1" latinLnBrk="0" hangingPunct="1"/>
            <a:r>
              <a:rPr lang="he-IL" smtClean="0"/>
              <a:t>רמה שלישית</a:t>
            </a:r>
          </a:p>
          <a:p>
            <a:pPr lvl="3" eaLnBrk="1" latinLnBrk="0" hangingPunct="1"/>
            <a:r>
              <a:rPr lang="he-IL" smtClean="0"/>
              <a:t>רמה רביעית</a:t>
            </a:r>
          </a:p>
          <a:p>
            <a:pPr lvl="4" eaLnBrk="1" latinLnBrk="0" hangingPunct="1"/>
            <a:r>
              <a:rPr lang="he-IL" smtClean="0"/>
              <a:t>רמה חמישית</a:t>
            </a:r>
            <a:endParaRPr kumimoji="0" lang="en-US"/>
          </a:p>
        </p:txBody>
      </p:sp>
      <p:sp>
        <p:nvSpPr>
          <p:cNvPr id="26" name="מציין מיקום תוכן 25"/>
          <p:cNvSpPr>
            <a:spLocks noGrp="1"/>
          </p:cNvSpPr>
          <p:nvPr>
            <p:ph sz="quarter" idx="4"/>
          </p:nvPr>
        </p:nvSpPr>
        <p:spPr>
          <a:xfrm>
            <a:off x="4800600" y="2471383"/>
            <a:ext cx="4038600" cy="3822192"/>
          </a:xfrm>
        </p:spPr>
        <p:txBody>
          <a:bodyPr/>
          <a:lstStyle/>
          <a:p>
            <a:pPr lvl="0" eaLnBrk="1" latinLnBrk="0" hangingPunct="1"/>
            <a:r>
              <a:rPr lang="he-IL" smtClean="0"/>
              <a:t>לחץ כדי לערוך סגנונות טקסט של תבנית בסיס</a:t>
            </a:r>
          </a:p>
          <a:p>
            <a:pPr lvl="1" eaLnBrk="1" latinLnBrk="0" hangingPunct="1"/>
            <a:r>
              <a:rPr lang="he-IL" smtClean="0"/>
              <a:t>רמה שנייה</a:t>
            </a:r>
          </a:p>
          <a:p>
            <a:pPr lvl="2" eaLnBrk="1" latinLnBrk="0" hangingPunct="1"/>
            <a:r>
              <a:rPr lang="he-IL" smtClean="0"/>
              <a:t>רמה שלישית</a:t>
            </a:r>
          </a:p>
          <a:p>
            <a:pPr lvl="3" eaLnBrk="1" latinLnBrk="0" hangingPunct="1"/>
            <a:r>
              <a:rPr lang="he-IL" smtClean="0"/>
              <a:t>רמה רביעית</a:t>
            </a:r>
          </a:p>
          <a:p>
            <a:pPr lvl="4" eaLnBrk="1" latinLnBrk="0" hangingPunct="1"/>
            <a:r>
              <a:rPr lang="he-IL" smtClean="0"/>
              <a:t>רמה חמישית</a:t>
            </a:r>
            <a:endParaRPr kumimoji="0" lang="en-US"/>
          </a:p>
        </p:txBody>
      </p:sp>
      <p:sp>
        <p:nvSpPr>
          <p:cNvPr id="25" name="אליפסה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אליפסה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מציין מיקום של מספר שקופית 8"/>
          <p:cNvSpPr>
            <a:spLocks noGrp="1"/>
          </p:cNvSpPr>
          <p:nvPr>
            <p:ph type="sldNum" sz="quarter" idx="12"/>
          </p:nvPr>
        </p:nvSpPr>
        <p:spPr>
          <a:xfrm>
            <a:off x="4343400" y="1042416"/>
            <a:ext cx="457200" cy="441325"/>
          </a:xfrm>
        </p:spPr>
        <p:txBody>
          <a:bodyPr/>
          <a:lstStyle>
            <a:lvl1pPr algn="ctr">
              <a:defRPr/>
            </a:lvl1pPr>
          </a:lstStyle>
          <a:p>
            <a:fld id="{9FDEA24B-2CF7-4151-B562-2B436DFFD1F1}" type="slidenum">
              <a:rPr lang="he-IL" smtClean="0"/>
              <a:pPr/>
              <a:t>‹#›</a:t>
            </a:fld>
            <a:endParaRPr lang="he-IL"/>
          </a:p>
        </p:txBody>
      </p:sp>
      <p:sp>
        <p:nvSpPr>
          <p:cNvPr id="23" name="כותרת 22"/>
          <p:cNvSpPr>
            <a:spLocks noGrp="1"/>
          </p:cNvSpPr>
          <p:nvPr>
            <p:ph type="title"/>
          </p:nvPr>
        </p:nvSpPr>
        <p:spPr/>
        <p:txBody>
          <a:bodyPr rtlCol="0" anchor="b" anchorCtr="0"/>
          <a:lstStyle/>
          <a:p>
            <a:r>
              <a:rPr kumimoji="0" lang="he-IL" smtClean="0"/>
              <a:t>לחץ כדי לערוך סגנון כותרת של תבנית בסיס</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כותרת בלבד">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kumimoji="0" lang="he-IL" smtClean="0"/>
              <a:t>לחץ כדי לערוך סגנון כותרת של תבנית בסיס</a:t>
            </a:r>
            <a:endParaRPr kumimoji="0" lang="en-US"/>
          </a:p>
        </p:txBody>
      </p:sp>
      <p:sp>
        <p:nvSpPr>
          <p:cNvPr id="3" name="מציין מיקום של תאריך 2"/>
          <p:cNvSpPr>
            <a:spLocks noGrp="1"/>
          </p:cNvSpPr>
          <p:nvPr>
            <p:ph type="dt" sz="half" idx="10"/>
          </p:nvPr>
        </p:nvSpPr>
        <p:spPr/>
        <p:txBody>
          <a:bodyPr/>
          <a:lstStyle/>
          <a:p>
            <a:fld id="{BE29A176-1DA8-4514-87E3-CBF3E12A4C2D}" type="datetimeFigureOut">
              <a:rPr lang="he-IL" smtClean="0"/>
              <a:pPr/>
              <a:t>כ"ט/כסלו/תשע"ב</a:t>
            </a:fld>
            <a:endParaRPr lang="he-IL"/>
          </a:p>
        </p:txBody>
      </p:sp>
      <p:sp>
        <p:nvSpPr>
          <p:cNvPr id="4" name="מציין מיקום של כותרת תחתונה 3"/>
          <p:cNvSpPr>
            <a:spLocks noGrp="1"/>
          </p:cNvSpPr>
          <p:nvPr>
            <p:ph type="ftr" sz="quarter" idx="11"/>
          </p:nvPr>
        </p:nvSpPr>
        <p:spPr/>
        <p:txBody>
          <a:bodyPr/>
          <a:lstStyle/>
          <a:p>
            <a:endParaRPr lang="he-IL"/>
          </a:p>
        </p:txBody>
      </p:sp>
      <p:sp>
        <p:nvSpPr>
          <p:cNvPr id="5" name="מציין מיקום של מספר שקופית 4"/>
          <p:cNvSpPr>
            <a:spLocks noGrp="1"/>
          </p:cNvSpPr>
          <p:nvPr>
            <p:ph type="sldNum" sz="quarter" idx="12"/>
          </p:nvPr>
        </p:nvSpPr>
        <p:spPr>
          <a:xfrm>
            <a:off x="4343400" y="1036020"/>
            <a:ext cx="457200" cy="441325"/>
          </a:xfrm>
        </p:spPr>
        <p:txBody>
          <a:bodyPr/>
          <a:lstStyle/>
          <a:p>
            <a:fld id="{9FDEA24B-2CF7-4151-B562-2B436DFFD1F1}" type="slidenum">
              <a:rPr lang="he-IL" smtClean="0"/>
              <a:pPr/>
              <a:t>‹#›</a:t>
            </a:fld>
            <a:endParaRPr lang="he-I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ריק">
    <p:spTree>
      <p:nvGrpSpPr>
        <p:cNvPr id="1" name=""/>
        <p:cNvGrpSpPr/>
        <p:nvPr/>
      </p:nvGrpSpPr>
      <p:grpSpPr>
        <a:xfrm>
          <a:off x="0" y="0"/>
          <a:ext cx="0" cy="0"/>
          <a:chOff x="0" y="0"/>
          <a:chExt cx="0" cy="0"/>
        </a:xfrm>
      </p:grpSpPr>
      <p:sp>
        <p:nvSpPr>
          <p:cNvPr id="7" name="מלבן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מלבן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מלבן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מלבן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מלבן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מלבן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מציין מיקום של תאריך 1"/>
          <p:cNvSpPr>
            <a:spLocks noGrp="1"/>
          </p:cNvSpPr>
          <p:nvPr>
            <p:ph type="dt" sz="half" idx="10"/>
          </p:nvPr>
        </p:nvSpPr>
        <p:spPr/>
        <p:txBody>
          <a:bodyPr/>
          <a:lstStyle/>
          <a:p>
            <a:fld id="{BE29A176-1DA8-4514-87E3-CBF3E12A4C2D}" type="datetimeFigureOut">
              <a:rPr lang="he-IL" smtClean="0"/>
              <a:pPr/>
              <a:t>כ"ט/כסלו/תשע"ב</a:t>
            </a:fld>
            <a:endParaRPr lang="he-IL"/>
          </a:p>
        </p:txBody>
      </p:sp>
      <p:sp>
        <p:nvSpPr>
          <p:cNvPr id="3" name="מציין מיקום של כותרת תחתונה 2"/>
          <p:cNvSpPr>
            <a:spLocks noGrp="1"/>
          </p:cNvSpPr>
          <p:nvPr>
            <p:ph type="ftr" sz="quarter" idx="11"/>
          </p:nvPr>
        </p:nvSpPr>
        <p:spPr/>
        <p:txBody>
          <a:bodyPr/>
          <a:lstStyle/>
          <a:p>
            <a:endParaRPr lang="he-IL"/>
          </a:p>
        </p:txBody>
      </p:sp>
      <p:sp>
        <p:nvSpPr>
          <p:cNvPr id="4" name="מציין מיקום של מספר שקופית 3"/>
          <p:cNvSpPr>
            <a:spLocks noGrp="1"/>
          </p:cNvSpPr>
          <p:nvPr>
            <p:ph type="sldNum" sz="quarter" idx="12"/>
          </p:nvPr>
        </p:nvSpPr>
        <p:spPr>
          <a:xfrm>
            <a:off x="4267200" y="6324600"/>
            <a:ext cx="609600" cy="441324"/>
          </a:xfrm>
        </p:spPr>
        <p:txBody>
          <a:bodyPr/>
          <a:lstStyle>
            <a:lvl1pPr>
              <a:defRPr>
                <a:solidFill>
                  <a:srgbClr val="FFFFFF"/>
                </a:solidFill>
              </a:defRPr>
            </a:lvl1pPr>
          </a:lstStyle>
          <a:p>
            <a:fld id="{9FDEA24B-2CF7-4151-B562-2B436DFFD1F1}" type="slidenum">
              <a:rPr lang="he-IL" smtClean="0"/>
              <a:pPr/>
              <a:t>‹#›</a:t>
            </a:fld>
            <a:endParaRPr lang="he-I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תוכן עם כיתוב">
    <p:bg>
      <p:bgRef idx="1001">
        <a:schemeClr val="bg1"/>
      </p:bgRef>
    </p:bg>
    <p:spTree>
      <p:nvGrpSpPr>
        <p:cNvPr id="1" name=""/>
        <p:cNvGrpSpPr/>
        <p:nvPr/>
      </p:nvGrpSpPr>
      <p:grpSpPr>
        <a:xfrm>
          <a:off x="0" y="0"/>
          <a:ext cx="0" cy="0"/>
          <a:chOff x="0" y="0"/>
          <a:chExt cx="0" cy="0"/>
        </a:xfrm>
      </p:grpSpPr>
      <p:sp>
        <p:nvSpPr>
          <p:cNvPr id="19" name="מלבן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מלבן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מלבן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מלבן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מלבן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מלבן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כותרת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he-IL" smtClean="0"/>
              <a:t>לחץ כדי לערוך סגנון כותרת של תבנית בסיס</a:t>
            </a:r>
            <a:endParaRPr kumimoji="0" lang="en-US"/>
          </a:p>
        </p:txBody>
      </p:sp>
      <p:sp>
        <p:nvSpPr>
          <p:cNvPr id="3" name="מציין מיקום טקסט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he-IL" smtClean="0"/>
              <a:t>לחץ כדי לערוך סגנונות טקסט של תבנית בסיס</a:t>
            </a:r>
          </a:p>
        </p:txBody>
      </p:sp>
      <p:sp>
        <p:nvSpPr>
          <p:cNvPr id="8" name="מלבן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מחבר ישר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מציין מיקום תוכן 19"/>
          <p:cNvSpPr>
            <a:spLocks noGrp="1"/>
          </p:cNvSpPr>
          <p:nvPr>
            <p:ph sz="quarter" idx="1"/>
          </p:nvPr>
        </p:nvSpPr>
        <p:spPr>
          <a:xfrm>
            <a:off x="3124200" y="685800"/>
            <a:ext cx="5638800" cy="5410200"/>
          </a:xfrm>
        </p:spPr>
        <p:txBody>
          <a:bodyPr/>
          <a:lstStyle/>
          <a:p>
            <a:pPr lvl="0" eaLnBrk="1" latinLnBrk="0" hangingPunct="1"/>
            <a:r>
              <a:rPr lang="he-IL" smtClean="0"/>
              <a:t>לחץ כדי לערוך סגנונות טקסט של תבנית בסיס</a:t>
            </a:r>
          </a:p>
          <a:p>
            <a:pPr lvl="1" eaLnBrk="1" latinLnBrk="0" hangingPunct="1"/>
            <a:r>
              <a:rPr lang="he-IL" smtClean="0"/>
              <a:t>רמה שנייה</a:t>
            </a:r>
          </a:p>
          <a:p>
            <a:pPr lvl="2" eaLnBrk="1" latinLnBrk="0" hangingPunct="1"/>
            <a:r>
              <a:rPr lang="he-IL" smtClean="0"/>
              <a:t>רמה שלישית</a:t>
            </a:r>
          </a:p>
          <a:p>
            <a:pPr lvl="3" eaLnBrk="1" latinLnBrk="0" hangingPunct="1"/>
            <a:r>
              <a:rPr lang="he-IL" smtClean="0"/>
              <a:t>רמה רביעית</a:t>
            </a:r>
          </a:p>
          <a:p>
            <a:pPr lvl="4" eaLnBrk="1" latinLnBrk="0" hangingPunct="1"/>
            <a:r>
              <a:rPr lang="he-IL" smtClean="0"/>
              <a:t>רמה חמישית</a:t>
            </a:r>
            <a:endParaRPr kumimoji="0" lang="en-US"/>
          </a:p>
        </p:txBody>
      </p:sp>
      <p:sp>
        <p:nvSpPr>
          <p:cNvPr id="10" name="אליפסה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אליפסה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מציין מיקום של מספר שקופית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9FDEA24B-2CF7-4151-B562-2B436DFFD1F1}" type="slidenum">
              <a:rPr lang="he-IL" smtClean="0"/>
              <a:pPr/>
              <a:t>‹#›</a:t>
            </a:fld>
            <a:endParaRPr lang="he-IL"/>
          </a:p>
        </p:txBody>
      </p:sp>
      <p:sp>
        <p:nvSpPr>
          <p:cNvPr id="21" name="מלבן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מציין מיקום של תאריך 4"/>
          <p:cNvSpPr>
            <a:spLocks noGrp="1"/>
          </p:cNvSpPr>
          <p:nvPr>
            <p:ph type="dt" sz="half" idx="10"/>
          </p:nvPr>
        </p:nvSpPr>
        <p:spPr/>
        <p:txBody>
          <a:bodyPr/>
          <a:lstStyle/>
          <a:p>
            <a:fld id="{BE29A176-1DA8-4514-87E3-CBF3E12A4C2D}" type="datetimeFigureOut">
              <a:rPr lang="he-IL" smtClean="0"/>
              <a:pPr/>
              <a:t>כ"ט/כסלו/תשע"ב</a:t>
            </a:fld>
            <a:endParaRPr lang="he-IL"/>
          </a:p>
        </p:txBody>
      </p:sp>
      <p:sp>
        <p:nvSpPr>
          <p:cNvPr id="6" name="מציין מיקום של כותרת תחתונה 5"/>
          <p:cNvSpPr>
            <a:spLocks noGrp="1"/>
          </p:cNvSpPr>
          <p:nvPr>
            <p:ph type="ftr" sz="quarter" idx="11"/>
          </p:nvPr>
        </p:nvSpPr>
        <p:spPr>
          <a:xfrm>
            <a:off x="301752" y="6410848"/>
            <a:ext cx="3383280" cy="365760"/>
          </a:xfrm>
        </p:spPr>
        <p:txBody>
          <a:bodyPr/>
          <a:lstStyle/>
          <a:p>
            <a:endParaRPr lang="he-IL"/>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תמונה עם כיתוב">
    <p:spTree>
      <p:nvGrpSpPr>
        <p:cNvPr id="1" name=""/>
        <p:cNvGrpSpPr/>
        <p:nvPr/>
      </p:nvGrpSpPr>
      <p:grpSpPr>
        <a:xfrm>
          <a:off x="0" y="0"/>
          <a:ext cx="0" cy="0"/>
          <a:chOff x="0" y="0"/>
          <a:chExt cx="0" cy="0"/>
        </a:xfrm>
      </p:grpSpPr>
      <p:sp>
        <p:nvSpPr>
          <p:cNvPr id="21" name="מחבר ישר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מלבן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מלבן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מלבן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מלבן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מלבן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מלבן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מלבן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אליפסה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אליפסה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מציין מיקום של מספר שקופית 6"/>
          <p:cNvSpPr>
            <a:spLocks noGrp="1"/>
          </p:cNvSpPr>
          <p:nvPr>
            <p:ph type="sldNum" sz="quarter" idx="12"/>
          </p:nvPr>
        </p:nvSpPr>
        <p:spPr>
          <a:xfrm>
            <a:off x="1371600" y="312738"/>
            <a:ext cx="457200" cy="441325"/>
          </a:xfrm>
        </p:spPr>
        <p:txBody>
          <a:bodyPr/>
          <a:lstStyle/>
          <a:p>
            <a:fld id="{9FDEA24B-2CF7-4151-B562-2B436DFFD1F1}" type="slidenum">
              <a:rPr lang="he-IL" smtClean="0"/>
              <a:pPr/>
              <a:t>‹#›</a:t>
            </a:fld>
            <a:endParaRPr lang="he-IL"/>
          </a:p>
        </p:txBody>
      </p:sp>
      <p:sp>
        <p:nvSpPr>
          <p:cNvPr id="2" name="כותרת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he-IL" smtClean="0"/>
              <a:t>לחץ כדי לערוך סגנון כותרת של תבנית בסיס</a:t>
            </a:r>
            <a:endParaRPr kumimoji="0" lang="en-US"/>
          </a:p>
        </p:txBody>
      </p:sp>
      <p:sp>
        <p:nvSpPr>
          <p:cNvPr id="3" name="מציין מיקום של תמונה 2"/>
          <p:cNvSpPr>
            <a:spLocks noGrp="1"/>
          </p:cNvSpPr>
          <p:nvPr>
            <p:ph type="pic" idx="1"/>
          </p:nvPr>
        </p:nvSpPr>
        <p:spPr>
          <a:xfrm>
            <a:off x="3000375" y="609600"/>
            <a:ext cx="5867400" cy="4267200"/>
          </a:xfrm>
        </p:spPr>
        <p:txBody>
          <a:bodyPr/>
          <a:lstStyle>
            <a:lvl1pPr marL="0" indent="0">
              <a:buNone/>
              <a:defRPr sz="3200"/>
            </a:lvl1pPr>
          </a:lstStyle>
          <a:p>
            <a:r>
              <a:rPr kumimoji="0" lang="he-IL" smtClean="0"/>
              <a:t>לחץ על הסמל כדי להוסיף תמונה</a:t>
            </a:r>
            <a:endParaRPr kumimoji="0" lang="en-US" dirty="0"/>
          </a:p>
        </p:txBody>
      </p:sp>
      <p:sp>
        <p:nvSpPr>
          <p:cNvPr id="4" name="מציין מיקום טקסט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he-IL" smtClean="0"/>
              <a:t>לחץ כדי לערוך סגנונות טקסט של תבנית בסיס</a:t>
            </a:r>
          </a:p>
        </p:txBody>
      </p:sp>
      <p:sp>
        <p:nvSpPr>
          <p:cNvPr id="22" name="מלבן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מציין מיקום של תאריך 4"/>
          <p:cNvSpPr>
            <a:spLocks noGrp="1"/>
          </p:cNvSpPr>
          <p:nvPr>
            <p:ph type="dt" sz="half" idx="10"/>
          </p:nvPr>
        </p:nvSpPr>
        <p:spPr>
          <a:xfrm>
            <a:off x="5788152" y="6404984"/>
            <a:ext cx="3044952" cy="365760"/>
          </a:xfrm>
        </p:spPr>
        <p:txBody>
          <a:bodyPr/>
          <a:lstStyle/>
          <a:p>
            <a:fld id="{BE29A176-1DA8-4514-87E3-CBF3E12A4C2D}" type="datetimeFigureOut">
              <a:rPr lang="he-IL" smtClean="0"/>
              <a:pPr/>
              <a:t>כ"ט/כסלו/תשע"ב</a:t>
            </a:fld>
            <a:endParaRPr lang="he-IL"/>
          </a:p>
        </p:txBody>
      </p:sp>
      <p:sp>
        <p:nvSpPr>
          <p:cNvPr id="6" name="מציין מיקום של כותרת תחתונה 5"/>
          <p:cNvSpPr>
            <a:spLocks noGrp="1"/>
          </p:cNvSpPr>
          <p:nvPr>
            <p:ph type="ftr" sz="quarter" idx="11"/>
          </p:nvPr>
        </p:nvSpPr>
        <p:spPr>
          <a:xfrm>
            <a:off x="301752" y="6410848"/>
            <a:ext cx="3584448" cy="365760"/>
          </a:xfrm>
        </p:spPr>
        <p:txBody>
          <a:bodyPr/>
          <a:lstStyle/>
          <a:p>
            <a:endParaRPr lang="he-IL"/>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מלבן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מלבן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מלבן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מלבן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מלבן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מציין מיקום של תאריך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BE29A176-1DA8-4514-87E3-CBF3E12A4C2D}" type="datetimeFigureOut">
              <a:rPr lang="he-IL" smtClean="0"/>
              <a:pPr/>
              <a:t>כ"ט/כסלו/תשע"ב</a:t>
            </a:fld>
            <a:endParaRPr lang="he-IL"/>
          </a:p>
        </p:txBody>
      </p:sp>
      <p:sp>
        <p:nvSpPr>
          <p:cNvPr id="3" name="מציין מיקום של כותרת תחתונה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he-IL"/>
          </a:p>
        </p:txBody>
      </p:sp>
      <p:sp>
        <p:nvSpPr>
          <p:cNvPr id="8" name="מלבן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מחבר ישר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אליפסה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אליפסה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מציין מיקום של מספר שקופית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9FDEA24B-2CF7-4151-B562-2B436DFFD1F1}" type="slidenum">
              <a:rPr lang="he-IL" smtClean="0"/>
              <a:pPr/>
              <a:t>‹#›</a:t>
            </a:fld>
            <a:endParaRPr lang="he-IL"/>
          </a:p>
        </p:txBody>
      </p:sp>
      <p:sp>
        <p:nvSpPr>
          <p:cNvPr id="22" name="מציין מיקום של כותרת 21"/>
          <p:cNvSpPr>
            <a:spLocks noGrp="1"/>
          </p:cNvSpPr>
          <p:nvPr>
            <p:ph type="title"/>
          </p:nvPr>
        </p:nvSpPr>
        <p:spPr>
          <a:xfrm>
            <a:off x="301752" y="228600"/>
            <a:ext cx="8534400" cy="758952"/>
          </a:xfrm>
          <a:prstGeom prst="rect">
            <a:avLst/>
          </a:prstGeom>
        </p:spPr>
        <p:txBody>
          <a:bodyPr vert="horz" anchor="b">
            <a:normAutofit/>
          </a:bodyPr>
          <a:lstStyle/>
          <a:p>
            <a:r>
              <a:rPr kumimoji="0" lang="he-IL" smtClean="0"/>
              <a:t>לחץ כדי לערוך סגנון כותרת של תבנית בסיס</a:t>
            </a:r>
            <a:endParaRPr kumimoji="0" lang="en-US"/>
          </a:p>
        </p:txBody>
      </p:sp>
      <p:sp>
        <p:nvSpPr>
          <p:cNvPr id="13" name="מציין מיקום טקסט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he-IL" smtClean="0"/>
              <a:t>לחץ כדי לערוך סגנונות טקסט של תבנית בסיס</a:t>
            </a:r>
          </a:p>
          <a:p>
            <a:pPr lvl="1" eaLnBrk="1" latinLnBrk="0" hangingPunct="1"/>
            <a:r>
              <a:rPr kumimoji="0" lang="he-IL" smtClean="0"/>
              <a:t>רמה שנייה</a:t>
            </a:r>
          </a:p>
          <a:p>
            <a:pPr lvl="2" eaLnBrk="1" latinLnBrk="0" hangingPunct="1"/>
            <a:r>
              <a:rPr kumimoji="0" lang="he-IL" smtClean="0"/>
              <a:t>רמה שלישית</a:t>
            </a:r>
          </a:p>
          <a:p>
            <a:pPr lvl="3" eaLnBrk="1" latinLnBrk="0" hangingPunct="1"/>
            <a:r>
              <a:rPr kumimoji="0" lang="he-IL" smtClean="0"/>
              <a:t>רמה רביעית</a:t>
            </a:r>
          </a:p>
          <a:p>
            <a:pPr lvl="4" eaLnBrk="1" latinLnBrk="0" hangingPunct="1"/>
            <a:r>
              <a:rPr kumimoji="0" lang="he-IL" smtClean="0"/>
              <a:t>רמה חמישית</a:t>
            </a:r>
            <a:endParaRPr kumimoji="0" lang="en-US"/>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ctr" rtl="1"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r" rtl="1"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r" rtl="1"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r" rtl="1"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r" rtl="1"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r" rtl="1"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r" rtl="1"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r" rtl="1"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r" rtl="1"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r" rtl="1"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כותרת משנה 2"/>
          <p:cNvSpPr>
            <a:spLocks noGrp="1"/>
          </p:cNvSpPr>
          <p:nvPr>
            <p:ph type="subTitle" idx="1"/>
          </p:nvPr>
        </p:nvSpPr>
        <p:spPr/>
        <p:txBody>
          <a:bodyPr>
            <a:normAutofit/>
          </a:bodyPr>
          <a:lstStyle/>
          <a:p>
            <a:r>
              <a:rPr lang="he-IL" b="1" dirty="0"/>
              <a:t>תכנית רוטשילד- </a:t>
            </a:r>
            <a:r>
              <a:rPr lang="he-IL" b="1" dirty="0" smtClean="0"/>
              <a:t>וייצמן</a:t>
            </a:r>
          </a:p>
          <a:p>
            <a:r>
              <a:rPr lang="he-IL" b="1" dirty="0"/>
              <a:t>רונית ברד</a:t>
            </a:r>
            <a:endParaRPr lang="en-US" dirty="0"/>
          </a:p>
          <a:p>
            <a:r>
              <a:rPr lang="he-IL" b="1" dirty="0"/>
              <a:t>בהנחיית ד"ר רון </a:t>
            </a:r>
            <a:r>
              <a:rPr lang="he-IL" b="1" dirty="0" err="1"/>
              <a:t>בלונדר</a:t>
            </a:r>
            <a:r>
              <a:rPr lang="he-IL" b="1" dirty="0"/>
              <a:t> וד"ר נעה </a:t>
            </a:r>
            <a:r>
              <a:rPr lang="he-IL" b="1" dirty="0" err="1"/>
              <a:t>לכמן</a:t>
            </a:r>
            <a:endParaRPr lang="en-US" dirty="0"/>
          </a:p>
          <a:p>
            <a:endParaRPr lang="he-IL" dirty="0"/>
          </a:p>
        </p:txBody>
      </p:sp>
      <p:sp>
        <p:nvSpPr>
          <p:cNvPr id="2" name="כותרת 1"/>
          <p:cNvSpPr>
            <a:spLocks noGrp="1"/>
          </p:cNvSpPr>
          <p:nvPr>
            <p:ph type="ctrTitle"/>
          </p:nvPr>
        </p:nvSpPr>
        <p:spPr/>
        <p:txBody>
          <a:bodyPr>
            <a:normAutofit fontScale="90000"/>
          </a:bodyPr>
          <a:lstStyle/>
          <a:p>
            <a:r>
              <a:rPr lang="he-IL" b="1" dirty="0"/>
              <a:t>הוראת נושא ננוטכנולוגיה תוך עיסוק בדילמות חברתיות וסוגיות </a:t>
            </a:r>
            <a:r>
              <a:rPr lang="he-IL" b="1" dirty="0" err="1"/>
              <a:t>ננואתיות</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endParaRPr lang="he-IL"/>
          </a:p>
        </p:txBody>
      </p:sp>
      <p:graphicFrame>
        <p:nvGraphicFramePr>
          <p:cNvPr id="4" name="מציין מיקום תוכן 3"/>
          <p:cNvGraphicFramePr>
            <a:graphicFrameLocks noGrp="1"/>
          </p:cNvGraphicFramePr>
          <p:nvPr>
            <p:ph sz="quarter" idx="1"/>
          </p:nvPr>
        </p:nvGraphicFramePr>
        <p:xfrm>
          <a:off x="301627" y="1527175"/>
          <a:ext cx="8504236" cy="5044440"/>
        </p:xfrm>
        <a:graphic>
          <a:graphicData uri="http://schemas.openxmlformats.org/drawingml/2006/table">
            <a:tbl>
              <a:tblPr rtl="1" firstRow="1" bandRow="1">
                <a:tableStyleId>{5C22544A-7EE6-4342-B048-85BDC9FD1C3A}</a:tableStyleId>
              </a:tblPr>
              <a:tblGrid>
                <a:gridCol w="2126059"/>
                <a:gridCol w="2126059"/>
                <a:gridCol w="2126059"/>
                <a:gridCol w="2126059"/>
              </a:tblGrid>
              <a:tr h="370840">
                <a:tc>
                  <a:txBody>
                    <a:bodyPr/>
                    <a:lstStyle/>
                    <a:p>
                      <a:pPr rtl="1"/>
                      <a:r>
                        <a:rPr lang="he-IL" dirty="0" smtClean="0">
                          <a:cs typeface="+mj-cs"/>
                        </a:rPr>
                        <a:t>השלב</a:t>
                      </a:r>
                      <a:endParaRPr lang="he-IL" dirty="0">
                        <a:cs typeface="+mj-cs"/>
                      </a:endParaRPr>
                    </a:p>
                  </a:txBody>
                  <a:tcPr marL="94493" marR="94493"/>
                </a:tc>
                <a:tc>
                  <a:txBody>
                    <a:bodyPr/>
                    <a:lstStyle/>
                    <a:p>
                      <a:pPr rtl="1"/>
                      <a:r>
                        <a:rPr lang="he-IL" dirty="0" smtClean="0">
                          <a:cs typeface="+mj-cs"/>
                        </a:rPr>
                        <a:t>משך הפעילות</a:t>
                      </a:r>
                      <a:endParaRPr lang="he-IL" dirty="0">
                        <a:cs typeface="+mj-cs"/>
                      </a:endParaRPr>
                    </a:p>
                  </a:txBody>
                  <a:tcPr marL="94493" marR="94493"/>
                </a:tc>
                <a:tc>
                  <a:txBody>
                    <a:bodyPr/>
                    <a:lstStyle/>
                    <a:p>
                      <a:pPr rtl="1"/>
                      <a:r>
                        <a:rPr lang="he-IL" dirty="0" smtClean="0">
                          <a:cs typeface="+mj-cs"/>
                        </a:rPr>
                        <a:t>קבוצת ניסוי</a:t>
                      </a:r>
                      <a:endParaRPr lang="he-IL" dirty="0">
                        <a:cs typeface="+mj-cs"/>
                      </a:endParaRPr>
                    </a:p>
                  </a:txBody>
                  <a:tcPr marL="94493" marR="94493"/>
                </a:tc>
                <a:tc>
                  <a:txBody>
                    <a:bodyPr/>
                    <a:lstStyle/>
                    <a:p>
                      <a:pPr rtl="1"/>
                      <a:r>
                        <a:rPr lang="he-IL" dirty="0" smtClean="0">
                          <a:cs typeface="+mj-cs"/>
                        </a:rPr>
                        <a:t>קבוצת ביקורת</a:t>
                      </a:r>
                      <a:endParaRPr lang="he-IL" dirty="0">
                        <a:cs typeface="+mj-cs"/>
                      </a:endParaRPr>
                    </a:p>
                  </a:txBody>
                  <a:tcPr marL="94493" marR="94493"/>
                </a:tc>
              </a:tr>
              <a:tr h="370840">
                <a:tc>
                  <a:txBody>
                    <a:bodyPr/>
                    <a:lstStyle/>
                    <a:p>
                      <a:pPr rtl="1"/>
                      <a:r>
                        <a:rPr lang="he-IL" sz="1800" kern="1200" dirty="0" smtClean="0">
                          <a:solidFill>
                            <a:schemeClr val="dk1"/>
                          </a:solidFill>
                          <a:latin typeface="+mn-lt"/>
                          <a:ea typeface="+mn-ea"/>
                          <a:cs typeface="+mj-cs"/>
                        </a:rPr>
                        <a:t>דיון דילמות</a:t>
                      </a:r>
                      <a:endParaRPr lang="he-IL" dirty="0">
                        <a:cs typeface="+mj-cs"/>
                      </a:endParaRPr>
                    </a:p>
                  </a:txBody>
                  <a:tcPr marL="94493" marR="94493"/>
                </a:tc>
                <a:tc>
                  <a:txBody>
                    <a:bodyPr/>
                    <a:lstStyle/>
                    <a:p>
                      <a:pPr rtl="1"/>
                      <a:r>
                        <a:rPr lang="he-IL" dirty="0" smtClean="0">
                          <a:cs typeface="+mj-cs"/>
                        </a:rPr>
                        <a:t>90 דקות</a:t>
                      </a:r>
                      <a:endParaRPr lang="he-IL" dirty="0">
                        <a:cs typeface="+mj-cs"/>
                      </a:endParaRPr>
                    </a:p>
                  </a:txBody>
                  <a:tcPr marL="94493" marR="94493"/>
                </a:tc>
                <a:tc>
                  <a:txBody>
                    <a:bodyPr/>
                    <a:lstStyle/>
                    <a:p>
                      <a:pPr rtl="1"/>
                      <a:r>
                        <a:rPr lang="he-IL" dirty="0" smtClean="0"/>
                        <a:t>+</a:t>
                      </a:r>
                      <a:endParaRPr lang="he-IL" dirty="0"/>
                    </a:p>
                  </a:txBody>
                  <a:tcPr marL="94493" marR="94493"/>
                </a:tc>
                <a:tc>
                  <a:txBody>
                    <a:bodyPr/>
                    <a:lstStyle/>
                    <a:p>
                      <a:pPr rtl="1"/>
                      <a:r>
                        <a:rPr lang="he-IL" dirty="0" smtClean="0"/>
                        <a:t>-</a:t>
                      </a:r>
                      <a:endParaRPr lang="he-IL" dirty="0"/>
                    </a:p>
                  </a:txBody>
                  <a:tcPr marL="94493" marR="94493"/>
                </a:tc>
              </a:tr>
              <a:tr h="370840">
                <a:tc>
                  <a:txBody>
                    <a:bodyPr/>
                    <a:lstStyle/>
                    <a:p>
                      <a:pPr rtl="1"/>
                      <a:r>
                        <a:rPr lang="he-IL" sz="1800" kern="1200" dirty="0" smtClean="0">
                          <a:solidFill>
                            <a:schemeClr val="dk1"/>
                          </a:solidFill>
                          <a:latin typeface="+mn-lt"/>
                          <a:ea typeface="+mn-ea"/>
                          <a:cs typeface="+mj-cs"/>
                        </a:rPr>
                        <a:t>הצגת טיעונים ומיונם</a:t>
                      </a:r>
                      <a:endParaRPr lang="he-IL" dirty="0">
                        <a:cs typeface="+mj-cs"/>
                      </a:endParaRPr>
                    </a:p>
                  </a:txBody>
                  <a:tcPr marL="94493" marR="94493"/>
                </a:tc>
                <a:tc>
                  <a:txBody>
                    <a:bodyPr/>
                    <a:lstStyle/>
                    <a:p>
                      <a:pPr rtl="1"/>
                      <a:r>
                        <a:rPr lang="he-IL" dirty="0" smtClean="0">
                          <a:cs typeface="+mj-cs"/>
                        </a:rPr>
                        <a:t>45 דקות</a:t>
                      </a:r>
                      <a:endParaRPr lang="he-IL" dirty="0">
                        <a:cs typeface="+mj-cs"/>
                      </a:endParaRPr>
                    </a:p>
                  </a:txBody>
                  <a:tcPr marL="94493" marR="94493"/>
                </a:tc>
                <a:tc>
                  <a:txBody>
                    <a:bodyPr/>
                    <a:lstStyle/>
                    <a:p>
                      <a:pPr rtl="1"/>
                      <a:r>
                        <a:rPr lang="he-IL" dirty="0" smtClean="0"/>
                        <a:t>+</a:t>
                      </a:r>
                      <a:endParaRPr lang="he-IL" dirty="0"/>
                    </a:p>
                  </a:txBody>
                  <a:tcPr marL="94493" marR="94493"/>
                </a:tc>
                <a:tc>
                  <a:txBody>
                    <a:bodyPr/>
                    <a:lstStyle/>
                    <a:p>
                      <a:pPr rtl="1"/>
                      <a:r>
                        <a:rPr lang="he-IL" dirty="0" smtClean="0"/>
                        <a:t>-</a:t>
                      </a:r>
                      <a:endParaRPr lang="he-IL" dirty="0"/>
                    </a:p>
                  </a:txBody>
                  <a:tcPr marL="94493" marR="94493"/>
                </a:tc>
              </a:tr>
              <a:tr h="370840">
                <a:tc>
                  <a: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lang="he-IL" sz="1800" kern="1200" dirty="0" smtClean="0">
                          <a:solidFill>
                            <a:schemeClr val="dk1"/>
                          </a:solidFill>
                          <a:latin typeface="+mn-lt"/>
                          <a:ea typeface="+mn-ea"/>
                          <a:cs typeface="+mj-cs"/>
                        </a:rPr>
                        <a:t>פיתוח </a:t>
                      </a:r>
                      <a:r>
                        <a:rPr lang="he-IL" sz="1800" kern="1200" dirty="0" err="1" smtClean="0">
                          <a:solidFill>
                            <a:schemeClr val="dk1"/>
                          </a:solidFill>
                          <a:latin typeface="+mn-lt"/>
                          <a:ea typeface="+mn-ea"/>
                          <a:cs typeface="+mj-cs"/>
                        </a:rPr>
                        <a:t>ננוטכנולוגי</a:t>
                      </a:r>
                      <a:r>
                        <a:rPr lang="he-IL" sz="1800" kern="1200" dirty="0" smtClean="0">
                          <a:solidFill>
                            <a:schemeClr val="dk1"/>
                          </a:solidFill>
                          <a:latin typeface="+mn-lt"/>
                          <a:ea typeface="+mn-ea"/>
                          <a:cs typeface="+mj-cs"/>
                        </a:rPr>
                        <a:t> ודיון בוועדת תקציב</a:t>
                      </a:r>
                      <a:endParaRPr lang="en-US" sz="1800" kern="1200" dirty="0" smtClean="0">
                        <a:solidFill>
                          <a:schemeClr val="dk1"/>
                        </a:solidFill>
                        <a:latin typeface="+mn-lt"/>
                        <a:ea typeface="+mn-ea"/>
                        <a:cs typeface="+mj-cs"/>
                      </a:endParaRPr>
                    </a:p>
                    <a:p>
                      <a:pPr rtl="1"/>
                      <a:endParaRPr lang="he-IL" dirty="0">
                        <a:cs typeface="+mj-cs"/>
                      </a:endParaRPr>
                    </a:p>
                  </a:txBody>
                  <a:tcPr marL="94493" marR="94493"/>
                </a:tc>
                <a:tc>
                  <a:txBody>
                    <a:bodyPr/>
                    <a:lstStyle/>
                    <a:p>
                      <a:pPr rtl="1"/>
                      <a:r>
                        <a:rPr lang="he-IL" dirty="0" smtClean="0">
                          <a:cs typeface="+mj-cs"/>
                        </a:rPr>
                        <a:t>135 דקות</a:t>
                      </a:r>
                      <a:endParaRPr lang="he-IL" dirty="0">
                        <a:cs typeface="+mj-cs"/>
                      </a:endParaRPr>
                    </a:p>
                  </a:txBody>
                  <a:tcPr marL="94493" marR="94493"/>
                </a:tc>
                <a:tc>
                  <a:txBody>
                    <a:bodyPr/>
                    <a:lstStyle/>
                    <a:p>
                      <a:pPr rtl="1"/>
                      <a:r>
                        <a:rPr lang="he-IL" dirty="0" smtClean="0"/>
                        <a:t>+</a:t>
                      </a:r>
                      <a:endParaRPr lang="he-IL" dirty="0"/>
                    </a:p>
                  </a:txBody>
                  <a:tcPr marL="94493" marR="94493"/>
                </a:tc>
                <a:tc>
                  <a:txBody>
                    <a:bodyPr/>
                    <a:lstStyle/>
                    <a:p>
                      <a:pPr rtl="1"/>
                      <a:r>
                        <a:rPr lang="he-IL" dirty="0" smtClean="0"/>
                        <a:t>+</a:t>
                      </a:r>
                      <a:endParaRPr lang="he-IL" dirty="0"/>
                    </a:p>
                  </a:txBody>
                  <a:tcPr marL="94493" marR="94493"/>
                </a:tc>
              </a:tr>
              <a:tr h="370840">
                <a:tc>
                  <a:txBody>
                    <a:bodyPr/>
                    <a:lstStyle/>
                    <a:p>
                      <a:pPr rtl="1"/>
                      <a:r>
                        <a:rPr lang="he-IL" sz="1800" kern="1200" dirty="0" smtClean="0">
                          <a:solidFill>
                            <a:schemeClr val="dk1"/>
                          </a:solidFill>
                          <a:latin typeface="+mn-lt"/>
                          <a:ea typeface="+mn-ea"/>
                          <a:cs typeface="+mj-cs"/>
                        </a:rPr>
                        <a:t>שאלון ידע פוסט (ננוטכנולוגיה וננו רובוטים)</a:t>
                      </a:r>
                      <a:endParaRPr lang="he-IL" dirty="0">
                        <a:cs typeface="+mj-cs"/>
                      </a:endParaRPr>
                    </a:p>
                  </a:txBody>
                  <a:tcPr marL="94493" marR="94493"/>
                </a:tc>
                <a:tc>
                  <a:txBody>
                    <a:bodyPr/>
                    <a:lstStyle/>
                    <a:p>
                      <a:pPr rtl="1"/>
                      <a:r>
                        <a:rPr lang="he-IL" dirty="0" smtClean="0">
                          <a:cs typeface="+mj-cs"/>
                        </a:rPr>
                        <a:t>10 דקות</a:t>
                      </a:r>
                      <a:endParaRPr lang="he-IL" dirty="0">
                        <a:cs typeface="+mj-cs"/>
                      </a:endParaRPr>
                    </a:p>
                  </a:txBody>
                  <a:tcPr marL="94493" marR="94493"/>
                </a:tc>
                <a:tc>
                  <a:txBody>
                    <a:bodyPr/>
                    <a:lstStyle/>
                    <a:p>
                      <a:pPr rtl="1"/>
                      <a:r>
                        <a:rPr lang="he-IL" dirty="0" smtClean="0"/>
                        <a:t>+</a:t>
                      </a:r>
                      <a:endParaRPr lang="he-IL" dirty="0"/>
                    </a:p>
                  </a:txBody>
                  <a:tcPr marL="94493" marR="94493"/>
                </a:tc>
                <a:tc>
                  <a:txBody>
                    <a:bodyPr/>
                    <a:lstStyle/>
                    <a:p>
                      <a:pPr rtl="1"/>
                      <a:r>
                        <a:rPr lang="he-IL" dirty="0" smtClean="0"/>
                        <a:t>+</a:t>
                      </a:r>
                      <a:endParaRPr lang="he-IL" dirty="0"/>
                    </a:p>
                  </a:txBody>
                  <a:tcPr marL="94493" marR="94493"/>
                </a:tc>
              </a:tr>
              <a:tr h="370840">
                <a:tc>
                  <a:txBody>
                    <a:bodyPr/>
                    <a:lstStyle/>
                    <a:p>
                      <a:pPr rtl="1"/>
                      <a:r>
                        <a:rPr lang="he-IL" sz="1800" kern="1200" dirty="0" smtClean="0">
                          <a:solidFill>
                            <a:schemeClr val="dk1"/>
                          </a:solidFill>
                          <a:latin typeface="+mn-lt"/>
                          <a:ea typeface="+mn-ea"/>
                          <a:cs typeface="+mj-cs"/>
                        </a:rPr>
                        <a:t>שאלון עמדות פוסט הקשור בחלוקת תקציב ורגשות מדענים</a:t>
                      </a:r>
                      <a:endParaRPr lang="he-IL" dirty="0">
                        <a:cs typeface="+mj-cs"/>
                      </a:endParaRPr>
                    </a:p>
                  </a:txBody>
                  <a:tcPr marL="94493" marR="94493"/>
                </a:tc>
                <a:tc>
                  <a:txBody>
                    <a:bodyPr/>
                    <a:lstStyle/>
                    <a:p>
                      <a:pPr rtl="1"/>
                      <a:r>
                        <a:rPr lang="he-IL" dirty="0" smtClean="0">
                          <a:cs typeface="+mj-cs"/>
                        </a:rPr>
                        <a:t>10 דקות</a:t>
                      </a:r>
                      <a:endParaRPr lang="he-IL" dirty="0">
                        <a:cs typeface="+mj-cs"/>
                      </a:endParaRPr>
                    </a:p>
                  </a:txBody>
                  <a:tcPr marL="94493" marR="94493"/>
                </a:tc>
                <a:tc>
                  <a:txBody>
                    <a:bodyPr/>
                    <a:lstStyle/>
                    <a:p>
                      <a:pPr rtl="1"/>
                      <a:r>
                        <a:rPr lang="he-IL" dirty="0" smtClean="0"/>
                        <a:t>+</a:t>
                      </a:r>
                      <a:endParaRPr lang="he-IL" dirty="0"/>
                    </a:p>
                  </a:txBody>
                  <a:tcPr marL="94493" marR="94493"/>
                </a:tc>
                <a:tc>
                  <a:txBody>
                    <a:bodyPr/>
                    <a:lstStyle/>
                    <a:p>
                      <a:pPr rtl="1"/>
                      <a:r>
                        <a:rPr lang="he-IL" dirty="0" smtClean="0"/>
                        <a:t>-</a:t>
                      </a:r>
                      <a:endParaRPr lang="he-IL" dirty="0"/>
                    </a:p>
                  </a:txBody>
                  <a:tcPr marL="94493" marR="94493"/>
                </a:tc>
              </a:tr>
              <a:tr h="370840">
                <a:tc>
                  <a:txBody>
                    <a:bodyPr/>
                    <a:lstStyle/>
                    <a:p>
                      <a:pPr rtl="1"/>
                      <a:r>
                        <a:rPr lang="he-IL" sz="1800" kern="1200" dirty="0" smtClean="0">
                          <a:solidFill>
                            <a:schemeClr val="dk1"/>
                          </a:solidFill>
                          <a:latin typeface="+mn-lt"/>
                          <a:ea typeface="+mn-ea"/>
                          <a:cs typeface="+mj-cs"/>
                        </a:rPr>
                        <a:t>שאלון עמדות פוסט "כימיה הוא מקצוע מדעי </a:t>
                      </a:r>
                      <a:r>
                        <a:rPr lang="he-IL" sz="1800" kern="1200" dirty="0" err="1" smtClean="0">
                          <a:solidFill>
                            <a:schemeClr val="dk1"/>
                          </a:solidFill>
                          <a:latin typeface="+mn-lt"/>
                          <a:ea typeface="+mn-ea"/>
                          <a:cs typeface="+mj-cs"/>
                        </a:rPr>
                        <a:t>ש..</a:t>
                      </a:r>
                      <a:r>
                        <a:rPr lang="he-IL" sz="1800" kern="1200" dirty="0" smtClean="0">
                          <a:solidFill>
                            <a:schemeClr val="dk1"/>
                          </a:solidFill>
                          <a:latin typeface="+mn-lt"/>
                          <a:ea typeface="+mn-ea"/>
                          <a:cs typeface="+mj-cs"/>
                        </a:rPr>
                        <a:t>."</a:t>
                      </a:r>
                      <a:endParaRPr lang="he-IL" dirty="0">
                        <a:cs typeface="+mj-cs"/>
                      </a:endParaRPr>
                    </a:p>
                  </a:txBody>
                  <a:tcPr marL="94493" marR="94493"/>
                </a:tc>
                <a:tc>
                  <a:txBody>
                    <a:bodyPr/>
                    <a:lstStyle/>
                    <a:p>
                      <a:pPr rtl="1"/>
                      <a:r>
                        <a:rPr lang="he-IL" dirty="0" smtClean="0">
                          <a:cs typeface="+mj-cs"/>
                        </a:rPr>
                        <a:t>20 דקות</a:t>
                      </a:r>
                      <a:endParaRPr lang="he-IL" dirty="0">
                        <a:cs typeface="+mj-cs"/>
                      </a:endParaRPr>
                    </a:p>
                  </a:txBody>
                  <a:tcPr marL="94493" marR="94493"/>
                </a:tc>
                <a:tc>
                  <a:txBody>
                    <a:bodyPr/>
                    <a:lstStyle/>
                    <a:p>
                      <a:pPr rtl="1"/>
                      <a:r>
                        <a:rPr lang="he-IL" dirty="0" smtClean="0"/>
                        <a:t>+</a:t>
                      </a:r>
                      <a:endParaRPr lang="he-IL" dirty="0"/>
                    </a:p>
                  </a:txBody>
                  <a:tcPr marL="94493" marR="94493"/>
                </a:tc>
                <a:tc>
                  <a:txBody>
                    <a:bodyPr/>
                    <a:lstStyle/>
                    <a:p>
                      <a:pPr rtl="1"/>
                      <a:r>
                        <a:rPr lang="he-IL" dirty="0" smtClean="0"/>
                        <a:t>+</a:t>
                      </a:r>
                      <a:endParaRPr lang="he-IL" dirty="0"/>
                    </a:p>
                  </a:txBody>
                  <a:tcPr marL="94493" marR="94493"/>
                </a:tc>
              </a:tr>
            </a:tbl>
          </a:graphicData>
        </a:graphic>
      </p:graphicFrame>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dirty="0" smtClean="0"/>
              <a:t>דוגמא לפעילות</a:t>
            </a:r>
            <a:endParaRPr lang="he-IL" dirty="0"/>
          </a:p>
        </p:txBody>
      </p:sp>
      <p:sp>
        <p:nvSpPr>
          <p:cNvPr id="3" name="מציין מיקום תוכן 2"/>
          <p:cNvSpPr>
            <a:spLocks noGrp="1"/>
          </p:cNvSpPr>
          <p:nvPr>
            <p:ph sz="quarter" idx="1"/>
          </p:nvPr>
        </p:nvSpPr>
        <p:spPr/>
        <p:txBody>
          <a:bodyPr>
            <a:normAutofit fontScale="70000" lnSpcReduction="20000"/>
          </a:bodyPr>
          <a:lstStyle/>
          <a:p>
            <a:pPr>
              <a:buNone/>
            </a:pPr>
            <a:r>
              <a:rPr lang="he-IL" b="1" u="sng" dirty="0"/>
              <a:t>דילמה 1 : נחילים של ננו רובוטים</a:t>
            </a:r>
            <a:endParaRPr lang="en-US" dirty="0"/>
          </a:p>
          <a:p>
            <a:pPr>
              <a:buNone/>
            </a:pPr>
            <a:r>
              <a:rPr lang="he-IL" dirty="0" err="1"/>
              <a:t>ננוכימיה</a:t>
            </a:r>
            <a:r>
              <a:rPr lang="he-IL" dirty="0"/>
              <a:t> ופיתוח של ננוטכנולוגיות יאפשרו למזער רובוטים. ליצור רובוטים קטנים מאד שיוכלו לתקשר ביניהם ולשתף פעולה באמצעות תקשורת אלחוטית.</a:t>
            </a:r>
            <a:endParaRPr lang="en-US" dirty="0"/>
          </a:p>
          <a:p>
            <a:pPr>
              <a:buNone/>
            </a:pPr>
            <a:r>
              <a:rPr lang="he-IL" b="1" dirty="0"/>
              <a:t>היום</a:t>
            </a:r>
            <a:endParaRPr lang="en-US" dirty="0"/>
          </a:p>
          <a:p>
            <a:pPr>
              <a:buNone/>
            </a:pPr>
            <a:r>
              <a:rPr lang="he-IL" dirty="0"/>
              <a:t>על מנת לחקור כוכבים שונים (כמו מאדים) שולחים לחלל רובוט גדול ומרכב, באמצעות חללית, ומכוונים אותו לאסוף מידע ממקום הימצאו על הכוכב. במקרה של תקלה או שהרובוט ניזוק במהלך השיגור נפגע המחקר שמטעמו הוא נשלח. </a:t>
            </a:r>
            <a:endParaRPr lang="en-US" dirty="0"/>
          </a:p>
          <a:p>
            <a:pPr>
              <a:buNone/>
            </a:pPr>
            <a:r>
              <a:rPr lang="he-IL" b="1" dirty="0"/>
              <a:t>בעתיד</a:t>
            </a:r>
            <a:endParaRPr lang="en-US" dirty="0"/>
          </a:p>
          <a:p>
            <a:pPr>
              <a:buNone/>
            </a:pPr>
            <a:r>
              <a:rPr lang="he-IL" dirty="0"/>
              <a:t>פיתוח של ננו רובוטים יאפשר לשלוח לחלל (למאדים) הרבה מאד ננו רובוטים המסוגלים לתקשר ביניהם. הרובוטים יכלו לבצע משימות מגוונות במקומות שונים בכוכב. גם אם יהרסו 20% -30% מהרובוטים, עדיין יישארו מספיק על מנת להמשיך לבצע את משימות המחקר הנדרשות.</a:t>
            </a:r>
            <a:endParaRPr lang="en-US" dirty="0"/>
          </a:p>
          <a:p>
            <a:pPr>
              <a:buNone/>
            </a:pPr>
            <a:r>
              <a:rPr lang="he-IL" b="1" dirty="0"/>
              <a:t>היום</a:t>
            </a:r>
            <a:endParaRPr lang="en-US" dirty="0"/>
          </a:p>
          <a:p>
            <a:pPr>
              <a:buNone/>
            </a:pPr>
            <a:r>
              <a:rPr lang="he-IL" dirty="0"/>
              <a:t>בזמן הרס של מבנים מאוישים כתוצאה מאסונות טבע או פיגועים, נשלחים צוותי חילוץ והצלה על מנת לאתר ולחלץ ניצולים בעבודה קשה ואיטית.</a:t>
            </a:r>
            <a:endParaRPr lang="en-US" dirty="0"/>
          </a:p>
          <a:p>
            <a:pPr>
              <a:buNone/>
            </a:pPr>
            <a:r>
              <a:rPr lang="he-IL" b="1" dirty="0"/>
              <a:t>בעתיד</a:t>
            </a:r>
            <a:endParaRPr lang="en-US" dirty="0"/>
          </a:p>
          <a:p>
            <a:pPr>
              <a:buNone/>
            </a:pPr>
            <a:r>
              <a:rPr lang="he-IL" dirty="0"/>
              <a:t>בזמן הרס של מבנים מאוישים יישלחו נחילי ננו רובוטים שיוכלו להזדחל דרך חורים זעירים ולחפש ניצולים, בזמן קצר, להגדיל את הסיכוי להיחלץ מן ההריסות.</a:t>
            </a:r>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dirty="0" smtClean="0"/>
              <a:t>המשימות לתלמידים</a:t>
            </a:r>
            <a:endParaRPr lang="he-IL" dirty="0"/>
          </a:p>
        </p:txBody>
      </p:sp>
      <p:sp>
        <p:nvSpPr>
          <p:cNvPr id="3" name="מציין מיקום תוכן 2"/>
          <p:cNvSpPr>
            <a:spLocks noGrp="1"/>
          </p:cNvSpPr>
          <p:nvPr>
            <p:ph sz="quarter" idx="1"/>
          </p:nvPr>
        </p:nvSpPr>
        <p:spPr/>
        <p:txBody>
          <a:bodyPr>
            <a:normAutofit fontScale="47500" lnSpcReduction="20000"/>
          </a:bodyPr>
          <a:lstStyle/>
          <a:p>
            <a:pPr>
              <a:buNone/>
            </a:pPr>
            <a:r>
              <a:rPr lang="he-IL" b="1" dirty="0"/>
              <a:t>משימה אישית</a:t>
            </a:r>
            <a:endParaRPr lang="en-US" dirty="0"/>
          </a:p>
          <a:p>
            <a:pPr>
              <a:buNone/>
            </a:pPr>
            <a:r>
              <a:rPr lang="he-IL" b="1" dirty="0"/>
              <a:t>שם התלמיד________________ כיתה____________________</a:t>
            </a:r>
            <a:endParaRPr lang="en-US" dirty="0"/>
          </a:p>
          <a:p>
            <a:pPr>
              <a:buNone/>
            </a:pPr>
            <a:r>
              <a:rPr lang="he-IL" b="1" dirty="0"/>
              <a:t> </a:t>
            </a:r>
            <a:endParaRPr lang="en-US" dirty="0"/>
          </a:p>
          <a:p>
            <a:pPr lvl="0">
              <a:buFont typeface="Wingdings" pitchFamily="2" charset="2"/>
              <a:buChar char="§"/>
            </a:pPr>
            <a:r>
              <a:rPr lang="he-IL" dirty="0"/>
              <a:t>דמיינו ותארו בכתב מצב בו הייתם רוצים לפגוש נחילים של ננו רובוטים. </a:t>
            </a:r>
            <a:endParaRPr lang="en-US" dirty="0"/>
          </a:p>
          <a:p>
            <a:pPr lvl="0">
              <a:buFont typeface="Wingdings" pitchFamily="2" charset="2"/>
              <a:buChar char="§"/>
            </a:pPr>
            <a:r>
              <a:rPr lang="he-IL" dirty="0"/>
              <a:t>דמיינו ותארו בכתב מצב בו לא הייתם רוצים לפגוש נחילי ננו רובוטים. </a:t>
            </a:r>
            <a:endParaRPr lang="en-US" dirty="0"/>
          </a:p>
          <a:p>
            <a:pPr lvl="0">
              <a:buFont typeface="Wingdings" pitchFamily="2" charset="2"/>
              <a:buChar char="§"/>
            </a:pPr>
            <a:r>
              <a:rPr lang="he-IL" dirty="0"/>
              <a:t>האם את/ה בעד או נגד פיתוח ננו רובוטים? הסבר/י את עמדתך.</a:t>
            </a:r>
            <a:endParaRPr lang="en-US" dirty="0"/>
          </a:p>
          <a:p>
            <a:pPr>
              <a:buFont typeface="Wingdings" pitchFamily="2" charset="2"/>
              <a:buChar char="§"/>
            </a:pPr>
            <a:endParaRPr lang="en-US" dirty="0"/>
          </a:p>
          <a:p>
            <a:pPr>
              <a:buNone/>
            </a:pPr>
            <a:r>
              <a:rPr lang="he-IL" dirty="0"/>
              <a:t> </a:t>
            </a:r>
            <a:endParaRPr lang="en-US" dirty="0"/>
          </a:p>
          <a:p>
            <a:pPr>
              <a:buNone/>
            </a:pPr>
            <a:r>
              <a:rPr lang="he-IL" b="1" dirty="0"/>
              <a:t>משימה קבוצתית</a:t>
            </a:r>
            <a:endParaRPr lang="en-US" dirty="0"/>
          </a:p>
          <a:p>
            <a:pPr>
              <a:buNone/>
            </a:pPr>
            <a:r>
              <a:rPr lang="he-IL" b="1" dirty="0"/>
              <a:t>שמות חברי הקבוצה_________________________________________</a:t>
            </a:r>
            <a:endParaRPr lang="en-US" dirty="0"/>
          </a:p>
          <a:p>
            <a:pPr>
              <a:buNone/>
            </a:pPr>
            <a:r>
              <a:rPr lang="he-IL" b="1" dirty="0"/>
              <a:t>כיתה___________________________</a:t>
            </a:r>
            <a:endParaRPr lang="en-US" dirty="0"/>
          </a:p>
          <a:p>
            <a:pPr>
              <a:buNone/>
            </a:pPr>
            <a:r>
              <a:rPr lang="he-IL" b="1" dirty="0"/>
              <a:t> </a:t>
            </a:r>
            <a:endParaRPr lang="en-US" dirty="0"/>
          </a:p>
          <a:p>
            <a:pPr>
              <a:buNone/>
            </a:pPr>
            <a:r>
              <a:rPr lang="he-IL" b="1" dirty="0"/>
              <a:t>הציגו את המשימה האישית שביצעתם בפני הקבוצה</a:t>
            </a:r>
            <a:endParaRPr lang="en-US" dirty="0"/>
          </a:p>
          <a:p>
            <a:pPr lvl="0">
              <a:buFont typeface="Wingdings" pitchFamily="2" charset="2"/>
              <a:buChar char="§"/>
            </a:pPr>
            <a:r>
              <a:rPr lang="he-IL" dirty="0"/>
              <a:t>דמיינו ותארו שימושים נוספים לנחילי ננו רובוטים.</a:t>
            </a:r>
            <a:endParaRPr lang="en-US" dirty="0"/>
          </a:p>
          <a:p>
            <a:pPr lvl="0">
              <a:buFont typeface="Wingdings" pitchFamily="2" charset="2"/>
              <a:buChar char="§"/>
            </a:pPr>
            <a:r>
              <a:rPr lang="he-IL" dirty="0"/>
              <a:t>ציינו יתרונות וחסרונות בפיתוח ובשימוש של נחילי ננו רובוטים.</a:t>
            </a:r>
            <a:endParaRPr lang="en-US" dirty="0"/>
          </a:p>
          <a:p>
            <a:pPr lvl="0">
              <a:buFont typeface="Wingdings" pitchFamily="2" charset="2"/>
              <a:buChar char="§"/>
            </a:pPr>
            <a:r>
              <a:rPr lang="he-IL" dirty="0"/>
              <a:t>האם ניתן לאשר פיתוח של נחילים של ננו רובוטים?  אם לא, נמקו את קביעתכם. </a:t>
            </a:r>
            <a:endParaRPr lang="en-US" dirty="0"/>
          </a:p>
          <a:p>
            <a:pPr>
              <a:buFont typeface="Wingdings" pitchFamily="2" charset="2"/>
              <a:buChar char="§"/>
            </a:pPr>
            <a:r>
              <a:rPr lang="he-IL" dirty="0"/>
              <a:t>אם כן, האם יש להטיל מגבלות על הפיתוח, או לאפשר פיתוח חופשי?</a:t>
            </a:r>
            <a:endParaRPr lang="en-US" dirty="0"/>
          </a:p>
          <a:p>
            <a:pPr>
              <a:buFont typeface="Wingdings" pitchFamily="2" charset="2"/>
              <a:buChar char="§"/>
            </a:pPr>
            <a:r>
              <a:rPr lang="he-IL" dirty="0"/>
              <a:t>במידה ויש להטיל מגבלות: מי לדעתכם אמור להגביל ואיך ניתן לאכוף את ההגבלה?</a:t>
            </a:r>
            <a:endParaRPr lang="en-US" dirty="0"/>
          </a:p>
          <a:p>
            <a:pPr>
              <a:buFont typeface="Wingdings" pitchFamily="2" charset="2"/>
              <a:buChar char="§"/>
            </a:pPr>
            <a:r>
              <a:rPr lang="he-IL" dirty="0"/>
              <a:t>רשמו את הטיעונים שעלו במהלך הדיון בקבוצה.</a:t>
            </a:r>
            <a:endParaRPr lang="en-US" dirty="0"/>
          </a:p>
          <a:p>
            <a:pPr lvl="0">
              <a:buFont typeface="Wingdings" pitchFamily="2" charset="2"/>
              <a:buChar char="§"/>
            </a:pPr>
            <a:r>
              <a:rPr lang="he-IL" dirty="0"/>
              <a:t>בחרו שלושה טיעונים מרכזיים שעלו במהלך הדיון בקבוצה בנושא נחיל ננו רובוטים וציינו אותם בצורה מתומצתת. </a:t>
            </a:r>
            <a:r>
              <a:rPr lang="he-IL" u="sng" dirty="0"/>
              <a:t>נמקו את בחירתכם</a:t>
            </a:r>
            <a:endParaRPr lang="en-US" dirty="0"/>
          </a:p>
          <a:p>
            <a:pPr>
              <a:buFont typeface="Wingdings" pitchFamily="2" charset="2"/>
              <a:buChar char="§"/>
            </a:pPr>
            <a:endParaRPr lang="he-IL"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dirty="0" smtClean="0"/>
              <a:t>דוגמאות לנושאי דיון נוספים</a:t>
            </a:r>
            <a:endParaRPr lang="he-IL" dirty="0"/>
          </a:p>
        </p:txBody>
      </p:sp>
      <p:sp>
        <p:nvSpPr>
          <p:cNvPr id="3" name="מציין מיקום תוכן 2"/>
          <p:cNvSpPr>
            <a:spLocks noGrp="1"/>
          </p:cNvSpPr>
          <p:nvPr>
            <p:ph sz="quarter" idx="1"/>
          </p:nvPr>
        </p:nvSpPr>
        <p:spPr/>
        <p:txBody>
          <a:bodyPr/>
          <a:lstStyle/>
          <a:p>
            <a:r>
              <a:rPr lang="he-IL" sz="4400" dirty="0">
                <a:cs typeface="+mj-cs"/>
              </a:rPr>
              <a:t>רובוטים יכולים לבנות רובוטים </a:t>
            </a:r>
            <a:r>
              <a:rPr lang="he-IL" sz="4400" dirty="0" smtClean="0">
                <a:cs typeface="+mj-cs"/>
              </a:rPr>
              <a:t>אחרים.</a:t>
            </a:r>
          </a:p>
          <a:p>
            <a:r>
              <a:rPr lang="he-IL" sz="4400" dirty="0" err="1">
                <a:cs typeface="+mj-cs"/>
              </a:rPr>
              <a:t>ננורובוטים</a:t>
            </a:r>
            <a:r>
              <a:rPr lang="he-IL" sz="4400" dirty="0">
                <a:cs typeface="+mj-cs"/>
              </a:rPr>
              <a:t> בתוך </a:t>
            </a:r>
            <a:r>
              <a:rPr lang="he-IL" sz="4400" dirty="0" smtClean="0">
                <a:cs typeface="+mj-cs"/>
              </a:rPr>
              <a:t>גופינו.</a:t>
            </a:r>
          </a:p>
          <a:p>
            <a:r>
              <a:rPr lang="he-IL" sz="4400" dirty="0">
                <a:cs typeface="+mj-cs"/>
              </a:rPr>
              <a:t>רובוטים </a:t>
            </a:r>
            <a:r>
              <a:rPr lang="he-IL" sz="4400" dirty="0" smtClean="0">
                <a:cs typeface="+mj-cs"/>
              </a:rPr>
              <a:t>צבאיים.</a:t>
            </a:r>
          </a:p>
          <a:p>
            <a:r>
              <a:rPr lang="he-IL" sz="4400" dirty="0">
                <a:cs typeface="+mj-cs"/>
              </a:rPr>
              <a:t>החייל </a:t>
            </a:r>
            <a:r>
              <a:rPr lang="he-IL" sz="4400" dirty="0" smtClean="0">
                <a:cs typeface="+mj-cs"/>
              </a:rPr>
              <a:t>העתידי.</a:t>
            </a:r>
            <a:endParaRPr lang="en-US" sz="4400" dirty="0">
              <a:cs typeface="+mj-cs"/>
            </a:endParaRPr>
          </a:p>
          <a:p>
            <a:endParaRPr lang="he-IL"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dirty="0" smtClean="0"/>
              <a:t>כלי מחקר והערכה</a:t>
            </a:r>
            <a:endParaRPr lang="he-IL" dirty="0"/>
          </a:p>
        </p:txBody>
      </p:sp>
      <p:graphicFrame>
        <p:nvGraphicFramePr>
          <p:cNvPr id="4" name="מציין מיקום תוכן 3"/>
          <p:cNvGraphicFramePr>
            <a:graphicFrameLocks noGrp="1"/>
          </p:cNvGraphicFramePr>
          <p:nvPr>
            <p:ph sz="quarter" idx="1"/>
          </p:nvPr>
        </p:nvGraphicFramePr>
        <p:xfrm>
          <a:off x="301625" y="1527175"/>
          <a:ext cx="8504238" cy="4654527"/>
        </p:xfrm>
        <a:graphic>
          <a:graphicData uri="http://schemas.openxmlformats.org/drawingml/2006/table">
            <a:tbl>
              <a:tblPr rtl="1" firstRow="1" bandRow="1">
                <a:tableStyleId>{5C22544A-7EE6-4342-B048-85BDC9FD1C3A}</a:tableStyleId>
              </a:tblPr>
              <a:tblGrid>
                <a:gridCol w="2834746"/>
                <a:gridCol w="2834746"/>
                <a:gridCol w="2834746"/>
              </a:tblGrid>
              <a:tr h="604257">
                <a:tc>
                  <a:txBody>
                    <a:bodyPr/>
                    <a:lstStyle/>
                    <a:p>
                      <a:pPr algn="r" rtl="1">
                        <a:lnSpc>
                          <a:spcPct val="150000"/>
                        </a:lnSpc>
                        <a:spcAft>
                          <a:spcPts val="0"/>
                        </a:spcAft>
                      </a:pPr>
                      <a:r>
                        <a:rPr lang="he-IL" sz="1400" dirty="0">
                          <a:latin typeface="Calibri"/>
                          <a:ea typeface="Calibri"/>
                          <a:cs typeface="Arial"/>
                        </a:rPr>
                        <a:t>כלי המחקר</a:t>
                      </a:r>
                      <a:endParaRPr lang="en-US" sz="1400" dirty="0">
                        <a:latin typeface="Calibri"/>
                        <a:ea typeface="Calibri"/>
                        <a:cs typeface="Arial"/>
                      </a:endParaRPr>
                    </a:p>
                  </a:txBody>
                  <a:tcPr marL="70869" marR="70869" marT="0" marB="0"/>
                </a:tc>
                <a:tc>
                  <a:txBody>
                    <a:bodyPr/>
                    <a:lstStyle/>
                    <a:p>
                      <a:pPr algn="r" rtl="1">
                        <a:lnSpc>
                          <a:spcPct val="150000"/>
                        </a:lnSpc>
                        <a:spcAft>
                          <a:spcPts val="0"/>
                        </a:spcAft>
                      </a:pPr>
                      <a:r>
                        <a:rPr lang="he-IL" sz="1400" dirty="0">
                          <a:latin typeface="Calibri"/>
                          <a:ea typeface="Calibri"/>
                          <a:cs typeface="Arial"/>
                        </a:rPr>
                        <a:t>התאמה לשאלת חקר</a:t>
                      </a:r>
                      <a:endParaRPr lang="en-US" sz="1400" dirty="0">
                        <a:latin typeface="Calibri"/>
                        <a:ea typeface="Calibri"/>
                        <a:cs typeface="Arial"/>
                      </a:endParaRPr>
                    </a:p>
                  </a:txBody>
                  <a:tcPr marL="70869" marR="70869" marT="0" marB="0"/>
                </a:tc>
                <a:tc>
                  <a:txBody>
                    <a:bodyPr/>
                    <a:lstStyle/>
                    <a:p>
                      <a:pPr algn="r" rtl="1">
                        <a:lnSpc>
                          <a:spcPct val="150000"/>
                        </a:lnSpc>
                        <a:spcAft>
                          <a:spcPts val="0"/>
                        </a:spcAft>
                      </a:pPr>
                      <a:r>
                        <a:rPr lang="he-IL" sz="1400" dirty="0">
                          <a:latin typeface="Calibri"/>
                          <a:ea typeface="Calibri"/>
                          <a:cs typeface="Arial"/>
                        </a:rPr>
                        <a:t>הערות</a:t>
                      </a:r>
                      <a:endParaRPr lang="en-US" sz="1400" dirty="0">
                        <a:latin typeface="Calibri"/>
                        <a:ea typeface="Calibri"/>
                        <a:cs typeface="Arial"/>
                      </a:endParaRPr>
                    </a:p>
                  </a:txBody>
                  <a:tcPr marL="70869" marR="70869" marT="0" marB="0"/>
                </a:tc>
              </a:tr>
              <a:tr h="744975">
                <a:tc>
                  <a:txBody>
                    <a:bodyPr/>
                    <a:lstStyle/>
                    <a:p>
                      <a:pPr algn="r" rtl="1">
                        <a:lnSpc>
                          <a:spcPct val="150000"/>
                        </a:lnSpc>
                        <a:spcAft>
                          <a:spcPts val="0"/>
                        </a:spcAft>
                      </a:pPr>
                      <a:r>
                        <a:rPr lang="he-IL" sz="1400" dirty="0">
                          <a:latin typeface="Calibri"/>
                          <a:ea typeface="Calibri"/>
                          <a:cs typeface="Arial"/>
                        </a:rPr>
                        <a:t>שאלון עמדות מקדים "ללמוד כימיה זה</a:t>
                      </a:r>
                      <a:r>
                        <a:rPr lang="he-IL" sz="1400" dirty="0" err="1">
                          <a:latin typeface="Calibri"/>
                          <a:ea typeface="Calibri"/>
                          <a:cs typeface="Arial"/>
                        </a:rPr>
                        <a:t>." </a:t>
                      </a:r>
                      <a:r>
                        <a:rPr lang="he-IL" sz="1400" dirty="0">
                          <a:latin typeface="Calibri"/>
                          <a:ea typeface="Calibri"/>
                          <a:cs typeface="Arial"/>
                        </a:rPr>
                        <a:t>ושאלון עמדות פוסט </a:t>
                      </a:r>
                      <a:r>
                        <a:rPr lang="he-IL" sz="1400" dirty="0" err="1">
                          <a:latin typeface="Calibri"/>
                          <a:ea typeface="Calibri"/>
                          <a:cs typeface="Arial"/>
                        </a:rPr>
                        <a:t>" כ</a:t>
                      </a:r>
                      <a:r>
                        <a:rPr lang="he-IL" sz="1400" dirty="0">
                          <a:latin typeface="Calibri"/>
                          <a:ea typeface="Calibri"/>
                          <a:cs typeface="Arial"/>
                        </a:rPr>
                        <a:t>ימיה הוא מקצוע מדעי </a:t>
                      </a:r>
                      <a:r>
                        <a:rPr lang="he-IL" sz="1400" dirty="0" err="1">
                          <a:latin typeface="Calibri"/>
                          <a:ea typeface="Calibri"/>
                          <a:cs typeface="Arial"/>
                        </a:rPr>
                        <a:t>ש..</a:t>
                      </a:r>
                      <a:r>
                        <a:rPr lang="he-IL" sz="1400" dirty="0">
                          <a:latin typeface="Calibri"/>
                          <a:ea typeface="Calibri"/>
                          <a:cs typeface="Arial"/>
                        </a:rPr>
                        <a:t>."  </a:t>
                      </a:r>
                      <a:endParaRPr lang="en-US" sz="1400" dirty="0">
                        <a:latin typeface="Calibri"/>
                        <a:ea typeface="Calibri"/>
                        <a:cs typeface="Arial"/>
                      </a:endParaRPr>
                    </a:p>
                  </a:txBody>
                  <a:tcPr marL="70869" marR="70869" marT="0" marB="0"/>
                </a:tc>
                <a:tc>
                  <a:txBody>
                    <a:bodyPr/>
                    <a:lstStyle/>
                    <a:p>
                      <a:pPr algn="just" rtl="1">
                        <a:lnSpc>
                          <a:spcPct val="150000"/>
                        </a:lnSpc>
                        <a:spcAft>
                          <a:spcPts val="0"/>
                        </a:spcAft>
                      </a:pPr>
                      <a:r>
                        <a:rPr lang="he-IL" sz="1400" dirty="0">
                          <a:latin typeface="Calibri"/>
                          <a:ea typeface="Calibri"/>
                          <a:cs typeface="Arial"/>
                        </a:rPr>
                        <a:t>שאלה 1) מוטיבציה ללימודי המשך שאלה 2) הקשר בין הכימיה לחיי היום יום </a:t>
                      </a:r>
                      <a:endParaRPr lang="en-US" sz="1400" dirty="0">
                        <a:latin typeface="Calibri"/>
                        <a:ea typeface="Calibri"/>
                        <a:cs typeface="Arial"/>
                      </a:endParaRPr>
                    </a:p>
                  </a:txBody>
                  <a:tcPr marL="70869" marR="70869" marT="0" marB="0"/>
                </a:tc>
                <a:tc>
                  <a:txBody>
                    <a:bodyPr/>
                    <a:lstStyle/>
                    <a:p>
                      <a:pPr algn="r" rtl="1">
                        <a:lnSpc>
                          <a:spcPct val="150000"/>
                        </a:lnSpc>
                        <a:spcAft>
                          <a:spcPts val="0"/>
                        </a:spcAft>
                      </a:pPr>
                      <a:r>
                        <a:rPr lang="he-IL" sz="1400">
                          <a:latin typeface="Calibri"/>
                          <a:ea typeface="Calibri"/>
                          <a:cs typeface="Arial"/>
                        </a:rPr>
                        <a:t>קבוצות הניסוי וקבוצת הביקורת.</a:t>
                      </a:r>
                      <a:endParaRPr lang="en-US" sz="1400">
                        <a:latin typeface="Calibri"/>
                        <a:ea typeface="Calibri"/>
                        <a:cs typeface="Arial"/>
                      </a:endParaRPr>
                    </a:p>
                  </a:txBody>
                  <a:tcPr marL="70869" marR="70869" marT="0" marB="0"/>
                </a:tc>
              </a:tr>
              <a:tr h="744975">
                <a:tc>
                  <a:txBody>
                    <a:bodyPr/>
                    <a:lstStyle/>
                    <a:p>
                      <a:pPr algn="r" rtl="1">
                        <a:lnSpc>
                          <a:spcPct val="150000"/>
                        </a:lnSpc>
                        <a:spcAft>
                          <a:spcPts val="0"/>
                        </a:spcAft>
                      </a:pPr>
                      <a:r>
                        <a:rPr lang="he-IL" sz="1400">
                          <a:latin typeface="Calibri"/>
                          <a:ea typeface="Calibri"/>
                          <a:cs typeface="Arial"/>
                        </a:rPr>
                        <a:t>שאלון ידע (ננוטכנולוגיה וננו רובוטים)  מכיל נתוני פרי ופוסט. </a:t>
                      </a:r>
                      <a:endParaRPr lang="en-US" sz="1400">
                        <a:latin typeface="Calibri"/>
                        <a:ea typeface="Calibri"/>
                        <a:cs typeface="Arial"/>
                      </a:endParaRPr>
                    </a:p>
                  </a:txBody>
                  <a:tcPr marL="70869" marR="70869" marT="0" marB="0"/>
                </a:tc>
                <a:tc>
                  <a:txBody>
                    <a:bodyPr/>
                    <a:lstStyle/>
                    <a:p>
                      <a:pPr algn="r" rtl="1">
                        <a:lnSpc>
                          <a:spcPct val="150000"/>
                        </a:lnSpc>
                        <a:spcAft>
                          <a:spcPts val="0"/>
                        </a:spcAft>
                      </a:pPr>
                      <a:r>
                        <a:rPr lang="he-IL" sz="1400" dirty="0">
                          <a:latin typeface="Calibri"/>
                          <a:ea typeface="Calibri"/>
                          <a:cs typeface="Arial"/>
                        </a:rPr>
                        <a:t>שאלה 4) היכולת להתקדם בהבנת המאפיינים של תחום הננוטכנולוגיה</a:t>
                      </a:r>
                      <a:endParaRPr lang="en-US" sz="1400" dirty="0">
                        <a:latin typeface="Calibri"/>
                        <a:ea typeface="Calibri"/>
                        <a:cs typeface="Arial"/>
                      </a:endParaRPr>
                    </a:p>
                  </a:txBody>
                  <a:tcPr marL="70869" marR="70869" marT="0" marB="0"/>
                </a:tc>
                <a:tc>
                  <a:txBody>
                    <a:bodyPr/>
                    <a:lstStyle/>
                    <a:p>
                      <a:pPr algn="r" rtl="1">
                        <a:lnSpc>
                          <a:spcPct val="150000"/>
                        </a:lnSpc>
                        <a:spcAft>
                          <a:spcPts val="0"/>
                        </a:spcAft>
                      </a:pPr>
                      <a:r>
                        <a:rPr lang="he-IL" sz="1400">
                          <a:latin typeface="Calibri"/>
                          <a:ea typeface="Calibri"/>
                          <a:cs typeface="Arial"/>
                        </a:rPr>
                        <a:t>קבוצות הניסוי וקבוצת הביקורת.</a:t>
                      </a:r>
                      <a:endParaRPr lang="en-US" sz="1400">
                        <a:latin typeface="Calibri"/>
                        <a:ea typeface="Calibri"/>
                        <a:cs typeface="Arial"/>
                      </a:endParaRPr>
                    </a:p>
                  </a:txBody>
                  <a:tcPr marL="70869" marR="70869" marT="0" marB="0"/>
                </a:tc>
              </a:tr>
              <a:tr h="744975">
                <a:tc>
                  <a:txBody>
                    <a:bodyPr/>
                    <a:lstStyle/>
                    <a:p>
                      <a:pPr algn="r" rtl="1">
                        <a:lnSpc>
                          <a:spcPct val="150000"/>
                        </a:lnSpc>
                        <a:spcAft>
                          <a:spcPts val="0"/>
                        </a:spcAft>
                      </a:pPr>
                      <a:r>
                        <a:rPr lang="he-IL" sz="1400">
                          <a:latin typeface="Calibri"/>
                          <a:ea typeface="Calibri"/>
                          <a:cs typeface="Arial"/>
                        </a:rPr>
                        <a:t>שאלון עמדות הקשור בחלוקת תקציב המדינה מכיל נתוני פרי ופוסט. </a:t>
                      </a:r>
                      <a:endParaRPr lang="en-US" sz="1400">
                        <a:latin typeface="Calibri"/>
                        <a:ea typeface="Calibri"/>
                        <a:cs typeface="Arial"/>
                      </a:endParaRPr>
                    </a:p>
                  </a:txBody>
                  <a:tcPr marL="70869" marR="70869" marT="0" marB="0"/>
                </a:tc>
                <a:tc>
                  <a:txBody>
                    <a:bodyPr/>
                    <a:lstStyle/>
                    <a:p>
                      <a:pPr algn="r" rtl="1">
                        <a:lnSpc>
                          <a:spcPct val="150000"/>
                        </a:lnSpc>
                        <a:spcAft>
                          <a:spcPts val="0"/>
                        </a:spcAft>
                      </a:pPr>
                      <a:r>
                        <a:rPr lang="he-IL" sz="1400" dirty="0">
                          <a:latin typeface="Calibri"/>
                          <a:ea typeface="Calibri"/>
                          <a:cs typeface="Arial"/>
                        </a:rPr>
                        <a:t>שאלה 2) האופן שבו תלמידים תופסים את הקשר בין כימיה וחיי יום </a:t>
                      </a:r>
                      <a:r>
                        <a:rPr lang="he-IL" sz="1400" dirty="0" err="1">
                          <a:latin typeface="Calibri"/>
                          <a:ea typeface="Calibri"/>
                          <a:cs typeface="Arial"/>
                        </a:rPr>
                        <a:t>יום</a:t>
                      </a:r>
                      <a:r>
                        <a:rPr lang="he-IL" sz="1400" dirty="0">
                          <a:latin typeface="Calibri"/>
                          <a:ea typeface="Calibri"/>
                          <a:cs typeface="Arial"/>
                        </a:rPr>
                        <a:t>. </a:t>
                      </a:r>
                      <a:endParaRPr lang="en-US" sz="1400" dirty="0">
                        <a:latin typeface="Calibri"/>
                        <a:ea typeface="Calibri"/>
                        <a:cs typeface="Arial"/>
                      </a:endParaRPr>
                    </a:p>
                  </a:txBody>
                  <a:tcPr marL="70869" marR="70869" marT="0" marB="0"/>
                </a:tc>
                <a:tc>
                  <a:txBody>
                    <a:bodyPr/>
                    <a:lstStyle/>
                    <a:p>
                      <a:pPr algn="r" rtl="1">
                        <a:lnSpc>
                          <a:spcPct val="150000"/>
                        </a:lnSpc>
                        <a:spcAft>
                          <a:spcPts val="0"/>
                        </a:spcAft>
                      </a:pPr>
                      <a:r>
                        <a:rPr lang="he-IL" sz="1400" dirty="0">
                          <a:latin typeface="Calibri"/>
                          <a:ea typeface="Calibri"/>
                          <a:cs typeface="Arial"/>
                        </a:rPr>
                        <a:t>קבוצות הניסוי בלבד.</a:t>
                      </a:r>
                      <a:endParaRPr lang="en-US" sz="1400" dirty="0">
                        <a:latin typeface="Calibri"/>
                        <a:ea typeface="Calibri"/>
                        <a:cs typeface="Arial"/>
                      </a:endParaRPr>
                    </a:p>
                  </a:txBody>
                  <a:tcPr marL="70869" marR="70869" marT="0" marB="0"/>
                </a:tc>
              </a:tr>
              <a:tr h="1489949">
                <a:tc>
                  <a:txBody>
                    <a:bodyPr/>
                    <a:lstStyle/>
                    <a:p>
                      <a:pPr algn="r" rtl="1">
                        <a:lnSpc>
                          <a:spcPct val="150000"/>
                        </a:lnSpc>
                        <a:spcAft>
                          <a:spcPts val="0"/>
                        </a:spcAft>
                      </a:pPr>
                      <a:r>
                        <a:rPr lang="he-IL" sz="1400" dirty="0">
                          <a:latin typeface="Calibri"/>
                          <a:ea typeface="Calibri"/>
                          <a:cs typeface="Arial"/>
                        </a:rPr>
                        <a:t>איסוף תוצרי הלמידה של התלמידים:</a:t>
                      </a:r>
                      <a:endParaRPr lang="en-US" sz="1400" dirty="0">
                        <a:latin typeface="Calibri"/>
                        <a:ea typeface="Calibri"/>
                        <a:cs typeface="Arial"/>
                      </a:endParaRPr>
                    </a:p>
                    <a:p>
                      <a:pPr algn="r" rtl="1">
                        <a:lnSpc>
                          <a:spcPct val="150000"/>
                        </a:lnSpc>
                        <a:spcAft>
                          <a:spcPts val="0"/>
                        </a:spcAft>
                      </a:pPr>
                      <a:r>
                        <a:rPr lang="he-IL" sz="1400" dirty="0">
                          <a:latin typeface="Calibri"/>
                          <a:ea typeface="Calibri"/>
                          <a:cs typeface="Arial"/>
                        </a:rPr>
                        <a:t>מתוך המחשבות שעלו בזמן הצגת המצגת והטיעונים במשימות הדילמות. ומשאלת בעד ונגד פיתוחים ננו טכנולוגיים. </a:t>
                      </a:r>
                      <a:endParaRPr lang="en-US" sz="1400" dirty="0">
                        <a:latin typeface="Calibri"/>
                        <a:ea typeface="Calibri"/>
                        <a:cs typeface="Arial"/>
                      </a:endParaRPr>
                    </a:p>
                  </a:txBody>
                  <a:tcPr marL="70869" marR="70869" marT="0" marB="0"/>
                </a:tc>
                <a:tc>
                  <a:txBody>
                    <a:bodyPr/>
                    <a:lstStyle/>
                    <a:p>
                      <a:pPr algn="r" rtl="1">
                        <a:lnSpc>
                          <a:spcPct val="150000"/>
                        </a:lnSpc>
                        <a:spcAft>
                          <a:spcPts val="0"/>
                        </a:spcAft>
                      </a:pPr>
                      <a:r>
                        <a:rPr lang="he-IL" sz="1400" dirty="0">
                          <a:latin typeface="Calibri"/>
                          <a:ea typeface="Calibri"/>
                          <a:cs typeface="Arial"/>
                        </a:rPr>
                        <a:t>שאלה 3) היכולת להציף טיעונים אתיים. </a:t>
                      </a:r>
                      <a:endParaRPr lang="en-US" sz="1400" dirty="0">
                        <a:latin typeface="Calibri"/>
                        <a:ea typeface="Calibri"/>
                        <a:cs typeface="Arial"/>
                      </a:endParaRPr>
                    </a:p>
                  </a:txBody>
                  <a:tcPr marL="70869" marR="70869" marT="0" marB="0"/>
                </a:tc>
                <a:tc>
                  <a:txBody>
                    <a:bodyPr/>
                    <a:lstStyle/>
                    <a:p>
                      <a:pPr algn="r" rtl="1">
                        <a:lnSpc>
                          <a:spcPct val="150000"/>
                        </a:lnSpc>
                        <a:spcAft>
                          <a:spcPts val="0"/>
                        </a:spcAft>
                      </a:pPr>
                      <a:r>
                        <a:rPr lang="he-IL" sz="1400" dirty="0">
                          <a:latin typeface="Calibri"/>
                          <a:ea typeface="Calibri"/>
                          <a:cs typeface="Arial"/>
                        </a:rPr>
                        <a:t>קבוצות הניסוי בלבד.</a:t>
                      </a:r>
                      <a:endParaRPr lang="en-US" sz="1400" dirty="0">
                        <a:latin typeface="Calibri"/>
                        <a:ea typeface="Calibri"/>
                        <a:cs typeface="Arial"/>
                      </a:endParaRPr>
                    </a:p>
                  </a:txBody>
                  <a:tcPr marL="70869" marR="70869" marT="0" marB="0"/>
                </a:tc>
              </a:tr>
            </a:tbl>
          </a:graphicData>
        </a:graphic>
      </p:graphicFrame>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noAutofit/>
          </a:bodyPr>
          <a:lstStyle/>
          <a:p>
            <a:r>
              <a:rPr lang="he-IL" sz="2800" dirty="0" smtClean="0"/>
              <a:t>ממצאים- שאלון עמדות</a:t>
            </a:r>
            <a:br>
              <a:rPr lang="he-IL" sz="2800" dirty="0" smtClean="0"/>
            </a:br>
            <a:r>
              <a:rPr lang="he-IL" sz="2800" dirty="0" smtClean="0"/>
              <a:t>השוואה בין נתוני הפרי בין קבוצת הניסוי והביקורת</a:t>
            </a:r>
            <a:endParaRPr lang="he-IL" sz="2800" dirty="0"/>
          </a:p>
        </p:txBody>
      </p:sp>
      <p:sp>
        <p:nvSpPr>
          <p:cNvPr id="6" name="מציין מיקום תוכן 5"/>
          <p:cNvSpPr>
            <a:spLocks noGrp="1"/>
          </p:cNvSpPr>
          <p:nvPr>
            <p:ph sz="half" idx="4294967295"/>
          </p:nvPr>
        </p:nvSpPr>
        <p:spPr>
          <a:xfrm>
            <a:off x="357188" y="5286375"/>
            <a:ext cx="8786812" cy="839788"/>
          </a:xfrm>
        </p:spPr>
        <p:txBody>
          <a:bodyPr>
            <a:normAutofit/>
          </a:bodyPr>
          <a:lstStyle/>
          <a:p>
            <a:r>
              <a:rPr lang="he-IL" sz="2400" dirty="0" smtClean="0"/>
              <a:t>ההבדלים בין קבוצות הניסוי והביקורת אינם מובהקים פרט לקטגוריה מיומנויות קוגניטיביות</a:t>
            </a:r>
            <a:endParaRPr lang="he-IL" sz="2400" dirty="0"/>
          </a:p>
        </p:txBody>
      </p:sp>
      <p:graphicFrame>
        <p:nvGraphicFramePr>
          <p:cNvPr id="7" name="מציין מיקום תוכן 6"/>
          <p:cNvGraphicFramePr>
            <a:graphicFrameLocks noGrp="1"/>
          </p:cNvGraphicFramePr>
          <p:nvPr>
            <p:ph sz="half" idx="4294967295"/>
          </p:nvPr>
        </p:nvGraphicFramePr>
        <p:xfrm>
          <a:off x="0" y="1600200"/>
          <a:ext cx="8215313" cy="3686175"/>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normAutofit fontScale="90000"/>
          </a:bodyPr>
          <a:lstStyle/>
          <a:p>
            <a:r>
              <a:rPr lang="en-US" b="1" dirty="0"/>
              <a:t/>
            </a:r>
            <a:br>
              <a:rPr lang="en-US" b="1" dirty="0"/>
            </a:br>
            <a:r>
              <a:rPr lang="he-IL" sz="3200" b="1" dirty="0" smtClean="0"/>
              <a:t> השוואה בין השינוי בין נתוני הפרי לפוסט בקבוצת הניסוי והביקורת</a:t>
            </a:r>
            <a:endParaRPr lang="he-IL" dirty="0"/>
          </a:p>
        </p:txBody>
      </p:sp>
      <p:graphicFrame>
        <p:nvGraphicFramePr>
          <p:cNvPr id="3" name="תרשים 2"/>
          <p:cNvGraphicFramePr/>
          <p:nvPr/>
        </p:nvGraphicFramePr>
        <p:xfrm>
          <a:off x="1214414" y="1643050"/>
          <a:ext cx="6786610" cy="4214842"/>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normAutofit/>
          </a:bodyPr>
          <a:lstStyle/>
          <a:p>
            <a:r>
              <a:rPr lang="he-IL" dirty="0" smtClean="0"/>
              <a:t>תוצאות שאלון ידע בננוטכנולוגיה </a:t>
            </a:r>
            <a:r>
              <a:rPr lang="he-IL" dirty="0" err="1" smtClean="0"/>
              <a:t>וננורובוטים</a:t>
            </a:r>
            <a:endParaRPr lang="he-IL" dirty="0"/>
          </a:p>
        </p:txBody>
      </p:sp>
      <p:graphicFrame>
        <p:nvGraphicFramePr>
          <p:cNvPr id="4" name="מציין מיקום תוכן 3"/>
          <p:cNvGraphicFramePr>
            <a:graphicFrameLocks noGrp="1"/>
          </p:cNvGraphicFramePr>
          <p:nvPr>
            <p:ph sz="quarter" idx="1"/>
          </p:nvPr>
        </p:nvGraphicFramePr>
        <p:xfrm>
          <a:off x="301625" y="1527175"/>
          <a:ext cx="8504238" cy="3708400"/>
        </p:xfrm>
        <a:graphic>
          <a:graphicData uri="http://schemas.openxmlformats.org/drawingml/2006/table">
            <a:tbl>
              <a:tblPr rtl="1" firstRow="1" bandRow="1">
                <a:tableStyleId>{5C22544A-7EE6-4342-B048-85BDC9FD1C3A}</a:tableStyleId>
              </a:tblPr>
              <a:tblGrid>
                <a:gridCol w="1417373"/>
                <a:gridCol w="1417373"/>
                <a:gridCol w="1417373"/>
                <a:gridCol w="1417373"/>
                <a:gridCol w="1417373"/>
                <a:gridCol w="1417373"/>
              </a:tblGrid>
              <a:tr h="370840">
                <a:tc gridSpan="6">
                  <a:txBody>
                    <a:bodyPr/>
                    <a:lstStyle/>
                    <a:p>
                      <a:pPr algn="ctr" rtl="1">
                        <a:lnSpc>
                          <a:spcPct val="150000"/>
                        </a:lnSpc>
                        <a:spcAft>
                          <a:spcPts val="0"/>
                        </a:spcAft>
                      </a:pPr>
                      <a:r>
                        <a:rPr lang="he-IL" sz="1200" dirty="0">
                          <a:latin typeface="Calibri"/>
                          <a:ea typeface="Calibri"/>
                          <a:cs typeface="Arial"/>
                        </a:rPr>
                        <a:t>תוצאות רמת הידע של התלמידים בננוטכנולוגיה</a:t>
                      </a:r>
                      <a:endParaRPr lang="en-US" sz="1100" dirty="0">
                        <a:latin typeface="Calibri"/>
                        <a:ea typeface="Calibri"/>
                        <a:cs typeface="Arial"/>
                      </a:endParaRPr>
                    </a:p>
                  </a:txBody>
                  <a:tcPr marL="70869" marR="70869" marT="0" marB="0"/>
                </a:tc>
                <a:tc hMerge="1">
                  <a:txBody>
                    <a:bodyPr/>
                    <a:lstStyle/>
                    <a:p>
                      <a:pPr rtl="1"/>
                      <a:endParaRPr lang="he-IL"/>
                    </a:p>
                  </a:txBody>
                  <a:tcPr/>
                </a:tc>
                <a:tc hMerge="1">
                  <a:txBody>
                    <a:bodyPr/>
                    <a:lstStyle/>
                    <a:p>
                      <a:pPr rtl="1"/>
                      <a:endParaRPr lang="he-IL"/>
                    </a:p>
                  </a:txBody>
                  <a:tcPr/>
                </a:tc>
                <a:tc hMerge="1">
                  <a:txBody>
                    <a:bodyPr/>
                    <a:lstStyle/>
                    <a:p>
                      <a:pPr rtl="1"/>
                      <a:endParaRPr lang="he-IL"/>
                    </a:p>
                  </a:txBody>
                  <a:tcPr/>
                </a:tc>
                <a:tc hMerge="1">
                  <a:txBody>
                    <a:bodyPr/>
                    <a:lstStyle/>
                    <a:p>
                      <a:pPr rtl="1"/>
                      <a:endParaRPr lang="he-IL"/>
                    </a:p>
                  </a:txBody>
                  <a:tcPr/>
                </a:tc>
                <a:tc hMerge="1">
                  <a:txBody>
                    <a:bodyPr/>
                    <a:lstStyle/>
                    <a:p>
                      <a:pPr rtl="1"/>
                      <a:endParaRPr lang="he-IL"/>
                    </a:p>
                  </a:txBody>
                  <a:tcPr/>
                </a:tc>
              </a:tr>
              <a:tr h="370840">
                <a:tc>
                  <a:txBody>
                    <a:bodyPr/>
                    <a:lstStyle/>
                    <a:p>
                      <a:pPr algn="r" rtl="1">
                        <a:lnSpc>
                          <a:spcPct val="150000"/>
                        </a:lnSpc>
                        <a:spcAft>
                          <a:spcPts val="0"/>
                        </a:spcAft>
                      </a:pPr>
                      <a:endParaRPr lang="he-IL" sz="1200">
                        <a:latin typeface="Calibri"/>
                        <a:ea typeface="Calibri"/>
                        <a:cs typeface="Arial"/>
                      </a:endParaRPr>
                    </a:p>
                  </a:txBody>
                  <a:tcPr marL="70869" marR="70869" marT="0" marB="0"/>
                </a:tc>
                <a:tc>
                  <a:txBody>
                    <a:bodyPr/>
                    <a:lstStyle/>
                    <a:p>
                      <a:pPr algn="r" rtl="1">
                        <a:lnSpc>
                          <a:spcPct val="150000"/>
                        </a:lnSpc>
                        <a:spcAft>
                          <a:spcPts val="0"/>
                        </a:spcAft>
                      </a:pPr>
                      <a:r>
                        <a:rPr lang="he-IL" sz="1200">
                          <a:latin typeface="Calibri"/>
                          <a:ea typeface="Calibri"/>
                          <a:cs typeface="Arial"/>
                        </a:rPr>
                        <a:t>נתוני פרי</a:t>
                      </a:r>
                      <a:endParaRPr lang="en-US" sz="1100">
                        <a:latin typeface="Calibri"/>
                        <a:ea typeface="Calibri"/>
                        <a:cs typeface="Arial"/>
                      </a:endParaRPr>
                    </a:p>
                  </a:txBody>
                  <a:tcPr marL="70869" marR="70869" marT="0" marB="0"/>
                </a:tc>
                <a:tc>
                  <a:txBody>
                    <a:bodyPr/>
                    <a:lstStyle/>
                    <a:p>
                      <a:pPr algn="r" rtl="1">
                        <a:lnSpc>
                          <a:spcPct val="150000"/>
                        </a:lnSpc>
                        <a:spcAft>
                          <a:spcPts val="0"/>
                        </a:spcAft>
                      </a:pPr>
                      <a:r>
                        <a:rPr lang="en-US" sz="1200" i="1">
                          <a:latin typeface="Calibri"/>
                          <a:ea typeface="Calibri"/>
                          <a:cs typeface="Arial"/>
                        </a:rPr>
                        <a:t>p</a:t>
                      </a:r>
                      <a:endParaRPr lang="en-US" sz="1100">
                        <a:latin typeface="Calibri"/>
                        <a:ea typeface="Calibri"/>
                        <a:cs typeface="Arial"/>
                      </a:endParaRPr>
                    </a:p>
                  </a:txBody>
                  <a:tcPr marL="70869" marR="70869" marT="0" marB="0"/>
                </a:tc>
                <a:tc>
                  <a:txBody>
                    <a:bodyPr/>
                    <a:lstStyle/>
                    <a:p>
                      <a:pPr algn="r" rtl="1">
                        <a:lnSpc>
                          <a:spcPct val="150000"/>
                        </a:lnSpc>
                        <a:spcAft>
                          <a:spcPts val="0"/>
                        </a:spcAft>
                      </a:pPr>
                      <a:r>
                        <a:rPr lang="he-IL" sz="1200">
                          <a:latin typeface="Calibri"/>
                          <a:ea typeface="Calibri"/>
                          <a:cs typeface="Arial"/>
                        </a:rPr>
                        <a:t>נתוני פוסט</a:t>
                      </a:r>
                      <a:endParaRPr lang="en-US" sz="1100">
                        <a:latin typeface="Calibri"/>
                        <a:ea typeface="Calibri"/>
                        <a:cs typeface="Arial"/>
                      </a:endParaRPr>
                    </a:p>
                  </a:txBody>
                  <a:tcPr marL="70869" marR="70869" marT="0" marB="0"/>
                </a:tc>
                <a:tc>
                  <a:txBody>
                    <a:bodyPr/>
                    <a:lstStyle/>
                    <a:p>
                      <a:pPr algn="r" rtl="1">
                        <a:lnSpc>
                          <a:spcPct val="150000"/>
                        </a:lnSpc>
                        <a:spcAft>
                          <a:spcPts val="0"/>
                        </a:spcAft>
                      </a:pPr>
                      <a:r>
                        <a:rPr lang="en-US" sz="1200" i="1">
                          <a:latin typeface="Calibri"/>
                          <a:ea typeface="Calibri"/>
                          <a:cs typeface="Arial"/>
                        </a:rPr>
                        <a:t>p</a:t>
                      </a:r>
                      <a:endParaRPr lang="en-US" sz="1100">
                        <a:latin typeface="Calibri"/>
                        <a:ea typeface="Calibri"/>
                        <a:cs typeface="Arial"/>
                      </a:endParaRPr>
                    </a:p>
                  </a:txBody>
                  <a:tcPr marL="70869" marR="70869" marT="0" marB="0"/>
                </a:tc>
                <a:tc>
                  <a:txBody>
                    <a:bodyPr/>
                    <a:lstStyle/>
                    <a:p>
                      <a:pPr algn="r" rtl="1">
                        <a:lnSpc>
                          <a:spcPct val="150000"/>
                        </a:lnSpc>
                        <a:spcAft>
                          <a:spcPts val="0"/>
                        </a:spcAft>
                      </a:pPr>
                      <a:r>
                        <a:rPr lang="he-IL" sz="1200" b="1" dirty="0">
                          <a:latin typeface="Calibri"/>
                          <a:ea typeface="Calibri"/>
                          <a:cs typeface="Arial"/>
                        </a:rPr>
                        <a:t>השינוי (פוסט- פרי)</a:t>
                      </a:r>
                      <a:endParaRPr lang="en-US" sz="1100" b="1" dirty="0">
                        <a:latin typeface="Calibri"/>
                        <a:ea typeface="Calibri"/>
                        <a:cs typeface="Arial"/>
                      </a:endParaRPr>
                    </a:p>
                  </a:txBody>
                  <a:tcPr marL="70869" marR="70869" marT="0" marB="0"/>
                </a:tc>
              </a:tr>
              <a:tr h="370840">
                <a:tc>
                  <a:txBody>
                    <a:bodyPr/>
                    <a:lstStyle/>
                    <a:p>
                      <a:pPr algn="r" rtl="1">
                        <a:lnSpc>
                          <a:spcPct val="150000"/>
                        </a:lnSpc>
                        <a:spcAft>
                          <a:spcPts val="0"/>
                        </a:spcAft>
                      </a:pPr>
                      <a:r>
                        <a:rPr lang="he-IL" sz="1200">
                          <a:latin typeface="Calibri"/>
                          <a:ea typeface="Calibri"/>
                          <a:cs typeface="Arial"/>
                        </a:rPr>
                        <a:t>ביקורת</a:t>
                      </a:r>
                      <a:endParaRPr lang="en-US" sz="1100">
                        <a:latin typeface="Calibri"/>
                        <a:ea typeface="Calibri"/>
                        <a:cs typeface="Arial"/>
                      </a:endParaRPr>
                    </a:p>
                  </a:txBody>
                  <a:tcPr marL="70869" marR="70869" marT="0" marB="0"/>
                </a:tc>
                <a:tc>
                  <a:txBody>
                    <a:bodyPr/>
                    <a:lstStyle/>
                    <a:p>
                      <a:pPr algn="r" rtl="1">
                        <a:lnSpc>
                          <a:spcPct val="150000"/>
                        </a:lnSpc>
                        <a:spcAft>
                          <a:spcPts val="0"/>
                        </a:spcAft>
                      </a:pPr>
                      <a:r>
                        <a:rPr lang="he-IL" sz="1200">
                          <a:latin typeface="Calibri"/>
                          <a:ea typeface="Calibri"/>
                          <a:cs typeface="Arial"/>
                        </a:rPr>
                        <a:t>1.2941</a:t>
                      </a:r>
                      <a:endParaRPr lang="en-US" sz="1100">
                        <a:latin typeface="Calibri"/>
                        <a:ea typeface="Calibri"/>
                        <a:cs typeface="Arial"/>
                      </a:endParaRPr>
                    </a:p>
                  </a:txBody>
                  <a:tcPr marL="70869" marR="70869" marT="0" marB="0"/>
                </a:tc>
                <a:tc>
                  <a:txBody>
                    <a:bodyPr/>
                    <a:lstStyle/>
                    <a:p>
                      <a:pPr algn="r" rtl="1">
                        <a:lnSpc>
                          <a:spcPct val="150000"/>
                        </a:lnSpc>
                        <a:spcAft>
                          <a:spcPts val="0"/>
                        </a:spcAft>
                      </a:pPr>
                      <a:endParaRPr lang="he-IL" sz="1200">
                        <a:latin typeface="Calibri"/>
                        <a:ea typeface="Calibri"/>
                        <a:cs typeface="Arial"/>
                      </a:endParaRPr>
                    </a:p>
                  </a:txBody>
                  <a:tcPr marL="70869" marR="70869" marT="0" marB="0"/>
                </a:tc>
                <a:tc>
                  <a:txBody>
                    <a:bodyPr/>
                    <a:lstStyle/>
                    <a:p>
                      <a:pPr algn="r" rtl="1">
                        <a:lnSpc>
                          <a:spcPct val="150000"/>
                        </a:lnSpc>
                        <a:spcAft>
                          <a:spcPts val="0"/>
                        </a:spcAft>
                      </a:pPr>
                      <a:r>
                        <a:rPr lang="he-IL" sz="1200">
                          <a:latin typeface="Calibri"/>
                          <a:ea typeface="Calibri"/>
                          <a:cs typeface="Arial"/>
                        </a:rPr>
                        <a:t>1.8182</a:t>
                      </a:r>
                      <a:endParaRPr lang="en-US" sz="1100">
                        <a:latin typeface="Calibri"/>
                        <a:ea typeface="Calibri"/>
                        <a:cs typeface="Arial"/>
                      </a:endParaRPr>
                    </a:p>
                  </a:txBody>
                  <a:tcPr marL="70869" marR="70869" marT="0" marB="0"/>
                </a:tc>
                <a:tc>
                  <a:txBody>
                    <a:bodyPr/>
                    <a:lstStyle/>
                    <a:p>
                      <a:pPr algn="r" rtl="1">
                        <a:lnSpc>
                          <a:spcPct val="150000"/>
                        </a:lnSpc>
                        <a:spcAft>
                          <a:spcPts val="0"/>
                        </a:spcAft>
                      </a:pPr>
                      <a:endParaRPr lang="he-IL" sz="1200">
                        <a:latin typeface="Calibri"/>
                        <a:ea typeface="Calibri"/>
                        <a:cs typeface="Arial"/>
                      </a:endParaRPr>
                    </a:p>
                  </a:txBody>
                  <a:tcPr marL="70869" marR="70869" marT="0" marB="0"/>
                </a:tc>
                <a:tc>
                  <a:txBody>
                    <a:bodyPr/>
                    <a:lstStyle/>
                    <a:p>
                      <a:pPr algn="r" rtl="1">
                        <a:lnSpc>
                          <a:spcPct val="150000"/>
                        </a:lnSpc>
                        <a:spcAft>
                          <a:spcPts val="0"/>
                        </a:spcAft>
                      </a:pPr>
                      <a:r>
                        <a:rPr lang="he-IL" sz="1200" b="1" dirty="0">
                          <a:solidFill>
                            <a:srgbClr val="FF0000"/>
                          </a:solidFill>
                          <a:latin typeface="Calibri"/>
                          <a:ea typeface="Calibri"/>
                          <a:cs typeface="Arial"/>
                        </a:rPr>
                        <a:t>0.5241</a:t>
                      </a:r>
                      <a:endParaRPr lang="en-US" sz="1100" b="1" dirty="0">
                        <a:solidFill>
                          <a:srgbClr val="FF0000"/>
                        </a:solidFill>
                        <a:latin typeface="Calibri"/>
                        <a:ea typeface="Calibri"/>
                        <a:cs typeface="Arial"/>
                      </a:endParaRPr>
                    </a:p>
                  </a:txBody>
                  <a:tcPr marL="70869" marR="70869" marT="0" marB="0"/>
                </a:tc>
              </a:tr>
              <a:tr h="370840">
                <a:tc>
                  <a:txBody>
                    <a:bodyPr/>
                    <a:lstStyle/>
                    <a:p>
                      <a:pPr algn="r" rtl="1">
                        <a:lnSpc>
                          <a:spcPct val="150000"/>
                        </a:lnSpc>
                        <a:spcAft>
                          <a:spcPts val="0"/>
                        </a:spcAft>
                      </a:pPr>
                      <a:r>
                        <a:rPr lang="he-IL" sz="1200">
                          <a:latin typeface="Calibri"/>
                          <a:ea typeface="Calibri"/>
                          <a:cs typeface="Arial"/>
                        </a:rPr>
                        <a:t>ניסוי</a:t>
                      </a:r>
                      <a:endParaRPr lang="en-US" sz="1100">
                        <a:latin typeface="Calibri"/>
                        <a:ea typeface="Calibri"/>
                        <a:cs typeface="Arial"/>
                      </a:endParaRPr>
                    </a:p>
                  </a:txBody>
                  <a:tcPr marL="70869" marR="70869" marT="0" marB="0"/>
                </a:tc>
                <a:tc>
                  <a:txBody>
                    <a:bodyPr/>
                    <a:lstStyle/>
                    <a:p>
                      <a:pPr algn="r" rtl="1">
                        <a:lnSpc>
                          <a:spcPct val="150000"/>
                        </a:lnSpc>
                        <a:spcAft>
                          <a:spcPts val="0"/>
                        </a:spcAft>
                      </a:pPr>
                      <a:r>
                        <a:rPr lang="he-IL" sz="1200">
                          <a:latin typeface="Calibri"/>
                          <a:ea typeface="Calibri"/>
                          <a:cs typeface="Arial"/>
                        </a:rPr>
                        <a:t>1.4906</a:t>
                      </a:r>
                      <a:endParaRPr lang="en-US" sz="1100">
                        <a:latin typeface="Calibri"/>
                        <a:ea typeface="Calibri"/>
                        <a:cs typeface="Arial"/>
                      </a:endParaRPr>
                    </a:p>
                  </a:txBody>
                  <a:tcPr marL="70869" marR="70869" marT="0" marB="0"/>
                </a:tc>
                <a:tc>
                  <a:txBody>
                    <a:bodyPr/>
                    <a:lstStyle/>
                    <a:p>
                      <a:pPr algn="r" rtl="1">
                        <a:lnSpc>
                          <a:spcPct val="150000"/>
                        </a:lnSpc>
                        <a:spcAft>
                          <a:spcPts val="0"/>
                        </a:spcAft>
                      </a:pPr>
                      <a:endParaRPr lang="he-IL" sz="1200">
                        <a:latin typeface="Calibri"/>
                        <a:ea typeface="Calibri"/>
                        <a:cs typeface="Arial"/>
                      </a:endParaRPr>
                    </a:p>
                  </a:txBody>
                  <a:tcPr marL="70869" marR="70869" marT="0" marB="0"/>
                </a:tc>
                <a:tc>
                  <a:txBody>
                    <a:bodyPr/>
                    <a:lstStyle/>
                    <a:p>
                      <a:pPr algn="r" rtl="1">
                        <a:lnSpc>
                          <a:spcPct val="150000"/>
                        </a:lnSpc>
                        <a:spcAft>
                          <a:spcPts val="0"/>
                        </a:spcAft>
                      </a:pPr>
                      <a:r>
                        <a:rPr lang="he-IL" sz="1200">
                          <a:latin typeface="Calibri"/>
                          <a:ea typeface="Calibri"/>
                          <a:cs typeface="Arial"/>
                        </a:rPr>
                        <a:t>2.0169</a:t>
                      </a:r>
                      <a:endParaRPr lang="en-US" sz="1100">
                        <a:latin typeface="Calibri"/>
                        <a:ea typeface="Calibri"/>
                        <a:cs typeface="Arial"/>
                      </a:endParaRPr>
                    </a:p>
                  </a:txBody>
                  <a:tcPr marL="70869" marR="70869" marT="0" marB="0"/>
                </a:tc>
                <a:tc>
                  <a:txBody>
                    <a:bodyPr/>
                    <a:lstStyle/>
                    <a:p>
                      <a:pPr algn="r" rtl="1">
                        <a:lnSpc>
                          <a:spcPct val="150000"/>
                        </a:lnSpc>
                        <a:spcAft>
                          <a:spcPts val="0"/>
                        </a:spcAft>
                      </a:pPr>
                      <a:endParaRPr lang="he-IL" sz="1200">
                        <a:latin typeface="Calibri"/>
                        <a:ea typeface="Calibri"/>
                        <a:cs typeface="Arial"/>
                      </a:endParaRPr>
                    </a:p>
                  </a:txBody>
                  <a:tcPr marL="70869" marR="70869" marT="0" marB="0"/>
                </a:tc>
                <a:tc>
                  <a:txBody>
                    <a:bodyPr/>
                    <a:lstStyle/>
                    <a:p>
                      <a:pPr algn="r" rtl="1">
                        <a:lnSpc>
                          <a:spcPct val="150000"/>
                        </a:lnSpc>
                        <a:spcAft>
                          <a:spcPts val="0"/>
                        </a:spcAft>
                      </a:pPr>
                      <a:r>
                        <a:rPr lang="he-IL" sz="1200" b="1" dirty="0">
                          <a:solidFill>
                            <a:srgbClr val="FF0000"/>
                          </a:solidFill>
                          <a:latin typeface="Calibri"/>
                          <a:ea typeface="Calibri"/>
                          <a:cs typeface="Arial"/>
                        </a:rPr>
                        <a:t>0.5263</a:t>
                      </a:r>
                      <a:endParaRPr lang="en-US" sz="1100" b="1" dirty="0">
                        <a:solidFill>
                          <a:srgbClr val="FF0000"/>
                        </a:solidFill>
                        <a:latin typeface="Calibri"/>
                        <a:ea typeface="Calibri"/>
                        <a:cs typeface="Arial"/>
                      </a:endParaRPr>
                    </a:p>
                  </a:txBody>
                  <a:tcPr marL="70869" marR="70869" marT="0" marB="0"/>
                </a:tc>
              </a:tr>
              <a:tr h="370840">
                <a:tc>
                  <a:txBody>
                    <a:bodyPr/>
                    <a:lstStyle/>
                    <a:p>
                      <a:pPr algn="r" rtl="1">
                        <a:lnSpc>
                          <a:spcPct val="150000"/>
                        </a:lnSpc>
                        <a:spcAft>
                          <a:spcPts val="0"/>
                        </a:spcAft>
                      </a:pPr>
                      <a:r>
                        <a:rPr lang="he-IL" sz="1200">
                          <a:latin typeface="Calibri"/>
                          <a:ea typeface="Calibri"/>
                          <a:cs typeface="Arial"/>
                        </a:rPr>
                        <a:t>שינוי (ניסוי – ביקורת)</a:t>
                      </a:r>
                      <a:endParaRPr lang="en-US" sz="1100">
                        <a:latin typeface="Calibri"/>
                        <a:ea typeface="Calibri"/>
                        <a:cs typeface="Arial"/>
                      </a:endParaRPr>
                    </a:p>
                  </a:txBody>
                  <a:tcPr marL="70869" marR="70869" marT="0" marB="0"/>
                </a:tc>
                <a:tc>
                  <a:txBody>
                    <a:bodyPr/>
                    <a:lstStyle/>
                    <a:p>
                      <a:pPr algn="r" rtl="0">
                        <a:lnSpc>
                          <a:spcPct val="150000"/>
                        </a:lnSpc>
                        <a:spcAft>
                          <a:spcPts val="0"/>
                        </a:spcAft>
                      </a:pPr>
                      <a:r>
                        <a:rPr lang="en-US" sz="1200">
                          <a:latin typeface="Calibri"/>
                          <a:ea typeface="Calibri"/>
                          <a:cs typeface="Arial"/>
                        </a:rPr>
                        <a:t>-0.1964</a:t>
                      </a:r>
                      <a:endParaRPr lang="en-US" sz="1100">
                        <a:latin typeface="Calibri"/>
                        <a:ea typeface="Calibri"/>
                        <a:cs typeface="Arial"/>
                      </a:endParaRPr>
                    </a:p>
                  </a:txBody>
                  <a:tcPr marL="70869" marR="70869" marT="0" marB="0"/>
                </a:tc>
                <a:tc>
                  <a:txBody>
                    <a:bodyPr/>
                    <a:lstStyle/>
                    <a:p>
                      <a:pPr algn="r" rtl="1">
                        <a:lnSpc>
                          <a:spcPct val="150000"/>
                        </a:lnSpc>
                        <a:spcAft>
                          <a:spcPts val="0"/>
                        </a:spcAft>
                      </a:pPr>
                      <a:r>
                        <a:rPr lang="he-IL" sz="1200">
                          <a:latin typeface="Calibri"/>
                          <a:ea typeface="Calibri"/>
                          <a:cs typeface="Arial"/>
                        </a:rPr>
                        <a:t>0.708</a:t>
                      </a:r>
                      <a:endParaRPr lang="en-US" sz="1100">
                        <a:latin typeface="Calibri"/>
                        <a:ea typeface="Calibri"/>
                        <a:cs typeface="Arial"/>
                      </a:endParaRPr>
                    </a:p>
                  </a:txBody>
                  <a:tcPr marL="70869" marR="70869" marT="0" marB="0"/>
                </a:tc>
                <a:tc>
                  <a:txBody>
                    <a:bodyPr/>
                    <a:lstStyle/>
                    <a:p>
                      <a:pPr algn="r" rtl="0">
                        <a:lnSpc>
                          <a:spcPct val="150000"/>
                        </a:lnSpc>
                        <a:spcAft>
                          <a:spcPts val="0"/>
                        </a:spcAft>
                      </a:pPr>
                      <a:r>
                        <a:rPr lang="en-US" sz="1200">
                          <a:latin typeface="Calibri"/>
                          <a:ea typeface="Calibri"/>
                          <a:cs typeface="Arial"/>
                        </a:rPr>
                        <a:t>-0.1988</a:t>
                      </a:r>
                      <a:endParaRPr lang="en-US" sz="1100">
                        <a:latin typeface="Calibri"/>
                        <a:ea typeface="Calibri"/>
                        <a:cs typeface="Arial"/>
                      </a:endParaRPr>
                    </a:p>
                  </a:txBody>
                  <a:tcPr marL="70869" marR="70869" marT="0" marB="0"/>
                </a:tc>
                <a:tc>
                  <a:txBody>
                    <a:bodyPr/>
                    <a:lstStyle/>
                    <a:p>
                      <a:pPr algn="r" rtl="1">
                        <a:lnSpc>
                          <a:spcPct val="150000"/>
                        </a:lnSpc>
                        <a:spcAft>
                          <a:spcPts val="0"/>
                        </a:spcAft>
                      </a:pPr>
                      <a:r>
                        <a:rPr lang="he-IL" sz="1200">
                          <a:latin typeface="Calibri"/>
                          <a:ea typeface="Calibri"/>
                          <a:cs typeface="Arial"/>
                        </a:rPr>
                        <a:t>0.2133</a:t>
                      </a:r>
                      <a:endParaRPr lang="en-US" sz="1100">
                        <a:latin typeface="Calibri"/>
                        <a:ea typeface="Calibri"/>
                        <a:cs typeface="Arial"/>
                      </a:endParaRPr>
                    </a:p>
                  </a:txBody>
                  <a:tcPr marL="70869" marR="70869" marT="0" marB="0"/>
                </a:tc>
                <a:tc>
                  <a:txBody>
                    <a:bodyPr/>
                    <a:lstStyle/>
                    <a:p>
                      <a:pPr algn="r" rtl="1">
                        <a:lnSpc>
                          <a:spcPct val="150000"/>
                        </a:lnSpc>
                        <a:spcAft>
                          <a:spcPts val="0"/>
                        </a:spcAft>
                      </a:pPr>
                      <a:endParaRPr lang="he-IL" sz="1200">
                        <a:latin typeface="Calibri"/>
                        <a:ea typeface="Calibri"/>
                        <a:cs typeface="Arial"/>
                      </a:endParaRPr>
                    </a:p>
                  </a:txBody>
                  <a:tcPr marL="70869" marR="70869" marT="0" marB="0"/>
                </a:tc>
              </a:tr>
              <a:tr h="370840">
                <a:tc gridSpan="6">
                  <a:txBody>
                    <a:bodyPr/>
                    <a:lstStyle/>
                    <a:p>
                      <a:pPr algn="ctr" rtl="1">
                        <a:lnSpc>
                          <a:spcPct val="150000"/>
                        </a:lnSpc>
                        <a:spcAft>
                          <a:spcPts val="0"/>
                        </a:spcAft>
                      </a:pPr>
                      <a:r>
                        <a:rPr lang="he-IL" sz="1200" b="1" u="sng" dirty="0">
                          <a:latin typeface="Calibri"/>
                          <a:ea typeface="Calibri"/>
                          <a:cs typeface="Arial"/>
                        </a:rPr>
                        <a:t>תוצאות רמת הידע של התלמידים </a:t>
                      </a:r>
                      <a:r>
                        <a:rPr lang="he-IL" sz="1200" b="1" u="sng" dirty="0" err="1">
                          <a:latin typeface="Calibri"/>
                          <a:ea typeface="Calibri"/>
                          <a:cs typeface="Arial"/>
                        </a:rPr>
                        <a:t>בננורובוטים</a:t>
                      </a:r>
                      <a:endParaRPr lang="en-US" sz="1100" b="1" u="sng" dirty="0">
                        <a:latin typeface="Calibri"/>
                        <a:ea typeface="Calibri"/>
                        <a:cs typeface="Arial"/>
                      </a:endParaRPr>
                    </a:p>
                  </a:txBody>
                  <a:tcPr marL="70869" marR="70869" marT="0" marB="0"/>
                </a:tc>
                <a:tc hMerge="1">
                  <a:txBody>
                    <a:bodyPr/>
                    <a:lstStyle/>
                    <a:p>
                      <a:pPr rtl="1"/>
                      <a:endParaRPr lang="he-IL"/>
                    </a:p>
                  </a:txBody>
                  <a:tcPr/>
                </a:tc>
                <a:tc hMerge="1">
                  <a:txBody>
                    <a:bodyPr/>
                    <a:lstStyle/>
                    <a:p>
                      <a:pPr rtl="1"/>
                      <a:endParaRPr lang="he-IL"/>
                    </a:p>
                  </a:txBody>
                  <a:tcPr/>
                </a:tc>
                <a:tc hMerge="1">
                  <a:txBody>
                    <a:bodyPr/>
                    <a:lstStyle/>
                    <a:p>
                      <a:pPr rtl="1"/>
                      <a:endParaRPr lang="he-IL"/>
                    </a:p>
                  </a:txBody>
                  <a:tcPr/>
                </a:tc>
                <a:tc hMerge="1">
                  <a:txBody>
                    <a:bodyPr/>
                    <a:lstStyle/>
                    <a:p>
                      <a:pPr rtl="1"/>
                      <a:endParaRPr lang="he-IL"/>
                    </a:p>
                  </a:txBody>
                  <a:tcPr/>
                </a:tc>
                <a:tc hMerge="1">
                  <a:txBody>
                    <a:bodyPr/>
                    <a:lstStyle/>
                    <a:p>
                      <a:pPr rtl="1"/>
                      <a:endParaRPr lang="he-IL"/>
                    </a:p>
                  </a:txBody>
                  <a:tcPr/>
                </a:tc>
              </a:tr>
              <a:tr h="370840">
                <a:tc>
                  <a:txBody>
                    <a:bodyPr/>
                    <a:lstStyle/>
                    <a:p>
                      <a:pPr algn="r" rtl="1">
                        <a:lnSpc>
                          <a:spcPct val="150000"/>
                        </a:lnSpc>
                        <a:spcAft>
                          <a:spcPts val="0"/>
                        </a:spcAft>
                      </a:pPr>
                      <a:endParaRPr lang="he-IL" sz="1200">
                        <a:latin typeface="Calibri"/>
                        <a:ea typeface="Calibri"/>
                        <a:cs typeface="Arial"/>
                      </a:endParaRPr>
                    </a:p>
                  </a:txBody>
                  <a:tcPr marL="70869" marR="70869" marT="0" marB="0"/>
                </a:tc>
                <a:tc>
                  <a:txBody>
                    <a:bodyPr/>
                    <a:lstStyle/>
                    <a:p>
                      <a:pPr algn="r" rtl="1">
                        <a:lnSpc>
                          <a:spcPct val="150000"/>
                        </a:lnSpc>
                        <a:spcAft>
                          <a:spcPts val="0"/>
                        </a:spcAft>
                      </a:pPr>
                      <a:r>
                        <a:rPr lang="he-IL" sz="1200">
                          <a:latin typeface="Calibri"/>
                          <a:ea typeface="Calibri"/>
                          <a:cs typeface="Arial"/>
                        </a:rPr>
                        <a:t>נתוני פרי</a:t>
                      </a:r>
                      <a:endParaRPr lang="en-US" sz="1100">
                        <a:latin typeface="Calibri"/>
                        <a:ea typeface="Calibri"/>
                        <a:cs typeface="Arial"/>
                      </a:endParaRPr>
                    </a:p>
                  </a:txBody>
                  <a:tcPr marL="70869" marR="70869" marT="0" marB="0"/>
                </a:tc>
                <a:tc>
                  <a:txBody>
                    <a:bodyPr/>
                    <a:lstStyle/>
                    <a:p>
                      <a:pPr algn="r" rtl="1">
                        <a:lnSpc>
                          <a:spcPct val="150000"/>
                        </a:lnSpc>
                        <a:spcAft>
                          <a:spcPts val="0"/>
                        </a:spcAft>
                      </a:pPr>
                      <a:r>
                        <a:rPr lang="en-US" sz="1200" i="1">
                          <a:latin typeface="Calibri"/>
                          <a:ea typeface="Calibri"/>
                          <a:cs typeface="Arial"/>
                        </a:rPr>
                        <a:t>p</a:t>
                      </a:r>
                      <a:endParaRPr lang="en-US" sz="1100">
                        <a:latin typeface="Calibri"/>
                        <a:ea typeface="Calibri"/>
                        <a:cs typeface="Arial"/>
                      </a:endParaRPr>
                    </a:p>
                  </a:txBody>
                  <a:tcPr marL="70869" marR="70869" marT="0" marB="0"/>
                </a:tc>
                <a:tc>
                  <a:txBody>
                    <a:bodyPr/>
                    <a:lstStyle/>
                    <a:p>
                      <a:pPr algn="r" rtl="1">
                        <a:lnSpc>
                          <a:spcPct val="150000"/>
                        </a:lnSpc>
                        <a:spcAft>
                          <a:spcPts val="0"/>
                        </a:spcAft>
                      </a:pPr>
                      <a:r>
                        <a:rPr lang="he-IL" sz="1200">
                          <a:latin typeface="Calibri"/>
                          <a:ea typeface="Calibri"/>
                          <a:cs typeface="Arial"/>
                        </a:rPr>
                        <a:t>נתוני פוסט</a:t>
                      </a:r>
                      <a:endParaRPr lang="en-US" sz="1100">
                        <a:latin typeface="Calibri"/>
                        <a:ea typeface="Calibri"/>
                        <a:cs typeface="Arial"/>
                      </a:endParaRPr>
                    </a:p>
                  </a:txBody>
                  <a:tcPr marL="70869" marR="70869" marT="0" marB="0"/>
                </a:tc>
                <a:tc>
                  <a:txBody>
                    <a:bodyPr/>
                    <a:lstStyle/>
                    <a:p>
                      <a:pPr algn="r" rtl="1">
                        <a:lnSpc>
                          <a:spcPct val="150000"/>
                        </a:lnSpc>
                        <a:spcAft>
                          <a:spcPts val="0"/>
                        </a:spcAft>
                      </a:pPr>
                      <a:r>
                        <a:rPr lang="en-US" sz="1200" i="1">
                          <a:latin typeface="Calibri"/>
                          <a:ea typeface="Calibri"/>
                          <a:cs typeface="Arial"/>
                        </a:rPr>
                        <a:t>p</a:t>
                      </a:r>
                      <a:endParaRPr lang="en-US" sz="1100">
                        <a:latin typeface="Calibri"/>
                        <a:ea typeface="Calibri"/>
                        <a:cs typeface="Arial"/>
                      </a:endParaRPr>
                    </a:p>
                  </a:txBody>
                  <a:tcPr marL="70869" marR="70869" marT="0" marB="0"/>
                </a:tc>
                <a:tc>
                  <a:txBody>
                    <a:bodyPr/>
                    <a:lstStyle/>
                    <a:p>
                      <a:pPr algn="r" rtl="1">
                        <a:lnSpc>
                          <a:spcPct val="150000"/>
                        </a:lnSpc>
                        <a:spcAft>
                          <a:spcPts val="0"/>
                        </a:spcAft>
                      </a:pPr>
                      <a:r>
                        <a:rPr lang="he-IL" sz="1200" b="1" dirty="0">
                          <a:latin typeface="Calibri"/>
                          <a:ea typeface="Calibri"/>
                          <a:cs typeface="Arial"/>
                        </a:rPr>
                        <a:t>השינוי (פוסט- פרי)</a:t>
                      </a:r>
                      <a:endParaRPr lang="en-US" sz="1100" b="1" dirty="0">
                        <a:latin typeface="Calibri"/>
                        <a:ea typeface="Calibri"/>
                        <a:cs typeface="Arial"/>
                      </a:endParaRPr>
                    </a:p>
                  </a:txBody>
                  <a:tcPr marL="70869" marR="70869" marT="0" marB="0"/>
                </a:tc>
              </a:tr>
              <a:tr h="370840">
                <a:tc>
                  <a:txBody>
                    <a:bodyPr/>
                    <a:lstStyle/>
                    <a:p>
                      <a:pPr algn="r" rtl="1">
                        <a:lnSpc>
                          <a:spcPct val="150000"/>
                        </a:lnSpc>
                        <a:spcAft>
                          <a:spcPts val="0"/>
                        </a:spcAft>
                      </a:pPr>
                      <a:r>
                        <a:rPr lang="he-IL" sz="1200">
                          <a:latin typeface="Calibri"/>
                          <a:ea typeface="Calibri"/>
                          <a:cs typeface="Arial"/>
                        </a:rPr>
                        <a:t>ביקורת</a:t>
                      </a:r>
                      <a:endParaRPr lang="en-US" sz="1100">
                        <a:latin typeface="Calibri"/>
                        <a:ea typeface="Calibri"/>
                        <a:cs typeface="Arial"/>
                      </a:endParaRPr>
                    </a:p>
                  </a:txBody>
                  <a:tcPr marL="70869" marR="70869" marT="0" marB="0"/>
                </a:tc>
                <a:tc>
                  <a:txBody>
                    <a:bodyPr/>
                    <a:lstStyle/>
                    <a:p>
                      <a:pPr algn="r" rtl="1">
                        <a:lnSpc>
                          <a:spcPct val="150000"/>
                        </a:lnSpc>
                        <a:spcAft>
                          <a:spcPts val="0"/>
                        </a:spcAft>
                      </a:pPr>
                      <a:r>
                        <a:rPr lang="he-IL" sz="1200">
                          <a:latin typeface="Calibri"/>
                          <a:ea typeface="Calibri"/>
                          <a:cs typeface="Arial"/>
                        </a:rPr>
                        <a:t>1.4848</a:t>
                      </a:r>
                      <a:endParaRPr lang="en-US" sz="1100">
                        <a:latin typeface="Calibri"/>
                        <a:ea typeface="Calibri"/>
                        <a:cs typeface="Arial"/>
                      </a:endParaRPr>
                    </a:p>
                  </a:txBody>
                  <a:tcPr marL="70869" marR="70869" marT="0" marB="0"/>
                </a:tc>
                <a:tc>
                  <a:txBody>
                    <a:bodyPr/>
                    <a:lstStyle/>
                    <a:p>
                      <a:pPr algn="r" rtl="1">
                        <a:lnSpc>
                          <a:spcPct val="150000"/>
                        </a:lnSpc>
                        <a:spcAft>
                          <a:spcPts val="0"/>
                        </a:spcAft>
                      </a:pPr>
                      <a:endParaRPr lang="he-IL" sz="1200">
                        <a:latin typeface="Calibri"/>
                        <a:ea typeface="Calibri"/>
                        <a:cs typeface="Arial"/>
                      </a:endParaRPr>
                    </a:p>
                  </a:txBody>
                  <a:tcPr marL="70869" marR="70869" marT="0" marB="0"/>
                </a:tc>
                <a:tc>
                  <a:txBody>
                    <a:bodyPr/>
                    <a:lstStyle/>
                    <a:p>
                      <a:pPr algn="r" rtl="1">
                        <a:lnSpc>
                          <a:spcPct val="150000"/>
                        </a:lnSpc>
                        <a:spcAft>
                          <a:spcPts val="0"/>
                        </a:spcAft>
                      </a:pPr>
                      <a:r>
                        <a:rPr lang="he-IL" sz="1200">
                          <a:latin typeface="Calibri"/>
                          <a:ea typeface="Calibri"/>
                          <a:cs typeface="Arial"/>
                        </a:rPr>
                        <a:t>1.5161</a:t>
                      </a:r>
                      <a:endParaRPr lang="en-US" sz="1100">
                        <a:latin typeface="Calibri"/>
                        <a:ea typeface="Calibri"/>
                        <a:cs typeface="Arial"/>
                      </a:endParaRPr>
                    </a:p>
                  </a:txBody>
                  <a:tcPr marL="70869" marR="70869" marT="0" marB="0"/>
                </a:tc>
                <a:tc>
                  <a:txBody>
                    <a:bodyPr/>
                    <a:lstStyle/>
                    <a:p>
                      <a:pPr algn="r" rtl="1">
                        <a:lnSpc>
                          <a:spcPct val="150000"/>
                        </a:lnSpc>
                        <a:spcAft>
                          <a:spcPts val="0"/>
                        </a:spcAft>
                      </a:pPr>
                      <a:endParaRPr lang="he-IL" sz="1200">
                        <a:latin typeface="Calibri"/>
                        <a:ea typeface="Calibri"/>
                        <a:cs typeface="Arial"/>
                      </a:endParaRPr>
                    </a:p>
                  </a:txBody>
                  <a:tcPr marL="70869" marR="70869" marT="0" marB="0"/>
                </a:tc>
                <a:tc>
                  <a:txBody>
                    <a:bodyPr/>
                    <a:lstStyle/>
                    <a:p>
                      <a:pPr algn="r" rtl="1">
                        <a:lnSpc>
                          <a:spcPct val="150000"/>
                        </a:lnSpc>
                        <a:spcAft>
                          <a:spcPts val="0"/>
                        </a:spcAft>
                      </a:pPr>
                      <a:r>
                        <a:rPr lang="he-IL" sz="1200" b="1" dirty="0">
                          <a:solidFill>
                            <a:srgbClr val="FF0000"/>
                          </a:solidFill>
                          <a:latin typeface="Calibri"/>
                          <a:ea typeface="Calibri"/>
                          <a:cs typeface="Arial"/>
                        </a:rPr>
                        <a:t>0.0313</a:t>
                      </a:r>
                      <a:endParaRPr lang="en-US" sz="1100" b="1" dirty="0">
                        <a:solidFill>
                          <a:srgbClr val="FF0000"/>
                        </a:solidFill>
                        <a:latin typeface="Calibri"/>
                        <a:ea typeface="Calibri"/>
                        <a:cs typeface="Arial"/>
                      </a:endParaRPr>
                    </a:p>
                  </a:txBody>
                  <a:tcPr marL="70869" marR="70869" marT="0" marB="0"/>
                </a:tc>
              </a:tr>
              <a:tr h="370840">
                <a:tc>
                  <a:txBody>
                    <a:bodyPr/>
                    <a:lstStyle/>
                    <a:p>
                      <a:pPr algn="r" rtl="1">
                        <a:lnSpc>
                          <a:spcPct val="150000"/>
                        </a:lnSpc>
                        <a:spcAft>
                          <a:spcPts val="0"/>
                        </a:spcAft>
                      </a:pPr>
                      <a:r>
                        <a:rPr lang="he-IL" sz="1200">
                          <a:latin typeface="Calibri"/>
                          <a:ea typeface="Calibri"/>
                          <a:cs typeface="Arial"/>
                        </a:rPr>
                        <a:t>ניסוי</a:t>
                      </a:r>
                      <a:endParaRPr lang="en-US" sz="1100">
                        <a:latin typeface="Calibri"/>
                        <a:ea typeface="Calibri"/>
                        <a:cs typeface="Arial"/>
                      </a:endParaRPr>
                    </a:p>
                  </a:txBody>
                  <a:tcPr marL="70869" marR="70869" marT="0" marB="0"/>
                </a:tc>
                <a:tc>
                  <a:txBody>
                    <a:bodyPr/>
                    <a:lstStyle/>
                    <a:p>
                      <a:pPr algn="r" rtl="1">
                        <a:lnSpc>
                          <a:spcPct val="150000"/>
                        </a:lnSpc>
                        <a:spcAft>
                          <a:spcPts val="0"/>
                        </a:spcAft>
                      </a:pPr>
                      <a:r>
                        <a:rPr lang="he-IL" sz="1200">
                          <a:latin typeface="Calibri"/>
                          <a:ea typeface="Calibri"/>
                          <a:cs typeface="Arial"/>
                        </a:rPr>
                        <a:t>1.7308</a:t>
                      </a:r>
                      <a:endParaRPr lang="en-US" sz="1100">
                        <a:latin typeface="Calibri"/>
                        <a:ea typeface="Calibri"/>
                        <a:cs typeface="Arial"/>
                      </a:endParaRPr>
                    </a:p>
                  </a:txBody>
                  <a:tcPr marL="70869" marR="70869" marT="0" marB="0"/>
                </a:tc>
                <a:tc>
                  <a:txBody>
                    <a:bodyPr/>
                    <a:lstStyle/>
                    <a:p>
                      <a:pPr algn="r" rtl="1">
                        <a:lnSpc>
                          <a:spcPct val="150000"/>
                        </a:lnSpc>
                        <a:spcAft>
                          <a:spcPts val="0"/>
                        </a:spcAft>
                      </a:pPr>
                      <a:endParaRPr lang="he-IL" sz="1200">
                        <a:latin typeface="Calibri"/>
                        <a:ea typeface="Calibri"/>
                        <a:cs typeface="Arial"/>
                      </a:endParaRPr>
                    </a:p>
                  </a:txBody>
                  <a:tcPr marL="70869" marR="70869" marT="0" marB="0"/>
                </a:tc>
                <a:tc>
                  <a:txBody>
                    <a:bodyPr/>
                    <a:lstStyle/>
                    <a:p>
                      <a:pPr algn="r" rtl="1">
                        <a:lnSpc>
                          <a:spcPct val="150000"/>
                        </a:lnSpc>
                        <a:spcAft>
                          <a:spcPts val="0"/>
                        </a:spcAft>
                      </a:pPr>
                      <a:r>
                        <a:rPr lang="he-IL" sz="1200">
                          <a:latin typeface="Calibri"/>
                          <a:ea typeface="Calibri"/>
                          <a:cs typeface="Arial"/>
                        </a:rPr>
                        <a:t>1.8814</a:t>
                      </a:r>
                      <a:endParaRPr lang="en-US" sz="1100">
                        <a:latin typeface="Calibri"/>
                        <a:ea typeface="Calibri"/>
                        <a:cs typeface="Arial"/>
                      </a:endParaRPr>
                    </a:p>
                  </a:txBody>
                  <a:tcPr marL="70869" marR="70869" marT="0" marB="0"/>
                </a:tc>
                <a:tc>
                  <a:txBody>
                    <a:bodyPr/>
                    <a:lstStyle/>
                    <a:p>
                      <a:pPr algn="r" rtl="1">
                        <a:lnSpc>
                          <a:spcPct val="150000"/>
                        </a:lnSpc>
                        <a:spcAft>
                          <a:spcPts val="0"/>
                        </a:spcAft>
                      </a:pPr>
                      <a:endParaRPr lang="he-IL" sz="1200">
                        <a:latin typeface="Calibri"/>
                        <a:ea typeface="Calibri"/>
                        <a:cs typeface="Arial"/>
                      </a:endParaRPr>
                    </a:p>
                  </a:txBody>
                  <a:tcPr marL="70869" marR="70869" marT="0" marB="0"/>
                </a:tc>
                <a:tc>
                  <a:txBody>
                    <a:bodyPr/>
                    <a:lstStyle/>
                    <a:p>
                      <a:pPr algn="r" rtl="1">
                        <a:lnSpc>
                          <a:spcPct val="150000"/>
                        </a:lnSpc>
                        <a:spcAft>
                          <a:spcPts val="0"/>
                        </a:spcAft>
                      </a:pPr>
                      <a:r>
                        <a:rPr lang="he-IL" sz="1200" b="1" dirty="0">
                          <a:solidFill>
                            <a:srgbClr val="FF0000"/>
                          </a:solidFill>
                          <a:latin typeface="Calibri"/>
                          <a:ea typeface="Calibri"/>
                          <a:cs typeface="Arial"/>
                        </a:rPr>
                        <a:t>0.1506</a:t>
                      </a:r>
                      <a:endParaRPr lang="en-US" sz="1100" b="1" dirty="0">
                        <a:solidFill>
                          <a:srgbClr val="FF0000"/>
                        </a:solidFill>
                        <a:latin typeface="Calibri"/>
                        <a:ea typeface="Calibri"/>
                        <a:cs typeface="Arial"/>
                      </a:endParaRPr>
                    </a:p>
                  </a:txBody>
                  <a:tcPr marL="70869" marR="70869" marT="0" marB="0"/>
                </a:tc>
              </a:tr>
              <a:tr h="370840">
                <a:tc>
                  <a:txBody>
                    <a:bodyPr/>
                    <a:lstStyle/>
                    <a:p>
                      <a:pPr algn="r" rtl="1">
                        <a:lnSpc>
                          <a:spcPct val="150000"/>
                        </a:lnSpc>
                        <a:spcAft>
                          <a:spcPts val="0"/>
                        </a:spcAft>
                      </a:pPr>
                      <a:r>
                        <a:rPr lang="he-IL" sz="1200">
                          <a:latin typeface="Calibri"/>
                          <a:ea typeface="Calibri"/>
                          <a:cs typeface="Arial"/>
                        </a:rPr>
                        <a:t>שינוי (ניסוי – ביקורת)</a:t>
                      </a:r>
                      <a:endParaRPr lang="en-US" sz="1100">
                        <a:latin typeface="Calibri"/>
                        <a:ea typeface="Calibri"/>
                        <a:cs typeface="Arial"/>
                      </a:endParaRPr>
                    </a:p>
                  </a:txBody>
                  <a:tcPr marL="70869" marR="70869" marT="0" marB="0"/>
                </a:tc>
                <a:tc>
                  <a:txBody>
                    <a:bodyPr/>
                    <a:lstStyle/>
                    <a:p>
                      <a:pPr algn="r" rtl="0">
                        <a:lnSpc>
                          <a:spcPct val="150000"/>
                        </a:lnSpc>
                        <a:spcAft>
                          <a:spcPts val="0"/>
                        </a:spcAft>
                      </a:pPr>
                      <a:r>
                        <a:rPr lang="en-US" sz="1200">
                          <a:latin typeface="Calibri"/>
                          <a:ea typeface="Calibri"/>
                          <a:cs typeface="Arial"/>
                        </a:rPr>
                        <a:t>-0.2459</a:t>
                      </a:r>
                      <a:endParaRPr lang="en-US" sz="1100">
                        <a:latin typeface="Calibri"/>
                        <a:ea typeface="Calibri"/>
                        <a:cs typeface="Arial"/>
                      </a:endParaRPr>
                    </a:p>
                  </a:txBody>
                  <a:tcPr marL="70869" marR="70869" marT="0" marB="0"/>
                </a:tc>
                <a:tc>
                  <a:txBody>
                    <a:bodyPr/>
                    <a:lstStyle/>
                    <a:p>
                      <a:pPr algn="r" rtl="1">
                        <a:lnSpc>
                          <a:spcPct val="150000"/>
                        </a:lnSpc>
                        <a:spcAft>
                          <a:spcPts val="0"/>
                        </a:spcAft>
                      </a:pPr>
                      <a:r>
                        <a:rPr lang="he-IL" sz="1200">
                          <a:latin typeface="Calibri"/>
                          <a:ea typeface="Calibri"/>
                          <a:cs typeface="Arial"/>
                        </a:rPr>
                        <a:t>0.0451</a:t>
                      </a:r>
                      <a:endParaRPr lang="en-US" sz="1100">
                        <a:latin typeface="Calibri"/>
                        <a:ea typeface="Calibri"/>
                        <a:cs typeface="Arial"/>
                      </a:endParaRPr>
                    </a:p>
                  </a:txBody>
                  <a:tcPr marL="70869" marR="70869" marT="0" marB="0"/>
                </a:tc>
                <a:tc>
                  <a:txBody>
                    <a:bodyPr/>
                    <a:lstStyle/>
                    <a:p>
                      <a:pPr algn="r" rtl="0">
                        <a:lnSpc>
                          <a:spcPct val="150000"/>
                        </a:lnSpc>
                        <a:spcAft>
                          <a:spcPts val="0"/>
                        </a:spcAft>
                      </a:pPr>
                      <a:r>
                        <a:rPr lang="en-US" sz="1200">
                          <a:latin typeface="Calibri"/>
                          <a:ea typeface="Calibri"/>
                          <a:cs typeface="Arial"/>
                        </a:rPr>
                        <a:t>-0.3652</a:t>
                      </a:r>
                      <a:endParaRPr lang="en-US" sz="1100">
                        <a:latin typeface="Calibri"/>
                        <a:ea typeface="Calibri"/>
                        <a:cs typeface="Arial"/>
                      </a:endParaRPr>
                    </a:p>
                  </a:txBody>
                  <a:tcPr marL="70869" marR="70869" marT="0" marB="0"/>
                </a:tc>
                <a:tc>
                  <a:txBody>
                    <a:bodyPr/>
                    <a:lstStyle/>
                    <a:p>
                      <a:pPr algn="r" rtl="1">
                        <a:lnSpc>
                          <a:spcPct val="150000"/>
                        </a:lnSpc>
                        <a:spcAft>
                          <a:spcPts val="0"/>
                        </a:spcAft>
                      </a:pPr>
                      <a:r>
                        <a:rPr lang="he-IL" sz="1200">
                          <a:latin typeface="Calibri"/>
                          <a:ea typeface="Calibri"/>
                          <a:cs typeface="Arial"/>
                        </a:rPr>
                        <a:t>0.0032</a:t>
                      </a:r>
                      <a:endParaRPr lang="en-US" sz="1100">
                        <a:latin typeface="Calibri"/>
                        <a:ea typeface="Calibri"/>
                        <a:cs typeface="Arial"/>
                      </a:endParaRPr>
                    </a:p>
                  </a:txBody>
                  <a:tcPr marL="70869" marR="70869" marT="0" marB="0"/>
                </a:tc>
                <a:tc>
                  <a:txBody>
                    <a:bodyPr/>
                    <a:lstStyle/>
                    <a:p>
                      <a:pPr algn="r" rtl="1">
                        <a:lnSpc>
                          <a:spcPct val="150000"/>
                        </a:lnSpc>
                        <a:spcAft>
                          <a:spcPts val="0"/>
                        </a:spcAft>
                      </a:pPr>
                      <a:endParaRPr lang="he-IL" sz="1200" dirty="0">
                        <a:latin typeface="Calibri"/>
                        <a:ea typeface="Calibri"/>
                        <a:cs typeface="Arial"/>
                      </a:endParaRPr>
                    </a:p>
                  </a:txBody>
                  <a:tcPr marL="70869" marR="70869" marT="0" marB="0"/>
                </a:tc>
              </a:tr>
            </a:tbl>
          </a:graphicData>
        </a:graphic>
      </p:graphicFrame>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noAutofit/>
          </a:bodyPr>
          <a:lstStyle/>
          <a:p>
            <a:r>
              <a:rPr lang="he-IL" sz="2800" dirty="0" smtClean="0"/>
              <a:t>האם צריך לדעת כימיה על מנת לקבל החלטה על חלוקת תקציב המדינה? הסבירו את </a:t>
            </a:r>
            <a:r>
              <a:rPr lang="he-IL" sz="2800" dirty="0" err="1" smtClean="0"/>
              <a:t>קביעתכם."</a:t>
            </a:r>
            <a:r>
              <a:rPr lang="he-IL" sz="2800" dirty="0" smtClean="0"/>
              <a:t> </a:t>
            </a:r>
            <a:endParaRPr lang="he-IL" sz="2800" dirty="0"/>
          </a:p>
        </p:txBody>
      </p:sp>
      <p:graphicFrame>
        <p:nvGraphicFramePr>
          <p:cNvPr id="4" name="מציין מיקום תוכן 3"/>
          <p:cNvGraphicFramePr>
            <a:graphicFrameLocks noGrp="1"/>
          </p:cNvGraphicFramePr>
          <p:nvPr>
            <p:ph sz="half" idx="1"/>
          </p:nvPr>
        </p:nvGraphicFramePr>
        <p:xfrm>
          <a:off x="1264920" y="1600200"/>
          <a:ext cx="3230880" cy="3971939"/>
        </p:xfrm>
        <a:graphic>
          <a:graphicData uri="http://schemas.openxmlformats.org/drawingml/2006/table">
            <a:tbl>
              <a:tblPr rtl="1" firstRow="1" bandRow="1">
                <a:tableStyleId>{5C22544A-7EE6-4342-B048-85BDC9FD1C3A}</a:tableStyleId>
              </a:tblPr>
              <a:tblGrid>
                <a:gridCol w="807720"/>
                <a:gridCol w="807720"/>
                <a:gridCol w="807720"/>
                <a:gridCol w="807720"/>
              </a:tblGrid>
              <a:tr h="1311833">
                <a:tc>
                  <a:txBody>
                    <a:bodyPr/>
                    <a:lstStyle/>
                    <a:p>
                      <a:pPr algn="r" rtl="1">
                        <a:lnSpc>
                          <a:spcPct val="150000"/>
                        </a:lnSpc>
                        <a:spcAft>
                          <a:spcPts val="0"/>
                        </a:spcAft>
                      </a:pPr>
                      <a:r>
                        <a:rPr lang="he-IL" sz="1200" dirty="0">
                          <a:latin typeface="Calibri"/>
                          <a:ea typeface="Calibri"/>
                          <a:cs typeface="Arial"/>
                        </a:rPr>
                        <a:t>נתוני פרי \ פוסט</a:t>
                      </a:r>
                      <a:endParaRPr lang="en-US" sz="1100" dirty="0">
                        <a:latin typeface="Calibri"/>
                        <a:ea typeface="Calibri"/>
                        <a:cs typeface="Arial"/>
                      </a:endParaRPr>
                    </a:p>
                  </a:txBody>
                  <a:tcPr marL="33655" marR="33655" marT="0" marB="0"/>
                </a:tc>
                <a:tc>
                  <a:txBody>
                    <a:bodyPr/>
                    <a:lstStyle/>
                    <a:p>
                      <a:pPr algn="r" rtl="1">
                        <a:lnSpc>
                          <a:spcPct val="150000"/>
                        </a:lnSpc>
                        <a:spcAft>
                          <a:spcPts val="0"/>
                        </a:spcAft>
                      </a:pPr>
                      <a:r>
                        <a:rPr lang="he-IL" sz="1200">
                          <a:latin typeface="Calibri"/>
                          <a:ea typeface="Calibri"/>
                          <a:cs typeface="Arial"/>
                        </a:rPr>
                        <a:t>חשוב</a:t>
                      </a:r>
                      <a:endParaRPr lang="en-US" sz="1100">
                        <a:latin typeface="Calibri"/>
                        <a:ea typeface="Calibri"/>
                        <a:cs typeface="Arial"/>
                      </a:endParaRPr>
                    </a:p>
                  </a:txBody>
                  <a:tcPr marL="33655" marR="33655" marT="0" marB="0"/>
                </a:tc>
                <a:tc>
                  <a:txBody>
                    <a:bodyPr/>
                    <a:lstStyle/>
                    <a:p>
                      <a:pPr algn="r" rtl="1">
                        <a:lnSpc>
                          <a:spcPct val="150000"/>
                        </a:lnSpc>
                        <a:spcAft>
                          <a:spcPts val="0"/>
                        </a:spcAft>
                      </a:pPr>
                      <a:r>
                        <a:rPr lang="he-IL" sz="1200">
                          <a:latin typeface="Calibri"/>
                          <a:ea typeface="Calibri"/>
                          <a:cs typeface="Arial"/>
                        </a:rPr>
                        <a:t>לא חשוב</a:t>
                      </a:r>
                      <a:endParaRPr lang="en-US" sz="1100">
                        <a:latin typeface="Calibri"/>
                        <a:ea typeface="Calibri"/>
                        <a:cs typeface="Arial"/>
                      </a:endParaRPr>
                    </a:p>
                  </a:txBody>
                  <a:tcPr marL="33655" marR="33655" marT="0" marB="0"/>
                </a:tc>
                <a:tc>
                  <a:txBody>
                    <a:bodyPr/>
                    <a:lstStyle/>
                    <a:p>
                      <a:pPr algn="r" rtl="1">
                        <a:lnSpc>
                          <a:spcPct val="150000"/>
                        </a:lnSpc>
                        <a:spcAft>
                          <a:spcPts val="0"/>
                        </a:spcAft>
                      </a:pPr>
                      <a:r>
                        <a:rPr lang="he-IL" sz="1200">
                          <a:latin typeface="Calibri"/>
                          <a:ea typeface="Calibri"/>
                          <a:cs typeface="Arial"/>
                        </a:rPr>
                        <a:t>סה"כ</a:t>
                      </a:r>
                      <a:endParaRPr lang="en-US" sz="1100">
                        <a:latin typeface="Calibri"/>
                        <a:ea typeface="Calibri"/>
                        <a:cs typeface="Arial"/>
                      </a:endParaRPr>
                    </a:p>
                  </a:txBody>
                  <a:tcPr marL="33655" marR="33655" marT="0" marB="0"/>
                </a:tc>
              </a:tr>
              <a:tr h="886702">
                <a:tc>
                  <a:txBody>
                    <a:bodyPr/>
                    <a:lstStyle/>
                    <a:p>
                      <a:pPr algn="r" rtl="1">
                        <a:lnSpc>
                          <a:spcPct val="150000"/>
                        </a:lnSpc>
                        <a:spcAft>
                          <a:spcPts val="0"/>
                        </a:spcAft>
                      </a:pPr>
                      <a:r>
                        <a:rPr lang="he-IL" sz="1200">
                          <a:latin typeface="Calibri"/>
                          <a:ea typeface="Calibri"/>
                          <a:cs typeface="Arial"/>
                        </a:rPr>
                        <a:t>חשוב</a:t>
                      </a:r>
                      <a:endParaRPr lang="en-US" sz="1100">
                        <a:latin typeface="Calibri"/>
                        <a:ea typeface="Calibri"/>
                        <a:cs typeface="Arial"/>
                      </a:endParaRPr>
                    </a:p>
                  </a:txBody>
                  <a:tcPr marL="33655" marR="33655" marT="0" marB="0"/>
                </a:tc>
                <a:tc>
                  <a:txBody>
                    <a:bodyPr/>
                    <a:lstStyle/>
                    <a:p>
                      <a:pPr algn="r" rtl="1">
                        <a:lnSpc>
                          <a:spcPct val="150000"/>
                        </a:lnSpc>
                        <a:spcAft>
                          <a:spcPts val="0"/>
                        </a:spcAft>
                      </a:pPr>
                      <a:r>
                        <a:rPr lang="he-IL" sz="1200">
                          <a:latin typeface="Calibri"/>
                          <a:ea typeface="Calibri"/>
                          <a:cs typeface="Arial"/>
                        </a:rPr>
                        <a:t>25</a:t>
                      </a:r>
                      <a:endParaRPr lang="en-US" sz="1100">
                        <a:latin typeface="Calibri"/>
                        <a:ea typeface="Calibri"/>
                        <a:cs typeface="Arial"/>
                      </a:endParaRPr>
                    </a:p>
                  </a:txBody>
                  <a:tcPr marL="33655" marR="33655" marT="0" marB="0"/>
                </a:tc>
                <a:tc>
                  <a:txBody>
                    <a:bodyPr/>
                    <a:lstStyle/>
                    <a:p>
                      <a:pPr algn="r" rtl="1">
                        <a:lnSpc>
                          <a:spcPct val="150000"/>
                        </a:lnSpc>
                        <a:spcAft>
                          <a:spcPts val="0"/>
                        </a:spcAft>
                      </a:pPr>
                      <a:r>
                        <a:rPr lang="he-IL" sz="1200">
                          <a:latin typeface="Calibri"/>
                          <a:ea typeface="Calibri"/>
                          <a:cs typeface="Arial"/>
                        </a:rPr>
                        <a:t>0</a:t>
                      </a:r>
                      <a:endParaRPr lang="en-US" sz="1100">
                        <a:latin typeface="Calibri"/>
                        <a:ea typeface="Calibri"/>
                        <a:cs typeface="Arial"/>
                      </a:endParaRPr>
                    </a:p>
                  </a:txBody>
                  <a:tcPr marL="33655" marR="33655" marT="0" marB="0"/>
                </a:tc>
                <a:tc>
                  <a:txBody>
                    <a:bodyPr/>
                    <a:lstStyle/>
                    <a:p>
                      <a:pPr algn="r" rtl="1">
                        <a:lnSpc>
                          <a:spcPct val="150000"/>
                        </a:lnSpc>
                        <a:spcAft>
                          <a:spcPts val="0"/>
                        </a:spcAft>
                      </a:pPr>
                      <a:r>
                        <a:rPr lang="he-IL" sz="1200">
                          <a:latin typeface="Calibri"/>
                          <a:ea typeface="Calibri"/>
                          <a:cs typeface="Arial"/>
                        </a:rPr>
                        <a:t>25</a:t>
                      </a:r>
                      <a:endParaRPr lang="en-US" sz="1100">
                        <a:latin typeface="Calibri"/>
                        <a:ea typeface="Calibri"/>
                        <a:cs typeface="Arial"/>
                      </a:endParaRPr>
                    </a:p>
                  </a:txBody>
                  <a:tcPr marL="33655" marR="33655" marT="0" marB="0"/>
                </a:tc>
              </a:tr>
              <a:tr h="886702">
                <a:tc>
                  <a:txBody>
                    <a:bodyPr/>
                    <a:lstStyle/>
                    <a:p>
                      <a:pPr algn="r" rtl="1">
                        <a:lnSpc>
                          <a:spcPct val="150000"/>
                        </a:lnSpc>
                        <a:spcAft>
                          <a:spcPts val="0"/>
                        </a:spcAft>
                      </a:pPr>
                      <a:r>
                        <a:rPr lang="he-IL" sz="1200">
                          <a:latin typeface="Calibri"/>
                          <a:ea typeface="Calibri"/>
                          <a:cs typeface="Arial"/>
                        </a:rPr>
                        <a:t>לא חשוב</a:t>
                      </a:r>
                      <a:endParaRPr lang="en-US" sz="1100">
                        <a:latin typeface="Calibri"/>
                        <a:ea typeface="Calibri"/>
                        <a:cs typeface="Arial"/>
                      </a:endParaRPr>
                    </a:p>
                  </a:txBody>
                  <a:tcPr marL="33655" marR="33655" marT="0" marB="0"/>
                </a:tc>
                <a:tc>
                  <a:txBody>
                    <a:bodyPr/>
                    <a:lstStyle/>
                    <a:p>
                      <a:pPr algn="r" rtl="1">
                        <a:lnSpc>
                          <a:spcPct val="150000"/>
                        </a:lnSpc>
                        <a:spcAft>
                          <a:spcPts val="0"/>
                        </a:spcAft>
                      </a:pPr>
                      <a:r>
                        <a:rPr lang="he-IL" sz="1200" dirty="0" smtClean="0">
                          <a:latin typeface="Calibri"/>
                          <a:ea typeface="Calibri"/>
                          <a:cs typeface="Arial"/>
                        </a:rPr>
                        <a:t>11</a:t>
                      </a:r>
                      <a:endParaRPr lang="en-US" sz="1100" dirty="0">
                        <a:latin typeface="Calibri"/>
                        <a:ea typeface="Calibri"/>
                        <a:cs typeface="Arial"/>
                      </a:endParaRPr>
                    </a:p>
                  </a:txBody>
                  <a:tcPr marL="33655" marR="33655" marT="0" marB="0"/>
                </a:tc>
                <a:tc>
                  <a:txBody>
                    <a:bodyPr/>
                    <a:lstStyle/>
                    <a:p>
                      <a:pPr algn="r" rtl="1">
                        <a:lnSpc>
                          <a:spcPct val="150000"/>
                        </a:lnSpc>
                        <a:spcAft>
                          <a:spcPts val="0"/>
                        </a:spcAft>
                      </a:pPr>
                      <a:r>
                        <a:rPr lang="he-IL" sz="1200" dirty="0">
                          <a:latin typeface="Calibri"/>
                          <a:ea typeface="Calibri"/>
                          <a:cs typeface="Arial"/>
                        </a:rPr>
                        <a:t>10</a:t>
                      </a:r>
                      <a:endParaRPr lang="en-US" sz="1100" dirty="0">
                        <a:latin typeface="Calibri"/>
                        <a:ea typeface="Calibri"/>
                        <a:cs typeface="Arial"/>
                      </a:endParaRPr>
                    </a:p>
                  </a:txBody>
                  <a:tcPr marL="33655" marR="33655" marT="0" marB="0"/>
                </a:tc>
                <a:tc>
                  <a:txBody>
                    <a:bodyPr/>
                    <a:lstStyle/>
                    <a:p>
                      <a:pPr algn="r" rtl="1">
                        <a:lnSpc>
                          <a:spcPct val="150000"/>
                        </a:lnSpc>
                        <a:spcAft>
                          <a:spcPts val="0"/>
                        </a:spcAft>
                      </a:pPr>
                      <a:r>
                        <a:rPr lang="he-IL" sz="1200">
                          <a:latin typeface="Calibri"/>
                          <a:ea typeface="Calibri"/>
                          <a:cs typeface="Arial"/>
                        </a:rPr>
                        <a:t>21</a:t>
                      </a:r>
                      <a:endParaRPr lang="en-US" sz="1100">
                        <a:latin typeface="Calibri"/>
                        <a:ea typeface="Calibri"/>
                        <a:cs typeface="Arial"/>
                      </a:endParaRPr>
                    </a:p>
                  </a:txBody>
                  <a:tcPr marL="33655" marR="33655" marT="0" marB="0"/>
                </a:tc>
              </a:tr>
              <a:tr h="886702">
                <a:tc>
                  <a:txBody>
                    <a:bodyPr/>
                    <a:lstStyle/>
                    <a:p>
                      <a:pPr algn="r" rtl="1">
                        <a:lnSpc>
                          <a:spcPct val="150000"/>
                        </a:lnSpc>
                        <a:spcAft>
                          <a:spcPts val="0"/>
                        </a:spcAft>
                      </a:pPr>
                      <a:r>
                        <a:rPr lang="he-IL" sz="1200">
                          <a:latin typeface="Calibri"/>
                          <a:ea typeface="Calibri"/>
                          <a:cs typeface="Arial"/>
                        </a:rPr>
                        <a:t>סה"כ</a:t>
                      </a:r>
                      <a:endParaRPr lang="en-US" sz="1100">
                        <a:latin typeface="Calibri"/>
                        <a:ea typeface="Calibri"/>
                        <a:cs typeface="Arial"/>
                      </a:endParaRPr>
                    </a:p>
                  </a:txBody>
                  <a:tcPr marL="33655" marR="33655" marT="0" marB="0"/>
                </a:tc>
                <a:tc>
                  <a:txBody>
                    <a:bodyPr/>
                    <a:lstStyle/>
                    <a:p>
                      <a:pPr algn="r" rtl="1">
                        <a:lnSpc>
                          <a:spcPct val="150000"/>
                        </a:lnSpc>
                        <a:spcAft>
                          <a:spcPts val="0"/>
                        </a:spcAft>
                      </a:pPr>
                      <a:r>
                        <a:rPr lang="he-IL" sz="1200">
                          <a:latin typeface="Calibri"/>
                          <a:ea typeface="Calibri"/>
                          <a:cs typeface="Arial"/>
                        </a:rPr>
                        <a:t>36</a:t>
                      </a:r>
                      <a:endParaRPr lang="en-US" sz="1100">
                        <a:latin typeface="Calibri"/>
                        <a:ea typeface="Calibri"/>
                        <a:cs typeface="Arial"/>
                      </a:endParaRPr>
                    </a:p>
                  </a:txBody>
                  <a:tcPr marL="33655" marR="33655" marT="0" marB="0"/>
                </a:tc>
                <a:tc>
                  <a:txBody>
                    <a:bodyPr/>
                    <a:lstStyle/>
                    <a:p>
                      <a:pPr algn="r" rtl="1">
                        <a:lnSpc>
                          <a:spcPct val="150000"/>
                        </a:lnSpc>
                        <a:spcAft>
                          <a:spcPts val="0"/>
                        </a:spcAft>
                      </a:pPr>
                      <a:endParaRPr lang="he-IL" sz="1200">
                        <a:latin typeface="Calibri"/>
                        <a:ea typeface="Calibri"/>
                        <a:cs typeface="Arial"/>
                      </a:endParaRPr>
                    </a:p>
                  </a:txBody>
                  <a:tcPr marL="33655" marR="33655" marT="0" marB="0"/>
                </a:tc>
                <a:tc>
                  <a:txBody>
                    <a:bodyPr/>
                    <a:lstStyle/>
                    <a:p>
                      <a:pPr algn="r" rtl="1">
                        <a:lnSpc>
                          <a:spcPct val="150000"/>
                        </a:lnSpc>
                        <a:spcAft>
                          <a:spcPts val="0"/>
                        </a:spcAft>
                      </a:pPr>
                      <a:endParaRPr lang="he-IL" sz="1200" dirty="0">
                        <a:latin typeface="Calibri"/>
                        <a:ea typeface="Calibri"/>
                        <a:cs typeface="Arial"/>
                      </a:endParaRPr>
                    </a:p>
                  </a:txBody>
                  <a:tcPr marL="33655" marR="33655" marT="0" marB="0"/>
                </a:tc>
              </a:tr>
            </a:tbl>
          </a:graphicData>
        </a:graphic>
      </p:graphicFrame>
      <p:graphicFrame>
        <p:nvGraphicFramePr>
          <p:cNvPr id="8" name="מציין מיקום תוכן 7"/>
          <p:cNvGraphicFramePr>
            <a:graphicFrameLocks noGrp="1"/>
          </p:cNvGraphicFramePr>
          <p:nvPr>
            <p:ph sz="half" idx="2"/>
          </p:nvPr>
        </p:nvGraphicFramePr>
        <p:xfrm>
          <a:off x="5455920" y="1600200"/>
          <a:ext cx="3230880" cy="3971939"/>
        </p:xfrm>
        <a:graphic>
          <a:graphicData uri="http://schemas.openxmlformats.org/drawingml/2006/table">
            <a:tbl>
              <a:tblPr rtl="1" firstRow="1" bandRow="1">
                <a:tableStyleId>{5C22544A-7EE6-4342-B048-85BDC9FD1C3A}</a:tableStyleId>
              </a:tblPr>
              <a:tblGrid>
                <a:gridCol w="807720"/>
                <a:gridCol w="807720"/>
                <a:gridCol w="807720"/>
                <a:gridCol w="807720"/>
              </a:tblGrid>
              <a:tr h="1311833">
                <a:tc>
                  <a:txBody>
                    <a:bodyPr/>
                    <a:lstStyle/>
                    <a:p>
                      <a:pPr algn="r" rtl="1">
                        <a:lnSpc>
                          <a:spcPct val="150000"/>
                        </a:lnSpc>
                        <a:spcAft>
                          <a:spcPts val="0"/>
                        </a:spcAft>
                      </a:pPr>
                      <a:r>
                        <a:rPr lang="he-IL" sz="1200" dirty="0">
                          <a:latin typeface="Calibri"/>
                          <a:ea typeface="Calibri"/>
                          <a:cs typeface="Arial"/>
                        </a:rPr>
                        <a:t>נתוני פרי \ פוסט</a:t>
                      </a:r>
                      <a:endParaRPr lang="en-US" sz="1100" dirty="0">
                        <a:latin typeface="Calibri"/>
                        <a:ea typeface="Calibri"/>
                        <a:cs typeface="Arial"/>
                      </a:endParaRPr>
                    </a:p>
                  </a:txBody>
                  <a:tcPr marL="68580" marR="68580" marT="0" marB="0"/>
                </a:tc>
                <a:tc>
                  <a:txBody>
                    <a:bodyPr/>
                    <a:lstStyle/>
                    <a:p>
                      <a:pPr algn="r" rtl="1">
                        <a:lnSpc>
                          <a:spcPct val="150000"/>
                        </a:lnSpc>
                        <a:spcAft>
                          <a:spcPts val="0"/>
                        </a:spcAft>
                      </a:pPr>
                      <a:r>
                        <a:rPr lang="he-IL" sz="1200">
                          <a:latin typeface="Calibri"/>
                          <a:ea typeface="Calibri"/>
                          <a:cs typeface="Arial"/>
                        </a:rPr>
                        <a:t>קשור</a:t>
                      </a:r>
                      <a:endParaRPr lang="en-US" sz="1100">
                        <a:latin typeface="Calibri"/>
                        <a:ea typeface="Calibri"/>
                        <a:cs typeface="Arial"/>
                      </a:endParaRPr>
                    </a:p>
                  </a:txBody>
                  <a:tcPr marL="68580" marR="68580" marT="0" marB="0"/>
                </a:tc>
                <a:tc>
                  <a:txBody>
                    <a:bodyPr/>
                    <a:lstStyle/>
                    <a:p>
                      <a:pPr algn="r" rtl="1">
                        <a:lnSpc>
                          <a:spcPct val="150000"/>
                        </a:lnSpc>
                        <a:spcAft>
                          <a:spcPts val="0"/>
                        </a:spcAft>
                      </a:pPr>
                      <a:r>
                        <a:rPr lang="he-IL" sz="1200">
                          <a:latin typeface="Calibri"/>
                          <a:ea typeface="Calibri"/>
                          <a:cs typeface="Arial"/>
                        </a:rPr>
                        <a:t>לא קשור</a:t>
                      </a:r>
                      <a:endParaRPr lang="en-US" sz="1100">
                        <a:latin typeface="Calibri"/>
                        <a:ea typeface="Calibri"/>
                        <a:cs typeface="Arial"/>
                      </a:endParaRPr>
                    </a:p>
                  </a:txBody>
                  <a:tcPr marL="68580" marR="68580" marT="0" marB="0"/>
                </a:tc>
                <a:tc>
                  <a:txBody>
                    <a:bodyPr/>
                    <a:lstStyle/>
                    <a:p>
                      <a:pPr algn="r" rtl="1">
                        <a:lnSpc>
                          <a:spcPct val="150000"/>
                        </a:lnSpc>
                        <a:spcAft>
                          <a:spcPts val="0"/>
                        </a:spcAft>
                      </a:pPr>
                      <a:r>
                        <a:rPr lang="he-IL" sz="1200">
                          <a:latin typeface="Calibri"/>
                          <a:ea typeface="Calibri"/>
                          <a:cs typeface="Arial"/>
                        </a:rPr>
                        <a:t>סה"כ</a:t>
                      </a:r>
                      <a:endParaRPr lang="en-US" sz="1100">
                        <a:latin typeface="Calibri"/>
                        <a:ea typeface="Calibri"/>
                        <a:cs typeface="Arial"/>
                      </a:endParaRPr>
                    </a:p>
                  </a:txBody>
                  <a:tcPr marL="68580" marR="68580" marT="0" marB="0"/>
                </a:tc>
              </a:tr>
              <a:tr h="886702">
                <a:tc>
                  <a:txBody>
                    <a:bodyPr/>
                    <a:lstStyle/>
                    <a:p>
                      <a:pPr algn="r" rtl="1">
                        <a:lnSpc>
                          <a:spcPct val="150000"/>
                        </a:lnSpc>
                        <a:spcAft>
                          <a:spcPts val="0"/>
                        </a:spcAft>
                      </a:pPr>
                      <a:r>
                        <a:rPr lang="he-IL" sz="1200">
                          <a:latin typeface="Calibri"/>
                          <a:ea typeface="Calibri"/>
                          <a:cs typeface="Arial"/>
                        </a:rPr>
                        <a:t>קשור</a:t>
                      </a:r>
                      <a:endParaRPr lang="en-US" sz="1100">
                        <a:latin typeface="Calibri"/>
                        <a:ea typeface="Calibri"/>
                        <a:cs typeface="Arial"/>
                      </a:endParaRPr>
                    </a:p>
                  </a:txBody>
                  <a:tcPr marL="68580" marR="68580" marT="0" marB="0"/>
                </a:tc>
                <a:tc>
                  <a:txBody>
                    <a:bodyPr/>
                    <a:lstStyle/>
                    <a:p>
                      <a:pPr algn="r" rtl="1">
                        <a:lnSpc>
                          <a:spcPct val="150000"/>
                        </a:lnSpc>
                        <a:spcAft>
                          <a:spcPts val="0"/>
                        </a:spcAft>
                      </a:pPr>
                      <a:r>
                        <a:rPr lang="he-IL" sz="1200">
                          <a:latin typeface="Calibri"/>
                          <a:ea typeface="Calibri"/>
                          <a:cs typeface="Arial"/>
                        </a:rPr>
                        <a:t>24</a:t>
                      </a:r>
                      <a:endParaRPr lang="en-US" sz="1100">
                        <a:latin typeface="Calibri"/>
                        <a:ea typeface="Calibri"/>
                        <a:cs typeface="Arial"/>
                      </a:endParaRPr>
                    </a:p>
                  </a:txBody>
                  <a:tcPr marL="68580" marR="68580" marT="0" marB="0"/>
                </a:tc>
                <a:tc>
                  <a:txBody>
                    <a:bodyPr/>
                    <a:lstStyle/>
                    <a:p>
                      <a:pPr algn="r" rtl="1">
                        <a:lnSpc>
                          <a:spcPct val="150000"/>
                        </a:lnSpc>
                        <a:spcAft>
                          <a:spcPts val="0"/>
                        </a:spcAft>
                      </a:pPr>
                      <a:r>
                        <a:rPr lang="he-IL" sz="1200">
                          <a:latin typeface="Calibri"/>
                          <a:ea typeface="Calibri"/>
                          <a:cs typeface="Arial"/>
                        </a:rPr>
                        <a:t>0</a:t>
                      </a:r>
                      <a:endParaRPr lang="en-US" sz="1100">
                        <a:latin typeface="Calibri"/>
                        <a:ea typeface="Calibri"/>
                        <a:cs typeface="Arial"/>
                      </a:endParaRPr>
                    </a:p>
                  </a:txBody>
                  <a:tcPr marL="68580" marR="68580" marT="0" marB="0"/>
                </a:tc>
                <a:tc>
                  <a:txBody>
                    <a:bodyPr/>
                    <a:lstStyle/>
                    <a:p>
                      <a:pPr algn="r" rtl="1">
                        <a:lnSpc>
                          <a:spcPct val="150000"/>
                        </a:lnSpc>
                        <a:spcAft>
                          <a:spcPts val="0"/>
                        </a:spcAft>
                      </a:pPr>
                      <a:r>
                        <a:rPr lang="he-IL" sz="1200" dirty="0">
                          <a:latin typeface="Calibri"/>
                          <a:ea typeface="Calibri"/>
                          <a:cs typeface="Arial"/>
                        </a:rPr>
                        <a:t>24</a:t>
                      </a:r>
                      <a:endParaRPr lang="en-US" sz="1100" dirty="0">
                        <a:latin typeface="Calibri"/>
                        <a:ea typeface="Calibri"/>
                        <a:cs typeface="Arial"/>
                      </a:endParaRPr>
                    </a:p>
                  </a:txBody>
                  <a:tcPr marL="68580" marR="68580" marT="0" marB="0"/>
                </a:tc>
              </a:tr>
              <a:tr h="886702">
                <a:tc>
                  <a:txBody>
                    <a:bodyPr/>
                    <a:lstStyle/>
                    <a:p>
                      <a:pPr algn="r" rtl="1">
                        <a:lnSpc>
                          <a:spcPct val="150000"/>
                        </a:lnSpc>
                        <a:spcAft>
                          <a:spcPts val="0"/>
                        </a:spcAft>
                      </a:pPr>
                      <a:r>
                        <a:rPr lang="he-IL" sz="1200">
                          <a:latin typeface="Calibri"/>
                          <a:ea typeface="Calibri"/>
                          <a:cs typeface="Arial"/>
                        </a:rPr>
                        <a:t>לא קשור</a:t>
                      </a:r>
                      <a:endParaRPr lang="en-US" sz="1100">
                        <a:latin typeface="Calibri"/>
                        <a:ea typeface="Calibri"/>
                        <a:cs typeface="Arial"/>
                      </a:endParaRPr>
                    </a:p>
                  </a:txBody>
                  <a:tcPr marL="68580" marR="68580" marT="0" marB="0"/>
                </a:tc>
                <a:tc>
                  <a:txBody>
                    <a:bodyPr/>
                    <a:lstStyle/>
                    <a:p>
                      <a:pPr algn="r" rtl="1">
                        <a:lnSpc>
                          <a:spcPct val="150000"/>
                        </a:lnSpc>
                        <a:spcAft>
                          <a:spcPts val="0"/>
                        </a:spcAft>
                      </a:pPr>
                      <a:r>
                        <a:rPr lang="he-IL" sz="1200">
                          <a:latin typeface="Calibri"/>
                          <a:ea typeface="Calibri"/>
                          <a:cs typeface="Arial"/>
                        </a:rPr>
                        <a:t>12</a:t>
                      </a:r>
                      <a:endParaRPr lang="en-US" sz="1100">
                        <a:latin typeface="Calibri"/>
                        <a:ea typeface="Calibri"/>
                        <a:cs typeface="Arial"/>
                      </a:endParaRPr>
                    </a:p>
                  </a:txBody>
                  <a:tcPr marL="68580" marR="68580" marT="0" marB="0"/>
                </a:tc>
                <a:tc>
                  <a:txBody>
                    <a:bodyPr/>
                    <a:lstStyle/>
                    <a:p>
                      <a:pPr algn="r" rtl="1">
                        <a:lnSpc>
                          <a:spcPct val="150000"/>
                        </a:lnSpc>
                        <a:spcAft>
                          <a:spcPts val="0"/>
                        </a:spcAft>
                      </a:pPr>
                      <a:r>
                        <a:rPr lang="he-IL" sz="1200">
                          <a:latin typeface="Calibri"/>
                          <a:ea typeface="Calibri"/>
                          <a:cs typeface="Arial"/>
                        </a:rPr>
                        <a:t>7</a:t>
                      </a:r>
                      <a:endParaRPr lang="en-US" sz="1100">
                        <a:latin typeface="Calibri"/>
                        <a:ea typeface="Calibri"/>
                        <a:cs typeface="Arial"/>
                      </a:endParaRPr>
                    </a:p>
                  </a:txBody>
                  <a:tcPr marL="68580" marR="68580" marT="0" marB="0"/>
                </a:tc>
                <a:tc>
                  <a:txBody>
                    <a:bodyPr/>
                    <a:lstStyle/>
                    <a:p>
                      <a:pPr algn="r" rtl="1">
                        <a:lnSpc>
                          <a:spcPct val="150000"/>
                        </a:lnSpc>
                        <a:spcAft>
                          <a:spcPts val="0"/>
                        </a:spcAft>
                      </a:pPr>
                      <a:r>
                        <a:rPr lang="he-IL" sz="1200">
                          <a:latin typeface="Calibri"/>
                          <a:ea typeface="Calibri"/>
                          <a:cs typeface="Arial"/>
                        </a:rPr>
                        <a:t>19</a:t>
                      </a:r>
                      <a:endParaRPr lang="en-US" sz="1100">
                        <a:latin typeface="Calibri"/>
                        <a:ea typeface="Calibri"/>
                        <a:cs typeface="Arial"/>
                      </a:endParaRPr>
                    </a:p>
                  </a:txBody>
                  <a:tcPr marL="68580" marR="68580" marT="0" marB="0"/>
                </a:tc>
              </a:tr>
              <a:tr h="886702">
                <a:tc>
                  <a:txBody>
                    <a:bodyPr/>
                    <a:lstStyle/>
                    <a:p>
                      <a:pPr algn="r" rtl="1">
                        <a:lnSpc>
                          <a:spcPct val="150000"/>
                        </a:lnSpc>
                        <a:spcAft>
                          <a:spcPts val="0"/>
                        </a:spcAft>
                      </a:pPr>
                      <a:r>
                        <a:rPr lang="he-IL" sz="1200">
                          <a:latin typeface="Calibri"/>
                          <a:ea typeface="Calibri"/>
                          <a:cs typeface="Arial"/>
                        </a:rPr>
                        <a:t>סה"כ</a:t>
                      </a:r>
                      <a:endParaRPr lang="en-US" sz="1100">
                        <a:latin typeface="Calibri"/>
                        <a:ea typeface="Calibri"/>
                        <a:cs typeface="Arial"/>
                      </a:endParaRPr>
                    </a:p>
                  </a:txBody>
                  <a:tcPr marL="68580" marR="68580" marT="0" marB="0"/>
                </a:tc>
                <a:tc>
                  <a:txBody>
                    <a:bodyPr/>
                    <a:lstStyle/>
                    <a:p>
                      <a:pPr algn="r" rtl="1">
                        <a:lnSpc>
                          <a:spcPct val="150000"/>
                        </a:lnSpc>
                        <a:spcAft>
                          <a:spcPts val="0"/>
                        </a:spcAft>
                      </a:pPr>
                      <a:r>
                        <a:rPr lang="he-IL" sz="1200">
                          <a:latin typeface="Calibri"/>
                          <a:ea typeface="Calibri"/>
                          <a:cs typeface="Arial"/>
                        </a:rPr>
                        <a:t>36</a:t>
                      </a:r>
                      <a:endParaRPr lang="en-US" sz="1100">
                        <a:latin typeface="Calibri"/>
                        <a:ea typeface="Calibri"/>
                        <a:cs typeface="Arial"/>
                      </a:endParaRPr>
                    </a:p>
                  </a:txBody>
                  <a:tcPr marL="68580" marR="68580" marT="0" marB="0"/>
                </a:tc>
                <a:tc>
                  <a:txBody>
                    <a:bodyPr/>
                    <a:lstStyle/>
                    <a:p>
                      <a:pPr algn="r" rtl="1">
                        <a:lnSpc>
                          <a:spcPct val="150000"/>
                        </a:lnSpc>
                        <a:spcAft>
                          <a:spcPts val="0"/>
                        </a:spcAft>
                      </a:pPr>
                      <a:endParaRPr lang="he-IL" sz="1200">
                        <a:latin typeface="Calibri"/>
                        <a:ea typeface="Calibri"/>
                        <a:cs typeface="Arial"/>
                      </a:endParaRPr>
                    </a:p>
                  </a:txBody>
                  <a:tcPr marL="68580" marR="68580" marT="0" marB="0"/>
                </a:tc>
                <a:tc>
                  <a:txBody>
                    <a:bodyPr/>
                    <a:lstStyle/>
                    <a:p>
                      <a:pPr algn="r" rtl="1">
                        <a:lnSpc>
                          <a:spcPct val="150000"/>
                        </a:lnSpc>
                        <a:spcAft>
                          <a:spcPts val="0"/>
                        </a:spcAft>
                      </a:pPr>
                      <a:endParaRPr lang="he-IL" sz="1200" dirty="0">
                        <a:latin typeface="Calibri"/>
                        <a:ea typeface="Calibri"/>
                        <a:cs typeface="Arial"/>
                      </a:endParaRPr>
                    </a:p>
                  </a:txBody>
                  <a:tcPr marL="68580" marR="68580" marT="0" marB="0"/>
                </a:tc>
              </a:tr>
            </a:tbl>
          </a:graphicData>
        </a:graphic>
      </p:graphicFrame>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dirty="0" smtClean="0"/>
              <a:t>היכולת להציף טיעונים אתיים</a:t>
            </a:r>
            <a:endParaRPr lang="he-IL" dirty="0"/>
          </a:p>
        </p:txBody>
      </p:sp>
      <p:graphicFrame>
        <p:nvGraphicFramePr>
          <p:cNvPr id="6" name="מציין מיקום תוכן 5"/>
          <p:cNvGraphicFramePr>
            <a:graphicFrameLocks noGrp="1"/>
          </p:cNvGraphicFramePr>
          <p:nvPr>
            <p:ph sz="half" idx="1"/>
          </p:nvPr>
        </p:nvGraphicFramePr>
        <p:xfrm>
          <a:off x="142845" y="1600200"/>
          <a:ext cx="4352955" cy="4614880"/>
        </p:xfrm>
        <a:graphic>
          <a:graphicData uri="http://schemas.openxmlformats.org/drawingml/2006/table">
            <a:tbl>
              <a:tblPr rtl="1" firstRow="1" bandRow="1">
                <a:tableStyleId>{5C22544A-7EE6-4342-B048-85BDC9FD1C3A}</a:tableStyleId>
              </a:tblPr>
              <a:tblGrid>
                <a:gridCol w="870591"/>
                <a:gridCol w="870591"/>
                <a:gridCol w="870591"/>
                <a:gridCol w="870591"/>
                <a:gridCol w="870591"/>
              </a:tblGrid>
              <a:tr h="2049790">
                <a:tc>
                  <a:txBody>
                    <a:bodyPr/>
                    <a:lstStyle/>
                    <a:p>
                      <a:pPr algn="r" rtl="1">
                        <a:lnSpc>
                          <a:spcPct val="150000"/>
                        </a:lnSpc>
                        <a:spcAft>
                          <a:spcPts val="0"/>
                        </a:spcAft>
                      </a:pPr>
                      <a:r>
                        <a:rPr lang="he-IL" sz="1200" dirty="0">
                          <a:latin typeface="Calibri"/>
                          <a:ea typeface="Calibri"/>
                          <a:cs typeface="Arial"/>
                        </a:rPr>
                        <a:t>מספר הטיעונים האתיים שעלו בתם הפעילות</a:t>
                      </a:r>
                      <a:endParaRPr lang="en-US" sz="1100" dirty="0">
                        <a:latin typeface="Calibri"/>
                        <a:ea typeface="Calibri"/>
                        <a:cs typeface="Arial"/>
                      </a:endParaRPr>
                    </a:p>
                  </a:txBody>
                  <a:tcPr marL="68580" marR="68580" marT="0" marB="0"/>
                </a:tc>
                <a:tc>
                  <a:txBody>
                    <a:bodyPr/>
                    <a:lstStyle/>
                    <a:p>
                      <a:pPr algn="r" rtl="1">
                        <a:lnSpc>
                          <a:spcPct val="150000"/>
                        </a:lnSpc>
                        <a:spcAft>
                          <a:spcPts val="0"/>
                        </a:spcAft>
                      </a:pPr>
                      <a:r>
                        <a:rPr lang="he-IL" sz="1100" dirty="0">
                          <a:latin typeface="Calibri"/>
                          <a:ea typeface="Calibri"/>
                          <a:cs typeface="Arial"/>
                        </a:rPr>
                        <a:t>מספר התלמידים שתמכו בפיתוחים </a:t>
                      </a:r>
                      <a:r>
                        <a:rPr lang="he-IL" sz="1100" dirty="0" err="1">
                          <a:latin typeface="Calibri"/>
                          <a:ea typeface="Calibri"/>
                          <a:cs typeface="Arial"/>
                        </a:rPr>
                        <a:t>ננוטכנולוגים</a:t>
                      </a:r>
                      <a:endParaRPr lang="en-US" sz="1100" dirty="0">
                        <a:latin typeface="Calibri"/>
                        <a:ea typeface="Calibri"/>
                        <a:cs typeface="Arial"/>
                      </a:endParaRPr>
                    </a:p>
                  </a:txBody>
                  <a:tcPr marL="68580" marR="68580" marT="0" marB="0"/>
                </a:tc>
                <a:tc>
                  <a:txBody>
                    <a:bodyPr/>
                    <a:lstStyle/>
                    <a:p>
                      <a:pPr algn="r" rtl="1">
                        <a:lnSpc>
                          <a:spcPct val="150000"/>
                        </a:lnSpc>
                        <a:spcAft>
                          <a:spcPts val="0"/>
                        </a:spcAft>
                      </a:pPr>
                      <a:r>
                        <a:rPr lang="he-IL" sz="1100" dirty="0">
                          <a:latin typeface="Calibri"/>
                          <a:ea typeface="Calibri"/>
                          <a:cs typeface="Arial"/>
                        </a:rPr>
                        <a:t>מספר התלמידים שהתנגדו לפיתוחים </a:t>
                      </a:r>
                      <a:r>
                        <a:rPr lang="he-IL" sz="1100" dirty="0" err="1">
                          <a:latin typeface="Calibri"/>
                          <a:ea typeface="Calibri"/>
                          <a:cs typeface="Arial"/>
                        </a:rPr>
                        <a:t>ננוטכנולוגים</a:t>
                      </a:r>
                      <a:endParaRPr lang="en-US" sz="1100" dirty="0">
                        <a:latin typeface="Calibri"/>
                        <a:ea typeface="Calibri"/>
                        <a:cs typeface="Arial"/>
                      </a:endParaRPr>
                    </a:p>
                  </a:txBody>
                  <a:tcPr marL="68580" marR="68580" marT="0" marB="0"/>
                </a:tc>
                <a:tc>
                  <a:txBody>
                    <a:bodyPr/>
                    <a:lstStyle/>
                    <a:p>
                      <a:pPr algn="r" rtl="1">
                        <a:lnSpc>
                          <a:spcPct val="150000"/>
                        </a:lnSpc>
                        <a:spcAft>
                          <a:spcPts val="0"/>
                        </a:spcAft>
                      </a:pPr>
                      <a:r>
                        <a:rPr lang="he-IL" sz="1100" dirty="0">
                          <a:latin typeface="Calibri"/>
                          <a:ea typeface="Calibri"/>
                          <a:cs typeface="Arial"/>
                        </a:rPr>
                        <a:t>מספר התלמידים שתמכו בפיתוח מוגבל של ננוטכנולוגיה</a:t>
                      </a:r>
                      <a:endParaRPr lang="en-US" sz="1100" dirty="0">
                        <a:latin typeface="Calibri"/>
                        <a:ea typeface="Calibri"/>
                        <a:cs typeface="Arial"/>
                      </a:endParaRPr>
                    </a:p>
                  </a:txBody>
                  <a:tcPr marL="68580" marR="68580" marT="0" marB="0"/>
                </a:tc>
                <a:tc>
                  <a:txBody>
                    <a:bodyPr/>
                    <a:lstStyle/>
                    <a:p>
                      <a:pPr algn="r" rtl="1">
                        <a:lnSpc>
                          <a:spcPct val="150000"/>
                        </a:lnSpc>
                        <a:spcAft>
                          <a:spcPts val="0"/>
                        </a:spcAft>
                      </a:pPr>
                      <a:r>
                        <a:rPr lang="he-IL" sz="1200">
                          <a:latin typeface="Calibri"/>
                          <a:ea typeface="Calibri"/>
                          <a:cs typeface="Arial"/>
                        </a:rPr>
                        <a:t>סה"כ</a:t>
                      </a:r>
                      <a:endParaRPr lang="en-US" sz="1100">
                        <a:latin typeface="Calibri"/>
                        <a:ea typeface="Calibri"/>
                        <a:cs typeface="Arial"/>
                      </a:endParaRPr>
                    </a:p>
                  </a:txBody>
                  <a:tcPr marL="68580" marR="68580" marT="0" marB="0"/>
                </a:tc>
              </a:tr>
              <a:tr h="513018">
                <a:tc>
                  <a:txBody>
                    <a:bodyPr/>
                    <a:lstStyle/>
                    <a:p>
                      <a:pPr algn="r" rtl="1">
                        <a:lnSpc>
                          <a:spcPct val="150000"/>
                        </a:lnSpc>
                        <a:spcAft>
                          <a:spcPts val="0"/>
                        </a:spcAft>
                      </a:pPr>
                      <a:r>
                        <a:rPr lang="he-IL" sz="1200">
                          <a:latin typeface="Calibri"/>
                          <a:ea typeface="Calibri"/>
                          <a:cs typeface="Arial"/>
                        </a:rPr>
                        <a:t>0</a:t>
                      </a:r>
                      <a:endParaRPr lang="en-US" sz="1100">
                        <a:latin typeface="Calibri"/>
                        <a:ea typeface="Calibri"/>
                        <a:cs typeface="Arial"/>
                      </a:endParaRPr>
                    </a:p>
                  </a:txBody>
                  <a:tcPr marL="68580" marR="68580" marT="0" marB="0"/>
                </a:tc>
                <a:tc>
                  <a:txBody>
                    <a:bodyPr/>
                    <a:lstStyle/>
                    <a:p>
                      <a:pPr algn="r" rtl="1">
                        <a:lnSpc>
                          <a:spcPct val="150000"/>
                        </a:lnSpc>
                        <a:spcAft>
                          <a:spcPts val="0"/>
                        </a:spcAft>
                      </a:pPr>
                      <a:r>
                        <a:rPr lang="he-IL" sz="1200">
                          <a:latin typeface="Calibri"/>
                          <a:ea typeface="Calibri"/>
                          <a:cs typeface="Arial"/>
                        </a:rPr>
                        <a:t>10</a:t>
                      </a:r>
                      <a:endParaRPr lang="en-US" sz="1100">
                        <a:latin typeface="Calibri"/>
                        <a:ea typeface="Calibri"/>
                        <a:cs typeface="Arial"/>
                      </a:endParaRPr>
                    </a:p>
                  </a:txBody>
                  <a:tcPr marL="68580" marR="68580" marT="0" marB="0"/>
                </a:tc>
                <a:tc>
                  <a:txBody>
                    <a:bodyPr/>
                    <a:lstStyle/>
                    <a:p>
                      <a:pPr algn="r" rtl="1">
                        <a:lnSpc>
                          <a:spcPct val="150000"/>
                        </a:lnSpc>
                        <a:spcAft>
                          <a:spcPts val="0"/>
                        </a:spcAft>
                      </a:pPr>
                      <a:r>
                        <a:rPr lang="he-IL" sz="1200">
                          <a:latin typeface="Calibri"/>
                          <a:ea typeface="Calibri"/>
                          <a:cs typeface="Arial"/>
                        </a:rPr>
                        <a:t>0</a:t>
                      </a:r>
                      <a:endParaRPr lang="en-US" sz="1100">
                        <a:latin typeface="Calibri"/>
                        <a:ea typeface="Calibri"/>
                        <a:cs typeface="Arial"/>
                      </a:endParaRPr>
                    </a:p>
                  </a:txBody>
                  <a:tcPr marL="68580" marR="68580" marT="0" marB="0"/>
                </a:tc>
                <a:tc>
                  <a:txBody>
                    <a:bodyPr/>
                    <a:lstStyle/>
                    <a:p>
                      <a:pPr algn="r" rtl="1">
                        <a:lnSpc>
                          <a:spcPct val="150000"/>
                        </a:lnSpc>
                        <a:spcAft>
                          <a:spcPts val="0"/>
                        </a:spcAft>
                      </a:pPr>
                      <a:r>
                        <a:rPr lang="he-IL" sz="1200">
                          <a:latin typeface="Calibri"/>
                          <a:ea typeface="Calibri"/>
                          <a:cs typeface="Arial"/>
                        </a:rPr>
                        <a:t>1</a:t>
                      </a:r>
                      <a:endParaRPr lang="en-US" sz="1100">
                        <a:latin typeface="Calibri"/>
                        <a:ea typeface="Calibri"/>
                        <a:cs typeface="Arial"/>
                      </a:endParaRPr>
                    </a:p>
                  </a:txBody>
                  <a:tcPr marL="68580" marR="68580" marT="0" marB="0"/>
                </a:tc>
                <a:tc>
                  <a:txBody>
                    <a:bodyPr/>
                    <a:lstStyle/>
                    <a:p>
                      <a:pPr algn="r" rtl="1">
                        <a:lnSpc>
                          <a:spcPct val="150000"/>
                        </a:lnSpc>
                        <a:spcAft>
                          <a:spcPts val="0"/>
                        </a:spcAft>
                      </a:pPr>
                      <a:r>
                        <a:rPr lang="he-IL" sz="1200">
                          <a:latin typeface="Calibri"/>
                          <a:ea typeface="Calibri"/>
                          <a:cs typeface="Arial"/>
                        </a:rPr>
                        <a:t>11</a:t>
                      </a:r>
                      <a:endParaRPr lang="en-US" sz="1100">
                        <a:latin typeface="Calibri"/>
                        <a:ea typeface="Calibri"/>
                        <a:cs typeface="Arial"/>
                      </a:endParaRPr>
                    </a:p>
                  </a:txBody>
                  <a:tcPr marL="68580" marR="68580" marT="0" marB="0"/>
                </a:tc>
              </a:tr>
              <a:tr h="513018">
                <a:tc>
                  <a:txBody>
                    <a:bodyPr/>
                    <a:lstStyle/>
                    <a:p>
                      <a:pPr algn="r" rtl="1">
                        <a:lnSpc>
                          <a:spcPct val="150000"/>
                        </a:lnSpc>
                        <a:spcAft>
                          <a:spcPts val="0"/>
                        </a:spcAft>
                      </a:pPr>
                      <a:r>
                        <a:rPr lang="he-IL" sz="1200">
                          <a:latin typeface="Calibri"/>
                          <a:ea typeface="Calibri"/>
                          <a:cs typeface="Arial"/>
                        </a:rPr>
                        <a:t>1</a:t>
                      </a:r>
                      <a:endParaRPr lang="en-US" sz="1100">
                        <a:latin typeface="Calibri"/>
                        <a:ea typeface="Calibri"/>
                        <a:cs typeface="Arial"/>
                      </a:endParaRPr>
                    </a:p>
                  </a:txBody>
                  <a:tcPr marL="68580" marR="68580" marT="0" marB="0"/>
                </a:tc>
                <a:tc>
                  <a:txBody>
                    <a:bodyPr/>
                    <a:lstStyle/>
                    <a:p>
                      <a:pPr algn="r" rtl="1">
                        <a:lnSpc>
                          <a:spcPct val="150000"/>
                        </a:lnSpc>
                        <a:spcAft>
                          <a:spcPts val="0"/>
                        </a:spcAft>
                      </a:pPr>
                      <a:r>
                        <a:rPr lang="he-IL" sz="1200">
                          <a:latin typeface="Calibri"/>
                          <a:ea typeface="Calibri"/>
                          <a:cs typeface="Arial"/>
                        </a:rPr>
                        <a:t>22</a:t>
                      </a:r>
                      <a:endParaRPr lang="en-US" sz="1100">
                        <a:latin typeface="Calibri"/>
                        <a:ea typeface="Calibri"/>
                        <a:cs typeface="Arial"/>
                      </a:endParaRPr>
                    </a:p>
                  </a:txBody>
                  <a:tcPr marL="68580" marR="68580" marT="0" marB="0"/>
                </a:tc>
                <a:tc>
                  <a:txBody>
                    <a:bodyPr/>
                    <a:lstStyle/>
                    <a:p>
                      <a:pPr algn="r" rtl="1">
                        <a:lnSpc>
                          <a:spcPct val="150000"/>
                        </a:lnSpc>
                        <a:spcAft>
                          <a:spcPts val="0"/>
                        </a:spcAft>
                      </a:pPr>
                      <a:r>
                        <a:rPr lang="he-IL" sz="1200">
                          <a:latin typeface="Calibri"/>
                          <a:ea typeface="Calibri"/>
                          <a:cs typeface="Arial"/>
                        </a:rPr>
                        <a:t>0</a:t>
                      </a:r>
                      <a:endParaRPr lang="en-US" sz="1100">
                        <a:latin typeface="Calibri"/>
                        <a:ea typeface="Calibri"/>
                        <a:cs typeface="Arial"/>
                      </a:endParaRPr>
                    </a:p>
                  </a:txBody>
                  <a:tcPr marL="68580" marR="68580" marT="0" marB="0"/>
                </a:tc>
                <a:tc>
                  <a:txBody>
                    <a:bodyPr/>
                    <a:lstStyle/>
                    <a:p>
                      <a:pPr algn="r" rtl="1">
                        <a:lnSpc>
                          <a:spcPct val="150000"/>
                        </a:lnSpc>
                        <a:spcAft>
                          <a:spcPts val="0"/>
                        </a:spcAft>
                      </a:pPr>
                      <a:r>
                        <a:rPr lang="he-IL" sz="1200">
                          <a:latin typeface="Calibri"/>
                          <a:ea typeface="Calibri"/>
                          <a:cs typeface="Arial"/>
                        </a:rPr>
                        <a:t>12</a:t>
                      </a:r>
                      <a:endParaRPr lang="en-US" sz="1100">
                        <a:latin typeface="Calibri"/>
                        <a:ea typeface="Calibri"/>
                        <a:cs typeface="Arial"/>
                      </a:endParaRPr>
                    </a:p>
                  </a:txBody>
                  <a:tcPr marL="68580" marR="68580" marT="0" marB="0"/>
                </a:tc>
                <a:tc>
                  <a:txBody>
                    <a:bodyPr/>
                    <a:lstStyle/>
                    <a:p>
                      <a:pPr algn="r" rtl="1">
                        <a:lnSpc>
                          <a:spcPct val="150000"/>
                        </a:lnSpc>
                        <a:spcAft>
                          <a:spcPts val="0"/>
                        </a:spcAft>
                      </a:pPr>
                      <a:r>
                        <a:rPr lang="he-IL" sz="1200">
                          <a:latin typeface="Calibri"/>
                          <a:ea typeface="Calibri"/>
                          <a:cs typeface="Arial"/>
                        </a:rPr>
                        <a:t>34</a:t>
                      </a:r>
                      <a:endParaRPr lang="en-US" sz="1100">
                        <a:latin typeface="Calibri"/>
                        <a:ea typeface="Calibri"/>
                        <a:cs typeface="Arial"/>
                      </a:endParaRPr>
                    </a:p>
                  </a:txBody>
                  <a:tcPr marL="68580" marR="68580" marT="0" marB="0"/>
                </a:tc>
              </a:tr>
              <a:tr h="513018">
                <a:tc>
                  <a:txBody>
                    <a:bodyPr/>
                    <a:lstStyle/>
                    <a:p>
                      <a:pPr algn="r" rtl="1">
                        <a:lnSpc>
                          <a:spcPct val="150000"/>
                        </a:lnSpc>
                        <a:spcAft>
                          <a:spcPts val="0"/>
                        </a:spcAft>
                      </a:pPr>
                      <a:r>
                        <a:rPr lang="he-IL" sz="1200">
                          <a:latin typeface="Calibri"/>
                          <a:ea typeface="Calibri"/>
                          <a:cs typeface="Arial"/>
                        </a:rPr>
                        <a:t>2</a:t>
                      </a:r>
                      <a:endParaRPr lang="en-US" sz="1100">
                        <a:latin typeface="Calibri"/>
                        <a:ea typeface="Calibri"/>
                        <a:cs typeface="Arial"/>
                      </a:endParaRPr>
                    </a:p>
                  </a:txBody>
                  <a:tcPr marL="68580" marR="68580" marT="0" marB="0"/>
                </a:tc>
                <a:tc>
                  <a:txBody>
                    <a:bodyPr/>
                    <a:lstStyle/>
                    <a:p>
                      <a:pPr algn="r" rtl="1">
                        <a:lnSpc>
                          <a:spcPct val="150000"/>
                        </a:lnSpc>
                        <a:spcAft>
                          <a:spcPts val="0"/>
                        </a:spcAft>
                      </a:pPr>
                      <a:r>
                        <a:rPr lang="he-IL" sz="1200">
                          <a:latin typeface="Calibri"/>
                          <a:ea typeface="Calibri"/>
                          <a:cs typeface="Arial"/>
                        </a:rPr>
                        <a:t>4</a:t>
                      </a:r>
                      <a:endParaRPr lang="en-US" sz="1100">
                        <a:latin typeface="Calibri"/>
                        <a:ea typeface="Calibri"/>
                        <a:cs typeface="Arial"/>
                      </a:endParaRPr>
                    </a:p>
                  </a:txBody>
                  <a:tcPr marL="68580" marR="68580" marT="0" marB="0"/>
                </a:tc>
                <a:tc>
                  <a:txBody>
                    <a:bodyPr/>
                    <a:lstStyle/>
                    <a:p>
                      <a:pPr algn="r" rtl="1">
                        <a:lnSpc>
                          <a:spcPct val="150000"/>
                        </a:lnSpc>
                        <a:spcAft>
                          <a:spcPts val="0"/>
                        </a:spcAft>
                      </a:pPr>
                      <a:r>
                        <a:rPr lang="he-IL" sz="1200">
                          <a:latin typeface="Calibri"/>
                          <a:ea typeface="Calibri"/>
                          <a:cs typeface="Arial"/>
                        </a:rPr>
                        <a:t>2</a:t>
                      </a:r>
                      <a:endParaRPr lang="en-US" sz="1100">
                        <a:latin typeface="Calibri"/>
                        <a:ea typeface="Calibri"/>
                        <a:cs typeface="Arial"/>
                      </a:endParaRPr>
                    </a:p>
                  </a:txBody>
                  <a:tcPr marL="68580" marR="68580" marT="0" marB="0"/>
                </a:tc>
                <a:tc>
                  <a:txBody>
                    <a:bodyPr/>
                    <a:lstStyle/>
                    <a:p>
                      <a:pPr algn="r" rtl="1">
                        <a:lnSpc>
                          <a:spcPct val="150000"/>
                        </a:lnSpc>
                        <a:spcAft>
                          <a:spcPts val="0"/>
                        </a:spcAft>
                      </a:pPr>
                      <a:r>
                        <a:rPr lang="he-IL" sz="1200">
                          <a:latin typeface="Calibri"/>
                          <a:ea typeface="Calibri"/>
                          <a:cs typeface="Arial"/>
                        </a:rPr>
                        <a:t>7</a:t>
                      </a:r>
                      <a:endParaRPr lang="en-US" sz="1100">
                        <a:latin typeface="Calibri"/>
                        <a:ea typeface="Calibri"/>
                        <a:cs typeface="Arial"/>
                      </a:endParaRPr>
                    </a:p>
                  </a:txBody>
                  <a:tcPr marL="68580" marR="68580" marT="0" marB="0"/>
                </a:tc>
                <a:tc>
                  <a:txBody>
                    <a:bodyPr/>
                    <a:lstStyle/>
                    <a:p>
                      <a:pPr algn="r" rtl="1">
                        <a:lnSpc>
                          <a:spcPct val="150000"/>
                        </a:lnSpc>
                        <a:spcAft>
                          <a:spcPts val="0"/>
                        </a:spcAft>
                      </a:pPr>
                      <a:r>
                        <a:rPr lang="he-IL" sz="1200">
                          <a:latin typeface="Calibri"/>
                          <a:ea typeface="Calibri"/>
                          <a:cs typeface="Arial"/>
                        </a:rPr>
                        <a:t>13</a:t>
                      </a:r>
                      <a:endParaRPr lang="en-US" sz="1100">
                        <a:latin typeface="Calibri"/>
                        <a:ea typeface="Calibri"/>
                        <a:cs typeface="Arial"/>
                      </a:endParaRPr>
                    </a:p>
                  </a:txBody>
                  <a:tcPr marL="68580" marR="68580" marT="0" marB="0"/>
                </a:tc>
              </a:tr>
              <a:tr h="513018">
                <a:tc>
                  <a:txBody>
                    <a:bodyPr/>
                    <a:lstStyle/>
                    <a:p>
                      <a:pPr algn="r" rtl="1">
                        <a:lnSpc>
                          <a:spcPct val="150000"/>
                        </a:lnSpc>
                        <a:spcAft>
                          <a:spcPts val="0"/>
                        </a:spcAft>
                      </a:pPr>
                      <a:r>
                        <a:rPr lang="he-IL" sz="1200">
                          <a:latin typeface="Calibri"/>
                          <a:ea typeface="Calibri"/>
                          <a:cs typeface="Arial"/>
                        </a:rPr>
                        <a:t>3</a:t>
                      </a:r>
                      <a:endParaRPr lang="en-US" sz="1100">
                        <a:latin typeface="Calibri"/>
                        <a:ea typeface="Calibri"/>
                        <a:cs typeface="Arial"/>
                      </a:endParaRPr>
                    </a:p>
                  </a:txBody>
                  <a:tcPr marL="68580" marR="68580" marT="0" marB="0"/>
                </a:tc>
                <a:tc>
                  <a:txBody>
                    <a:bodyPr/>
                    <a:lstStyle/>
                    <a:p>
                      <a:pPr algn="r" rtl="1">
                        <a:lnSpc>
                          <a:spcPct val="150000"/>
                        </a:lnSpc>
                        <a:spcAft>
                          <a:spcPts val="0"/>
                        </a:spcAft>
                      </a:pPr>
                      <a:r>
                        <a:rPr lang="he-IL" sz="1200">
                          <a:latin typeface="Calibri"/>
                          <a:ea typeface="Calibri"/>
                          <a:cs typeface="Arial"/>
                        </a:rPr>
                        <a:t>1</a:t>
                      </a:r>
                      <a:endParaRPr lang="en-US" sz="1100">
                        <a:latin typeface="Calibri"/>
                        <a:ea typeface="Calibri"/>
                        <a:cs typeface="Arial"/>
                      </a:endParaRPr>
                    </a:p>
                  </a:txBody>
                  <a:tcPr marL="68580" marR="68580" marT="0" marB="0"/>
                </a:tc>
                <a:tc>
                  <a:txBody>
                    <a:bodyPr/>
                    <a:lstStyle/>
                    <a:p>
                      <a:pPr algn="r" rtl="1">
                        <a:lnSpc>
                          <a:spcPct val="150000"/>
                        </a:lnSpc>
                        <a:spcAft>
                          <a:spcPts val="0"/>
                        </a:spcAft>
                      </a:pPr>
                      <a:r>
                        <a:rPr lang="he-IL" sz="1200">
                          <a:latin typeface="Calibri"/>
                          <a:ea typeface="Calibri"/>
                          <a:cs typeface="Arial"/>
                        </a:rPr>
                        <a:t>1</a:t>
                      </a:r>
                      <a:endParaRPr lang="en-US" sz="1100">
                        <a:latin typeface="Calibri"/>
                        <a:ea typeface="Calibri"/>
                        <a:cs typeface="Arial"/>
                      </a:endParaRPr>
                    </a:p>
                  </a:txBody>
                  <a:tcPr marL="68580" marR="68580" marT="0" marB="0"/>
                </a:tc>
                <a:tc>
                  <a:txBody>
                    <a:bodyPr/>
                    <a:lstStyle/>
                    <a:p>
                      <a:pPr algn="r" rtl="1">
                        <a:lnSpc>
                          <a:spcPct val="150000"/>
                        </a:lnSpc>
                        <a:spcAft>
                          <a:spcPts val="0"/>
                        </a:spcAft>
                      </a:pPr>
                      <a:r>
                        <a:rPr lang="he-IL" sz="1200">
                          <a:latin typeface="Calibri"/>
                          <a:ea typeface="Calibri"/>
                          <a:cs typeface="Arial"/>
                        </a:rPr>
                        <a:t>0</a:t>
                      </a:r>
                      <a:endParaRPr lang="en-US" sz="1100">
                        <a:latin typeface="Calibri"/>
                        <a:ea typeface="Calibri"/>
                        <a:cs typeface="Arial"/>
                      </a:endParaRPr>
                    </a:p>
                  </a:txBody>
                  <a:tcPr marL="68580" marR="68580" marT="0" marB="0"/>
                </a:tc>
                <a:tc>
                  <a:txBody>
                    <a:bodyPr/>
                    <a:lstStyle/>
                    <a:p>
                      <a:pPr algn="r" rtl="1">
                        <a:lnSpc>
                          <a:spcPct val="150000"/>
                        </a:lnSpc>
                        <a:spcAft>
                          <a:spcPts val="0"/>
                        </a:spcAft>
                      </a:pPr>
                      <a:r>
                        <a:rPr lang="he-IL" sz="1200">
                          <a:latin typeface="Calibri"/>
                          <a:ea typeface="Calibri"/>
                          <a:cs typeface="Arial"/>
                        </a:rPr>
                        <a:t>2</a:t>
                      </a:r>
                      <a:endParaRPr lang="en-US" sz="1100">
                        <a:latin typeface="Calibri"/>
                        <a:ea typeface="Calibri"/>
                        <a:cs typeface="Arial"/>
                      </a:endParaRPr>
                    </a:p>
                  </a:txBody>
                  <a:tcPr marL="68580" marR="68580" marT="0" marB="0"/>
                </a:tc>
              </a:tr>
              <a:tr h="513018">
                <a:tc>
                  <a:txBody>
                    <a:bodyPr/>
                    <a:lstStyle/>
                    <a:p>
                      <a:pPr algn="r" rtl="1">
                        <a:lnSpc>
                          <a:spcPct val="150000"/>
                        </a:lnSpc>
                        <a:spcAft>
                          <a:spcPts val="0"/>
                        </a:spcAft>
                      </a:pPr>
                      <a:r>
                        <a:rPr lang="he-IL" sz="1200">
                          <a:latin typeface="Calibri"/>
                          <a:ea typeface="Calibri"/>
                          <a:cs typeface="Arial"/>
                        </a:rPr>
                        <a:t>סה"כ</a:t>
                      </a:r>
                      <a:endParaRPr lang="en-US" sz="1100">
                        <a:latin typeface="Calibri"/>
                        <a:ea typeface="Calibri"/>
                        <a:cs typeface="Arial"/>
                      </a:endParaRPr>
                    </a:p>
                  </a:txBody>
                  <a:tcPr marL="68580" marR="68580" marT="0" marB="0"/>
                </a:tc>
                <a:tc>
                  <a:txBody>
                    <a:bodyPr/>
                    <a:lstStyle/>
                    <a:p>
                      <a:pPr algn="r" rtl="1">
                        <a:lnSpc>
                          <a:spcPct val="150000"/>
                        </a:lnSpc>
                        <a:spcAft>
                          <a:spcPts val="0"/>
                        </a:spcAft>
                      </a:pPr>
                      <a:r>
                        <a:rPr lang="he-IL" sz="1200">
                          <a:latin typeface="Calibri"/>
                          <a:ea typeface="Calibri"/>
                          <a:cs typeface="Arial"/>
                        </a:rPr>
                        <a:t>37</a:t>
                      </a:r>
                      <a:endParaRPr lang="en-US" sz="1100">
                        <a:latin typeface="Calibri"/>
                        <a:ea typeface="Calibri"/>
                        <a:cs typeface="Arial"/>
                      </a:endParaRPr>
                    </a:p>
                  </a:txBody>
                  <a:tcPr marL="68580" marR="68580" marT="0" marB="0"/>
                </a:tc>
                <a:tc>
                  <a:txBody>
                    <a:bodyPr/>
                    <a:lstStyle/>
                    <a:p>
                      <a:pPr algn="r" rtl="1">
                        <a:lnSpc>
                          <a:spcPct val="150000"/>
                        </a:lnSpc>
                        <a:spcAft>
                          <a:spcPts val="0"/>
                        </a:spcAft>
                      </a:pPr>
                      <a:r>
                        <a:rPr lang="he-IL" sz="1200">
                          <a:latin typeface="Calibri"/>
                          <a:ea typeface="Calibri"/>
                          <a:cs typeface="Arial"/>
                        </a:rPr>
                        <a:t>3</a:t>
                      </a:r>
                      <a:endParaRPr lang="en-US" sz="1100">
                        <a:latin typeface="Calibri"/>
                        <a:ea typeface="Calibri"/>
                        <a:cs typeface="Arial"/>
                      </a:endParaRPr>
                    </a:p>
                  </a:txBody>
                  <a:tcPr marL="68580" marR="68580" marT="0" marB="0"/>
                </a:tc>
                <a:tc>
                  <a:txBody>
                    <a:bodyPr/>
                    <a:lstStyle/>
                    <a:p>
                      <a:pPr algn="r" rtl="1">
                        <a:lnSpc>
                          <a:spcPct val="150000"/>
                        </a:lnSpc>
                        <a:spcAft>
                          <a:spcPts val="0"/>
                        </a:spcAft>
                      </a:pPr>
                      <a:r>
                        <a:rPr lang="he-IL" sz="1200">
                          <a:latin typeface="Calibri"/>
                          <a:ea typeface="Calibri"/>
                          <a:cs typeface="Arial"/>
                        </a:rPr>
                        <a:t>20</a:t>
                      </a:r>
                      <a:endParaRPr lang="en-US" sz="1100">
                        <a:latin typeface="Calibri"/>
                        <a:ea typeface="Calibri"/>
                        <a:cs typeface="Arial"/>
                      </a:endParaRPr>
                    </a:p>
                  </a:txBody>
                  <a:tcPr marL="68580" marR="68580" marT="0" marB="0"/>
                </a:tc>
                <a:tc>
                  <a:txBody>
                    <a:bodyPr/>
                    <a:lstStyle/>
                    <a:p>
                      <a:pPr algn="r" rtl="1">
                        <a:lnSpc>
                          <a:spcPct val="150000"/>
                        </a:lnSpc>
                        <a:spcAft>
                          <a:spcPts val="0"/>
                        </a:spcAft>
                      </a:pPr>
                      <a:r>
                        <a:rPr lang="he-IL" sz="1200" dirty="0">
                          <a:latin typeface="Calibri"/>
                          <a:ea typeface="Calibri"/>
                          <a:cs typeface="Arial"/>
                        </a:rPr>
                        <a:t>60</a:t>
                      </a:r>
                      <a:endParaRPr lang="en-US" sz="1100" dirty="0">
                        <a:latin typeface="Calibri"/>
                        <a:ea typeface="Calibri"/>
                        <a:cs typeface="Arial"/>
                      </a:endParaRPr>
                    </a:p>
                  </a:txBody>
                  <a:tcPr marL="68580" marR="68580" marT="0" marB="0"/>
                </a:tc>
              </a:tr>
            </a:tbl>
          </a:graphicData>
        </a:graphic>
      </p:graphicFrame>
      <p:graphicFrame>
        <p:nvGraphicFramePr>
          <p:cNvPr id="5" name="מציין מיקום תוכן 4"/>
          <p:cNvGraphicFramePr>
            <a:graphicFrameLocks noGrp="1"/>
          </p:cNvGraphicFramePr>
          <p:nvPr>
            <p:ph sz="half" idx="2"/>
          </p:nvPr>
        </p:nvGraphicFramePr>
        <p:xfrm>
          <a:off x="4714876" y="1571612"/>
          <a:ext cx="3971922" cy="4673348"/>
        </p:xfrm>
        <a:graphic>
          <a:graphicData uri="http://schemas.openxmlformats.org/drawingml/2006/table">
            <a:tbl>
              <a:tblPr rtl="1" firstRow="1" bandRow="1">
                <a:tableStyleId>{5C22544A-7EE6-4342-B048-85BDC9FD1C3A}</a:tableStyleId>
              </a:tblPr>
              <a:tblGrid>
                <a:gridCol w="661987"/>
                <a:gridCol w="661987"/>
                <a:gridCol w="661987"/>
                <a:gridCol w="661987"/>
                <a:gridCol w="661987"/>
                <a:gridCol w="661987"/>
              </a:tblGrid>
              <a:tr h="1725028">
                <a:tc>
                  <a:txBody>
                    <a:bodyPr/>
                    <a:lstStyle/>
                    <a:p>
                      <a:pPr algn="r" rtl="1">
                        <a:lnSpc>
                          <a:spcPct val="150000"/>
                        </a:lnSpc>
                        <a:spcAft>
                          <a:spcPts val="0"/>
                        </a:spcAft>
                      </a:pPr>
                      <a:r>
                        <a:rPr lang="he-IL" sz="1100" dirty="0">
                          <a:latin typeface="Calibri"/>
                          <a:ea typeface="Calibri"/>
                          <a:cs typeface="Arial"/>
                        </a:rPr>
                        <a:t>פרי\ פוסט</a:t>
                      </a:r>
                      <a:endParaRPr lang="en-US" sz="1100" dirty="0">
                        <a:latin typeface="Calibri"/>
                        <a:ea typeface="Calibri"/>
                        <a:cs typeface="Arial"/>
                      </a:endParaRPr>
                    </a:p>
                    <a:p>
                      <a:pPr algn="r" rtl="1">
                        <a:lnSpc>
                          <a:spcPct val="150000"/>
                        </a:lnSpc>
                        <a:spcAft>
                          <a:spcPts val="0"/>
                        </a:spcAft>
                      </a:pPr>
                      <a:r>
                        <a:rPr lang="he-IL" sz="1100" dirty="0">
                          <a:latin typeface="Calibri"/>
                          <a:ea typeface="Calibri"/>
                          <a:cs typeface="Arial"/>
                        </a:rPr>
                        <a:t>עבור מספר תלמידים</a:t>
                      </a:r>
                      <a:endParaRPr lang="en-US" sz="1100" dirty="0">
                        <a:latin typeface="Calibri"/>
                        <a:ea typeface="Calibri"/>
                        <a:cs typeface="Arial"/>
                      </a:endParaRPr>
                    </a:p>
                  </a:txBody>
                  <a:tcPr marL="68580" marR="68580" marT="0" marB="0"/>
                </a:tc>
                <a:tc>
                  <a:txBody>
                    <a:bodyPr/>
                    <a:lstStyle/>
                    <a:p>
                      <a:pPr algn="r" rtl="1">
                        <a:lnSpc>
                          <a:spcPct val="150000"/>
                        </a:lnSpc>
                        <a:spcAft>
                          <a:spcPts val="0"/>
                        </a:spcAft>
                      </a:pPr>
                      <a:r>
                        <a:rPr lang="he-IL" sz="1200">
                          <a:latin typeface="Calibri"/>
                          <a:ea typeface="Calibri"/>
                          <a:cs typeface="Arial"/>
                        </a:rPr>
                        <a:t>0 טיעונים</a:t>
                      </a:r>
                      <a:endParaRPr lang="en-US" sz="1100">
                        <a:latin typeface="Calibri"/>
                        <a:ea typeface="Calibri"/>
                        <a:cs typeface="Arial"/>
                      </a:endParaRPr>
                    </a:p>
                  </a:txBody>
                  <a:tcPr marL="68580" marR="68580" marT="0" marB="0"/>
                </a:tc>
                <a:tc>
                  <a:txBody>
                    <a:bodyPr/>
                    <a:lstStyle/>
                    <a:p>
                      <a:pPr algn="r" rtl="1">
                        <a:lnSpc>
                          <a:spcPct val="150000"/>
                        </a:lnSpc>
                        <a:spcAft>
                          <a:spcPts val="0"/>
                        </a:spcAft>
                      </a:pPr>
                      <a:r>
                        <a:rPr lang="he-IL" sz="1200">
                          <a:latin typeface="Calibri"/>
                          <a:ea typeface="Calibri"/>
                          <a:cs typeface="Arial"/>
                        </a:rPr>
                        <a:t>טיעון 1</a:t>
                      </a:r>
                      <a:endParaRPr lang="en-US" sz="1100">
                        <a:latin typeface="Calibri"/>
                        <a:ea typeface="Calibri"/>
                        <a:cs typeface="Arial"/>
                      </a:endParaRPr>
                    </a:p>
                  </a:txBody>
                  <a:tcPr marL="68580" marR="68580" marT="0" marB="0"/>
                </a:tc>
                <a:tc>
                  <a:txBody>
                    <a:bodyPr/>
                    <a:lstStyle/>
                    <a:p>
                      <a:pPr algn="r" rtl="1">
                        <a:lnSpc>
                          <a:spcPct val="150000"/>
                        </a:lnSpc>
                        <a:spcAft>
                          <a:spcPts val="0"/>
                        </a:spcAft>
                      </a:pPr>
                      <a:r>
                        <a:rPr lang="he-IL" sz="1200">
                          <a:latin typeface="Calibri"/>
                          <a:ea typeface="Calibri"/>
                          <a:cs typeface="Arial"/>
                        </a:rPr>
                        <a:t>2 טיעונים</a:t>
                      </a:r>
                      <a:endParaRPr lang="en-US" sz="1100">
                        <a:latin typeface="Calibri"/>
                        <a:ea typeface="Calibri"/>
                        <a:cs typeface="Arial"/>
                      </a:endParaRPr>
                    </a:p>
                  </a:txBody>
                  <a:tcPr marL="68580" marR="68580" marT="0" marB="0"/>
                </a:tc>
                <a:tc>
                  <a:txBody>
                    <a:bodyPr/>
                    <a:lstStyle/>
                    <a:p>
                      <a:pPr algn="r" rtl="1">
                        <a:lnSpc>
                          <a:spcPct val="150000"/>
                        </a:lnSpc>
                        <a:spcAft>
                          <a:spcPts val="0"/>
                        </a:spcAft>
                      </a:pPr>
                      <a:r>
                        <a:rPr lang="he-IL" sz="1200">
                          <a:latin typeface="Calibri"/>
                          <a:ea typeface="Calibri"/>
                          <a:cs typeface="Arial"/>
                        </a:rPr>
                        <a:t>3 טיעונים</a:t>
                      </a:r>
                      <a:endParaRPr lang="en-US" sz="1100">
                        <a:latin typeface="Calibri"/>
                        <a:ea typeface="Calibri"/>
                        <a:cs typeface="Arial"/>
                      </a:endParaRPr>
                    </a:p>
                  </a:txBody>
                  <a:tcPr marL="68580" marR="68580" marT="0" marB="0"/>
                </a:tc>
                <a:tc>
                  <a:txBody>
                    <a:bodyPr/>
                    <a:lstStyle/>
                    <a:p>
                      <a:pPr algn="r" rtl="1">
                        <a:lnSpc>
                          <a:spcPct val="150000"/>
                        </a:lnSpc>
                        <a:spcAft>
                          <a:spcPts val="0"/>
                        </a:spcAft>
                      </a:pPr>
                      <a:r>
                        <a:rPr lang="he-IL" sz="1200">
                          <a:latin typeface="Calibri"/>
                          <a:ea typeface="Calibri"/>
                          <a:cs typeface="Arial"/>
                        </a:rPr>
                        <a:t>סה"כ</a:t>
                      </a:r>
                      <a:endParaRPr lang="en-US" sz="1100">
                        <a:latin typeface="Calibri"/>
                        <a:ea typeface="Calibri"/>
                        <a:cs typeface="Arial"/>
                      </a:endParaRPr>
                    </a:p>
                  </a:txBody>
                  <a:tcPr marL="68580" marR="68580" marT="0" marB="0"/>
                </a:tc>
              </a:tr>
              <a:tr h="677486">
                <a:tc>
                  <a:txBody>
                    <a:bodyPr/>
                    <a:lstStyle/>
                    <a:p>
                      <a:pPr algn="r" rtl="1">
                        <a:lnSpc>
                          <a:spcPct val="150000"/>
                        </a:lnSpc>
                        <a:spcAft>
                          <a:spcPts val="0"/>
                        </a:spcAft>
                      </a:pPr>
                      <a:r>
                        <a:rPr lang="he-IL" sz="1200">
                          <a:latin typeface="Calibri"/>
                          <a:ea typeface="Calibri"/>
                          <a:cs typeface="Arial"/>
                        </a:rPr>
                        <a:t>0 טיעונים</a:t>
                      </a:r>
                      <a:endParaRPr lang="en-US" sz="1100">
                        <a:latin typeface="Calibri"/>
                        <a:ea typeface="Calibri"/>
                        <a:cs typeface="Arial"/>
                      </a:endParaRPr>
                    </a:p>
                  </a:txBody>
                  <a:tcPr marL="68580" marR="68580" marT="0" marB="0"/>
                </a:tc>
                <a:tc>
                  <a:txBody>
                    <a:bodyPr/>
                    <a:lstStyle/>
                    <a:p>
                      <a:pPr algn="r" rtl="1">
                        <a:lnSpc>
                          <a:spcPct val="150000"/>
                        </a:lnSpc>
                        <a:spcAft>
                          <a:spcPts val="0"/>
                        </a:spcAft>
                      </a:pPr>
                      <a:r>
                        <a:rPr lang="he-IL" sz="1200">
                          <a:latin typeface="Calibri"/>
                          <a:ea typeface="Calibri"/>
                          <a:cs typeface="Arial"/>
                        </a:rPr>
                        <a:t>9</a:t>
                      </a:r>
                      <a:endParaRPr lang="en-US" sz="1100">
                        <a:latin typeface="Calibri"/>
                        <a:ea typeface="Calibri"/>
                        <a:cs typeface="Arial"/>
                      </a:endParaRPr>
                    </a:p>
                  </a:txBody>
                  <a:tcPr marL="68580" marR="68580" marT="0" marB="0"/>
                </a:tc>
                <a:tc>
                  <a:txBody>
                    <a:bodyPr/>
                    <a:lstStyle/>
                    <a:p>
                      <a:pPr algn="r" rtl="1">
                        <a:lnSpc>
                          <a:spcPct val="150000"/>
                        </a:lnSpc>
                        <a:spcAft>
                          <a:spcPts val="0"/>
                        </a:spcAft>
                      </a:pPr>
                      <a:r>
                        <a:rPr lang="he-IL" sz="1200">
                          <a:latin typeface="Calibri"/>
                          <a:ea typeface="Calibri"/>
                          <a:cs typeface="Arial"/>
                        </a:rPr>
                        <a:t>16</a:t>
                      </a:r>
                      <a:endParaRPr lang="en-US" sz="1100">
                        <a:latin typeface="Calibri"/>
                        <a:ea typeface="Calibri"/>
                        <a:cs typeface="Arial"/>
                      </a:endParaRPr>
                    </a:p>
                  </a:txBody>
                  <a:tcPr marL="68580" marR="68580" marT="0" marB="0"/>
                </a:tc>
                <a:tc>
                  <a:txBody>
                    <a:bodyPr/>
                    <a:lstStyle/>
                    <a:p>
                      <a:pPr algn="r" rtl="1">
                        <a:lnSpc>
                          <a:spcPct val="150000"/>
                        </a:lnSpc>
                        <a:spcAft>
                          <a:spcPts val="0"/>
                        </a:spcAft>
                      </a:pPr>
                      <a:r>
                        <a:rPr lang="he-IL" sz="1200">
                          <a:latin typeface="Calibri"/>
                          <a:ea typeface="Calibri"/>
                          <a:cs typeface="Arial"/>
                        </a:rPr>
                        <a:t>6</a:t>
                      </a:r>
                      <a:endParaRPr lang="en-US" sz="1100">
                        <a:latin typeface="Calibri"/>
                        <a:ea typeface="Calibri"/>
                        <a:cs typeface="Arial"/>
                      </a:endParaRPr>
                    </a:p>
                  </a:txBody>
                  <a:tcPr marL="68580" marR="68580" marT="0" marB="0"/>
                </a:tc>
                <a:tc>
                  <a:txBody>
                    <a:bodyPr/>
                    <a:lstStyle/>
                    <a:p>
                      <a:pPr algn="r" rtl="1">
                        <a:lnSpc>
                          <a:spcPct val="150000"/>
                        </a:lnSpc>
                        <a:spcAft>
                          <a:spcPts val="0"/>
                        </a:spcAft>
                      </a:pPr>
                      <a:r>
                        <a:rPr lang="he-IL" sz="1200">
                          <a:latin typeface="Calibri"/>
                          <a:ea typeface="Calibri"/>
                          <a:cs typeface="Arial"/>
                        </a:rPr>
                        <a:t>0</a:t>
                      </a:r>
                      <a:endParaRPr lang="en-US" sz="1100">
                        <a:latin typeface="Calibri"/>
                        <a:ea typeface="Calibri"/>
                        <a:cs typeface="Arial"/>
                      </a:endParaRPr>
                    </a:p>
                  </a:txBody>
                  <a:tcPr marL="68580" marR="68580" marT="0" marB="0"/>
                </a:tc>
                <a:tc>
                  <a:txBody>
                    <a:bodyPr/>
                    <a:lstStyle/>
                    <a:p>
                      <a:pPr algn="r" rtl="1">
                        <a:lnSpc>
                          <a:spcPct val="150000"/>
                        </a:lnSpc>
                        <a:spcAft>
                          <a:spcPts val="0"/>
                        </a:spcAft>
                      </a:pPr>
                      <a:r>
                        <a:rPr lang="he-IL" sz="1200">
                          <a:latin typeface="Calibri"/>
                          <a:ea typeface="Calibri"/>
                          <a:cs typeface="Arial"/>
                        </a:rPr>
                        <a:t>31</a:t>
                      </a:r>
                      <a:endParaRPr lang="en-US" sz="1100">
                        <a:latin typeface="Calibri"/>
                        <a:ea typeface="Calibri"/>
                        <a:cs typeface="Arial"/>
                      </a:endParaRPr>
                    </a:p>
                  </a:txBody>
                  <a:tcPr marL="68580" marR="68580" marT="0" marB="0"/>
                </a:tc>
              </a:tr>
              <a:tr h="457931">
                <a:tc>
                  <a:txBody>
                    <a:bodyPr/>
                    <a:lstStyle/>
                    <a:p>
                      <a:pPr algn="r" rtl="1">
                        <a:lnSpc>
                          <a:spcPct val="150000"/>
                        </a:lnSpc>
                        <a:spcAft>
                          <a:spcPts val="0"/>
                        </a:spcAft>
                      </a:pPr>
                      <a:r>
                        <a:rPr lang="he-IL" sz="1200">
                          <a:latin typeface="Calibri"/>
                          <a:ea typeface="Calibri"/>
                          <a:cs typeface="Arial"/>
                        </a:rPr>
                        <a:t>טיעון 1</a:t>
                      </a:r>
                      <a:endParaRPr lang="en-US" sz="1100">
                        <a:latin typeface="Calibri"/>
                        <a:ea typeface="Calibri"/>
                        <a:cs typeface="Arial"/>
                      </a:endParaRPr>
                    </a:p>
                  </a:txBody>
                  <a:tcPr marL="68580" marR="68580" marT="0" marB="0"/>
                </a:tc>
                <a:tc>
                  <a:txBody>
                    <a:bodyPr/>
                    <a:lstStyle/>
                    <a:p>
                      <a:pPr algn="r" rtl="1">
                        <a:lnSpc>
                          <a:spcPct val="150000"/>
                        </a:lnSpc>
                        <a:spcAft>
                          <a:spcPts val="0"/>
                        </a:spcAft>
                      </a:pPr>
                      <a:r>
                        <a:rPr lang="he-IL" sz="1200">
                          <a:latin typeface="Calibri"/>
                          <a:ea typeface="Calibri"/>
                          <a:cs typeface="Arial"/>
                        </a:rPr>
                        <a:t>2</a:t>
                      </a:r>
                      <a:endParaRPr lang="en-US" sz="1100">
                        <a:latin typeface="Calibri"/>
                        <a:ea typeface="Calibri"/>
                        <a:cs typeface="Arial"/>
                      </a:endParaRPr>
                    </a:p>
                  </a:txBody>
                  <a:tcPr marL="68580" marR="68580" marT="0" marB="0"/>
                </a:tc>
                <a:tc>
                  <a:txBody>
                    <a:bodyPr/>
                    <a:lstStyle/>
                    <a:p>
                      <a:pPr algn="r" rtl="1">
                        <a:lnSpc>
                          <a:spcPct val="150000"/>
                        </a:lnSpc>
                        <a:spcAft>
                          <a:spcPts val="0"/>
                        </a:spcAft>
                      </a:pPr>
                      <a:r>
                        <a:rPr lang="he-IL" sz="1200">
                          <a:latin typeface="Calibri"/>
                          <a:ea typeface="Calibri"/>
                          <a:cs typeface="Arial"/>
                        </a:rPr>
                        <a:t>15</a:t>
                      </a:r>
                      <a:endParaRPr lang="en-US" sz="1100">
                        <a:latin typeface="Calibri"/>
                        <a:ea typeface="Calibri"/>
                        <a:cs typeface="Arial"/>
                      </a:endParaRPr>
                    </a:p>
                  </a:txBody>
                  <a:tcPr marL="68580" marR="68580" marT="0" marB="0"/>
                </a:tc>
                <a:tc>
                  <a:txBody>
                    <a:bodyPr/>
                    <a:lstStyle/>
                    <a:p>
                      <a:pPr algn="r" rtl="1">
                        <a:lnSpc>
                          <a:spcPct val="150000"/>
                        </a:lnSpc>
                        <a:spcAft>
                          <a:spcPts val="0"/>
                        </a:spcAft>
                      </a:pPr>
                      <a:r>
                        <a:rPr lang="he-IL" sz="1200">
                          <a:latin typeface="Calibri"/>
                          <a:ea typeface="Calibri"/>
                          <a:cs typeface="Arial"/>
                        </a:rPr>
                        <a:t>4</a:t>
                      </a:r>
                      <a:endParaRPr lang="en-US" sz="1100">
                        <a:latin typeface="Calibri"/>
                        <a:ea typeface="Calibri"/>
                        <a:cs typeface="Arial"/>
                      </a:endParaRPr>
                    </a:p>
                  </a:txBody>
                  <a:tcPr marL="68580" marR="68580" marT="0" marB="0"/>
                </a:tc>
                <a:tc>
                  <a:txBody>
                    <a:bodyPr/>
                    <a:lstStyle/>
                    <a:p>
                      <a:pPr algn="r" rtl="1">
                        <a:lnSpc>
                          <a:spcPct val="150000"/>
                        </a:lnSpc>
                        <a:spcAft>
                          <a:spcPts val="0"/>
                        </a:spcAft>
                      </a:pPr>
                      <a:r>
                        <a:rPr lang="he-IL" sz="1200">
                          <a:latin typeface="Calibri"/>
                          <a:ea typeface="Calibri"/>
                          <a:cs typeface="Arial"/>
                        </a:rPr>
                        <a:t>2</a:t>
                      </a:r>
                      <a:endParaRPr lang="en-US" sz="1100">
                        <a:latin typeface="Calibri"/>
                        <a:ea typeface="Calibri"/>
                        <a:cs typeface="Arial"/>
                      </a:endParaRPr>
                    </a:p>
                  </a:txBody>
                  <a:tcPr marL="68580" marR="68580" marT="0" marB="0"/>
                </a:tc>
                <a:tc>
                  <a:txBody>
                    <a:bodyPr/>
                    <a:lstStyle/>
                    <a:p>
                      <a:pPr algn="r" rtl="1">
                        <a:lnSpc>
                          <a:spcPct val="150000"/>
                        </a:lnSpc>
                        <a:spcAft>
                          <a:spcPts val="0"/>
                        </a:spcAft>
                      </a:pPr>
                      <a:r>
                        <a:rPr lang="he-IL" sz="1200">
                          <a:latin typeface="Calibri"/>
                          <a:ea typeface="Calibri"/>
                          <a:cs typeface="Arial"/>
                        </a:rPr>
                        <a:t>23</a:t>
                      </a:r>
                      <a:endParaRPr lang="en-US" sz="1100">
                        <a:latin typeface="Calibri"/>
                        <a:ea typeface="Calibri"/>
                        <a:cs typeface="Arial"/>
                      </a:endParaRPr>
                    </a:p>
                  </a:txBody>
                  <a:tcPr marL="68580" marR="68580" marT="0" marB="0"/>
                </a:tc>
              </a:tr>
              <a:tr h="677486">
                <a:tc>
                  <a:txBody>
                    <a:bodyPr/>
                    <a:lstStyle/>
                    <a:p>
                      <a:pPr algn="r" rtl="1">
                        <a:lnSpc>
                          <a:spcPct val="150000"/>
                        </a:lnSpc>
                        <a:spcAft>
                          <a:spcPts val="0"/>
                        </a:spcAft>
                      </a:pPr>
                      <a:r>
                        <a:rPr lang="he-IL" sz="1200">
                          <a:latin typeface="Calibri"/>
                          <a:ea typeface="Calibri"/>
                          <a:cs typeface="Arial"/>
                        </a:rPr>
                        <a:t>2 טיעונים</a:t>
                      </a:r>
                      <a:endParaRPr lang="en-US" sz="1100">
                        <a:latin typeface="Calibri"/>
                        <a:ea typeface="Calibri"/>
                        <a:cs typeface="Arial"/>
                      </a:endParaRPr>
                    </a:p>
                  </a:txBody>
                  <a:tcPr marL="68580" marR="68580" marT="0" marB="0"/>
                </a:tc>
                <a:tc>
                  <a:txBody>
                    <a:bodyPr/>
                    <a:lstStyle/>
                    <a:p>
                      <a:pPr algn="r" rtl="1">
                        <a:lnSpc>
                          <a:spcPct val="150000"/>
                        </a:lnSpc>
                        <a:spcAft>
                          <a:spcPts val="0"/>
                        </a:spcAft>
                      </a:pPr>
                      <a:r>
                        <a:rPr lang="he-IL" sz="1200">
                          <a:latin typeface="Calibri"/>
                          <a:ea typeface="Calibri"/>
                          <a:cs typeface="Arial"/>
                        </a:rPr>
                        <a:t>0</a:t>
                      </a:r>
                      <a:endParaRPr lang="en-US" sz="1100">
                        <a:latin typeface="Calibri"/>
                        <a:ea typeface="Calibri"/>
                        <a:cs typeface="Arial"/>
                      </a:endParaRPr>
                    </a:p>
                  </a:txBody>
                  <a:tcPr marL="68580" marR="68580" marT="0" marB="0"/>
                </a:tc>
                <a:tc>
                  <a:txBody>
                    <a:bodyPr/>
                    <a:lstStyle/>
                    <a:p>
                      <a:pPr algn="r" rtl="1">
                        <a:lnSpc>
                          <a:spcPct val="150000"/>
                        </a:lnSpc>
                        <a:spcAft>
                          <a:spcPts val="0"/>
                        </a:spcAft>
                      </a:pPr>
                      <a:r>
                        <a:rPr lang="he-IL" sz="1200">
                          <a:latin typeface="Calibri"/>
                          <a:ea typeface="Calibri"/>
                          <a:cs typeface="Arial"/>
                        </a:rPr>
                        <a:t>1</a:t>
                      </a:r>
                      <a:endParaRPr lang="en-US" sz="1100">
                        <a:latin typeface="Calibri"/>
                        <a:ea typeface="Calibri"/>
                        <a:cs typeface="Arial"/>
                      </a:endParaRPr>
                    </a:p>
                  </a:txBody>
                  <a:tcPr marL="68580" marR="68580" marT="0" marB="0"/>
                </a:tc>
                <a:tc>
                  <a:txBody>
                    <a:bodyPr/>
                    <a:lstStyle/>
                    <a:p>
                      <a:pPr algn="r" rtl="1">
                        <a:lnSpc>
                          <a:spcPct val="150000"/>
                        </a:lnSpc>
                        <a:spcAft>
                          <a:spcPts val="0"/>
                        </a:spcAft>
                      </a:pPr>
                      <a:r>
                        <a:rPr lang="he-IL" sz="1200">
                          <a:latin typeface="Calibri"/>
                          <a:ea typeface="Calibri"/>
                          <a:cs typeface="Arial"/>
                        </a:rPr>
                        <a:t>1</a:t>
                      </a:r>
                      <a:endParaRPr lang="en-US" sz="1100">
                        <a:latin typeface="Calibri"/>
                        <a:ea typeface="Calibri"/>
                        <a:cs typeface="Arial"/>
                      </a:endParaRPr>
                    </a:p>
                  </a:txBody>
                  <a:tcPr marL="68580" marR="68580" marT="0" marB="0"/>
                </a:tc>
                <a:tc>
                  <a:txBody>
                    <a:bodyPr/>
                    <a:lstStyle/>
                    <a:p>
                      <a:pPr algn="r" rtl="1">
                        <a:lnSpc>
                          <a:spcPct val="150000"/>
                        </a:lnSpc>
                        <a:spcAft>
                          <a:spcPts val="0"/>
                        </a:spcAft>
                      </a:pPr>
                      <a:r>
                        <a:rPr lang="he-IL" sz="1200">
                          <a:latin typeface="Calibri"/>
                          <a:ea typeface="Calibri"/>
                          <a:cs typeface="Arial"/>
                        </a:rPr>
                        <a:t>0</a:t>
                      </a:r>
                      <a:endParaRPr lang="en-US" sz="1100">
                        <a:latin typeface="Calibri"/>
                        <a:ea typeface="Calibri"/>
                        <a:cs typeface="Arial"/>
                      </a:endParaRPr>
                    </a:p>
                  </a:txBody>
                  <a:tcPr marL="68580" marR="68580" marT="0" marB="0"/>
                </a:tc>
                <a:tc>
                  <a:txBody>
                    <a:bodyPr/>
                    <a:lstStyle/>
                    <a:p>
                      <a:pPr algn="r" rtl="1">
                        <a:lnSpc>
                          <a:spcPct val="150000"/>
                        </a:lnSpc>
                        <a:spcAft>
                          <a:spcPts val="0"/>
                        </a:spcAft>
                      </a:pPr>
                      <a:r>
                        <a:rPr lang="he-IL" sz="1200">
                          <a:latin typeface="Calibri"/>
                          <a:ea typeface="Calibri"/>
                          <a:cs typeface="Arial"/>
                        </a:rPr>
                        <a:t>2</a:t>
                      </a:r>
                      <a:endParaRPr lang="en-US" sz="1100">
                        <a:latin typeface="Calibri"/>
                        <a:ea typeface="Calibri"/>
                        <a:cs typeface="Arial"/>
                      </a:endParaRPr>
                    </a:p>
                  </a:txBody>
                  <a:tcPr marL="68580" marR="68580" marT="0" marB="0"/>
                </a:tc>
              </a:tr>
              <a:tr h="677486">
                <a:tc>
                  <a:txBody>
                    <a:bodyPr/>
                    <a:lstStyle/>
                    <a:p>
                      <a:pPr algn="r" rtl="1">
                        <a:lnSpc>
                          <a:spcPct val="150000"/>
                        </a:lnSpc>
                        <a:spcAft>
                          <a:spcPts val="0"/>
                        </a:spcAft>
                      </a:pPr>
                      <a:r>
                        <a:rPr lang="he-IL" sz="1200">
                          <a:latin typeface="Calibri"/>
                          <a:ea typeface="Calibri"/>
                          <a:cs typeface="Arial"/>
                        </a:rPr>
                        <a:t>3 טיעונים</a:t>
                      </a:r>
                      <a:endParaRPr lang="en-US" sz="1100">
                        <a:latin typeface="Calibri"/>
                        <a:ea typeface="Calibri"/>
                        <a:cs typeface="Arial"/>
                      </a:endParaRPr>
                    </a:p>
                  </a:txBody>
                  <a:tcPr marL="68580" marR="68580" marT="0" marB="0"/>
                </a:tc>
                <a:tc>
                  <a:txBody>
                    <a:bodyPr/>
                    <a:lstStyle/>
                    <a:p>
                      <a:pPr algn="r" rtl="1">
                        <a:lnSpc>
                          <a:spcPct val="150000"/>
                        </a:lnSpc>
                        <a:spcAft>
                          <a:spcPts val="0"/>
                        </a:spcAft>
                      </a:pPr>
                      <a:r>
                        <a:rPr lang="he-IL" sz="1200">
                          <a:latin typeface="Calibri"/>
                          <a:ea typeface="Calibri"/>
                          <a:cs typeface="Arial"/>
                        </a:rPr>
                        <a:t>0</a:t>
                      </a:r>
                      <a:endParaRPr lang="en-US" sz="1100">
                        <a:latin typeface="Calibri"/>
                        <a:ea typeface="Calibri"/>
                        <a:cs typeface="Arial"/>
                      </a:endParaRPr>
                    </a:p>
                  </a:txBody>
                  <a:tcPr marL="68580" marR="68580" marT="0" marB="0"/>
                </a:tc>
                <a:tc>
                  <a:txBody>
                    <a:bodyPr/>
                    <a:lstStyle/>
                    <a:p>
                      <a:pPr algn="r" rtl="1">
                        <a:lnSpc>
                          <a:spcPct val="150000"/>
                        </a:lnSpc>
                        <a:spcAft>
                          <a:spcPts val="0"/>
                        </a:spcAft>
                      </a:pPr>
                      <a:r>
                        <a:rPr lang="he-IL" sz="1200">
                          <a:latin typeface="Calibri"/>
                          <a:ea typeface="Calibri"/>
                          <a:cs typeface="Arial"/>
                        </a:rPr>
                        <a:t>0</a:t>
                      </a:r>
                      <a:endParaRPr lang="en-US" sz="1100">
                        <a:latin typeface="Calibri"/>
                        <a:ea typeface="Calibri"/>
                        <a:cs typeface="Arial"/>
                      </a:endParaRPr>
                    </a:p>
                  </a:txBody>
                  <a:tcPr marL="68580" marR="68580" marT="0" marB="0"/>
                </a:tc>
                <a:tc>
                  <a:txBody>
                    <a:bodyPr/>
                    <a:lstStyle/>
                    <a:p>
                      <a:pPr algn="r" rtl="1">
                        <a:lnSpc>
                          <a:spcPct val="150000"/>
                        </a:lnSpc>
                        <a:spcAft>
                          <a:spcPts val="0"/>
                        </a:spcAft>
                      </a:pPr>
                      <a:r>
                        <a:rPr lang="he-IL" sz="1200">
                          <a:latin typeface="Calibri"/>
                          <a:ea typeface="Calibri"/>
                          <a:cs typeface="Arial"/>
                        </a:rPr>
                        <a:t>1</a:t>
                      </a:r>
                      <a:endParaRPr lang="en-US" sz="1100">
                        <a:latin typeface="Calibri"/>
                        <a:ea typeface="Calibri"/>
                        <a:cs typeface="Arial"/>
                      </a:endParaRPr>
                    </a:p>
                  </a:txBody>
                  <a:tcPr marL="68580" marR="68580" marT="0" marB="0"/>
                </a:tc>
                <a:tc>
                  <a:txBody>
                    <a:bodyPr/>
                    <a:lstStyle/>
                    <a:p>
                      <a:pPr algn="r" rtl="1">
                        <a:lnSpc>
                          <a:spcPct val="150000"/>
                        </a:lnSpc>
                        <a:spcAft>
                          <a:spcPts val="0"/>
                        </a:spcAft>
                      </a:pPr>
                      <a:r>
                        <a:rPr lang="he-IL" sz="1200">
                          <a:latin typeface="Calibri"/>
                          <a:ea typeface="Calibri"/>
                          <a:cs typeface="Arial"/>
                        </a:rPr>
                        <a:t>0</a:t>
                      </a:r>
                      <a:endParaRPr lang="en-US" sz="1100">
                        <a:latin typeface="Calibri"/>
                        <a:ea typeface="Calibri"/>
                        <a:cs typeface="Arial"/>
                      </a:endParaRPr>
                    </a:p>
                  </a:txBody>
                  <a:tcPr marL="68580" marR="68580" marT="0" marB="0"/>
                </a:tc>
                <a:tc>
                  <a:txBody>
                    <a:bodyPr/>
                    <a:lstStyle/>
                    <a:p>
                      <a:pPr algn="r" rtl="1">
                        <a:lnSpc>
                          <a:spcPct val="150000"/>
                        </a:lnSpc>
                        <a:spcAft>
                          <a:spcPts val="0"/>
                        </a:spcAft>
                      </a:pPr>
                      <a:r>
                        <a:rPr lang="he-IL" sz="1200">
                          <a:latin typeface="Calibri"/>
                          <a:ea typeface="Calibri"/>
                          <a:cs typeface="Arial"/>
                        </a:rPr>
                        <a:t>1</a:t>
                      </a:r>
                      <a:endParaRPr lang="en-US" sz="1100">
                        <a:latin typeface="Calibri"/>
                        <a:ea typeface="Calibri"/>
                        <a:cs typeface="Arial"/>
                      </a:endParaRPr>
                    </a:p>
                  </a:txBody>
                  <a:tcPr marL="68580" marR="68580" marT="0" marB="0"/>
                </a:tc>
              </a:tr>
              <a:tr h="457931">
                <a:tc>
                  <a:txBody>
                    <a:bodyPr/>
                    <a:lstStyle/>
                    <a:p>
                      <a:pPr algn="r" rtl="1">
                        <a:lnSpc>
                          <a:spcPct val="150000"/>
                        </a:lnSpc>
                        <a:spcAft>
                          <a:spcPts val="0"/>
                        </a:spcAft>
                      </a:pPr>
                      <a:r>
                        <a:rPr lang="he-IL" sz="1200">
                          <a:latin typeface="Calibri"/>
                          <a:ea typeface="Calibri"/>
                          <a:cs typeface="Arial"/>
                        </a:rPr>
                        <a:t>סה"כ</a:t>
                      </a:r>
                      <a:endParaRPr lang="en-US" sz="1100">
                        <a:latin typeface="Calibri"/>
                        <a:ea typeface="Calibri"/>
                        <a:cs typeface="Arial"/>
                      </a:endParaRPr>
                    </a:p>
                  </a:txBody>
                  <a:tcPr marL="68580" marR="68580" marT="0" marB="0"/>
                </a:tc>
                <a:tc>
                  <a:txBody>
                    <a:bodyPr/>
                    <a:lstStyle/>
                    <a:p>
                      <a:pPr algn="r" rtl="1">
                        <a:lnSpc>
                          <a:spcPct val="150000"/>
                        </a:lnSpc>
                        <a:spcAft>
                          <a:spcPts val="0"/>
                        </a:spcAft>
                      </a:pPr>
                      <a:r>
                        <a:rPr lang="he-IL" sz="1200">
                          <a:latin typeface="Calibri"/>
                          <a:ea typeface="Calibri"/>
                          <a:cs typeface="Arial"/>
                        </a:rPr>
                        <a:t>11</a:t>
                      </a:r>
                      <a:endParaRPr lang="en-US" sz="1100">
                        <a:latin typeface="Calibri"/>
                        <a:ea typeface="Calibri"/>
                        <a:cs typeface="Arial"/>
                      </a:endParaRPr>
                    </a:p>
                  </a:txBody>
                  <a:tcPr marL="68580" marR="68580" marT="0" marB="0"/>
                </a:tc>
                <a:tc>
                  <a:txBody>
                    <a:bodyPr/>
                    <a:lstStyle/>
                    <a:p>
                      <a:pPr algn="r" rtl="1">
                        <a:lnSpc>
                          <a:spcPct val="150000"/>
                        </a:lnSpc>
                        <a:spcAft>
                          <a:spcPts val="0"/>
                        </a:spcAft>
                      </a:pPr>
                      <a:r>
                        <a:rPr lang="he-IL" sz="1200">
                          <a:latin typeface="Calibri"/>
                          <a:ea typeface="Calibri"/>
                          <a:cs typeface="Arial"/>
                        </a:rPr>
                        <a:t>32</a:t>
                      </a:r>
                      <a:endParaRPr lang="en-US" sz="1100">
                        <a:latin typeface="Calibri"/>
                        <a:ea typeface="Calibri"/>
                        <a:cs typeface="Arial"/>
                      </a:endParaRPr>
                    </a:p>
                  </a:txBody>
                  <a:tcPr marL="68580" marR="68580" marT="0" marB="0"/>
                </a:tc>
                <a:tc>
                  <a:txBody>
                    <a:bodyPr/>
                    <a:lstStyle/>
                    <a:p>
                      <a:pPr algn="r" rtl="1">
                        <a:lnSpc>
                          <a:spcPct val="150000"/>
                        </a:lnSpc>
                        <a:spcAft>
                          <a:spcPts val="0"/>
                        </a:spcAft>
                      </a:pPr>
                      <a:r>
                        <a:rPr lang="he-IL" sz="1200" dirty="0">
                          <a:latin typeface="Calibri"/>
                          <a:ea typeface="Calibri"/>
                          <a:cs typeface="Arial"/>
                        </a:rPr>
                        <a:t>12</a:t>
                      </a:r>
                      <a:endParaRPr lang="en-US" sz="1100" dirty="0">
                        <a:latin typeface="Calibri"/>
                        <a:ea typeface="Calibri"/>
                        <a:cs typeface="Arial"/>
                      </a:endParaRPr>
                    </a:p>
                  </a:txBody>
                  <a:tcPr marL="68580" marR="68580" marT="0" marB="0"/>
                </a:tc>
                <a:tc>
                  <a:txBody>
                    <a:bodyPr/>
                    <a:lstStyle/>
                    <a:p>
                      <a:pPr algn="r" rtl="1">
                        <a:lnSpc>
                          <a:spcPct val="150000"/>
                        </a:lnSpc>
                        <a:spcAft>
                          <a:spcPts val="0"/>
                        </a:spcAft>
                      </a:pPr>
                      <a:r>
                        <a:rPr lang="he-IL" sz="1200">
                          <a:latin typeface="Calibri"/>
                          <a:ea typeface="Calibri"/>
                          <a:cs typeface="Arial"/>
                        </a:rPr>
                        <a:t>2</a:t>
                      </a:r>
                      <a:endParaRPr lang="en-US" sz="1100">
                        <a:latin typeface="Calibri"/>
                        <a:ea typeface="Calibri"/>
                        <a:cs typeface="Arial"/>
                      </a:endParaRPr>
                    </a:p>
                  </a:txBody>
                  <a:tcPr marL="68580" marR="68580" marT="0" marB="0"/>
                </a:tc>
                <a:tc>
                  <a:txBody>
                    <a:bodyPr/>
                    <a:lstStyle/>
                    <a:p>
                      <a:pPr algn="r" rtl="1">
                        <a:lnSpc>
                          <a:spcPct val="150000"/>
                        </a:lnSpc>
                        <a:spcAft>
                          <a:spcPts val="0"/>
                        </a:spcAft>
                      </a:pPr>
                      <a:r>
                        <a:rPr lang="he-IL" sz="1200" dirty="0">
                          <a:latin typeface="Calibri"/>
                          <a:ea typeface="Calibri"/>
                          <a:cs typeface="Arial"/>
                        </a:rPr>
                        <a:t>57</a:t>
                      </a:r>
                      <a:endParaRPr lang="en-US" sz="1100" dirty="0">
                        <a:latin typeface="Calibri"/>
                        <a:ea typeface="Calibri"/>
                        <a:cs typeface="Arial"/>
                      </a:endParaRPr>
                    </a:p>
                  </a:txBody>
                  <a:tcPr marL="68580" marR="68580" marT="0" marB="0"/>
                </a:tc>
              </a:tr>
            </a:tbl>
          </a:graphicData>
        </a:graphic>
      </p:graphicFrame>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b="1" dirty="0"/>
              <a:t>ננוטכנולוגיה</a:t>
            </a:r>
            <a:endParaRPr lang="he-IL" dirty="0"/>
          </a:p>
        </p:txBody>
      </p:sp>
      <p:sp>
        <p:nvSpPr>
          <p:cNvPr id="3" name="מציין מיקום תוכן 2"/>
          <p:cNvSpPr>
            <a:spLocks noGrp="1"/>
          </p:cNvSpPr>
          <p:nvPr>
            <p:ph sz="quarter" idx="1"/>
          </p:nvPr>
        </p:nvSpPr>
        <p:spPr/>
        <p:txBody>
          <a:bodyPr>
            <a:normAutofit/>
          </a:bodyPr>
          <a:lstStyle/>
          <a:p>
            <a:r>
              <a:rPr lang="he-IL" sz="2400" dirty="0">
                <a:cs typeface="+mj-cs"/>
              </a:rPr>
              <a:t>ננוטכנולוגיה הינו תחום אשר פותח אפשרויות יישום חדשות במגוון בתחומים, כגון: פיתוח חומרים חדשים, התקדמות בתחום האלקטרוניקה, רפואה, תעשיית תרופות, ביוטכנולוגיה, חקלאות ועוד </a:t>
            </a:r>
            <a:r>
              <a:rPr lang="en-US" sz="2400" dirty="0">
                <a:cs typeface="+mj-cs"/>
              </a:rPr>
              <a:t>(</a:t>
            </a:r>
            <a:r>
              <a:rPr lang="en-US" sz="2400" dirty="0" err="1">
                <a:cs typeface="+mj-cs"/>
              </a:rPr>
              <a:t>Roco</a:t>
            </a:r>
            <a:r>
              <a:rPr lang="en-US" sz="2400" dirty="0">
                <a:cs typeface="+mj-cs"/>
              </a:rPr>
              <a:t>, 2002)</a:t>
            </a:r>
            <a:r>
              <a:rPr lang="he-IL" sz="2400" dirty="0" smtClean="0">
                <a:cs typeface="+mj-cs"/>
              </a:rPr>
              <a:t>.</a:t>
            </a:r>
          </a:p>
          <a:p>
            <a:pPr>
              <a:buNone/>
            </a:pPr>
            <a:endParaRPr lang="he-IL" sz="2400" dirty="0" smtClean="0">
              <a:cs typeface="+mj-cs"/>
            </a:endParaRPr>
          </a:p>
          <a:p>
            <a:r>
              <a:rPr lang="he-IL" sz="2400" dirty="0" smtClean="0">
                <a:cs typeface="+mj-cs"/>
              </a:rPr>
              <a:t>אחד </a:t>
            </a:r>
            <a:r>
              <a:rPr lang="he-IL" sz="2400" dirty="0">
                <a:cs typeface="+mj-cs"/>
              </a:rPr>
              <a:t>הדיונים המלווים את התחום עוסק בהגדרה של התחום </a:t>
            </a:r>
            <a:r>
              <a:rPr lang="he-IL" sz="2400" dirty="0" err="1">
                <a:cs typeface="+mj-cs"/>
              </a:rPr>
              <a:t>הננומטרי</a:t>
            </a:r>
            <a:r>
              <a:rPr lang="he-IL" sz="2400" dirty="0">
                <a:cs typeface="+mj-cs"/>
              </a:rPr>
              <a:t>. ישנן הגדרות שונות וכל אחת מהן מתמקדת במאפיין אחר של תחום הננו: הגודל </a:t>
            </a:r>
            <a:r>
              <a:rPr lang="he-IL" sz="2400" dirty="0" err="1">
                <a:cs typeface="+mj-cs"/>
              </a:rPr>
              <a:t>הננומטרי</a:t>
            </a:r>
            <a:r>
              <a:rPr lang="he-IL" sz="2400" dirty="0">
                <a:cs typeface="+mj-cs"/>
              </a:rPr>
              <a:t>, גבולות התחום </a:t>
            </a:r>
            <a:r>
              <a:rPr lang="he-IL" sz="2400" dirty="0" err="1">
                <a:cs typeface="+mj-cs"/>
              </a:rPr>
              <a:t>הננומטרי</a:t>
            </a:r>
            <a:r>
              <a:rPr lang="he-IL" sz="2400" dirty="0">
                <a:cs typeface="+mj-cs"/>
              </a:rPr>
              <a:t>, שינוי משמעותי של התכונות, שיטות העבודה בתחום והגדרתו כתחום אינטרדיסציפלינרי </a:t>
            </a:r>
            <a:r>
              <a:rPr lang="en-US" sz="2400" dirty="0">
                <a:cs typeface="+mj-cs"/>
              </a:rPr>
              <a:t>(</a:t>
            </a:r>
            <a:r>
              <a:rPr lang="en-US" sz="2400" dirty="0" err="1">
                <a:cs typeface="+mj-cs"/>
              </a:rPr>
              <a:t>Hingant</a:t>
            </a:r>
            <a:r>
              <a:rPr lang="en-US" sz="2400" dirty="0">
                <a:cs typeface="+mj-cs"/>
              </a:rPr>
              <a:t> &amp; </a:t>
            </a:r>
            <a:r>
              <a:rPr lang="en-US" sz="2400" dirty="0" err="1">
                <a:cs typeface="+mj-cs"/>
              </a:rPr>
              <a:t>Albe</a:t>
            </a:r>
            <a:r>
              <a:rPr lang="en-US" sz="2400" dirty="0">
                <a:cs typeface="+mj-cs"/>
              </a:rPr>
              <a:t>, 2010)</a:t>
            </a:r>
            <a:r>
              <a:rPr lang="he-IL" sz="2400" dirty="0">
                <a:cs typeface="+mj-cs"/>
              </a:rPr>
              <a:t>.</a:t>
            </a:r>
            <a:endParaRPr lang="en-US" sz="2400" dirty="0">
              <a:cs typeface="+mj-cs"/>
            </a:endParaRPr>
          </a:p>
          <a:p>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כותרת 4"/>
          <p:cNvSpPr>
            <a:spLocks noGrp="1"/>
          </p:cNvSpPr>
          <p:nvPr>
            <p:ph type="title"/>
          </p:nvPr>
        </p:nvSpPr>
        <p:spPr/>
        <p:txBody>
          <a:bodyPr/>
          <a:lstStyle/>
          <a:p>
            <a:r>
              <a:rPr lang="he-IL" dirty="0" smtClean="0"/>
              <a:t>מסקנות</a:t>
            </a:r>
            <a:endParaRPr lang="he-IL" dirty="0"/>
          </a:p>
        </p:txBody>
      </p:sp>
      <p:sp>
        <p:nvSpPr>
          <p:cNvPr id="6" name="מציין מיקום תוכן 5"/>
          <p:cNvSpPr>
            <a:spLocks noGrp="1"/>
          </p:cNvSpPr>
          <p:nvPr>
            <p:ph sz="quarter" idx="1"/>
          </p:nvPr>
        </p:nvSpPr>
        <p:spPr/>
        <p:txBody>
          <a:bodyPr/>
          <a:lstStyle/>
          <a:p>
            <a:r>
              <a:rPr lang="he-IL" dirty="0" smtClean="0"/>
              <a:t> </a:t>
            </a:r>
            <a:r>
              <a:rPr lang="he-IL" sz="2400" i="1" dirty="0" smtClean="0">
                <a:solidFill>
                  <a:srgbClr val="C00000"/>
                </a:solidFill>
                <a:cs typeface="+mj-cs"/>
              </a:rPr>
              <a:t>כיצד משפיע שילוב סוגיות חברתיות ודילמות </a:t>
            </a:r>
            <a:r>
              <a:rPr lang="he-IL" sz="2400" i="1" dirty="0" err="1" smtClean="0">
                <a:solidFill>
                  <a:srgbClr val="C00000"/>
                </a:solidFill>
                <a:cs typeface="+mj-cs"/>
              </a:rPr>
              <a:t>ננואתיות</a:t>
            </a:r>
            <a:r>
              <a:rPr lang="he-IL" sz="2400" i="1" dirty="0" smtClean="0">
                <a:solidFill>
                  <a:srgbClr val="C00000"/>
                </a:solidFill>
                <a:cs typeface="+mj-cs"/>
              </a:rPr>
              <a:t> בהוראת מבוא לננוטכנולוגיה על המוטיבציה ללימודי המשך בכימיה? </a:t>
            </a:r>
          </a:p>
          <a:p>
            <a:pPr>
              <a:buNone/>
            </a:pPr>
            <a:endParaRPr lang="he-IL" sz="2400" i="1" dirty="0" smtClean="0">
              <a:solidFill>
                <a:srgbClr val="C00000"/>
              </a:solidFill>
              <a:cs typeface="+mj-cs"/>
            </a:endParaRPr>
          </a:p>
          <a:p>
            <a:r>
              <a:rPr lang="he-IL" sz="2400" dirty="0" smtClean="0">
                <a:cs typeface="+mj-cs"/>
              </a:rPr>
              <a:t>תוצאות המחקר מלמדות ששילוב סוגיות </a:t>
            </a:r>
            <a:r>
              <a:rPr lang="he-IL" sz="2400" dirty="0" err="1" smtClean="0">
                <a:cs typeface="+mj-cs"/>
              </a:rPr>
              <a:t>ננואתיות</a:t>
            </a:r>
            <a:r>
              <a:rPr lang="he-IL" sz="2400" dirty="0" smtClean="0">
                <a:cs typeface="+mj-cs"/>
              </a:rPr>
              <a:t> משפרת את המוטיבציה ההמשכית ללימודי כימיה אצל תלמידים. תוצאות שנאספו באמצעות שאלון העמדות שהועבר בשלב הפרי והפוסט.</a:t>
            </a:r>
            <a:endParaRPr lang="he-IL" sz="2400" dirty="0">
              <a:cs typeface="+mj-cs"/>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normAutofit fontScale="90000"/>
          </a:bodyPr>
          <a:lstStyle/>
          <a:p>
            <a:r>
              <a:rPr lang="en-US" b="1" dirty="0"/>
              <a:t/>
            </a:r>
            <a:br>
              <a:rPr lang="en-US" b="1" dirty="0"/>
            </a:br>
            <a:r>
              <a:rPr lang="he-IL" sz="3200" b="1" dirty="0" smtClean="0"/>
              <a:t> השוואה בין השינוי בין נתוני הפרי לפוסט בקבוצת הניסוי והביקורת</a:t>
            </a:r>
            <a:endParaRPr lang="he-IL" dirty="0"/>
          </a:p>
        </p:txBody>
      </p:sp>
      <p:graphicFrame>
        <p:nvGraphicFramePr>
          <p:cNvPr id="3" name="תרשים 2"/>
          <p:cNvGraphicFramePr/>
          <p:nvPr/>
        </p:nvGraphicFramePr>
        <p:xfrm>
          <a:off x="1214414" y="1643050"/>
          <a:ext cx="6786610" cy="4214842"/>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dirty="0" smtClean="0"/>
              <a:t>מסקנות</a:t>
            </a:r>
            <a:endParaRPr lang="he-IL" dirty="0"/>
          </a:p>
        </p:txBody>
      </p:sp>
      <p:sp>
        <p:nvSpPr>
          <p:cNvPr id="3" name="מציין מיקום תוכן 2"/>
          <p:cNvSpPr>
            <a:spLocks noGrp="1"/>
          </p:cNvSpPr>
          <p:nvPr>
            <p:ph sz="quarter" idx="1"/>
          </p:nvPr>
        </p:nvSpPr>
        <p:spPr/>
        <p:txBody>
          <a:bodyPr/>
          <a:lstStyle/>
          <a:p>
            <a:r>
              <a:rPr lang="he-IL" sz="2400" i="1" dirty="0" smtClean="0">
                <a:solidFill>
                  <a:srgbClr val="C00000"/>
                </a:solidFill>
                <a:cs typeface="+mj-cs"/>
              </a:rPr>
              <a:t>כיצד משפיע שילוב סוגיות חברתיות ודילמות </a:t>
            </a:r>
            <a:r>
              <a:rPr lang="he-IL" sz="2400" i="1" dirty="0" err="1" smtClean="0">
                <a:solidFill>
                  <a:srgbClr val="C00000"/>
                </a:solidFill>
                <a:cs typeface="+mj-cs"/>
              </a:rPr>
              <a:t>ננואתיות</a:t>
            </a:r>
            <a:r>
              <a:rPr lang="he-IL" sz="2400" i="1" dirty="0" smtClean="0">
                <a:solidFill>
                  <a:srgbClr val="C00000"/>
                </a:solidFill>
                <a:cs typeface="+mj-cs"/>
              </a:rPr>
              <a:t> בהוראת מבוא לננוטכנולוגיה על האופן שבו תלמידים תופסים את הקשר בין כימיה לחיי היום יום?</a:t>
            </a:r>
          </a:p>
          <a:p>
            <a:pPr>
              <a:buNone/>
            </a:pPr>
            <a:endParaRPr lang="he-IL" sz="2400" i="1" dirty="0" smtClean="0">
              <a:solidFill>
                <a:srgbClr val="C00000"/>
              </a:solidFill>
              <a:cs typeface="+mj-cs"/>
            </a:endParaRPr>
          </a:p>
          <a:p>
            <a:r>
              <a:rPr lang="he-IL" sz="2400" dirty="0" smtClean="0">
                <a:cs typeface="+mj-cs"/>
              </a:rPr>
              <a:t>ניתן להסיק שסוגיות חברתיות ודילמות </a:t>
            </a:r>
            <a:r>
              <a:rPr lang="he-IL" sz="2400" dirty="0" err="1" smtClean="0">
                <a:cs typeface="+mj-cs"/>
              </a:rPr>
              <a:t>ננואתיות</a:t>
            </a:r>
            <a:r>
              <a:rPr lang="he-IL" sz="2400" dirty="0" smtClean="0">
                <a:cs typeface="+mj-cs"/>
              </a:rPr>
              <a:t> משפרות את האופן שבו התלמידים תופסים את הכימיה כדיסציפלינה הקשורה בחיי היום יום.</a:t>
            </a:r>
            <a:endParaRPr lang="en-US" sz="2400" dirty="0" smtClean="0">
              <a:cs typeface="+mj-cs"/>
            </a:endParaRPr>
          </a:p>
          <a:p>
            <a:endParaRPr lang="he-IL"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noAutofit/>
          </a:bodyPr>
          <a:lstStyle/>
          <a:p>
            <a:r>
              <a:rPr lang="he-IL" sz="2800" dirty="0" smtClean="0"/>
              <a:t>האם צריך לדעת כימיה על מנת לקבל החלטה על חלוקת תקציב המדינה? הסבירו את </a:t>
            </a:r>
            <a:r>
              <a:rPr lang="he-IL" sz="2800" dirty="0" err="1" smtClean="0"/>
              <a:t>קביעתכם."</a:t>
            </a:r>
            <a:r>
              <a:rPr lang="he-IL" sz="2800" dirty="0" smtClean="0"/>
              <a:t> </a:t>
            </a:r>
            <a:endParaRPr lang="he-IL" sz="2800" dirty="0"/>
          </a:p>
        </p:txBody>
      </p:sp>
      <p:graphicFrame>
        <p:nvGraphicFramePr>
          <p:cNvPr id="4" name="מציין מיקום תוכן 3"/>
          <p:cNvGraphicFramePr>
            <a:graphicFrameLocks noGrp="1"/>
          </p:cNvGraphicFramePr>
          <p:nvPr>
            <p:ph sz="half" idx="1"/>
          </p:nvPr>
        </p:nvGraphicFramePr>
        <p:xfrm>
          <a:off x="1264920" y="1600200"/>
          <a:ext cx="3230880" cy="3971939"/>
        </p:xfrm>
        <a:graphic>
          <a:graphicData uri="http://schemas.openxmlformats.org/drawingml/2006/table">
            <a:tbl>
              <a:tblPr rtl="1" firstRow="1" bandRow="1">
                <a:tableStyleId>{5C22544A-7EE6-4342-B048-85BDC9FD1C3A}</a:tableStyleId>
              </a:tblPr>
              <a:tblGrid>
                <a:gridCol w="807720"/>
                <a:gridCol w="807720"/>
                <a:gridCol w="807720"/>
                <a:gridCol w="807720"/>
              </a:tblGrid>
              <a:tr h="1311833">
                <a:tc>
                  <a:txBody>
                    <a:bodyPr/>
                    <a:lstStyle/>
                    <a:p>
                      <a:pPr algn="r" rtl="1">
                        <a:lnSpc>
                          <a:spcPct val="150000"/>
                        </a:lnSpc>
                        <a:spcAft>
                          <a:spcPts val="0"/>
                        </a:spcAft>
                      </a:pPr>
                      <a:r>
                        <a:rPr lang="he-IL" sz="1200" dirty="0">
                          <a:latin typeface="Calibri"/>
                          <a:ea typeface="Calibri"/>
                          <a:cs typeface="Arial"/>
                        </a:rPr>
                        <a:t>נתוני פרי \ פוסט</a:t>
                      </a:r>
                      <a:endParaRPr lang="en-US" sz="1100" dirty="0">
                        <a:latin typeface="Calibri"/>
                        <a:ea typeface="Calibri"/>
                        <a:cs typeface="Arial"/>
                      </a:endParaRPr>
                    </a:p>
                  </a:txBody>
                  <a:tcPr marL="33655" marR="33655" marT="0" marB="0"/>
                </a:tc>
                <a:tc>
                  <a:txBody>
                    <a:bodyPr/>
                    <a:lstStyle/>
                    <a:p>
                      <a:pPr algn="r" rtl="1">
                        <a:lnSpc>
                          <a:spcPct val="150000"/>
                        </a:lnSpc>
                        <a:spcAft>
                          <a:spcPts val="0"/>
                        </a:spcAft>
                      </a:pPr>
                      <a:r>
                        <a:rPr lang="he-IL" sz="1200">
                          <a:latin typeface="Calibri"/>
                          <a:ea typeface="Calibri"/>
                          <a:cs typeface="Arial"/>
                        </a:rPr>
                        <a:t>חשוב</a:t>
                      </a:r>
                      <a:endParaRPr lang="en-US" sz="1100">
                        <a:latin typeface="Calibri"/>
                        <a:ea typeface="Calibri"/>
                        <a:cs typeface="Arial"/>
                      </a:endParaRPr>
                    </a:p>
                  </a:txBody>
                  <a:tcPr marL="33655" marR="33655" marT="0" marB="0"/>
                </a:tc>
                <a:tc>
                  <a:txBody>
                    <a:bodyPr/>
                    <a:lstStyle/>
                    <a:p>
                      <a:pPr algn="r" rtl="1">
                        <a:lnSpc>
                          <a:spcPct val="150000"/>
                        </a:lnSpc>
                        <a:spcAft>
                          <a:spcPts val="0"/>
                        </a:spcAft>
                      </a:pPr>
                      <a:r>
                        <a:rPr lang="he-IL" sz="1200">
                          <a:latin typeface="Calibri"/>
                          <a:ea typeface="Calibri"/>
                          <a:cs typeface="Arial"/>
                        </a:rPr>
                        <a:t>לא חשוב</a:t>
                      </a:r>
                      <a:endParaRPr lang="en-US" sz="1100">
                        <a:latin typeface="Calibri"/>
                        <a:ea typeface="Calibri"/>
                        <a:cs typeface="Arial"/>
                      </a:endParaRPr>
                    </a:p>
                  </a:txBody>
                  <a:tcPr marL="33655" marR="33655" marT="0" marB="0"/>
                </a:tc>
                <a:tc>
                  <a:txBody>
                    <a:bodyPr/>
                    <a:lstStyle/>
                    <a:p>
                      <a:pPr algn="r" rtl="1">
                        <a:lnSpc>
                          <a:spcPct val="150000"/>
                        </a:lnSpc>
                        <a:spcAft>
                          <a:spcPts val="0"/>
                        </a:spcAft>
                      </a:pPr>
                      <a:r>
                        <a:rPr lang="he-IL" sz="1200">
                          <a:latin typeface="Calibri"/>
                          <a:ea typeface="Calibri"/>
                          <a:cs typeface="Arial"/>
                        </a:rPr>
                        <a:t>סה"כ</a:t>
                      </a:r>
                      <a:endParaRPr lang="en-US" sz="1100">
                        <a:latin typeface="Calibri"/>
                        <a:ea typeface="Calibri"/>
                        <a:cs typeface="Arial"/>
                      </a:endParaRPr>
                    </a:p>
                  </a:txBody>
                  <a:tcPr marL="33655" marR="33655" marT="0" marB="0"/>
                </a:tc>
              </a:tr>
              <a:tr h="886702">
                <a:tc>
                  <a:txBody>
                    <a:bodyPr/>
                    <a:lstStyle/>
                    <a:p>
                      <a:pPr algn="r" rtl="1">
                        <a:lnSpc>
                          <a:spcPct val="150000"/>
                        </a:lnSpc>
                        <a:spcAft>
                          <a:spcPts val="0"/>
                        </a:spcAft>
                      </a:pPr>
                      <a:r>
                        <a:rPr lang="he-IL" sz="1200">
                          <a:latin typeface="Calibri"/>
                          <a:ea typeface="Calibri"/>
                          <a:cs typeface="Arial"/>
                        </a:rPr>
                        <a:t>חשוב</a:t>
                      </a:r>
                      <a:endParaRPr lang="en-US" sz="1100">
                        <a:latin typeface="Calibri"/>
                        <a:ea typeface="Calibri"/>
                        <a:cs typeface="Arial"/>
                      </a:endParaRPr>
                    </a:p>
                  </a:txBody>
                  <a:tcPr marL="33655" marR="33655" marT="0" marB="0"/>
                </a:tc>
                <a:tc>
                  <a:txBody>
                    <a:bodyPr/>
                    <a:lstStyle/>
                    <a:p>
                      <a:pPr algn="r" rtl="1">
                        <a:lnSpc>
                          <a:spcPct val="150000"/>
                        </a:lnSpc>
                        <a:spcAft>
                          <a:spcPts val="0"/>
                        </a:spcAft>
                      </a:pPr>
                      <a:r>
                        <a:rPr lang="he-IL" sz="1200">
                          <a:latin typeface="Calibri"/>
                          <a:ea typeface="Calibri"/>
                          <a:cs typeface="Arial"/>
                        </a:rPr>
                        <a:t>25</a:t>
                      </a:r>
                      <a:endParaRPr lang="en-US" sz="1100">
                        <a:latin typeface="Calibri"/>
                        <a:ea typeface="Calibri"/>
                        <a:cs typeface="Arial"/>
                      </a:endParaRPr>
                    </a:p>
                  </a:txBody>
                  <a:tcPr marL="33655" marR="33655" marT="0" marB="0"/>
                </a:tc>
                <a:tc>
                  <a:txBody>
                    <a:bodyPr/>
                    <a:lstStyle/>
                    <a:p>
                      <a:pPr algn="r" rtl="1">
                        <a:lnSpc>
                          <a:spcPct val="150000"/>
                        </a:lnSpc>
                        <a:spcAft>
                          <a:spcPts val="0"/>
                        </a:spcAft>
                      </a:pPr>
                      <a:r>
                        <a:rPr lang="he-IL" sz="1200">
                          <a:latin typeface="Calibri"/>
                          <a:ea typeface="Calibri"/>
                          <a:cs typeface="Arial"/>
                        </a:rPr>
                        <a:t>0</a:t>
                      </a:r>
                      <a:endParaRPr lang="en-US" sz="1100">
                        <a:latin typeface="Calibri"/>
                        <a:ea typeface="Calibri"/>
                        <a:cs typeface="Arial"/>
                      </a:endParaRPr>
                    </a:p>
                  </a:txBody>
                  <a:tcPr marL="33655" marR="33655" marT="0" marB="0"/>
                </a:tc>
                <a:tc>
                  <a:txBody>
                    <a:bodyPr/>
                    <a:lstStyle/>
                    <a:p>
                      <a:pPr algn="r" rtl="1">
                        <a:lnSpc>
                          <a:spcPct val="150000"/>
                        </a:lnSpc>
                        <a:spcAft>
                          <a:spcPts val="0"/>
                        </a:spcAft>
                      </a:pPr>
                      <a:r>
                        <a:rPr lang="he-IL" sz="1200">
                          <a:latin typeface="Calibri"/>
                          <a:ea typeface="Calibri"/>
                          <a:cs typeface="Arial"/>
                        </a:rPr>
                        <a:t>25</a:t>
                      </a:r>
                      <a:endParaRPr lang="en-US" sz="1100">
                        <a:latin typeface="Calibri"/>
                        <a:ea typeface="Calibri"/>
                        <a:cs typeface="Arial"/>
                      </a:endParaRPr>
                    </a:p>
                  </a:txBody>
                  <a:tcPr marL="33655" marR="33655" marT="0" marB="0"/>
                </a:tc>
              </a:tr>
              <a:tr h="886702">
                <a:tc>
                  <a:txBody>
                    <a:bodyPr/>
                    <a:lstStyle/>
                    <a:p>
                      <a:pPr algn="r" rtl="1">
                        <a:lnSpc>
                          <a:spcPct val="150000"/>
                        </a:lnSpc>
                        <a:spcAft>
                          <a:spcPts val="0"/>
                        </a:spcAft>
                      </a:pPr>
                      <a:r>
                        <a:rPr lang="he-IL" sz="1200">
                          <a:latin typeface="Calibri"/>
                          <a:ea typeface="Calibri"/>
                          <a:cs typeface="Arial"/>
                        </a:rPr>
                        <a:t>לא חשוב</a:t>
                      </a:r>
                      <a:endParaRPr lang="en-US" sz="1100">
                        <a:latin typeface="Calibri"/>
                        <a:ea typeface="Calibri"/>
                        <a:cs typeface="Arial"/>
                      </a:endParaRPr>
                    </a:p>
                  </a:txBody>
                  <a:tcPr marL="33655" marR="33655" marT="0" marB="0"/>
                </a:tc>
                <a:tc>
                  <a:txBody>
                    <a:bodyPr/>
                    <a:lstStyle/>
                    <a:p>
                      <a:pPr algn="r" rtl="1">
                        <a:lnSpc>
                          <a:spcPct val="150000"/>
                        </a:lnSpc>
                        <a:spcAft>
                          <a:spcPts val="0"/>
                        </a:spcAft>
                      </a:pPr>
                      <a:r>
                        <a:rPr lang="he-IL" sz="1200">
                          <a:latin typeface="Calibri"/>
                          <a:ea typeface="Calibri"/>
                          <a:cs typeface="Arial"/>
                        </a:rPr>
                        <a:t>11</a:t>
                      </a:r>
                      <a:endParaRPr lang="en-US" sz="1100">
                        <a:latin typeface="Calibri"/>
                        <a:ea typeface="Calibri"/>
                        <a:cs typeface="Arial"/>
                      </a:endParaRPr>
                    </a:p>
                  </a:txBody>
                  <a:tcPr marL="33655" marR="33655" marT="0" marB="0"/>
                </a:tc>
                <a:tc>
                  <a:txBody>
                    <a:bodyPr/>
                    <a:lstStyle/>
                    <a:p>
                      <a:pPr algn="r" rtl="1">
                        <a:lnSpc>
                          <a:spcPct val="150000"/>
                        </a:lnSpc>
                        <a:spcAft>
                          <a:spcPts val="0"/>
                        </a:spcAft>
                      </a:pPr>
                      <a:r>
                        <a:rPr lang="he-IL" sz="1200" dirty="0">
                          <a:latin typeface="Calibri"/>
                          <a:ea typeface="Calibri"/>
                          <a:cs typeface="Arial"/>
                        </a:rPr>
                        <a:t>10</a:t>
                      </a:r>
                      <a:endParaRPr lang="en-US" sz="1100" dirty="0">
                        <a:latin typeface="Calibri"/>
                        <a:ea typeface="Calibri"/>
                        <a:cs typeface="Arial"/>
                      </a:endParaRPr>
                    </a:p>
                  </a:txBody>
                  <a:tcPr marL="33655" marR="33655" marT="0" marB="0"/>
                </a:tc>
                <a:tc>
                  <a:txBody>
                    <a:bodyPr/>
                    <a:lstStyle/>
                    <a:p>
                      <a:pPr algn="r" rtl="1">
                        <a:lnSpc>
                          <a:spcPct val="150000"/>
                        </a:lnSpc>
                        <a:spcAft>
                          <a:spcPts val="0"/>
                        </a:spcAft>
                      </a:pPr>
                      <a:r>
                        <a:rPr lang="he-IL" sz="1200">
                          <a:latin typeface="Calibri"/>
                          <a:ea typeface="Calibri"/>
                          <a:cs typeface="Arial"/>
                        </a:rPr>
                        <a:t>21</a:t>
                      </a:r>
                      <a:endParaRPr lang="en-US" sz="1100">
                        <a:latin typeface="Calibri"/>
                        <a:ea typeface="Calibri"/>
                        <a:cs typeface="Arial"/>
                      </a:endParaRPr>
                    </a:p>
                  </a:txBody>
                  <a:tcPr marL="33655" marR="33655" marT="0" marB="0"/>
                </a:tc>
              </a:tr>
              <a:tr h="886702">
                <a:tc>
                  <a:txBody>
                    <a:bodyPr/>
                    <a:lstStyle/>
                    <a:p>
                      <a:pPr algn="r" rtl="1">
                        <a:lnSpc>
                          <a:spcPct val="150000"/>
                        </a:lnSpc>
                        <a:spcAft>
                          <a:spcPts val="0"/>
                        </a:spcAft>
                      </a:pPr>
                      <a:r>
                        <a:rPr lang="he-IL" sz="1200">
                          <a:latin typeface="Calibri"/>
                          <a:ea typeface="Calibri"/>
                          <a:cs typeface="Arial"/>
                        </a:rPr>
                        <a:t>סה"כ</a:t>
                      </a:r>
                      <a:endParaRPr lang="en-US" sz="1100">
                        <a:latin typeface="Calibri"/>
                        <a:ea typeface="Calibri"/>
                        <a:cs typeface="Arial"/>
                      </a:endParaRPr>
                    </a:p>
                  </a:txBody>
                  <a:tcPr marL="33655" marR="33655" marT="0" marB="0"/>
                </a:tc>
                <a:tc>
                  <a:txBody>
                    <a:bodyPr/>
                    <a:lstStyle/>
                    <a:p>
                      <a:pPr algn="r" rtl="1">
                        <a:lnSpc>
                          <a:spcPct val="150000"/>
                        </a:lnSpc>
                        <a:spcAft>
                          <a:spcPts val="0"/>
                        </a:spcAft>
                      </a:pPr>
                      <a:r>
                        <a:rPr lang="he-IL" sz="1200">
                          <a:latin typeface="Calibri"/>
                          <a:ea typeface="Calibri"/>
                          <a:cs typeface="Arial"/>
                        </a:rPr>
                        <a:t>36</a:t>
                      </a:r>
                      <a:endParaRPr lang="en-US" sz="1100">
                        <a:latin typeface="Calibri"/>
                        <a:ea typeface="Calibri"/>
                        <a:cs typeface="Arial"/>
                      </a:endParaRPr>
                    </a:p>
                  </a:txBody>
                  <a:tcPr marL="33655" marR="33655" marT="0" marB="0"/>
                </a:tc>
                <a:tc>
                  <a:txBody>
                    <a:bodyPr/>
                    <a:lstStyle/>
                    <a:p>
                      <a:pPr algn="r" rtl="1">
                        <a:lnSpc>
                          <a:spcPct val="150000"/>
                        </a:lnSpc>
                        <a:spcAft>
                          <a:spcPts val="0"/>
                        </a:spcAft>
                      </a:pPr>
                      <a:endParaRPr lang="he-IL" sz="1200">
                        <a:latin typeface="Calibri"/>
                        <a:ea typeface="Calibri"/>
                        <a:cs typeface="Arial"/>
                      </a:endParaRPr>
                    </a:p>
                  </a:txBody>
                  <a:tcPr marL="33655" marR="33655" marT="0" marB="0"/>
                </a:tc>
                <a:tc>
                  <a:txBody>
                    <a:bodyPr/>
                    <a:lstStyle/>
                    <a:p>
                      <a:pPr algn="r" rtl="1">
                        <a:lnSpc>
                          <a:spcPct val="150000"/>
                        </a:lnSpc>
                        <a:spcAft>
                          <a:spcPts val="0"/>
                        </a:spcAft>
                      </a:pPr>
                      <a:endParaRPr lang="he-IL" sz="1200" dirty="0">
                        <a:latin typeface="Calibri"/>
                        <a:ea typeface="Calibri"/>
                        <a:cs typeface="Arial"/>
                      </a:endParaRPr>
                    </a:p>
                  </a:txBody>
                  <a:tcPr marL="33655" marR="33655" marT="0" marB="0"/>
                </a:tc>
              </a:tr>
            </a:tbl>
          </a:graphicData>
        </a:graphic>
      </p:graphicFrame>
      <p:graphicFrame>
        <p:nvGraphicFramePr>
          <p:cNvPr id="8" name="מציין מיקום תוכן 7"/>
          <p:cNvGraphicFramePr>
            <a:graphicFrameLocks noGrp="1"/>
          </p:cNvGraphicFramePr>
          <p:nvPr>
            <p:ph sz="half" idx="2"/>
          </p:nvPr>
        </p:nvGraphicFramePr>
        <p:xfrm>
          <a:off x="5455920" y="1600200"/>
          <a:ext cx="3230880" cy="3971939"/>
        </p:xfrm>
        <a:graphic>
          <a:graphicData uri="http://schemas.openxmlformats.org/drawingml/2006/table">
            <a:tbl>
              <a:tblPr rtl="1" firstRow="1" bandRow="1">
                <a:tableStyleId>{5C22544A-7EE6-4342-B048-85BDC9FD1C3A}</a:tableStyleId>
              </a:tblPr>
              <a:tblGrid>
                <a:gridCol w="807720"/>
                <a:gridCol w="807720"/>
                <a:gridCol w="807720"/>
                <a:gridCol w="807720"/>
              </a:tblGrid>
              <a:tr h="1311833">
                <a:tc>
                  <a:txBody>
                    <a:bodyPr/>
                    <a:lstStyle/>
                    <a:p>
                      <a:pPr algn="r" rtl="1">
                        <a:lnSpc>
                          <a:spcPct val="150000"/>
                        </a:lnSpc>
                        <a:spcAft>
                          <a:spcPts val="0"/>
                        </a:spcAft>
                      </a:pPr>
                      <a:r>
                        <a:rPr lang="he-IL" sz="1200" dirty="0">
                          <a:latin typeface="Calibri"/>
                          <a:ea typeface="Calibri"/>
                          <a:cs typeface="Arial"/>
                        </a:rPr>
                        <a:t>נתוני פרי \ פוסט</a:t>
                      </a:r>
                      <a:endParaRPr lang="en-US" sz="1100" dirty="0">
                        <a:latin typeface="Calibri"/>
                        <a:ea typeface="Calibri"/>
                        <a:cs typeface="Arial"/>
                      </a:endParaRPr>
                    </a:p>
                  </a:txBody>
                  <a:tcPr marL="68580" marR="68580" marT="0" marB="0"/>
                </a:tc>
                <a:tc>
                  <a:txBody>
                    <a:bodyPr/>
                    <a:lstStyle/>
                    <a:p>
                      <a:pPr algn="r" rtl="1">
                        <a:lnSpc>
                          <a:spcPct val="150000"/>
                        </a:lnSpc>
                        <a:spcAft>
                          <a:spcPts val="0"/>
                        </a:spcAft>
                      </a:pPr>
                      <a:r>
                        <a:rPr lang="he-IL" sz="1200">
                          <a:latin typeface="Calibri"/>
                          <a:ea typeface="Calibri"/>
                          <a:cs typeface="Arial"/>
                        </a:rPr>
                        <a:t>קשור</a:t>
                      </a:r>
                      <a:endParaRPr lang="en-US" sz="1100">
                        <a:latin typeface="Calibri"/>
                        <a:ea typeface="Calibri"/>
                        <a:cs typeface="Arial"/>
                      </a:endParaRPr>
                    </a:p>
                  </a:txBody>
                  <a:tcPr marL="68580" marR="68580" marT="0" marB="0"/>
                </a:tc>
                <a:tc>
                  <a:txBody>
                    <a:bodyPr/>
                    <a:lstStyle/>
                    <a:p>
                      <a:pPr algn="r" rtl="1">
                        <a:lnSpc>
                          <a:spcPct val="150000"/>
                        </a:lnSpc>
                        <a:spcAft>
                          <a:spcPts val="0"/>
                        </a:spcAft>
                      </a:pPr>
                      <a:r>
                        <a:rPr lang="he-IL" sz="1200">
                          <a:latin typeface="Calibri"/>
                          <a:ea typeface="Calibri"/>
                          <a:cs typeface="Arial"/>
                        </a:rPr>
                        <a:t>לא קשור</a:t>
                      </a:r>
                      <a:endParaRPr lang="en-US" sz="1100">
                        <a:latin typeface="Calibri"/>
                        <a:ea typeface="Calibri"/>
                        <a:cs typeface="Arial"/>
                      </a:endParaRPr>
                    </a:p>
                  </a:txBody>
                  <a:tcPr marL="68580" marR="68580" marT="0" marB="0"/>
                </a:tc>
                <a:tc>
                  <a:txBody>
                    <a:bodyPr/>
                    <a:lstStyle/>
                    <a:p>
                      <a:pPr algn="r" rtl="1">
                        <a:lnSpc>
                          <a:spcPct val="150000"/>
                        </a:lnSpc>
                        <a:spcAft>
                          <a:spcPts val="0"/>
                        </a:spcAft>
                      </a:pPr>
                      <a:r>
                        <a:rPr lang="he-IL" sz="1200">
                          <a:latin typeface="Calibri"/>
                          <a:ea typeface="Calibri"/>
                          <a:cs typeface="Arial"/>
                        </a:rPr>
                        <a:t>סה"כ</a:t>
                      </a:r>
                      <a:endParaRPr lang="en-US" sz="1100">
                        <a:latin typeface="Calibri"/>
                        <a:ea typeface="Calibri"/>
                        <a:cs typeface="Arial"/>
                      </a:endParaRPr>
                    </a:p>
                  </a:txBody>
                  <a:tcPr marL="68580" marR="68580" marT="0" marB="0"/>
                </a:tc>
              </a:tr>
              <a:tr h="886702">
                <a:tc>
                  <a:txBody>
                    <a:bodyPr/>
                    <a:lstStyle/>
                    <a:p>
                      <a:pPr algn="r" rtl="1">
                        <a:lnSpc>
                          <a:spcPct val="150000"/>
                        </a:lnSpc>
                        <a:spcAft>
                          <a:spcPts val="0"/>
                        </a:spcAft>
                      </a:pPr>
                      <a:r>
                        <a:rPr lang="he-IL" sz="1200">
                          <a:latin typeface="Calibri"/>
                          <a:ea typeface="Calibri"/>
                          <a:cs typeface="Arial"/>
                        </a:rPr>
                        <a:t>קשור</a:t>
                      </a:r>
                      <a:endParaRPr lang="en-US" sz="1100">
                        <a:latin typeface="Calibri"/>
                        <a:ea typeface="Calibri"/>
                        <a:cs typeface="Arial"/>
                      </a:endParaRPr>
                    </a:p>
                  </a:txBody>
                  <a:tcPr marL="68580" marR="68580" marT="0" marB="0"/>
                </a:tc>
                <a:tc>
                  <a:txBody>
                    <a:bodyPr/>
                    <a:lstStyle/>
                    <a:p>
                      <a:pPr algn="r" rtl="1">
                        <a:lnSpc>
                          <a:spcPct val="150000"/>
                        </a:lnSpc>
                        <a:spcAft>
                          <a:spcPts val="0"/>
                        </a:spcAft>
                      </a:pPr>
                      <a:r>
                        <a:rPr lang="he-IL" sz="1200">
                          <a:latin typeface="Calibri"/>
                          <a:ea typeface="Calibri"/>
                          <a:cs typeface="Arial"/>
                        </a:rPr>
                        <a:t>24</a:t>
                      </a:r>
                      <a:endParaRPr lang="en-US" sz="1100">
                        <a:latin typeface="Calibri"/>
                        <a:ea typeface="Calibri"/>
                        <a:cs typeface="Arial"/>
                      </a:endParaRPr>
                    </a:p>
                  </a:txBody>
                  <a:tcPr marL="68580" marR="68580" marT="0" marB="0"/>
                </a:tc>
                <a:tc>
                  <a:txBody>
                    <a:bodyPr/>
                    <a:lstStyle/>
                    <a:p>
                      <a:pPr algn="r" rtl="1">
                        <a:lnSpc>
                          <a:spcPct val="150000"/>
                        </a:lnSpc>
                        <a:spcAft>
                          <a:spcPts val="0"/>
                        </a:spcAft>
                      </a:pPr>
                      <a:r>
                        <a:rPr lang="he-IL" sz="1200">
                          <a:latin typeface="Calibri"/>
                          <a:ea typeface="Calibri"/>
                          <a:cs typeface="Arial"/>
                        </a:rPr>
                        <a:t>0</a:t>
                      </a:r>
                      <a:endParaRPr lang="en-US" sz="1100">
                        <a:latin typeface="Calibri"/>
                        <a:ea typeface="Calibri"/>
                        <a:cs typeface="Arial"/>
                      </a:endParaRPr>
                    </a:p>
                  </a:txBody>
                  <a:tcPr marL="68580" marR="68580" marT="0" marB="0"/>
                </a:tc>
                <a:tc>
                  <a:txBody>
                    <a:bodyPr/>
                    <a:lstStyle/>
                    <a:p>
                      <a:pPr algn="r" rtl="1">
                        <a:lnSpc>
                          <a:spcPct val="150000"/>
                        </a:lnSpc>
                        <a:spcAft>
                          <a:spcPts val="0"/>
                        </a:spcAft>
                      </a:pPr>
                      <a:r>
                        <a:rPr lang="he-IL" sz="1200" dirty="0">
                          <a:latin typeface="Calibri"/>
                          <a:ea typeface="Calibri"/>
                          <a:cs typeface="Arial"/>
                        </a:rPr>
                        <a:t>24</a:t>
                      </a:r>
                      <a:endParaRPr lang="en-US" sz="1100" dirty="0">
                        <a:latin typeface="Calibri"/>
                        <a:ea typeface="Calibri"/>
                        <a:cs typeface="Arial"/>
                      </a:endParaRPr>
                    </a:p>
                  </a:txBody>
                  <a:tcPr marL="68580" marR="68580" marT="0" marB="0"/>
                </a:tc>
              </a:tr>
              <a:tr h="886702">
                <a:tc>
                  <a:txBody>
                    <a:bodyPr/>
                    <a:lstStyle/>
                    <a:p>
                      <a:pPr algn="r" rtl="1">
                        <a:lnSpc>
                          <a:spcPct val="150000"/>
                        </a:lnSpc>
                        <a:spcAft>
                          <a:spcPts val="0"/>
                        </a:spcAft>
                      </a:pPr>
                      <a:r>
                        <a:rPr lang="he-IL" sz="1200">
                          <a:latin typeface="Calibri"/>
                          <a:ea typeface="Calibri"/>
                          <a:cs typeface="Arial"/>
                        </a:rPr>
                        <a:t>לא קשור</a:t>
                      </a:r>
                      <a:endParaRPr lang="en-US" sz="1100">
                        <a:latin typeface="Calibri"/>
                        <a:ea typeface="Calibri"/>
                        <a:cs typeface="Arial"/>
                      </a:endParaRPr>
                    </a:p>
                  </a:txBody>
                  <a:tcPr marL="68580" marR="68580" marT="0" marB="0"/>
                </a:tc>
                <a:tc>
                  <a:txBody>
                    <a:bodyPr/>
                    <a:lstStyle/>
                    <a:p>
                      <a:pPr algn="r" rtl="1">
                        <a:lnSpc>
                          <a:spcPct val="150000"/>
                        </a:lnSpc>
                        <a:spcAft>
                          <a:spcPts val="0"/>
                        </a:spcAft>
                      </a:pPr>
                      <a:r>
                        <a:rPr lang="he-IL" sz="1200">
                          <a:latin typeface="Calibri"/>
                          <a:ea typeface="Calibri"/>
                          <a:cs typeface="Arial"/>
                        </a:rPr>
                        <a:t>12</a:t>
                      </a:r>
                      <a:endParaRPr lang="en-US" sz="1100">
                        <a:latin typeface="Calibri"/>
                        <a:ea typeface="Calibri"/>
                        <a:cs typeface="Arial"/>
                      </a:endParaRPr>
                    </a:p>
                  </a:txBody>
                  <a:tcPr marL="68580" marR="68580" marT="0" marB="0"/>
                </a:tc>
                <a:tc>
                  <a:txBody>
                    <a:bodyPr/>
                    <a:lstStyle/>
                    <a:p>
                      <a:pPr algn="r" rtl="1">
                        <a:lnSpc>
                          <a:spcPct val="150000"/>
                        </a:lnSpc>
                        <a:spcAft>
                          <a:spcPts val="0"/>
                        </a:spcAft>
                      </a:pPr>
                      <a:r>
                        <a:rPr lang="he-IL" sz="1200">
                          <a:latin typeface="Calibri"/>
                          <a:ea typeface="Calibri"/>
                          <a:cs typeface="Arial"/>
                        </a:rPr>
                        <a:t>7</a:t>
                      </a:r>
                      <a:endParaRPr lang="en-US" sz="1100">
                        <a:latin typeface="Calibri"/>
                        <a:ea typeface="Calibri"/>
                        <a:cs typeface="Arial"/>
                      </a:endParaRPr>
                    </a:p>
                  </a:txBody>
                  <a:tcPr marL="68580" marR="68580" marT="0" marB="0"/>
                </a:tc>
                <a:tc>
                  <a:txBody>
                    <a:bodyPr/>
                    <a:lstStyle/>
                    <a:p>
                      <a:pPr algn="r" rtl="1">
                        <a:lnSpc>
                          <a:spcPct val="150000"/>
                        </a:lnSpc>
                        <a:spcAft>
                          <a:spcPts val="0"/>
                        </a:spcAft>
                      </a:pPr>
                      <a:r>
                        <a:rPr lang="he-IL" sz="1200">
                          <a:latin typeface="Calibri"/>
                          <a:ea typeface="Calibri"/>
                          <a:cs typeface="Arial"/>
                        </a:rPr>
                        <a:t>19</a:t>
                      </a:r>
                      <a:endParaRPr lang="en-US" sz="1100">
                        <a:latin typeface="Calibri"/>
                        <a:ea typeface="Calibri"/>
                        <a:cs typeface="Arial"/>
                      </a:endParaRPr>
                    </a:p>
                  </a:txBody>
                  <a:tcPr marL="68580" marR="68580" marT="0" marB="0"/>
                </a:tc>
              </a:tr>
              <a:tr h="886702">
                <a:tc>
                  <a:txBody>
                    <a:bodyPr/>
                    <a:lstStyle/>
                    <a:p>
                      <a:pPr algn="r" rtl="1">
                        <a:lnSpc>
                          <a:spcPct val="150000"/>
                        </a:lnSpc>
                        <a:spcAft>
                          <a:spcPts val="0"/>
                        </a:spcAft>
                      </a:pPr>
                      <a:r>
                        <a:rPr lang="he-IL" sz="1200">
                          <a:latin typeface="Calibri"/>
                          <a:ea typeface="Calibri"/>
                          <a:cs typeface="Arial"/>
                        </a:rPr>
                        <a:t>סה"כ</a:t>
                      </a:r>
                      <a:endParaRPr lang="en-US" sz="1100">
                        <a:latin typeface="Calibri"/>
                        <a:ea typeface="Calibri"/>
                        <a:cs typeface="Arial"/>
                      </a:endParaRPr>
                    </a:p>
                  </a:txBody>
                  <a:tcPr marL="68580" marR="68580" marT="0" marB="0"/>
                </a:tc>
                <a:tc>
                  <a:txBody>
                    <a:bodyPr/>
                    <a:lstStyle/>
                    <a:p>
                      <a:pPr algn="r" rtl="1">
                        <a:lnSpc>
                          <a:spcPct val="150000"/>
                        </a:lnSpc>
                        <a:spcAft>
                          <a:spcPts val="0"/>
                        </a:spcAft>
                      </a:pPr>
                      <a:r>
                        <a:rPr lang="he-IL" sz="1200">
                          <a:latin typeface="Calibri"/>
                          <a:ea typeface="Calibri"/>
                          <a:cs typeface="Arial"/>
                        </a:rPr>
                        <a:t>36</a:t>
                      </a:r>
                      <a:endParaRPr lang="en-US" sz="1100">
                        <a:latin typeface="Calibri"/>
                        <a:ea typeface="Calibri"/>
                        <a:cs typeface="Arial"/>
                      </a:endParaRPr>
                    </a:p>
                  </a:txBody>
                  <a:tcPr marL="68580" marR="68580" marT="0" marB="0"/>
                </a:tc>
                <a:tc>
                  <a:txBody>
                    <a:bodyPr/>
                    <a:lstStyle/>
                    <a:p>
                      <a:pPr algn="r" rtl="1">
                        <a:lnSpc>
                          <a:spcPct val="150000"/>
                        </a:lnSpc>
                        <a:spcAft>
                          <a:spcPts val="0"/>
                        </a:spcAft>
                      </a:pPr>
                      <a:endParaRPr lang="he-IL" sz="1200">
                        <a:latin typeface="Calibri"/>
                        <a:ea typeface="Calibri"/>
                        <a:cs typeface="Arial"/>
                      </a:endParaRPr>
                    </a:p>
                  </a:txBody>
                  <a:tcPr marL="68580" marR="68580" marT="0" marB="0"/>
                </a:tc>
                <a:tc>
                  <a:txBody>
                    <a:bodyPr/>
                    <a:lstStyle/>
                    <a:p>
                      <a:pPr algn="r" rtl="1">
                        <a:lnSpc>
                          <a:spcPct val="150000"/>
                        </a:lnSpc>
                        <a:spcAft>
                          <a:spcPts val="0"/>
                        </a:spcAft>
                      </a:pPr>
                      <a:endParaRPr lang="he-IL" sz="1200" dirty="0">
                        <a:latin typeface="Calibri"/>
                        <a:ea typeface="Calibri"/>
                        <a:cs typeface="Arial"/>
                      </a:endParaRPr>
                    </a:p>
                  </a:txBody>
                  <a:tcPr marL="68580" marR="68580" marT="0" marB="0"/>
                </a:tc>
              </a:tr>
            </a:tbl>
          </a:graphicData>
        </a:graphic>
      </p:graphicFrame>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כותרת 4"/>
          <p:cNvSpPr>
            <a:spLocks noGrp="1"/>
          </p:cNvSpPr>
          <p:nvPr>
            <p:ph type="title"/>
          </p:nvPr>
        </p:nvSpPr>
        <p:spPr/>
        <p:txBody>
          <a:bodyPr/>
          <a:lstStyle/>
          <a:p>
            <a:r>
              <a:rPr lang="he-IL" dirty="0" smtClean="0"/>
              <a:t>מסקנות</a:t>
            </a:r>
            <a:endParaRPr lang="he-IL" dirty="0"/>
          </a:p>
        </p:txBody>
      </p:sp>
      <p:sp>
        <p:nvSpPr>
          <p:cNvPr id="6" name="מציין מיקום תוכן 5"/>
          <p:cNvSpPr>
            <a:spLocks noGrp="1"/>
          </p:cNvSpPr>
          <p:nvPr>
            <p:ph sz="quarter" idx="1"/>
          </p:nvPr>
        </p:nvSpPr>
        <p:spPr/>
        <p:txBody>
          <a:bodyPr>
            <a:normAutofit/>
          </a:bodyPr>
          <a:lstStyle/>
          <a:p>
            <a:r>
              <a:rPr lang="he-IL" sz="2400" i="1" dirty="0" smtClean="0">
                <a:solidFill>
                  <a:srgbClr val="C00000"/>
                </a:solidFill>
                <a:cs typeface="+mj-cs"/>
              </a:rPr>
              <a:t>כיצד משפיע שילוב סוגיות חברתיות ודילמות </a:t>
            </a:r>
            <a:r>
              <a:rPr lang="he-IL" sz="2400" i="1" dirty="0" err="1" smtClean="0">
                <a:solidFill>
                  <a:srgbClr val="C00000"/>
                </a:solidFill>
                <a:cs typeface="+mj-cs"/>
              </a:rPr>
              <a:t>ננואתיות</a:t>
            </a:r>
            <a:r>
              <a:rPr lang="he-IL" sz="2400" i="1" dirty="0" smtClean="0">
                <a:solidFill>
                  <a:srgbClr val="C00000"/>
                </a:solidFill>
                <a:cs typeface="+mj-cs"/>
              </a:rPr>
              <a:t> בהוראת מבוא לננוטכנולוגיה על היכולת להציף היבטים אתיים בהקשר מדעי?</a:t>
            </a:r>
          </a:p>
          <a:p>
            <a:pPr>
              <a:buNone/>
            </a:pPr>
            <a:endParaRPr lang="he-IL" sz="2400" i="1" dirty="0" smtClean="0">
              <a:solidFill>
                <a:srgbClr val="C00000"/>
              </a:solidFill>
              <a:cs typeface="+mj-cs"/>
            </a:endParaRPr>
          </a:p>
          <a:p>
            <a:r>
              <a:rPr lang="he-IL" sz="2400" dirty="0" smtClean="0">
                <a:cs typeface="+mj-cs"/>
              </a:rPr>
              <a:t>העיסוק באספקטים חברתיים ואתיים הקשורים בתחום הננוטכנולוגיה משפר את יכולתם של תלמידים להציף היבטים אתיים בהקשר מדעי ולקבל החלטה בנושא.</a:t>
            </a:r>
            <a:r>
              <a:rPr lang="he-IL" sz="2400" i="1" dirty="0" smtClean="0">
                <a:cs typeface="+mj-cs"/>
              </a:rPr>
              <a:t> </a:t>
            </a:r>
          </a:p>
          <a:p>
            <a:pPr>
              <a:buNone/>
            </a:pPr>
            <a:endParaRPr lang="en-US" sz="2400" dirty="0" smtClean="0">
              <a:cs typeface="+mj-cs"/>
            </a:endParaRPr>
          </a:p>
          <a:p>
            <a:r>
              <a:rPr lang="he-IL" sz="2400" b="1" dirty="0" smtClean="0">
                <a:cs typeface="+mj-cs"/>
              </a:rPr>
              <a:t>מספר הטיעונים האתיים הממוצע לתלמיד עלה בעקבות ההתערבות הלימודית המתוארת בעבודה. בשלב הפרי הממוצע הוא </a:t>
            </a:r>
            <a:r>
              <a:rPr lang="he-IL" sz="2400" b="1" u="sng" dirty="0" smtClean="0">
                <a:cs typeface="+mj-cs"/>
              </a:rPr>
              <a:t>0.256</a:t>
            </a:r>
            <a:r>
              <a:rPr lang="he-IL" sz="2400" b="1" dirty="0" smtClean="0">
                <a:cs typeface="+mj-cs"/>
              </a:rPr>
              <a:t> ובשלב הפוסט </a:t>
            </a:r>
            <a:r>
              <a:rPr lang="he-IL" sz="2400" b="1" u="sng" dirty="0" smtClean="0">
                <a:cs typeface="+mj-cs"/>
              </a:rPr>
              <a:t>1.087</a:t>
            </a:r>
            <a:r>
              <a:rPr lang="he-IL" sz="2400" b="1" dirty="0" smtClean="0">
                <a:cs typeface="+mj-cs"/>
              </a:rPr>
              <a:t>.</a:t>
            </a:r>
            <a:endParaRPr lang="he-IL" sz="2400" b="1" dirty="0">
              <a:cs typeface="+mj-cs"/>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dirty="0" smtClean="0"/>
              <a:t>מסקנות</a:t>
            </a:r>
            <a:endParaRPr lang="he-IL" dirty="0"/>
          </a:p>
        </p:txBody>
      </p:sp>
      <p:sp>
        <p:nvSpPr>
          <p:cNvPr id="3" name="מציין מיקום תוכן 2"/>
          <p:cNvSpPr>
            <a:spLocks noGrp="1"/>
          </p:cNvSpPr>
          <p:nvPr>
            <p:ph sz="quarter" idx="1"/>
          </p:nvPr>
        </p:nvSpPr>
        <p:spPr/>
        <p:txBody>
          <a:bodyPr/>
          <a:lstStyle/>
          <a:p>
            <a:r>
              <a:rPr lang="he-IL" sz="2400" i="1" dirty="0" smtClean="0">
                <a:solidFill>
                  <a:srgbClr val="C00000"/>
                </a:solidFill>
                <a:cs typeface="+mj-cs"/>
              </a:rPr>
              <a:t>כיצד משפיע שילוב סוגיות חברתיות ודילמות </a:t>
            </a:r>
            <a:r>
              <a:rPr lang="he-IL" sz="2400" i="1" dirty="0" err="1" smtClean="0">
                <a:solidFill>
                  <a:srgbClr val="C00000"/>
                </a:solidFill>
                <a:cs typeface="+mj-cs"/>
              </a:rPr>
              <a:t>ננואתיות</a:t>
            </a:r>
            <a:r>
              <a:rPr lang="he-IL" sz="2400" i="1" dirty="0" smtClean="0">
                <a:solidFill>
                  <a:srgbClr val="C00000"/>
                </a:solidFill>
                <a:cs typeface="+mj-cs"/>
              </a:rPr>
              <a:t> בהוראת מבוא לננוטכנולוגיה על היכולת להתקדם בהבנת המאפיינים של תחום הננוטכנולוגיה?</a:t>
            </a:r>
          </a:p>
          <a:p>
            <a:pPr>
              <a:buNone/>
            </a:pPr>
            <a:endParaRPr lang="he-IL" sz="2400" i="1" dirty="0" smtClean="0">
              <a:solidFill>
                <a:srgbClr val="C00000"/>
              </a:solidFill>
              <a:cs typeface="+mj-cs"/>
            </a:endParaRPr>
          </a:p>
          <a:p>
            <a:r>
              <a:rPr lang="he-IL" sz="2400" dirty="0" smtClean="0">
                <a:cs typeface="+mj-cs"/>
              </a:rPr>
              <a:t>ניתן לקדם ולשפר את הידע של תלמידי כיתה י' בתחום הננוטכנולוגיה, למרות שבסיס הידע המדעי שלהם בכימיה הוא מצומצם.</a:t>
            </a:r>
            <a:endParaRPr lang="he-IL" sz="2400" dirty="0">
              <a:cs typeface="+mj-cs"/>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normAutofit/>
          </a:bodyPr>
          <a:lstStyle/>
          <a:p>
            <a:r>
              <a:rPr lang="he-IL" dirty="0" smtClean="0"/>
              <a:t>תוצאות שאלון ידע בננוטכנולוגיה </a:t>
            </a:r>
            <a:r>
              <a:rPr lang="he-IL" dirty="0" err="1" smtClean="0"/>
              <a:t>וננורובוטים</a:t>
            </a:r>
            <a:endParaRPr lang="he-IL" dirty="0"/>
          </a:p>
        </p:txBody>
      </p:sp>
      <p:graphicFrame>
        <p:nvGraphicFramePr>
          <p:cNvPr id="4" name="מציין מיקום תוכן 3"/>
          <p:cNvGraphicFramePr>
            <a:graphicFrameLocks noGrp="1"/>
          </p:cNvGraphicFramePr>
          <p:nvPr>
            <p:ph sz="quarter" idx="1"/>
          </p:nvPr>
        </p:nvGraphicFramePr>
        <p:xfrm>
          <a:off x="301625" y="1527175"/>
          <a:ext cx="8504238" cy="3708400"/>
        </p:xfrm>
        <a:graphic>
          <a:graphicData uri="http://schemas.openxmlformats.org/drawingml/2006/table">
            <a:tbl>
              <a:tblPr rtl="1" firstRow="1" bandRow="1">
                <a:tableStyleId>{5C22544A-7EE6-4342-B048-85BDC9FD1C3A}</a:tableStyleId>
              </a:tblPr>
              <a:tblGrid>
                <a:gridCol w="1417373"/>
                <a:gridCol w="1417373"/>
                <a:gridCol w="1417373"/>
                <a:gridCol w="1417373"/>
                <a:gridCol w="1417373"/>
                <a:gridCol w="1417373"/>
              </a:tblGrid>
              <a:tr h="370840">
                <a:tc gridSpan="6">
                  <a:txBody>
                    <a:bodyPr/>
                    <a:lstStyle/>
                    <a:p>
                      <a:pPr algn="ctr" rtl="1">
                        <a:lnSpc>
                          <a:spcPct val="150000"/>
                        </a:lnSpc>
                        <a:spcAft>
                          <a:spcPts val="0"/>
                        </a:spcAft>
                      </a:pPr>
                      <a:r>
                        <a:rPr lang="he-IL" sz="1200" dirty="0">
                          <a:latin typeface="Calibri"/>
                          <a:ea typeface="Calibri"/>
                          <a:cs typeface="Arial"/>
                        </a:rPr>
                        <a:t>תוצאות רמת הידע של התלמידים בננוטכנולוגיה</a:t>
                      </a:r>
                      <a:endParaRPr lang="en-US" sz="1100" dirty="0">
                        <a:latin typeface="Calibri"/>
                        <a:ea typeface="Calibri"/>
                        <a:cs typeface="Arial"/>
                      </a:endParaRPr>
                    </a:p>
                  </a:txBody>
                  <a:tcPr marL="70869" marR="70869" marT="0" marB="0"/>
                </a:tc>
                <a:tc hMerge="1">
                  <a:txBody>
                    <a:bodyPr/>
                    <a:lstStyle/>
                    <a:p>
                      <a:pPr rtl="1"/>
                      <a:endParaRPr lang="he-IL"/>
                    </a:p>
                  </a:txBody>
                  <a:tcPr/>
                </a:tc>
                <a:tc hMerge="1">
                  <a:txBody>
                    <a:bodyPr/>
                    <a:lstStyle/>
                    <a:p>
                      <a:pPr rtl="1"/>
                      <a:endParaRPr lang="he-IL"/>
                    </a:p>
                  </a:txBody>
                  <a:tcPr/>
                </a:tc>
                <a:tc hMerge="1">
                  <a:txBody>
                    <a:bodyPr/>
                    <a:lstStyle/>
                    <a:p>
                      <a:pPr rtl="1"/>
                      <a:endParaRPr lang="he-IL"/>
                    </a:p>
                  </a:txBody>
                  <a:tcPr/>
                </a:tc>
                <a:tc hMerge="1">
                  <a:txBody>
                    <a:bodyPr/>
                    <a:lstStyle/>
                    <a:p>
                      <a:pPr rtl="1"/>
                      <a:endParaRPr lang="he-IL"/>
                    </a:p>
                  </a:txBody>
                  <a:tcPr/>
                </a:tc>
                <a:tc hMerge="1">
                  <a:txBody>
                    <a:bodyPr/>
                    <a:lstStyle/>
                    <a:p>
                      <a:pPr rtl="1"/>
                      <a:endParaRPr lang="he-IL"/>
                    </a:p>
                  </a:txBody>
                  <a:tcPr/>
                </a:tc>
              </a:tr>
              <a:tr h="370840">
                <a:tc>
                  <a:txBody>
                    <a:bodyPr/>
                    <a:lstStyle/>
                    <a:p>
                      <a:pPr algn="r" rtl="1">
                        <a:lnSpc>
                          <a:spcPct val="150000"/>
                        </a:lnSpc>
                        <a:spcAft>
                          <a:spcPts val="0"/>
                        </a:spcAft>
                      </a:pPr>
                      <a:endParaRPr lang="he-IL" sz="1200">
                        <a:latin typeface="Calibri"/>
                        <a:ea typeface="Calibri"/>
                        <a:cs typeface="Arial"/>
                      </a:endParaRPr>
                    </a:p>
                  </a:txBody>
                  <a:tcPr marL="70869" marR="70869" marT="0" marB="0"/>
                </a:tc>
                <a:tc>
                  <a:txBody>
                    <a:bodyPr/>
                    <a:lstStyle/>
                    <a:p>
                      <a:pPr algn="r" rtl="1">
                        <a:lnSpc>
                          <a:spcPct val="150000"/>
                        </a:lnSpc>
                        <a:spcAft>
                          <a:spcPts val="0"/>
                        </a:spcAft>
                      </a:pPr>
                      <a:r>
                        <a:rPr lang="he-IL" sz="1200">
                          <a:latin typeface="Calibri"/>
                          <a:ea typeface="Calibri"/>
                          <a:cs typeface="Arial"/>
                        </a:rPr>
                        <a:t>נתוני פרי</a:t>
                      </a:r>
                      <a:endParaRPr lang="en-US" sz="1100">
                        <a:latin typeface="Calibri"/>
                        <a:ea typeface="Calibri"/>
                        <a:cs typeface="Arial"/>
                      </a:endParaRPr>
                    </a:p>
                  </a:txBody>
                  <a:tcPr marL="70869" marR="70869" marT="0" marB="0"/>
                </a:tc>
                <a:tc>
                  <a:txBody>
                    <a:bodyPr/>
                    <a:lstStyle/>
                    <a:p>
                      <a:pPr algn="r" rtl="1">
                        <a:lnSpc>
                          <a:spcPct val="150000"/>
                        </a:lnSpc>
                        <a:spcAft>
                          <a:spcPts val="0"/>
                        </a:spcAft>
                      </a:pPr>
                      <a:r>
                        <a:rPr lang="en-US" sz="1200" i="1">
                          <a:latin typeface="Calibri"/>
                          <a:ea typeface="Calibri"/>
                          <a:cs typeface="Arial"/>
                        </a:rPr>
                        <a:t>p</a:t>
                      </a:r>
                      <a:endParaRPr lang="en-US" sz="1100">
                        <a:latin typeface="Calibri"/>
                        <a:ea typeface="Calibri"/>
                        <a:cs typeface="Arial"/>
                      </a:endParaRPr>
                    </a:p>
                  </a:txBody>
                  <a:tcPr marL="70869" marR="70869" marT="0" marB="0"/>
                </a:tc>
                <a:tc>
                  <a:txBody>
                    <a:bodyPr/>
                    <a:lstStyle/>
                    <a:p>
                      <a:pPr algn="r" rtl="1">
                        <a:lnSpc>
                          <a:spcPct val="150000"/>
                        </a:lnSpc>
                        <a:spcAft>
                          <a:spcPts val="0"/>
                        </a:spcAft>
                      </a:pPr>
                      <a:r>
                        <a:rPr lang="he-IL" sz="1200">
                          <a:latin typeface="Calibri"/>
                          <a:ea typeface="Calibri"/>
                          <a:cs typeface="Arial"/>
                        </a:rPr>
                        <a:t>נתוני פוסט</a:t>
                      </a:r>
                      <a:endParaRPr lang="en-US" sz="1100">
                        <a:latin typeface="Calibri"/>
                        <a:ea typeface="Calibri"/>
                        <a:cs typeface="Arial"/>
                      </a:endParaRPr>
                    </a:p>
                  </a:txBody>
                  <a:tcPr marL="70869" marR="70869" marT="0" marB="0"/>
                </a:tc>
                <a:tc>
                  <a:txBody>
                    <a:bodyPr/>
                    <a:lstStyle/>
                    <a:p>
                      <a:pPr algn="r" rtl="1">
                        <a:lnSpc>
                          <a:spcPct val="150000"/>
                        </a:lnSpc>
                        <a:spcAft>
                          <a:spcPts val="0"/>
                        </a:spcAft>
                      </a:pPr>
                      <a:r>
                        <a:rPr lang="en-US" sz="1200" i="1">
                          <a:latin typeface="Calibri"/>
                          <a:ea typeface="Calibri"/>
                          <a:cs typeface="Arial"/>
                        </a:rPr>
                        <a:t>p</a:t>
                      </a:r>
                      <a:endParaRPr lang="en-US" sz="1100">
                        <a:latin typeface="Calibri"/>
                        <a:ea typeface="Calibri"/>
                        <a:cs typeface="Arial"/>
                      </a:endParaRPr>
                    </a:p>
                  </a:txBody>
                  <a:tcPr marL="70869" marR="70869" marT="0" marB="0"/>
                </a:tc>
                <a:tc>
                  <a:txBody>
                    <a:bodyPr/>
                    <a:lstStyle/>
                    <a:p>
                      <a:pPr algn="r" rtl="1">
                        <a:lnSpc>
                          <a:spcPct val="150000"/>
                        </a:lnSpc>
                        <a:spcAft>
                          <a:spcPts val="0"/>
                        </a:spcAft>
                      </a:pPr>
                      <a:r>
                        <a:rPr lang="he-IL" sz="1200">
                          <a:latin typeface="Calibri"/>
                          <a:ea typeface="Calibri"/>
                          <a:cs typeface="Arial"/>
                        </a:rPr>
                        <a:t>השינוי (פוסט- פרי)</a:t>
                      </a:r>
                      <a:endParaRPr lang="en-US" sz="1100">
                        <a:latin typeface="Calibri"/>
                        <a:ea typeface="Calibri"/>
                        <a:cs typeface="Arial"/>
                      </a:endParaRPr>
                    </a:p>
                  </a:txBody>
                  <a:tcPr marL="70869" marR="70869" marT="0" marB="0"/>
                </a:tc>
              </a:tr>
              <a:tr h="370840">
                <a:tc>
                  <a:txBody>
                    <a:bodyPr/>
                    <a:lstStyle/>
                    <a:p>
                      <a:pPr algn="r" rtl="1">
                        <a:lnSpc>
                          <a:spcPct val="150000"/>
                        </a:lnSpc>
                        <a:spcAft>
                          <a:spcPts val="0"/>
                        </a:spcAft>
                      </a:pPr>
                      <a:r>
                        <a:rPr lang="he-IL" sz="1200">
                          <a:latin typeface="Calibri"/>
                          <a:ea typeface="Calibri"/>
                          <a:cs typeface="Arial"/>
                        </a:rPr>
                        <a:t>ביקורת</a:t>
                      </a:r>
                      <a:endParaRPr lang="en-US" sz="1100">
                        <a:latin typeface="Calibri"/>
                        <a:ea typeface="Calibri"/>
                        <a:cs typeface="Arial"/>
                      </a:endParaRPr>
                    </a:p>
                  </a:txBody>
                  <a:tcPr marL="70869" marR="70869" marT="0" marB="0"/>
                </a:tc>
                <a:tc>
                  <a:txBody>
                    <a:bodyPr/>
                    <a:lstStyle/>
                    <a:p>
                      <a:pPr algn="r" rtl="1">
                        <a:lnSpc>
                          <a:spcPct val="150000"/>
                        </a:lnSpc>
                        <a:spcAft>
                          <a:spcPts val="0"/>
                        </a:spcAft>
                      </a:pPr>
                      <a:r>
                        <a:rPr lang="he-IL" sz="1200">
                          <a:latin typeface="Calibri"/>
                          <a:ea typeface="Calibri"/>
                          <a:cs typeface="Arial"/>
                        </a:rPr>
                        <a:t>1.2941</a:t>
                      </a:r>
                      <a:endParaRPr lang="en-US" sz="1100">
                        <a:latin typeface="Calibri"/>
                        <a:ea typeface="Calibri"/>
                        <a:cs typeface="Arial"/>
                      </a:endParaRPr>
                    </a:p>
                  </a:txBody>
                  <a:tcPr marL="70869" marR="70869" marT="0" marB="0"/>
                </a:tc>
                <a:tc>
                  <a:txBody>
                    <a:bodyPr/>
                    <a:lstStyle/>
                    <a:p>
                      <a:pPr algn="r" rtl="1">
                        <a:lnSpc>
                          <a:spcPct val="150000"/>
                        </a:lnSpc>
                        <a:spcAft>
                          <a:spcPts val="0"/>
                        </a:spcAft>
                      </a:pPr>
                      <a:endParaRPr lang="he-IL" sz="1200">
                        <a:latin typeface="Calibri"/>
                        <a:ea typeface="Calibri"/>
                        <a:cs typeface="Arial"/>
                      </a:endParaRPr>
                    </a:p>
                  </a:txBody>
                  <a:tcPr marL="70869" marR="70869" marT="0" marB="0"/>
                </a:tc>
                <a:tc>
                  <a:txBody>
                    <a:bodyPr/>
                    <a:lstStyle/>
                    <a:p>
                      <a:pPr algn="r" rtl="1">
                        <a:lnSpc>
                          <a:spcPct val="150000"/>
                        </a:lnSpc>
                        <a:spcAft>
                          <a:spcPts val="0"/>
                        </a:spcAft>
                      </a:pPr>
                      <a:r>
                        <a:rPr lang="he-IL" sz="1200">
                          <a:latin typeface="Calibri"/>
                          <a:ea typeface="Calibri"/>
                          <a:cs typeface="Arial"/>
                        </a:rPr>
                        <a:t>1.8182</a:t>
                      </a:r>
                      <a:endParaRPr lang="en-US" sz="1100">
                        <a:latin typeface="Calibri"/>
                        <a:ea typeface="Calibri"/>
                        <a:cs typeface="Arial"/>
                      </a:endParaRPr>
                    </a:p>
                  </a:txBody>
                  <a:tcPr marL="70869" marR="70869" marT="0" marB="0"/>
                </a:tc>
                <a:tc>
                  <a:txBody>
                    <a:bodyPr/>
                    <a:lstStyle/>
                    <a:p>
                      <a:pPr algn="r" rtl="1">
                        <a:lnSpc>
                          <a:spcPct val="150000"/>
                        </a:lnSpc>
                        <a:spcAft>
                          <a:spcPts val="0"/>
                        </a:spcAft>
                      </a:pPr>
                      <a:endParaRPr lang="he-IL" sz="1200">
                        <a:latin typeface="Calibri"/>
                        <a:ea typeface="Calibri"/>
                        <a:cs typeface="Arial"/>
                      </a:endParaRPr>
                    </a:p>
                  </a:txBody>
                  <a:tcPr marL="70869" marR="70869" marT="0" marB="0"/>
                </a:tc>
                <a:tc>
                  <a:txBody>
                    <a:bodyPr/>
                    <a:lstStyle/>
                    <a:p>
                      <a:pPr algn="r" rtl="1">
                        <a:lnSpc>
                          <a:spcPct val="150000"/>
                        </a:lnSpc>
                        <a:spcAft>
                          <a:spcPts val="0"/>
                        </a:spcAft>
                      </a:pPr>
                      <a:r>
                        <a:rPr lang="he-IL" sz="1200" dirty="0">
                          <a:solidFill>
                            <a:srgbClr val="FF0000"/>
                          </a:solidFill>
                          <a:latin typeface="Calibri"/>
                          <a:ea typeface="Calibri"/>
                          <a:cs typeface="Arial"/>
                        </a:rPr>
                        <a:t>0.5241</a:t>
                      </a:r>
                      <a:endParaRPr lang="en-US" sz="1100" dirty="0">
                        <a:solidFill>
                          <a:srgbClr val="FF0000"/>
                        </a:solidFill>
                        <a:latin typeface="Calibri"/>
                        <a:ea typeface="Calibri"/>
                        <a:cs typeface="Arial"/>
                      </a:endParaRPr>
                    </a:p>
                  </a:txBody>
                  <a:tcPr marL="70869" marR="70869" marT="0" marB="0"/>
                </a:tc>
              </a:tr>
              <a:tr h="370840">
                <a:tc>
                  <a:txBody>
                    <a:bodyPr/>
                    <a:lstStyle/>
                    <a:p>
                      <a:pPr algn="r" rtl="1">
                        <a:lnSpc>
                          <a:spcPct val="150000"/>
                        </a:lnSpc>
                        <a:spcAft>
                          <a:spcPts val="0"/>
                        </a:spcAft>
                      </a:pPr>
                      <a:r>
                        <a:rPr lang="he-IL" sz="1200">
                          <a:latin typeface="Calibri"/>
                          <a:ea typeface="Calibri"/>
                          <a:cs typeface="Arial"/>
                        </a:rPr>
                        <a:t>ניסוי</a:t>
                      </a:r>
                      <a:endParaRPr lang="en-US" sz="1100">
                        <a:latin typeface="Calibri"/>
                        <a:ea typeface="Calibri"/>
                        <a:cs typeface="Arial"/>
                      </a:endParaRPr>
                    </a:p>
                  </a:txBody>
                  <a:tcPr marL="70869" marR="70869" marT="0" marB="0"/>
                </a:tc>
                <a:tc>
                  <a:txBody>
                    <a:bodyPr/>
                    <a:lstStyle/>
                    <a:p>
                      <a:pPr algn="r" rtl="1">
                        <a:lnSpc>
                          <a:spcPct val="150000"/>
                        </a:lnSpc>
                        <a:spcAft>
                          <a:spcPts val="0"/>
                        </a:spcAft>
                      </a:pPr>
                      <a:r>
                        <a:rPr lang="he-IL" sz="1200">
                          <a:latin typeface="Calibri"/>
                          <a:ea typeface="Calibri"/>
                          <a:cs typeface="Arial"/>
                        </a:rPr>
                        <a:t>1.4906</a:t>
                      </a:r>
                      <a:endParaRPr lang="en-US" sz="1100">
                        <a:latin typeface="Calibri"/>
                        <a:ea typeface="Calibri"/>
                        <a:cs typeface="Arial"/>
                      </a:endParaRPr>
                    </a:p>
                  </a:txBody>
                  <a:tcPr marL="70869" marR="70869" marT="0" marB="0"/>
                </a:tc>
                <a:tc>
                  <a:txBody>
                    <a:bodyPr/>
                    <a:lstStyle/>
                    <a:p>
                      <a:pPr algn="r" rtl="1">
                        <a:lnSpc>
                          <a:spcPct val="150000"/>
                        </a:lnSpc>
                        <a:spcAft>
                          <a:spcPts val="0"/>
                        </a:spcAft>
                      </a:pPr>
                      <a:endParaRPr lang="he-IL" sz="1200">
                        <a:latin typeface="Calibri"/>
                        <a:ea typeface="Calibri"/>
                        <a:cs typeface="Arial"/>
                      </a:endParaRPr>
                    </a:p>
                  </a:txBody>
                  <a:tcPr marL="70869" marR="70869" marT="0" marB="0"/>
                </a:tc>
                <a:tc>
                  <a:txBody>
                    <a:bodyPr/>
                    <a:lstStyle/>
                    <a:p>
                      <a:pPr algn="r" rtl="1">
                        <a:lnSpc>
                          <a:spcPct val="150000"/>
                        </a:lnSpc>
                        <a:spcAft>
                          <a:spcPts val="0"/>
                        </a:spcAft>
                      </a:pPr>
                      <a:r>
                        <a:rPr lang="he-IL" sz="1200">
                          <a:latin typeface="Calibri"/>
                          <a:ea typeface="Calibri"/>
                          <a:cs typeface="Arial"/>
                        </a:rPr>
                        <a:t>2.0169</a:t>
                      </a:r>
                      <a:endParaRPr lang="en-US" sz="1100">
                        <a:latin typeface="Calibri"/>
                        <a:ea typeface="Calibri"/>
                        <a:cs typeface="Arial"/>
                      </a:endParaRPr>
                    </a:p>
                  </a:txBody>
                  <a:tcPr marL="70869" marR="70869" marT="0" marB="0"/>
                </a:tc>
                <a:tc>
                  <a:txBody>
                    <a:bodyPr/>
                    <a:lstStyle/>
                    <a:p>
                      <a:pPr algn="r" rtl="1">
                        <a:lnSpc>
                          <a:spcPct val="150000"/>
                        </a:lnSpc>
                        <a:spcAft>
                          <a:spcPts val="0"/>
                        </a:spcAft>
                      </a:pPr>
                      <a:endParaRPr lang="he-IL" sz="1200">
                        <a:latin typeface="Calibri"/>
                        <a:ea typeface="Calibri"/>
                        <a:cs typeface="Arial"/>
                      </a:endParaRPr>
                    </a:p>
                  </a:txBody>
                  <a:tcPr marL="70869" marR="70869" marT="0" marB="0"/>
                </a:tc>
                <a:tc>
                  <a:txBody>
                    <a:bodyPr/>
                    <a:lstStyle/>
                    <a:p>
                      <a:pPr algn="r" rtl="1">
                        <a:lnSpc>
                          <a:spcPct val="150000"/>
                        </a:lnSpc>
                        <a:spcAft>
                          <a:spcPts val="0"/>
                        </a:spcAft>
                      </a:pPr>
                      <a:r>
                        <a:rPr lang="he-IL" sz="1200" dirty="0">
                          <a:solidFill>
                            <a:srgbClr val="FF0000"/>
                          </a:solidFill>
                          <a:latin typeface="Calibri"/>
                          <a:ea typeface="Calibri"/>
                          <a:cs typeface="Arial"/>
                        </a:rPr>
                        <a:t>0.5263</a:t>
                      </a:r>
                      <a:endParaRPr lang="en-US" sz="1100" dirty="0">
                        <a:solidFill>
                          <a:srgbClr val="FF0000"/>
                        </a:solidFill>
                        <a:latin typeface="Calibri"/>
                        <a:ea typeface="Calibri"/>
                        <a:cs typeface="Arial"/>
                      </a:endParaRPr>
                    </a:p>
                  </a:txBody>
                  <a:tcPr marL="70869" marR="70869" marT="0" marB="0"/>
                </a:tc>
              </a:tr>
              <a:tr h="370840">
                <a:tc>
                  <a:txBody>
                    <a:bodyPr/>
                    <a:lstStyle/>
                    <a:p>
                      <a:pPr algn="r" rtl="1">
                        <a:lnSpc>
                          <a:spcPct val="150000"/>
                        </a:lnSpc>
                        <a:spcAft>
                          <a:spcPts val="0"/>
                        </a:spcAft>
                      </a:pPr>
                      <a:r>
                        <a:rPr lang="he-IL" sz="1200">
                          <a:latin typeface="Calibri"/>
                          <a:ea typeface="Calibri"/>
                          <a:cs typeface="Arial"/>
                        </a:rPr>
                        <a:t>שינוי (ניסוי – ביקורת)</a:t>
                      </a:r>
                      <a:endParaRPr lang="en-US" sz="1100">
                        <a:latin typeface="Calibri"/>
                        <a:ea typeface="Calibri"/>
                        <a:cs typeface="Arial"/>
                      </a:endParaRPr>
                    </a:p>
                  </a:txBody>
                  <a:tcPr marL="70869" marR="70869" marT="0" marB="0"/>
                </a:tc>
                <a:tc>
                  <a:txBody>
                    <a:bodyPr/>
                    <a:lstStyle/>
                    <a:p>
                      <a:pPr algn="r" rtl="0">
                        <a:lnSpc>
                          <a:spcPct val="150000"/>
                        </a:lnSpc>
                        <a:spcAft>
                          <a:spcPts val="0"/>
                        </a:spcAft>
                      </a:pPr>
                      <a:r>
                        <a:rPr lang="en-US" sz="1200">
                          <a:latin typeface="Calibri"/>
                          <a:ea typeface="Calibri"/>
                          <a:cs typeface="Arial"/>
                        </a:rPr>
                        <a:t>-0.1964</a:t>
                      </a:r>
                      <a:endParaRPr lang="en-US" sz="1100">
                        <a:latin typeface="Calibri"/>
                        <a:ea typeface="Calibri"/>
                        <a:cs typeface="Arial"/>
                      </a:endParaRPr>
                    </a:p>
                  </a:txBody>
                  <a:tcPr marL="70869" marR="70869" marT="0" marB="0"/>
                </a:tc>
                <a:tc>
                  <a:txBody>
                    <a:bodyPr/>
                    <a:lstStyle/>
                    <a:p>
                      <a:pPr algn="r" rtl="1">
                        <a:lnSpc>
                          <a:spcPct val="150000"/>
                        </a:lnSpc>
                        <a:spcAft>
                          <a:spcPts val="0"/>
                        </a:spcAft>
                      </a:pPr>
                      <a:r>
                        <a:rPr lang="he-IL" sz="1200">
                          <a:latin typeface="Calibri"/>
                          <a:ea typeface="Calibri"/>
                          <a:cs typeface="Arial"/>
                        </a:rPr>
                        <a:t>0.708</a:t>
                      </a:r>
                      <a:endParaRPr lang="en-US" sz="1100">
                        <a:latin typeface="Calibri"/>
                        <a:ea typeface="Calibri"/>
                        <a:cs typeface="Arial"/>
                      </a:endParaRPr>
                    </a:p>
                  </a:txBody>
                  <a:tcPr marL="70869" marR="70869" marT="0" marB="0"/>
                </a:tc>
                <a:tc>
                  <a:txBody>
                    <a:bodyPr/>
                    <a:lstStyle/>
                    <a:p>
                      <a:pPr algn="r" rtl="0">
                        <a:lnSpc>
                          <a:spcPct val="150000"/>
                        </a:lnSpc>
                        <a:spcAft>
                          <a:spcPts val="0"/>
                        </a:spcAft>
                      </a:pPr>
                      <a:r>
                        <a:rPr lang="en-US" sz="1200">
                          <a:latin typeface="Calibri"/>
                          <a:ea typeface="Calibri"/>
                          <a:cs typeface="Arial"/>
                        </a:rPr>
                        <a:t>-0.1988</a:t>
                      </a:r>
                      <a:endParaRPr lang="en-US" sz="1100">
                        <a:latin typeface="Calibri"/>
                        <a:ea typeface="Calibri"/>
                        <a:cs typeface="Arial"/>
                      </a:endParaRPr>
                    </a:p>
                  </a:txBody>
                  <a:tcPr marL="70869" marR="70869" marT="0" marB="0"/>
                </a:tc>
                <a:tc>
                  <a:txBody>
                    <a:bodyPr/>
                    <a:lstStyle/>
                    <a:p>
                      <a:pPr algn="r" rtl="1">
                        <a:lnSpc>
                          <a:spcPct val="150000"/>
                        </a:lnSpc>
                        <a:spcAft>
                          <a:spcPts val="0"/>
                        </a:spcAft>
                      </a:pPr>
                      <a:r>
                        <a:rPr lang="he-IL" sz="1200">
                          <a:latin typeface="Calibri"/>
                          <a:ea typeface="Calibri"/>
                          <a:cs typeface="Arial"/>
                        </a:rPr>
                        <a:t>0.2133</a:t>
                      </a:r>
                      <a:endParaRPr lang="en-US" sz="1100">
                        <a:latin typeface="Calibri"/>
                        <a:ea typeface="Calibri"/>
                        <a:cs typeface="Arial"/>
                      </a:endParaRPr>
                    </a:p>
                  </a:txBody>
                  <a:tcPr marL="70869" marR="70869" marT="0" marB="0"/>
                </a:tc>
                <a:tc>
                  <a:txBody>
                    <a:bodyPr/>
                    <a:lstStyle/>
                    <a:p>
                      <a:pPr algn="r" rtl="1">
                        <a:lnSpc>
                          <a:spcPct val="150000"/>
                        </a:lnSpc>
                        <a:spcAft>
                          <a:spcPts val="0"/>
                        </a:spcAft>
                      </a:pPr>
                      <a:endParaRPr lang="he-IL" sz="1200">
                        <a:latin typeface="Calibri"/>
                        <a:ea typeface="Calibri"/>
                        <a:cs typeface="Arial"/>
                      </a:endParaRPr>
                    </a:p>
                  </a:txBody>
                  <a:tcPr marL="70869" marR="70869" marT="0" marB="0"/>
                </a:tc>
              </a:tr>
              <a:tr h="370840">
                <a:tc gridSpan="6">
                  <a:txBody>
                    <a:bodyPr/>
                    <a:lstStyle/>
                    <a:p>
                      <a:pPr algn="ctr" rtl="1">
                        <a:lnSpc>
                          <a:spcPct val="150000"/>
                        </a:lnSpc>
                        <a:spcAft>
                          <a:spcPts val="0"/>
                        </a:spcAft>
                      </a:pPr>
                      <a:r>
                        <a:rPr lang="he-IL" sz="1200">
                          <a:latin typeface="Calibri"/>
                          <a:ea typeface="Calibri"/>
                          <a:cs typeface="Arial"/>
                        </a:rPr>
                        <a:t>תוצאות רמת הידע של התלמידים בננורובוטים</a:t>
                      </a:r>
                      <a:endParaRPr lang="en-US" sz="1100">
                        <a:latin typeface="Calibri"/>
                        <a:ea typeface="Calibri"/>
                        <a:cs typeface="Arial"/>
                      </a:endParaRPr>
                    </a:p>
                  </a:txBody>
                  <a:tcPr marL="70869" marR="70869" marT="0" marB="0"/>
                </a:tc>
                <a:tc hMerge="1">
                  <a:txBody>
                    <a:bodyPr/>
                    <a:lstStyle/>
                    <a:p>
                      <a:pPr rtl="1"/>
                      <a:endParaRPr lang="he-IL"/>
                    </a:p>
                  </a:txBody>
                  <a:tcPr/>
                </a:tc>
                <a:tc hMerge="1">
                  <a:txBody>
                    <a:bodyPr/>
                    <a:lstStyle/>
                    <a:p>
                      <a:pPr rtl="1"/>
                      <a:endParaRPr lang="he-IL"/>
                    </a:p>
                  </a:txBody>
                  <a:tcPr/>
                </a:tc>
                <a:tc hMerge="1">
                  <a:txBody>
                    <a:bodyPr/>
                    <a:lstStyle/>
                    <a:p>
                      <a:pPr rtl="1"/>
                      <a:endParaRPr lang="he-IL"/>
                    </a:p>
                  </a:txBody>
                  <a:tcPr/>
                </a:tc>
                <a:tc hMerge="1">
                  <a:txBody>
                    <a:bodyPr/>
                    <a:lstStyle/>
                    <a:p>
                      <a:pPr rtl="1"/>
                      <a:endParaRPr lang="he-IL"/>
                    </a:p>
                  </a:txBody>
                  <a:tcPr/>
                </a:tc>
                <a:tc hMerge="1">
                  <a:txBody>
                    <a:bodyPr/>
                    <a:lstStyle/>
                    <a:p>
                      <a:pPr rtl="1"/>
                      <a:endParaRPr lang="he-IL"/>
                    </a:p>
                  </a:txBody>
                  <a:tcPr/>
                </a:tc>
              </a:tr>
              <a:tr h="370840">
                <a:tc>
                  <a:txBody>
                    <a:bodyPr/>
                    <a:lstStyle/>
                    <a:p>
                      <a:pPr algn="r" rtl="1">
                        <a:lnSpc>
                          <a:spcPct val="150000"/>
                        </a:lnSpc>
                        <a:spcAft>
                          <a:spcPts val="0"/>
                        </a:spcAft>
                      </a:pPr>
                      <a:endParaRPr lang="he-IL" sz="1200">
                        <a:latin typeface="Calibri"/>
                        <a:ea typeface="Calibri"/>
                        <a:cs typeface="Arial"/>
                      </a:endParaRPr>
                    </a:p>
                  </a:txBody>
                  <a:tcPr marL="70869" marR="70869" marT="0" marB="0"/>
                </a:tc>
                <a:tc>
                  <a:txBody>
                    <a:bodyPr/>
                    <a:lstStyle/>
                    <a:p>
                      <a:pPr algn="r" rtl="1">
                        <a:lnSpc>
                          <a:spcPct val="150000"/>
                        </a:lnSpc>
                        <a:spcAft>
                          <a:spcPts val="0"/>
                        </a:spcAft>
                      </a:pPr>
                      <a:r>
                        <a:rPr lang="he-IL" sz="1200">
                          <a:latin typeface="Calibri"/>
                          <a:ea typeface="Calibri"/>
                          <a:cs typeface="Arial"/>
                        </a:rPr>
                        <a:t>נתוני פרי</a:t>
                      </a:r>
                      <a:endParaRPr lang="en-US" sz="1100">
                        <a:latin typeface="Calibri"/>
                        <a:ea typeface="Calibri"/>
                        <a:cs typeface="Arial"/>
                      </a:endParaRPr>
                    </a:p>
                  </a:txBody>
                  <a:tcPr marL="70869" marR="70869" marT="0" marB="0"/>
                </a:tc>
                <a:tc>
                  <a:txBody>
                    <a:bodyPr/>
                    <a:lstStyle/>
                    <a:p>
                      <a:pPr algn="r" rtl="1">
                        <a:lnSpc>
                          <a:spcPct val="150000"/>
                        </a:lnSpc>
                        <a:spcAft>
                          <a:spcPts val="0"/>
                        </a:spcAft>
                      </a:pPr>
                      <a:r>
                        <a:rPr lang="en-US" sz="1200" i="1">
                          <a:latin typeface="Calibri"/>
                          <a:ea typeface="Calibri"/>
                          <a:cs typeface="Arial"/>
                        </a:rPr>
                        <a:t>p</a:t>
                      </a:r>
                      <a:endParaRPr lang="en-US" sz="1100">
                        <a:latin typeface="Calibri"/>
                        <a:ea typeface="Calibri"/>
                        <a:cs typeface="Arial"/>
                      </a:endParaRPr>
                    </a:p>
                  </a:txBody>
                  <a:tcPr marL="70869" marR="70869" marT="0" marB="0"/>
                </a:tc>
                <a:tc>
                  <a:txBody>
                    <a:bodyPr/>
                    <a:lstStyle/>
                    <a:p>
                      <a:pPr algn="r" rtl="1">
                        <a:lnSpc>
                          <a:spcPct val="150000"/>
                        </a:lnSpc>
                        <a:spcAft>
                          <a:spcPts val="0"/>
                        </a:spcAft>
                      </a:pPr>
                      <a:r>
                        <a:rPr lang="he-IL" sz="1200">
                          <a:latin typeface="Calibri"/>
                          <a:ea typeface="Calibri"/>
                          <a:cs typeface="Arial"/>
                        </a:rPr>
                        <a:t>נתוני פוסט</a:t>
                      </a:r>
                      <a:endParaRPr lang="en-US" sz="1100">
                        <a:latin typeface="Calibri"/>
                        <a:ea typeface="Calibri"/>
                        <a:cs typeface="Arial"/>
                      </a:endParaRPr>
                    </a:p>
                  </a:txBody>
                  <a:tcPr marL="70869" marR="70869" marT="0" marB="0"/>
                </a:tc>
                <a:tc>
                  <a:txBody>
                    <a:bodyPr/>
                    <a:lstStyle/>
                    <a:p>
                      <a:pPr algn="r" rtl="1">
                        <a:lnSpc>
                          <a:spcPct val="150000"/>
                        </a:lnSpc>
                        <a:spcAft>
                          <a:spcPts val="0"/>
                        </a:spcAft>
                      </a:pPr>
                      <a:r>
                        <a:rPr lang="en-US" sz="1200" i="1">
                          <a:latin typeface="Calibri"/>
                          <a:ea typeface="Calibri"/>
                          <a:cs typeface="Arial"/>
                        </a:rPr>
                        <a:t>p</a:t>
                      </a:r>
                      <a:endParaRPr lang="en-US" sz="1100">
                        <a:latin typeface="Calibri"/>
                        <a:ea typeface="Calibri"/>
                        <a:cs typeface="Arial"/>
                      </a:endParaRPr>
                    </a:p>
                  </a:txBody>
                  <a:tcPr marL="70869" marR="70869" marT="0" marB="0"/>
                </a:tc>
                <a:tc>
                  <a:txBody>
                    <a:bodyPr/>
                    <a:lstStyle/>
                    <a:p>
                      <a:pPr algn="r" rtl="1">
                        <a:lnSpc>
                          <a:spcPct val="150000"/>
                        </a:lnSpc>
                        <a:spcAft>
                          <a:spcPts val="0"/>
                        </a:spcAft>
                      </a:pPr>
                      <a:r>
                        <a:rPr lang="he-IL" sz="1200">
                          <a:latin typeface="Calibri"/>
                          <a:ea typeface="Calibri"/>
                          <a:cs typeface="Arial"/>
                        </a:rPr>
                        <a:t>השינוי (פוסט- פרי)</a:t>
                      </a:r>
                      <a:endParaRPr lang="en-US" sz="1100">
                        <a:latin typeface="Calibri"/>
                        <a:ea typeface="Calibri"/>
                        <a:cs typeface="Arial"/>
                      </a:endParaRPr>
                    </a:p>
                  </a:txBody>
                  <a:tcPr marL="70869" marR="70869" marT="0" marB="0"/>
                </a:tc>
              </a:tr>
              <a:tr h="370840">
                <a:tc>
                  <a:txBody>
                    <a:bodyPr/>
                    <a:lstStyle/>
                    <a:p>
                      <a:pPr algn="r" rtl="1">
                        <a:lnSpc>
                          <a:spcPct val="150000"/>
                        </a:lnSpc>
                        <a:spcAft>
                          <a:spcPts val="0"/>
                        </a:spcAft>
                      </a:pPr>
                      <a:r>
                        <a:rPr lang="he-IL" sz="1200">
                          <a:latin typeface="Calibri"/>
                          <a:ea typeface="Calibri"/>
                          <a:cs typeface="Arial"/>
                        </a:rPr>
                        <a:t>ביקורת</a:t>
                      </a:r>
                      <a:endParaRPr lang="en-US" sz="1100">
                        <a:latin typeface="Calibri"/>
                        <a:ea typeface="Calibri"/>
                        <a:cs typeface="Arial"/>
                      </a:endParaRPr>
                    </a:p>
                  </a:txBody>
                  <a:tcPr marL="70869" marR="70869" marT="0" marB="0"/>
                </a:tc>
                <a:tc>
                  <a:txBody>
                    <a:bodyPr/>
                    <a:lstStyle/>
                    <a:p>
                      <a:pPr algn="r" rtl="1">
                        <a:lnSpc>
                          <a:spcPct val="150000"/>
                        </a:lnSpc>
                        <a:spcAft>
                          <a:spcPts val="0"/>
                        </a:spcAft>
                      </a:pPr>
                      <a:r>
                        <a:rPr lang="he-IL" sz="1200">
                          <a:latin typeface="Calibri"/>
                          <a:ea typeface="Calibri"/>
                          <a:cs typeface="Arial"/>
                        </a:rPr>
                        <a:t>1.4848</a:t>
                      </a:r>
                      <a:endParaRPr lang="en-US" sz="1100">
                        <a:latin typeface="Calibri"/>
                        <a:ea typeface="Calibri"/>
                        <a:cs typeface="Arial"/>
                      </a:endParaRPr>
                    </a:p>
                  </a:txBody>
                  <a:tcPr marL="70869" marR="70869" marT="0" marB="0"/>
                </a:tc>
                <a:tc>
                  <a:txBody>
                    <a:bodyPr/>
                    <a:lstStyle/>
                    <a:p>
                      <a:pPr algn="r" rtl="1">
                        <a:lnSpc>
                          <a:spcPct val="150000"/>
                        </a:lnSpc>
                        <a:spcAft>
                          <a:spcPts val="0"/>
                        </a:spcAft>
                      </a:pPr>
                      <a:endParaRPr lang="he-IL" sz="1200">
                        <a:latin typeface="Calibri"/>
                        <a:ea typeface="Calibri"/>
                        <a:cs typeface="Arial"/>
                      </a:endParaRPr>
                    </a:p>
                  </a:txBody>
                  <a:tcPr marL="70869" marR="70869" marT="0" marB="0"/>
                </a:tc>
                <a:tc>
                  <a:txBody>
                    <a:bodyPr/>
                    <a:lstStyle/>
                    <a:p>
                      <a:pPr algn="r" rtl="1">
                        <a:lnSpc>
                          <a:spcPct val="150000"/>
                        </a:lnSpc>
                        <a:spcAft>
                          <a:spcPts val="0"/>
                        </a:spcAft>
                      </a:pPr>
                      <a:r>
                        <a:rPr lang="he-IL" sz="1200">
                          <a:latin typeface="Calibri"/>
                          <a:ea typeface="Calibri"/>
                          <a:cs typeface="Arial"/>
                        </a:rPr>
                        <a:t>1.5161</a:t>
                      </a:r>
                      <a:endParaRPr lang="en-US" sz="1100">
                        <a:latin typeface="Calibri"/>
                        <a:ea typeface="Calibri"/>
                        <a:cs typeface="Arial"/>
                      </a:endParaRPr>
                    </a:p>
                  </a:txBody>
                  <a:tcPr marL="70869" marR="70869" marT="0" marB="0"/>
                </a:tc>
                <a:tc>
                  <a:txBody>
                    <a:bodyPr/>
                    <a:lstStyle/>
                    <a:p>
                      <a:pPr algn="r" rtl="1">
                        <a:lnSpc>
                          <a:spcPct val="150000"/>
                        </a:lnSpc>
                        <a:spcAft>
                          <a:spcPts val="0"/>
                        </a:spcAft>
                      </a:pPr>
                      <a:endParaRPr lang="he-IL" sz="1200">
                        <a:latin typeface="Calibri"/>
                        <a:ea typeface="Calibri"/>
                        <a:cs typeface="Arial"/>
                      </a:endParaRPr>
                    </a:p>
                  </a:txBody>
                  <a:tcPr marL="70869" marR="70869" marT="0" marB="0"/>
                </a:tc>
                <a:tc>
                  <a:txBody>
                    <a:bodyPr/>
                    <a:lstStyle/>
                    <a:p>
                      <a:pPr algn="r" rtl="1">
                        <a:lnSpc>
                          <a:spcPct val="150000"/>
                        </a:lnSpc>
                        <a:spcAft>
                          <a:spcPts val="0"/>
                        </a:spcAft>
                      </a:pPr>
                      <a:r>
                        <a:rPr lang="he-IL" sz="1200" dirty="0">
                          <a:solidFill>
                            <a:srgbClr val="FF0000"/>
                          </a:solidFill>
                          <a:latin typeface="Calibri"/>
                          <a:ea typeface="Calibri"/>
                          <a:cs typeface="Arial"/>
                        </a:rPr>
                        <a:t>0.0313</a:t>
                      </a:r>
                      <a:endParaRPr lang="en-US" sz="1100" dirty="0">
                        <a:solidFill>
                          <a:srgbClr val="FF0000"/>
                        </a:solidFill>
                        <a:latin typeface="Calibri"/>
                        <a:ea typeface="Calibri"/>
                        <a:cs typeface="Arial"/>
                      </a:endParaRPr>
                    </a:p>
                  </a:txBody>
                  <a:tcPr marL="70869" marR="70869" marT="0" marB="0"/>
                </a:tc>
              </a:tr>
              <a:tr h="370840">
                <a:tc>
                  <a:txBody>
                    <a:bodyPr/>
                    <a:lstStyle/>
                    <a:p>
                      <a:pPr algn="r" rtl="1">
                        <a:lnSpc>
                          <a:spcPct val="150000"/>
                        </a:lnSpc>
                        <a:spcAft>
                          <a:spcPts val="0"/>
                        </a:spcAft>
                      </a:pPr>
                      <a:r>
                        <a:rPr lang="he-IL" sz="1200">
                          <a:latin typeface="Calibri"/>
                          <a:ea typeface="Calibri"/>
                          <a:cs typeface="Arial"/>
                        </a:rPr>
                        <a:t>ניסוי</a:t>
                      </a:r>
                      <a:endParaRPr lang="en-US" sz="1100">
                        <a:latin typeface="Calibri"/>
                        <a:ea typeface="Calibri"/>
                        <a:cs typeface="Arial"/>
                      </a:endParaRPr>
                    </a:p>
                  </a:txBody>
                  <a:tcPr marL="70869" marR="70869" marT="0" marB="0"/>
                </a:tc>
                <a:tc>
                  <a:txBody>
                    <a:bodyPr/>
                    <a:lstStyle/>
                    <a:p>
                      <a:pPr algn="r" rtl="1">
                        <a:lnSpc>
                          <a:spcPct val="150000"/>
                        </a:lnSpc>
                        <a:spcAft>
                          <a:spcPts val="0"/>
                        </a:spcAft>
                      </a:pPr>
                      <a:r>
                        <a:rPr lang="he-IL" sz="1200">
                          <a:latin typeface="Calibri"/>
                          <a:ea typeface="Calibri"/>
                          <a:cs typeface="Arial"/>
                        </a:rPr>
                        <a:t>1.7308</a:t>
                      </a:r>
                      <a:endParaRPr lang="en-US" sz="1100">
                        <a:latin typeface="Calibri"/>
                        <a:ea typeface="Calibri"/>
                        <a:cs typeface="Arial"/>
                      </a:endParaRPr>
                    </a:p>
                  </a:txBody>
                  <a:tcPr marL="70869" marR="70869" marT="0" marB="0"/>
                </a:tc>
                <a:tc>
                  <a:txBody>
                    <a:bodyPr/>
                    <a:lstStyle/>
                    <a:p>
                      <a:pPr algn="r" rtl="1">
                        <a:lnSpc>
                          <a:spcPct val="150000"/>
                        </a:lnSpc>
                        <a:spcAft>
                          <a:spcPts val="0"/>
                        </a:spcAft>
                      </a:pPr>
                      <a:endParaRPr lang="he-IL" sz="1200">
                        <a:latin typeface="Calibri"/>
                        <a:ea typeface="Calibri"/>
                        <a:cs typeface="Arial"/>
                      </a:endParaRPr>
                    </a:p>
                  </a:txBody>
                  <a:tcPr marL="70869" marR="70869" marT="0" marB="0"/>
                </a:tc>
                <a:tc>
                  <a:txBody>
                    <a:bodyPr/>
                    <a:lstStyle/>
                    <a:p>
                      <a:pPr algn="r" rtl="1">
                        <a:lnSpc>
                          <a:spcPct val="150000"/>
                        </a:lnSpc>
                        <a:spcAft>
                          <a:spcPts val="0"/>
                        </a:spcAft>
                      </a:pPr>
                      <a:r>
                        <a:rPr lang="he-IL" sz="1200">
                          <a:latin typeface="Calibri"/>
                          <a:ea typeface="Calibri"/>
                          <a:cs typeface="Arial"/>
                        </a:rPr>
                        <a:t>1.8814</a:t>
                      </a:r>
                      <a:endParaRPr lang="en-US" sz="1100">
                        <a:latin typeface="Calibri"/>
                        <a:ea typeface="Calibri"/>
                        <a:cs typeface="Arial"/>
                      </a:endParaRPr>
                    </a:p>
                  </a:txBody>
                  <a:tcPr marL="70869" marR="70869" marT="0" marB="0"/>
                </a:tc>
                <a:tc>
                  <a:txBody>
                    <a:bodyPr/>
                    <a:lstStyle/>
                    <a:p>
                      <a:pPr algn="r" rtl="1">
                        <a:lnSpc>
                          <a:spcPct val="150000"/>
                        </a:lnSpc>
                        <a:spcAft>
                          <a:spcPts val="0"/>
                        </a:spcAft>
                      </a:pPr>
                      <a:endParaRPr lang="he-IL" sz="1200">
                        <a:latin typeface="Calibri"/>
                        <a:ea typeface="Calibri"/>
                        <a:cs typeface="Arial"/>
                      </a:endParaRPr>
                    </a:p>
                  </a:txBody>
                  <a:tcPr marL="70869" marR="70869" marT="0" marB="0"/>
                </a:tc>
                <a:tc>
                  <a:txBody>
                    <a:bodyPr/>
                    <a:lstStyle/>
                    <a:p>
                      <a:pPr algn="r" rtl="1">
                        <a:lnSpc>
                          <a:spcPct val="150000"/>
                        </a:lnSpc>
                        <a:spcAft>
                          <a:spcPts val="0"/>
                        </a:spcAft>
                      </a:pPr>
                      <a:r>
                        <a:rPr lang="he-IL" sz="1200" dirty="0">
                          <a:solidFill>
                            <a:srgbClr val="FF0000"/>
                          </a:solidFill>
                          <a:latin typeface="Calibri"/>
                          <a:ea typeface="Calibri"/>
                          <a:cs typeface="Arial"/>
                        </a:rPr>
                        <a:t>0.1506</a:t>
                      </a:r>
                      <a:endParaRPr lang="en-US" sz="1100" dirty="0">
                        <a:solidFill>
                          <a:srgbClr val="FF0000"/>
                        </a:solidFill>
                        <a:latin typeface="Calibri"/>
                        <a:ea typeface="Calibri"/>
                        <a:cs typeface="Arial"/>
                      </a:endParaRPr>
                    </a:p>
                  </a:txBody>
                  <a:tcPr marL="70869" marR="70869" marT="0" marB="0"/>
                </a:tc>
              </a:tr>
              <a:tr h="370840">
                <a:tc>
                  <a:txBody>
                    <a:bodyPr/>
                    <a:lstStyle/>
                    <a:p>
                      <a:pPr algn="r" rtl="1">
                        <a:lnSpc>
                          <a:spcPct val="150000"/>
                        </a:lnSpc>
                        <a:spcAft>
                          <a:spcPts val="0"/>
                        </a:spcAft>
                      </a:pPr>
                      <a:r>
                        <a:rPr lang="he-IL" sz="1200">
                          <a:latin typeface="Calibri"/>
                          <a:ea typeface="Calibri"/>
                          <a:cs typeface="Arial"/>
                        </a:rPr>
                        <a:t>שינוי (ניסוי – ביקורת)</a:t>
                      </a:r>
                      <a:endParaRPr lang="en-US" sz="1100">
                        <a:latin typeface="Calibri"/>
                        <a:ea typeface="Calibri"/>
                        <a:cs typeface="Arial"/>
                      </a:endParaRPr>
                    </a:p>
                  </a:txBody>
                  <a:tcPr marL="70869" marR="70869" marT="0" marB="0"/>
                </a:tc>
                <a:tc>
                  <a:txBody>
                    <a:bodyPr/>
                    <a:lstStyle/>
                    <a:p>
                      <a:pPr algn="r" rtl="0">
                        <a:lnSpc>
                          <a:spcPct val="150000"/>
                        </a:lnSpc>
                        <a:spcAft>
                          <a:spcPts val="0"/>
                        </a:spcAft>
                      </a:pPr>
                      <a:r>
                        <a:rPr lang="en-US" sz="1200">
                          <a:latin typeface="Calibri"/>
                          <a:ea typeface="Calibri"/>
                          <a:cs typeface="Arial"/>
                        </a:rPr>
                        <a:t>-0.2459</a:t>
                      </a:r>
                      <a:endParaRPr lang="en-US" sz="1100">
                        <a:latin typeface="Calibri"/>
                        <a:ea typeface="Calibri"/>
                        <a:cs typeface="Arial"/>
                      </a:endParaRPr>
                    </a:p>
                  </a:txBody>
                  <a:tcPr marL="70869" marR="70869" marT="0" marB="0"/>
                </a:tc>
                <a:tc>
                  <a:txBody>
                    <a:bodyPr/>
                    <a:lstStyle/>
                    <a:p>
                      <a:pPr algn="r" rtl="1">
                        <a:lnSpc>
                          <a:spcPct val="150000"/>
                        </a:lnSpc>
                        <a:spcAft>
                          <a:spcPts val="0"/>
                        </a:spcAft>
                      </a:pPr>
                      <a:r>
                        <a:rPr lang="he-IL" sz="1200">
                          <a:latin typeface="Calibri"/>
                          <a:ea typeface="Calibri"/>
                          <a:cs typeface="Arial"/>
                        </a:rPr>
                        <a:t>0.0451</a:t>
                      </a:r>
                      <a:endParaRPr lang="en-US" sz="1100">
                        <a:latin typeface="Calibri"/>
                        <a:ea typeface="Calibri"/>
                        <a:cs typeface="Arial"/>
                      </a:endParaRPr>
                    </a:p>
                  </a:txBody>
                  <a:tcPr marL="70869" marR="70869" marT="0" marB="0"/>
                </a:tc>
                <a:tc>
                  <a:txBody>
                    <a:bodyPr/>
                    <a:lstStyle/>
                    <a:p>
                      <a:pPr algn="r" rtl="0">
                        <a:lnSpc>
                          <a:spcPct val="150000"/>
                        </a:lnSpc>
                        <a:spcAft>
                          <a:spcPts val="0"/>
                        </a:spcAft>
                      </a:pPr>
                      <a:r>
                        <a:rPr lang="en-US" sz="1200">
                          <a:latin typeface="Calibri"/>
                          <a:ea typeface="Calibri"/>
                          <a:cs typeface="Arial"/>
                        </a:rPr>
                        <a:t>-0.3652</a:t>
                      </a:r>
                      <a:endParaRPr lang="en-US" sz="1100">
                        <a:latin typeface="Calibri"/>
                        <a:ea typeface="Calibri"/>
                        <a:cs typeface="Arial"/>
                      </a:endParaRPr>
                    </a:p>
                  </a:txBody>
                  <a:tcPr marL="70869" marR="70869" marT="0" marB="0"/>
                </a:tc>
                <a:tc>
                  <a:txBody>
                    <a:bodyPr/>
                    <a:lstStyle/>
                    <a:p>
                      <a:pPr algn="r" rtl="1">
                        <a:lnSpc>
                          <a:spcPct val="150000"/>
                        </a:lnSpc>
                        <a:spcAft>
                          <a:spcPts val="0"/>
                        </a:spcAft>
                      </a:pPr>
                      <a:r>
                        <a:rPr lang="he-IL" sz="1200">
                          <a:latin typeface="Calibri"/>
                          <a:ea typeface="Calibri"/>
                          <a:cs typeface="Arial"/>
                        </a:rPr>
                        <a:t>0.0032</a:t>
                      </a:r>
                      <a:endParaRPr lang="en-US" sz="1100">
                        <a:latin typeface="Calibri"/>
                        <a:ea typeface="Calibri"/>
                        <a:cs typeface="Arial"/>
                      </a:endParaRPr>
                    </a:p>
                  </a:txBody>
                  <a:tcPr marL="70869" marR="70869" marT="0" marB="0"/>
                </a:tc>
                <a:tc>
                  <a:txBody>
                    <a:bodyPr/>
                    <a:lstStyle/>
                    <a:p>
                      <a:pPr algn="r" rtl="1">
                        <a:lnSpc>
                          <a:spcPct val="150000"/>
                        </a:lnSpc>
                        <a:spcAft>
                          <a:spcPts val="0"/>
                        </a:spcAft>
                      </a:pPr>
                      <a:endParaRPr lang="he-IL" sz="1200" dirty="0">
                        <a:latin typeface="Calibri"/>
                        <a:ea typeface="Calibri"/>
                        <a:cs typeface="Arial"/>
                      </a:endParaRPr>
                    </a:p>
                  </a:txBody>
                  <a:tcPr marL="70869" marR="70869" marT="0" marB="0"/>
                </a:tc>
              </a:tr>
            </a:tbl>
          </a:graphicData>
        </a:graphic>
      </p:graphicFrame>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normAutofit fontScale="90000"/>
          </a:bodyPr>
          <a:lstStyle/>
          <a:p>
            <a:r>
              <a:rPr lang="he-IL" b="1" dirty="0" smtClean="0"/>
              <a:t>המלצות להמשך וליישום</a:t>
            </a:r>
            <a:r>
              <a:rPr lang="en-US" dirty="0" smtClean="0"/>
              <a:t/>
            </a:r>
            <a:br>
              <a:rPr lang="en-US" dirty="0" smtClean="0"/>
            </a:br>
            <a:endParaRPr lang="he-IL" dirty="0"/>
          </a:p>
        </p:txBody>
      </p:sp>
      <p:sp>
        <p:nvSpPr>
          <p:cNvPr id="3" name="מציין מיקום תוכן 2"/>
          <p:cNvSpPr>
            <a:spLocks noGrp="1"/>
          </p:cNvSpPr>
          <p:nvPr>
            <p:ph sz="quarter" idx="1"/>
          </p:nvPr>
        </p:nvSpPr>
        <p:spPr/>
        <p:txBody>
          <a:bodyPr>
            <a:normAutofit/>
          </a:bodyPr>
          <a:lstStyle/>
          <a:p>
            <a:r>
              <a:rPr lang="he-IL" sz="2400" dirty="0" smtClean="0">
                <a:cs typeface="+mj-cs"/>
              </a:rPr>
              <a:t>התערבות לימודית הכוללת תכנים מחוץ לתכנית הלימודים ושילוב פעילויות שבהם התלמידים פעילים בעשייה, במהלך שנת הלימודים.</a:t>
            </a:r>
          </a:p>
          <a:p>
            <a:pPr>
              <a:buNone/>
            </a:pPr>
            <a:endParaRPr lang="he-IL" sz="2400" dirty="0" smtClean="0">
              <a:cs typeface="+mj-cs"/>
            </a:endParaRPr>
          </a:p>
          <a:p>
            <a:r>
              <a:rPr lang="he-IL" sz="2400" dirty="0" smtClean="0">
                <a:cs typeface="+mj-cs"/>
              </a:rPr>
              <a:t>בחירת נושאים שהם בחזית המדע וההתפתחות וקשורים בקשר הדוק עם חיי היום יום בתחומים רבים כמו ננוטכנולוגיה.</a:t>
            </a:r>
          </a:p>
          <a:p>
            <a:pPr>
              <a:buNone/>
            </a:pPr>
            <a:endParaRPr lang="he-IL" sz="2400" dirty="0" smtClean="0">
              <a:cs typeface="+mj-cs"/>
            </a:endParaRPr>
          </a:p>
          <a:p>
            <a:r>
              <a:rPr lang="he-IL" sz="2400" dirty="0" smtClean="0">
                <a:cs typeface="+mj-cs"/>
              </a:rPr>
              <a:t>הפניית מבטם של התלמידים לסוגיות חברתיות ואתיות בתחום הנבחר.</a:t>
            </a:r>
            <a:endParaRPr lang="he-IL" sz="2400" dirty="0">
              <a:cs typeface="+mj-cs"/>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dirty="0" smtClean="0"/>
              <a:t>כווני בדיקה נוספים</a:t>
            </a:r>
            <a:endParaRPr lang="he-IL" dirty="0"/>
          </a:p>
        </p:txBody>
      </p:sp>
      <p:sp>
        <p:nvSpPr>
          <p:cNvPr id="3" name="מציין מיקום תוכן 2"/>
          <p:cNvSpPr>
            <a:spLocks noGrp="1"/>
          </p:cNvSpPr>
          <p:nvPr>
            <p:ph sz="quarter" idx="1"/>
          </p:nvPr>
        </p:nvSpPr>
        <p:spPr/>
        <p:txBody>
          <a:bodyPr>
            <a:normAutofit/>
          </a:bodyPr>
          <a:lstStyle/>
          <a:p>
            <a:r>
              <a:rPr lang="he-IL" sz="2400" dirty="0" smtClean="0">
                <a:cs typeface="+mj-cs"/>
              </a:rPr>
              <a:t>לבדוק לעומק את היכולת של התלמידים להציף דילמות אתיות ולהתמודד איתן. בדיקה תוך השוואה בין קבוצת ניסוי לקבוצת ביקורת ואפיון של סוגי הדילמות, סוג הטיעונים ורמת הטיעונים.</a:t>
            </a:r>
          </a:p>
          <a:p>
            <a:pPr>
              <a:buNone/>
            </a:pPr>
            <a:endParaRPr lang="he-IL" dirty="0" smtClean="0"/>
          </a:p>
          <a:p>
            <a:r>
              <a:rPr lang="he-IL" sz="2400" dirty="0" smtClean="0">
                <a:cs typeface="+mj-cs"/>
              </a:rPr>
              <a:t>בדיקה מעמיקה יותר של הידע </a:t>
            </a:r>
            <a:r>
              <a:rPr lang="he-IL" sz="2400" dirty="0" err="1" smtClean="0">
                <a:cs typeface="+mj-cs"/>
              </a:rPr>
              <a:t>הננוטכנולוגי</a:t>
            </a:r>
            <a:r>
              <a:rPr lang="he-IL" sz="2400" dirty="0" smtClean="0">
                <a:cs typeface="+mj-cs"/>
              </a:rPr>
              <a:t> בעקבות פעילויות מהסוג הזה, תוך שימוש בכלי מחקר מורכבים יותר המאפיינים את רמת הידע בפרמטרים שונים.</a:t>
            </a:r>
          </a:p>
          <a:p>
            <a:pPr>
              <a:buNone/>
            </a:pPr>
            <a:r>
              <a:rPr lang="he-IL" dirty="0" smtClean="0"/>
              <a:t> </a:t>
            </a:r>
          </a:p>
          <a:p>
            <a:r>
              <a:rPr lang="he-IL" sz="2400" dirty="0" smtClean="0">
                <a:cs typeface="+mj-cs"/>
              </a:rPr>
              <a:t>לבדוק באילו מהפרמטרים קל יותר לשפר ידע בתחום הננוטכנולוגיה, ובאילו פרמטרים קשה יותר לתלמידים צעירים להבין ולהתקדם</a:t>
            </a:r>
            <a:r>
              <a:rPr lang="he-IL" sz="2400" dirty="0" smtClean="0"/>
              <a:t>. </a:t>
            </a:r>
            <a:endParaRPr lang="en-US" sz="24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noAutofit/>
          </a:bodyPr>
          <a:lstStyle/>
          <a:p>
            <a:r>
              <a:rPr lang="he-IL" sz="3200" b="1" dirty="0" err="1"/>
              <a:t>ננומדע</a:t>
            </a:r>
            <a:r>
              <a:rPr lang="he-IL" sz="3200" b="1" dirty="0"/>
              <a:t> וננוטכנולוגיה במערכות חינוך</a:t>
            </a:r>
            <a:r>
              <a:rPr lang="en-US" sz="3200" dirty="0"/>
              <a:t/>
            </a:r>
            <a:br>
              <a:rPr lang="en-US" sz="3200" dirty="0"/>
            </a:br>
            <a:endParaRPr lang="he-IL" sz="3200" dirty="0"/>
          </a:p>
        </p:txBody>
      </p:sp>
      <p:sp>
        <p:nvSpPr>
          <p:cNvPr id="3" name="מציין מיקום תוכן 2"/>
          <p:cNvSpPr>
            <a:spLocks noGrp="1"/>
          </p:cNvSpPr>
          <p:nvPr>
            <p:ph sz="quarter" idx="1"/>
          </p:nvPr>
        </p:nvSpPr>
        <p:spPr/>
        <p:txBody>
          <a:bodyPr>
            <a:normAutofit/>
          </a:bodyPr>
          <a:lstStyle/>
          <a:p>
            <a:r>
              <a:rPr lang="he-IL" sz="2400" dirty="0">
                <a:cs typeface="+mj-cs"/>
              </a:rPr>
              <a:t>אנשי מדע וחינוך במדינות המובילות בתחום תומכים בשילוב לימודי </a:t>
            </a:r>
            <a:r>
              <a:rPr lang="he-IL" sz="2400" dirty="0" err="1">
                <a:cs typeface="+mj-cs"/>
              </a:rPr>
              <a:t>ננומדע</a:t>
            </a:r>
            <a:r>
              <a:rPr lang="he-IL" sz="2400" dirty="0">
                <a:cs typeface="+mj-cs"/>
              </a:rPr>
              <a:t> וננוטכנולוגיה במערכת החינוך על </a:t>
            </a:r>
            <a:r>
              <a:rPr lang="he-IL" sz="2400" dirty="0" smtClean="0">
                <a:cs typeface="+mj-cs"/>
              </a:rPr>
              <a:t>מנת:</a:t>
            </a:r>
          </a:p>
          <a:p>
            <a:r>
              <a:rPr lang="he-IL" sz="2400" dirty="0" smtClean="0">
                <a:cs typeface="+mj-cs"/>
              </a:rPr>
              <a:t> </a:t>
            </a:r>
            <a:r>
              <a:rPr lang="he-IL" sz="2400" dirty="0">
                <a:cs typeface="+mj-cs"/>
              </a:rPr>
              <a:t>להכשיר כוח אדם מתאים לעיסוק בתחום זה </a:t>
            </a:r>
            <a:r>
              <a:rPr lang="en-US" sz="2400" dirty="0">
                <a:cs typeface="+mj-cs"/>
              </a:rPr>
              <a:t>(Foley &amp; </a:t>
            </a:r>
            <a:r>
              <a:rPr lang="en-US" sz="2400" dirty="0" err="1">
                <a:cs typeface="+mj-cs"/>
              </a:rPr>
              <a:t>Hersam</a:t>
            </a:r>
            <a:r>
              <a:rPr lang="en-US" sz="2400" dirty="0">
                <a:cs typeface="+mj-cs"/>
              </a:rPr>
              <a:t>, 2006)</a:t>
            </a:r>
            <a:r>
              <a:rPr lang="he-IL" sz="2400" dirty="0">
                <a:cs typeface="+mj-cs"/>
              </a:rPr>
              <a:t>, </a:t>
            </a:r>
            <a:endParaRPr lang="he-IL" sz="2400" dirty="0" smtClean="0">
              <a:cs typeface="+mj-cs"/>
            </a:endParaRPr>
          </a:p>
          <a:p>
            <a:r>
              <a:rPr lang="he-IL" sz="2400" dirty="0" smtClean="0">
                <a:cs typeface="+mj-cs"/>
              </a:rPr>
              <a:t>ועל </a:t>
            </a:r>
            <a:r>
              <a:rPr lang="he-IL" sz="2400" dirty="0">
                <a:cs typeface="+mj-cs"/>
              </a:rPr>
              <a:t>מנת להפוך את אזרחי העתיד לאורייניים בתחום </a:t>
            </a:r>
            <a:r>
              <a:rPr lang="he-IL" sz="2400" dirty="0" err="1">
                <a:cs typeface="+mj-cs"/>
              </a:rPr>
              <a:t>ננומדע</a:t>
            </a:r>
            <a:r>
              <a:rPr lang="he-IL" sz="2400" dirty="0">
                <a:cs typeface="+mj-cs"/>
              </a:rPr>
              <a:t> וננוטכנולוגיה </a:t>
            </a:r>
            <a:r>
              <a:rPr lang="en-US" sz="2400" dirty="0">
                <a:cs typeface="+mj-cs"/>
              </a:rPr>
              <a:t>(Blonder,2011)</a:t>
            </a:r>
            <a:r>
              <a:rPr lang="he-IL" sz="2400" dirty="0">
                <a:cs typeface="+mj-cs"/>
              </a:rPr>
              <a:t>. </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endParaRPr lang="he-IL"/>
          </a:p>
        </p:txBody>
      </p:sp>
      <p:sp>
        <p:nvSpPr>
          <p:cNvPr id="3" name="מציין מיקום תוכן 2"/>
          <p:cNvSpPr>
            <a:spLocks noGrp="1"/>
          </p:cNvSpPr>
          <p:nvPr>
            <p:ph sz="quarter" idx="1"/>
          </p:nvPr>
        </p:nvSpPr>
        <p:spPr/>
        <p:txBody>
          <a:bodyPr/>
          <a:lstStyle/>
          <a:p>
            <a:r>
              <a:rPr lang="he-IL" sz="2400" dirty="0">
                <a:cs typeface="+mj-cs"/>
              </a:rPr>
              <a:t>מושגי הליבה לתכניות הלימודים ברמות השונות נבחנים וממוינים בוועדות מתאימות </a:t>
            </a:r>
            <a:r>
              <a:rPr lang="en-US" sz="2400" dirty="0">
                <a:cs typeface="+mj-cs"/>
              </a:rPr>
              <a:t>(Stevens, Delgado &amp; Krajcik,2009a) </a:t>
            </a:r>
            <a:r>
              <a:rPr lang="he-IL" sz="2400" dirty="0" smtClean="0">
                <a:cs typeface="+mj-cs"/>
              </a:rPr>
              <a:t>.</a:t>
            </a:r>
          </a:p>
          <a:p>
            <a:pPr>
              <a:buNone/>
            </a:pPr>
            <a:endParaRPr lang="he-IL" sz="2400" dirty="0" smtClean="0">
              <a:cs typeface="+mj-cs"/>
            </a:endParaRPr>
          </a:p>
          <a:p>
            <a:r>
              <a:rPr lang="he-IL" sz="2400" dirty="0" smtClean="0">
                <a:cs typeface="+mj-cs"/>
              </a:rPr>
              <a:t>במקביל </a:t>
            </a:r>
            <a:r>
              <a:rPr lang="he-IL" sz="2400" dirty="0">
                <a:cs typeface="+mj-cs"/>
              </a:rPr>
              <a:t>נחקרים גם הקשיים בתפיסת המושגים בסקלה </a:t>
            </a:r>
            <a:r>
              <a:rPr lang="he-IL" sz="2400" dirty="0" err="1">
                <a:cs typeface="+mj-cs"/>
              </a:rPr>
              <a:t>הננומטרית</a:t>
            </a:r>
            <a:r>
              <a:rPr lang="he-IL" sz="2400" dirty="0">
                <a:cs typeface="+mj-cs"/>
              </a:rPr>
              <a:t> אצל תלמידים בגילאים שונים ומגובשות גישות הוראה מומלצות, תוך שימוש באמצעים מתאימים כמו </a:t>
            </a:r>
            <a:r>
              <a:rPr lang="en-US" sz="2400" dirty="0" smtClean="0">
                <a:cs typeface="+mj-cs"/>
              </a:rPr>
              <a:t>AFM</a:t>
            </a:r>
            <a:r>
              <a:rPr lang="he-IL" sz="2400" dirty="0" smtClean="0">
                <a:cs typeface="+mj-cs"/>
              </a:rPr>
              <a:t> </a:t>
            </a:r>
            <a:r>
              <a:rPr lang="en-US" sz="2400" dirty="0" smtClean="0"/>
              <a:t>(</a:t>
            </a:r>
            <a:r>
              <a:rPr lang="en-US" sz="2400" dirty="0" err="1" smtClean="0"/>
              <a:t>Teretter</a:t>
            </a:r>
            <a:r>
              <a:rPr lang="en-US" sz="2400" dirty="0" smtClean="0"/>
              <a:t> et.al, 2006)</a:t>
            </a:r>
            <a:r>
              <a:rPr lang="he-IL" sz="2400" dirty="0" smtClean="0">
                <a:cs typeface="+mj-cs"/>
              </a:rPr>
              <a:t>. </a:t>
            </a:r>
            <a:endParaRPr lang="en-US" sz="2400" dirty="0">
              <a:cs typeface="+mj-cs"/>
            </a:endParaRPr>
          </a:p>
          <a:p>
            <a:endParaRPr lang="he-IL"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b="1" dirty="0" err="1" smtClean="0"/>
              <a:t>ננואתיקה</a:t>
            </a:r>
            <a:endParaRPr lang="he-IL" dirty="0"/>
          </a:p>
        </p:txBody>
      </p:sp>
      <p:sp>
        <p:nvSpPr>
          <p:cNvPr id="3" name="מציין מיקום תוכן 2"/>
          <p:cNvSpPr>
            <a:spLocks noGrp="1"/>
          </p:cNvSpPr>
          <p:nvPr>
            <p:ph sz="quarter" idx="1"/>
          </p:nvPr>
        </p:nvSpPr>
        <p:spPr/>
        <p:txBody>
          <a:bodyPr>
            <a:normAutofit lnSpcReduction="10000"/>
          </a:bodyPr>
          <a:lstStyle/>
          <a:p>
            <a:r>
              <a:rPr lang="he-IL" sz="2400" dirty="0">
                <a:cs typeface="+mj-cs"/>
              </a:rPr>
              <a:t>אתיקה מדעית העוסקת בשאלות העולות בעקבות יישום של פיתוחים מדעיים היא חלק בלתי נפרד מן הפיתוח עצמו והאזרחים חייבים להיות חשופים ומודעים לה (</a:t>
            </a:r>
            <a:r>
              <a:rPr lang="he-IL" sz="2400" dirty="0" err="1">
                <a:cs typeface="+mj-cs"/>
              </a:rPr>
              <a:t>רבל</a:t>
            </a:r>
            <a:r>
              <a:rPr lang="he-IL" sz="2400" dirty="0">
                <a:cs typeface="+mj-cs"/>
              </a:rPr>
              <a:t> 2003</a:t>
            </a:r>
            <a:r>
              <a:rPr lang="he-IL" sz="2400" dirty="0" smtClean="0">
                <a:cs typeface="+mj-cs"/>
              </a:rPr>
              <a:t>).</a:t>
            </a:r>
          </a:p>
          <a:p>
            <a:pPr>
              <a:buNone/>
            </a:pPr>
            <a:endParaRPr lang="he-IL" sz="2400" dirty="0" smtClean="0">
              <a:cs typeface="+mj-cs"/>
            </a:endParaRPr>
          </a:p>
          <a:p>
            <a:r>
              <a:rPr lang="he-IL" sz="2400" dirty="0">
                <a:cs typeface="+mj-cs"/>
              </a:rPr>
              <a:t>תחום הננוטכנולוגיה הוא תחום חדשני, מתפתח בקצב מהיר וגורם לשינויים משמעותיים הראויים לבחינה אתית. רעילות של ננו חלקיקים עדין לא מוכרת, יכולת מעקב ואיסוף אינפורמציה שהולכת וגדלה ומגדילה יחד איתה את יכולת הפגיעה בפרטיותו של האינדיבידואל גם ללא ידיעתו והאפשרות לשפר יכולות אנושיות, מוטוריות וקוגניטיביות. כל אלה מעוררים דיונים בתת תחום האתיקה- </a:t>
            </a:r>
            <a:r>
              <a:rPr lang="he-IL" sz="2400" dirty="0" err="1">
                <a:cs typeface="+mj-cs"/>
              </a:rPr>
              <a:t>ננואתיקה</a:t>
            </a:r>
            <a:r>
              <a:rPr lang="he-IL" sz="2400" dirty="0">
                <a:cs typeface="+mj-cs"/>
              </a:rPr>
              <a:t>, ולכן ממשלים צריכים לפתח אמות מידה מתאימות בעזרתן ניתן יהיה להתמודד עם דילמות אתיות העולות מפיתוחים ננו טכנולוגיים </a:t>
            </a:r>
            <a:r>
              <a:rPr lang="en-US" sz="2400" dirty="0">
                <a:cs typeface="+mj-cs"/>
              </a:rPr>
              <a:t>(</a:t>
            </a:r>
            <a:r>
              <a:rPr lang="en-US" sz="2400" dirty="0" err="1">
                <a:cs typeface="+mj-cs"/>
              </a:rPr>
              <a:t>Schummer</a:t>
            </a:r>
            <a:r>
              <a:rPr lang="en-US" sz="2400" dirty="0">
                <a:cs typeface="+mj-cs"/>
              </a:rPr>
              <a:t>, 2007)</a:t>
            </a:r>
            <a:r>
              <a:rPr lang="he-IL" sz="2400" dirty="0">
                <a:cs typeface="+mj-cs"/>
              </a:rPr>
              <a:t>.</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endParaRPr lang="he-IL"/>
          </a:p>
        </p:txBody>
      </p:sp>
      <p:sp>
        <p:nvSpPr>
          <p:cNvPr id="3" name="מציין מיקום תוכן 2"/>
          <p:cNvSpPr>
            <a:spLocks noGrp="1"/>
          </p:cNvSpPr>
          <p:nvPr>
            <p:ph sz="quarter" idx="1"/>
          </p:nvPr>
        </p:nvSpPr>
        <p:spPr/>
        <p:txBody>
          <a:bodyPr/>
          <a:lstStyle/>
          <a:p>
            <a:r>
              <a:rPr lang="he-IL" sz="2400" dirty="0">
                <a:cs typeface="+mj-cs"/>
              </a:rPr>
              <a:t>אספקטים חברתיים ואתיים של </a:t>
            </a:r>
            <a:r>
              <a:rPr lang="he-IL" sz="2400" dirty="0" err="1">
                <a:cs typeface="+mj-cs"/>
              </a:rPr>
              <a:t>ננומדע</a:t>
            </a:r>
            <a:r>
              <a:rPr lang="he-IL" sz="2400" dirty="0">
                <a:cs typeface="+mj-cs"/>
              </a:rPr>
              <a:t> וננוטכנולוגיה צריכים להשתלב בתכנית הלימודים בבתי הספר התיכוניים ביחד עם הנושא המדעי עצמו, ולהיות אחת ממטרות התכנית </a:t>
            </a:r>
            <a:r>
              <a:rPr lang="en-US" sz="2400" dirty="0">
                <a:cs typeface="+mj-cs"/>
              </a:rPr>
              <a:t>(</a:t>
            </a:r>
            <a:r>
              <a:rPr lang="en-US" sz="2400" dirty="0" err="1">
                <a:cs typeface="+mj-cs"/>
              </a:rPr>
              <a:t>Hingant</a:t>
            </a:r>
            <a:r>
              <a:rPr lang="en-US" sz="2400" dirty="0">
                <a:cs typeface="+mj-cs"/>
              </a:rPr>
              <a:t> &amp; </a:t>
            </a:r>
            <a:r>
              <a:rPr lang="en-US" sz="2400" dirty="0" err="1">
                <a:cs typeface="+mj-cs"/>
              </a:rPr>
              <a:t>Albe</a:t>
            </a:r>
            <a:r>
              <a:rPr lang="en-US" sz="2400" dirty="0">
                <a:cs typeface="+mj-cs"/>
              </a:rPr>
              <a:t>, 2010)</a:t>
            </a:r>
            <a:r>
              <a:rPr lang="he-IL" sz="2400" dirty="0" smtClean="0">
                <a:cs typeface="+mj-cs"/>
              </a:rPr>
              <a:t>.</a:t>
            </a:r>
          </a:p>
          <a:p>
            <a:endParaRPr lang="he-IL"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dirty="0" smtClean="0"/>
              <a:t>מטרת העבודה ושאלות המחקר</a:t>
            </a:r>
            <a:endParaRPr lang="he-IL" dirty="0"/>
          </a:p>
        </p:txBody>
      </p:sp>
      <p:sp>
        <p:nvSpPr>
          <p:cNvPr id="3" name="מציין מיקום תוכן 2"/>
          <p:cNvSpPr>
            <a:spLocks noGrp="1"/>
          </p:cNvSpPr>
          <p:nvPr>
            <p:ph sz="quarter" idx="1"/>
          </p:nvPr>
        </p:nvSpPr>
        <p:spPr/>
        <p:txBody>
          <a:bodyPr>
            <a:normAutofit/>
          </a:bodyPr>
          <a:lstStyle/>
          <a:p>
            <a:r>
              <a:rPr lang="he-IL" sz="2400" dirty="0" smtClean="0">
                <a:cs typeface="+mj-cs"/>
              </a:rPr>
              <a:t>לחשוף </a:t>
            </a:r>
            <a:r>
              <a:rPr lang="he-IL" sz="2400" dirty="0">
                <a:cs typeface="+mj-cs"/>
              </a:rPr>
              <a:t>תלמידים בכיתה י' לנושא הננוטכנולוגיה ולבדוק את היכולת שלהם להבין, לשלב ולהתייחס לטיעונים </a:t>
            </a:r>
            <a:r>
              <a:rPr lang="he-IL" sz="2400" dirty="0" err="1">
                <a:cs typeface="+mj-cs"/>
              </a:rPr>
              <a:t>ננואתיים</a:t>
            </a:r>
            <a:r>
              <a:rPr lang="he-IL" sz="2400" dirty="0">
                <a:cs typeface="+mj-cs"/>
              </a:rPr>
              <a:t> העולים בעקבות פיתוחים בתחום</a:t>
            </a:r>
            <a:r>
              <a:rPr lang="he-IL" sz="2400" dirty="0" smtClean="0">
                <a:cs typeface="+mj-cs"/>
              </a:rPr>
              <a:t>.</a:t>
            </a:r>
          </a:p>
          <a:p>
            <a:endParaRPr lang="he-IL" sz="2400" dirty="0" smtClean="0">
              <a:cs typeface="+mj-cs"/>
            </a:endParaRPr>
          </a:p>
          <a:p>
            <a:pPr>
              <a:buNone/>
            </a:pPr>
            <a:r>
              <a:rPr lang="he-IL" sz="2400" dirty="0" smtClean="0">
                <a:solidFill>
                  <a:srgbClr val="C00000"/>
                </a:solidFill>
                <a:cs typeface="+mj-cs"/>
              </a:rPr>
              <a:t>כיצד משפיע שילוב סוגיות חברתיות ודילמות </a:t>
            </a:r>
            <a:r>
              <a:rPr lang="he-IL" sz="2400" dirty="0" err="1" smtClean="0">
                <a:solidFill>
                  <a:srgbClr val="C00000"/>
                </a:solidFill>
                <a:cs typeface="+mj-cs"/>
              </a:rPr>
              <a:t>ננואתיות</a:t>
            </a:r>
            <a:r>
              <a:rPr lang="he-IL" sz="2400" dirty="0" smtClean="0">
                <a:solidFill>
                  <a:srgbClr val="C00000"/>
                </a:solidFill>
                <a:cs typeface="+mj-cs"/>
              </a:rPr>
              <a:t> בהוראת מבוא לננוטכנולוגיה על: </a:t>
            </a:r>
          </a:p>
          <a:p>
            <a:r>
              <a:rPr lang="he-IL" sz="2400" dirty="0" smtClean="0">
                <a:solidFill>
                  <a:srgbClr val="C00000"/>
                </a:solidFill>
                <a:cs typeface="+mj-cs"/>
              </a:rPr>
              <a:t>המוטיבציה ההמשכית של התלמידים?</a:t>
            </a:r>
          </a:p>
          <a:p>
            <a:r>
              <a:rPr lang="he-IL" sz="2400" dirty="0" smtClean="0">
                <a:solidFill>
                  <a:srgbClr val="C00000"/>
                </a:solidFill>
                <a:cs typeface="+mj-cs"/>
              </a:rPr>
              <a:t>תפיסת הקשר בין כימיה לחיי היום יום?</a:t>
            </a:r>
          </a:p>
          <a:p>
            <a:r>
              <a:rPr lang="he-IL" sz="2400" dirty="0" smtClean="0">
                <a:solidFill>
                  <a:srgbClr val="C00000"/>
                </a:solidFill>
                <a:cs typeface="+mj-cs"/>
              </a:rPr>
              <a:t> היכולת להציף היבטים אתיים בהקשר מדעי?</a:t>
            </a:r>
          </a:p>
          <a:p>
            <a:r>
              <a:rPr lang="he-IL" sz="2400" dirty="0" smtClean="0">
                <a:solidFill>
                  <a:srgbClr val="C00000"/>
                </a:solidFill>
                <a:cs typeface="+mj-cs"/>
              </a:rPr>
              <a:t>היכולת להתקדם בהבנת המאפיינים של תחום הננוטכנולוגיה?</a:t>
            </a:r>
            <a:endParaRPr lang="he-IL" sz="2400" dirty="0">
              <a:solidFill>
                <a:srgbClr val="C00000"/>
              </a:solidFill>
              <a:cs typeface="+mj-cs"/>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dirty="0" smtClean="0"/>
              <a:t>אוכלוסיית היעד</a:t>
            </a:r>
            <a:endParaRPr lang="he-IL" dirty="0"/>
          </a:p>
        </p:txBody>
      </p:sp>
      <p:sp>
        <p:nvSpPr>
          <p:cNvPr id="3" name="מציין מיקום תוכן 2"/>
          <p:cNvSpPr>
            <a:spLocks noGrp="1"/>
          </p:cNvSpPr>
          <p:nvPr>
            <p:ph sz="quarter" idx="1"/>
          </p:nvPr>
        </p:nvSpPr>
        <p:spPr/>
        <p:txBody>
          <a:bodyPr/>
          <a:lstStyle/>
          <a:p>
            <a:r>
              <a:rPr lang="he-IL" sz="2400" dirty="0">
                <a:cs typeface="+mj-cs"/>
              </a:rPr>
              <a:t>תלמידי כיתה י בבית הספר. </a:t>
            </a:r>
            <a:r>
              <a:rPr lang="en-US" sz="2400" dirty="0">
                <a:cs typeface="+mj-cs"/>
              </a:rPr>
              <a:t>N=88</a:t>
            </a:r>
            <a:r>
              <a:rPr lang="he-IL" sz="2400" dirty="0">
                <a:cs typeface="+mj-cs"/>
              </a:rPr>
              <a:t>. כיתה </a:t>
            </a:r>
            <a:r>
              <a:rPr lang="he-IL" sz="2400" dirty="0" smtClean="0">
                <a:cs typeface="+mj-cs"/>
              </a:rPr>
              <a:t>י' </a:t>
            </a:r>
            <a:r>
              <a:rPr lang="he-IL" sz="2400" dirty="0">
                <a:cs typeface="+mj-cs"/>
              </a:rPr>
              <a:t>מדעית בה לומדים את כל מקצועות המדעים (כימיה, פיסיקה, ביולוגיה) ומתמטיקה ברמה של 4 ו 5 </a:t>
            </a:r>
            <a:r>
              <a:rPr lang="he-IL" sz="2400" dirty="0" err="1">
                <a:cs typeface="+mj-cs"/>
              </a:rPr>
              <a:t>יח"ל</a:t>
            </a:r>
            <a:r>
              <a:rPr lang="he-IL" sz="2400" dirty="0" smtClean="0">
                <a:cs typeface="+mj-cs"/>
              </a:rPr>
              <a:t>.</a:t>
            </a:r>
          </a:p>
          <a:p>
            <a:pPr>
              <a:buNone/>
            </a:pPr>
            <a:endParaRPr lang="en-US" sz="2400" dirty="0">
              <a:cs typeface="+mj-cs"/>
            </a:endParaRPr>
          </a:p>
          <a:p>
            <a:r>
              <a:rPr lang="he-IL" sz="2400" dirty="0">
                <a:cs typeface="+mj-cs"/>
              </a:rPr>
              <a:t>אוכלוסיית המחקר התחלקה לשתי קבוצות: קבוצת ניסוי, </a:t>
            </a:r>
            <a:r>
              <a:rPr lang="en-US" sz="2400" dirty="0">
                <a:cs typeface="+mj-cs"/>
              </a:rPr>
              <a:t>n=59 </a:t>
            </a:r>
            <a:r>
              <a:rPr lang="he-IL" sz="2400" dirty="0">
                <a:cs typeface="+mj-cs"/>
              </a:rPr>
              <a:t>שכללה שתי קבוצות בהן 32 בנות ו 27 בנים. קבוצת </a:t>
            </a:r>
            <a:r>
              <a:rPr lang="he-IL" sz="2400" dirty="0" smtClean="0">
                <a:cs typeface="+mj-cs"/>
              </a:rPr>
              <a:t>ביקורת, </a:t>
            </a:r>
            <a:r>
              <a:rPr lang="en-US" sz="2400" dirty="0">
                <a:cs typeface="+mj-cs"/>
              </a:rPr>
              <a:t>n=29 </a:t>
            </a:r>
            <a:r>
              <a:rPr lang="he-IL" sz="2400" dirty="0">
                <a:cs typeface="+mj-cs"/>
              </a:rPr>
              <a:t> שכללה כיתה אחת בה 20 בנות ו 9 בנים.</a:t>
            </a:r>
            <a:endParaRPr lang="en-US" sz="2400" dirty="0">
              <a:cs typeface="+mj-cs"/>
            </a:endParaRPr>
          </a:p>
          <a:p>
            <a:endParaRPr lang="he-IL"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normAutofit fontScale="90000"/>
          </a:bodyPr>
          <a:lstStyle/>
          <a:p>
            <a:r>
              <a:rPr lang="he-IL" b="1" dirty="0"/>
              <a:t>חומרי הלמידה</a:t>
            </a:r>
            <a:r>
              <a:rPr lang="en-US" dirty="0"/>
              <a:t/>
            </a:r>
            <a:br>
              <a:rPr lang="en-US" dirty="0"/>
            </a:br>
            <a:endParaRPr lang="he-IL" dirty="0"/>
          </a:p>
        </p:txBody>
      </p:sp>
      <p:graphicFrame>
        <p:nvGraphicFramePr>
          <p:cNvPr id="4" name="מציין מיקום תוכן 3"/>
          <p:cNvGraphicFramePr>
            <a:graphicFrameLocks noGrp="1"/>
          </p:cNvGraphicFramePr>
          <p:nvPr>
            <p:ph sz="quarter" idx="1"/>
          </p:nvPr>
        </p:nvGraphicFramePr>
        <p:xfrm>
          <a:off x="301627" y="1500174"/>
          <a:ext cx="8504236" cy="4668520"/>
        </p:xfrm>
        <a:graphic>
          <a:graphicData uri="http://schemas.openxmlformats.org/drawingml/2006/table">
            <a:tbl>
              <a:tblPr rtl="1" firstRow="1" bandRow="1">
                <a:tableStyleId>{5C22544A-7EE6-4342-B048-85BDC9FD1C3A}</a:tableStyleId>
              </a:tblPr>
              <a:tblGrid>
                <a:gridCol w="2126059"/>
                <a:gridCol w="2126059"/>
                <a:gridCol w="2126059"/>
                <a:gridCol w="2126059"/>
              </a:tblGrid>
              <a:tr h="370840">
                <a:tc>
                  <a:txBody>
                    <a:bodyPr/>
                    <a:lstStyle/>
                    <a:p>
                      <a:pPr rtl="1"/>
                      <a:r>
                        <a:rPr lang="he-IL" dirty="0" smtClean="0">
                          <a:cs typeface="+mj-cs"/>
                        </a:rPr>
                        <a:t>השלב</a:t>
                      </a:r>
                      <a:endParaRPr lang="he-IL" dirty="0">
                        <a:cs typeface="+mj-cs"/>
                      </a:endParaRPr>
                    </a:p>
                  </a:txBody>
                  <a:tcPr marL="94493" marR="94493"/>
                </a:tc>
                <a:tc>
                  <a:txBody>
                    <a:bodyPr/>
                    <a:lstStyle/>
                    <a:p>
                      <a:pPr rtl="1"/>
                      <a:r>
                        <a:rPr lang="he-IL" dirty="0" smtClean="0">
                          <a:cs typeface="+mj-cs"/>
                        </a:rPr>
                        <a:t>משך הפעילות</a:t>
                      </a:r>
                      <a:endParaRPr lang="he-IL" dirty="0">
                        <a:cs typeface="+mj-cs"/>
                      </a:endParaRPr>
                    </a:p>
                  </a:txBody>
                  <a:tcPr marL="94493" marR="94493"/>
                </a:tc>
                <a:tc>
                  <a:txBody>
                    <a:bodyPr/>
                    <a:lstStyle/>
                    <a:p>
                      <a:pPr rtl="1"/>
                      <a:r>
                        <a:rPr lang="he-IL" dirty="0" smtClean="0">
                          <a:cs typeface="+mj-cs"/>
                        </a:rPr>
                        <a:t>קבוצת ניסוי</a:t>
                      </a:r>
                      <a:endParaRPr lang="he-IL" dirty="0">
                        <a:cs typeface="+mj-cs"/>
                      </a:endParaRPr>
                    </a:p>
                  </a:txBody>
                  <a:tcPr marL="94493" marR="94493"/>
                </a:tc>
                <a:tc>
                  <a:txBody>
                    <a:bodyPr/>
                    <a:lstStyle/>
                    <a:p>
                      <a:pPr rtl="1"/>
                      <a:r>
                        <a:rPr lang="he-IL" dirty="0" smtClean="0">
                          <a:cs typeface="+mj-cs"/>
                        </a:rPr>
                        <a:t>קבוצת ביקורת</a:t>
                      </a:r>
                      <a:endParaRPr lang="he-IL" dirty="0">
                        <a:cs typeface="+mj-cs"/>
                      </a:endParaRPr>
                    </a:p>
                  </a:txBody>
                  <a:tcPr marL="94493" marR="94493"/>
                </a:tc>
              </a:tr>
              <a:tr h="370840">
                <a:tc>
                  <a:txBody>
                    <a:bodyPr/>
                    <a:lstStyle/>
                    <a:p>
                      <a:pPr rtl="1"/>
                      <a:r>
                        <a:rPr lang="he-IL" sz="1800" kern="1200" dirty="0" smtClean="0">
                          <a:solidFill>
                            <a:schemeClr val="dk1"/>
                          </a:solidFill>
                          <a:latin typeface="+mn-lt"/>
                          <a:ea typeface="+mn-ea"/>
                          <a:cs typeface="+mj-cs"/>
                        </a:rPr>
                        <a:t>שאלון עמדות מקדים "ללמוד כימיה </a:t>
                      </a:r>
                      <a:r>
                        <a:rPr lang="he-IL" sz="1800" kern="1200" dirty="0" err="1" smtClean="0">
                          <a:solidFill>
                            <a:schemeClr val="dk1"/>
                          </a:solidFill>
                          <a:latin typeface="+mn-lt"/>
                          <a:ea typeface="+mn-ea"/>
                          <a:cs typeface="+mj-cs"/>
                        </a:rPr>
                        <a:t>זה.</a:t>
                      </a:r>
                      <a:r>
                        <a:rPr lang="he-IL" sz="1800" kern="1200" dirty="0" smtClean="0">
                          <a:solidFill>
                            <a:schemeClr val="dk1"/>
                          </a:solidFill>
                          <a:latin typeface="+mn-lt"/>
                          <a:ea typeface="+mn-ea"/>
                          <a:cs typeface="+mj-cs"/>
                        </a:rPr>
                        <a:t>.." </a:t>
                      </a:r>
                      <a:endParaRPr lang="he-IL" dirty="0">
                        <a:cs typeface="+mj-cs"/>
                      </a:endParaRPr>
                    </a:p>
                  </a:txBody>
                  <a:tcPr marL="94493" marR="94493"/>
                </a:tc>
                <a:tc>
                  <a:txBody>
                    <a:bodyPr/>
                    <a:lstStyle/>
                    <a:p>
                      <a:pPr rtl="1"/>
                      <a:r>
                        <a:rPr lang="he-IL" dirty="0" smtClean="0">
                          <a:cs typeface="+mj-cs"/>
                        </a:rPr>
                        <a:t>20 דקות</a:t>
                      </a:r>
                      <a:endParaRPr lang="he-IL" dirty="0">
                        <a:cs typeface="+mj-cs"/>
                      </a:endParaRPr>
                    </a:p>
                  </a:txBody>
                  <a:tcPr marL="94493" marR="94493"/>
                </a:tc>
                <a:tc>
                  <a:txBody>
                    <a:bodyPr/>
                    <a:lstStyle/>
                    <a:p>
                      <a:pPr rtl="1"/>
                      <a:r>
                        <a:rPr lang="he-IL" dirty="0" smtClean="0">
                          <a:cs typeface="+mj-cs"/>
                        </a:rPr>
                        <a:t>+</a:t>
                      </a:r>
                      <a:endParaRPr lang="he-IL" dirty="0">
                        <a:cs typeface="+mj-cs"/>
                      </a:endParaRPr>
                    </a:p>
                  </a:txBody>
                  <a:tcPr marL="94493" marR="94493"/>
                </a:tc>
                <a:tc>
                  <a:txBody>
                    <a:bodyPr/>
                    <a:lstStyle/>
                    <a:p>
                      <a:pPr rtl="1"/>
                      <a:r>
                        <a:rPr lang="he-IL" dirty="0" smtClean="0">
                          <a:cs typeface="+mj-cs"/>
                        </a:rPr>
                        <a:t>+</a:t>
                      </a:r>
                      <a:endParaRPr lang="he-IL" dirty="0">
                        <a:cs typeface="+mj-cs"/>
                      </a:endParaRPr>
                    </a:p>
                  </a:txBody>
                  <a:tcPr marL="94493" marR="94493"/>
                </a:tc>
              </a:tr>
              <a:tr h="370840">
                <a:tc>
                  <a:txBody>
                    <a:bodyPr/>
                    <a:lstStyle/>
                    <a:p>
                      <a:pPr rtl="1"/>
                      <a:r>
                        <a:rPr lang="he-IL" sz="1800" kern="1200" dirty="0" smtClean="0">
                          <a:solidFill>
                            <a:schemeClr val="dk1"/>
                          </a:solidFill>
                          <a:latin typeface="+mn-lt"/>
                          <a:ea typeface="+mn-ea"/>
                          <a:cs typeface="+mj-cs"/>
                        </a:rPr>
                        <a:t>שאלון ידע מקדים (ננוטכנולוגיה וננו רובוטים)</a:t>
                      </a:r>
                      <a:endParaRPr lang="he-IL" dirty="0">
                        <a:cs typeface="+mj-cs"/>
                      </a:endParaRPr>
                    </a:p>
                  </a:txBody>
                  <a:tcPr marL="94493" marR="94493"/>
                </a:tc>
                <a:tc>
                  <a:txBody>
                    <a:bodyPr/>
                    <a:lstStyle/>
                    <a:p>
                      <a:pPr rtl="1"/>
                      <a:r>
                        <a:rPr lang="he-IL" dirty="0" smtClean="0">
                          <a:cs typeface="+mj-cs"/>
                        </a:rPr>
                        <a:t>10 דקות</a:t>
                      </a:r>
                      <a:endParaRPr lang="he-IL" dirty="0">
                        <a:cs typeface="+mj-cs"/>
                      </a:endParaRPr>
                    </a:p>
                  </a:txBody>
                  <a:tcPr marL="94493" marR="94493"/>
                </a:tc>
                <a:tc>
                  <a:txBody>
                    <a:bodyPr/>
                    <a:lstStyle/>
                    <a:p>
                      <a:pPr rtl="1"/>
                      <a:r>
                        <a:rPr lang="he-IL" dirty="0" smtClean="0">
                          <a:cs typeface="+mj-cs"/>
                        </a:rPr>
                        <a:t>+</a:t>
                      </a:r>
                      <a:endParaRPr lang="he-IL" dirty="0">
                        <a:cs typeface="+mj-cs"/>
                      </a:endParaRPr>
                    </a:p>
                  </a:txBody>
                  <a:tcPr marL="94493" marR="94493"/>
                </a:tc>
                <a:tc>
                  <a:txBody>
                    <a:bodyPr/>
                    <a:lstStyle/>
                    <a:p>
                      <a:pPr rtl="1"/>
                      <a:r>
                        <a:rPr lang="he-IL" dirty="0" smtClean="0">
                          <a:cs typeface="+mj-cs"/>
                        </a:rPr>
                        <a:t>+</a:t>
                      </a:r>
                      <a:endParaRPr lang="he-IL" dirty="0">
                        <a:cs typeface="+mj-cs"/>
                      </a:endParaRPr>
                    </a:p>
                  </a:txBody>
                  <a:tcPr marL="94493" marR="94493"/>
                </a:tc>
              </a:tr>
              <a:tr h="370840">
                <a:tc>
                  <a:txBody>
                    <a:bodyPr/>
                    <a:lstStyle/>
                    <a:p>
                      <a:pPr rtl="1"/>
                      <a:r>
                        <a:rPr lang="he-IL" sz="1800" kern="1200" dirty="0" smtClean="0">
                          <a:solidFill>
                            <a:schemeClr val="dk1"/>
                          </a:solidFill>
                          <a:latin typeface="+mn-lt"/>
                          <a:ea typeface="+mn-ea"/>
                          <a:cs typeface="+mj-cs"/>
                        </a:rPr>
                        <a:t>שאלון עמדות מקדים הקשור בחלוקת תקציב ורגשות של מדענים</a:t>
                      </a:r>
                      <a:endParaRPr lang="he-IL" dirty="0">
                        <a:cs typeface="+mj-cs"/>
                      </a:endParaRPr>
                    </a:p>
                  </a:txBody>
                  <a:tcPr marL="94493" marR="94493"/>
                </a:tc>
                <a:tc>
                  <a:txBody>
                    <a:bodyPr/>
                    <a:lstStyle/>
                    <a:p>
                      <a:pPr rtl="1"/>
                      <a:r>
                        <a:rPr lang="he-IL" dirty="0" smtClean="0">
                          <a:cs typeface="+mj-cs"/>
                        </a:rPr>
                        <a:t>10 דקות</a:t>
                      </a:r>
                      <a:endParaRPr lang="he-IL" dirty="0">
                        <a:cs typeface="+mj-cs"/>
                      </a:endParaRPr>
                    </a:p>
                  </a:txBody>
                  <a:tcPr marL="94493" marR="94493"/>
                </a:tc>
                <a:tc>
                  <a:txBody>
                    <a:bodyPr/>
                    <a:lstStyle/>
                    <a:p>
                      <a:pPr rtl="1"/>
                      <a:r>
                        <a:rPr lang="he-IL" dirty="0" smtClean="0">
                          <a:cs typeface="+mj-cs"/>
                        </a:rPr>
                        <a:t>+</a:t>
                      </a:r>
                      <a:endParaRPr lang="he-IL" dirty="0">
                        <a:cs typeface="+mj-cs"/>
                      </a:endParaRPr>
                    </a:p>
                  </a:txBody>
                  <a:tcPr marL="94493" marR="94493"/>
                </a:tc>
                <a:tc>
                  <a:txBody>
                    <a:bodyPr/>
                    <a:lstStyle/>
                    <a:p>
                      <a:pPr rtl="1"/>
                      <a:r>
                        <a:rPr lang="he-IL" dirty="0" smtClean="0">
                          <a:cs typeface="+mj-cs"/>
                        </a:rPr>
                        <a:t>+</a:t>
                      </a:r>
                      <a:endParaRPr lang="he-IL" dirty="0">
                        <a:cs typeface="+mj-cs"/>
                      </a:endParaRPr>
                    </a:p>
                  </a:txBody>
                  <a:tcPr marL="94493" marR="94493"/>
                </a:tc>
              </a:tr>
              <a:tr h="370840">
                <a:tc>
                  <a: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lang="he-IL" sz="1800" kern="1200" dirty="0" smtClean="0">
                          <a:solidFill>
                            <a:schemeClr val="dk1"/>
                          </a:solidFill>
                          <a:latin typeface="+mn-lt"/>
                          <a:ea typeface="+mn-ea"/>
                          <a:cs typeface="+mj-cs"/>
                        </a:rPr>
                        <a:t>חשיפה למצגת בנושא ננוטכנולוגיה</a:t>
                      </a:r>
                      <a:endParaRPr lang="en-US" sz="1800" kern="1200" dirty="0" smtClean="0">
                        <a:solidFill>
                          <a:schemeClr val="dk1"/>
                        </a:solidFill>
                        <a:latin typeface="+mn-lt"/>
                        <a:ea typeface="+mn-ea"/>
                        <a:cs typeface="+mj-cs"/>
                      </a:endParaRPr>
                    </a:p>
                    <a:p>
                      <a:pPr rtl="1"/>
                      <a:endParaRPr lang="he-IL" dirty="0">
                        <a:cs typeface="+mj-cs"/>
                      </a:endParaRPr>
                    </a:p>
                  </a:txBody>
                  <a:tcPr marL="94493" marR="94493"/>
                </a:tc>
                <a:tc>
                  <a:txBody>
                    <a:bodyPr/>
                    <a:lstStyle/>
                    <a:p>
                      <a:pPr rtl="1"/>
                      <a:r>
                        <a:rPr lang="he-IL" dirty="0" smtClean="0">
                          <a:cs typeface="+mj-cs"/>
                        </a:rPr>
                        <a:t>80 דקות</a:t>
                      </a:r>
                      <a:endParaRPr lang="he-IL" dirty="0">
                        <a:cs typeface="+mj-cs"/>
                      </a:endParaRPr>
                    </a:p>
                  </a:txBody>
                  <a:tcPr marL="94493" marR="94493"/>
                </a:tc>
                <a:tc>
                  <a:txBody>
                    <a:bodyPr/>
                    <a:lstStyle/>
                    <a:p>
                      <a:pPr rtl="1"/>
                      <a:r>
                        <a:rPr lang="he-IL" dirty="0" smtClean="0">
                          <a:cs typeface="+mj-cs"/>
                        </a:rPr>
                        <a:t>+</a:t>
                      </a:r>
                      <a:endParaRPr lang="he-IL" dirty="0">
                        <a:cs typeface="+mj-cs"/>
                      </a:endParaRPr>
                    </a:p>
                  </a:txBody>
                  <a:tcPr marL="94493" marR="94493"/>
                </a:tc>
                <a:tc>
                  <a:txBody>
                    <a:bodyPr/>
                    <a:lstStyle/>
                    <a:p>
                      <a:pPr rtl="1"/>
                      <a:r>
                        <a:rPr lang="he-IL" dirty="0" smtClean="0">
                          <a:cs typeface="+mj-cs"/>
                        </a:rPr>
                        <a:t>+</a:t>
                      </a:r>
                      <a:endParaRPr lang="he-IL" dirty="0">
                        <a:cs typeface="+mj-cs"/>
                      </a:endParaRPr>
                    </a:p>
                  </a:txBody>
                  <a:tcPr marL="94493" marR="94493"/>
                </a:tc>
              </a:tr>
              <a:tr h="370840">
                <a:tc>
                  <a:txBody>
                    <a:bodyPr/>
                    <a:lstStyle/>
                    <a:p>
                      <a:pPr rtl="1"/>
                      <a:r>
                        <a:rPr lang="he-IL" sz="1800" kern="1200" dirty="0" smtClean="0">
                          <a:solidFill>
                            <a:schemeClr val="dk1"/>
                          </a:solidFill>
                          <a:latin typeface="+mn-lt"/>
                          <a:ea typeface="+mn-ea"/>
                          <a:cs typeface="+mj-cs"/>
                        </a:rPr>
                        <a:t>מחשבות שעלו בעקבות הצגת הנושא</a:t>
                      </a:r>
                      <a:endParaRPr lang="he-IL" dirty="0">
                        <a:cs typeface="+mj-cs"/>
                      </a:endParaRPr>
                    </a:p>
                  </a:txBody>
                  <a:tcPr marL="94493" marR="94493"/>
                </a:tc>
                <a:tc>
                  <a:txBody>
                    <a:bodyPr/>
                    <a:lstStyle/>
                    <a:p>
                      <a:pPr rtl="1"/>
                      <a:r>
                        <a:rPr lang="he-IL" dirty="0" smtClean="0">
                          <a:cs typeface="+mj-cs"/>
                        </a:rPr>
                        <a:t>10 דקות</a:t>
                      </a:r>
                      <a:endParaRPr lang="he-IL" dirty="0">
                        <a:cs typeface="+mj-cs"/>
                      </a:endParaRPr>
                    </a:p>
                  </a:txBody>
                  <a:tcPr marL="94493" marR="94493"/>
                </a:tc>
                <a:tc>
                  <a:txBody>
                    <a:bodyPr/>
                    <a:lstStyle/>
                    <a:p>
                      <a:pPr rtl="1"/>
                      <a:r>
                        <a:rPr lang="he-IL" dirty="0" smtClean="0">
                          <a:cs typeface="+mj-cs"/>
                        </a:rPr>
                        <a:t>+</a:t>
                      </a:r>
                      <a:endParaRPr lang="he-IL" dirty="0">
                        <a:cs typeface="+mj-cs"/>
                      </a:endParaRPr>
                    </a:p>
                  </a:txBody>
                  <a:tcPr marL="94493" marR="94493"/>
                </a:tc>
                <a:tc>
                  <a:txBody>
                    <a:bodyPr/>
                    <a:lstStyle/>
                    <a:p>
                      <a:pPr rtl="1"/>
                      <a:r>
                        <a:rPr lang="he-IL" dirty="0" smtClean="0">
                          <a:cs typeface="+mj-cs"/>
                        </a:rPr>
                        <a:t>-</a:t>
                      </a:r>
                      <a:endParaRPr lang="he-IL" dirty="0">
                        <a:cs typeface="+mj-cs"/>
                      </a:endParaRPr>
                    </a:p>
                  </a:txBody>
                  <a:tcPr marL="94493" marR="94493"/>
                </a:tc>
              </a:tr>
            </a:tbl>
          </a:graphicData>
        </a:graphic>
      </p:graphicFrame>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אזרחי">
  <a:themeElements>
    <a:clrScheme name="אזרחי">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אזרחי">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אזרחי">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4671</TotalTime>
  <Words>1657</Words>
  <Application>Microsoft Office PowerPoint</Application>
  <PresentationFormat>‫הצגה על המסך (4:3)</PresentationFormat>
  <Paragraphs>377</Paragraphs>
  <Slides>28</Slides>
  <Notes>0</Notes>
  <HiddenSlides>0</HiddenSlides>
  <MMClips>0</MMClips>
  <ScaleCrop>false</ScaleCrop>
  <HeadingPairs>
    <vt:vector size="4" baseType="variant">
      <vt:variant>
        <vt:lpstr>ערכת נושא</vt:lpstr>
      </vt:variant>
      <vt:variant>
        <vt:i4>1</vt:i4>
      </vt:variant>
      <vt:variant>
        <vt:lpstr>כותרות שקופיות</vt:lpstr>
      </vt:variant>
      <vt:variant>
        <vt:i4>28</vt:i4>
      </vt:variant>
    </vt:vector>
  </HeadingPairs>
  <TitlesOfParts>
    <vt:vector size="29" baseType="lpstr">
      <vt:lpstr>אזרחי</vt:lpstr>
      <vt:lpstr>הוראת נושא ננוטכנולוגיה תוך עיסוק בדילמות חברתיות וסוגיות ננואתיות</vt:lpstr>
      <vt:lpstr>ננוטכנולוגיה</vt:lpstr>
      <vt:lpstr>ננומדע וננוטכנולוגיה במערכות חינוך </vt:lpstr>
      <vt:lpstr>שקופית 4</vt:lpstr>
      <vt:lpstr>ננואתיקה</vt:lpstr>
      <vt:lpstr>שקופית 6</vt:lpstr>
      <vt:lpstr>מטרת העבודה ושאלות המחקר</vt:lpstr>
      <vt:lpstr>אוכלוסיית היעד</vt:lpstr>
      <vt:lpstr>חומרי הלמידה </vt:lpstr>
      <vt:lpstr>שקופית 10</vt:lpstr>
      <vt:lpstr>דוגמא לפעילות</vt:lpstr>
      <vt:lpstr>המשימות לתלמידים</vt:lpstr>
      <vt:lpstr>דוגמאות לנושאי דיון נוספים</vt:lpstr>
      <vt:lpstr>כלי מחקר והערכה</vt:lpstr>
      <vt:lpstr>ממצאים- שאלון עמדות השוואה בין נתוני הפרי בין קבוצת הניסוי והביקורת</vt:lpstr>
      <vt:lpstr>  השוואה בין השינוי בין נתוני הפרי לפוסט בקבוצת הניסוי והביקורת</vt:lpstr>
      <vt:lpstr>תוצאות שאלון ידע בננוטכנולוגיה וננורובוטים</vt:lpstr>
      <vt:lpstr>האם צריך לדעת כימיה על מנת לקבל החלטה על חלוקת תקציב המדינה? הסבירו את קביעתכם." </vt:lpstr>
      <vt:lpstr>היכולת להציף טיעונים אתיים</vt:lpstr>
      <vt:lpstr>מסקנות</vt:lpstr>
      <vt:lpstr>  השוואה בין השינוי בין נתוני הפרי לפוסט בקבוצת הניסוי והביקורת</vt:lpstr>
      <vt:lpstr>מסקנות</vt:lpstr>
      <vt:lpstr>האם צריך לדעת כימיה על מנת לקבל החלטה על חלוקת תקציב המדינה? הסבירו את קביעתכם." </vt:lpstr>
      <vt:lpstr>מסקנות</vt:lpstr>
      <vt:lpstr>מסקנות</vt:lpstr>
      <vt:lpstr>תוצאות שאלון ידע בננוטכנולוגיה וננורובוטים</vt:lpstr>
      <vt:lpstr>המלצות להמשך וליישום </vt:lpstr>
      <vt:lpstr>כווני בדיקה נוספים</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הוראת נושא ננוטכנולוגיה תוך עיסוק בדילמות חברתיות וסוגיות ננואתיות</dc:title>
  <dc:creator>admin</dc:creator>
  <cp:lastModifiedBy>admin</cp:lastModifiedBy>
  <cp:revision>471</cp:revision>
  <dcterms:created xsi:type="dcterms:W3CDTF">2011-05-24T08:34:02Z</dcterms:created>
  <dcterms:modified xsi:type="dcterms:W3CDTF">2011-12-25T04:47:24Z</dcterms:modified>
</cp:coreProperties>
</file>