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2" r:id="rId5"/>
    <p:sldId id="260" r:id="rId6"/>
    <p:sldId id="258" r:id="rId7"/>
    <p:sldId id="261" r:id="rId8"/>
    <p:sldId id="265" r:id="rId9"/>
    <p:sldId id="264" r:id="rId10"/>
    <p:sldId id="259" r:id="rId11"/>
    <p:sldId id="271" r:id="rId12"/>
    <p:sldId id="272" r:id="rId13"/>
    <p:sldId id="266"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BCBF072-D822-45AC-8615-1FCC5CE5A7BB}" type="datetimeFigureOut">
              <a:rPr lang="en-US" smtClean="0"/>
              <a:t>12/9/2012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EED34CF-7A19-4F1C-8DB6-A76C19E5AC4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CBF072-D822-45AC-8615-1FCC5CE5A7BB}"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D34CF-7A19-4F1C-8DB6-A76C19E5AC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CBF072-D822-45AC-8615-1FCC5CE5A7BB}"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D34CF-7A19-4F1C-8DB6-A76C19E5AC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CBF072-D822-45AC-8615-1FCC5CE5A7BB}"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D34CF-7A19-4F1C-8DB6-A76C19E5AC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CBF072-D822-45AC-8615-1FCC5CE5A7BB}"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EED34CF-7A19-4F1C-8DB6-A76C19E5AC4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CBF072-D822-45AC-8615-1FCC5CE5A7BB}"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D34CF-7A19-4F1C-8DB6-A76C19E5AC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CBF072-D822-45AC-8615-1FCC5CE5A7BB}" type="datetimeFigureOut">
              <a:rPr lang="en-US" smtClean="0"/>
              <a:t>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D34CF-7A19-4F1C-8DB6-A76C19E5AC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CBF072-D822-45AC-8615-1FCC5CE5A7BB}" type="datetimeFigureOut">
              <a:rPr lang="en-US" smtClean="0"/>
              <a:t>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D34CF-7A19-4F1C-8DB6-A76C19E5AC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BF072-D822-45AC-8615-1FCC5CE5A7BB}" type="datetimeFigureOut">
              <a:rPr lang="en-US" smtClean="0"/>
              <a:t>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D34CF-7A19-4F1C-8DB6-A76C19E5AC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CBF072-D822-45AC-8615-1FCC5CE5A7BB}"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D34CF-7A19-4F1C-8DB6-A76C19E5AC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CBF072-D822-45AC-8615-1FCC5CE5A7BB}"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D34CF-7A19-4F1C-8DB6-A76C19E5AC4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BCBF072-D822-45AC-8615-1FCC5CE5A7BB}" type="datetimeFigureOut">
              <a:rPr lang="en-US" smtClean="0"/>
              <a:t>12/9/2012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EED34CF-7A19-4F1C-8DB6-A76C19E5AC4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twww.weizmann.ac.il/g-chem/materials/bor/bor.html"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hyperlink" Target="http://www.youtube.com/watch?v=j2MyQTY6saY&amp;feature=player_embedded" TargetMode="External"/><Relationship Id="rId5" Type="http://schemas.openxmlformats.org/officeDocument/2006/relationships/image" Target="../media/image18.jpeg"/><Relationship Id="rId4" Type="http://schemas.openxmlformats.org/officeDocument/2006/relationships/hyperlink" Target="http://www.blorg.co.il/project-definition/dfi8.jpg?attredirects=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upload.wikimedia.org/wikipedia/commons/9/9d/Afm_cd-rom.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154362"/>
          </a:xfrm>
        </p:spPr>
        <p:txBody>
          <a:bodyPr/>
          <a:lstStyle/>
          <a:p>
            <a:pPr lvl="3" algn="ctr" rtl="0">
              <a:lnSpc>
                <a:spcPct val="150000"/>
              </a:lnSpc>
              <a:spcBef>
                <a:spcPct val="0"/>
              </a:spcBef>
            </a:pPr>
            <a:r>
              <a:rPr lang="en-US" b="1" dirty="0" smtClean="0">
                <a:effectLst/>
                <a:latin typeface="Tahoma"/>
                <a:ea typeface="Times New Roman"/>
              </a:rPr>
              <a:t>AFM  </a:t>
            </a:r>
            <a:r>
              <a:rPr lang="he-IL" b="1" dirty="0" smtClean="0">
                <a:effectLst/>
                <a:latin typeface="Times New Roman"/>
                <a:ea typeface="Times New Roman"/>
                <a:cs typeface="Tahoma"/>
              </a:rPr>
              <a:t>בניית דגם של מיקרוסקופ כוח אטומי</a:t>
            </a:r>
            <a:r>
              <a:rPr lang="en-US" sz="1600" dirty="0" smtClean="0">
                <a:effectLst/>
                <a:latin typeface="Times New Roman"/>
                <a:ea typeface="Times New Roman"/>
              </a:rPr>
              <a:t/>
            </a:r>
            <a:br>
              <a:rPr lang="en-US" sz="1600" dirty="0" smtClean="0">
                <a:effectLst/>
                <a:latin typeface="Times New Roman"/>
                <a:ea typeface="Times New Roman"/>
              </a:rPr>
            </a:br>
            <a:r>
              <a:rPr lang="he-IL" b="1" dirty="0" smtClean="0">
                <a:effectLst/>
                <a:latin typeface="Times New Roman"/>
                <a:ea typeface="Times New Roman"/>
                <a:cs typeface="Tahoma"/>
              </a:rPr>
              <a:t>והשימוש בו להוראת נושא הקישור הבין המולקולרי</a:t>
            </a:r>
            <a:r>
              <a:rPr lang="en-US" sz="1600" dirty="0" smtClean="0">
                <a:effectLst/>
                <a:latin typeface="Times New Roman"/>
                <a:ea typeface="Times New Roman"/>
              </a:rPr>
              <a:t/>
            </a:r>
            <a:br>
              <a:rPr lang="en-US" sz="1600" dirty="0" smtClean="0">
                <a:effectLst/>
                <a:latin typeface="Times New Roman"/>
                <a:ea typeface="Times New Roman"/>
              </a:rPr>
            </a:br>
            <a:endParaRPr lang="en-US" dirty="0"/>
          </a:p>
        </p:txBody>
      </p:sp>
      <p:sp>
        <p:nvSpPr>
          <p:cNvPr id="5" name="Content Placeholder 4"/>
          <p:cNvSpPr>
            <a:spLocks noGrp="1"/>
          </p:cNvSpPr>
          <p:nvPr>
            <p:ph idx="1"/>
          </p:nvPr>
        </p:nvSpPr>
        <p:spPr>
          <a:xfrm>
            <a:off x="457200" y="4653136"/>
            <a:ext cx="8229600" cy="1473027"/>
          </a:xfrm>
        </p:spPr>
        <p:txBody>
          <a:bodyPr>
            <a:normAutofit/>
          </a:bodyPr>
          <a:lstStyle/>
          <a:p>
            <a:pPr algn="just" rtl="1">
              <a:lnSpc>
                <a:spcPct val="150000"/>
              </a:lnSpc>
              <a:spcAft>
                <a:spcPts val="0"/>
              </a:spcAft>
            </a:pPr>
            <a:r>
              <a:rPr lang="he-IL" sz="2800" b="1" dirty="0" smtClean="0">
                <a:latin typeface="Times New Roman"/>
                <a:ea typeface="Times New Roman"/>
              </a:rPr>
              <a:t>מרצה</a:t>
            </a:r>
            <a:r>
              <a:rPr lang="he-IL" sz="2800" b="1" dirty="0">
                <a:latin typeface="Times New Roman"/>
                <a:ea typeface="Times New Roman"/>
              </a:rPr>
              <a:t>: פאדיה חטיב</a:t>
            </a:r>
            <a:endParaRPr lang="en-US" sz="2800" dirty="0" smtClean="0">
              <a:effectLst/>
              <a:latin typeface="Times New Roman"/>
              <a:ea typeface="Times New Roman"/>
              <a:cs typeface="David"/>
            </a:endParaRPr>
          </a:p>
          <a:p>
            <a:pPr algn="just" rtl="1">
              <a:lnSpc>
                <a:spcPct val="150000"/>
              </a:lnSpc>
              <a:spcAft>
                <a:spcPts val="0"/>
              </a:spcAft>
            </a:pPr>
            <a:r>
              <a:rPr lang="he-IL" sz="2800" b="1" dirty="0">
                <a:latin typeface="Times New Roman"/>
                <a:ea typeface="Times New Roman"/>
              </a:rPr>
              <a:t>בי"ס: תיכון עתיד, טירה</a:t>
            </a:r>
            <a:endParaRPr lang="en-US" sz="2800" dirty="0" smtClean="0">
              <a:effectLst/>
              <a:latin typeface="Times New Roman"/>
              <a:ea typeface="Times New Roman"/>
              <a:cs typeface="David"/>
            </a:endParaRPr>
          </a:p>
          <a:p>
            <a:endParaRPr lang="en-US" dirty="0"/>
          </a:p>
        </p:txBody>
      </p:sp>
      <p:pic>
        <p:nvPicPr>
          <p:cNvPr id="9" name="Content Placeholder 3" descr="IMG_2235.JPG"/>
          <p:cNvPicPr>
            <a:picLocks noChangeAspect="1"/>
          </p:cNvPicPr>
          <p:nvPr/>
        </p:nvPicPr>
        <p:blipFill>
          <a:blip r:embed="rId2" cstate="print"/>
          <a:stretch>
            <a:fillRect/>
          </a:stretch>
        </p:blipFill>
        <p:spPr>
          <a:xfrm>
            <a:off x="323528" y="2276872"/>
            <a:ext cx="3429000" cy="4269254"/>
          </a:xfrm>
          <a:prstGeom prst="rect">
            <a:avLst/>
          </a:prstGeom>
        </p:spPr>
      </p:pic>
    </p:spTree>
    <p:extLst>
      <p:ext uri="{BB962C8B-B14F-4D97-AF65-F5344CB8AC3E}">
        <p14:creationId xmlns:p14="http://schemas.microsoft.com/office/powerpoint/2010/main" val="3578277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1"/>
            <a:r>
              <a:rPr lang="he-IL" dirty="0" smtClean="0"/>
              <a:t>עקרון הפעולה של </a:t>
            </a:r>
            <a:r>
              <a:rPr lang="en-US" dirty="0" smtClean="0"/>
              <a:t>AFM</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420888"/>
            <a:ext cx="6156176" cy="345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descr="ANd9GcQIb6fsM7F1xuk_HR15rzFVF90DjHKSggZk7KxEtRGUdFP_e478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91" y="1228046"/>
            <a:ext cx="25209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488668"/>
            <a:ext cx="3459601" cy="369332"/>
          </a:xfrm>
          <a:prstGeom prst="rect">
            <a:avLst/>
          </a:prstGeom>
        </p:spPr>
        <p:txBody>
          <a:bodyPr wrap="none">
            <a:spAutoFit/>
          </a:bodyPr>
          <a:lstStyle/>
          <a:p>
            <a:r>
              <a:rPr lang="en-US" dirty="0" smtClean="0"/>
              <a:t>2010 • </a:t>
            </a:r>
            <a:r>
              <a:rPr lang="en-US" dirty="0" err="1" smtClean="0"/>
              <a:t>Vrije</a:t>
            </a:r>
            <a:r>
              <a:rPr lang="en-US" dirty="0" smtClean="0"/>
              <a:t> </a:t>
            </a:r>
            <a:r>
              <a:rPr lang="en-US" dirty="0" err="1" smtClean="0"/>
              <a:t>Universiteit</a:t>
            </a:r>
            <a:r>
              <a:rPr lang="en-US" dirty="0" smtClean="0"/>
              <a:t> </a:t>
            </a:r>
            <a:r>
              <a:rPr lang="en-US" dirty="0" err="1" smtClean="0"/>
              <a:t>Brussel</a:t>
            </a:r>
            <a:endParaRPr lang="en-US" dirty="0"/>
          </a:p>
        </p:txBody>
      </p:sp>
    </p:spTree>
    <p:extLst>
      <p:ext uri="{BB962C8B-B14F-4D97-AF65-F5344CB8AC3E}">
        <p14:creationId xmlns:p14="http://schemas.microsoft.com/office/powerpoint/2010/main" val="4091655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descr="STM tip trajectory over a surface"/>
          <p:cNvPicPr>
            <a:picLocks noChangeAspect="1" noChangeArrowheads="1"/>
          </p:cNvPicPr>
          <p:nvPr/>
        </p:nvPicPr>
        <p:blipFill>
          <a:blip r:embed="rId2"/>
          <a:srcRect/>
          <a:stretch>
            <a:fillRect/>
          </a:stretch>
        </p:blipFill>
        <p:spPr bwMode="auto">
          <a:xfrm>
            <a:off x="838200" y="990600"/>
            <a:ext cx="7620000" cy="4962525"/>
          </a:xfrm>
          <a:prstGeom prst="rect">
            <a:avLst/>
          </a:prstGeom>
          <a:noFill/>
        </p:spPr>
      </p:pic>
    </p:spTree>
    <p:extLst>
      <p:ext uri="{BB962C8B-B14F-4D97-AF65-F5344CB8AC3E}">
        <p14:creationId xmlns:p14="http://schemas.microsoft.com/office/powerpoint/2010/main" val="2071217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 gai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916832"/>
            <a:ext cx="4823742" cy="287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186048" y="4791075"/>
            <a:ext cx="2845651" cy="369332"/>
          </a:xfrm>
          <a:prstGeom prst="rect">
            <a:avLst/>
          </a:prstGeom>
        </p:spPr>
        <p:txBody>
          <a:bodyPr wrap="none">
            <a:spAutoFit/>
          </a:bodyPr>
          <a:lstStyle/>
          <a:p>
            <a:r>
              <a:rPr lang="he-IL" dirty="0" smtClean="0"/>
              <a:t>ד"ר סידני כהן-מכון ויצמן למדע</a:t>
            </a:r>
            <a:endParaRPr lang="en-US" dirty="0"/>
          </a:p>
        </p:txBody>
      </p:sp>
    </p:spTree>
    <p:extLst>
      <p:ext uri="{BB962C8B-B14F-4D97-AF65-F5344CB8AC3E}">
        <p14:creationId xmlns:p14="http://schemas.microsoft.com/office/powerpoint/2010/main" val="3957070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F-z_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8680"/>
            <a:ext cx="5834063"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755650" y="5445125"/>
            <a:ext cx="2762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ar-SA" b="1"/>
              <a:t/>
            </a:r>
            <a:br>
              <a:rPr lang="ar-SA" b="1"/>
            </a:br>
            <a:endParaRPr lang="ar-SA" b="1"/>
          </a:p>
          <a:p>
            <a:pPr algn="l" rtl="0" eaLnBrk="0" hangingPunct="0"/>
            <a:endParaRPr lang="ar-SA"/>
          </a:p>
        </p:txBody>
      </p:sp>
      <p:sp>
        <p:nvSpPr>
          <p:cNvPr id="5" name="Rectangle 11"/>
          <p:cNvSpPr>
            <a:spLocks noChangeArrowheads="1"/>
          </p:cNvSpPr>
          <p:nvPr/>
        </p:nvSpPr>
        <p:spPr bwMode="auto">
          <a:xfrm>
            <a:off x="0" y="5734050"/>
            <a:ext cx="7129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hlinkClick r:id="rId3"/>
              </a:rPr>
              <a:t>http://stwww.weizmann.ac.il/g-chem/materials/bor/bor.html</a:t>
            </a:r>
            <a:endParaRPr lang="en-US"/>
          </a:p>
          <a:p>
            <a:endParaRPr lang="en-US"/>
          </a:p>
        </p:txBody>
      </p:sp>
      <p:sp>
        <p:nvSpPr>
          <p:cNvPr id="6" name="Text Box 12"/>
          <p:cNvSpPr txBox="1">
            <a:spLocks noChangeArrowheads="1"/>
          </p:cNvSpPr>
          <p:nvPr/>
        </p:nvSpPr>
        <p:spPr bwMode="auto">
          <a:xfrm>
            <a:off x="4106863" y="5248275"/>
            <a:ext cx="235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2400" b="1">
                <a:solidFill>
                  <a:srgbClr val="008000"/>
                </a:solidFill>
              </a:rPr>
              <a:t>וזה מזכיר לנו את </a:t>
            </a:r>
            <a:endParaRPr lang="en-US" sz="2400" b="1">
              <a:solidFill>
                <a:srgbClr val="008000"/>
              </a:solidFill>
            </a:endParaRPr>
          </a:p>
        </p:txBody>
      </p:sp>
      <p:sp>
        <p:nvSpPr>
          <p:cNvPr id="7" name="Text Box 14"/>
          <p:cNvSpPr txBox="1">
            <a:spLocks noChangeArrowheads="1"/>
          </p:cNvSpPr>
          <p:nvPr/>
        </p:nvSpPr>
        <p:spPr bwMode="auto">
          <a:xfrm flipV="1">
            <a:off x="4140200" y="1196975"/>
            <a:ext cx="1531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
        <p:nvSpPr>
          <p:cNvPr id="8" name="Text Box 15"/>
          <p:cNvSpPr txBox="1">
            <a:spLocks noChangeArrowheads="1"/>
          </p:cNvSpPr>
          <p:nvPr/>
        </p:nvSpPr>
        <p:spPr bwMode="auto">
          <a:xfrm>
            <a:off x="8151813" y="12160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
        <p:nvSpPr>
          <p:cNvPr id="9" name="Text Box 16"/>
          <p:cNvSpPr txBox="1">
            <a:spLocks noChangeArrowheads="1"/>
          </p:cNvSpPr>
          <p:nvPr/>
        </p:nvSpPr>
        <p:spPr bwMode="auto">
          <a:xfrm>
            <a:off x="6464300" y="1380331"/>
            <a:ext cx="2232025" cy="342741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he-IL" sz="2000" b="1" dirty="0">
                <a:solidFill>
                  <a:srgbClr val="008000"/>
                </a:solidFill>
              </a:rPr>
              <a:t>ולבסוף אפשר להבין</a:t>
            </a:r>
          </a:p>
          <a:p>
            <a:pPr algn="r" rtl="1" eaLnBrk="1" hangingPunct="1"/>
            <a:r>
              <a:rPr lang="he-IL" dirty="0"/>
              <a:t>שעקרון הפעולה של ה־ </a:t>
            </a:r>
            <a:r>
              <a:rPr lang="en-US" dirty="0"/>
              <a:t>AFM</a:t>
            </a:r>
            <a:r>
              <a:rPr lang="he-IL" dirty="0"/>
              <a:t> מבוסס על כוחות הון־דר־ולס</a:t>
            </a:r>
            <a:endParaRPr lang="ar-SA" dirty="0"/>
          </a:p>
          <a:p>
            <a:pPr algn="r" rtl="1" eaLnBrk="1" hangingPunct="1"/>
            <a:r>
              <a:rPr lang="he-IL" dirty="0"/>
              <a:t>הנוצרים בין ה־ </a:t>
            </a:r>
            <a:r>
              <a:rPr lang="en-US" dirty="0"/>
              <a:t>Tip</a:t>
            </a:r>
            <a:r>
              <a:rPr lang="he-IL" dirty="0"/>
              <a:t> לאטומים שעל פני השטח של הדגימה</a:t>
            </a:r>
            <a:endParaRPr lang="ar-SA" dirty="0"/>
          </a:p>
          <a:p>
            <a:pPr algn="r" rtl="1" eaLnBrk="1" hangingPunct="1"/>
            <a:r>
              <a:rPr lang="he-IL" dirty="0"/>
              <a:t>והם גורמים לתנודות של ה־ </a:t>
            </a:r>
            <a:r>
              <a:rPr lang="en-US" dirty="0"/>
              <a:t>Tip</a:t>
            </a:r>
            <a:r>
              <a:rPr lang="ar-SA" dirty="0"/>
              <a:t> . </a:t>
            </a:r>
            <a:r>
              <a:rPr lang="he-IL" dirty="0"/>
              <a:t>תנודות אלו מאפשרות את</a:t>
            </a:r>
            <a:endParaRPr lang="ar-SA" dirty="0"/>
          </a:p>
          <a:p>
            <a:pPr algn="r" rtl="1" eaLnBrk="1" hangingPunct="1"/>
            <a:r>
              <a:rPr lang="he-IL" dirty="0"/>
              <a:t>מדידת הטופוגרפיה של דוגמה לא מוליכה</a:t>
            </a:r>
            <a:r>
              <a:rPr lang="ar-SA" dirty="0"/>
              <a:t>.</a:t>
            </a:r>
            <a:endParaRPr lang="en-US" dirty="0"/>
          </a:p>
        </p:txBody>
      </p:sp>
    </p:spTree>
    <p:extLst>
      <p:ext uri="{BB962C8B-B14F-4D97-AF65-F5344CB8AC3E}">
        <p14:creationId xmlns:p14="http://schemas.microsoft.com/office/powerpoint/2010/main" val="2392900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512064"/>
            <a:ext cx="7772400" cy="9144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r" rtl="1"/>
            <a:r>
              <a:rPr lang="he-IL" smtClean="0"/>
              <a:t>החומרים:</a:t>
            </a:r>
            <a:br>
              <a:rPr lang="he-IL" smtClean="0"/>
            </a:br>
            <a:endParaRPr lang="en-US" dirty="0"/>
          </a:p>
        </p:txBody>
      </p:sp>
      <p:sp>
        <p:nvSpPr>
          <p:cNvPr id="3" name="Content Placeholder 4"/>
          <p:cNvSpPr txBox="1">
            <a:spLocks/>
          </p:cNvSpPr>
          <p:nvPr/>
        </p:nvSpPr>
        <p:spPr>
          <a:xfrm>
            <a:off x="914400" y="1783560"/>
            <a:ext cx="7772400" cy="4572000"/>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r" rtl="1">
              <a:buFont typeface="Wingdings 2"/>
              <a:buNone/>
            </a:pPr>
            <a:r>
              <a:rPr lang="he-IL" dirty="0" smtClean="0"/>
              <a:t>קוביות לגו / קופסת קרטון</a:t>
            </a:r>
          </a:p>
          <a:p>
            <a:pPr algn="r" rtl="1">
              <a:buFont typeface="Wingdings 2"/>
              <a:buNone/>
            </a:pPr>
            <a:r>
              <a:rPr lang="he-IL" dirty="0" smtClean="0"/>
              <a:t>לייזר (פוינטר)</a:t>
            </a:r>
          </a:p>
          <a:p>
            <a:pPr algn="r" rtl="1">
              <a:buFont typeface="Wingdings 2"/>
              <a:buNone/>
            </a:pPr>
            <a:r>
              <a:rPr lang="he-IL" dirty="0" smtClean="0"/>
              <a:t>אטב</a:t>
            </a:r>
          </a:p>
          <a:p>
            <a:pPr algn="r" rtl="1">
              <a:buFont typeface="Wingdings 2"/>
              <a:buNone/>
            </a:pPr>
            <a:r>
              <a:rPr lang="he-IL" dirty="0" smtClean="0"/>
              <a:t>מגנט</a:t>
            </a:r>
          </a:p>
          <a:p>
            <a:pPr algn="r" rtl="1">
              <a:buFont typeface="Wingdings 2"/>
              <a:buNone/>
            </a:pPr>
            <a:r>
              <a:rPr lang="he-IL" dirty="0" smtClean="0"/>
              <a:t>פלסטלינה</a:t>
            </a:r>
          </a:p>
          <a:p>
            <a:pPr algn="r" rtl="1">
              <a:buFont typeface="Wingdings 2"/>
              <a:buNone/>
            </a:pPr>
            <a:endParaRPr lang="en-US" dirty="0"/>
          </a:p>
        </p:txBody>
      </p:sp>
      <p:pic>
        <p:nvPicPr>
          <p:cNvPr id="4" name="Picture 3"/>
          <p:cNvPicPr>
            <a:picLocks noChangeAspect="1" noChangeArrowheads="1"/>
          </p:cNvPicPr>
          <p:nvPr/>
        </p:nvPicPr>
        <p:blipFill>
          <a:blip r:embed="rId2"/>
          <a:srcRect/>
          <a:stretch>
            <a:fillRect/>
          </a:stretch>
        </p:blipFill>
        <p:spPr bwMode="auto">
          <a:xfrm>
            <a:off x="990600" y="1676400"/>
            <a:ext cx="3284270" cy="3267075"/>
          </a:xfrm>
          <a:prstGeom prst="rect">
            <a:avLst/>
          </a:prstGeom>
          <a:noFill/>
          <a:ln w="9525">
            <a:noFill/>
            <a:miter lim="800000"/>
            <a:headEnd/>
            <a:tailEnd/>
          </a:ln>
        </p:spPr>
      </p:pic>
      <p:sp>
        <p:nvSpPr>
          <p:cNvPr id="5" name="Rectangle 4"/>
          <p:cNvSpPr>
            <a:spLocks noChangeArrowheads="1"/>
          </p:cNvSpPr>
          <p:nvPr/>
        </p:nvSpPr>
        <p:spPr bwMode="auto">
          <a:xfrm>
            <a:off x="304800" y="6019800"/>
            <a:ext cx="8534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David" pitchFamily="2" charset="-79"/>
              </a:rPr>
              <a:t>Planinšič</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David" pitchFamily="2" charset="-79"/>
              </a:rPr>
              <a:t>, G.,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David" pitchFamily="2" charset="-79"/>
              </a:rPr>
              <a:t>Kovač</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David" pitchFamily="2" charset="-79"/>
              </a:rPr>
              <a:t>, P. (2008).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David" pitchFamily="2" charset="-79"/>
              </a:rPr>
              <a:t>Nano</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David" pitchFamily="2" charset="-79"/>
              </a:rPr>
              <a:t> goes to school: a teaching model of the atomic force microscope. </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David" pitchFamily="2" charset="-79"/>
              </a:rPr>
              <a:t>Physics Education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David" pitchFamily="2" charset="-79"/>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David" pitchFamily="2" charset="-79"/>
              </a:rPr>
              <a:t>43(1)</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David" pitchFamily="2" charset="-79"/>
              </a:rPr>
              <a:t>, 37-45.</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77954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512064"/>
            <a:ext cx="7772400" cy="9144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r" rtl="1"/>
            <a:r>
              <a:rPr lang="he-IL" smtClean="0"/>
              <a:t>הכנת המשטח לסריקה:</a:t>
            </a:r>
            <a:endParaRPr lang="en-US" dirty="0"/>
          </a:p>
        </p:txBody>
      </p:sp>
      <p:pic>
        <p:nvPicPr>
          <p:cNvPr id="3" name="Picture 1"/>
          <p:cNvPicPr>
            <a:picLocks noChangeAspect="1" noChangeArrowheads="1"/>
          </p:cNvPicPr>
          <p:nvPr/>
        </p:nvPicPr>
        <p:blipFill>
          <a:blip r:embed="rId2"/>
          <a:srcRect/>
          <a:stretch>
            <a:fillRect/>
          </a:stretch>
        </p:blipFill>
        <p:spPr bwMode="auto">
          <a:xfrm>
            <a:off x="1403648" y="2708920"/>
            <a:ext cx="6067425" cy="1753665"/>
          </a:xfrm>
          <a:prstGeom prst="rect">
            <a:avLst/>
          </a:prstGeom>
          <a:noFill/>
          <a:ln w="9525">
            <a:noFill/>
            <a:miter lim="800000"/>
            <a:headEnd/>
            <a:tailEnd/>
          </a:ln>
        </p:spPr>
      </p:pic>
    </p:spTree>
    <p:extLst>
      <p:ext uri="{BB962C8B-B14F-4D97-AF65-F5344CB8AC3E}">
        <p14:creationId xmlns:p14="http://schemas.microsoft.com/office/powerpoint/2010/main" val="2146003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512064"/>
            <a:ext cx="7772400" cy="9144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r" rtl="1"/>
            <a:r>
              <a:rPr lang="he-IL" smtClean="0"/>
              <a:t>תוצאות הניסוי:</a:t>
            </a:r>
            <a:endParaRPr lang="en-US" dirty="0"/>
          </a:p>
        </p:txBody>
      </p:sp>
      <p:pic>
        <p:nvPicPr>
          <p:cNvPr id="3" name="Picture 2"/>
          <p:cNvPicPr>
            <a:picLocks noChangeAspect="1" noChangeArrowheads="1"/>
          </p:cNvPicPr>
          <p:nvPr/>
        </p:nvPicPr>
        <p:blipFill>
          <a:blip r:embed="rId2"/>
          <a:srcRect/>
          <a:stretch>
            <a:fillRect/>
          </a:stretch>
        </p:blipFill>
        <p:spPr bwMode="auto">
          <a:xfrm>
            <a:off x="1524000" y="1295400"/>
            <a:ext cx="7164571" cy="3043237"/>
          </a:xfrm>
          <a:prstGeom prst="rect">
            <a:avLst/>
          </a:prstGeom>
          <a:noFill/>
          <a:ln w="9525">
            <a:noFill/>
            <a:miter lim="800000"/>
            <a:headEnd/>
            <a:tailEnd/>
          </a:ln>
        </p:spPr>
      </p:pic>
      <p:sp>
        <p:nvSpPr>
          <p:cNvPr id="4" name="TextBox 3"/>
          <p:cNvSpPr txBox="1"/>
          <p:nvPr/>
        </p:nvSpPr>
        <p:spPr>
          <a:xfrm>
            <a:off x="1676466" y="4648200"/>
            <a:ext cx="7002237" cy="2031325"/>
          </a:xfrm>
          <a:prstGeom prst="rect">
            <a:avLst/>
          </a:prstGeom>
          <a:noFill/>
        </p:spPr>
        <p:txBody>
          <a:bodyPr wrap="none" rtlCol="0">
            <a:spAutoFit/>
          </a:bodyPr>
          <a:lstStyle/>
          <a:p>
            <a:pPr algn="r" rtl="1"/>
            <a:r>
              <a:rPr lang="he-IL" sz="2800" dirty="0" smtClean="0"/>
              <a:t>מודל לאינטראקציות המשיכה בין הטיפ </a:t>
            </a:r>
          </a:p>
          <a:p>
            <a:pPr algn="r" rtl="1"/>
            <a:r>
              <a:rPr lang="he-IL" sz="2800" dirty="0" smtClean="0"/>
              <a:t>לאטומי הדוגמא הנסרקת</a:t>
            </a:r>
          </a:p>
          <a:p>
            <a:pPr algn="r" rtl="1">
              <a:lnSpc>
                <a:spcPct val="150000"/>
              </a:lnSpc>
            </a:pPr>
            <a:r>
              <a:rPr lang="he-IL" sz="2800" dirty="0" smtClean="0"/>
              <a:t>מתאים להוראה כדוגמא לשימוש מתקדם המבוסס </a:t>
            </a:r>
          </a:p>
          <a:p>
            <a:pPr algn="r" rtl="1"/>
            <a:r>
              <a:rPr lang="he-IL" sz="2800" dirty="0" smtClean="0"/>
              <a:t>על קישור בין </a:t>
            </a:r>
            <a:r>
              <a:rPr lang="he-IL" sz="2800" dirty="0" err="1" smtClean="0"/>
              <a:t>מולקולרי</a:t>
            </a:r>
            <a:endParaRPr lang="en-US" sz="2800" dirty="0"/>
          </a:p>
        </p:txBody>
      </p:sp>
    </p:spTree>
    <p:extLst>
      <p:ext uri="{BB962C8B-B14F-4D97-AF65-F5344CB8AC3E}">
        <p14:creationId xmlns:p14="http://schemas.microsoft.com/office/powerpoint/2010/main" val="2965056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3528391"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he-IL" dirty="0" smtClean="0"/>
              <a:t> מיקרוסקופ כוח אטומי</a:t>
            </a:r>
            <a:r>
              <a:rPr lang="en-US" dirty="0" smtClean="0"/>
              <a:t>AFM</a:t>
            </a:r>
            <a:endParaRPr lang="en-US" dirty="0"/>
          </a:p>
        </p:txBody>
      </p:sp>
      <p:sp>
        <p:nvSpPr>
          <p:cNvPr id="3" name="Rectangle 2"/>
          <p:cNvSpPr/>
          <p:nvPr/>
        </p:nvSpPr>
        <p:spPr>
          <a:xfrm>
            <a:off x="3995935" y="1815219"/>
            <a:ext cx="5091942" cy="4211409"/>
          </a:xfrm>
          <a:prstGeom prst="rect">
            <a:avLst/>
          </a:prstGeom>
        </p:spPr>
        <p:txBody>
          <a:bodyPr wrap="square">
            <a:spAutoFit/>
          </a:bodyPr>
          <a:lstStyle/>
          <a:p>
            <a:pPr marL="411480" lvl="0" indent="-342900" algn="r" rtl="1">
              <a:spcBef>
                <a:spcPts val="700"/>
              </a:spcBef>
              <a:buClr>
                <a:srgbClr val="EEECE1"/>
              </a:buClr>
              <a:buSzPct val="95000"/>
              <a:buFont typeface="Wingdings"/>
              <a:buChar char=""/>
            </a:pPr>
            <a:r>
              <a:rPr lang="he-IL" sz="3200" dirty="0" smtClean="0"/>
              <a:t>בהרצאה </a:t>
            </a:r>
            <a:r>
              <a:rPr lang="he-IL" sz="3200" dirty="0"/>
              <a:t>נדון בשיטה להעברת הנושא המתקדם, ננוכימיה </a:t>
            </a:r>
            <a:r>
              <a:rPr lang="he-IL" sz="3200" dirty="0" smtClean="0"/>
              <a:t>ומיקרוסקופ</a:t>
            </a:r>
            <a:r>
              <a:rPr lang="en-US" sz="3200" dirty="0" smtClean="0"/>
              <a:t> </a:t>
            </a:r>
            <a:r>
              <a:rPr lang="he-IL" sz="3200" dirty="0" smtClean="0"/>
              <a:t> </a:t>
            </a:r>
            <a:r>
              <a:rPr lang="en-US" sz="3200" dirty="0"/>
              <a:t>AFM</a:t>
            </a:r>
            <a:r>
              <a:rPr lang="he-IL" sz="3200" dirty="0"/>
              <a:t> לשדה החינוכי בבית </a:t>
            </a:r>
            <a:r>
              <a:rPr lang="he-IL" sz="3200" dirty="0" smtClean="0"/>
              <a:t>הספר</a:t>
            </a:r>
          </a:p>
          <a:p>
            <a:pPr marL="411480" lvl="0" indent="-342900" algn="r" rtl="1">
              <a:spcBef>
                <a:spcPts val="700"/>
              </a:spcBef>
              <a:buClr>
                <a:srgbClr val="EEECE1"/>
              </a:buClr>
              <a:buSzPct val="95000"/>
              <a:buFont typeface="Wingdings"/>
              <a:buChar char=""/>
            </a:pPr>
            <a:r>
              <a:rPr lang="he-IL" sz="3200" dirty="0" smtClean="0"/>
              <a:t>בהרצאה יוסבר עקרון פעולת מכשיר ה-</a:t>
            </a:r>
            <a:r>
              <a:rPr lang="en-US" sz="3200" dirty="0" smtClean="0"/>
              <a:t>AFM</a:t>
            </a:r>
            <a:endParaRPr lang="he-IL" sz="3200" dirty="0">
              <a:solidFill>
                <a:prstClr val="white"/>
              </a:solidFill>
              <a:latin typeface="Corbel"/>
              <a:cs typeface="Miriam"/>
            </a:endParaRPr>
          </a:p>
          <a:p>
            <a:pPr marL="411480" lvl="0" indent="-342900" algn="r" rtl="1">
              <a:spcBef>
                <a:spcPts val="700"/>
              </a:spcBef>
              <a:buClr>
                <a:srgbClr val="EEECE1"/>
              </a:buClr>
              <a:buSzPct val="95000"/>
              <a:buFont typeface="Wingdings"/>
              <a:buChar char=""/>
            </a:pPr>
            <a:r>
              <a:rPr lang="he-IL" sz="3200" dirty="0" smtClean="0">
                <a:solidFill>
                  <a:prstClr val="white"/>
                </a:solidFill>
              </a:rPr>
              <a:t>ויוצג </a:t>
            </a:r>
            <a:r>
              <a:rPr lang="he-IL" sz="3200" dirty="0">
                <a:solidFill>
                  <a:prstClr val="white"/>
                </a:solidFill>
              </a:rPr>
              <a:t>מודל המתאים להוראת </a:t>
            </a:r>
            <a:r>
              <a:rPr lang="en-US" sz="3200" dirty="0">
                <a:solidFill>
                  <a:prstClr val="white"/>
                </a:solidFill>
              </a:rPr>
              <a:t>AFM</a:t>
            </a:r>
            <a:r>
              <a:rPr lang="he-IL" sz="3200" dirty="0">
                <a:solidFill>
                  <a:prstClr val="white"/>
                </a:solidFill>
              </a:rPr>
              <a:t> לתלמידי תיכון</a:t>
            </a:r>
          </a:p>
        </p:txBody>
      </p:sp>
    </p:spTree>
    <p:extLst>
      <p:ext uri="{BB962C8B-B14F-4D97-AF65-F5344CB8AC3E}">
        <p14:creationId xmlns:p14="http://schemas.microsoft.com/office/powerpoint/2010/main" val="2011480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684213" y="981075"/>
            <a:ext cx="6480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 name="Oval 15"/>
          <p:cNvSpPr>
            <a:spLocks noChangeArrowheads="1"/>
          </p:cNvSpPr>
          <p:nvPr/>
        </p:nvSpPr>
        <p:spPr bwMode="auto">
          <a:xfrm>
            <a:off x="3203575" y="2852738"/>
            <a:ext cx="2520950" cy="914400"/>
          </a:xfrm>
          <a:prstGeom prst="ellipse">
            <a:avLst/>
          </a:prstGeom>
          <a:solidFill>
            <a:srgbClr val="FFFF66"/>
          </a:solidFill>
          <a:ln w="9525">
            <a:solidFill>
              <a:srgbClr val="FF6600"/>
            </a:solidFill>
            <a:round/>
            <a:headEnd/>
            <a:tailEnd/>
          </a:ln>
        </p:spPr>
        <p:txBody>
          <a:bodyPr wrap="none" anchor="ctr"/>
          <a:lstStyle/>
          <a:p>
            <a:pPr algn="ctr"/>
            <a:r>
              <a:rPr lang="he-IL" sz="2400" b="1" dirty="0">
                <a:solidFill>
                  <a:schemeClr val="bg2"/>
                </a:solidFill>
              </a:rPr>
              <a:t>יישומים</a:t>
            </a:r>
          </a:p>
          <a:p>
            <a:pPr algn="ctr"/>
            <a:r>
              <a:rPr lang="he-IL" sz="2400" b="1" dirty="0">
                <a:solidFill>
                  <a:schemeClr val="bg2"/>
                </a:solidFill>
              </a:rPr>
              <a:t>ננו טכנולוגיים</a:t>
            </a:r>
            <a:endParaRPr lang="en-US" sz="2400" b="1" dirty="0">
              <a:solidFill>
                <a:schemeClr val="bg2"/>
              </a:solidFill>
            </a:endParaRPr>
          </a:p>
        </p:txBody>
      </p:sp>
      <p:sp>
        <p:nvSpPr>
          <p:cNvPr id="4" name="Line 16"/>
          <p:cNvSpPr>
            <a:spLocks noChangeShapeType="1"/>
          </p:cNvSpPr>
          <p:nvPr/>
        </p:nvSpPr>
        <p:spPr bwMode="auto">
          <a:xfrm>
            <a:off x="4500563" y="3789363"/>
            <a:ext cx="0" cy="1223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 name="Picture 18" descr="Yael%20AG52f_5kv_x2500_1%20selec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5516563"/>
            <a:ext cx="12239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9"/>
          <p:cNvSpPr txBox="1">
            <a:spLocks noChangeArrowheads="1"/>
          </p:cNvSpPr>
          <p:nvPr/>
        </p:nvSpPr>
        <p:spPr bwMode="auto">
          <a:xfrm>
            <a:off x="3635375" y="5084763"/>
            <a:ext cx="1520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רפואה ותרופות</a:t>
            </a:r>
            <a:endParaRPr lang="en-US"/>
          </a:p>
        </p:txBody>
      </p:sp>
      <p:pic>
        <p:nvPicPr>
          <p:cNvPr id="7" name="Picture 21" descr="ANd9GcTfzg58llMQc2C3d-Wm5NNP-K9tg7APCgOss2qFDckbbV_4w4EO8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516563"/>
            <a:ext cx="11525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descr="AZoJono - The Journal אזו של ננוטכנולוגיה Online - שלבים שונים של העסקת QDs עבור באבחון vivo של סרטן. (א) כינונה של bioconjugates QD, (ב) הזרקה תוך ורידית של bioconjugates QD לעכבר, (ג) פעילים המיקוד של תאים סרטניים על ידי bioconjugates Q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150" y="4868863"/>
            <a:ext cx="1296988"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ANd9GcTkNPr4pbENel3FECwotAGfXVEEfWouAHyDz3-Z9ng3UMYoxR1a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2997200"/>
            <a:ext cx="10080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7" descr="ANd9GcTGr4ntRC2HbeIYv18vIQAJuvBKxHLpZjcSpja_G5iBA1v-RaVMW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1125538"/>
            <a:ext cx="1584325"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8"/>
          <p:cNvSpPr>
            <a:spLocks noChangeArrowheads="1"/>
          </p:cNvSpPr>
          <p:nvPr/>
        </p:nvSpPr>
        <p:spPr bwMode="auto">
          <a:xfrm>
            <a:off x="6443663" y="23495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he-IL"/>
              <a:t>ננו אלקטרוניקה</a:t>
            </a:r>
            <a:r>
              <a:rPr lang="ar-SA"/>
              <a:t> </a:t>
            </a:r>
          </a:p>
        </p:txBody>
      </p:sp>
      <p:pic>
        <p:nvPicPr>
          <p:cNvPr id="12" name="Picture 30" descr="ANd9GcTli4aU7ZZtaVaQ-ttzWhh-G9_WK5tzmFPQbnbcqZuxi-FS_bmKd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341438"/>
            <a:ext cx="1655763"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4" descr="ANd9GcQnwkd9DVNC7L-0mS_058g5zRETJ4hvJRrfInChYNzNvJiqsef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3663" y="5013325"/>
            <a:ext cx="1512887"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5"/>
          <p:cNvSpPr>
            <a:spLocks noChangeArrowheads="1"/>
          </p:cNvSpPr>
          <p:nvPr/>
        </p:nvSpPr>
        <p:spPr bwMode="auto">
          <a:xfrm>
            <a:off x="8027988" y="5661025"/>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he-IL"/>
              <a:t>חלל</a:t>
            </a:r>
            <a:r>
              <a:rPr lang="ar-SA"/>
              <a:t> </a:t>
            </a:r>
          </a:p>
        </p:txBody>
      </p:sp>
      <p:pic>
        <p:nvPicPr>
          <p:cNvPr id="15" name="Picture 40" descr="ANd9GcQVCU6z-lyn9EALU7YaA74qdCHOBgkAUVzE_ng6c_VF1mVQMrjra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188913"/>
            <a:ext cx="17287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1"/>
          <p:cNvSpPr>
            <a:spLocks noChangeArrowheads="1"/>
          </p:cNvSpPr>
          <p:nvPr/>
        </p:nvSpPr>
        <p:spPr bwMode="auto">
          <a:xfrm>
            <a:off x="3708400" y="1412875"/>
            <a:ext cx="1666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he-IL"/>
              <a:t>אנרגיה סולארית </a:t>
            </a:r>
            <a:endParaRPr lang="ar-SA"/>
          </a:p>
        </p:txBody>
      </p:sp>
      <p:sp>
        <p:nvSpPr>
          <p:cNvPr id="17" name="Text Box 42"/>
          <p:cNvSpPr txBox="1">
            <a:spLocks noChangeArrowheads="1"/>
          </p:cNvSpPr>
          <p:nvPr/>
        </p:nvSpPr>
        <p:spPr bwMode="auto">
          <a:xfrm>
            <a:off x="755650" y="2492375"/>
            <a:ext cx="1274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אוכל בריאות</a:t>
            </a:r>
            <a:endParaRPr lang="en-US"/>
          </a:p>
        </p:txBody>
      </p:sp>
      <p:sp>
        <p:nvSpPr>
          <p:cNvPr id="18" name="Text Box 43"/>
          <p:cNvSpPr txBox="1">
            <a:spLocks noChangeArrowheads="1"/>
          </p:cNvSpPr>
          <p:nvPr/>
        </p:nvSpPr>
        <p:spPr bwMode="auto">
          <a:xfrm>
            <a:off x="6659563" y="4076700"/>
            <a:ext cx="114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ננו רובוטים</a:t>
            </a:r>
            <a:endParaRPr lang="en-US"/>
          </a:p>
        </p:txBody>
      </p:sp>
      <p:pic>
        <p:nvPicPr>
          <p:cNvPr id="19" name="Picture 45" descr="ANd9GcTSaGutqaPFwCVbJhmd-T0Gra50zG3OM3vBKhsPdn8unw1nRr1TbQ"/>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2852738"/>
            <a:ext cx="17637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7" descr="ANd9GcSA9xee2ixXl8B2U69uNCqDclw7iwhFj4QPEdoOllO97FwAy0N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9750"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48"/>
          <p:cNvSpPr>
            <a:spLocks noChangeShapeType="1"/>
          </p:cNvSpPr>
          <p:nvPr/>
        </p:nvSpPr>
        <p:spPr bwMode="auto">
          <a:xfrm flipH="1">
            <a:off x="2051050" y="3357563"/>
            <a:ext cx="172878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49"/>
          <p:cNvSpPr>
            <a:spLocks noChangeShapeType="1"/>
          </p:cNvSpPr>
          <p:nvPr/>
        </p:nvSpPr>
        <p:spPr bwMode="auto">
          <a:xfrm flipV="1">
            <a:off x="4572000" y="1844675"/>
            <a:ext cx="0"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50"/>
          <p:cNvSpPr>
            <a:spLocks noChangeShapeType="1"/>
          </p:cNvSpPr>
          <p:nvPr/>
        </p:nvSpPr>
        <p:spPr bwMode="auto">
          <a:xfrm flipH="1" flipV="1">
            <a:off x="1979613" y="2276475"/>
            <a:ext cx="1871662"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51"/>
          <p:cNvSpPr>
            <a:spLocks noChangeShapeType="1"/>
          </p:cNvSpPr>
          <p:nvPr/>
        </p:nvSpPr>
        <p:spPr bwMode="auto">
          <a:xfrm flipV="1">
            <a:off x="5076825" y="1989138"/>
            <a:ext cx="1366838" cy="1008062"/>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5" name="Line 52"/>
          <p:cNvSpPr>
            <a:spLocks noChangeShapeType="1"/>
          </p:cNvSpPr>
          <p:nvPr/>
        </p:nvSpPr>
        <p:spPr bwMode="auto">
          <a:xfrm>
            <a:off x="5219700" y="3429000"/>
            <a:ext cx="1366838"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54"/>
          <p:cNvSpPr>
            <a:spLocks noChangeShapeType="1"/>
          </p:cNvSpPr>
          <p:nvPr/>
        </p:nvSpPr>
        <p:spPr bwMode="auto">
          <a:xfrm>
            <a:off x="5148263" y="3644900"/>
            <a:ext cx="1295400" cy="1225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55"/>
          <p:cNvSpPr>
            <a:spLocks noChangeShapeType="1"/>
          </p:cNvSpPr>
          <p:nvPr/>
        </p:nvSpPr>
        <p:spPr bwMode="auto">
          <a:xfrm flipH="1">
            <a:off x="1008062" y="3644900"/>
            <a:ext cx="2987676" cy="210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57"/>
          <p:cNvSpPr txBox="1">
            <a:spLocks noChangeArrowheads="1"/>
          </p:cNvSpPr>
          <p:nvPr/>
        </p:nvSpPr>
        <p:spPr bwMode="auto">
          <a:xfrm>
            <a:off x="0" y="5627273"/>
            <a:ext cx="117792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dirty="0"/>
              <a:t>ועוד הרבה </a:t>
            </a:r>
          </a:p>
          <a:p>
            <a:pPr eaLnBrk="1" hangingPunct="1"/>
            <a:r>
              <a:rPr lang="he-IL" dirty="0"/>
              <a:t>יישומים</a:t>
            </a:r>
            <a:endParaRPr lang="en-US" dirty="0"/>
          </a:p>
        </p:txBody>
      </p:sp>
      <p:sp>
        <p:nvSpPr>
          <p:cNvPr id="29" name="Text Box 58"/>
          <p:cNvSpPr txBox="1">
            <a:spLocks noChangeArrowheads="1"/>
          </p:cNvSpPr>
          <p:nvPr/>
        </p:nvSpPr>
        <p:spPr bwMode="auto">
          <a:xfrm>
            <a:off x="23813" y="3232150"/>
            <a:ext cx="31908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ט</a:t>
            </a:r>
          </a:p>
          <a:p>
            <a:pPr eaLnBrk="1" hangingPunct="1"/>
            <a:r>
              <a:rPr lang="he-IL"/>
              <a:t>ק</a:t>
            </a:r>
          </a:p>
          <a:p>
            <a:pPr eaLnBrk="1" hangingPunct="1"/>
            <a:r>
              <a:rPr lang="he-IL"/>
              <a:t>ס</a:t>
            </a:r>
          </a:p>
          <a:p>
            <a:pPr eaLnBrk="1" hangingPunct="1"/>
            <a:r>
              <a:rPr lang="he-IL"/>
              <a:t>ט</a:t>
            </a:r>
          </a:p>
          <a:p>
            <a:pPr eaLnBrk="1" hangingPunct="1"/>
            <a:r>
              <a:rPr lang="he-IL"/>
              <a:t>י</a:t>
            </a:r>
          </a:p>
          <a:p>
            <a:pPr eaLnBrk="1" hangingPunct="1"/>
            <a:r>
              <a:rPr lang="he-IL"/>
              <a:t>ל</a:t>
            </a:r>
            <a:endParaRPr lang="en-US"/>
          </a:p>
        </p:txBody>
      </p:sp>
      <p:pic>
        <p:nvPicPr>
          <p:cNvPr id="30" name="Picture 60" descr="ANd9GcRs2tFBNByw7a6O8ZKXVU9vN0A6CcfkNBJ0znxWB741u-XaNf3Uc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67625" y="2997200"/>
            <a:ext cx="12604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2" descr="ANd9GcQ9fd03DbcCsFYdYN3pAI3to5LE6ZSroC5QXd7NKr6C8EEJtzH0vQ"/>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8888" y="188913"/>
            <a:ext cx="19002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63"/>
          <p:cNvSpPr txBox="1">
            <a:spLocks noChangeArrowheads="1"/>
          </p:cNvSpPr>
          <p:nvPr/>
        </p:nvSpPr>
        <p:spPr bwMode="auto">
          <a:xfrm>
            <a:off x="115888" y="136525"/>
            <a:ext cx="109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מוצרי </a:t>
            </a:r>
          </a:p>
          <a:p>
            <a:pPr eaLnBrk="1" hangingPunct="1"/>
            <a:r>
              <a:rPr lang="he-IL"/>
              <a:t>קוסמטיקה</a:t>
            </a:r>
            <a:endParaRPr lang="en-US"/>
          </a:p>
        </p:txBody>
      </p:sp>
      <p:sp>
        <p:nvSpPr>
          <p:cNvPr id="33" name="Line 64"/>
          <p:cNvSpPr>
            <a:spLocks noChangeShapeType="1"/>
          </p:cNvSpPr>
          <p:nvPr/>
        </p:nvSpPr>
        <p:spPr bwMode="auto">
          <a:xfrm flipH="1" flipV="1">
            <a:off x="2771775" y="1268413"/>
            <a:ext cx="1439863"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4345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2555875" y="2602995"/>
            <a:ext cx="460851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e-IL" dirty="0">
              <a:solidFill>
                <a:srgbClr val="993300"/>
              </a:solidFill>
            </a:endParaRPr>
          </a:p>
          <a:p>
            <a:endParaRPr lang="en-US" dirty="0">
              <a:solidFill>
                <a:srgbClr val="008000"/>
              </a:solidFill>
            </a:endParaRPr>
          </a:p>
          <a:p>
            <a:endParaRPr lang="ar-SA" sz="2000" dirty="0">
              <a:solidFill>
                <a:srgbClr val="008000"/>
              </a:solidFill>
            </a:endParaRPr>
          </a:p>
          <a:p>
            <a:endParaRPr lang="ar-SA" sz="2000" dirty="0">
              <a:solidFill>
                <a:srgbClr val="008000"/>
              </a:solidFill>
            </a:endParaRPr>
          </a:p>
          <a:p>
            <a:r>
              <a:rPr lang="ar-SA" sz="2000" dirty="0">
                <a:solidFill>
                  <a:srgbClr val="008000"/>
                </a:solidFill>
              </a:rPr>
              <a:t>. </a:t>
            </a:r>
          </a:p>
          <a:p>
            <a:pPr algn="ctr" rtl="0" eaLnBrk="0" hangingPunct="0"/>
            <a:r>
              <a:rPr lang="he-IL" sz="2000" dirty="0">
                <a:solidFill>
                  <a:srgbClr val="008000"/>
                </a:solidFill>
              </a:rPr>
              <a:t> </a:t>
            </a:r>
            <a:endParaRPr lang="ar-SA" sz="2000" dirty="0">
              <a:solidFill>
                <a:srgbClr val="008000"/>
              </a:solidFill>
            </a:endParaRPr>
          </a:p>
        </p:txBody>
      </p:sp>
      <p:pic>
        <p:nvPicPr>
          <p:cNvPr id="6" name="Picture 13" descr="Nano-Kev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0" y="818682"/>
            <a:ext cx="3132137"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4"/>
          <p:cNvSpPr>
            <a:spLocks noChangeArrowheads="1"/>
          </p:cNvSpPr>
          <p:nvPr/>
        </p:nvSpPr>
        <p:spPr bwMode="auto">
          <a:xfrm>
            <a:off x="608012" y="2471800"/>
            <a:ext cx="3794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he-IL" sz="1200" dirty="0"/>
              <a:t>בד קבלר בשילוב </a:t>
            </a:r>
            <a:r>
              <a:rPr lang="he-IL" sz="1200" b="1" u="sng" dirty="0"/>
              <a:t>חומרי ננו</a:t>
            </a:r>
            <a:r>
              <a:rPr lang="he-IL" sz="1200" dirty="0"/>
              <a:t> לעומת בד קבלר רגיל</a:t>
            </a:r>
            <a:r>
              <a:rPr lang="ar-SA" sz="1200" dirty="0"/>
              <a:t>, </a:t>
            </a:r>
            <a:r>
              <a:rPr lang="he-IL" sz="1200" dirty="0"/>
              <a:t>בחסימת קליע</a:t>
            </a:r>
            <a:r>
              <a:rPr lang="ar-SA" dirty="0"/>
              <a:t> </a:t>
            </a:r>
          </a:p>
        </p:txBody>
      </p:sp>
      <p:pic>
        <p:nvPicPr>
          <p:cNvPr id="8" name="Picture 16" descr="ANd9GcSyQkXfrflECkVHgq-FfNxojdzKmGWk_KdQ7y2pemk6LqvWrz3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942514"/>
            <a:ext cx="30257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7"/>
          <p:cNvSpPr txBox="1">
            <a:spLocks noChangeArrowheads="1"/>
          </p:cNvSpPr>
          <p:nvPr/>
        </p:nvSpPr>
        <p:spPr bwMode="auto">
          <a:xfrm>
            <a:off x="4402386" y="657226"/>
            <a:ext cx="24415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2800" dirty="0">
                <a:solidFill>
                  <a:schemeClr val="accent3"/>
                </a:solidFill>
              </a:rPr>
              <a:t>חזקים יותר</a:t>
            </a:r>
          </a:p>
          <a:p>
            <a:pPr algn="ctr" eaLnBrk="1" hangingPunct="1"/>
            <a:r>
              <a:rPr lang="he-IL" sz="2800" dirty="0">
                <a:solidFill>
                  <a:schemeClr val="accent3"/>
                </a:solidFill>
              </a:rPr>
              <a:t>קלים יותר</a:t>
            </a:r>
          </a:p>
          <a:p>
            <a:pPr algn="ctr" eaLnBrk="1" hangingPunct="1"/>
            <a:r>
              <a:rPr lang="ar-SA" sz="2800" dirty="0">
                <a:solidFill>
                  <a:schemeClr val="accent3"/>
                </a:solidFill>
              </a:rPr>
              <a:t> </a:t>
            </a:r>
            <a:r>
              <a:rPr lang="he-IL" sz="2800" dirty="0">
                <a:solidFill>
                  <a:schemeClr val="accent3"/>
                </a:solidFill>
              </a:rPr>
              <a:t>קשים יותר</a:t>
            </a:r>
          </a:p>
          <a:p>
            <a:pPr algn="ctr" eaLnBrk="1" hangingPunct="1"/>
            <a:r>
              <a:rPr lang="he-IL" sz="2800" dirty="0">
                <a:solidFill>
                  <a:schemeClr val="accent3"/>
                </a:solidFill>
              </a:rPr>
              <a:t>גמישים יותר</a:t>
            </a:r>
            <a:endParaRPr lang="en-US" dirty="0">
              <a:solidFill>
                <a:schemeClr val="accent3"/>
              </a:solidFill>
            </a:endParaRPr>
          </a:p>
        </p:txBody>
      </p:sp>
      <p:pic>
        <p:nvPicPr>
          <p:cNvPr id="10" name="Picture 19" descr="dfi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942514"/>
            <a:ext cx="32400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2"/>
          <p:cNvSpPr>
            <a:spLocks noChangeArrowheads="1"/>
          </p:cNvSpPr>
          <p:nvPr/>
        </p:nvSpPr>
        <p:spPr bwMode="auto">
          <a:xfrm>
            <a:off x="2816941" y="3080740"/>
            <a:ext cx="383078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408" tIns="0" rIns="609408" bIns="0" anchor="ctr">
            <a:spAutoFit/>
          </a:bodyPr>
          <a:lstStyle/>
          <a:p>
            <a:pPr algn="ctr" fontAlgn="ctr"/>
            <a:r>
              <a:rPr lang="he-IL" sz="2800" dirty="0">
                <a:solidFill>
                  <a:schemeClr val="bg2">
                    <a:lumMod val="20000"/>
                    <a:lumOff val="80000"/>
                  </a:schemeClr>
                </a:solidFill>
              </a:rPr>
              <a:t>גורמים למראה חלק</a:t>
            </a:r>
          </a:p>
          <a:p>
            <a:pPr algn="ctr" fontAlgn="ctr"/>
            <a:r>
              <a:rPr lang="he-IL" sz="2800" dirty="0">
                <a:solidFill>
                  <a:schemeClr val="bg2">
                    <a:lumMod val="20000"/>
                    <a:lumOff val="80000"/>
                  </a:schemeClr>
                </a:solidFill>
              </a:rPr>
              <a:t>וניקיון מושלם</a:t>
            </a:r>
            <a:r>
              <a:rPr lang="ar-SA" sz="2800" dirty="0">
                <a:solidFill>
                  <a:schemeClr val="tx2">
                    <a:lumMod val="25000"/>
                  </a:schemeClr>
                </a:solidFill>
              </a:rPr>
              <a:t> </a:t>
            </a:r>
          </a:p>
        </p:txBody>
      </p:sp>
      <p:sp>
        <p:nvSpPr>
          <p:cNvPr id="12" name="Rectangle 25"/>
          <p:cNvSpPr>
            <a:spLocks noChangeArrowheads="1"/>
          </p:cNvSpPr>
          <p:nvPr/>
        </p:nvSpPr>
        <p:spPr bwMode="auto">
          <a:xfrm>
            <a:off x="1547813" y="5912644"/>
            <a:ext cx="53213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hlinkClick r:id="rId6"/>
              </a:rPr>
              <a:t>http://www.youtube.com/</a:t>
            </a:r>
            <a:r>
              <a:rPr lang="en-US" sz="900" dirty="0">
                <a:hlinkClick r:id="rId6"/>
              </a:rPr>
              <a:t>watch?v=j2MyQTY6saY&amp;feature=player_embedded</a:t>
            </a:r>
            <a:endParaRPr lang="en-US" sz="900" dirty="0"/>
          </a:p>
          <a:p>
            <a:endParaRPr lang="en-US" sz="900" dirty="0"/>
          </a:p>
        </p:txBody>
      </p:sp>
      <p:sp>
        <p:nvSpPr>
          <p:cNvPr id="15" name="Rectangle 14"/>
          <p:cNvSpPr/>
          <p:nvPr/>
        </p:nvSpPr>
        <p:spPr>
          <a:xfrm>
            <a:off x="1724024" y="-6378"/>
            <a:ext cx="6016625" cy="584775"/>
          </a:xfrm>
          <a:prstGeom prst="rect">
            <a:avLst/>
          </a:prstGeom>
        </p:spPr>
        <p:txBody>
          <a:bodyPr wrap="square">
            <a:spAutoFit/>
          </a:bodyPr>
          <a:lstStyle/>
          <a:p>
            <a:pPr lvl="0" algn="ctr"/>
            <a:r>
              <a:rPr lang="he-IL" sz="2800" b="1" dirty="0">
                <a:solidFill>
                  <a:prstClr val="white"/>
                </a:solidFill>
              </a:rPr>
              <a:t>מה </a:t>
            </a:r>
            <a:r>
              <a:rPr lang="he-IL" sz="2800" b="1" dirty="0" smtClean="0">
                <a:solidFill>
                  <a:prstClr val="white"/>
                </a:solidFill>
              </a:rPr>
              <a:t>טוב  </a:t>
            </a:r>
            <a:r>
              <a:rPr lang="he-IL" sz="3200" b="1" dirty="0" smtClean="0">
                <a:solidFill>
                  <a:prstClr val="white"/>
                </a:solidFill>
              </a:rPr>
              <a:t>בחומרים </a:t>
            </a:r>
            <a:r>
              <a:rPr lang="he-IL" sz="3200" b="1" dirty="0">
                <a:solidFill>
                  <a:prstClr val="white"/>
                </a:solidFill>
              </a:rPr>
              <a:t>מעוצבים ננומטרית?</a:t>
            </a:r>
            <a:endParaRPr lang="ar-SA" sz="2400" b="1" dirty="0">
              <a:solidFill>
                <a:prstClr val="white"/>
              </a:solidFill>
            </a:endParaRPr>
          </a:p>
        </p:txBody>
      </p:sp>
    </p:spTree>
    <p:extLst>
      <p:ext uri="{BB962C8B-B14F-4D97-AF65-F5344CB8AC3E}">
        <p14:creationId xmlns:p14="http://schemas.microsoft.com/office/powerpoint/2010/main" val="3448190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דוגמאות לננו חלקיקים</a:t>
            </a:r>
            <a:endParaRPr lang="en-US" dirty="0"/>
          </a:p>
        </p:txBody>
      </p:sp>
      <p:pic>
        <p:nvPicPr>
          <p:cNvPr id="5122" name="Picture 2" descr="http://photos.the-scientist.com/legacyArticleImages/2011/06/n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576" y="1520824"/>
            <a:ext cx="29527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3" descr="nan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11451" y="4632180"/>
            <a:ext cx="2159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Nd9GcR4dl5L1IQoQGkqSfHzgsQV1K_HTGMOAD-riMP_ehF8lQf7_Aa5c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068960"/>
            <a:ext cx="21431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rticlespic_12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296444"/>
            <a:ext cx="21590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577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descr="svtc_nanotechnology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018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609600"/>
            <a:ext cx="5915000" cy="1828800"/>
          </a:xfrm>
        </p:spPr>
        <p:txBody>
          <a:bodyPr/>
          <a:lstStyle/>
          <a:p>
            <a:r>
              <a:rPr lang="he-IL" dirty="0">
                <a:solidFill>
                  <a:srgbClr val="FFC000"/>
                </a:solidFill>
              </a:rPr>
              <a:t>10</a:t>
            </a:r>
            <a:r>
              <a:rPr lang="he-IL" dirty="0" smtClean="0">
                <a:solidFill>
                  <a:srgbClr val="FFC000"/>
                </a:solidFill>
              </a:rPr>
              <a:t>=ננו מטר </a:t>
            </a:r>
            <a:r>
              <a:rPr lang="en-US" baseline="30000" dirty="0" smtClean="0">
                <a:solidFill>
                  <a:srgbClr val="FFC000"/>
                </a:solidFill>
              </a:rPr>
              <a:t>-</a:t>
            </a:r>
            <a:r>
              <a:rPr lang="en-US" baseline="30000" dirty="0">
                <a:solidFill>
                  <a:srgbClr val="FFC000"/>
                </a:solidFill>
              </a:rPr>
              <a:t>9</a:t>
            </a:r>
            <a:r>
              <a:rPr lang="en-US" dirty="0">
                <a:solidFill>
                  <a:srgbClr val="FFC000"/>
                </a:solidFill>
              </a:rPr>
              <a:t> </a:t>
            </a:r>
            <a:r>
              <a:rPr lang="en-US" dirty="0" smtClean="0">
                <a:solidFill>
                  <a:srgbClr val="FFC000"/>
                </a:solidFill>
              </a:rPr>
              <a:t> </a:t>
            </a:r>
            <a:r>
              <a:rPr lang="he-IL" dirty="0" smtClean="0">
                <a:solidFill>
                  <a:srgbClr val="FFC000"/>
                </a:solidFill>
              </a:rPr>
              <a:t>מטר</a:t>
            </a:r>
            <a:endParaRPr lang="en-US" dirty="0">
              <a:solidFill>
                <a:srgbClr val="FFC000"/>
              </a:solidFill>
            </a:endParaRPr>
          </a:p>
        </p:txBody>
      </p:sp>
      <p:sp>
        <p:nvSpPr>
          <p:cNvPr id="3" name="Text Placeholder 2"/>
          <p:cNvSpPr>
            <a:spLocks noGrp="1"/>
          </p:cNvSpPr>
          <p:nvPr>
            <p:ph type="body" idx="1"/>
          </p:nvPr>
        </p:nvSpPr>
        <p:spPr>
          <a:xfrm>
            <a:off x="2555775" y="2924944"/>
            <a:ext cx="6131025" cy="1224136"/>
          </a:xfrm>
        </p:spPr>
        <p:txBody>
          <a:bodyPr>
            <a:normAutofit fontScale="92500"/>
          </a:bodyPr>
          <a:lstStyle/>
          <a:p>
            <a:r>
              <a:rPr lang="en-US" sz="5400" dirty="0" smtClean="0"/>
              <a:t>1m=1000,000,000</a:t>
            </a:r>
            <a:r>
              <a:rPr lang="he-IL" sz="5400" dirty="0" smtClean="0"/>
              <a:t> </a:t>
            </a:r>
            <a:r>
              <a:rPr lang="en-US" sz="5400" dirty="0" smtClean="0"/>
              <a:t>nm</a:t>
            </a:r>
            <a:endParaRPr lang="en-US" sz="5400" dirty="0"/>
          </a:p>
        </p:txBody>
      </p:sp>
      <p:pic>
        <p:nvPicPr>
          <p:cNvPr id="4" name="Picture 6" descr="nan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55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972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36538"/>
            <a:ext cx="8894763" cy="638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200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rtl="1"/>
            <a:r>
              <a:rPr lang="he-IL" dirty="0" smtClean="0"/>
              <a:t>מה רואים במיקרוסקופ </a:t>
            </a:r>
            <a:r>
              <a:rPr lang="en-US" dirty="0" smtClean="0"/>
              <a:t>AFM</a:t>
            </a:r>
            <a:endParaRPr lang="en-US" dirty="0"/>
          </a:p>
          <a:p>
            <a:endParaRPr lang="en-US" dirty="0" smtClean="0"/>
          </a:p>
        </p:txBody>
      </p:sp>
      <p:pic>
        <p:nvPicPr>
          <p:cNvPr id="3" name="Content Placeholder 5" descr="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39750" y="3933825"/>
            <a:ext cx="4095750" cy="1603375"/>
          </a:xfrm>
          <a:prstGeom prst="rect">
            <a:avLst/>
          </a:prstGeom>
          <a:noFill/>
        </p:spPr>
      </p:pic>
      <p:pic>
        <p:nvPicPr>
          <p:cNvPr id="4" name="Content Placeholder 6" descr="pentac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341438"/>
            <a:ext cx="4038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ile:Afm cd-ro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750" y="3500438"/>
            <a:ext cx="40322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www.textually.org/ringtonia/archives/images/set3/CD-Blank.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125538"/>
            <a:ext cx="201771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
          <p:cNvSpPr>
            <a:spLocks noChangeArrowheads="1"/>
          </p:cNvSpPr>
          <p:nvPr/>
        </p:nvSpPr>
        <p:spPr bwMode="auto">
          <a:xfrm>
            <a:off x="7164388" y="3068638"/>
            <a:ext cx="360362" cy="576262"/>
          </a:xfrm>
          <a:prstGeom prst="curvedLeftArrow">
            <a:avLst>
              <a:gd name="adj1" fmla="val 31982"/>
              <a:gd name="adj2" fmla="val 63965"/>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8" name="AutoShape 12"/>
          <p:cNvSpPr>
            <a:spLocks noChangeArrowheads="1"/>
          </p:cNvSpPr>
          <p:nvPr/>
        </p:nvSpPr>
        <p:spPr bwMode="auto">
          <a:xfrm>
            <a:off x="1331913" y="3284538"/>
            <a:ext cx="431800" cy="649287"/>
          </a:xfrm>
          <a:prstGeom prst="curvedRightArrow">
            <a:avLst>
              <a:gd name="adj1" fmla="val 30074"/>
              <a:gd name="adj2" fmla="val 6014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9" name="Rectangle 13"/>
          <p:cNvSpPr>
            <a:spLocks noChangeArrowheads="1"/>
          </p:cNvSpPr>
          <p:nvPr/>
        </p:nvSpPr>
        <p:spPr bwMode="auto">
          <a:xfrm>
            <a:off x="7046913" y="5807075"/>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200"/>
          </a:p>
        </p:txBody>
      </p:sp>
      <p:sp>
        <p:nvSpPr>
          <p:cNvPr id="10" name="Text Box 14"/>
          <p:cNvSpPr txBox="1">
            <a:spLocks noChangeArrowheads="1"/>
          </p:cNvSpPr>
          <p:nvPr/>
        </p:nvSpPr>
        <p:spPr bwMode="auto">
          <a:xfrm>
            <a:off x="3903663" y="61134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
        <p:nvSpPr>
          <p:cNvPr id="11" name="Text Box 15"/>
          <p:cNvSpPr txBox="1">
            <a:spLocks noChangeArrowheads="1"/>
          </p:cNvSpPr>
          <p:nvPr/>
        </p:nvSpPr>
        <p:spPr bwMode="auto">
          <a:xfrm>
            <a:off x="684213" y="5516563"/>
            <a:ext cx="31257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Leo Gross, </a:t>
            </a:r>
            <a:r>
              <a:rPr lang="en-US" sz="1200" i="1"/>
              <a:t>et al. Science </a:t>
            </a:r>
            <a:r>
              <a:rPr lang="en-US" sz="1200" b="1"/>
              <a:t>325</a:t>
            </a:r>
            <a:r>
              <a:rPr lang="en-US" sz="1200"/>
              <a:t>, 1110 (2009);</a:t>
            </a:r>
          </a:p>
          <a:p>
            <a:pPr eaLnBrk="1" hangingPunct="1"/>
            <a:endParaRPr lang="en-US" i="1"/>
          </a:p>
        </p:txBody>
      </p:sp>
    </p:spTree>
    <p:extLst>
      <p:ext uri="{BB962C8B-B14F-4D97-AF65-F5344CB8AC3E}">
        <p14:creationId xmlns:p14="http://schemas.microsoft.com/office/powerpoint/2010/main" val="327830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ppt_x"/>
                                          </p:val>
                                        </p:tav>
                                        <p:tav tm="100000">
                                          <p:val>
                                            <p:strVal val="#ppt_x"/>
                                          </p:val>
                                        </p:tav>
                                      </p:tavLst>
                                    </p:anim>
                                    <p:anim calcmode="lin" valueType="num">
                                      <p:cBhvr additive="base">
                                        <p:cTn id="1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1240</TotalTime>
  <Words>274</Words>
  <Application>Microsoft Office PowerPoint</Application>
  <PresentationFormat>On-screen Show (4:3)</PresentationFormat>
  <Paragraphs>69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AFM  בניית דגם של מיקרוסקופ כוח אטומי והשימוש בו להוראת נושא הקישור הבין המולקולרי </vt:lpstr>
      <vt:lpstr> מיקרוסקופ כוח אטומיAFM</vt:lpstr>
      <vt:lpstr>PowerPoint Presentation</vt:lpstr>
      <vt:lpstr>PowerPoint Presentation</vt:lpstr>
      <vt:lpstr>דוגמאות לננו חלקיקים</vt:lpstr>
      <vt:lpstr>PowerPoint Presentation</vt:lpstr>
      <vt:lpstr>10=ננו מטר -9  מטר</vt:lpstr>
      <vt:lpstr>PowerPoint Presentation</vt:lpstr>
      <vt:lpstr>PowerPoint Presentation</vt:lpstr>
      <vt:lpstr>עקרון הפעולה של AFM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AFM  בניית דגם של מיקרוסקופ כוח אטומי והשימוש בו להוראת נושא הקישור הבין המולקולרי</dc:title>
  <dc:creator>dell</dc:creator>
  <cp:lastModifiedBy>dell</cp:lastModifiedBy>
  <cp:revision>19</cp:revision>
  <dcterms:created xsi:type="dcterms:W3CDTF">2012-12-09T20:15:47Z</dcterms:created>
  <dcterms:modified xsi:type="dcterms:W3CDTF">2012-12-10T16:56:18Z</dcterms:modified>
</cp:coreProperties>
</file>