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</p:sldMasterIdLst>
  <p:notesMasterIdLst>
    <p:notesMasterId r:id="rId9"/>
  </p:notesMasterIdLst>
  <p:handoutMasterIdLst>
    <p:handoutMasterId r:id="rId10"/>
  </p:handoutMasterIdLst>
  <p:sldIdLst>
    <p:sldId id="271" r:id="rId2"/>
    <p:sldId id="272" r:id="rId3"/>
    <p:sldId id="324" r:id="rId4"/>
    <p:sldId id="284" r:id="rId5"/>
    <p:sldId id="278" r:id="rId6"/>
    <p:sldId id="275" r:id="rId7"/>
    <p:sldId id="274" r:id="rId8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</p:showPr>
  <p:clrMru>
    <a:srgbClr val="000099"/>
    <a:srgbClr val="0000FF"/>
    <a:srgbClr val="F8F8F8"/>
    <a:srgbClr val="0062AC"/>
    <a:srgbClr val="336699"/>
    <a:srgbClr val="FF00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749" autoAdjust="0"/>
    <p:restoredTop sz="82495" autoAdjust="0"/>
  </p:normalViewPr>
  <p:slideViewPr>
    <p:cSldViewPr>
      <p:cViewPr>
        <p:scale>
          <a:sx n="60" d="100"/>
          <a:sy n="60" d="100"/>
        </p:scale>
        <p:origin x="-1374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1968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0F87A8C-4CBF-43FA-9207-306ADC7DD45E}" type="datetimeFigureOut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081830C-C3AB-4A3E-92A1-F796579BDA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D2180DA-B8E9-44D6-AA37-FB6A8805CB5B}" type="datetimeFigureOut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A48D9E-51CB-4FB0-B77C-223EABB6D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3E8562-8CBB-44AA-9A53-BF1CD95E6DDD}" type="slidenum">
              <a:rPr lang="he-IL" smtClean="0"/>
              <a:pPr/>
              <a:t>1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 rtl="1" eaLnBrk="1" hangingPunct="1">
              <a:spcBef>
                <a:spcPct val="0"/>
              </a:spcBef>
            </a:pPr>
            <a:endParaRPr lang="en-US" dirty="0" smtClean="0">
              <a:cs typeface="Arial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1F2A8F-A978-49D9-8E59-B59168140A00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 rtl="1" eaLnBrk="1" hangingPunct="1">
              <a:spcBef>
                <a:spcPct val="0"/>
              </a:spcBef>
            </a:pPr>
            <a:endParaRPr lang="he-IL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A10535-98B1-4719-AF38-CAA6A8A8064F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 rtl="1" eaLnBrk="1" hangingPunct="1">
              <a:spcBef>
                <a:spcPct val="0"/>
              </a:spcBef>
            </a:pPr>
            <a:endParaRPr lang="en-US" dirty="0" smtClean="0">
              <a:cs typeface="Arial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4D9E806-31F1-4D81-8DA2-ACEBD867C68B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 rtl="1" eaLnBrk="1" hangingPunct="1">
              <a:spcBef>
                <a:spcPct val="0"/>
              </a:spcBef>
            </a:pPr>
            <a:endParaRPr lang="he-IL" dirty="0" smtClean="0">
              <a:latin typeface="David" pitchFamily="2" charset="-79"/>
              <a:cs typeface="David" pitchFamily="2" charset="-79"/>
            </a:endParaRPr>
          </a:p>
          <a:p>
            <a:pPr algn="r" rtl="1" eaLnBrk="1" hangingPunct="1">
              <a:spcBef>
                <a:spcPct val="0"/>
              </a:spcBef>
            </a:pPr>
            <a:endParaRPr lang="en-US" dirty="0" smtClean="0">
              <a:cs typeface="Arial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5F2E79-07D5-48F6-A3D5-F3DA45E9EE66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 rtl="1" eaLnBrk="1" hangingPunct="1">
              <a:spcBef>
                <a:spcPct val="0"/>
              </a:spcBef>
            </a:pPr>
            <a:endParaRPr lang="en-US" dirty="0" smtClean="0">
              <a:cs typeface="Arial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8F5A07-B38F-40CC-BA35-47918CCC06D4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 rtl="1" eaLnBrk="1" hangingPunct="1">
              <a:spcBef>
                <a:spcPct val="0"/>
              </a:spcBef>
            </a:pPr>
            <a:endParaRPr lang="en-US" dirty="0" smtClean="0">
              <a:cs typeface="Arial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DEA468B-2F8F-43A8-A9B8-52CD3080C601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B939D-6E1D-444D-819F-388B2C699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0073D-E5D4-4C02-A089-0A68921DB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65029-F294-40AF-A25D-21690B8CFA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884BC-513B-4665-B2D6-105D2B42E8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4FA40-BAE0-48B6-BF99-DD41985321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99ACB-B921-4EF2-B598-A7216EB19B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CDA6A-57D8-44B2-A17A-5CC05BFA6F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7DEF8-08CB-48A5-A624-92F17851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A1DF3-0B66-4298-8C51-F5D11FAC2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720C7-820B-44CE-844F-8537ED3F76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18BA9-7C65-4860-8A67-95EC04F0A9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15000">
              <a:srgbClr val="85C2FF"/>
            </a:gs>
            <a:gs pos="30000">
              <a:srgbClr val="C4D6EB"/>
            </a:gs>
            <a:gs pos="100000">
              <a:srgbClr val="FFEBFA">
                <a:alpha val="77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B716162-1FD2-45C8-AEE0-866F94C0A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Arial" pitchFamily="34" charset="0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Times New Roman (Hebrew)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Times New Roman (Hebrew)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Times New Roman (Hebrew)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Times New Roman (Hebrew)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Arial" charset="0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Arial" charset="0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Arial" charset="0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Arial" charset="0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Arial" charset="0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Arial" charset="0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Arial" charset="0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755650" y="1274763"/>
            <a:ext cx="8291513" cy="430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e-IL" sz="2800">
                <a:cs typeface="David" pitchFamily="2" charset="-79"/>
              </a:rPr>
              <a:t>השם אטום (אטומוס ביוונית) מקורו ב</a:t>
            </a:r>
          </a:p>
          <a:p>
            <a:r>
              <a:rPr lang="he-IL" sz="2800">
                <a:cs typeface="David" pitchFamily="2" charset="-79"/>
              </a:rPr>
              <a:t>א = לא</a:t>
            </a:r>
          </a:p>
          <a:p>
            <a:r>
              <a:rPr lang="he-IL" sz="2800">
                <a:cs typeface="David" pitchFamily="2" charset="-79"/>
              </a:rPr>
              <a:t>טומוס = חלוקה</a:t>
            </a:r>
          </a:p>
          <a:p>
            <a:r>
              <a:rPr lang="he-IL" sz="2800">
                <a:cs typeface="David" pitchFamily="2" charset="-79"/>
              </a:rPr>
              <a:t>כלומר חלקיק </a:t>
            </a:r>
            <a:r>
              <a:rPr lang="he-IL" sz="2800" u="sng">
                <a:cs typeface="David" pitchFamily="2" charset="-79"/>
              </a:rPr>
              <a:t>שלא</a:t>
            </a:r>
            <a:r>
              <a:rPr lang="he-IL" sz="2800">
                <a:cs typeface="David" pitchFamily="2" charset="-79"/>
              </a:rPr>
              <a:t> ניתן לחלוקה נוספת, </a:t>
            </a:r>
            <a:r>
              <a:rPr lang="he-IL" sz="2800" u="sng">
                <a:cs typeface="David" pitchFamily="2" charset="-79"/>
              </a:rPr>
              <a:t>החלקיק הקטן ביותר</a:t>
            </a:r>
            <a:r>
              <a:rPr lang="he-IL" sz="2800">
                <a:cs typeface="David" pitchFamily="2" charset="-79"/>
              </a:rPr>
              <a:t>.</a:t>
            </a:r>
          </a:p>
          <a:p>
            <a:pPr>
              <a:lnSpc>
                <a:spcPct val="150000"/>
              </a:lnSpc>
            </a:pPr>
            <a:endParaRPr lang="he-IL" sz="2000">
              <a:latin typeface="David" pitchFamily="2" charset="-79"/>
              <a:cs typeface="David" pitchFamily="2" charset="-79"/>
            </a:endParaRPr>
          </a:p>
          <a:p>
            <a:pPr>
              <a:lnSpc>
                <a:spcPct val="150000"/>
              </a:lnSpc>
            </a:pPr>
            <a:r>
              <a:rPr lang="he-IL" sz="2000">
                <a:latin typeface="David" pitchFamily="2" charset="-79"/>
                <a:cs typeface="David" pitchFamily="2" charset="-79"/>
              </a:rPr>
              <a:t>מאוחר יותר התגלה כי האטום מורכב מחלקיקים קטנים יותר: </a:t>
            </a:r>
            <a:r>
              <a:rPr lang="en-US" sz="2000">
                <a:latin typeface="David" pitchFamily="2" charset="-79"/>
                <a:cs typeface="David" pitchFamily="2" charset="-79"/>
              </a:rPr>
              <a:t/>
            </a:r>
            <a:br>
              <a:rPr lang="en-US" sz="2000">
                <a:latin typeface="David" pitchFamily="2" charset="-79"/>
                <a:cs typeface="David" pitchFamily="2" charset="-79"/>
              </a:rPr>
            </a:br>
            <a:r>
              <a:rPr lang="he-IL" sz="2000" u="sng">
                <a:latin typeface="David" pitchFamily="2" charset="-79"/>
                <a:cs typeface="David" pitchFamily="2" charset="-79"/>
              </a:rPr>
              <a:t>גרעין</a:t>
            </a:r>
            <a:r>
              <a:rPr lang="he-IL" sz="2000">
                <a:latin typeface="David" pitchFamily="2" charset="-79"/>
                <a:cs typeface="David" pitchFamily="2" charset="-79"/>
              </a:rPr>
              <a:t> קטן וכבד שמורכב מ</a:t>
            </a:r>
            <a:r>
              <a:rPr lang="he-IL" sz="2000" u="sng">
                <a:latin typeface="David" pitchFamily="2" charset="-79"/>
                <a:cs typeface="David" pitchFamily="2" charset="-79"/>
              </a:rPr>
              <a:t>פרוטונים</a:t>
            </a:r>
            <a:r>
              <a:rPr lang="he-IL" sz="2000">
                <a:latin typeface="David" pitchFamily="2" charset="-79"/>
                <a:cs typeface="David" pitchFamily="2" charset="-79"/>
              </a:rPr>
              <a:t> ו</a:t>
            </a:r>
            <a:r>
              <a:rPr lang="he-IL" sz="2000" u="sng">
                <a:latin typeface="David" pitchFamily="2" charset="-79"/>
                <a:cs typeface="David" pitchFamily="2" charset="-79"/>
              </a:rPr>
              <a:t>נויטרונים</a:t>
            </a:r>
            <a:r>
              <a:rPr lang="he-IL" sz="2000">
                <a:latin typeface="David" pitchFamily="2" charset="-79"/>
                <a:cs typeface="David" pitchFamily="2" charset="-79"/>
              </a:rPr>
              <a:t>, וסביבו </a:t>
            </a:r>
            <a:r>
              <a:rPr lang="he-IL" sz="2000" u="sng">
                <a:latin typeface="David" pitchFamily="2" charset="-79"/>
                <a:cs typeface="David" pitchFamily="2" charset="-79"/>
              </a:rPr>
              <a:t>ענן של אלקטרונים</a:t>
            </a:r>
            <a:r>
              <a:rPr lang="he-IL" sz="2000">
                <a:latin typeface="David" pitchFamily="2" charset="-79"/>
                <a:cs typeface="David" pitchFamily="2" charset="-79"/>
              </a:rPr>
              <a:t>. </a:t>
            </a:r>
            <a:r>
              <a:rPr lang="en-US" sz="2000">
                <a:latin typeface="David" pitchFamily="2" charset="-79"/>
                <a:cs typeface="David" pitchFamily="2" charset="-79"/>
              </a:rPr>
              <a:t/>
            </a:r>
            <a:br>
              <a:rPr lang="en-US" sz="2000">
                <a:latin typeface="David" pitchFamily="2" charset="-79"/>
                <a:cs typeface="David" pitchFamily="2" charset="-79"/>
              </a:rPr>
            </a:br>
            <a:r>
              <a:rPr lang="he-IL" sz="2000">
                <a:latin typeface="David" pitchFamily="2" charset="-79"/>
                <a:cs typeface="David" pitchFamily="2" charset="-79"/>
              </a:rPr>
              <a:t>הפרוטונים והניטרונים עצמם מורכבים מחלקיקים נוספים.</a:t>
            </a:r>
          </a:p>
          <a:p>
            <a:pPr>
              <a:lnSpc>
                <a:spcPct val="150000"/>
              </a:lnSpc>
            </a:pPr>
            <a:endParaRPr lang="en-US" sz="2800">
              <a:cs typeface="David" pitchFamily="2" charset="-79"/>
            </a:endParaRPr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81125" y="166688"/>
            <a:ext cx="6697663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6600">
                <a:solidFill>
                  <a:srgbClr val="000099"/>
                </a:solidFill>
                <a:latin typeface="David" pitchFamily="2" charset="-79"/>
                <a:cs typeface="David" pitchFamily="2" charset="-79"/>
              </a:rPr>
              <a:t>האטום</a:t>
            </a:r>
            <a:r>
              <a:rPr lang="he-IL" altLang="en-US" sz="6600">
                <a:solidFill>
                  <a:srgbClr val="0000FF"/>
                </a:solidFill>
                <a:latin typeface="David" pitchFamily="2" charset="-79"/>
                <a:cs typeface="David" pitchFamily="2" charset="-79"/>
              </a:rPr>
              <a:t> </a:t>
            </a:r>
          </a:p>
        </p:txBody>
      </p:sp>
      <p:pic>
        <p:nvPicPr>
          <p:cNvPr id="31752" name="Picture 8" descr="https://encrypted-tbn1.google.com/images?q=tbn:ANd9GcTV-qmYgoy1OQjetE6SyzdnigmgAgmaTm4-eA3zL5084iPdYWo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6375" y="111125"/>
            <a:ext cx="21336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6" name="Picture 12" descr="https://encrypted-tbn0.google.com/images?q=tbn:ANd9GcT9X6hrrQmYw5xJp3Rr5r3_Z9TO6M8_vn2g8nPbqOD9QNV12nY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7075" y="4408488"/>
            <a:ext cx="2124075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Box 1"/>
          <p:cNvSpPr txBox="1">
            <a:spLocks noChangeArrowheads="1"/>
          </p:cNvSpPr>
          <p:nvPr/>
        </p:nvSpPr>
        <p:spPr bwMode="auto">
          <a:xfrm>
            <a:off x="6661150" y="6092825"/>
            <a:ext cx="2127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/>
              <a:t>מאת: דר' תמר אליאש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physicaplus.org.il/zope/home/1223030912/god_particle/Image002.jpg?display=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638" y="0"/>
            <a:ext cx="4543425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4564063" y="1930400"/>
            <a:ext cx="2406650" cy="1016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altLang="en-US" sz="6000" b="1" dirty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David" pitchFamily="34" charset="-79"/>
                <a:cs typeface="David" pitchFamily="34" charset="-79"/>
              </a:rPr>
              <a:t>אטום</a:t>
            </a:r>
            <a:r>
              <a:rPr lang="he-IL" altLang="en-US" sz="6000" dirty="0">
                <a:latin typeface="David" pitchFamily="34" charset="-79"/>
                <a:cs typeface="David" pitchFamily="34" charset="-79"/>
              </a:rPr>
              <a:t> 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175000" y="4037013"/>
            <a:ext cx="1828800" cy="768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e-IL" alt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David" pitchFamily="34" charset="-79"/>
                <a:cs typeface="David" pitchFamily="34" charset="-79"/>
              </a:rPr>
              <a:t>גרעין</a:t>
            </a:r>
            <a:r>
              <a:rPr lang="he-IL" altLang="en-US" sz="4400" dirty="0">
                <a:latin typeface="David" pitchFamily="34" charset="-79"/>
                <a:cs typeface="David" pitchFamily="34" charset="-79"/>
              </a:rPr>
              <a:t> </a:t>
            </a: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4921250" y="3122613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000" b="1">
                <a:latin typeface="David" pitchFamily="2" charset="-79"/>
                <a:cs typeface="David" pitchFamily="2" charset="-79"/>
              </a:rPr>
              <a:t>בנוי מ</a:t>
            </a:r>
            <a:r>
              <a:rPr lang="he-IL" altLang="en-US" sz="2000">
                <a:latin typeface="David" pitchFamily="2" charset="-79"/>
                <a:cs typeface="David" pitchFamily="2" charset="-79"/>
              </a:rPr>
              <a:t> 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6369050" y="4037013"/>
            <a:ext cx="2682875" cy="768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e-IL" alt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David" pitchFamily="34" charset="-79"/>
                <a:cs typeface="David" pitchFamily="34" charset="-79"/>
              </a:rPr>
              <a:t>אלקטרונים</a:t>
            </a:r>
            <a:r>
              <a:rPr lang="he-IL" altLang="en-US" sz="4400" dirty="0">
                <a:latin typeface="David" pitchFamily="34" charset="-79"/>
                <a:cs typeface="David" pitchFamily="34" charset="-79"/>
              </a:rPr>
              <a:t> 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3397250" y="4799013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000" b="1">
                <a:latin typeface="David" pitchFamily="2" charset="-79"/>
                <a:cs typeface="David" pitchFamily="2" charset="-79"/>
              </a:rPr>
              <a:t>בנוי</a:t>
            </a:r>
            <a:r>
              <a:rPr lang="he-IL" altLang="en-US" sz="2000">
                <a:latin typeface="David" pitchFamily="2" charset="-79"/>
                <a:cs typeface="David" pitchFamily="2" charset="-79"/>
              </a:rPr>
              <a:t> </a:t>
            </a:r>
            <a:r>
              <a:rPr lang="he-IL" altLang="en-US" sz="2000" b="1">
                <a:latin typeface="David" pitchFamily="2" charset="-79"/>
                <a:cs typeface="David" pitchFamily="2" charset="-79"/>
              </a:rPr>
              <a:t>מ </a:t>
            </a:r>
            <a:endParaRPr lang="he-IL" altLang="en-US" sz="2000">
              <a:latin typeface="David" pitchFamily="2" charset="-79"/>
              <a:cs typeface="David" pitchFamily="2" charset="-79"/>
            </a:endParaRP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4387850" y="5942013"/>
            <a:ext cx="2286000" cy="7016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e-IL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David" pitchFamily="34" charset="-79"/>
                <a:cs typeface="David" pitchFamily="34" charset="-79"/>
              </a:rPr>
              <a:t>פרוטונים</a:t>
            </a:r>
            <a:r>
              <a:rPr lang="he-IL" altLang="en-US" dirty="0">
                <a:solidFill>
                  <a:srgbClr val="0000FF"/>
                </a:solidFill>
                <a:latin typeface="David" pitchFamily="34" charset="-79"/>
                <a:cs typeface="David" pitchFamily="34" charset="-79"/>
              </a:rPr>
              <a:t> 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1339850" y="5942013"/>
            <a:ext cx="2133600" cy="7016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e-IL" altLang="en-US" sz="4000" b="1" dirty="0">
                <a:solidFill>
                  <a:srgbClr val="FF66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David" pitchFamily="34" charset="-79"/>
                <a:cs typeface="David" pitchFamily="34" charset="-79"/>
              </a:rPr>
              <a:t>נויטרונים</a:t>
            </a:r>
            <a:r>
              <a:rPr lang="he-IL" altLang="en-US" dirty="0">
                <a:latin typeface="David" pitchFamily="34" charset="-79"/>
                <a:cs typeface="David" pitchFamily="34" charset="-79"/>
              </a:rPr>
              <a:t> </a:t>
            </a:r>
          </a:p>
        </p:txBody>
      </p:sp>
      <p:sp>
        <p:nvSpPr>
          <p:cNvPr id="3082" name="Line 11"/>
          <p:cNvSpPr>
            <a:spLocks noChangeShapeType="1"/>
          </p:cNvSpPr>
          <p:nvPr/>
        </p:nvSpPr>
        <p:spPr bwMode="auto">
          <a:xfrm>
            <a:off x="6064250" y="3503613"/>
            <a:ext cx="609600" cy="457200"/>
          </a:xfrm>
          <a:prstGeom prst="line">
            <a:avLst/>
          </a:prstGeom>
          <a:noFill/>
          <a:ln w="41275">
            <a:solidFill>
              <a:srgbClr val="00FF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Line 12"/>
          <p:cNvSpPr>
            <a:spLocks noChangeShapeType="1"/>
          </p:cNvSpPr>
          <p:nvPr/>
        </p:nvSpPr>
        <p:spPr bwMode="auto">
          <a:xfrm flipH="1">
            <a:off x="4540250" y="3503613"/>
            <a:ext cx="685800" cy="457200"/>
          </a:xfrm>
          <a:prstGeom prst="line">
            <a:avLst/>
          </a:prstGeom>
          <a:noFill/>
          <a:ln w="41275">
            <a:solidFill>
              <a:srgbClr val="00FF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4235450" y="5256213"/>
            <a:ext cx="762000" cy="609600"/>
          </a:xfrm>
          <a:prstGeom prst="line">
            <a:avLst/>
          </a:prstGeom>
          <a:noFill/>
          <a:ln w="41275">
            <a:solidFill>
              <a:srgbClr val="00FF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3092450" y="5332413"/>
            <a:ext cx="762000" cy="533400"/>
          </a:xfrm>
          <a:prstGeom prst="line">
            <a:avLst/>
          </a:prstGeom>
          <a:noFill/>
          <a:ln w="41275">
            <a:solidFill>
              <a:srgbClr val="00FF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4925" y="2781300"/>
          <a:ext cx="4344988" cy="1169988"/>
        </p:xfrm>
        <a:graphic>
          <a:graphicData uri="http://schemas.openxmlformats.org/drawingml/2006/table">
            <a:tbl>
              <a:tblPr/>
              <a:tblGrid>
                <a:gridCol w="4344988"/>
              </a:tblGrid>
              <a:tr h="116998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אם נגדיל את הגרעין לגודל של נמלה, האטום כולו יהיה בגודל אצטדיון כשהאלקטרונים הם חלקיקי אבק זעירים הנעים מסביב לגרעין ברחבי האצטדיון. רוב נפח האטום הוא ריק.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932363" y="0"/>
            <a:ext cx="42037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e-IL" sz="2800">
                <a:solidFill>
                  <a:srgbClr val="0062AC"/>
                </a:solidFill>
              </a:rPr>
              <a:t>אם נגדיל תפוח לגודל של כדור הארץ.  </a:t>
            </a:r>
            <a:r>
              <a:rPr lang="en-US" sz="2800">
                <a:solidFill>
                  <a:srgbClr val="0062AC"/>
                </a:solidFill>
              </a:rPr>
              <a:t/>
            </a:r>
            <a:br>
              <a:rPr lang="en-US" sz="2800">
                <a:solidFill>
                  <a:srgbClr val="0062AC"/>
                </a:solidFill>
              </a:rPr>
            </a:br>
            <a:r>
              <a:rPr lang="he-IL" sz="2800">
                <a:solidFill>
                  <a:srgbClr val="0062AC"/>
                </a:solidFill>
              </a:rPr>
              <a:t>כל אטום בו יהיה בגודל של תפוח.</a:t>
            </a:r>
          </a:p>
          <a:p>
            <a:r>
              <a:rPr lang="he-IL" sz="1600">
                <a:solidFill>
                  <a:srgbClr val="0062AC"/>
                </a:solidFill>
              </a:rPr>
              <a:t>                    </a:t>
            </a:r>
            <a:r>
              <a:rPr lang="he-IL" sz="2800">
                <a:solidFill>
                  <a:srgbClr val="0062AC"/>
                </a:solidFill>
              </a:rPr>
              <a:t>ריצרד פיינמן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utoUpdateAnimBg="0"/>
      <p:bldP spid="21511" grpId="0" autoUpdateAnimBg="0"/>
      <p:bldP spid="21512" grpId="0"/>
      <p:bldP spid="21513" grpId="0"/>
      <p:bldP spid="21514" grpId="0"/>
      <p:bldP spid="21517" grpId="0" animBg="1"/>
      <p:bldP spid="21518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79388" y="1076325"/>
            <a:ext cx="8374062" cy="2424113"/>
          </a:xfrm>
        </p:spPr>
        <p:txBody>
          <a:bodyPr/>
          <a:lstStyle/>
          <a:p>
            <a:pPr algn="r" eaLnBrk="1" hangingPunct="1"/>
            <a:r>
              <a:rPr lang="he-IL" sz="2800" smtClean="0">
                <a:latin typeface="David" pitchFamily="2" charset="-79"/>
                <a:cs typeface="David" pitchFamily="2" charset="-79"/>
              </a:rPr>
              <a:t>המסה של החלקיקים התת אטומיים קטנה מאוד. </a:t>
            </a:r>
            <a:r>
              <a:rPr lang="en-US" sz="2800" smtClean="0">
                <a:latin typeface="David" pitchFamily="2" charset="-79"/>
                <a:cs typeface="David" pitchFamily="2" charset="-79"/>
              </a:rPr>
              <a:t/>
            </a:r>
            <a:br>
              <a:rPr lang="en-US" sz="2800" smtClean="0">
                <a:latin typeface="David" pitchFamily="2" charset="-79"/>
                <a:cs typeface="David" pitchFamily="2" charset="-79"/>
              </a:rPr>
            </a:br>
            <a:r>
              <a:rPr lang="he-IL" sz="2800" smtClean="0">
                <a:latin typeface="David" pitchFamily="2" charset="-79"/>
                <a:cs typeface="David" pitchFamily="2" charset="-79"/>
              </a:rPr>
              <a:t>המסה של פרוטון או נויטרון אחד היא:</a:t>
            </a:r>
            <a:br>
              <a:rPr lang="he-IL" sz="2800" smtClean="0">
                <a:latin typeface="David" pitchFamily="2" charset="-79"/>
                <a:cs typeface="David" pitchFamily="2" charset="-79"/>
              </a:rPr>
            </a:br>
            <a:r>
              <a:rPr lang="en-US" sz="2800" smtClean="0">
                <a:latin typeface="David" pitchFamily="2" charset="-79"/>
                <a:cs typeface="David" pitchFamily="2" charset="-79"/>
              </a:rPr>
              <a:t>1.67X10</a:t>
            </a:r>
            <a:r>
              <a:rPr lang="en-US" sz="2800" baseline="30000" smtClean="0">
                <a:latin typeface="David" pitchFamily="2" charset="-79"/>
                <a:cs typeface="David" pitchFamily="2" charset="-79"/>
              </a:rPr>
              <a:t>-24</a:t>
            </a:r>
            <a:r>
              <a:rPr lang="he-IL" sz="4000" smtClean="0">
                <a:latin typeface="David" pitchFamily="2" charset="-79"/>
                <a:cs typeface="David" pitchFamily="2" charset="-79"/>
              </a:rPr>
              <a:t>=</a:t>
            </a:r>
            <a:r>
              <a:rPr lang="he-IL" sz="2800" smtClean="0">
                <a:latin typeface="David" pitchFamily="2" charset="-79"/>
                <a:cs typeface="David" pitchFamily="2" charset="-79"/>
              </a:rPr>
              <a:t> </a:t>
            </a:r>
            <a:r>
              <a:rPr lang="en-US" sz="2800" smtClean="0">
                <a:latin typeface="David" pitchFamily="2" charset="-79"/>
                <a:cs typeface="David" pitchFamily="2" charset="-79"/>
              </a:rPr>
              <a:t> </a:t>
            </a:r>
            <a:r>
              <a:rPr lang="he-IL" sz="2800" smtClean="0">
                <a:solidFill>
                  <a:srgbClr val="FF0000"/>
                </a:solidFill>
                <a:latin typeface="David" pitchFamily="2" charset="-79"/>
                <a:cs typeface="David" pitchFamily="2" charset="-79"/>
              </a:rPr>
              <a:t>0.00000000000000000000000167</a:t>
            </a:r>
            <a:r>
              <a:rPr lang="he-IL" sz="2800" smtClean="0">
                <a:latin typeface="David" pitchFamily="2" charset="-79"/>
                <a:cs typeface="David" pitchFamily="2" charset="-79"/>
              </a:rPr>
              <a:t> גרם  = 1 ימ"א</a:t>
            </a:r>
            <a:br>
              <a:rPr lang="he-IL" sz="2800" smtClean="0">
                <a:latin typeface="David" pitchFamily="2" charset="-79"/>
                <a:cs typeface="David" pitchFamily="2" charset="-79"/>
              </a:rPr>
            </a:br>
            <a:r>
              <a:rPr lang="he-IL" sz="2800" smtClean="0">
                <a:latin typeface="David" pitchFamily="2" charset="-79"/>
                <a:cs typeface="David" pitchFamily="2" charset="-79"/>
              </a:rPr>
              <a:t>כיוון שמדובר בערך מאוד קטן בחרו להשתמש </a:t>
            </a:r>
            <a:r>
              <a:rPr lang="en-US" sz="2800" smtClean="0">
                <a:latin typeface="David" pitchFamily="2" charset="-79"/>
                <a:cs typeface="David" pitchFamily="2" charset="-79"/>
              </a:rPr>
              <a:t/>
            </a:r>
            <a:br>
              <a:rPr lang="en-US" sz="2800" smtClean="0">
                <a:latin typeface="David" pitchFamily="2" charset="-79"/>
                <a:cs typeface="David" pitchFamily="2" charset="-79"/>
              </a:rPr>
            </a:br>
            <a:r>
              <a:rPr lang="he-IL" sz="2800" smtClean="0">
                <a:latin typeface="David" pitchFamily="2" charset="-79"/>
                <a:cs typeface="David" pitchFamily="2" charset="-79"/>
              </a:rPr>
              <a:t>ב</a:t>
            </a:r>
            <a:r>
              <a:rPr lang="he-IL" sz="2800" smtClean="0">
                <a:solidFill>
                  <a:srgbClr val="FF0000"/>
                </a:solidFill>
                <a:latin typeface="David" pitchFamily="2" charset="-79"/>
                <a:cs typeface="David" pitchFamily="2" charset="-79"/>
              </a:rPr>
              <a:t>י</a:t>
            </a:r>
            <a:r>
              <a:rPr lang="he-IL" sz="2800" smtClean="0">
                <a:latin typeface="David" pitchFamily="2" charset="-79"/>
                <a:cs typeface="David" pitchFamily="2" charset="-79"/>
              </a:rPr>
              <a:t>חדות </a:t>
            </a:r>
            <a:r>
              <a:rPr lang="he-IL" sz="2800" smtClean="0">
                <a:solidFill>
                  <a:srgbClr val="FF0000"/>
                </a:solidFill>
                <a:latin typeface="David" pitchFamily="2" charset="-79"/>
                <a:cs typeface="David" pitchFamily="2" charset="-79"/>
              </a:rPr>
              <a:t>מ</a:t>
            </a:r>
            <a:r>
              <a:rPr lang="he-IL" sz="2800" smtClean="0">
                <a:latin typeface="David" pitchFamily="2" charset="-79"/>
                <a:cs typeface="David" pitchFamily="2" charset="-79"/>
              </a:rPr>
              <a:t>סה </a:t>
            </a:r>
            <a:r>
              <a:rPr lang="he-IL" sz="2800" smtClean="0">
                <a:solidFill>
                  <a:srgbClr val="FF0000"/>
                </a:solidFill>
                <a:latin typeface="David" pitchFamily="2" charset="-79"/>
                <a:cs typeface="David" pitchFamily="2" charset="-79"/>
              </a:rPr>
              <a:t>א</a:t>
            </a:r>
            <a:r>
              <a:rPr lang="he-IL" sz="2800" smtClean="0">
                <a:latin typeface="David" pitchFamily="2" charset="-79"/>
                <a:cs typeface="David" pitchFamily="2" charset="-79"/>
              </a:rPr>
              <a:t>טומית  בקיצור </a:t>
            </a:r>
            <a:r>
              <a:rPr lang="he-IL" sz="2800" smtClean="0">
                <a:solidFill>
                  <a:srgbClr val="FF0000"/>
                </a:solidFill>
                <a:latin typeface="David" pitchFamily="2" charset="-79"/>
                <a:cs typeface="David" pitchFamily="2" charset="-79"/>
              </a:rPr>
              <a:t>ימ"א</a:t>
            </a:r>
            <a:r>
              <a:rPr lang="he-IL" sz="2800" smtClean="0">
                <a:latin typeface="David" pitchFamily="2" charset="-79"/>
                <a:cs typeface="David" pitchFamily="2" charset="-79"/>
              </a:rPr>
              <a:t> ובלועזית דלתון </a:t>
            </a:r>
            <a:endParaRPr lang="he-IL" sz="2800" smtClean="0">
              <a:cs typeface="Arial" charset="0"/>
            </a:endParaRPr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3975100" y="338138"/>
            <a:ext cx="1154113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4400">
                <a:solidFill>
                  <a:srgbClr val="000099"/>
                </a:solidFill>
                <a:latin typeface="David" pitchFamily="2" charset="-79"/>
                <a:cs typeface="David" pitchFamily="2" charset="-79"/>
              </a:rPr>
              <a:t>מסה</a:t>
            </a:r>
            <a:endParaRPr lang="en-US" sz="4400">
              <a:solidFill>
                <a:srgbClr val="000099"/>
              </a:solidFill>
              <a:latin typeface="David" pitchFamily="2" charset="-79"/>
              <a:cs typeface="David" pitchFamily="2" charset="-79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3962400" y="3886200"/>
            <a:ext cx="12636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4400">
                <a:solidFill>
                  <a:srgbClr val="000099"/>
                </a:solidFill>
                <a:latin typeface="David" pitchFamily="2" charset="-79"/>
                <a:cs typeface="David" pitchFamily="2" charset="-79"/>
              </a:rPr>
              <a:t>מטען</a:t>
            </a:r>
            <a:endParaRPr lang="en-US" sz="4400">
              <a:solidFill>
                <a:srgbClr val="000099"/>
              </a:solidFill>
              <a:latin typeface="David" pitchFamily="2" charset="-79"/>
              <a:cs typeface="David" pitchFamily="2" charset="-79"/>
            </a:endParaRPr>
          </a:p>
        </p:txBody>
      </p:sp>
      <p:sp>
        <p:nvSpPr>
          <p:cNvPr id="4101" name="TextBox 1"/>
          <p:cNvSpPr txBox="1">
            <a:spLocks noChangeArrowheads="1"/>
          </p:cNvSpPr>
          <p:nvPr/>
        </p:nvSpPr>
        <p:spPr bwMode="auto">
          <a:xfrm>
            <a:off x="590550" y="4679950"/>
            <a:ext cx="7761288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2800">
                <a:latin typeface="David" pitchFamily="2" charset="-79"/>
                <a:cs typeface="David" pitchFamily="2" charset="-79"/>
              </a:rPr>
              <a:t>חוץ ממסה לחלק מהחלקיקים התת אטומיים יש גם מטען. </a:t>
            </a:r>
          </a:p>
          <a:p>
            <a:r>
              <a:rPr lang="he-IL" sz="2800">
                <a:latin typeface="David" pitchFamily="2" charset="-79"/>
                <a:cs typeface="David" pitchFamily="2" charset="-79"/>
              </a:rPr>
              <a:t>מטען הפרוטון הוא חיובי 1+ </a:t>
            </a:r>
          </a:p>
          <a:p>
            <a:r>
              <a:rPr lang="he-IL" sz="2800">
                <a:latin typeface="David" pitchFamily="2" charset="-79"/>
                <a:cs typeface="David" pitchFamily="2" charset="-79"/>
              </a:rPr>
              <a:t>מטען האלקטרון שלילי 1- .</a:t>
            </a:r>
          </a:p>
          <a:p>
            <a:r>
              <a:rPr lang="he-IL" sz="2800">
                <a:latin typeface="David" pitchFamily="2" charset="-79"/>
                <a:cs typeface="David" pitchFamily="2" charset="-79"/>
              </a:rPr>
              <a:t>הנויטרון חסר מטען</a:t>
            </a:r>
            <a:endParaRPr lang="en-US" sz="2800">
              <a:latin typeface="David" pitchFamily="2" charset="-79"/>
              <a:cs typeface="David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533400"/>
          </a:xfrm>
        </p:spPr>
        <p:txBody>
          <a:bodyPr/>
          <a:lstStyle/>
          <a:p>
            <a:pPr eaLnBrk="1" hangingPunct="1"/>
            <a:r>
              <a:rPr lang="he-IL" smtClean="0">
                <a:solidFill>
                  <a:srgbClr val="000099"/>
                </a:solidFill>
                <a:latin typeface="David" pitchFamily="2" charset="-79"/>
                <a:cs typeface="David" pitchFamily="2" charset="-79"/>
              </a:rPr>
              <a:t>חלקיקים תת אטומים</a:t>
            </a:r>
            <a:endParaRPr lang="en-US" smtClean="0">
              <a:solidFill>
                <a:srgbClr val="000099"/>
              </a:solidFill>
              <a:latin typeface="David" pitchFamily="2" charset="-79"/>
              <a:cs typeface="David" pitchFamily="2" charset="-79"/>
            </a:endParaRPr>
          </a:p>
        </p:txBody>
      </p:sp>
      <p:graphicFrame>
        <p:nvGraphicFramePr>
          <p:cNvPr id="15434" name="Group 74"/>
          <p:cNvGraphicFramePr>
            <a:graphicFrameLocks noGrp="1"/>
          </p:cNvGraphicFramePr>
          <p:nvPr/>
        </p:nvGraphicFramePr>
        <p:xfrm>
          <a:off x="323850" y="1125538"/>
          <a:ext cx="8496300" cy="4454528"/>
        </p:xfrm>
        <a:graphic>
          <a:graphicData uri="http://schemas.openxmlformats.org/drawingml/2006/table">
            <a:tbl>
              <a:tblPr/>
              <a:tblGrid>
                <a:gridCol w="1656058"/>
                <a:gridCol w="950930"/>
                <a:gridCol w="1065141"/>
                <a:gridCol w="2736097"/>
                <a:gridCol w="2088074"/>
              </a:tblGrid>
              <a:tr h="11643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David" pitchFamily="34" charset="-79"/>
                          <a:cs typeface="David" pitchFamily="34" charset="-79"/>
                        </a:rPr>
                        <a:t>שם חלקיק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David" pitchFamily="34" charset="-79"/>
                          <a:cs typeface="David" pitchFamily="34" charset="-79"/>
                        </a:rPr>
                        <a:t>סמל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David" pitchFamily="34" charset="-79"/>
                        <a:cs typeface="David" pitchFamily="34" charset="-79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David" pitchFamily="34" charset="-79"/>
                          <a:cs typeface="David" pitchFamily="34" charset="-79"/>
                        </a:rPr>
                        <a:t>מטען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David" pitchFamily="34" charset="-79"/>
                          <a:cs typeface="David" pitchFamily="34" charset="-79"/>
                        </a:rPr>
                        <a:t>יחידת מסה אטומית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David" pitchFamily="34" charset="-79"/>
                          <a:cs typeface="David" pitchFamily="34" charset="-79"/>
                        </a:rPr>
                        <a:t> </a:t>
                      </a:r>
                      <a:r>
                        <a:rPr kumimoji="0" lang="he-I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David" pitchFamily="34" charset="-79"/>
                          <a:cs typeface="David" pitchFamily="34" charset="-79"/>
                        </a:rPr>
                        <a:t>(</a:t>
                      </a:r>
                      <a:r>
                        <a:rPr kumimoji="0" lang="he-IL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David" pitchFamily="34" charset="-79"/>
                          <a:cs typeface="David" pitchFamily="34" charset="-79"/>
                        </a:rPr>
                        <a:t>ימ"א</a:t>
                      </a:r>
                      <a:r>
                        <a:rPr kumimoji="0" lang="he-I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David" pitchFamily="34" charset="-79"/>
                          <a:cs typeface="David" pitchFamily="34" charset="-79"/>
                        </a:rPr>
                        <a:t>)  דלתון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David" pitchFamily="34" charset="-79"/>
                          <a:cs typeface="David" pitchFamily="34" charset="-79"/>
                        </a:rPr>
                        <a:t>מיקום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0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e-I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David" pitchFamily="34" charset="-79"/>
                          <a:cs typeface="David" pitchFamily="34" charset="-79"/>
                        </a:rPr>
                        <a:t/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David" pitchFamily="34" charset="-79"/>
                          <a:cs typeface="David" pitchFamily="34" charset="-79"/>
                        </a:rPr>
                      </a:b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0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David" pitchFamily="34" charset="-79"/>
                          <a:cs typeface="David" pitchFamily="34" charset="-79"/>
                        </a:rPr>
                        <a:t>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David" pitchFamily="34" charset="-79"/>
                        <a:cs typeface="David" pitchFamily="34" charset="-79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David" pitchFamily="34" charset="-79"/>
                          <a:cs typeface="David" pitchFamily="34" charset="-79"/>
                        </a:rPr>
                        <a:t>    </a:t>
                      </a: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e-I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0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e-I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David" pitchFamily="34" charset="-79"/>
                        <a:cs typeface="David" pitchFamily="34" charset="-79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David" pitchFamily="34" charset="-79"/>
                          <a:cs typeface="David" pitchFamily="34" charset="-79"/>
                        </a:rPr>
                        <a:t>  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David" pitchFamily="34" charset="-79"/>
                        <a:cs typeface="David" pitchFamily="34" charset="-79"/>
                      </a:endParaRPr>
                    </a:p>
                  </a:txBody>
                  <a:tcPr marL="91433" marR="91433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124075" y="2492375"/>
            <a:ext cx="792163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David" pitchFamily="34" charset="-79"/>
                <a:cs typeface="David" pitchFamily="34" charset="-79"/>
              </a:rPr>
              <a:t>p</a:t>
            </a:r>
            <a:r>
              <a:rPr lang="en-US" sz="32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David" pitchFamily="34" charset="-79"/>
                <a:cs typeface="David" pitchFamily="34" charset="-79"/>
              </a:rPr>
              <a:t>+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David" pitchFamily="34" charset="-79"/>
              <a:cs typeface="David" pitchFamily="34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750" y="2492375"/>
            <a:ext cx="132715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he-IL" sz="3200" b="1" dirty="0">
                <a:latin typeface="David" pitchFamily="34" charset="-79"/>
                <a:cs typeface="David" pitchFamily="34" charset="-79"/>
              </a:rPr>
              <a:t>פרוטון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David" pitchFamily="34" charset="-79"/>
              <a:cs typeface="David" pitchFamily="34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1488" y="3500438"/>
            <a:ext cx="1327150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he-IL" sz="3200" b="1" dirty="0">
                <a:latin typeface="David" pitchFamily="34" charset="-79"/>
                <a:cs typeface="David" pitchFamily="34" charset="-79"/>
              </a:rPr>
              <a:t>נויטרון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David" pitchFamily="34" charset="-79"/>
              <a:cs typeface="David" pitchFamily="34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288" y="4724400"/>
            <a:ext cx="154305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he-IL" sz="3200" b="1" dirty="0">
                <a:latin typeface="David" pitchFamily="34" charset="-79"/>
                <a:cs typeface="David" pitchFamily="34" charset="-79"/>
              </a:rPr>
              <a:t>אלקטרון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David" pitchFamily="34" charset="-79"/>
              <a:cs typeface="David" pitchFamily="34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66925" y="3644900"/>
            <a:ext cx="79216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he-IL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David" pitchFamily="34" charset="-79"/>
                <a:cs typeface="David" pitchFamily="34" charset="-79"/>
              </a:rPr>
              <a:t> 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David" pitchFamily="34" charset="-79"/>
                <a:cs typeface="David" pitchFamily="34" charset="-79"/>
              </a:rPr>
              <a:t>n</a:t>
            </a:r>
            <a:r>
              <a:rPr lang="en-US" sz="32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David" pitchFamily="34" charset="-79"/>
                <a:cs typeface="David" pitchFamily="34" charset="-79"/>
              </a:rPr>
              <a:t>o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59113" y="4724400"/>
            <a:ext cx="792162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he-IL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David" pitchFamily="34" charset="-79"/>
                <a:cs typeface="David" pitchFamily="34" charset="-79"/>
              </a:rPr>
              <a:t> </a:t>
            </a:r>
            <a:r>
              <a:rPr lang="en-US" sz="3200" b="1" dirty="0">
                <a:latin typeface="David" pitchFamily="34" charset="-79"/>
                <a:cs typeface="David" pitchFamily="34" charset="-79"/>
              </a:rPr>
              <a:t>-1</a:t>
            </a:r>
            <a:r>
              <a:rPr lang="he-IL" sz="3200" b="1" dirty="0">
                <a:latin typeface="David" pitchFamily="34" charset="-79"/>
                <a:cs typeface="David" pitchFamily="34" charset="-79"/>
              </a:rPr>
              <a:t> </a:t>
            </a:r>
            <a:endParaRPr lang="en-US" sz="3200" b="1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087688" y="2492375"/>
            <a:ext cx="79216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lang="en-US" sz="3200" b="1">
                <a:latin typeface="David" pitchFamily="2" charset="-79"/>
                <a:cs typeface="David" pitchFamily="2" charset="-79"/>
              </a:rPr>
              <a:t>+1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54350" y="3644900"/>
            <a:ext cx="7905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he-IL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David" pitchFamily="34" charset="-79"/>
                <a:cs typeface="David" pitchFamily="34" charset="-79"/>
              </a:rPr>
              <a:t> </a:t>
            </a:r>
            <a:r>
              <a:rPr lang="en-US" sz="3200" b="1" dirty="0">
                <a:latin typeface="David" pitchFamily="34" charset="-79"/>
                <a:cs typeface="David" pitchFamily="34" charset="-79"/>
              </a:rPr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66925" y="4724400"/>
            <a:ext cx="792163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he-IL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David" pitchFamily="34" charset="-79"/>
                <a:cs typeface="David" pitchFamily="34" charset="-79"/>
              </a:rPr>
              <a:t> 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David" pitchFamily="34" charset="-79"/>
                <a:cs typeface="David" pitchFamily="34" charset="-79"/>
              </a:rPr>
              <a:t>e</a:t>
            </a:r>
            <a:r>
              <a:rPr lang="en-US" sz="32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David" pitchFamily="34" charset="-79"/>
                <a:cs typeface="David" pitchFamily="34" charset="-79"/>
              </a:rPr>
              <a:t>-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31063" y="3662363"/>
            <a:ext cx="1109662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he-IL" sz="3200" b="1" dirty="0">
                <a:latin typeface="David" pitchFamily="34" charset="-79"/>
                <a:cs typeface="David" pitchFamily="34" charset="-79"/>
              </a:rPr>
              <a:t>גרעין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56100" y="4483100"/>
            <a:ext cx="2087563" cy="1176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he-IL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David" pitchFamily="34" charset="-79"/>
                <a:cs typeface="David" pitchFamily="34" charset="-79"/>
              </a:rPr>
              <a:t> </a:t>
            </a:r>
            <a:r>
              <a:rPr lang="he-IL" sz="3200" b="1" dirty="0">
                <a:latin typeface="David" pitchFamily="34" charset="-79"/>
                <a:cs typeface="David" pitchFamily="34" charset="-79"/>
              </a:rPr>
              <a:t>1836\1  </a:t>
            </a:r>
          </a:p>
          <a:p>
            <a:pPr algn="ctr" rtl="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he-IL" sz="3200" b="1" dirty="0">
                <a:latin typeface="David" pitchFamily="34" charset="-79"/>
                <a:cs typeface="David" pitchFamily="34" charset="-79"/>
              </a:rPr>
              <a:t>זניחה   </a:t>
            </a:r>
            <a:endParaRPr lang="en-US" sz="3200" b="1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76813" y="3533775"/>
            <a:ext cx="792162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he-IL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David" pitchFamily="34" charset="-79"/>
                <a:cs typeface="David" pitchFamily="34" charset="-79"/>
              </a:rPr>
              <a:t> </a:t>
            </a:r>
            <a:r>
              <a:rPr lang="en-US" sz="3200" b="1" dirty="0">
                <a:latin typeface="David" pitchFamily="34" charset="-79"/>
                <a:cs typeface="David" pitchFamily="34" charset="-79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03800" y="2465388"/>
            <a:ext cx="79216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he-IL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David" pitchFamily="34" charset="-79"/>
                <a:cs typeface="David" pitchFamily="34" charset="-79"/>
              </a:rPr>
              <a:t> </a:t>
            </a:r>
            <a:r>
              <a:rPr lang="en-US" sz="3200" b="1" dirty="0">
                <a:latin typeface="David" pitchFamily="34" charset="-79"/>
                <a:cs typeface="David" pitchFamily="34" charset="-79"/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59563" y="4532313"/>
            <a:ext cx="2252662" cy="10779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he-IL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David" pitchFamily="34" charset="-79"/>
                <a:cs typeface="David" pitchFamily="34" charset="-79"/>
              </a:rPr>
              <a:t> </a:t>
            </a:r>
            <a:r>
              <a:rPr lang="he-IL" sz="3200" b="1" dirty="0">
                <a:latin typeface="David" pitchFamily="34" charset="-79"/>
                <a:cs typeface="David" pitchFamily="34" charset="-79"/>
              </a:rPr>
              <a:t>ענן האלקטרונים</a:t>
            </a:r>
            <a:endParaRPr lang="en-US" sz="3200" b="1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231063" y="2514600"/>
            <a:ext cx="1109662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he-IL" sz="3200" b="1" dirty="0">
                <a:latin typeface="David" pitchFamily="34" charset="-79"/>
                <a:cs typeface="David" pitchFamily="34" charset="-79"/>
              </a:rPr>
              <a:t>גרעין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David" pitchFamily="34" charset="-79"/>
              <a:cs typeface="David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3009" y="260648"/>
            <a:ext cx="8431336" cy="4104456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rtlCol="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1400" dirty="0">
                <a:latin typeface="David" pitchFamily="34" charset="-79"/>
                <a:cs typeface="David" pitchFamily="34" charset="-79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David" pitchFamily="34" charset="-79"/>
              <a:cs typeface="David" pitchFamily="34" charset="-79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dirty="0">
                <a:latin typeface="David" pitchFamily="34" charset="-79"/>
                <a:cs typeface="David" pitchFamily="34" charset="-79"/>
              </a:rPr>
              <a:t>האטומים נתפסים כבעלי מבנה כדורי. גודלם נמדד ביחידות </a:t>
            </a:r>
            <a:r>
              <a:rPr lang="he-IL" sz="2800" noProof="1">
                <a:latin typeface="David" pitchFamily="34" charset="-79"/>
                <a:cs typeface="David" pitchFamily="34" charset="-79"/>
              </a:rPr>
              <a:t>אנגסטרם -      (10</a:t>
            </a:r>
            <a:r>
              <a:rPr lang="he-IL" sz="2800" baseline="30000" noProof="1">
                <a:latin typeface="David" pitchFamily="34" charset="-79"/>
                <a:cs typeface="David" pitchFamily="34" charset="-79"/>
              </a:rPr>
              <a:t>-8</a:t>
            </a:r>
            <a:r>
              <a:rPr lang="he-IL" sz="2800" noProof="1">
                <a:latin typeface="David" pitchFamily="34" charset="-79"/>
                <a:cs typeface="David" pitchFamily="34" charset="-79"/>
              </a:rPr>
              <a:t>ס"מ).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he-IL" sz="12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3200" dirty="0">
                <a:latin typeface="+mn-lt"/>
                <a:cs typeface="+mn-cs"/>
              </a:rPr>
              <a:t>האטומים של יסודות שונים נבדלים זה מזה במספר הפרוטונים בגרעין.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3200" dirty="0">
                <a:solidFill>
                  <a:srgbClr val="0000FF"/>
                </a:solidFill>
                <a:latin typeface="+mn-lt"/>
                <a:cs typeface="+mn-cs"/>
              </a:rPr>
              <a:t>מספר הפרוטונים בגרעין קובע את סוג היסוד.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he-IL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he-IL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latin typeface="+mn-lt"/>
              <a:cs typeface="+mn-cs"/>
            </a:endParaRPr>
          </a:p>
        </p:txBody>
      </p:sp>
      <p:sp>
        <p:nvSpPr>
          <p:cNvPr id="39" name="מלבן 38"/>
          <p:cNvSpPr/>
          <p:nvPr/>
        </p:nvSpPr>
        <p:spPr>
          <a:xfrm>
            <a:off x="468313" y="5537200"/>
            <a:ext cx="4429125" cy="863600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he-IL" sz="1400">
                <a:solidFill>
                  <a:schemeClr val="tx1"/>
                </a:solidFill>
                <a:cs typeface="Arial" pitchFamily="34" charset="0"/>
              </a:rPr>
              <a:t>באיור מיוצג אטום הליום. בגרעין האטום נמצאים 2 פרוטונים ו-2  </a:t>
            </a:r>
            <a:r>
              <a:rPr lang="he-IL" sz="1400" noProof="1">
                <a:solidFill>
                  <a:schemeClr val="tx1"/>
                </a:solidFill>
                <a:cs typeface="Arial" pitchFamily="34" charset="0"/>
              </a:rPr>
              <a:t>נויטרונים.</a:t>
            </a:r>
            <a:r>
              <a:rPr lang="he-IL" sz="1400">
                <a:solidFill>
                  <a:schemeClr val="tx1"/>
                </a:solidFill>
                <a:cs typeface="Arial" pitchFamily="34" charset="0"/>
              </a:rPr>
              <a:t> מסביב, ברוב נפח האטום, נעים 2 אלקטרונים</a:t>
            </a:r>
          </a:p>
        </p:txBody>
      </p:sp>
      <p:grpSp>
        <p:nvGrpSpPr>
          <p:cNvPr id="6148" name="קבוצה 27"/>
          <p:cNvGrpSpPr>
            <a:grpSpLocks/>
          </p:cNvGrpSpPr>
          <p:nvPr/>
        </p:nvGrpSpPr>
        <p:grpSpPr bwMode="auto">
          <a:xfrm>
            <a:off x="5270500" y="4365625"/>
            <a:ext cx="3873500" cy="2305050"/>
            <a:chOff x="4969147" y="3357563"/>
            <a:chExt cx="2914973" cy="1727200"/>
          </a:xfrm>
        </p:grpSpPr>
        <p:grpSp>
          <p:nvGrpSpPr>
            <p:cNvPr id="6150" name="קבוצה 37"/>
            <p:cNvGrpSpPr>
              <a:grpSpLocks/>
            </p:cNvGrpSpPr>
            <p:nvPr/>
          </p:nvGrpSpPr>
          <p:grpSpPr bwMode="auto">
            <a:xfrm>
              <a:off x="4969147" y="3357563"/>
              <a:ext cx="2843213" cy="1727200"/>
              <a:chOff x="5220072" y="3140968"/>
              <a:chExt cx="2844316" cy="1728192"/>
            </a:xfrm>
          </p:grpSpPr>
          <p:grpSp>
            <p:nvGrpSpPr>
              <p:cNvPr id="6152" name="קבוצה 23"/>
              <p:cNvGrpSpPr>
                <a:grpSpLocks/>
              </p:cNvGrpSpPr>
              <p:nvPr/>
            </p:nvGrpSpPr>
            <p:grpSpPr bwMode="auto">
              <a:xfrm rot="-5400000">
                <a:off x="7668344" y="3284984"/>
                <a:ext cx="432048" cy="360040"/>
                <a:chOff x="7668344" y="3284984"/>
                <a:chExt cx="432048" cy="360040"/>
              </a:xfrm>
            </p:grpSpPr>
            <p:sp>
              <p:nvSpPr>
                <p:cNvPr id="20" name="אליפסה 19"/>
                <p:cNvSpPr/>
                <p:nvPr/>
              </p:nvSpPr>
              <p:spPr>
                <a:xfrm>
                  <a:off x="7812063" y="3285372"/>
                  <a:ext cx="144016" cy="144610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bg1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algn="ctr" rtl="0">
                    <a:buFontTx/>
                    <a:buBlip>
                      <a:blip r:embed="rId4"/>
                    </a:buBlip>
                    <a:defRPr/>
                  </a:pPr>
                  <a:endParaRPr lang="he-IL" sz="120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21" name="אליפסה 20"/>
                <p:cNvSpPr/>
                <p:nvPr/>
              </p:nvSpPr>
              <p:spPr>
                <a:xfrm>
                  <a:off x="7659715" y="3337958"/>
                  <a:ext cx="216619" cy="217513"/>
                </a:xfrm>
                <a:prstGeom prst="ellipse">
                  <a:avLst/>
                </a:prstGeom>
                <a:solidFill>
                  <a:srgbClr val="7030A0"/>
                </a:solidFill>
                <a:ln w="12700">
                  <a:solidFill>
                    <a:schemeClr val="bg1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algn="ctr" rtl="0">
                    <a:buFontTx/>
                    <a:buBlip>
                      <a:blip r:embed="rId4"/>
                    </a:buBlip>
                    <a:defRPr/>
                  </a:pPr>
                  <a:endParaRPr lang="he-IL" sz="120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22" name="אליפסה 21"/>
                <p:cNvSpPr/>
                <p:nvPr/>
              </p:nvSpPr>
              <p:spPr>
                <a:xfrm>
                  <a:off x="7812062" y="3501689"/>
                  <a:ext cx="144016" cy="143415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bg1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algn="ctr" rtl="0">
                    <a:buFontTx/>
                    <a:buBlip>
                      <a:blip r:embed="rId4"/>
                    </a:buBlip>
                    <a:defRPr/>
                  </a:pPr>
                  <a:endParaRPr lang="he-IL" sz="120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23" name="אליפסה 22"/>
                <p:cNvSpPr/>
                <p:nvPr/>
              </p:nvSpPr>
              <p:spPr>
                <a:xfrm>
                  <a:off x="7884666" y="3357080"/>
                  <a:ext cx="215428" cy="217513"/>
                </a:xfrm>
                <a:prstGeom prst="ellipse">
                  <a:avLst/>
                </a:prstGeom>
                <a:solidFill>
                  <a:srgbClr val="7030A0"/>
                </a:solidFill>
                <a:ln w="12700">
                  <a:solidFill>
                    <a:schemeClr val="bg1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algn="ctr" rtl="0">
                    <a:buFontTx/>
                    <a:buBlip>
                      <a:blip r:embed="rId4"/>
                    </a:buBlip>
                    <a:defRPr/>
                  </a:pPr>
                  <a:endParaRPr lang="he-IL" sz="120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</p:grpSp>
          <p:grpSp>
            <p:nvGrpSpPr>
              <p:cNvPr id="6153" name="קבוצה 35"/>
              <p:cNvGrpSpPr>
                <a:grpSpLocks/>
              </p:cNvGrpSpPr>
              <p:nvPr/>
            </p:nvGrpSpPr>
            <p:grpSpPr bwMode="auto">
              <a:xfrm>
                <a:off x="5220072" y="3140968"/>
                <a:ext cx="1872208" cy="1728192"/>
                <a:chOff x="5220072" y="3140968"/>
                <a:chExt cx="1872208" cy="1728192"/>
              </a:xfrm>
            </p:grpSpPr>
            <p:sp>
              <p:nvSpPr>
                <p:cNvPr id="19" name="אליפסה 18"/>
                <p:cNvSpPr/>
                <p:nvPr/>
              </p:nvSpPr>
              <p:spPr>
                <a:xfrm>
                  <a:off x="5220072" y="3140968"/>
                  <a:ext cx="1872208" cy="1728192"/>
                </a:xfrm>
                <a:prstGeom prst="ellipse">
                  <a:avLst/>
                </a:prstGeom>
                <a:gradFill flip="none" rotWithShape="1">
                  <a:gsLst>
                    <a:gs pos="27000">
                      <a:schemeClr val="accent1">
                        <a:lumMod val="75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2700">
                  <a:solidFill>
                    <a:schemeClr val="bg1">
                      <a:lumMod val="75000"/>
                    </a:schemeClr>
                  </a:solidFill>
                </a:ln>
                <a:effectLst>
                  <a:softEdge rad="1270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algn="ctr" rtl="0" eaLnBrk="1" hangingPunct="1">
                    <a:buFontTx/>
                    <a:buBlip>
                      <a:blip r:embed="rId4"/>
                    </a:buBlip>
                    <a:defRPr/>
                  </a:pPr>
                  <a:endParaRPr lang="he-IL" sz="1200" smtClean="0"/>
                </a:p>
              </p:txBody>
            </p:sp>
            <p:sp>
              <p:nvSpPr>
                <p:cNvPr id="35" name="אליפסה 34"/>
                <p:cNvSpPr/>
                <p:nvPr/>
              </p:nvSpPr>
              <p:spPr>
                <a:xfrm>
                  <a:off x="5364682" y="3284984"/>
                  <a:ext cx="1611028" cy="1440160"/>
                </a:xfrm>
                <a:prstGeom prst="ellipse">
                  <a:avLst/>
                </a:prstGeom>
                <a:blipFill dpi="0" rotWithShape="1">
                  <a:blip r:embed="rId5" cstate="print">
                    <a:alphaModFix amt="35000"/>
                  </a:blip>
                  <a:srcRect/>
                  <a:tile tx="0" ty="0" sx="100000" sy="100000" flip="none" algn="tl"/>
                </a:blip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algn="ctr" rtl="0">
                    <a:buFontTx/>
                    <a:buBlip>
                      <a:blip r:embed="rId4"/>
                    </a:buBlip>
                    <a:defRPr/>
                  </a:pPr>
                  <a:endParaRPr lang="he-IL" sz="120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</p:grpSp>
          <p:cxnSp>
            <p:nvCxnSpPr>
              <p:cNvPr id="31" name="מחבר ישר 30"/>
              <p:cNvCxnSpPr>
                <a:stCxn id="23" idx="6"/>
              </p:cNvCxnSpPr>
              <p:nvPr/>
            </p:nvCxnSpPr>
            <p:spPr>
              <a:xfrm rot="16200000" flipH="1" flipV="1">
                <a:off x="6662384" y="2796530"/>
                <a:ext cx="770069" cy="16755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מחבר ישר 32"/>
              <p:cNvCxnSpPr>
                <a:endCxn id="21" idx="3"/>
              </p:cNvCxnSpPr>
              <p:nvPr/>
            </p:nvCxnSpPr>
            <p:spPr>
              <a:xfrm rot="5400000" flipH="1" flipV="1">
                <a:off x="6903583" y="2967193"/>
                <a:ext cx="376108" cy="174010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אליפסה 36"/>
              <p:cNvSpPr/>
              <p:nvPr/>
            </p:nvSpPr>
            <p:spPr>
              <a:xfrm>
                <a:off x="6154659" y="4005064"/>
                <a:ext cx="46610" cy="46419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rtl="0">
                  <a:buFontTx/>
                  <a:buBlip>
                    <a:blip r:embed="rId4"/>
                  </a:buBlip>
                  <a:defRPr/>
                </a:pPr>
                <a:endParaRPr lang="he-IL" sz="120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40" name="מלבן 39"/>
            <p:cNvSpPr/>
            <p:nvPr/>
          </p:nvSpPr>
          <p:spPr>
            <a:xfrm>
              <a:off x="7452848" y="3574058"/>
              <a:ext cx="431272" cy="286678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rtl="0">
                <a:defRPr/>
              </a:pPr>
              <a:r>
                <a:rPr lang="en-US" sz="1200" b="1">
                  <a:solidFill>
                    <a:schemeClr val="bg1"/>
                  </a:solidFill>
                  <a:cs typeface="Arial" pitchFamily="34" charset="0"/>
                </a:rPr>
                <a:t>2+</a:t>
              </a:r>
              <a:endParaRPr lang="he-IL" sz="1200" b="1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aphicFrame>
        <p:nvGraphicFramePr>
          <p:cNvPr id="6149" name="Object 99"/>
          <p:cNvGraphicFramePr>
            <a:graphicFrameLocks noChangeAspect="1"/>
          </p:cNvGraphicFramePr>
          <p:nvPr/>
        </p:nvGraphicFramePr>
        <p:xfrm>
          <a:off x="6765925" y="1052513"/>
          <a:ext cx="342900" cy="504825"/>
        </p:xfrm>
        <a:graphic>
          <a:graphicData uri="http://schemas.openxmlformats.org/presentationml/2006/ole">
            <p:oleObj spid="_x0000_s6149" name="Equation" r:id="rId6" imgW="215619" imgH="317087" progId="Equation.3">
              <p:embed/>
            </p:oleObj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36563" y="692150"/>
            <a:ext cx="8440737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4400">
                <a:solidFill>
                  <a:srgbClr val="000099"/>
                </a:solidFill>
                <a:latin typeface="David" pitchFamily="2" charset="-79"/>
                <a:cs typeface="David" pitchFamily="2" charset="-79"/>
              </a:rPr>
              <a:t>האינטראקציה הפועלת בין החלקיקים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2778125" y="2060575"/>
            <a:ext cx="60960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he-IL" altLang="en-US" sz="2800">
                <a:latin typeface="David" pitchFamily="2" charset="-79"/>
                <a:cs typeface="David" pitchFamily="2" charset="-79"/>
              </a:rPr>
              <a:t>בין הגרעין לאלקטרונים  פועלים כוחות 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74638" y="206375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rgbClr val="0000FF"/>
                </a:solidFill>
                <a:latin typeface="David" pitchFamily="2" charset="-79"/>
                <a:cs typeface="David" pitchFamily="2" charset="-79"/>
              </a:rPr>
              <a:t>משיכה חשמליים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4386263" y="2824163"/>
            <a:ext cx="449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he-IL" altLang="en-US" sz="2800">
                <a:latin typeface="David" pitchFamily="2" charset="-79"/>
                <a:cs typeface="David" pitchFamily="2" charset="-79"/>
              </a:rPr>
              <a:t>בין הפרוטונים פועלים  כוחות 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274638" y="2617788"/>
            <a:ext cx="3028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rgbClr val="0000FF"/>
                </a:solidFill>
                <a:latin typeface="David" pitchFamily="2" charset="-79"/>
                <a:cs typeface="David" pitchFamily="2" charset="-79"/>
              </a:rPr>
              <a:t>דחייה חשמליים ו..</a:t>
            </a:r>
            <a:endParaRPr lang="he-IL" altLang="en-US">
              <a:solidFill>
                <a:srgbClr val="0000FF"/>
              </a:solidFill>
              <a:latin typeface="David" pitchFamily="2" charset="-79"/>
              <a:cs typeface="David" pitchFamily="2" charset="-79"/>
            </a:endParaRP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579438" y="30353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rgbClr val="0000FF"/>
                </a:solidFill>
                <a:latin typeface="David" pitchFamily="2" charset="-79"/>
                <a:cs typeface="David" pitchFamily="2" charset="-79"/>
              </a:rPr>
              <a:t>משיכה גרעיניים</a:t>
            </a:r>
            <a:endParaRPr lang="he-IL" altLang="en-US">
              <a:solidFill>
                <a:srgbClr val="0000FF"/>
              </a:solidFill>
              <a:latin typeface="David" pitchFamily="2" charset="-79"/>
              <a:cs typeface="David" pitchFamily="2" charset="-79"/>
            </a:endParaRP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2168525" y="3659188"/>
            <a:ext cx="6705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he-IL" altLang="en-US" sz="2800">
                <a:latin typeface="David" pitchFamily="2" charset="-79"/>
                <a:cs typeface="David" pitchFamily="2" charset="-79"/>
              </a:rPr>
              <a:t>בין האלקטרונים פועלים כוחות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407988" y="36703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rgbClr val="0000FF"/>
                </a:solidFill>
                <a:latin typeface="David" pitchFamily="2" charset="-79"/>
                <a:cs typeface="David" pitchFamily="2" charset="-79"/>
              </a:rPr>
              <a:t>דחייה חשמליים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2871788" y="4365625"/>
            <a:ext cx="60277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he-IL" altLang="en-US" sz="2800">
                <a:latin typeface="David" pitchFamily="2" charset="-79"/>
                <a:cs typeface="David" pitchFamily="2" charset="-79"/>
              </a:rPr>
              <a:t>בין הפרוטונים והנויטרונים פועלים כוחות 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455613" y="4365625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rgbClr val="0000FF"/>
                </a:solidFill>
                <a:latin typeface="David" pitchFamily="2" charset="-79"/>
                <a:cs typeface="David" pitchFamily="2" charset="-79"/>
              </a:rPr>
              <a:t>משיכה גרעיניים</a:t>
            </a:r>
            <a:endParaRPr lang="he-IL" altLang="en-US">
              <a:solidFill>
                <a:srgbClr val="0000FF"/>
              </a:solidFill>
              <a:latin typeface="David" pitchFamily="2" charset="-79"/>
              <a:cs typeface="David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  <p:bldP spid="27652" grpId="0"/>
      <p:bldP spid="27653" grpId="0" autoUpdateAnimBg="0"/>
      <p:bldP spid="27654" grpId="0" autoUpdateAnimBg="0"/>
      <p:bldP spid="27655" grpId="0"/>
      <p:bldP spid="27656" grpId="0" autoUpdateAnimBg="0"/>
      <p:bldP spid="27657" grpId="0"/>
      <p:bldP spid="27658" grpId="0" autoUpdateAnimBg="0"/>
      <p:bldP spid="2765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559050" y="25400"/>
            <a:ext cx="46053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4800" b="1">
                <a:solidFill>
                  <a:srgbClr val="000099"/>
                </a:solidFill>
                <a:latin typeface="David" pitchFamily="2" charset="-79"/>
                <a:cs typeface="David" pitchFamily="2" charset="-79"/>
              </a:rPr>
              <a:t>סיכום ביניים</a:t>
            </a:r>
            <a:endParaRPr lang="he-IL" altLang="en-US" sz="4800">
              <a:solidFill>
                <a:srgbClr val="000099"/>
              </a:solidFill>
              <a:latin typeface="David" pitchFamily="2" charset="-79"/>
              <a:cs typeface="David" pitchFamily="2" charset="-79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057400" y="857250"/>
            <a:ext cx="6629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3200">
                <a:latin typeface="David" pitchFamily="2" charset="-79"/>
                <a:cs typeface="David" pitchFamily="2" charset="-79"/>
              </a:rPr>
              <a:t>שלושה סוגי חלקיקים בונים את האטום</a:t>
            </a:r>
            <a:endParaRPr lang="he-IL" altLang="en-US">
              <a:latin typeface="David" pitchFamily="2" charset="-79"/>
              <a:cs typeface="David" pitchFamily="2" charset="-79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209800" y="1557338"/>
            <a:ext cx="6178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3200" b="1">
                <a:solidFill>
                  <a:srgbClr val="0000FF"/>
                </a:solidFill>
                <a:latin typeface="David" pitchFamily="2" charset="-79"/>
                <a:cs typeface="David" pitchFamily="2" charset="-79"/>
              </a:rPr>
              <a:t>פרוטון</a:t>
            </a:r>
            <a:r>
              <a:rPr lang="he-IL" altLang="en-US" sz="3200" b="1">
                <a:latin typeface="David" pitchFamily="2" charset="-79"/>
                <a:cs typeface="David" pitchFamily="2" charset="-79"/>
              </a:rPr>
              <a:t> בעל מסה 1 ובעל מטען 1+ 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042988" y="3429000"/>
            <a:ext cx="77708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he-IL" altLang="en-US"/>
              <a:t>  </a:t>
            </a:r>
            <a:r>
              <a:rPr lang="he-IL" altLang="en-US" sz="2800" b="1">
                <a:latin typeface="David" pitchFamily="2" charset="-79"/>
                <a:cs typeface="David" pitchFamily="2" charset="-79"/>
              </a:rPr>
              <a:t>הפרוטונים והנויטרונים מהווים את גרעין האטום.</a:t>
            </a:r>
            <a:endParaRPr lang="he-IL" altLang="en-US">
              <a:latin typeface="David" pitchFamily="2" charset="-79"/>
              <a:cs typeface="David" pitchFamily="2" charset="-79"/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34925" y="3963988"/>
            <a:ext cx="876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he-IL" altLang="en-US">
                <a:latin typeface="David" pitchFamily="2" charset="-79"/>
                <a:cs typeface="David" pitchFamily="2" charset="-79"/>
              </a:rPr>
              <a:t>  </a:t>
            </a:r>
            <a:r>
              <a:rPr lang="he-IL" altLang="en-US" sz="2800" b="1">
                <a:latin typeface="David" pitchFamily="2" charset="-79"/>
                <a:cs typeface="David" pitchFamily="2" charset="-79"/>
              </a:rPr>
              <a:t>האלקטרונים נעים בחלל סביב הגרעין - ה “ענן האלקטרוני”</a:t>
            </a:r>
            <a:endParaRPr lang="he-IL" altLang="en-US">
              <a:latin typeface="David" pitchFamily="2" charset="-79"/>
              <a:cs typeface="David" pitchFamily="2" charset="-79"/>
            </a:endParaRP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546100" y="4941888"/>
            <a:ext cx="8139113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he-IL" altLang="en-US">
                <a:latin typeface="David" pitchFamily="2" charset="-79"/>
                <a:cs typeface="David" pitchFamily="2" charset="-79"/>
              </a:rPr>
              <a:t>  </a:t>
            </a:r>
            <a:r>
              <a:rPr lang="he-IL" altLang="en-US" sz="3600">
                <a:latin typeface="David" pitchFamily="2" charset="-79"/>
                <a:cs typeface="David" pitchFamily="2" charset="-79"/>
              </a:rPr>
              <a:t>נפח האטום גדול פי 100,000 מנפח הגרעין</a:t>
            </a:r>
          </a:p>
          <a:p>
            <a:pPr>
              <a:spcBef>
                <a:spcPct val="50000"/>
              </a:spcBef>
            </a:pPr>
            <a:endParaRPr lang="he-IL" altLang="en-US" sz="2800">
              <a:latin typeface="David" pitchFamily="2" charset="-79"/>
              <a:cs typeface="David" pitchFamily="2" charset="-79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209800" y="2041525"/>
            <a:ext cx="6178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3200" b="1">
                <a:solidFill>
                  <a:srgbClr val="0000FF"/>
                </a:solidFill>
                <a:latin typeface="David" pitchFamily="2" charset="-79"/>
                <a:cs typeface="David" pitchFamily="2" charset="-79"/>
              </a:rPr>
              <a:t>נויטרון</a:t>
            </a:r>
            <a:r>
              <a:rPr lang="he-IL" altLang="en-US" sz="3200" b="1">
                <a:latin typeface="David" pitchFamily="2" charset="-79"/>
                <a:cs typeface="David" pitchFamily="2" charset="-79"/>
              </a:rPr>
              <a:t>  בעל מסה 1, חסר מטען חשמלי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835150" y="2524125"/>
            <a:ext cx="65532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3200" b="1">
                <a:solidFill>
                  <a:srgbClr val="0000FF"/>
                </a:solidFill>
                <a:latin typeface="David" pitchFamily="2" charset="-79"/>
                <a:cs typeface="David" pitchFamily="2" charset="-79"/>
              </a:rPr>
              <a:t>אלקטרון</a:t>
            </a:r>
            <a:r>
              <a:rPr lang="he-IL" altLang="en-US" sz="3200" b="1">
                <a:latin typeface="David" pitchFamily="2" charset="-79"/>
                <a:cs typeface="David" pitchFamily="2" charset="-79"/>
              </a:rPr>
              <a:t> חסר מסה, בעל מטען 1-</a:t>
            </a:r>
            <a:endParaRPr lang="he-IL" altLang="en-US" sz="3200">
              <a:latin typeface="David" pitchFamily="2" charset="-79"/>
              <a:cs typeface="David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2" grpId="0"/>
      <p:bldP spid="19463" grpId="0"/>
      <p:bldP spid="19464" grpId="0"/>
      <p:bldP spid="9" grpId="0"/>
      <p:bldP spid="2" grpId="0"/>
    </p:bldLst>
  </p:timing>
</p:sld>
</file>

<file path=ppt/theme/theme1.xml><?xml version="1.0" encoding="utf-8"?>
<a:theme xmlns:a="http://schemas.openxmlformats.org/drawingml/2006/main" name="עיצוב ברירת מחדל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עיצוב ברירת מחדל">
      <a:majorFont>
        <a:latin typeface="Arial"/>
        <a:ea typeface=""/>
        <a:cs typeface="Times New Roman (Hebrew)"/>
      </a:majorFont>
      <a:minorFont>
        <a:latin typeface="Arial"/>
        <a:ea typeface=""/>
        <a:cs typeface="Times New Roman (Hebrew)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עיצוב ברירת מחדל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28799</TotalTime>
  <Words>328</Words>
  <Application>Microsoft Office PowerPoint</Application>
  <PresentationFormat>On-screen Show (4:3)</PresentationFormat>
  <Paragraphs>88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Times New Roman (Hebrew)</vt:lpstr>
      <vt:lpstr>David</vt:lpstr>
      <vt:lpstr>Wingdings</vt:lpstr>
      <vt:lpstr>Times New Roman</vt:lpstr>
      <vt:lpstr>Garamond</vt:lpstr>
      <vt:lpstr>עיצוב ברירת מחדל</vt:lpstr>
      <vt:lpstr>Equation</vt:lpstr>
      <vt:lpstr>Slide 1</vt:lpstr>
      <vt:lpstr>Slide 2</vt:lpstr>
      <vt:lpstr>המסה של החלקיקים התת אטומיים קטנה מאוד.  המסה של פרוטון או נויטרון אחד היא: 1.67X10-24=  0.00000000000000000000000167 גרם  = 1 ימ"א כיוון שמדובר בערך מאוד קטן בחרו להשתמש  ביחדות מסה אטומית  בקיצור ימ"א ובלועזית דלתון </vt:lpstr>
      <vt:lpstr>חלקיקים תת אטומים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KOBIAL</cp:lastModifiedBy>
  <cp:revision>265</cp:revision>
  <dcterms:created xsi:type="dcterms:W3CDTF">2008-03-01T11:16:55Z</dcterms:created>
  <dcterms:modified xsi:type="dcterms:W3CDTF">2012-12-09T17:22:00Z</dcterms:modified>
</cp:coreProperties>
</file>