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9" r:id="rId3"/>
    <p:sldId id="257" r:id="rId4"/>
    <p:sldId id="258" r:id="rId5"/>
    <p:sldId id="259" r:id="rId6"/>
    <p:sldId id="260" r:id="rId7"/>
    <p:sldId id="261" r:id="rId8"/>
    <p:sldId id="270" r:id="rId9"/>
    <p:sldId id="263" r:id="rId10"/>
    <p:sldId id="262" r:id="rId11"/>
    <p:sldId id="264" r:id="rId12"/>
    <p:sldId id="265" r:id="rId13"/>
    <p:sldId id="266" r:id="rId14"/>
    <p:sldId id="267" r:id="rId15"/>
    <p:sldId id="268"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9" autoAdjust="0"/>
    <p:restoredTop sz="94660"/>
  </p:normalViewPr>
  <p:slideViewPr>
    <p:cSldViewPr snapToGrid="0">
      <p:cViewPr varScale="1">
        <p:scale>
          <a:sx n="73" d="100"/>
          <a:sy n="73" d="100"/>
        </p:scale>
        <p:origin x="-120" y="-144"/>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spTree>
      <p:nvGrpSpPr>
        <p:cNvPr id="1" name=""/>
        <p:cNvGrpSpPr/>
        <p:nvPr/>
      </p:nvGrpSpPr>
      <p:grpSpPr>
        <a:xfrm>
          <a:off x="0" y="0"/>
          <a:ext cx="0" cy="0"/>
          <a:chOff x="0" y="0"/>
          <a:chExt cx="0" cy="0"/>
        </a:xfrm>
      </p:grpSpPr>
      <p:sp>
        <p:nvSpPr>
          <p:cNvPr id="10" name="משולש ישר-זווית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כותרת 8"/>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he-IL" smtClean="0"/>
              <a:t>לחץ כדי לערוך סגנון כותרת של תבנית בסיס</a:t>
            </a:r>
            <a:endParaRPr kumimoji="0" lang="en-US"/>
          </a:p>
        </p:txBody>
      </p:sp>
      <p:sp>
        <p:nvSpPr>
          <p:cNvPr id="17" name="כותרת משנה 16"/>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he-IL" smtClean="0"/>
              <a:t>לחץ כדי לערוך סגנון כותרת משנה של תבנית בסיס</a:t>
            </a:r>
            <a:endParaRPr kumimoji="0" lang="en-US"/>
          </a:p>
        </p:txBody>
      </p:sp>
      <p:grpSp>
        <p:nvGrpSpPr>
          <p:cNvPr id="2" name="קבוצה 1"/>
          <p:cNvGrpSpPr/>
          <p:nvPr/>
        </p:nvGrpSpPr>
        <p:grpSpPr>
          <a:xfrm>
            <a:off x="-5019" y="4953000"/>
            <a:ext cx="12197020" cy="1912088"/>
            <a:chOff x="-3765" y="4832896"/>
            <a:chExt cx="9147765" cy="2032192"/>
          </a:xfrm>
        </p:grpSpPr>
        <p:sp>
          <p:nvSpPr>
            <p:cNvPr id="7" name="צורה חופשית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צורה חופשית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צורה חופשית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מחבר ישר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מציין מיקום של תאריך 29"/>
          <p:cNvSpPr>
            <a:spLocks noGrp="1"/>
          </p:cNvSpPr>
          <p:nvPr>
            <p:ph type="dt" sz="half" idx="10"/>
          </p:nvPr>
        </p:nvSpPr>
        <p:spPr/>
        <p:txBody>
          <a:bodyPr/>
          <a:lstStyle>
            <a:lvl1pPr>
              <a:defRPr>
                <a:solidFill>
                  <a:srgbClr val="FFFFFF"/>
                </a:solidFill>
              </a:defRPr>
            </a:lvl1pPr>
            <a:extLst/>
          </a:lstStyle>
          <a:p>
            <a:fld id="{8A2E3393-84DA-444F-88FE-4A345E8D39DD}" type="datetimeFigureOut">
              <a:rPr lang="en-US" smtClean="0"/>
              <a:pPr/>
              <a:t>6/9/2015</a:t>
            </a:fld>
            <a:endParaRPr lang="en-US"/>
          </a:p>
        </p:txBody>
      </p:sp>
      <p:sp>
        <p:nvSpPr>
          <p:cNvPr id="19" name="מציין מיקום של כותרת תחתונה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מציין מיקום של מספר שקופית 26"/>
          <p:cNvSpPr>
            <a:spLocks noGrp="1"/>
          </p:cNvSpPr>
          <p:nvPr>
            <p:ph type="sldNum" sz="quarter" idx="12"/>
          </p:nvPr>
        </p:nvSpPr>
        <p:spPr/>
        <p:txBody>
          <a:bodyPr/>
          <a:lstStyle>
            <a:lvl1pPr>
              <a:defRPr>
                <a:solidFill>
                  <a:srgbClr val="FFFFFF"/>
                </a:solidFill>
              </a:defRPr>
            </a:lvl1pPr>
            <a:extLst/>
          </a:lstStyle>
          <a:p>
            <a:fld id="{2357A7AC-3692-43E1-8080-3F00CABEEB6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extLst/>
          </a:lstStyle>
          <a:p>
            <a:r>
              <a:rPr kumimoji="0" lang="he-IL" smtClean="0"/>
              <a:t>לחץ כדי לערוך סגנון כותרת של תבנית בסיס</a:t>
            </a:r>
            <a:endParaRPr kumimoji="0" lang="en-US"/>
          </a:p>
        </p:txBody>
      </p:sp>
      <p:sp>
        <p:nvSpPr>
          <p:cNvPr id="3" name="מציין מיקום של טקסט אנכי 2"/>
          <p:cNvSpPr>
            <a:spLocks noGrp="1"/>
          </p:cNvSpPr>
          <p:nvPr>
            <p:ph type="body" orient="vert" idx="1"/>
          </p:nvPr>
        </p:nvSpPr>
        <p:spPr>
          <a:xfrm>
            <a:off x="609600" y="1481330"/>
            <a:ext cx="10972800" cy="4386071"/>
          </a:xfrm>
        </p:spPr>
        <p:txBody>
          <a:bodyPr vert="eaVert"/>
          <a:lstStyle>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p:txBody>
          <a:bodyPr/>
          <a:lstStyle>
            <a:extLst/>
          </a:lstStyle>
          <a:p>
            <a:fld id="{8A2E3393-84DA-444F-88FE-4A345E8D39DD}" type="datetimeFigureOut">
              <a:rPr lang="en-US" smtClean="0"/>
              <a:pPr/>
              <a:t>6/9/2015</a:t>
            </a:fld>
            <a:endParaRPr lang="en-US"/>
          </a:p>
        </p:txBody>
      </p:sp>
      <p:sp>
        <p:nvSpPr>
          <p:cNvPr id="5" name="מציין מיקום של כותרת תחתונה 4"/>
          <p:cNvSpPr>
            <a:spLocks noGrp="1"/>
          </p:cNvSpPr>
          <p:nvPr>
            <p:ph type="ftr" sz="quarter" idx="11"/>
          </p:nvPr>
        </p:nvSpPr>
        <p:spPr/>
        <p:txBody>
          <a:bodyPr/>
          <a:lstStyle>
            <a:extLst/>
          </a:lstStyle>
          <a:p>
            <a:endParaRPr lang="en-US"/>
          </a:p>
        </p:txBody>
      </p:sp>
      <p:sp>
        <p:nvSpPr>
          <p:cNvPr id="6" name="מציין מיקום של מספר שקופית 5"/>
          <p:cNvSpPr>
            <a:spLocks noGrp="1"/>
          </p:cNvSpPr>
          <p:nvPr>
            <p:ph type="sldNum" sz="quarter" idx="12"/>
          </p:nvPr>
        </p:nvSpPr>
        <p:spPr/>
        <p:txBody>
          <a:bodyPr/>
          <a:lstStyle>
            <a:extLst/>
          </a:lstStyle>
          <a:p>
            <a:fld id="{2357A7AC-3692-43E1-8080-3F00CABEEB6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9125351" y="274641"/>
            <a:ext cx="2369960" cy="5592761"/>
          </a:xfrm>
        </p:spPr>
        <p:txBody>
          <a:bodyPr vert="eaVert"/>
          <a:lstStyle>
            <a:extLst/>
          </a:lstStyle>
          <a:p>
            <a:r>
              <a:rPr kumimoji="0" lang="he-IL" smtClean="0"/>
              <a:t>לחץ כדי לערוך סגנון כותרת של תבנית בסיס</a:t>
            </a:r>
            <a:endParaRPr kumimoji="0" lang="en-US"/>
          </a:p>
        </p:txBody>
      </p:sp>
      <p:sp>
        <p:nvSpPr>
          <p:cNvPr id="3" name="מציין מיקום של טקסט אנכי 2"/>
          <p:cNvSpPr>
            <a:spLocks noGrp="1"/>
          </p:cNvSpPr>
          <p:nvPr>
            <p:ph type="body" orient="vert" idx="1"/>
          </p:nvPr>
        </p:nvSpPr>
        <p:spPr>
          <a:xfrm>
            <a:off x="609600" y="274641"/>
            <a:ext cx="8432800" cy="5592760"/>
          </a:xfrm>
        </p:spPr>
        <p:txBody>
          <a:bodyPr vert="eaVert"/>
          <a:lstStyle>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p:txBody>
          <a:bodyPr/>
          <a:lstStyle>
            <a:extLst/>
          </a:lstStyle>
          <a:p>
            <a:fld id="{8A2E3393-84DA-444F-88FE-4A345E8D39DD}" type="datetimeFigureOut">
              <a:rPr lang="en-US" smtClean="0"/>
              <a:pPr/>
              <a:t>6/9/2015</a:t>
            </a:fld>
            <a:endParaRPr lang="en-US"/>
          </a:p>
        </p:txBody>
      </p:sp>
      <p:sp>
        <p:nvSpPr>
          <p:cNvPr id="5" name="מציין מיקום של כותרת תחתונה 4"/>
          <p:cNvSpPr>
            <a:spLocks noGrp="1"/>
          </p:cNvSpPr>
          <p:nvPr>
            <p:ph type="ftr" sz="quarter" idx="11"/>
          </p:nvPr>
        </p:nvSpPr>
        <p:spPr/>
        <p:txBody>
          <a:bodyPr/>
          <a:lstStyle>
            <a:extLst/>
          </a:lstStyle>
          <a:p>
            <a:endParaRPr lang="en-US"/>
          </a:p>
        </p:txBody>
      </p:sp>
      <p:sp>
        <p:nvSpPr>
          <p:cNvPr id="6" name="מציין מיקום של מספר שקופית 5"/>
          <p:cNvSpPr>
            <a:spLocks noGrp="1"/>
          </p:cNvSpPr>
          <p:nvPr>
            <p:ph type="sldNum" sz="quarter" idx="12"/>
          </p:nvPr>
        </p:nvSpPr>
        <p:spPr/>
        <p:txBody>
          <a:bodyPr/>
          <a:lstStyle>
            <a:extLst/>
          </a:lstStyle>
          <a:p>
            <a:fld id="{2357A7AC-3692-43E1-8080-3F00CABEEB6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3" name="מציין מיקום תוכן 2"/>
          <p:cNvSpPr>
            <a:spLocks noGrp="1"/>
          </p:cNvSpPr>
          <p:nvPr>
            <p:ph idx="1"/>
          </p:nvPr>
        </p:nvSpPr>
        <p:spPr/>
        <p:txBody>
          <a:bodyPr/>
          <a:lstStyle>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p:txBody>
          <a:bodyPr/>
          <a:lstStyle>
            <a:extLst/>
          </a:lstStyle>
          <a:p>
            <a:fld id="{8A2E3393-84DA-444F-88FE-4A345E8D39DD}" type="datetimeFigureOut">
              <a:rPr lang="en-US" smtClean="0"/>
              <a:pPr/>
              <a:t>6/9/2015</a:t>
            </a:fld>
            <a:endParaRPr lang="en-US"/>
          </a:p>
        </p:txBody>
      </p:sp>
      <p:sp>
        <p:nvSpPr>
          <p:cNvPr id="5" name="מציין מיקום של כותרת תחתונה 4"/>
          <p:cNvSpPr>
            <a:spLocks noGrp="1"/>
          </p:cNvSpPr>
          <p:nvPr>
            <p:ph type="ftr" sz="quarter" idx="11"/>
          </p:nvPr>
        </p:nvSpPr>
        <p:spPr/>
        <p:txBody>
          <a:bodyPr/>
          <a:lstStyle>
            <a:extLst/>
          </a:lstStyle>
          <a:p>
            <a:endParaRPr lang="en-US"/>
          </a:p>
        </p:txBody>
      </p:sp>
      <p:sp>
        <p:nvSpPr>
          <p:cNvPr id="6" name="מציין מיקום של מספר שקופית 5"/>
          <p:cNvSpPr>
            <a:spLocks noGrp="1"/>
          </p:cNvSpPr>
          <p:nvPr>
            <p:ph type="sldNum" sz="quarter" idx="12"/>
          </p:nvPr>
        </p:nvSpPr>
        <p:spPr/>
        <p:txBody>
          <a:bodyPr/>
          <a:lstStyle>
            <a:extLst/>
          </a:lstStyle>
          <a:p>
            <a:fld id="{2357A7AC-3692-43E1-8080-3F00CABEEB6F}" type="slidenum">
              <a:rPr lang="en-US" smtClean="0"/>
              <a:pPr/>
              <a:t>‹#›</a:t>
            </a:fld>
            <a:endParaRPr lang="en-US"/>
          </a:p>
        </p:txBody>
      </p:sp>
      <p:sp>
        <p:nvSpPr>
          <p:cNvPr id="7" name="כותרת 6"/>
          <p:cNvSpPr>
            <a:spLocks noGrp="1"/>
          </p:cNvSpPr>
          <p:nvPr>
            <p:ph type="title"/>
          </p:nvPr>
        </p:nvSpPr>
        <p:spPr/>
        <p:txBody>
          <a:bodyPr rtlCol="0"/>
          <a:lstStyle>
            <a:extLst/>
          </a:lstStyle>
          <a:p>
            <a:r>
              <a:rPr kumimoji="0" lang="he-IL" smtClean="0"/>
              <a:t>לחץ כדי לערוך סגנון כותרת של תבנית בסיס</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bg>
      <p:bgRef idx="1002">
        <a:schemeClr val="bg1"/>
      </p:bgRef>
    </p:bg>
    <p:spTree>
      <p:nvGrpSpPr>
        <p:cNvPr id="1" name=""/>
        <p:cNvGrpSpPr/>
        <p:nvPr/>
      </p:nvGrpSpPr>
      <p:grpSpPr>
        <a:xfrm>
          <a:off x="0" y="0"/>
          <a:ext cx="0" cy="0"/>
          <a:chOff x="0" y="0"/>
          <a:chExt cx="0" cy="0"/>
        </a:xfrm>
      </p:grpSpPr>
      <p:sp>
        <p:nvSpPr>
          <p:cNvPr id="2" name="כותרת 1"/>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he-IL" smtClean="0"/>
              <a:t>לחץ כדי לערוך סגנון כותרת של תבנית בסיס</a:t>
            </a:r>
            <a:endParaRPr kumimoji="0" lang="en-US"/>
          </a:p>
        </p:txBody>
      </p:sp>
      <p:sp>
        <p:nvSpPr>
          <p:cNvPr id="3" name="מציין מיקום טקסט 2"/>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extLst/>
          </a:lstStyle>
          <a:p>
            <a:fld id="{8A2E3393-84DA-444F-88FE-4A345E8D39DD}" type="datetimeFigureOut">
              <a:rPr lang="en-US" smtClean="0"/>
              <a:pPr/>
              <a:t>6/9/2015</a:t>
            </a:fld>
            <a:endParaRPr lang="en-US"/>
          </a:p>
        </p:txBody>
      </p:sp>
      <p:sp>
        <p:nvSpPr>
          <p:cNvPr id="5" name="מציין מיקום של כותרת תחתונה 4"/>
          <p:cNvSpPr>
            <a:spLocks noGrp="1"/>
          </p:cNvSpPr>
          <p:nvPr>
            <p:ph type="ftr" sz="quarter" idx="11"/>
          </p:nvPr>
        </p:nvSpPr>
        <p:spPr/>
        <p:txBody>
          <a:bodyPr/>
          <a:lstStyle>
            <a:extLst/>
          </a:lstStyle>
          <a:p>
            <a:endParaRPr lang="en-US"/>
          </a:p>
        </p:txBody>
      </p:sp>
      <p:sp>
        <p:nvSpPr>
          <p:cNvPr id="6" name="מציין מיקום של מספר שקופית 5"/>
          <p:cNvSpPr>
            <a:spLocks noGrp="1"/>
          </p:cNvSpPr>
          <p:nvPr>
            <p:ph type="sldNum" sz="quarter" idx="12"/>
          </p:nvPr>
        </p:nvSpPr>
        <p:spPr/>
        <p:txBody>
          <a:bodyPr/>
          <a:lstStyle>
            <a:extLst/>
          </a:lstStyle>
          <a:p>
            <a:fld id="{2357A7AC-3692-43E1-8080-3F00CABEEB6F}" type="slidenum">
              <a:rPr lang="en-US" smtClean="0"/>
              <a:pPr/>
              <a:t>‹#›</a:t>
            </a:fld>
            <a:endParaRPr lang="en-US"/>
          </a:p>
        </p:txBody>
      </p:sp>
      <p:sp>
        <p:nvSpPr>
          <p:cNvPr id="7" name="סוגר זוויתי 6"/>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סוגר זוויתי 7"/>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bg>
      <p:bgRef idx="1002">
        <a:schemeClr val="bg1"/>
      </p:bgRef>
    </p:bg>
    <p:spTree>
      <p:nvGrpSpPr>
        <p:cNvPr id="1" name=""/>
        <p:cNvGrpSpPr/>
        <p:nvPr/>
      </p:nvGrpSpPr>
      <p:grpSpPr>
        <a:xfrm>
          <a:off x="0" y="0"/>
          <a:ext cx="0" cy="0"/>
          <a:chOff x="0" y="0"/>
          <a:chExt cx="0" cy="0"/>
        </a:xfrm>
      </p:grpSpPr>
      <p:sp>
        <p:nvSpPr>
          <p:cNvPr id="3" name="מציין מיקום תוכן 2"/>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תוכן 3"/>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5" name="מציין מיקום של תאריך 4"/>
          <p:cNvSpPr>
            <a:spLocks noGrp="1"/>
          </p:cNvSpPr>
          <p:nvPr>
            <p:ph type="dt" sz="half" idx="10"/>
          </p:nvPr>
        </p:nvSpPr>
        <p:spPr/>
        <p:txBody>
          <a:bodyPr/>
          <a:lstStyle>
            <a:extLst/>
          </a:lstStyle>
          <a:p>
            <a:fld id="{8A2E3393-84DA-444F-88FE-4A345E8D39DD}" type="datetimeFigureOut">
              <a:rPr lang="en-US" smtClean="0"/>
              <a:pPr/>
              <a:t>6/9/2015</a:t>
            </a:fld>
            <a:endParaRPr lang="en-US"/>
          </a:p>
        </p:txBody>
      </p:sp>
      <p:sp>
        <p:nvSpPr>
          <p:cNvPr id="6" name="מציין מיקום של כותרת תחתונה 5"/>
          <p:cNvSpPr>
            <a:spLocks noGrp="1"/>
          </p:cNvSpPr>
          <p:nvPr>
            <p:ph type="ftr" sz="quarter" idx="11"/>
          </p:nvPr>
        </p:nvSpPr>
        <p:spPr/>
        <p:txBody>
          <a:bodyPr/>
          <a:lstStyle>
            <a:extLst/>
          </a:lstStyle>
          <a:p>
            <a:endParaRPr lang="en-US"/>
          </a:p>
        </p:txBody>
      </p:sp>
      <p:sp>
        <p:nvSpPr>
          <p:cNvPr id="7" name="מציין מיקום של מספר שקופית 6"/>
          <p:cNvSpPr>
            <a:spLocks noGrp="1"/>
          </p:cNvSpPr>
          <p:nvPr>
            <p:ph type="sldNum" sz="quarter" idx="12"/>
          </p:nvPr>
        </p:nvSpPr>
        <p:spPr/>
        <p:txBody>
          <a:bodyPr/>
          <a:lstStyle>
            <a:extLst/>
          </a:lstStyle>
          <a:p>
            <a:fld id="{2357A7AC-3692-43E1-8080-3F00CABEEB6F}" type="slidenum">
              <a:rPr lang="en-US" smtClean="0"/>
              <a:pPr/>
              <a:t>‹#›</a:t>
            </a:fld>
            <a:endParaRPr lang="en-US"/>
          </a:p>
        </p:txBody>
      </p:sp>
      <p:sp>
        <p:nvSpPr>
          <p:cNvPr id="8" name="כותרת 7"/>
          <p:cNvSpPr>
            <a:spLocks noGrp="1"/>
          </p:cNvSpPr>
          <p:nvPr>
            <p:ph type="title"/>
          </p:nvPr>
        </p:nvSpPr>
        <p:spPr/>
        <p:txBody>
          <a:bodyPr rtlCol="0"/>
          <a:lstStyle>
            <a:extLst/>
          </a:lstStyle>
          <a:p>
            <a:r>
              <a:rPr kumimoji="0" lang="he-IL" smtClean="0"/>
              <a:t>לחץ כדי לערוך סגנון כותרת של תבנית בסיס</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השוואה">
    <p:bg>
      <p:bgRef idx="1003">
        <a:schemeClr val="bg1"/>
      </p:bgRef>
    </p:bg>
    <p:spTree>
      <p:nvGrpSpPr>
        <p:cNvPr id="1" name=""/>
        <p:cNvGrpSpPr/>
        <p:nvPr/>
      </p:nvGrpSpPr>
      <p:grpSpPr>
        <a:xfrm>
          <a:off x="0" y="0"/>
          <a:ext cx="0" cy="0"/>
          <a:chOff x="0" y="0"/>
          <a:chExt cx="0" cy="0"/>
        </a:xfrm>
      </p:grpSpPr>
      <p:sp>
        <p:nvSpPr>
          <p:cNvPr id="2" name="כותרת 1"/>
          <p:cNvSpPr>
            <a:spLocks noGrp="1"/>
          </p:cNvSpPr>
          <p:nvPr>
            <p:ph type="title"/>
          </p:nvPr>
        </p:nvSpPr>
        <p:spPr>
          <a:xfrm>
            <a:off x="609600" y="273050"/>
            <a:ext cx="10972800" cy="1143000"/>
          </a:xfrm>
        </p:spPr>
        <p:txBody>
          <a:bodyPr anchor="ctr"/>
          <a:lstStyle>
            <a:lvl1pPr>
              <a:defRPr/>
            </a:lvl1pPr>
            <a:extLst/>
          </a:lstStyle>
          <a:p>
            <a:r>
              <a:rPr kumimoji="0" lang="he-IL" smtClean="0"/>
              <a:t>לחץ כדי לערוך סגנון כותרת של תבנית בסיס</a:t>
            </a:r>
            <a:endParaRPr kumimoji="0" lang="en-US"/>
          </a:p>
        </p:txBody>
      </p:sp>
      <p:sp>
        <p:nvSpPr>
          <p:cNvPr id="3" name="מציין מיקום טקסט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he-IL" smtClean="0"/>
              <a:t>לחץ כדי לערוך סגנונות טקסט של תבנית בסיס</a:t>
            </a:r>
          </a:p>
        </p:txBody>
      </p:sp>
      <p:sp>
        <p:nvSpPr>
          <p:cNvPr id="4" name="מציין מיקום טקסט 3"/>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he-IL" smtClean="0"/>
              <a:t>לחץ כדי לערוך סגנונות טקסט של תבנית בסיס</a:t>
            </a:r>
          </a:p>
        </p:txBody>
      </p:sp>
      <p:sp>
        <p:nvSpPr>
          <p:cNvPr id="5" name="מציין מיקום תוכן 4"/>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6" name="מציין מיקום תוכן 5"/>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7" name="מציין מיקום של תאריך 6"/>
          <p:cNvSpPr>
            <a:spLocks noGrp="1"/>
          </p:cNvSpPr>
          <p:nvPr>
            <p:ph type="dt" sz="half" idx="10"/>
          </p:nvPr>
        </p:nvSpPr>
        <p:spPr/>
        <p:txBody>
          <a:bodyPr/>
          <a:lstStyle>
            <a:extLst/>
          </a:lstStyle>
          <a:p>
            <a:fld id="{8A2E3393-84DA-444F-88FE-4A345E8D39DD}" type="datetimeFigureOut">
              <a:rPr lang="en-US" smtClean="0"/>
              <a:pPr/>
              <a:t>6/9/2015</a:t>
            </a:fld>
            <a:endParaRPr lang="en-US"/>
          </a:p>
        </p:txBody>
      </p:sp>
      <p:sp>
        <p:nvSpPr>
          <p:cNvPr id="8" name="מציין מיקום של כותרת תחתונה 7"/>
          <p:cNvSpPr>
            <a:spLocks noGrp="1"/>
          </p:cNvSpPr>
          <p:nvPr>
            <p:ph type="ftr" sz="quarter" idx="11"/>
          </p:nvPr>
        </p:nvSpPr>
        <p:spPr/>
        <p:txBody>
          <a:bodyPr/>
          <a:lstStyle>
            <a:extLst/>
          </a:lstStyle>
          <a:p>
            <a:endParaRPr lang="en-US"/>
          </a:p>
        </p:txBody>
      </p:sp>
      <p:sp>
        <p:nvSpPr>
          <p:cNvPr id="9" name="מציין מיקום של מספר שקופית 8"/>
          <p:cNvSpPr>
            <a:spLocks noGrp="1"/>
          </p:cNvSpPr>
          <p:nvPr>
            <p:ph type="sldNum" sz="quarter" idx="12"/>
          </p:nvPr>
        </p:nvSpPr>
        <p:spPr/>
        <p:txBody>
          <a:bodyPr/>
          <a:lstStyle>
            <a:extLst/>
          </a:lstStyle>
          <a:p>
            <a:fld id="{2357A7AC-3692-43E1-8080-3F00CABEEB6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bg>
      <p:bgRef idx="1002">
        <a:schemeClr val="bg1"/>
      </p:bgRef>
    </p:bg>
    <p:spTree>
      <p:nvGrpSpPr>
        <p:cNvPr id="1" name=""/>
        <p:cNvGrpSpPr/>
        <p:nvPr/>
      </p:nvGrpSpPr>
      <p:grpSpPr>
        <a:xfrm>
          <a:off x="0" y="0"/>
          <a:ext cx="0" cy="0"/>
          <a:chOff x="0" y="0"/>
          <a:chExt cx="0" cy="0"/>
        </a:xfrm>
      </p:grpSpPr>
      <p:sp>
        <p:nvSpPr>
          <p:cNvPr id="3" name="מציין מיקום של תאריך 2"/>
          <p:cNvSpPr>
            <a:spLocks noGrp="1"/>
          </p:cNvSpPr>
          <p:nvPr>
            <p:ph type="dt" sz="half" idx="10"/>
          </p:nvPr>
        </p:nvSpPr>
        <p:spPr/>
        <p:txBody>
          <a:bodyPr/>
          <a:lstStyle>
            <a:extLst/>
          </a:lstStyle>
          <a:p>
            <a:fld id="{8A2E3393-84DA-444F-88FE-4A345E8D39DD}" type="datetimeFigureOut">
              <a:rPr lang="en-US" smtClean="0"/>
              <a:pPr/>
              <a:t>6/9/2015</a:t>
            </a:fld>
            <a:endParaRPr lang="en-US"/>
          </a:p>
        </p:txBody>
      </p:sp>
      <p:sp>
        <p:nvSpPr>
          <p:cNvPr id="4" name="מציין מיקום של כותרת תחתונה 3"/>
          <p:cNvSpPr>
            <a:spLocks noGrp="1"/>
          </p:cNvSpPr>
          <p:nvPr>
            <p:ph type="ftr" sz="quarter" idx="11"/>
          </p:nvPr>
        </p:nvSpPr>
        <p:spPr/>
        <p:txBody>
          <a:bodyPr/>
          <a:lstStyle>
            <a:extLst/>
          </a:lstStyle>
          <a:p>
            <a:endParaRPr lang="en-US"/>
          </a:p>
        </p:txBody>
      </p:sp>
      <p:sp>
        <p:nvSpPr>
          <p:cNvPr id="5" name="מציין מיקום של מספר שקופית 4"/>
          <p:cNvSpPr>
            <a:spLocks noGrp="1"/>
          </p:cNvSpPr>
          <p:nvPr>
            <p:ph type="sldNum" sz="quarter" idx="12"/>
          </p:nvPr>
        </p:nvSpPr>
        <p:spPr/>
        <p:txBody>
          <a:bodyPr/>
          <a:lstStyle>
            <a:extLst/>
          </a:lstStyle>
          <a:p>
            <a:fld id="{2357A7AC-3692-43E1-8080-3F00CABEEB6F}" type="slidenum">
              <a:rPr lang="en-US" smtClean="0"/>
              <a:pPr/>
              <a:t>‹#›</a:t>
            </a:fld>
            <a:endParaRPr lang="en-US"/>
          </a:p>
        </p:txBody>
      </p:sp>
      <p:sp>
        <p:nvSpPr>
          <p:cNvPr id="6" name="כותרת 5"/>
          <p:cNvSpPr>
            <a:spLocks noGrp="1"/>
          </p:cNvSpPr>
          <p:nvPr>
            <p:ph type="title"/>
          </p:nvPr>
        </p:nvSpPr>
        <p:spPr/>
        <p:txBody>
          <a:bodyPr rtlCol="0"/>
          <a:lstStyle>
            <a:extLst/>
          </a:lstStyle>
          <a:p>
            <a:r>
              <a:rPr kumimoji="0" lang="he-IL" smtClean="0"/>
              <a:t>לחץ כדי לערוך סגנון כותרת של תבנית בסיס</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extLst/>
          </a:lstStyle>
          <a:p>
            <a:fld id="{8A2E3393-84DA-444F-88FE-4A345E8D39DD}" type="datetimeFigureOut">
              <a:rPr lang="en-US" smtClean="0"/>
              <a:pPr/>
              <a:t>6/9/2015</a:t>
            </a:fld>
            <a:endParaRPr lang="en-US"/>
          </a:p>
        </p:txBody>
      </p:sp>
      <p:sp>
        <p:nvSpPr>
          <p:cNvPr id="3" name="מציין מיקום של כותרת תחתונה 2"/>
          <p:cNvSpPr>
            <a:spLocks noGrp="1"/>
          </p:cNvSpPr>
          <p:nvPr>
            <p:ph type="ftr" sz="quarter" idx="11"/>
          </p:nvPr>
        </p:nvSpPr>
        <p:spPr/>
        <p:txBody>
          <a:bodyPr/>
          <a:lstStyle>
            <a:extLst/>
          </a:lstStyle>
          <a:p>
            <a:endParaRPr lang="en-US"/>
          </a:p>
        </p:txBody>
      </p:sp>
      <p:sp>
        <p:nvSpPr>
          <p:cNvPr id="4" name="מציין מיקום של מספר שקופית 3"/>
          <p:cNvSpPr>
            <a:spLocks noGrp="1"/>
          </p:cNvSpPr>
          <p:nvPr>
            <p:ph type="sldNum" sz="quarter" idx="12"/>
          </p:nvPr>
        </p:nvSpPr>
        <p:spPr/>
        <p:txBody>
          <a:bodyPr/>
          <a:lstStyle>
            <a:extLst/>
          </a:lstStyle>
          <a:p>
            <a:fld id="{2357A7AC-3692-43E1-8080-3F00CABEEB6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תוכן עם כיתוב">
    <p:bg>
      <p:bgRef idx="1003">
        <a:schemeClr val="bg1"/>
      </p:bgRef>
    </p:bg>
    <p:spTree>
      <p:nvGrpSpPr>
        <p:cNvPr id="1" name=""/>
        <p:cNvGrpSpPr/>
        <p:nvPr/>
      </p:nvGrpSpPr>
      <p:grpSpPr>
        <a:xfrm>
          <a:off x="0" y="0"/>
          <a:ext cx="0" cy="0"/>
          <a:chOff x="0" y="0"/>
          <a:chExt cx="0" cy="0"/>
        </a:xfrm>
      </p:grpSpPr>
      <p:sp>
        <p:nvSpPr>
          <p:cNvPr id="2" name="כותרת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he-IL" smtClean="0"/>
              <a:t>לחץ כדי לערוך סגנון כותרת של תבנית בסיס</a:t>
            </a:r>
            <a:endParaRPr kumimoji="0" lang="en-US"/>
          </a:p>
        </p:txBody>
      </p:sp>
      <p:sp>
        <p:nvSpPr>
          <p:cNvPr id="3" name="מציין מיקום טקסט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he-IL" smtClean="0"/>
              <a:t>לחץ כדי לערוך סגנונות טקסט של תבנית בסיס</a:t>
            </a:r>
          </a:p>
        </p:txBody>
      </p:sp>
      <p:sp>
        <p:nvSpPr>
          <p:cNvPr id="4" name="מציין מיקום תוכן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5" name="מציין מיקום של תאריך 4"/>
          <p:cNvSpPr>
            <a:spLocks noGrp="1"/>
          </p:cNvSpPr>
          <p:nvPr>
            <p:ph type="dt" sz="half" idx="10"/>
          </p:nvPr>
        </p:nvSpPr>
        <p:spPr>
          <a:xfrm>
            <a:off x="8969376" y="6407944"/>
            <a:ext cx="2560320" cy="365760"/>
          </a:xfrm>
        </p:spPr>
        <p:txBody>
          <a:bodyPr/>
          <a:lstStyle>
            <a:extLst/>
          </a:lstStyle>
          <a:p>
            <a:fld id="{8A2E3393-84DA-444F-88FE-4A345E8D39DD}" type="datetimeFigureOut">
              <a:rPr lang="en-US" smtClean="0"/>
              <a:pPr/>
              <a:t>6/9/2015</a:t>
            </a:fld>
            <a:endParaRPr lang="en-US"/>
          </a:p>
        </p:txBody>
      </p:sp>
      <p:sp>
        <p:nvSpPr>
          <p:cNvPr id="6" name="מציין מיקום של כותרת תחתונה 5"/>
          <p:cNvSpPr>
            <a:spLocks noGrp="1"/>
          </p:cNvSpPr>
          <p:nvPr>
            <p:ph type="ftr" sz="quarter" idx="11"/>
          </p:nvPr>
        </p:nvSpPr>
        <p:spPr/>
        <p:txBody>
          <a:bodyPr/>
          <a:lstStyle>
            <a:extLst/>
          </a:lstStyle>
          <a:p>
            <a:endParaRPr lang="en-US"/>
          </a:p>
        </p:txBody>
      </p:sp>
      <p:sp>
        <p:nvSpPr>
          <p:cNvPr id="7" name="מציין מיקום של מספר שקופית 6"/>
          <p:cNvSpPr>
            <a:spLocks noGrp="1"/>
          </p:cNvSpPr>
          <p:nvPr>
            <p:ph type="sldNum" sz="quarter" idx="12"/>
          </p:nvPr>
        </p:nvSpPr>
        <p:spPr/>
        <p:txBody>
          <a:bodyPr/>
          <a:lstStyle>
            <a:extLst/>
          </a:lstStyle>
          <a:p>
            <a:fld id="{2357A7AC-3692-43E1-8080-3F00CABEEB6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תמונה עם כיתוב">
    <p:bg>
      <p:bgRef idx="1002">
        <a:schemeClr val="bg1"/>
      </p:bgRef>
    </p:bg>
    <p:spTree>
      <p:nvGrpSpPr>
        <p:cNvPr id="1" name=""/>
        <p:cNvGrpSpPr/>
        <p:nvPr/>
      </p:nvGrpSpPr>
      <p:grpSpPr>
        <a:xfrm>
          <a:off x="0" y="0"/>
          <a:ext cx="0" cy="0"/>
          <a:chOff x="0" y="0"/>
          <a:chExt cx="0" cy="0"/>
        </a:xfrm>
      </p:grpSpPr>
      <p:sp>
        <p:nvSpPr>
          <p:cNvPr id="4" name="מציין מיקום טקסט 3"/>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he-IL" smtClean="0"/>
              <a:t>לחץ כדי לערוך סגנונות טקסט של תבנית בסיס</a:t>
            </a:r>
          </a:p>
        </p:txBody>
      </p:sp>
      <p:sp>
        <p:nvSpPr>
          <p:cNvPr id="3" name="מציין מיקום של תמונה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he-IL" smtClean="0"/>
              <a:t>לחץ על הסמל כדי להוסיף תמונה</a:t>
            </a:r>
            <a:endParaRPr kumimoji="0" lang="en-US" dirty="0"/>
          </a:p>
        </p:txBody>
      </p:sp>
      <p:sp>
        <p:nvSpPr>
          <p:cNvPr id="5" name="מציין מיקום של תאריך 4"/>
          <p:cNvSpPr>
            <a:spLocks noGrp="1"/>
          </p:cNvSpPr>
          <p:nvPr>
            <p:ph type="dt" sz="half" idx="10"/>
          </p:nvPr>
        </p:nvSpPr>
        <p:spPr/>
        <p:txBody>
          <a:bodyPr/>
          <a:lstStyle>
            <a:lvl1pPr>
              <a:defRPr>
                <a:solidFill>
                  <a:schemeClr val="tx1"/>
                </a:solidFill>
              </a:defRPr>
            </a:lvl1pPr>
            <a:extLst/>
          </a:lstStyle>
          <a:p>
            <a:fld id="{8A2E3393-84DA-444F-88FE-4A345E8D39DD}" type="datetimeFigureOut">
              <a:rPr lang="en-US" smtClean="0"/>
              <a:pPr/>
              <a:t>6/9/2015</a:t>
            </a:fld>
            <a:endParaRPr lang="en-US"/>
          </a:p>
        </p:txBody>
      </p:sp>
      <p:sp>
        <p:nvSpPr>
          <p:cNvPr id="6" name="מציין מיקום של כותרת תחתונה 5"/>
          <p:cNvSpPr>
            <a:spLocks noGrp="1"/>
          </p:cNvSpPr>
          <p:nvPr>
            <p:ph type="ftr" sz="quarter" idx="11"/>
          </p:nvPr>
        </p:nvSpPr>
        <p:spPr>
          <a:xfrm>
            <a:off x="5840097" y="6407945"/>
            <a:ext cx="3134241" cy="365125"/>
          </a:xfrm>
        </p:spPr>
        <p:txBody>
          <a:bodyPr/>
          <a:lstStyle>
            <a:lvl1pPr>
              <a:defRPr>
                <a:solidFill>
                  <a:schemeClr val="tx1"/>
                </a:solidFill>
              </a:defRPr>
            </a:lvl1pPr>
            <a:extLst/>
          </a:lstStyle>
          <a:p>
            <a:endParaRPr lang="en-US"/>
          </a:p>
        </p:txBody>
      </p:sp>
      <p:sp>
        <p:nvSpPr>
          <p:cNvPr id="7" name="מציין מיקום של מספר שקופית 6"/>
          <p:cNvSpPr>
            <a:spLocks noGrp="1"/>
          </p:cNvSpPr>
          <p:nvPr>
            <p:ph type="sldNum" sz="quarter" idx="12"/>
          </p:nvPr>
        </p:nvSpPr>
        <p:spPr/>
        <p:txBody>
          <a:bodyPr/>
          <a:lstStyle>
            <a:lvl1pPr>
              <a:defRPr>
                <a:solidFill>
                  <a:schemeClr val="tx1"/>
                </a:solidFill>
              </a:defRPr>
            </a:lvl1pPr>
            <a:extLst/>
          </a:lstStyle>
          <a:p>
            <a:fld id="{2357A7AC-3692-43E1-8080-3F00CABEEB6F}" type="slidenum">
              <a:rPr lang="en-US" smtClean="0"/>
              <a:pPr/>
              <a:t>‹#›</a:t>
            </a:fld>
            <a:endParaRPr lang="en-US"/>
          </a:p>
        </p:txBody>
      </p:sp>
      <p:sp>
        <p:nvSpPr>
          <p:cNvPr id="2" name="כותרת 1"/>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he-IL" smtClean="0"/>
              <a:t>לחץ כדי לערוך סגנון כותרת של תבנית בסיס</a:t>
            </a:r>
            <a:endParaRPr kumimoji="0" lang="en-US"/>
          </a:p>
        </p:txBody>
      </p:sp>
      <p:sp>
        <p:nvSpPr>
          <p:cNvPr id="8" name="צורה חופשית 7"/>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צורה חופשית 8"/>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משולש ישר-זווית 9"/>
          <p:cNvSpPr>
            <a:spLocks/>
          </p:cNvSpPr>
          <p:nvPr/>
        </p:nvSpPr>
        <p:spPr bwMode="auto">
          <a:xfrm>
            <a:off x="-8056" y="5791253"/>
            <a:ext cx="4536419"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מחבר ישר 10"/>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סוגר זוויתי 11"/>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סוגר זוויתי 12"/>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צורה חופשית 12"/>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צורה חופשית 11"/>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משולש ישר-זווית 13"/>
          <p:cNvSpPr>
            <a:spLocks/>
          </p:cNvSpPr>
          <p:nvPr/>
        </p:nvSpPr>
        <p:spPr bwMode="auto">
          <a:xfrm>
            <a:off x="-8056" y="5791253"/>
            <a:ext cx="4536419"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מחבר ישר 14"/>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מציין מיקום של כותרת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he-IL" smtClean="0"/>
              <a:t>לחץ כדי לערוך סגנון כותרת של תבנית בסיס</a:t>
            </a:r>
            <a:endParaRPr kumimoji="0" lang="en-US"/>
          </a:p>
        </p:txBody>
      </p:sp>
      <p:sp>
        <p:nvSpPr>
          <p:cNvPr id="30" name="מציין מיקום טקסט 29"/>
          <p:cNvSpPr>
            <a:spLocks noGrp="1"/>
          </p:cNvSpPr>
          <p:nvPr>
            <p:ph type="body" idx="1"/>
          </p:nvPr>
        </p:nvSpPr>
        <p:spPr>
          <a:xfrm>
            <a:off x="609600" y="1481329"/>
            <a:ext cx="10972800" cy="4525963"/>
          </a:xfrm>
          <a:prstGeom prst="rect">
            <a:avLst/>
          </a:prstGeom>
        </p:spPr>
        <p:txBody>
          <a:bodyPr vert="horz">
            <a:normAutofit/>
          </a:bodyPr>
          <a:lstStyle>
            <a:extLst/>
          </a:lstStyle>
          <a:p>
            <a:pPr lvl="0" eaLnBrk="1" latinLnBrk="0" hangingPunct="1"/>
            <a:r>
              <a:rPr kumimoji="0" lang="he-IL" smtClean="0"/>
              <a:t>לחץ כדי לערוך סגנונות טקסט של תבנית בסיס</a:t>
            </a:r>
          </a:p>
          <a:p>
            <a:pPr lvl="1" eaLnBrk="1" latinLnBrk="0" hangingPunct="1"/>
            <a:r>
              <a:rPr kumimoji="0" lang="he-IL" smtClean="0"/>
              <a:t>רמה שנייה</a:t>
            </a:r>
          </a:p>
          <a:p>
            <a:pPr lvl="2" eaLnBrk="1" latinLnBrk="0" hangingPunct="1"/>
            <a:r>
              <a:rPr kumimoji="0" lang="he-IL" smtClean="0"/>
              <a:t>רמה שלישית</a:t>
            </a:r>
          </a:p>
          <a:p>
            <a:pPr lvl="3" eaLnBrk="1" latinLnBrk="0" hangingPunct="1"/>
            <a:r>
              <a:rPr kumimoji="0" lang="he-IL" smtClean="0"/>
              <a:t>רמה רביעית</a:t>
            </a:r>
          </a:p>
          <a:p>
            <a:pPr lvl="4" eaLnBrk="1" latinLnBrk="0" hangingPunct="1"/>
            <a:r>
              <a:rPr kumimoji="0" lang="he-IL" smtClean="0"/>
              <a:t>רמה חמישית</a:t>
            </a:r>
            <a:endParaRPr kumimoji="0" lang="en-US"/>
          </a:p>
        </p:txBody>
      </p:sp>
      <p:sp>
        <p:nvSpPr>
          <p:cNvPr id="10" name="מציין מיקום של תאריך 9"/>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fld id="{8A2E3393-84DA-444F-88FE-4A345E8D39DD}" type="datetimeFigureOut">
              <a:rPr lang="en-US" smtClean="0"/>
              <a:pPr/>
              <a:t>6/9/2015</a:t>
            </a:fld>
            <a:endParaRPr lang="en-US"/>
          </a:p>
        </p:txBody>
      </p:sp>
      <p:sp>
        <p:nvSpPr>
          <p:cNvPr id="22" name="מציין מיקום של כותרת תחתונה 21"/>
          <p:cNvSpPr>
            <a:spLocks noGrp="1"/>
          </p:cNvSpPr>
          <p:nvPr>
            <p:ph type="ftr" sz="quarter" idx="3"/>
          </p:nvPr>
        </p:nvSpPr>
        <p:spPr>
          <a:xfrm>
            <a:off x="5840097" y="6407945"/>
            <a:ext cx="313424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מציין מיקום של מספר שקופית 17"/>
          <p:cNvSpPr>
            <a:spLocks noGrp="1"/>
          </p:cNvSpPr>
          <p:nvPr>
            <p:ph type="sldNum" sz="quarter" idx="4"/>
          </p:nvPr>
        </p:nvSpPr>
        <p:spPr>
          <a:xfrm>
            <a:off x="11529696" y="6407945"/>
            <a:ext cx="487680" cy="365125"/>
          </a:xfrm>
          <a:prstGeom prst="rect">
            <a:avLst/>
          </a:prstGeom>
        </p:spPr>
        <p:txBody>
          <a:bodyPr vert="horz" anchor="b"/>
          <a:lstStyle>
            <a:lvl1pPr algn="r" eaLnBrk="1" latinLnBrk="0" hangingPunct="1">
              <a:defRPr kumimoji="0" sz="1000" b="0">
                <a:solidFill>
                  <a:schemeClr val="tx1"/>
                </a:solidFill>
              </a:defRPr>
            </a:lvl1pPr>
            <a:extLst/>
          </a:lstStyle>
          <a:p>
            <a:fld id="{2357A7AC-3692-43E1-8080-3F00CABEEB6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hyperlink" Target="https://www.google.co.il/url?q=http://www.calcalist.co.il/internet/articles/0,7340,L-3595512,00.html&amp;sa=U&amp;ei=F8-CVI_3OYr_Upn8gOAP&amp;ved=0CDUQ9QEwEA&amp;sig2=vbkQjdCVVySLYMeFCha9og&amp;usg=AFQjCNFehHRPKZmXHw6mejQo544KgSCQjQ" TargetMode="External"/><Relationship Id="rId5" Type="http://schemas.openxmlformats.org/officeDocument/2006/relationships/image" Target="../media/image4.jpeg"/><Relationship Id="rId4" Type="http://schemas.openxmlformats.org/officeDocument/2006/relationships/hyperlink" Target="https://www.google.co.il/url?q=http://www.gadgety.co.il/tag/%D7%9E%D7%93%D7%A4%D7%A1%D7%AA-%D7%AA%D7%9C%D7%AA-%D7%9E%D7%99%D7%9E%D7%93/&amp;sa=U&amp;ei=F8-CVI_3OYr_Upn8gOAP&amp;ved=0CCEQ9QEwBg&amp;sig2=f6yWTwfJNk1GTUS0-RkVlA&amp;usg=AFQjCNHxJb4LyjL_Mzi7DddgN5eiVWA5l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45111" y="1885674"/>
            <a:ext cx="6775157" cy="762000"/>
          </a:xfrm>
        </p:spPr>
        <p:style>
          <a:lnRef idx="2">
            <a:schemeClr val="accent1"/>
          </a:lnRef>
          <a:fillRef idx="1">
            <a:schemeClr val="lt1"/>
          </a:fillRef>
          <a:effectRef idx="0">
            <a:schemeClr val="accent1"/>
          </a:effectRef>
          <a:fontRef idx="minor">
            <a:schemeClr val="dk1"/>
          </a:fontRef>
        </p:style>
        <p:txBody>
          <a:bodyPr>
            <a:normAutofit fontScale="90000"/>
          </a:bodyPr>
          <a:lstStyle/>
          <a:p>
            <a:r>
              <a:rPr lang="he-IL" cap="none" dirty="0" smtClean="0">
                <a:ln w="18000">
                  <a:solidFill>
                    <a:schemeClr val="accent2">
                      <a:satMod val="140000"/>
                    </a:schemeClr>
                  </a:solidFill>
                  <a:prstDash val="solid"/>
                  <a:miter lim="800000"/>
                </a:ln>
                <a:solidFill>
                  <a:schemeClr val="accent3">
                    <a:lumMod val="60000"/>
                    <a:lumOff val="40000"/>
                  </a:schemeClr>
                </a:solidFill>
                <a:effectLst>
                  <a:outerShdw blurRad="25500" dist="23000" dir="7020000" algn="tl">
                    <a:srgbClr val="000000">
                      <a:alpha val="50000"/>
                    </a:srgbClr>
                  </a:outerShdw>
                </a:effectLst>
              </a:rPr>
              <a:t>אז, כעת ובעתיד...הכימיה בכל</a:t>
            </a:r>
            <a:endParaRPr lang="en-US" cap="none" dirty="0">
              <a:ln w="18000">
                <a:solidFill>
                  <a:schemeClr val="accent2">
                    <a:satMod val="140000"/>
                  </a:schemeClr>
                </a:solidFill>
                <a:prstDash val="solid"/>
                <a:miter lim="800000"/>
              </a:ln>
              <a:solidFill>
                <a:schemeClr val="accent3">
                  <a:lumMod val="60000"/>
                  <a:lumOff val="40000"/>
                </a:schemeClr>
              </a:solidFill>
              <a:effectLst>
                <a:outerShdw blurRad="25500" dist="23000" dir="7020000" algn="tl">
                  <a:srgbClr val="000000">
                    <a:alpha val="50000"/>
                  </a:srgbClr>
                </a:outerShdw>
              </a:effectLst>
            </a:endParaRPr>
          </a:p>
        </p:txBody>
      </p:sp>
      <p:sp>
        <p:nvSpPr>
          <p:cNvPr id="3" name="Subtitle 2"/>
          <p:cNvSpPr>
            <a:spLocks noGrp="1"/>
          </p:cNvSpPr>
          <p:nvPr>
            <p:ph type="subTitle" idx="1"/>
          </p:nvPr>
        </p:nvSpPr>
        <p:spPr>
          <a:xfrm>
            <a:off x="3941417" y="2972560"/>
            <a:ext cx="7683500" cy="638886"/>
          </a:xfrm>
        </p:spPr>
        <p:txBody>
          <a:bodyPr>
            <a:noAutofit/>
          </a:bodyPr>
          <a:lstStyle/>
          <a:p>
            <a:r>
              <a:rPr lang="he-IL" sz="3200" dirty="0" smtClean="0">
                <a:ln w="18415" cmpd="sng">
                  <a:solidFill>
                    <a:srgbClr val="FFFFFF"/>
                  </a:solidFill>
                  <a:prstDash val="solid"/>
                </a:ln>
                <a:effectLst>
                  <a:outerShdw blurRad="63500" dir="3600000" algn="tl" rotWithShape="0">
                    <a:srgbClr val="000000">
                      <a:alpha val="70000"/>
                    </a:srgbClr>
                  </a:outerShdw>
                </a:effectLst>
              </a:rPr>
              <a:t>מניצול ביומסה עד מדפסות תלת ממדיות                                           </a:t>
            </a:r>
            <a:endParaRPr lang="en-US" sz="3200" dirty="0">
              <a:ln w="18415" cmpd="sng">
                <a:solidFill>
                  <a:srgbClr val="FFFFFF"/>
                </a:solidFill>
                <a:prstDash val="solid"/>
              </a:ln>
              <a:effectLst>
                <a:outerShdw blurRad="63500" dir="3600000" algn="tl" rotWithShape="0">
                  <a:srgbClr val="000000">
                    <a:alpha val="70000"/>
                  </a:srgbClr>
                </a:outerShdw>
              </a:effectLst>
            </a:endParaRPr>
          </a:p>
        </p:txBody>
      </p:sp>
      <p:sp>
        <p:nvSpPr>
          <p:cNvPr id="5" name="מלבן 4"/>
          <p:cNvSpPr/>
          <p:nvPr/>
        </p:nvSpPr>
        <p:spPr>
          <a:xfrm>
            <a:off x="4084574" y="5935822"/>
            <a:ext cx="2565126" cy="707886"/>
          </a:xfrm>
          <a:prstGeom prst="rect">
            <a:avLst/>
          </a:prstGeom>
          <a:noFill/>
        </p:spPr>
        <p:txBody>
          <a:bodyPr wrap="none" lIns="91440" tIns="45720" rIns="91440" bIns="45720">
            <a:spAutoFit/>
          </a:bodyPr>
          <a:lstStyle/>
          <a:p>
            <a:pPr algn="ctr"/>
            <a:r>
              <a:rPr lang="he-IL" sz="20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מגישים: חאלד </a:t>
            </a:r>
            <a:r>
              <a:rPr lang="he-IL" sz="2000" b="1" cap="none" spc="0" dirty="0" err="1"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סואלחה</a:t>
            </a:r>
            <a:endParaRPr lang="he-IL" sz="20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a:p>
            <a:pPr algn="ctr"/>
            <a:r>
              <a:rPr lang="he-IL" sz="20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           </a:t>
            </a:r>
            <a:r>
              <a:rPr lang="he-IL" sz="2000" b="1" dirty="0" err="1"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נרימאן</a:t>
            </a:r>
            <a:r>
              <a:rPr lang="he-IL" sz="20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 חכים</a:t>
            </a:r>
            <a:endParaRPr lang="he-IL" sz="20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pic>
        <p:nvPicPr>
          <p:cNvPr id="25602" name="Picture 2" descr="http://www.virdia.com/images/saplings.jpg"/>
          <p:cNvPicPr>
            <a:picLocks noChangeAspect="1" noChangeArrowheads="1"/>
          </p:cNvPicPr>
          <p:nvPr/>
        </p:nvPicPr>
        <p:blipFill>
          <a:blip r:embed="rId2" cstate="print"/>
          <a:srcRect/>
          <a:stretch>
            <a:fillRect/>
          </a:stretch>
        </p:blipFill>
        <p:spPr bwMode="auto">
          <a:xfrm>
            <a:off x="9440793" y="4727713"/>
            <a:ext cx="2476500" cy="1905000"/>
          </a:xfrm>
          <a:prstGeom prst="rect">
            <a:avLst/>
          </a:prstGeom>
          <a:ln>
            <a:noFill/>
          </a:ln>
          <a:effectLst>
            <a:softEdge rad="112500"/>
          </a:effectLst>
        </p:spPr>
      </p:pic>
      <p:pic>
        <p:nvPicPr>
          <p:cNvPr id="25604" name="Picture 4" descr="Virdia produces pure cellulosic sugars and lignin that enable commercial production of high-value renewable products and fuels."/>
          <p:cNvPicPr>
            <a:picLocks noChangeAspect="1" noChangeArrowheads="1"/>
          </p:cNvPicPr>
          <p:nvPr/>
        </p:nvPicPr>
        <p:blipFill>
          <a:blip r:embed="rId3" cstate="print"/>
          <a:srcRect/>
          <a:stretch>
            <a:fillRect/>
          </a:stretch>
        </p:blipFill>
        <p:spPr bwMode="auto">
          <a:xfrm rot="20881082">
            <a:off x="768626" y="4572000"/>
            <a:ext cx="2478157" cy="1815548"/>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8" name="מלבן 7"/>
          <p:cNvSpPr/>
          <p:nvPr/>
        </p:nvSpPr>
        <p:spPr>
          <a:xfrm>
            <a:off x="4863548" y="210883"/>
            <a:ext cx="6811617" cy="584775"/>
          </a:xfrm>
          <a:prstGeom prst="rect">
            <a:avLst/>
          </a:prstGeom>
          <a:noFill/>
        </p:spPr>
        <p:txBody>
          <a:bodyPr wrap="square" lIns="91440" tIns="45720" rIns="91440" bIns="45720">
            <a:spAutoFit/>
          </a:bodyPr>
          <a:lstStyle/>
          <a:p>
            <a:pPr algn="ctr"/>
            <a:r>
              <a:rPr lang="he-IL" sz="32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השתלמות </a:t>
            </a:r>
            <a:r>
              <a:rPr lang="he-IL" sz="3200" b="1" dirty="0" err="1"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כימטק</a:t>
            </a:r>
            <a:r>
              <a:rPr lang="he-IL" sz="32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 טכניון תשע"ה</a:t>
            </a:r>
            <a:endParaRPr lang="he-IL" sz="32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9" name="מלבן 8"/>
          <p:cNvSpPr/>
          <p:nvPr/>
        </p:nvSpPr>
        <p:spPr>
          <a:xfrm>
            <a:off x="6688770" y="979509"/>
            <a:ext cx="2127505" cy="584775"/>
          </a:xfrm>
          <a:prstGeom prst="rect">
            <a:avLst/>
          </a:prstGeom>
          <a:noFill/>
        </p:spPr>
        <p:txBody>
          <a:bodyPr wrap="none" lIns="91440" tIns="45720" rIns="91440" bIns="45720">
            <a:spAutoFit/>
          </a:bodyPr>
          <a:lstStyle/>
          <a:p>
            <a:pPr algn="ctr"/>
            <a:r>
              <a:rPr lang="he-IL" sz="32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מטלה מס' 1</a:t>
            </a:r>
            <a:endParaRPr lang="he-IL" sz="32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25606" name="Picture 6" descr="https://encrypted-tbn2.gstatic.com/images?q=tbn:ANd9GcRH8bDyx64tXUb3zgCQMfB0aEjtVwnkn0PWHfthvSRTH4dzuLu5fAv9NQx3">
            <a:hlinkClick r:id="rId4"/>
          </p:cNvPr>
          <p:cNvPicPr>
            <a:picLocks noChangeAspect="1" noChangeArrowheads="1"/>
          </p:cNvPicPr>
          <p:nvPr/>
        </p:nvPicPr>
        <p:blipFill>
          <a:blip r:embed="rId5" cstate="print"/>
          <a:srcRect/>
          <a:stretch>
            <a:fillRect/>
          </a:stretch>
        </p:blipFill>
        <p:spPr bwMode="auto">
          <a:xfrm rot="1496300">
            <a:off x="649355" y="710522"/>
            <a:ext cx="2517913" cy="1425358"/>
          </a:xfrm>
          <a:prstGeom prst="rect">
            <a:avLst/>
          </a:prstGeom>
          <a:ln>
            <a:noFill/>
          </a:ln>
          <a:effectLst>
            <a:softEdge rad="112500"/>
          </a:effectLst>
        </p:spPr>
      </p:pic>
      <p:pic>
        <p:nvPicPr>
          <p:cNvPr id="25608" name="Picture 8" descr="https://encrypted-tbn1.gstatic.com/images?q=tbn:ANd9GcScA5Nmw2rKkXEEfwkvcG1j-epCQ0SD2gfVwq4TrHrfCLHkuaiAlkxYeclM">
            <a:hlinkClick r:id="rId6"/>
          </p:cNvPr>
          <p:cNvPicPr>
            <a:picLocks noChangeAspect="1" noChangeArrowheads="1"/>
          </p:cNvPicPr>
          <p:nvPr/>
        </p:nvPicPr>
        <p:blipFill>
          <a:blip r:embed="rId7" cstate="print"/>
          <a:srcRect/>
          <a:stretch>
            <a:fillRect/>
          </a:stretch>
        </p:blipFill>
        <p:spPr bwMode="auto">
          <a:xfrm>
            <a:off x="371612" y="2647484"/>
            <a:ext cx="2278822" cy="1495477"/>
          </a:xfrm>
          <a:prstGeom prst="rect">
            <a:avLst/>
          </a:prstGeom>
          <a:ln>
            <a:noFill/>
          </a:ln>
          <a:effectLst>
            <a:softEdge rad="112500"/>
          </a:effectLst>
        </p:spPr>
      </p:pic>
    </p:spTree>
    <p:extLst>
      <p:ext uri="{BB962C8B-B14F-4D97-AF65-F5344CB8AC3E}">
        <p14:creationId xmlns="" xmlns:p14="http://schemas.microsoft.com/office/powerpoint/2010/main" val="18495267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24069" y="320300"/>
            <a:ext cx="11767931" cy="4185761"/>
          </a:xfrm>
          <a:prstGeom prst="rect">
            <a:avLst/>
          </a:prstGeom>
        </p:spPr>
        <p:txBody>
          <a:bodyPr wrap="square">
            <a:spAutoFit/>
          </a:bodyPr>
          <a:lstStyle/>
          <a:p>
            <a:pPr algn="r" rtl="1">
              <a:lnSpc>
                <a:spcPct val="150000"/>
              </a:lnSpc>
            </a:pPr>
            <a:r>
              <a:rPr lang="he-IL" sz="2800" dirty="0">
                <a:solidFill>
                  <a:srgbClr val="000000"/>
                </a:solidFill>
                <a:latin typeface="Helvetica Neue"/>
              </a:rPr>
              <a:t>כפי שניתן להבין, </a:t>
            </a:r>
            <a:r>
              <a:rPr lang="he-IL" sz="2800" dirty="0" err="1">
                <a:solidFill>
                  <a:srgbClr val="000000"/>
                </a:solidFill>
                <a:latin typeface="Helvetica Neue"/>
              </a:rPr>
              <a:t>אובג'ט</a:t>
            </a:r>
            <a:r>
              <a:rPr lang="he-IL" sz="2800" dirty="0">
                <a:solidFill>
                  <a:srgbClr val="000000"/>
                </a:solidFill>
                <a:latin typeface="Helvetica Neue"/>
              </a:rPr>
              <a:t> אינה עובדת עם דיו מדפסות רגיל. רחוק מכך. </a:t>
            </a:r>
            <a:endParaRPr lang="he-IL" sz="2800" dirty="0" smtClean="0">
              <a:solidFill>
                <a:srgbClr val="000000"/>
              </a:solidFill>
              <a:latin typeface="Helvetica Neue"/>
            </a:endParaRPr>
          </a:p>
          <a:p>
            <a:pPr algn="r" rtl="1"/>
            <a:r>
              <a:rPr lang="he-IL" sz="2800" dirty="0" smtClean="0">
                <a:solidFill>
                  <a:srgbClr val="000000"/>
                </a:solidFill>
                <a:latin typeface="Helvetica Neue"/>
              </a:rPr>
              <a:t>המדפסות </a:t>
            </a:r>
            <a:r>
              <a:rPr lang="he-IL" sz="2800" dirty="0">
                <a:solidFill>
                  <a:srgbClr val="000000"/>
                </a:solidFill>
                <a:latin typeface="Helvetica Neue"/>
              </a:rPr>
              <a:t>התלת-ממדיות שלהם מסוגלות להדפיס יותר ממאה הרכבים פולימריים שונים – פלסטיק, בעגה ההמונית – הניחנים בקשיחות שונה, </a:t>
            </a:r>
            <a:r>
              <a:rPr lang="he-IL" sz="2800" b="1" dirty="0">
                <a:solidFill>
                  <a:schemeClr val="tx2">
                    <a:lumMod val="75000"/>
                  </a:schemeClr>
                </a:solidFill>
                <a:latin typeface="Helvetica Neue"/>
              </a:rPr>
              <a:t>צבע שונה </a:t>
            </a:r>
            <a:r>
              <a:rPr lang="he-IL" sz="2800" dirty="0">
                <a:solidFill>
                  <a:srgbClr val="000000"/>
                </a:solidFill>
                <a:latin typeface="Helvetica Neue"/>
              </a:rPr>
              <a:t>ושקיפות שונה</a:t>
            </a:r>
            <a:r>
              <a:rPr lang="he-IL" sz="2800" dirty="0" smtClean="0">
                <a:solidFill>
                  <a:srgbClr val="000000"/>
                </a:solidFill>
                <a:latin typeface="Helvetica Neue"/>
              </a:rPr>
              <a:t>. </a:t>
            </a:r>
          </a:p>
          <a:p>
            <a:pPr algn="r" rtl="1"/>
            <a:r>
              <a:rPr lang="he-IL" sz="2800" dirty="0" smtClean="0">
                <a:solidFill>
                  <a:srgbClr val="000000"/>
                </a:solidFill>
                <a:latin typeface="Helvetica Neue"/>
              </a:rPr>
              <a:t>המדפסות </a:t>
            </a:r>
            <a:r>
              <a:rPr lang="he-IL" sz="2800" dirty="0">
                <a:solidFill>
                  <a:srgbClr val="000000"/>
                </a:solidFill>
                <a:latin typeface="Helvetica Neue"/>
              </a:rPr>
              <a:t>עצמן נעות מגודל המתאים לשולחן העבודה לצד </a:t>
            </a:r>
            <a:r>
              <a:rPr lang="he-IL" sz="2800" dirty="0" smtClean="0">
                <a:solidFill>
                  <a:srgbClr val="000000"/>
                </a:solidFill>
                <a:latin typeface="Helvetica Neue"/>
              </a:rPr>
              <a:t>ה-</a:t>
            </a:r>
            <a:r>
              <a:rPr lang="en-US" sz="2800" dirty="0" smtClean="0">
                <a:solidFill>
                  <a:srgbClr val="000000"/>
                </a:solidFill>
                <a:latin typeface="Helvetica Neue"/>
              </a:rPr>
              <a:t>PC</a:t>
            </a:r>
            <a:r>
              <a:rPr lang="he-IL" sz="2800" dirty="0" smtClean="0">
                <a:solidFill>
                  <a:srgbClr val="000000"/>
                </a:solidFill>
                <a:latin typeface="Helvetica Neue"/>
              </a:rPr>
              <a:t> ועד </a:t>
            </a:r>
            <a:r>
              <a:rPr lang="he-IL" sz="2800" dirty="0">
                <a:solidFill>
                  <a:srgbClr val="000000"/>
                </a:solidFill>
                <a:latin typeface="Helvetica Neue"/>
              </a:rPr>
              <a:t>למדפסות תעשייתיות</a:t>
            </a:r>
            <a:r>
              <a:rPr lang="he-IL" sz="2800" dirty="0" smtClean="0">
                <a:solidFill>
                  <a:srgbClr val="000000"/>
                </a:solidFill>
                <a:latin typeface="Helvetica Neue"/>
              </a:rPr>
              <a:t>.</a:t>
            </a:r>
          </a:p>
          <a:p>
            <a:pPr algn="r" rtl="1"/>
            <a:endParaRPr lang="he-IL" sz="2800" dirty="0" smtClean="0">
              <a:solidFill>
                <a:srgbClr val="000000"/>
              </a:solidFill>
              <a:latin typeface="Helvetica Neue"/>
            </a:endParaRPr>
          </a:p>
          <a:p>
            <a:pPr algn="r" rtl="1"/>
            <a:endParaRPr lang="he-IL" sz="2800" dirty="0">
              <a:solidFill>
                <a:srgbClr val="000000"/>
              </a:solidFill>
              <a:latin typeface="Helvetica Neue"/>
            </a:endParaRPr>
          </a:p>
          <a:p>
            <a:pPr algn="r" rtl="1"/>
            <a:endParaRPr lang="en-US" sz="2800" dirty="0"/>
          </a:p>
        </p:txBody>
      </p:sp>
      <p:sp>
        <p:nvSpPr>
          <p:cNvPr id="5" name="Rectangle 4"/>
          <p:cNvSpPr/>
          <p:nvPr/>
        </p:nvSpPr>
        <p:spPr>
          <a:xfrm>
            <a:off x="962383" y="3410899"/>
            <a:ext cx="11004331" cy="2246769"/>
          </a:xfrm>
          <a:prstGeom prst="rect">
            <a:avLst/>
          </a:prstGeom>
        </p:spPr>
        <p:txBody>
          <a:bodyPr wrap="square">
            <a:spAutoFit/>
          </a:bodyPr>
          <a:lstStyle/>
          <a:p>
            <a:pPr algn="r" rtl="1"/>
            <a:endParaRPr lang="he-IL" sz="2800" dirty="0" smtClean="0">
              <a:solidFill>
                <a:srgbClr val="000000"/>
              </a:solidFill>
              <a:latin typeface="Helvetica Neue"/>
            </a:endParaRPr>
          </a:p>
          <a:p>
            <a:pPr algn="r" rtl="1"/>
            <a:r>
              <a:rPr lang="he-IL" sz="2800" dirty="0" smtClean="0">
                <a:solidFill>
                  <a:srgbClr val="000000"/>
                </a:solidFill>
                <a:latin typeface="Helvetica Neue"/>
              </a:rPr>
              <a:t>לדוגמא, נוכל להדפיס בחתיכה אחת גלגל רכב אשר מורכב מחלקים קשיחים וחלקי </a:t>
            </a:r>
            <a:r>
              <a:rPr lang="he-IL" sz="2800" b="1" dirty="0" smtClean="0">
                <a:solidFill>
                  <a:schemeClr val="accent4">
                    <a:lumMod val="60000"/>
                    <a:lumOff val="40000"/>
                  </a:schemeClr>
                </a:solidFill>
                <a:latin typeface="Helvetica Neue"/>
              </a:rPr>
              <a:t>גומי</a:t>
            </a:r>
            <a:r>
              <a:rPr lang="he-IL" sz="2800" dirty="0" smtClean="0">
                <a:solidFill>
                  <a:srgbClr val="000000"/>
                </a:solidFill>
                <a:latin typeface="Helvetica Neue"/>
              </a:rPr>
              <a:t>. </a:t>
            </a:r>
          </a:p>
          <a:p>
            <a:pPr algn="r" rtl="1"/>
            <a:endParaRPr lang="he-IL" sz="2800" dirty="0" smtClean="0">
              <a:solidFill>
                <a:srgbClr val="000000"/>
              </a:solidFill>
              <a:latin typeface="Helvetica Neue"/>
            </a:endParaRPr>
          </a:p>
          <a:p>
            <a:pPr algn="r" rtl="1"/>
            <a:r>
              <a:rPr lang="he-IL" sz="2800" dirty="0" smtClean="0">
                <a:solidFill>
                  <a:srgbClr val="000000"/>
                </a:solidFill>
                <a:latin typeface="Helvetica Neue"/>
              </a:rPr>
              <a:t>אין </a:t>
            </a:r>
            <a:r>
              <a:rPr lang="he-IL" sz="2800" dirty="0">
                <a:solidFill>
                  <a:srgbClr val="000000"/>
                </a:solidFill>
                <a:latin typeface="Helvetica Neue"/>
              </a:rPr>
              <a:t>צורך בייצור נפרד והרכבה. </a:t>
            </a:r>
            <a:endParaRPr lang="he-IL" sz="2800" dirty="0" smtClean="0">
              <a:solidFill>
                <a:srgbClr val="000000"/>
              </a:solidFill>
              <a:latin typeface="Helvetica Neue"/>
            </a:endParaRPr>
          </a:p>
        </p:txBody>
      </p:sp>
    </p:spTree>
    <p:extLst>
      <p:ext uri="{BB962C8B-B14F-4D97-AF65-F5344CB8AC3E}">
        <p14:creationId xmlns="" xmlns:p14="http://schemas.microsoft.com/office/powerpoint/2010/main" val="11104848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 y="748146"/>
            <a:ext cx="12191998" cy="1951496"/>
          </a:xfrm>
          <a:prstGeom prst="rect">
            <a:avLst/>
          </a:prstGeom>
        </p:spPr>
        <p:txBody>
          <a:bodyPr wrap="square">
            <a:spAutoFit/>
          </a:bodyPr>
          <a:lstStyle/>
          <a:p>
            <a:pPr lvl="0" algn="r" rtl="1">
              <a:lnSpc>
                <a:spcPct val="150000"/>
              </a:lnSpc>
            </a:pPr>
            <a:r>
              <a:rPr lang="he-IL" sz="2800" dirty="0">
                <a:solidFill>
                  <a:srgbClr val="000000"/>
                </a:solidFill>
                <a:latin typeface="Helvetica Neue"/>
              </a:rPr>
              <a:t>יותר מכך, פיתחנו יכולת לערבב את החומרים המוזרקים תוך כדי הדפסה וכך אנו מסוגלים להקנות לכל חלק ביצירה מגוון תכונות ייחודיות, לדוגמא שלט טלוויזיה בו לכל כפתור קשיחות שונה. </a:t>
            </a:r>
          </a:p>
        </p:txBody>
      </p:sp>
      <p:sp>
        <p:nvSpPr>
          <p:cNvPr id="4" name="Rectangle 3"/>
          <p:cNvSpPr/>
          <p:nvPr/>
        </p:nvSpPr>
        <p:spPr>
          <a:xfrm>
            <a:off x="2634402" y="5407989"/>
            <a:ext cx="8550434" cy="523220"/>
          </a:xfrm>
          <a:prstGeom prst="rect">
            <a:avLst/>
          </a:prstGeom>
        </p:spPr>
        <p:txBody>
          <a:bodyPr wrap="square">
            <a:spAutoFit/>
          </a:bodyPr>
          <a:lstStyle/>
          <a:p>
            <a:r>
              <a:rPr lang="en-US" sz="2800" dirty="0"/>
              <a:t>http://www.hayadan.org.il/3d-printing-141112</a:t>
            </a:r>
          </a:p>
        </p:txBody>
      </p:sp>
    </p:spTree>
    <p:extLst>
      <p:ext uri="{BB962C8B-B14F-4D97-AF65-F5344CB8AC3E}">
        <p14:creationId xmlns="" xmlns:p14="http://schemas.microsoft.com/office/powerpoint/2010/main" val="1403008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0" indent="0" algn="r" rtl="1">
              <a:buNone/>
            </a:pPr>
            <a:r>
              <a:rPr lang="he-IL" dirty="0" smtClean="0"/>
              <a:t>להלן משימות אודות מילים/מושגים שהוזכרו בקטעים לעיל ושצוינו בצבעים:</a:t>
            </a:r>
          </a:p>
          <a:p>
            <a:pPr marL="0" indent="0" algn="ctr" rtl="1">
              <a:buNone/>
            </a:pPr>
            <a:r>
              <a:rPr lang="he-IL" b="1" dirty="0" err="1">
                <a:solidFill>
                  <a:srgbClr val="FF0000"/>
                </a:solidFill>
                <a:ea typeface="Times New Roman" panose="02020603050405020304" pitchFamily="18" charset="0"/>
                <a:cs typeface="Helvetica" panose="020B0604020202020204" pitchFamily="34" charset="0"/>
              </a:rPr>
              <a:t>דלקים</a:t>
            </a:r>
            <a:r>
              <a:rPr lang="he-IL" dirty="0">
                <a:solidFill>
                  <a:srgbClr val="4E4E4E"/>
                </a:solidFill>
                <a:ea typeface="Times New Roman" panose="02020603050405020304" pitchFamily="18" charset="0"/>
                <a:cs typeface="Helvetica" panose="020B0604020202020204" pitchFamily="34" charset="0"/>
              </a:rPr>
              <a:t> </a:t>
            </a:r>
            <a:r>
              <a:rPr lang="he-IL" b="1" dirty="0" smtClean="0">
                <a:solidFill>
                  <a:srgbClr val="0070C0"/>
                </a:solidFill>
                <a:ea typeface="Times New Roman" panose="02020603050405020304" pitchFamily="18" charset="0"/>
                <a:cs typeface="Helvetica" panose="020B0604020202020204" pitchFamily="34" charset="0"/>
              </a:rPr>
              <a:t>נוזליים, </a:t>
            </a:r>
            <a:r>
              <a:rPr lang="he-IL" b="1" dirty="0" smtClean="0">
                <a:solidFill>
                  <a:schemeClr val="accent6"/>
                </a:solidFill>
                <a:ea typeface="Times New Roman" panose="02020603050405020304" pitchFamily="18" charset="0"/>
                <a:cs typeface="Helvetica" panose="020B0604020202020204" pitchFamily="34" charset="0"/>
              </a:rPr>
              <a:t>אתנול</a:t>
            </a:r>
            <a:r>
              <a:rPr lang="he-IL" b="1" dirty="0" smtClean="0">
                <a:solidFill>
                  <a:srgbClr val="0070C0"/>
                </a:solidFill>
                <a:ea typeface="Times New Roman" panose="02020603050405020304" pitchFamily="18" charset="0"/>
                <a:cs typeface="Helvetica" panose="020B0604020202020204" pitchFamily="34" charset="0"/>
              </a:rPr>
              <a:t> (מבנה וקישור, אנרגיה)</a:t>
            </a:r>
          </a:p>
          <a:p>
            <a:pPr marL="0" indent="0" algn="r" rtl="1">
              <a:buNone/>
            </a:pPr>
            <a:r>
              <a:rPr lang="he-IL" b="1" dirty="0" smtClean="0">
                <a:solidFill>
                  <a:srgbClr val="0070C0"/>
                </a:solidFill>
                <a:cs typeface="Helvetica" panose="020B0604020202020204" pitchFamily="34" charset="0"/>
              </a:rPr>
              <a:t>השלימו את החסר במשפטים הבאים:</a:t>
            </a:r>
          </a:p>
          <a:p>
            <a:pPr marL="0" indent="0" algn="r" rtl="1">
              <a:lnSpc>
                <a:spcPct val="120000"/>
              </a:lnSpc>
              <a:buNone/>
            </a:pPr>
            <a:r>
              <a:rPr lang="he-IL" dirty="0" smtClean="0">
                <a:solidFill>
                  <a:srgbClr val="FF0000"/>
                </a:solidFill>
              </a:rPr>
              <a:t>דלק </a:t>
            </a:r>
            <a:r>
              <a:rPr lang="he-IL" dirty="0" smtClean="0"/>
              <a:t>מורכב בד"כ מתרכובות..........., פחמימנים לרוב אך גם כאלה שמכילות ........... כמו </a:t>
            </a:r>
            <a:r>
              <a:rPr lang="he-IL" b="1" dirty="0" smtClean="0">
                <a:solidFill>
                  <a:schemeClr val="accent6"/>
                </a:solidFill>
                <a:ea typeface="Times New Roman" panose="02020603050405020304" pitchFamily="18" charset="0"/>
                <a:cs typeface="Helvetica" panose="020B0604020202020204" pitchFamily="34" charset="0"/>
              </a:rPr>
              <a:t>אתנול, </a:t>
            </a:r>
            <a:r>
              <a:rPr lang="he-IL" dirty="0" smtClean="0">
                <a:ea typeface="Times New Roman" panose="02020603050405020304" pitchFamily="18" charset="0"/>
                <a:cs typeface="Helvetica" panose="020B0604020202020204" pitchFamily="34" charset="0"/>
              </a:rPr>
              <a:t>בעל הנוסחה המולקולרית...............,ושהוא (מצב הצבירה)</a:t>
            </a:r>
            <a:r>
              <a:rPr lang="he-IL" dirty="0" smtClean="0">
                <a:solidFill>
                  <a:schemeClr val="accent1">
                    <a:lumMod val="75000"/>
                  </a:schemeClr>
                </a:solidFill>
                <a:ea typeface="Times New Roman" panose="02020603050405020304" pitchFamily="18" charset="0"/>
                <a:cs typeface="Helvetica" panose="020B0604020202020204" pitchFamily="34" charset="0"/>
              </a:rPr>
              <a:t>.............</a:t>
            </a:r>
            <a:r>
              <a:rPr lang="he-IL" dirty="0" smtClean="0">
                <a:ea typeface="Times New Roman" panose="02020603050405020304" pitchFamily="18" charset="0"/>
                <a:cs typeface="Helvetica" panose="020B0604020202020204" pitchFamily="34" charset="0"/>
              </a:rPr>
              <a:t> שקוף ודליק. האתנול משמש גם לייצור משקאות משכרים וגם ברפואה לחיטוי.</a:t>
            </a:r>
          </a:p>
          <a:p>
            <a:pPr marL="0" indent="0" algn="r" rtl="1">
              <a:lnSpc>
                <a:spcPct val="120000"/>
              </a:lnSpc>
              <a:buNone/>
            </a:pPr>
            <a:r>
              <a:rPr lang="he-IL" b="1" dirty="0" smtClean="0">
                <a:solidFill>
                  <a:schemeClr val="accent6"/>
                </a:solidFill>
                <a:ea typeface="Times New Roman" panose="02020603050405020304" pitchFamily="18" charset="0"/>
                <a:cs typeface="Helvetica" panose="020B0604020202020204" pitchFamily="34" charset="0"/>
              </a:rPr>
              <a:t>אתנול</a:t>
            </a:r>
            <a:r>
              <a:rPr lang="he-IL" dirty="0" smtClean="0">
                <a:ea typeface="Times New Roman" panose="02020603050405020304" pitchFamily="18" charset="0"/>
                <a:cs typeface="Helvetica" panose="020B0604020202020204" pitchFamily="34" charset="0"/>
              </a:rPr>
              <a:t> מורכב ממולקולות הקשורות ביניהן בקשרי............, שנוצרים כאשר אטום המימן החשוף מאלקטרונים וקשור קוולנטית לאטום החמצן במולקולת אתנול אחת נמשך אל זוג אלקטרונים בלתי קושר על אטום ............. שנושא מטען חלקי שלילי במולקולת אתנול סמוכה. בין מולקולות האתנול פועלות גם אינטריאקציות מסוג ......................., כלומר משיכה חשמלית בין הקטבים מנוגדי המטען של ענני האלקטרונים של המולקולות.</a:t>
            </a:r>
          </a:p>
          <a:p>
            <a:pPr marL="0" indent="0" algn="r" rtl="1">
              <a:lnSpc>
                <a:spcPct val="120000"/>
              </a:lnSpc>
              <a:buNone/>
            </a:pPr>
            <a:endParaRPr lang="he-IL" dirty="0" smtClean="0">
              <a:ea typeface="Times New Roman" panose="02020603050405020304" pitchFamily="18" charset="0"/>
              <a:cs typeface="Helvetica" panose="020B0604020202020204" pitchFamily="34" charset="0"/>
            </a:endParaRPr>
          </a:p>
        </p:txBody>
      </p:sp>
      <p:sp>
        <p:nvSpPr>
          <p:cNvPr id="2" name="Title 1"/>
          <p:cNvSpPr>
            <a:spLocks noGrp="1"/>
          </p:cNvSpPr>
          <p:nvPr>
            <p:ph type="title"/>
          </p:nvPr>
        </p:nvSpPr>
        <p:spPr/>
        <p:txBody>
          <a:bodyPr/>
          <a:lstStyle/>
          <a:p>
            <a:pPr algn="ctr"/>
            <a:r>
              <a:rPr lang="he-IL" dirty="0"/>
              <a:t>הפעילות לתלמידים</a:t>
            </a:r>
            <a:endParaRPr lang="en-US" dirty="0"/>
          </a:p>
        </p:txBody>
      </p:sp>
    </p:spTree>
    <p:extLst>
      <p:ext uri="{BB962C8B-B14F-4D97-AF65-F5344CB8AC3E}">
        <p14:creationId xmlns="" xmlns:p14="http://schemas.microsoft.com/office/powerpoint/2010/main" val="22247674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3421" y="1321128"/>
            <a:ext cx="12018579" cy="5536871"/>
          </a:xfrm>
        </p:spPr>
        <p:txBody>
          <a:bodyPr>
            <a:normAutofit/>
          </a:bodyPr>
          <a:lstStyle/>
          <a:p>
            <a:pPr marL="0" indent="0" algn="r" rtl="1">
              <a:buNone/>
            </a:pPr>
            <a:r>
              <a:rPr lang="he-IL" sz="2400" b="1" dirty="0" smtClean="0">
                <a:solidFill>
                  <a:schemeClr val="accent6"/>
                </a:solidFill>
              </a:rPr>
              <a:t>אתנול </a:t>
            </a:r>
            <a:r>
              <a:rPr lang="he-IL" sz="2400" dirty="0" smtClean="0"/>
              <a:t>הוא נוזל כי טמפ' ההיתוך שלו ............ מטמפ' החדר וטמפ' </a:t>
            </a:r>
            <a:r>
              <a:rPr lang="he-IL" sz="2400" dirty="0"/>
              <a:t>הרתיחה שלו</a:t>
            </a:r>
            <a:r>
              <a:rPr lang="he-IL" sz="2400" dirty="0" smtClean="0"/>
              <a:t>................</a:t>
            </a:r>
            <a:r>
              <a:rPr lang="he-IL" sz="2400" dirty="0" err="1" smtClean="0"/>
              <a:t>מטמפ</a:t>
            </a:r>
            <a:r>
              <a:rPr lang="he-IL" sz="2400" dirty="0" smtClean="0"/>
              <a:t>' </a:t>
            </a:r>
          </a:p>
          <a:p>
            <a:pPr marL="0" indent="0" algn="r" rtl="1">
              <a:buNone/>
            </a:pPr>
            <a:r>
              <a:rPr lang="he-IL" sz="2400" dirty="0" smtClean="0"/>
              <a:t>החדר. בתהליך שריפת האתנול.............. אנרגיה שמשמשת להנעת המכונית.</a:t>
            </a:r>
          </a:p>
          <a:p>
            <a:pPr marL="0" indent="0" algn="ctr" rtl="1">
              <a:buNone/>
            </a:pPr>
            <a:r>
              <a:rPr lang="he-IL" b="1" dirty="0" smtClean="0">
                <a:solidFill>
                  <a:schemeClr val="accent2">
                    <a:lumMod val="75000"/>
                  </a:schemeClr>
                </a:solidFill>
              </a:rPr>
              <a:t>סוכרים, צלולוזה (טעם של כימיה)</a:t>
            </a:r>
          </a:p>
          <a:p>
            <a:pPr marL="0" indent="0" algn="r" rtl="1">
              <a:buNone/>
            </a:pPr>
            <a:r>
              <a:rPr lang="he-IL" sz="2400" dirty="0" smtClean="0"/>
              <a:t>ענו על השאלות הבאות:</a:t>
            </a:r>
          </a:p>
          <a:p>
            <a:pPr marL="0" indent="0" algn="r" rtl="1">
              <a:buNone/>
            </a:pPr>
            <a:r>
              <a:rPr lang="he-IL" sz="2400" dirty="0" smtClean="0"/>
              <a:t>א) מהי הנוסחה המולקולרית של הגלוקוז? מהי נוסחת/</a:t>
            </a:r>
            <a:r>
              <a:rPr lang="he-IL" sz="2400" dirty="0" err="1" smtClean="0"/>
              <a:t>ות</a:t>
            </a:r>
            <a:r>
              <a:rPr lang="he-IL" sz="2400" dirty="0" smtClean="0"/>
              <a:t> המבנה שלו?  </a:t>
            </a:r>
          </a:p>
          <a:p>
            <a:pPr marL="0" indent="0" algn="r" rtl="1">
              <a:buNone/>
            </a:pPr>
            <a:r>
              <a:rPr lang="he-IL" sz="2400" dirty="0" smtClean="0"/>
              <a:t>ב) איזהו הפחמן האנומרי בגלוקוז? מהי </a:t>
            </a:r>
            <a:r>
              <a:rPr lang="he-IL" sz="2400" dirty="0" err="1" smtClean="0"/>
              <a:t>מוטרוטציה</a:t>
            </a:r>
            <a:r>
              <a:rPr lang="he-IL" sz="2400" dirty="0" smtClean="0"/>
              <a:t>? כמה אנומרים יש לגלוקוז? הסבירו!</a:t>
            </a:r>
          </a:p>
          <a:p>
            <a:pPr marL="0" indent="0" algn="r" rtl="1">
              <a:buNone/>
            </a:pPr>
            <a:r>
              <a:rPr lang="he-IL" sz="2400" dirty="0" smtClean="0"/>
              <a:t>ג) תארו בנוסחת מבנה קטע של </a:t>
            </a:r>
            <a:r>
              <a:rPr lang="he-IL" sz="2400" dirty="0" smtClean="0">
                <a:solidFill>
                  <a:schemeClr val="accent2">
                    <a:lumMod val="50000"/>
                  </a:schemeClr>
                </a:solidFill>
              </a:rPr>
              <a:t>צלולוזה וציינו את מיקומי הקשרים </a:t>
            </a:r>
            <a:r>
              <a:rPr lang="he-IL" sz="2400" dirty="0" err="1" smtClean="0">
                <a:solidFill>
                  <a:schemeClr val="accent2">
                    <a:lumMod val="50000"/>
                  </a:schemeClr>
                </a:solidFill>
              </a:rPr>
              <a:t>הגליקוזידיים</a:t>
            </a:r>
            <a:r>
              <a:rPr lang="he-IL" sz="2400" dirty="0" smtClean="0">
                <a:solidFill>
                  <a:schemeClr val="accent2">
                    <a:lumMod val="50000"/>
                  </a:schemeClr>
                </a:solidFill>
              </a:rPr>
              <a:t>. </a:t>
            </a:r>
          </a:p>
          <a:p>
            <a:pPr marL="0" indent="0" algn="ctr" rtl="1">
              <a:buNone/>
            </a:pPr>
            <a:r>
              <a:rPr lang="he-IL" dirty="0" smtClean="0">
                <a:solidFill>
                  <a:schemeClr val="tx1">
                    <a:lumMod val="50000"/>
                    <a:lumOff val="50000"/>
                  </a:schemeClr>
                </a:solidFill>
              </a:rPr>
              <a:t>חומצת</a:t>
            </a:r>
            <a:r>
              <a:rPr lang="he-IL" dirty="0" smtClean="0">
                <a:solidFill>
                  <a:schemeClr val="accent2">
                    <a:lumMod val="50000"/>
                  </a:schemeClr>
                </a:solidFill>
              </a:rPr>
              <a:t> </a:t>
            </a:r>
            <a:r>
              <a:rPr lang="he-IL" dirty="0" smtClean="0">
                <a:solidFill>
                  <a:schemeClr val="tx1">
                    <a:lumMod val="50000"/>
                    <a:lumOff val="50000"/>
                  </a:schemeClr>
                </a:solidFill>
              </a:rPr>
              <a:t>מלח </a:t>
            </a:r>
            <a:r>
              <a:rPr lang="he-IL" sz="2400" dirty="0" smtClean="0">
                <a:solidFill>
                  <a:schemeClr val="tx1">
                    <a:lumMod val="50000"/>
                    <a:lumOff val="50000"/>
                  </a:schemeClr>
                </a:solidFill>
              </a:rPr>
              <a:t>(</a:t>
            </a:r>
            <a:r>
              <a:rPr lang="he-IL" dirty="0" smtClean="0">
                <a:solidFill>
                  <a:schemeClr val="tx1">
                    <a:lumMod val="50000"/>
                    <a:lumOff val="50000"/>
                  </a:schemeClr>
                </a:solidFill>
              </a:rPr>
              <a:t>חומצות</a:t>
            </a:r>
            <a:r>
              <a:rPr lang="he-IL" sz="2400" dirty="0" smtClean="0">
                <a:solidFill>
                  <a:schemeClr val="tx1">
                    <a:lumMod val="50000"/>
                    <a:lumOff val="50000"/>
                  </a:schemeClr>
                </a:solidFill>
              </a:rPr>
              <a:t>)</a:t>
            </a:r>
            <a:r>
              <a:rPr lang="he-IL" sz="2400" dirty="0" smtClean="0">
                <a:solidFill>
                  <a:schemeClr val="accent2">
                    <a:lumMod val="50000"/>
                  </a:schemeClr>
                </a:solidFill>
              </a:rPr>
              <a:t> </a:t>
            </a:r>
          </a:p>
          <a:p>
            <a:pPr marL="0" indent="0" algn="r" rtl="1">
              <a:buNone/>
            </a:pPr>
            <a:r>
              <a:rPr lang="he-IL" sz="2400" dirty="0" smtClean="0"/>
              <a:t>להלן קטע </a:t>
            </a:r>
            <a:r>
              <a:rPr lang="he-IL" sz="2400" dirty="0"/>
              <a:t>שהוזכר </a:t>
            </a:r>
            <a:r>
              <a:rPr lang="he-IL" sz="2400" dirty="0" smtClean="0"/>
              <a:t>במצגת: "</a:t>
            </a:r>
            <a:r>
              <a:rPr lang="he-IL" sz="2400" dirty="0"/>
              <a:t>החברה משתמשת בתהליך כימי טהור וייחודי שבו משתמשים בחומצת </a:t>
            </a:r>
            <a:r>
              <a:rPr lang="he-IL" sz="2400" dirty="0" smtClean="0"/>
              <a:t>מלח</a:t>
            </a:r>
            <a:r>
              <a:rPr lang="en-US" sz="2400" dirty="0" err="1" smtClean="0"/>
              <a:t>HCl</a:t>
            </a:r>
            <a:r>
              <a:rPr lang="en-US" sz="2400" dirty="0"/>
              <a:t>) </a:t>
            </a:r>
            <a:r>
              <a:rPr lang="he-IL" sz="2400" dirty="0" smtClean="0"/>
              <a:t>) המסוגלת </a:t>
            </a:r>
            <a:r>
              <a:rPr lang="he-IL" sz="2400" dirty="0"/>
              <a:t>לעבד את החומר </a:t>
            </a:r>
            <a:r>
              <a:rPr lang="he-IL" sz="2400" dirty="0" err="1"/>
              <a:t>הצלולוזי</a:t>
            </a:r>
            <a:r>
              <a:rPr lang="he-IL" sz="2400" dirty="0"/>
              <a:t> הקשיח ולהפיק ממנו סוכרים ברמה גבוהה מבלי לשבור את הקשרים הכימיים של </a:t>
            </a:r>
            <a:r>
              <a:rPr lang="he-IL" sz="2400" dirty="0" smtClean="0"/>
              <a:t>הסוכר".</a:t>
            </a:r>
            <a:r>
              <a:rPr lang="he-IL" sz="2400" dirty="0"/>
              <a:t> </a:t>
            </a:r>
            <a:endParaRPr lang="he-IL" sz="2400" dirty="0" smtClean="0"/>
          </a:p>
          <a:p>
            <a:pPr marL="0" indent="0" algn="r" rtl="1">
              <a:buNone/>
            </a:pPr>
            <a:r>
              <a:rPr lang="he-IL" sz="2400" dirty="0" smtClean="0"/>
              <a:t>א) נסחו את התגובה של חומצת המלח עם המים ואשר מסבירה את </a:t>
            </a:r>
            <a:r>
              <a:rPr lang="he-IL" sz="2400" dirty="0" err="1" smtClean="0"/>
              <a:t>חומציותה</a:t>
            </a:r>
            <a:endParaRPr lang="he-IL" sz="2400" dirty="0" smtClean="0"/>
          </a:p>
          <a:p>
            <a:pPr marL="0" indent="0" algn="r" rtl="1">
              <a:buNone/>
            </a:pPr>
            <a:endParaRPr lang="he-IL" sz="2400" dirty="0"/>
          </a:p>
          <a:p>
            <a:pPr marL="0" indent="0" algn="r" rtl="1">
              <a:buNone/>
            </a:pPr>
            <a:endParaRPr lang="en-US" sz="2400" dirty="0">
              <a:solidFill>
                <a:schemeClr val="accent2">
                  <a:lumMod val="50000"/>
                </a:schemeClr>
              </a:solidFill>
            </a:endParaRPr>
          </a:p>
        </p:txBody>
      </p:sp>
      <p:sp>
        <p:nvSpPr>
          <p:cNvPr id="2" name="Title 1"/>
          <p:cNvSpPr>
            <a:spLocks noGrp="1"/>
          </p:cNvSpPr>
          <p:nvPr>
            <p:ph type="title"/>
          </p:nvPr>
        </p:nvSpPr>
        <p:spPr/>
        <p:txBody>
          <a:bodyPr/>
          <a:lstStyle/>
          <a:p>
            <a:pPr algn="ctr"/>
            <a:r>
              <a:rPr lang="he-IL" dirty="0" smtClean="0"/>
              <a:t>המשך</a:t>
            </a:r>
            <a:endParaRPr lang="en-US" dirty="0"/>
          </a:p>
        </p:txBody>
      </p:sp>
    </p:spTree>
    <p:extLst>
      <p:ext uri="{BB962C8B-B14F-4D97-AF65-F5344CB8AC3E}">
        <p14:creationId xmlns="" xmlns:p14="http://schemas.microsoft.com/office/powerpoint/2010/main" val="24931942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368425"/>
            <a:ext cx="10515600" cy="4351338"/>
          </a:xfrm>
        </p:spPr>
        <p:txBody>
          <a:bodyPr>
            <a:normAutofit/>
          </a:bodyPr>
          <a:lstStyle/>
          <a:p>
            <a:pPr marL="0" indent="0" algn="r" rtl="1">
              <a:buNone/>
            </a:pPr>
            <a:r>
              <a:rPr lang="he-IL" dirty="0" smtClean="0"/>
              <a:t>ב) מה יכולה/</a:t>
            </a:r>
            <a:r>
              <a:rPr lang="he-IL" dirty="0" err="1" smtClean="0"/>
              <a:t>ות</a:t>
            </a:r>
            <a:r>
              <a:rPr lang="he-IL" dirty="0" smtClean="0"/>
              <a:t> להיות הפעולה/</a:t>
            </a:r>
            <a:r>
              <a:rPr lang="he-IL" dirty="0" err="1" smtClean="0"/>
              <a:t>ות</a:t>
            </a:r>
            <a:r>
              <a:rPr lang="he-IL" dirty="0" smtClean="0"/>
              <a:t> שחומצת המלח עושה תוך כדי העיבוד והריכוך?</a:t>
            </a:r>
          </a:p>
          <a:p>
            <a:pPr marL="0" indent="0" algn="r" rtl="1">
              <a:buNone/>
            </a:pPr>
            <a:r>
              <a:rPr lang="he-IL" dirty="0" smtClean="0"/>
              <a:t>בחרו מהבאות:</a:t>
            </a:r>
          </a:p>
          <a:p>
            <a:pPr marL="0" indent="0" algn="r" rtl="1">
              <a:buNone/>
            </a:pPr>
            <a:r>
              <a:rPr lang="he-IL" dirty="0" smtClean="0"/>
              <a:t>1- שבירת קשרים </a:t>
            </a:r>
            <a:r>
              <a:rPr lang="he-IL" dirty="0" err="1" smtClean="0"/>
              <a:t>הקוולנטיים</a:t>
            </a:r>
            <a:r>
              <a:rPr lang="he-IL" dirty="0" smtClean="0"/>
              <a:t> בין אטומי פחמן.</a:t>
            </a:r>
          </a:p>
          <a:p>
            <a:pPr marL="0" indent="0" algn="r" rtl="1">
              <a:buNone/>
            </a:pPr>
            <a:r>
              <a:rPr lang="he-IL" dirty="0" smtClean="0"/>
              <a:t>2- שבירת קשרים </a:t>
            </a:r>
            <a:r>
              <a:rPr lang="he-IL" dirty="0" err="1" smtClean="0"/>
              <a:t>הקוולנטיים</a:t>
            </a:r>
            <a:r>
              <a:rPr lang="he-IL" dirty="0" smtClean="0"/>
              <a:t> בין אטומי חמצן.</a:t>
            </a:r>
          </a:p>
          <a:p>
            <a:pPr marL="0" indent="0" algn="r" rtl="1">
              <a:buNone/>
            </a:pPr>
            <a:r>
              <a:rPr lang="he-IL" dirty="0" smtClean="0"/>
              <a:t>3- שבירת קשרי מימן בין שרשראות </a:t>
            </a:r>
            <a:r>
              <a:rPr lang="he-IL" dirty="0" err="1" smtClean="0"/>
              <a:t>הצללוזהץ</a:t>
            </a:r>
            <a:endParaRPr lang="he-IL" dirty="0" smtClean="0"/>
          </a:p>
          <a:p>
            <a:pPr marL="0" indent="0" algn="r" rtl="1">
              <a:buNone/>
            </a:pPr>
            <a:r>
              <a:rPr lang="he-IL" dirty="0" smtClean="0"/>
              <a:t>4- שבירת קשרים </a:t>
            </a:r>
            <a:r>
              <a:rPr lang="he-IL" dirty="0" err="1" smtClean="0"/>
              <a:t>גליקוזידיים</a:t>
            </a:r>
            <a:r>
              <a:rPr lang="he-IL" dirty="0" smtClean="0"/>
              <a:t>.</a:t>
            </a:r>
          </a:p>
          <a:p>
            <a:pPr marL="0" indent="0" algn="r" rtl="1">
              <a:buNone/>
            </a:pPr>
            <a:r>
              <a:rPr lang="he-IL" dirty="0" smtClean="0"/>
              <a:t>5- היפוך העמדות של </a:t>
            </a:r>
            <a:r>
              <a:rPr lang="he-IL" dirty="0" err="1" smtClean="0"/>
              <a:t>ההידרוקסילים</a:t>
            </a:r>
            <a:r>
              <a:rPr lang="he-IL" dirty="0" smtClean="0"/>
              <a:t> בטבעות הגלוקוז.</a:t>
            </a:r>
          </a:p>
          <a:p>
            <a:pPr marL="0" indent="0" algn="r" rtl="1">
              <a:buNone/>
            </a:pPr>
            <a:r>
              <a:rPr lang="he-IL" dirty="0" smtClean="0"/>
              <a:t>ג) מהו היתרון בתהליך </a:t>
            </a:r>
            <a:r>
              <a:rPr lang="he-IL" dirty="0" err="1" smtClean="0"/>
              <a:t>בניאל</a:t>
            </a:r>
            <a:r>
              <a:rPr lang="he-IL" dirty="0" smtClean="0"/>
              <a:t> להפקת סוכרים מרוכזים מביומסה?</a:t>
            </a:r>
            <a:endParaRPr lang="en-US" dirty="0"/>
          </a:p>
        </p:txBody>
      </p:sp>
      <p:sp>
        <p:nvSpPr>
          <p:cNvPr id="2" name="Title 1"/>
          <p:cNvSpPr>
            <a:spLocks noGrp="1"/>
          </p:cNvSpPr>
          <p:nvPr>
            <p:ph type="title"/>
          </p:nvPr>
        </p:nvSpPr>
        <p:spPr/>
        <p:txBody>
          <a:bodyPr/>
          <a:lstStyle/>
          <a:p>
            <a:pPr algn="ctr"/>
            <a:r>
              <a:rPr lang="he-IL" dirty="0" smtClean="0"/>
              <a:t>המשך</a:t>
            </a:r>
            <a:endParaRPr lang="en-US" dirty="0"/>
          </a:p>
        </p:txBody>
      </p:sp>
    </p:spTree>
    <p:extLst>
      <p:ext uri="{BB962C8B-B14F-4D97-AF65-F5344CB8AC3E}">
        <p14:creationId xmlns="" xmlns:p14="http://schemas.microsoft.com/office/powerpoint/2010/main" val="1565455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a:p>
        </p:txBody>
      </p:sp>
      <p:sp>
        <p:nvSpPr>
          <p:cNvPr id="2" name="Title 1"/>
          <p:cNvSpPr>
            <a:spLocks noGrp="1"/>
          </p:cNvSpPr>
          <p:nvPr>
            <p:ph type="title"/>
          </p:nvPr>
        </p:nvSpPr>
        <p:spPr/>
        <p:txBody>
          <a:bodyPr/>
          <a:lstStyle/>
          <a:p>
            <a:endParaRPr lang="en-US"/>
          </a:p>
        </p:txBody>
      </p:sp>
    </p:spTree>
    <p:extLst>
      <p:ext uri="{BB962C8B-B14F-4D97-AF65-F5344CB8AC3E}">
        <p14:creationId xmlns="" xmlns:p14="http://schemas.microsoft.com/office/powerpoint/2010/main" val="38959855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304800" y="178905"/>
            <a:ext cx="11607800" cy="2832100"/>
          </a:xfrm>
        </p:spPr>
        <p:txBody>
          <a:bodyPr>
            <a:normAutofit/>
          </a:bodyPr>
          <a:lstStyle/>
          <a:p>
            <a:pPr algn="ctr"/>
            <a:r>
              <a:rPr lang="he-IL" sz="2800" dirty="0" smtClean="0"/>
              <a:t>הארנב הלבן הרכיב את משקפיו. "היכן אתחיל, הוד מלאכותיך?"שאל.</a:t>
            </a:r>
            <a:br>
              <a:rPr lang="he-IL" sz="2800" dirty="0" smtClean="0"/>
            </a:br>
            <a:r>
              <a:rPr lang="he-IL" sz="2800" dirty="0" smtClean="0"/>
              <a:t/>
            </a:r>
            <a:br>
              <a:rPr lang="he-IL" sz="2800" dirty="0" smtClean="0"/>
            </a:br>
            <a:r>
              <a:rPr lang="he-IL" sz="2800" dirty="0" smtClean="0"/>
              <a:t/>
            </a:r>
            <a:br>
              <a:rPr lang="he-IL" sz="2800" dirty="0" smtClean="0"/>
            </a:br>
            <a:r>
              <a:rPr lang="he-IL" sz="2800" dirty="0" smtClean="0"/>
              <a:t>"התחל בהתחלה,"אמר המלך במלכותיות, "והמשך עד שתגיע לסוף: ואז עצור." </a:t>
            </a:r>
            <a:br>
              <a:rPr lang="he-IL" sz="2800" dirty="0" smtClean="0"/>
            </a:br>
            <a:r>
              <a:rPr lang="he-IL" sz="2800" dirty="0" smtClean="0"/>
              <a:t/>
            </a:r>
            <a:br>
              <a:rPr lang="he-IL" sz="2800" dirty="0" smtClean="0"/>
            </a:br>
            <a:r>
              <a:rPr lang="he-IL" sz="2800" dirty="0" smtClean="0"/>
              <a:t>-</a:t>
            </a:r>
            <a:r>
              <a:rPr lang="he-IL" sz="1800" dirty="0" smtClean="0"/>
              <a:t>לואיס קרול,'</a:t>
            </a:r>
            <a:r>
              <a:rPr lang="he-IL" sz="1800" dirty="0" err="1" smtClean="0"/>
              <a:t>הרפתקות</a:t>
            </a:r>
            <a:r>
              <a:rPr lang="he-IL" sz="1800" dirty="0" smtClean="0"/>
              <a:t> אליס בארץ הפלאות</a:t>
            </a:r>
            <a:r>
              <a:rPr lang="he-IL" sz="2800" dirty="0" smtClean="0"/>
              <a:t>'</a:t>
            </a:r>
            <a:endParaRPr lang="he-IL" sz="2800" dirty="0"/>
          </a:p>
        </p:txBody>
      </p:sp>
      <p:sp>
        <p:nvSpPr>
          <p:cNvPr id="3" name="כותרת משנה 2"/>
          <p:cNvSpPr>
            <a:spLocks noGrp="1"/>
          </p:cNvSpPr>
          <p:nvPr>
            <p:ph type="subTitle" idx="1"/>
          </p:nvPr>
        </p:nvSpPr>
        <p:spPr>
          <a:xfrm flipV="1">
            <a:off x="914400" y="4811310"/>
            <a:ext cx="9182100" cy="154389"/>
          </a:xfrm>
        </p:spPr>
        <p:txBody>
          <a:bodyPr>
            <a:normAutofit fontScale="25000" lnSpcReduction="20000"/>
          </a:bodyPr>
          <a:lstStyle/>
          <a:p>
            <a:endParaRPr lang="he-I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9184" y="495899"/>
            <a:ext cx="11713780" cy="3186706"/>
          </a:xfrm>
          <a:prstGeom prst="rect">
            <a:avLst/>
          </a:prstGeom>
        </p:spPr>
        <p:txBody>
          <a:bodyPr wrap="square">
            <a:spAutoFit/>
          </a:bodyPr>
          <a:lstStyle/>
          <a:p>
            <a:pPr algn="r" rtl="1">
              <a:lnSpc>
                <a:spcPct val="107000"/>
              </a:lnSpc>
            </a:pPr>
            <a:r>
              <a:rPr lang="he-IL" sz="4400" b="1" kern="1800" dirty="0">
                <a:solidFill>
                  <a:srgbClr val="4E4E4E"/>
                </a:solidFill>
                <a:latin typeface="Calibri" panose="020F0502020204030204" pitchFamily="34" charset="0"/>
                <a:ea typeface="Times New Roman" panose="02020603050405020304" pitchFamily="18" charset="0"/>
                <a:cs typeface="Times New Roman" panose="02020603050405020304" pitchFamily="18" charset="0"/>
              </a:rPr>
              <a:t>דלקים ביולוגיים – דור ראשון</a:t>
            </a:r>
            <a:endParaRPr lang="en-US" sz="2800" dirty="0">
              <a:latin typeface="Calibri" panose="020F0502020204030204" pitchFamily="34" charset="0"/>
              <a:ea typeface="Calibri" panose="020F0502020204030204" pitchFamily="34" charset="0"/>
              <a:cs typeface="Arial" panose="020B0604020202020204" pitchFamily="34" charset="0"/>
            </a:endParaRPr>
          </a:p>
          <a:p>
            <a:pPr algn="r">
              <a:lnSpc>
                <a:spcPct val="150000"/>
              </a:lnSpc>
            </a:pPr>
            <a:r>
              <a:rPr lang="he-IL" sz="2800" dirty="0" smtClean="0">
                <a:solidFill>
                  <a:srgbClr val="4E4E4E"/>
                </a:solidFill>
                <a:ea typeface="Times New Roman" panose="02020603050405020304" pitchFamily="18" charset="0"/>
                <a:cs typeface="Helvetica" panose="020B0604020202020204" pitchFamily="34" charset="0"/>
              </a:rPr>
              <a:t>דלקים </a:t>
            </a:r>
            <a:r>
              <a:rPr lang="he-IL" sz="2800" dirty="0">
                <a:solidFill>
                  <a:srgbClr val="4E4E4E"/>
                </a:solidFill>
                <a:ea typeface="Times New Roman" panose="02020603050405020304" pitchFamily="18" charset="0"/>
                <a:cs typeface="Helvetica" panose="020B0604020202020204" pitchFamily="34" charset="0"/>
              </a:rPr>
              <a:t>ביולוגיים הם </a:t>
            </a:r>
            <a:r>
              <a:rPr lang="he-IL" sz="2800" b="1" dirty="0">
                <a:solidFill>
                  <a:srgbClr val="FF0000"/>
                </a:solidFill>
                <a:ea typeface="Times New Roman" panose="02020603050405020304" pitchFamily="18" charset="0"/>
                <a:cs typeface="Helvetica" panose="020B0604020202020204" pitchFamily="34" charset="0"/>
              </a:rPr>
              <a:t>דלקים</a:t>
            </a:r>
            <a:r>
              <a:rPr lang="he-IL" sz="2800" dirty="0">
                <a:solidFill>
                  <a:srgbClr val="4E4E4E"/>
                </a:solidFill>
                <a:ea typeface="Times New Roman" panose="02020603050405020304" pitchFamily="18" charset="0"/>
                <a:cs typeface="Helvetica" panose="020B0604020202020204" pitchFamily="34" charset="0"/>
              </a:rPr>
              <a:t> </a:t>
            </a:r>
            <a:r>
              <a:rPr lang="he-IL" sz="2800" b="1" dirty="0">
                <a:solidFill>
                  <a:srgbClr val="0070C0"/>
                </a:solidFill>
                <a:ea typeface="Times New Roman" panose="02020603050405020304" pitchFamily="18" charset="0"/>
                <a:cs typeface="Helvetica" panose="020B0604020202020204" pitchFamily="34" charset="0"/>
              </a:rPr>
              <a:t>נוזליים</a:t>
            </a:r>
            <a:r>
              <a:rPr lang="he-IL" sz="2800" dirty="0">
                <a:solidFill>
                  <a:srgbClr val="4E4E4E"/>
                </a:solidFill>
                <a:ea typeface="Times New Roman" panose="02020603050405020304" pitchFamily="18" charset="0"/>
                <a:cs typeface="Helvetica" panose="020B0604020202020204" pitchFamily="34" charset="0"/>
              </a:rPr>
              <a:t> המופקים ממקורות צמחיים או מן החי וניתן להשתמש בהם כמו דלק רגיל להנעת מכוניות, משאיות, ואפילו מטוסים. </a:t>
            </a:r>
            <a:endParaRPr lang="he-IL" sz="2800" dirty="0" smtClean="0">
              <a:solidFill>
                <a:srgbClr val="4E4E4E"/>
              </a:solidFill>
              <a:ea typeface="Times New Roman" panose="02020603050405020304" pitchFamily="18" charset="0"/>
              <a:cs typeface="Helvetica" panose="020B0604020202020204" pitchFamily="34" charset="0"/>
            </a:endParaRPr>
          </a:p>
          <a:p>
            <a:pPr algn="r">
              <a:lnSpc>
                <a:spcPct val="150000"/>
              </a:lnSpc>
            </a:pPr>
            <a:r>
              <a:rPr lang="he-IL" sz="2800" dirty="0" smtClean="0">
                <a:solidFill>
                  <a:srgbClr val="4E4E4E"/>
                </a:solidFill>
                <a:ea typeface="Times New Roman" panose="02020603050405020304" pitchFamily="18" charset="0"/>
                <a:cs typeface="Helvetica" panose="020B0604020202020204" pitchFamily="34" charset="0"/>
              </a:rPr>
              <a:t>הדלקים </a:t>
            </a:r>
            <a:r>
              <a:rPr lang="he-IL" sz="2800" dirty="0">
                <a:solidFill>
                  <a:srgbClr val="4E4E4E"/>
                </a:solidFill>
                <a:ea typeface="Times New Roman" panose="02020603050405020304" pitchFamily="18" charset="0"/>
                <a:cs typeface="Helvetica" panose="020B0604020202020204" pitchFamily="34" charset="0"/>
              </a:rPr>
              <a:t>הפופולאריים ביותר בדור הראשון של שימוש בדלקים ביולוגיים הם </a:t>
            </a:r>
            <a:r>
              <a:rPr lang="he-IL" sz="2800" b="1" dirty="0">
                <a:solidFill>
                  <a:schemeClr val="accent6"/>
                </a:solidFill>
                <a:ea typeface="Times New Roman" panose="02020603050405020304" pitchFamily="18" charset="0"/>
                <a:cs typeface="Helvetica" panose="020B0604020202020204" pitchFamily="34" charset="0"/>
              </a:rPr>
              <a:t>אתנול</a:t>
            </a:r>
            <a:r>
              <a:rPr lang="he-IL" sz="2800" dirty="0">
                <a:solidFill>
                  <a:srgbClr val="4E4E4E"/>
                </a:solidFill>
                <a:ea typeface="Times New Roman" panose="02020603050405020304" pitchFamily="18" charset="0"/>
                <a:cs typeface="Helvetica" panose="020B0604020202020204" pitchFamily="34" charset="0"/>
              </a:rPr>
              <a:t> </a:t>
            </a:r>
            <a:endParaRPr lang="he-IL" sz="2800" dirty="0" smtClean="0">
              <a:solidFill>
                <a:srgbClr val="4E4E4E"/>
              </a:solidFill>
              <a:ea typeface="Times New Roman" panose="02020603050405020304" pitchFamily="18" charset="0"/>
              <a:cs typeface="Helvetica" panose="020B0604020202020204" pitchFamily="34" charset="0"/>
            </a:endParaRPr>
          </a:p>
          <a:p>
            <a:pPr algn="r"/>
            <a:r>
              <a:rPr lang="he-IL" sz="2800" dirty="0" smtClean="0">
                <a:solidFill>
                  <a:srgbClr val="4E4E4E"/>
                </a:solidFill>
                <a:ea typeface="Times New Roman" panose="02020603050405020304" pitchFamily="18" charset="0"/>
                <a:cs typeface="Helvetica" panose="020B0604020202020204" pitchFamily="34" charset="0"/>
              </a:rPr>
              <a:t>וביו-דיזל</a:t>
            </a:r>
            <a:r>
              <a:rPr lang="he-IL" dirty="0" smtClean="0">
                <a:solidFill>
                  <a:srgbClr val="4E4E4E"/>
                </a:solidFill>
                <a:ea typeface="Times New Roman" panose="02020603050405020304" pitchFamily="18" charset="0"/>
                <a:cs typeface="Helvetica" panose="020B0604020202020204" pitchFamily="34" charset="0"/>
              </a:rPr>
              <a:t>.</a:t>
            </a:r>
            <a:endParaRPr lang="en-US" dirty="0"/>
          </a:p>
        </p:txBody>
      </p:sp>
      <p:sp>
        <p:nvSpPr>
          <p:cNvPr id="3" name="Rectangle 2"/>
          <p:cNvSpPr/>
          <p:nvPr/>
        </p:nvSpPr>
        <p:spPr>
          <a:xfrm>
            <a:off x="315310" y="3032253"/>
            <a:ext cx="11587655" cy="2354491"/>
          </a:xfrm>
          <a:prstGeom prst="rect">
            <a:avLst/>
          </a:prstGeom>
        </p:spPr>
        <p:txBody>
          <a:bodyPr wrap="square">
            <a:spAutoFit/>
          </a:bodyPr>
          <a:lstStyle/>
          <a:p>
            <a:pPr algn="just" rtl="1">
              <a:lnSpc>
                <a:spcPct val="150000"/>
              </a:lnSpc>
            </a:pPr>
            <a:endParaRPr lang="he-IL" sz="2800" dirty="0" smtClean="0">
              <a:solidFill>
                <a:srgbClr val="4E4E4E"/>
              </a:solidFill>
              <a:latin typeface="Calibri" panose="020F0502020204030204" pitchFamily="34" charset="0"/>
              <a:ea typeface="Times New Roman" panose="02020603050405020304" pitchFamily="18" charset="0"/>
              <a:cs typeface="Helvetica" panose="020B0604020202020204" pitchFamily="34" charset="0"/>
            </a:endParaRPr>
          </a:p>
          <a:p>
            <a:pPr algn="r" rtl="1"/>
            <a:r>
              <a:rPr lang="he-IL" sz="2800" dirty="0" smtClean="0">
                <a:solidFill>
                  <a:srgbClr val="4E4E4E"/>
                </a:solidFill>
                <a:latin typeface="Calibri" panose="020F0502020204030204" pitchFamily="34" charset="0"/>
                <a:ea typeface="Times New Roman" panose="02020603050405020304" pitchFamily="18" charset="0"/>
                <a:cs typeface="Helvetica" panose="020B0604020202020204" pitchFamily="34" charset="0"/>
              </a:rPr>
              <a:t>אתנול </a:t>
            </a:r>
            <a:r>
              <a:rPr lang="he-IL" sz="2800" dirty="0">
                <a:solidFill>
                  <a:srgbClr val="4E4E4E"/>
                </a:solidFill>
                <a:latin typeface="Calibri" panose="020F0502020204030204" pitchFamily="34" charset="0"/>
                <a:ea typeface="Times New Roman" panose="02020603050405020304" pitchFamily="18" charset="0"/>
                <a:cs typeface="Helvetica" panose="020B0604020202020204" pitchFamily="34" charset="0"/>
              </a:rPr>
              <a:t>(דור ראשון) מיוצר ע"י התססה של </a:t>
            </a:r>
            <a:r>
              <a:rPr lang="he-IL" sz="2800" b="1" dirty="0">
                <a:solidFill>
                  <a:schemeClr val="accent2">
                    <a:lumMod val="75000"/>
                  </a:schemeClr>
                </a:solidFill>
                <a:latin typeface="Calibri" panose="020F0502020204030204" pitchFamily="34" charset="0"/>
                <a:ea typeface="Times New Roman" panose="02020603050405020304" pitchFamily="18" charset="0"/>
                <a:cs typeface="Helvetica" panose="020B0604020202020204" pitchFamily="34" charset="0"/>
              </a:rPr>
              <a:t>סוכרים</a:t>
            </a:r>
            <a:r>
              <a:rPr lang="he-IL" sz="2800" dirty="0">
                <a:solidFill>
                  <a:srgbClr val="4E4E4E"/>
                </a:solidFill>
                <a:latin typeface="Calibri" panose="020F0502020204030204" pitchFamily="34" charset="0"/>
                <a:ea typeface="Times New Roman" panose="02020603050405020304" pitchFamily="18" charset="0"/>
                <a:cs typeface="Helvetica" panose="020B0604020202020204" pitchFamily="34" charset="0"/>
              </a:rPr>
              <a:t> כאשר </a:t>
            </a:r>
            <a:r>
              <a:rPr lang="he-IL" sz="2800" dirty="0" smtClean="0">
                <a:solidFill>
                  <a:srgbClr val="4E4E4E"/>
                </a:solidFill>
                <a:latin typeface="Calibri" panose="020F0502020204030204" pitchFamily="34" charset="0"/>
                <a:ea typeface="Times New Roman" panose="02020603050405020304" pitchFamily="18" charset="0"/>
                <a:cs typeface="Helvetica" panose="020B0604020202020204" pitchFamily="34" charset="0"/>
              </a:rPr>
              <a:t>הסוכרים מופקים מה"פירות" </a:t>
            </a:r>
          </a:p>
          <a:p>
            <a:pPr algn="r" rtl="1">
              <a:lnSpc>
                <a:spcPct val="150000"/>
              </a:lnSpc>
            </a:pPr>
            <a:r>
              <a:rPr lang="he-IL" sz="2800" dirty="0" smtClean="0">
                <a:solidFill>
                  <a:srgbClr val="4E4E4E"/>
                </a:solidFill>
                <a:latin typeface="Calibri" panose="020F0502020204030204" pitchFamily="34" charset="0"/>
                <a:ea typeface="Times New Roman" panose="02020603050405020304" pitchFamily="18" charset="0"/>
                <a:cs typeface="Helvetica" panose="020B0604020202020204" pitchFamily="34" charset="0"/>
              </a:rPr>
              <a:t>של </a:t>
            </a:r>
            <a:r>
              <a:rPr lang="he-IL" sz="2800" dirty="0">
                <a:solidFill>
                  <a:srgbClr val="4E4E4E"/>
                </a:solidFill>
                <a:latin typeface="Calibri" panose="020F0502020204030204" pitchFamily="34" charset="0"/>
                <a:ea typeface="Times New Roman" panose="02020603050405020304" pitchFamily="18" charset="0"/>
                <a:cs typeface="Helvetica" panose="020B0604020202020204" pitchFamily="34" charset="0"/>
              </a:rPr>
              <a:t>צמחי מאכל. </a:t>
            </a:r>
            <a:endParaRPr lang="he-IL" sz="2800" dirty="0" smtClean="0">
              <a:solidFill>
                <a:srgbClr val="4E4E4E"/>
              </a:solidFill>
              <a:latin typeface="Calibri" panose="020F0502020204030204" pitchFamily="34" charset="0"/>
              <a:ea typeface="Times New Roman" panose="02020603050405020304" pitchFamily="18" charset="0"/>
              <a:cs typeface="Helvetica" panose="020B0604020202020204" pitchFamily="34" charset="0"/>
            </a:endParaRPr>
          </a:p>
          <a:p>
            <a:pPr algn="just" rtl="1">
              <a:lnSpc>
                <a:spcPts val="1350"/>
              </a:lnSpc>
            </a:pPr>
            <a:endParaRPr lang="he-IL" sz="2800" dirty="0">
              <a:solidFill>
                <a:srgbClr val="4E4E4E"/>
              </a:solidFill>
              <a:latin typeface="Calibri" panose="020F0502020204030204" pitchFamily="34" charset="0"/>
              <a:ea typeface="Times New Roman" panose="02020603050405020304" pitchFamily="18" charset="0"/>
              <a:cs typeface="Helvetica" panose="020B0604020202020204" pitchFamily="34" charset="0"/>
            </a:endParaRPr>
          </a:p>
          <a:p>
            <a:pPr algn="just" rtl="1">
              <a:lnSpc>
                <a:spcPts val="1350"/>
              </a:lnSpc>
            </a:pPr>
            <a:endParaRPr lang="he-IL" sz="2800" dirty="0" smtClean="0">
              <a:solidFill>
                <a:srgbClr val="4E4E4E"/>
              </a:solidFill>
              <a:latin typeface="Calibri" panose="020F0502020204030204" pitchFamily="34" charset="0"/>
              <a:ea typeface="Times New Roman" panose="02020603050405020304" pitchFamily="18" charset="0"/>
              <a:cs typeface="Helvetica" panose="020B0604020202020204" pitchFamily="34" charset="0"/>
            </a:endParaRPr>
          </a:p>
          <a:p>
            <a:pPr algn="just" rtl="1">
              <a:lnSpc>
                <a:spcPts val="1350"/>
              </a:lnSpc>
            </a:pPr>
            <a:r>
              <a:rPr lang="he-IL" sz="2800" dirty="0" smtClean="0">
                <a:solidFill>
                  <a:srgbClr val="4E4E4E"/>
                </a:solidFill>
                <a:latin typeface="Calibri" panose="020F0502020204030204" pitchFamily="34" charset="0"/>
                <a:ea typeface="Times New Roman" panose="02020603050405020304" pitchFamily="18" charset="0"/>
                <a:cs typeface="Helvetica" panose="020B0604020202020204" pitchFamily="34" charset="0"/>
              </a:rPr>
              <a:t>בארה"ב </a:t>
            </a:r>
            <a:r>
              <a:rPr lang="he-IL" sz="2800" dirty="0">
                <a:solidFill>
                  <a:srgbClr val="4E4E4E"/>
                </a:solidFill>
                <a:latin typeface="Calibri" panose="020F0502020204030204" pitchFamily="34" charset="0"/>
                <a:ea typeface="Times New Roman" panose="02020603050405020304" pitchFamily="18" charset="0"/>
                <a:cs typeface="Helvetica" panose="020B0604020202020204" pitchFamily="34" charset="0"/>
              </a:rPr>
              <a:t>משתמשים בתירס כחומר הגלם, </a:t>
            </a:r>
            <a:r>
              <a:rPr lang="he-IL" sz="2800" dirty="0" smtClean="0">
                <a:solidFill>
                  <a:srgbClr val="4E4E4E"/>
                </a:solidFill>
                <a:latin typeface="Calibri" panose="020F0502020204030204" pitchFamily="34" charset="0"/>
                <a:ea typeface="Times New Roman" panose="02020603050405020304" pitchFamily="18" charset="0"/>
                <a:cs typeface="Helvetica" panose="020B0604020202020204" pitchFamily="34" charset="0"/>
              </a:rPr>
              <a:t>ובברזיל משתמשים </a:t>
            </a:r>
            <a:r>
              <a:rPr lang="he-IL" sz="2800" dirty="0">
                <a:solidFill>
                  <a:srgbClr val="4E4E4E"/>
                </a:solidFill>
                <a:latin typeface="Calibri" panose="020F0502020204030204" pitchFamily="34" charset="0"/>
                <a:ea typeface="Times New Roman" panose="02020603050405020304" pitchFamily="18" charset="0"/>
                <a:cs typeface="Helvetica" panose="020B0604020202020204" pitchFamily="34" charset="0"/>
              </a:rPr>
              <a:t>בקני סוכר.</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Rectangle 3"/>
          <p:cNvSpPr/>
          <p:nvPr/>
        </p:nvSpPr>
        <p:spPr>
          <a:xfrm>
            <a:off x="583323" y="5386744"/>
            <a:ext cx="11319641" cy="954107"/>
          </a:xfrm>
          <a:prstGeom prst="rect">
            <a:avLst/>
          </a:prstGeom>
        </p:spPr>
        <p:txBody>
          <a:bodyPr wrap="square">
            <a:spAutoFit/>
          </a:bodyPr>
          <a:lstStyle/>
          <a:p>
            <a:pPr algn="r"/>
            <a:r>
              <a:rPr lang="he-IL" sz="2800" dirty="0">
                <a:solidFill>
                  <a:srgbClr val="4E4E4E"/>
                </a:solidFill>
                <a:ea typeface="Times New Roman" panose="02020603050405020304" pitchFamily="18" charset="0"/>
                <a:cs typeface="Helvetica" panose="020B0604020202020204" pitchFamily="34" charset="0"/>
              </a:rPr>
              <a:t>ביודיזל עובר תהליך דומה אך חומר הגלם שונה, למשל פולי סויה, והוא משמש להנעת מנועי דיזל.</a:t>
            </a:r>
            <a:endParaRPr lang="en-US" sz="2800" dirty="0"/>
          </a:p>
        </p:txBody>
      </p:sp>
    </p:spTree>
    <p:extLst>
      <p:ext uri="{BB962C8B-B14F-4D97-AF65-F5344CB8AC3E}">
        <p14:creationId xmlns="" xmlns:p14="http://schemas.microsoft.com/office/powerpoint/2010/main" val="11234005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93173" y="491452"/>
            <a:ext cx="7384989" cy="816827"/>
          </a:xfrm>
          <a:prstGeom prst="rect">
            <a:avLst/>
          </a:prstGeom>
        </p:spPr>
        <p:txBody>
          <a:bodyPr wrap="square">
            <a:spAutoFit/>
          </a:bodyPr>
          <a:lstStyle/>
          <a:p>
            <a:pPr algn="r" rtl="1">
              <a:lnSpc>
                <a:spcPct val="107000"/>
              </a:lnSpc>
            </a:pPr>
            <a:r>
              <a:rPr lang="he-IL" sz="4400" b="1" kern="1800" dirty="0">
                <a:solidFill>
                  <a:srgbClr val="4E4E4E"/>
                </a:solidFill>
                <a:latin typeface="Calibri" panose="020F0502020204030204" pitchFamily="34" charset="0"/>
                <a:ea typeface="Times New Roman" panose="02020603050405020304" pitchFamily="18" charset="0"/>
                <a:cs typeface="Times New Roman" panose="02020603050405020304" pitchFamily="18" charset="0"/>
              </a:rPr>
              <a:t>דלקים ביולוגיים – דור שני</a:t>
            </a:r>
            <a:endParaRPr lang="en-US" sz="4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Rectangle 2"/>
          <p:cNvSpPr/>
          <p:nvPr/>
        </p:nvSpPr>
        <p:spPr>
          <a:xfrm>
            <a:off x="1" y="1308279"/>
            <a:ext cx="11878161" cy="4832092"/>
          </a:xfrm>
          <a:prstGeom prst="rect">
            <a:avLst/>
          </a:prstGeom>
        </p:spPr>
        <p:txBody>
          <a:bodyPr wrap="square">
            <a:spAutoFit/>
          </a:bodyPr>
          <a:lstStyle/>
          <a:p>
            <a:pPr algn="r" rtl="1"/>
            <a:r>
              <a:rPr lang="he-IL" sz="2800" dirty="0">
                <a:solidFill>
                  <a:srgbClr val="4E4E4E"/>
                </a:solidFill>
                <a:ea typeface="Times New Roman" panose="02020603050405020304" pitchFamily="18" charset="0"/>
                <a:cs typeface="Helvetica" panose="020B0604020202020204" pitchFamily="34" charset="0"/>
              </a:rPr>
              <a:t>אתנול </a:t>
            </a:r>
            <a:r>
              <a:rPr lang="he-IL" sz="2800" dirty="0">
                <a:solidFill>
                  <a:schemeClr val="accent2">
                    <a:lumMod val="50000"/>
                  </a:schemeClr>
                </a:solidFill>
                <a:ea typeface="Times New Roman" panose="02020603050405020304" pitchFamily="18" charset="0"/>
                <a:cs typeface="Helvetica" panose="020B0604020202020204" pitchFamily="34" charset="0"/>
              </a:rPr>
              <a:t>צלולוז</a:t>
            </a:r>
            <a:r>
              <a:rPr lang="he-IL" sz="2800" dirty="0">
                <a:solidFill>
                  <a:srgbClr val="4E4E4E"/>
                </a:solidFill>
                <a:ea typeface="Times New Roman" panose="02020603050405020304" pitchFamily="18" charset="0"/>
                <a:cs typeface="Helvetica" panose="020B0604020202020204" pitchFamily="34" charset="0"/>
              </a:rPr>
              <a:t>י (</a:t>
            </a:r>
            <a:r>
              <a:rPr lang="en-US" sz="2800" dirty="0">
                <a:solidFill>
                  <a:srgbClr val="4E4E4E"/>
                </a:solidFill>
                <a:latin typeface="Helvetica" panose="020B0604020202020204" pitchFamily="34" charset="0"/>
                <a:ea typeface="Times New Roman" panose="02020603050405020304" pitchFamily="18" charset="0"/>
              </a:rPr>
              <a:t>Cellulosic Ethanol</a:t>
            </a:r>
            <a:r>
              <a:rPr lang="he-IL" sz="2800" dirty="0">
                <a:solidFill>
                  <a:srgbClr val="4E4E4E"/>
                </a:solidFill>
                <a:ea typeface="Times New Roman" panose="02020603050405020304" pitchFamily="18" charset="0"/>
                <a:cs typeface="Helvetica" panose="020B0604020202020204" pitchFamily="34" charset="0"/>
              </a:rPr>
              <a:t>) הוא אתנול המופק מפסולת חקלאית ומצמחי בר </a:t>
            </a:r>
            <a:endParaRPr lang="he-IL" sz="2800" dirty="0" smtClean="0">
              <a:solidFill>
                <a:srgbClr val="4E4E4E"/>
              </a:solidFill>
              <a:ea typeface="Times New Roman" panose="02020603050405020304" pitchFamily="18" charset="0"/>
              <a:cs typeface="Helvetica" panose="020B0604020202020204" pitchFamily="34" charset="0"/>
            </a:endParaRPr>
          </a:p>
          <a:p>
            <a:pPr algn="r" rtl="1"/>
            <a:r>
              <a:rPr lang="he-IL" sz="2800" dirty="0" smtClean="0">
                <a:solidFill>
                  <a:srgbClr val="4E4E4E"/>
                </a:solidFill>
                <a:ea typeface="Times New Roman" panose="02020603050405020304" pitchFamily="18" charset="0"/>
                <a:cs typeface="Helvetica" panose="020B0604020202020204" pitchFamily="34" charset="0"/>
              </a:rPr>
              <a:t>שונים</a:t>
            </a:r>
            <a:r>
              <a:rPr lang="he-IL" sz="2800" dirty="0">
                <a:solidFill>
                  <a:srgbClr val="4E4E4E"/>
                </a:solidFill>
                <a:ea typeface="Times New Roman" panose="02020603050405020304" pitchFamily="18" charset="0"/>
                <a:cs typeface="Helvetica" panose="020B0604020202020204" pitchFamily="34" charset="0"/>
              </a:rPr>
              <a:t>. </a:t>
            </a:r>
            <a:endParaRPr lang="he-IL" sz="2800" dirty="0" smtClean="0">
              <a:solidFill>
                <a:srgbClr val="4E4E4E"/>
              </a:solidFill>
              <a:ea typeface="Times New Roman" panose="02020603050405020304" pitchFamily="18" charset="0"/>
              <a:cs typeface="Helvetica" panose="020B0604020202020204" pitchFamily="34" charset="0"/>
            </a:endParaRPr>
          </a:p>
          <a:p>
            <a:pPr algn="r" rtl="1">
              <a:lnSpc>
                <a:spcPct val="150000"/>
              </a:lnSpc>
            </a:pPr>
            <a:r>
              <a:rPr lang="he-IL" sz="2800" dirty="0" smtClean="0">
                <a:solidFill>
                  <a:srgbClr val="4E4E4E"/>
                </a:solidFill>
                <a:ea typeface="Times New Roman" panose="02020603050405020304" pitchFamily="18" charset="0"/>
                <a:cs typeface="Helvetica" panose="020B0604020202020204" pitchFamily="34" charset="0"/>
              </a:rPr>
              <a:t>גם </a:t>
            </a:r>
            <a:r>
              <a:rPr lang="he-IL" sz="2800" dirty="0">
                <a:solidFill>
                  <a:srgbClr val="4E4E4E"/>
                </a:solidFill>
                <a:ea typeface="Times New Roman" panose="02020603050405020304" pitchFamily="18" charset="0"/>
                <a:cs typeface="Helvetica" panose="020B0604020202020204" pitchFamily="34" charset="0"/>
              </a:rPr>
              <a:t>חומרים אלו מכילים סוכר רב, אך כדי למצות אותו </a:t>
            </a:r>
            <a:r>
              <a:rPr lang="he-IL" sz="2800" dirty="0" smtClean="0">
                <a:solidFill>
                  <a:srgbClr val="4E4E4E"/>
                </a:solidFill>
                <a:ea typeface="Times New Roman" panose="02020603050405020304" pitchFamily="18" charset="0"/>
                <a:cs typeface="Helvetica" panose="020B0604020202020204" pitchFamily="34" charset="0"/>
              </a:rPr>
              <a:t>ולהפכו </a:t>
            </a:r>
            <a:r>
              <a:rPr lang="he-IL" sz="2800" dirty="0">
                <a:solidFill>
                  <a:srgbClr val="4E4E4E"/>
                </a:solidFill>
                <a:ea typeface="Times New Roman" panose="02020603050405020304" pitchFamily="18" charset="0"/>
                <a:cs typeface="Helvetica" panose="020B0604020202020204" pitchFamily="34" charset="0"/>
              </a:rPr>
              <a:t>לאתנול יש צורך בהשקעת </a:t>
            </a:r>
            <a:endParaRPr lang="he-IL" sz="2800" dirty="0" smtClean="0">
              <a:solidFill>
                <a:srgbClr val="4E4E4E"/>
              </a:solidFill>
              <a:ea typeface="Times New Roman" panose="02020603050405020304" pitchFamily="18" charset="0"/>
              <a:cs typeface="Helvetica" panose="020B0604020202020204" pitchFamily="34" charset="0"/>
            </a:endParaRPr>
          </a:p>
          <a:p>
            <a:pPr algn="r" rtl="1"/>
            <a:r>
              <a:rPr lang="he-IL" sz="2800" dirty="0" smtClean="0">
                <a:solidFill>
                  <a:srgbClr val="4E4E4E"/>
                </a:solidFill>
                <a:ea typeface="Times New Roman" panose="02020603050405020304" pitchFamily="18" charset="0"/>
                <a:cs typeface="Helvetica" panose="020B0604020202020204" pitchFamily="34" charset="0"/>
              </a:rPr>
              <a:t>אנרגיה </a:t>
            </a:r>
            <a:r>
              <a:rPr lang="he-IL" sz="2800" dirty="0">
                <a:solidFill>
                  <a:srgbClr val="4E4E4E"/>
                </a:solidFill>
                <a:ea typeface="Times New Roman" panose="02020603050405020304" pitchFamily="18" charset="0"/>
                <a:cs typeface="Helvetica" panose="020B0604020202020204" pitchFamily="34" charset="0"/>
              </a:rPr>
              <a:t>רבה. </a:t>
            </a:r>
            <a:endParaRPr lang="he-IL" sz="2800" dirty="0" smtClean="0">
              <a:solidFill>
                <a:srgbClr val="4E4E4E"/>
              </a:solidFill>
              <a:ea typeface="Times New Roman" panose="02020603050405020304" pitchFamily="18" charset="0"/>
              <a:cs typeface="Helvetica" panose="020B0604020202020204" pitchFamily="34" charset="0"/>
            </a:endParaRPr>
          </a:p>
          <a:p>
            <a:pPr algn="r" rtl="1">
              <a:lnSpc>
                <a:spcPct val="150000"/>
              </a:lnSpc>
            </a:pPr>
            <a:r>
              <a:rPr lang="he-IL" sz="2800" dirty="0" smtClean="0">
                <a:solidFill>
                  <a:srgbClr val="4E4E4E"/>
                </a:solidFill>
                <a:ea typeface="Times New Roman" panose="02020603050405020304" pitchFamily="18" charset="0"/>
                <a:cs typeface="Helvetica" panose="020B0604020202020204" pitchFamily="34" charset="0"/>
              </a:rPr>
              <a:t>היתרון </a:t>
            </a:r>
            <a:r>
              <a:rPr lang="he-IL" sz="2800" dirty="0">
                <a:solidFill>
                  <a:srgbClr val="4E4E4E"/>
                </a:solidFill>
                <a:ea typeface="Times New Roman" panose="02020603050405020304" pitchFamily="18" charset="0"/>
                <a:cs typeface="Helvetica" panose="020B0604020202020204" pitchFamily="34" charset="0"/>
              </a:rPr>
              <a:t>באתנול צלולוזי הוא הגיוון הרב בחומר הגלם הנדרש להפקתו. </a:t>
            </a:r>
            <a:endParaRPr lang="he-IL" sz="2800" dirty="0" smtClean="0">
              <a:solidFill>
                <a:srgbClr val="4E4E4E"/>
              </a:solidFill>
              <a:ea typeface="Times New Roman" panose="02020603050405020304" pitchFamily="18" charset="0"/>
              <a:cs typeface="Helvetica" panose="020B0604020202020204" pitchFamily="34" charset="0"/>
            </a:endParaRPr>
          </a:p>
          <a:p>
            <a:pPr algn="r" rtl="1">
              <a:lnSpc>
                <a:spcPct val="150000"/>
              </a:lnSpc>
            </a:pPr>
            <a:r>
              <a:rPr lang="he-IL" sz="2800" dirty="0" smtClean="0">
                <a:solidFill>
                  <a:srgbClr val="4E4E4E"/>
                </a:solidFill>
                <a:ea typeface="Times New Roman" panose="02020603050405020304" pitchFamily="18" charset="0"/>
                <a:cs typeface="Helvetica" panose="020B0604020202020204" pitchFamily="34" charset="0"/>
              </a:rPr>
              <a:t>ניתן </a:t>
            </a:r>
            <a:r>
              <a:rPr lang="he-IL" sz="2800" dirty="0">
                <a:solidFill>
                  <a:srgbClr val="4E4E4E"/>
                </a:solidFill>
                <a:ea typeface="Times New Roman" panose="02020603050405020304" pitchFamily="18" charset="0"/>
                <a:cs typeface="Helvetica" panose="020B0604020202020204" pitchFamily="34" charset="0"/>
              </a:rPr>
              <a:t>להשתמש בכול מיני צמחי בר הגדלים (כמעט) ללא השקעה על אדמות </a:t>
            </a:r>
            <a:r>
              <a:rPr lang="he-IL" sz="2800" dirty="0" smtClean="0">
                <a:solidFill>
                  <a:srgbClr val="4E4E4E"/>
                </a:solidFill>
                <a:ea typeface="Times New Roman" panose="02020603050405020304" pitchFamily="18" charset="0"/>
                <a:cs typeface="Helvetica" panose="020B0604020202020204" pitchFamily="34" charset="0"/>
              </a:rPr>
              <a:t>שאינן </a:t>
            </a:r>
          </a:p>
          <a:p>
            <a:pPr algn="r" rtl="1"/>
            <a:r>
              <a:rPr lang="he-IL" sz="2800" dirty="0" smtClean="0">
                <a:solidFill>
                  <a:srgbClr val="4E4E4E"/>
                </a:solidFill>
                <a:ea typeface="Times New Roman" panose="02020603050405020304" pitchFamily="18" charset="0"/>
                <a:cs typeface="Helvetica" panose="020B0604020202020204" pitchFamily="34" charset="0"/>
              </a:rPr>
              <a:t>מתאימות </a:t>
            </a:r>
            <a:r>
              <a:rPr lang="he-IL" sz="2800" dirty="0">
                <a:solidFill>
                  <a:srgbClr val="4E4E4E"/>
                </a:solidFill>
                <a:ea typeface="Times New Roman" panose="02020603050405020304" pitchFamily="18" charset="0"/>
                <a:cs typeface="Helvetica" panose="020B0604020202020204" pitchFamily="34" charset="0"/>
              </a:rPr>
              <a:t>לעיבודים חקלאיים אחרים. </a:t>
            </a:r>
            <a:endParaRPr lang="he-IL" sz="2800" dirty="0" smtClean="0">
              <a:solidFill>
                <a:srgbClr val="4E4E4E"/>
              </a:solidFill>
              <a:ea typeface="Times New Roman" panose="02020603050405020304" pitchFamily="18" charset="0"/>
              <a:cs typeface="Helvetica" panose="020B0604020202020204" pitchFamily="34" charset="0"/>
            </a:endParaRPr>
          </a:p>
          <a:p>
            <a:pPr algn="r" rtl="1">
              <a:lnSpc>
                <a:spcPct val="150000"/>
              </a:lnSpc>
            </a:pPr>
            <a:r>
              <a:rPr lang="he-IL" sz="2800" dirty="0" smtClean="0">
                <a:solidFill>
                  <a:srgbClr val="4E4E4E"/>
                </a:solidFill>
                <a:ea typeface="Times New Roman" panose="02020603050405020304" pitchFamily="18" charset="0"/>
                <a:cs typeface="Helvetica" panose="020B0604020202020204" pitchFamily="34" charset="0"/>
              </a:rPr>
              <a:t>כמו </a:t>
            </a:r>
            <a:r>
              <a:rPr lang="he-IL" sz="2800" dirty="0">
                <a:solidFill>
                  <a:srgbClr val="4E4E4E"/>
                </a:solidFill>
                <a:ea typeface="Times New Roman" panose="02020603050405020304" pitchFamily="18" charset="0"/>
                <a:cs typeface="Helvetica" panose="020B0604020202020204" pitchFamily="34" charset="0"/>
              </a:rPr>
              <a:t>כן ניתן להשתמש בכל מיני פסולת חקלאית ופסולת עץ וע"י כך לפתור גם את בעיית </a:t>
            </a:r>
            <a:endParaRPr lang="he-IL" sz="2800" dirty="0" smtClean="0">
              <a:solidFill>
                <a:srgbClr val="4E4E4E"/>
              </a:solidFill>
              <a:ea typeface="Times New Roman" panose="02020603050405020304" pitchFamily="18" charset="0"/>
              <a:cs typeface="Helvetica" panose="020B0604020202020204" pitchFamily="34" charset="0"/>
            </a:endParaRPr>
          </a:p>
          <a:p>
            <a:pPr algn="r" rtl="1"/>
            <a:r>
              <a:rPr lang="he-IL" sz="2800" dirty="0" smtClean="0">
                <a:solidFill>
                  <a:srgbClr val="4E4E4E"/>
                </a:solidFill>
                <a:ea typeface="Times New Roman" panose="02020603050405020304" pitchFamily="18" charset="0"/>
                <a:cs typeface="Helvetica" panose="020B0604020202020204" pitchFamily="34" charset="0"/>
              </a:rPr>
              <a:t>הטמנת </a:t>
            </a:r>
            <a:r>
              <a:rPr lang="he-IL" sz="2800" dirty="0">
                <a:solidFill>
                  <a:srgbClr val="4E4E4E"/>
                </a:solidFill>
                <a:ea typeface="Times New Roman" panose="02020603050405020304" pitchFamily="18" charset="0"/>
                <a:cs typeface="Helvetica" panose="020B0604020202020204" pitchFamily="34" charset="0"/>
              </a:rPr>
              <a:t>הפסולת.</a:t>
            </a:r>
            <a:endParaRPr lang="en-US" sz="2800" dirty="0"/>
          </a:p>
        </p:txBody>
      </p:sp>
    </p:spTree>
    <p:extLst>
      <p:ext uri="{BB962C8B-B14F-4D97-AF65-F5344CB8AC3E}">
        <p14:creationId xmlns="" xmlns:p14="http://schemas.microsoft.com/office/powerpoint/2010/main" val="29864373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342114" y="485367"/>
            <a:ext cx="1513556" cy="769441"/>
          </a:xfrm>
          <a:prstGeom prst="rect">
            <a:avLst/>
          </a:prstGeom>
        </p:spPr>
        <p:txBody>
          <a:bodyPr wrap="none">
            <a:spAutoFit/>
          </a:bodyPr>
          <a:lstStyle/>
          <a:p>
            <a:r>
              <a:rPr lang="he-IL" sz="4400" b="1" kern="1800" dirty="0">
                <a:solidFill>
                  <a:srgbClr val="4E4E4E"/>
                </a:solidFill>
                <a:ea typeface="Times New Roman" panose="02020603050405020304" pitchFamily="18" charset="0"/>
                <a:cs typeface="Times New Roman" panose="02020603050405020304" pitchFamily="18" charset="0"/>
              </a:rPr>
              <a:t>וירדיה</a:t>
            </a:r>
            <a:endParaRPr lang="en-US" sz="4400" dirty="0"/>
          </a:p>
        </p:txBody>
      </p:sp>
      <p:sp>
        <p:nvSpPr>
          <p:cNvPr id="3" name="Rectangle 2"/>
          <p:cNvSpPr/>
          <p:nvPr/>
        </p:nvSpPr>
        <p:spPr>
          <a:xfrm>
            <a:off x="157656" y="1387366"/>
            <a:ext cx="11698014" cy="4616648"/>
          </a:xfrm>
          <a:prstGeom prst="rect">
            <a:avLst/>
          </a:prstGeom>
        </p:spPr>
        <p:txBody>
          <a:bodyPr wrap="square">
            <a:spAutoFit/>
          </a:bodyPr>
          <a:lstStyle/>
          <a:p>
            <a:pPr algn="r" rtl="1">
              <a:lnSpc>
                <a:spcPct val="150000"/>
              </a:lnSpc>
            </a:pPr>
            <a:r>
              <a:rPr lang="he-IL" sz="2800" dirty="0">
                <a:solidFill>
                  <a:srgbClr val="4E4E4E"/>
                </a:solidFill>
                <a:latin typeface="Calibri" panose="020F0502020204030204" pitchFamily="34" charset="0"/>
                <a:ea typeface="Times New Roman" panose="02020603050405020304" pitchFamily="18" charset="0"/>
                <a:cs typeface="Helvetica" panose="020B0604020202020204" pitchFamily="34" charset="0"/>
              </a:rPr>
              <a:t>חברת וירדיה הישראלית גייסה לאחרונה כ 100 מיליון דולר להקמת </a:t>
            </a:r>
            <a:r>
              <a:rPr lang="he-IL" sz="2800" dirty="0" smtClean="0">
                <a:solidFill>
                  <a:srgbClr val="4E4E4E"/>
                </a:solidFill>
                <a:latin typeface="Calibri" panose="020F0502020204030204" pitchFamily="34" charset="0"/>
                <a:ea typeface="Times New Roman" panose="02020603050405020304" pitchFamily="18" charset="0"/>
                <a:cs typeface="Helvetica" panose="020B0604020202020204" pitchFamily="34" charset="0"/>
              </a:rPr>
              <a:t>מפעלים במיסיסיפי </a:t>
            </a:r>
            <a:r>
              <a:rPr lang="he-IL" sz="2800" dirty="0">
                <a:solidFill>
                  <a:srgbClr val="4E4E4E"/>
                </a:solidFill>
                <a:latin typeface="Calibri" panose="020F0502020204030204" pitchFamily="34" charset="0"/>
                <a:ea typeface="Times New Roman" panose="02020603050405020304" pitchFamily="18" charset="0"/>
                <a:cs typeface="Helvetica" panose="020B0604020202020204" pitchFamily="34" charset="0"/>
              </a:rPr>
              <a:t>ארה"ב לעיבוד עצי אורן, ששימשו בעבר לתעשיית הנייר, </a:t>
            </a:r>
            <a:r>
              <a:rPr lang="he-IL" sz="2800" dirty="0" smtClean="0">
                <a:solidFill>
                  <a:srgbClr val="4E4E4E"/>
                </a:solidFill>
                <a:latin typeface="Calibri" panose="020F0502020204030204" pitchFamily="34" charset="0"/>
                <a:ea typeface="Times New Roman" panose="02020603050405020304" pitchFamily="18" charset="0"/>
                <a:cs typeface="Helvetica" panose="020B0604020202020204" pitchFamily="34" charset="0"/>
              </a:rPr>
              <a:t>להפקת סוכר </a:t>
            </a:r>
            <a:r>
              <a:rPr lang="he-IL" sz="2800" dirty="0">
                <a:solidFill>
                  <a:srgbClr val="4E4E4E"/>
                </a:solidFill>
                <a:latin typeface="Calibri" panose="020F0502020204030204" pitchFamily="34" charset="0"/>
                <a:ea typeface="Times New Roman" panose="02020603050405020304" pitchFamily="18" charset="0"/>
                <a:cs typeface="Helvetica" panose="020B0604020202020204" pitchFamily="34" charset="0"/>
              </a:rPr>
              <a:t>ומוצרי </a:t>
            </a:r>
            <a:r>
              <a:rPr lang="he-IL" sz="2800" dirty="0" smtClean="0">
                <a:solidFill>
                  <a:srgbClr val="4E4E4E"/>
                </a:solidFill>
                <a:latin typeface="Calibri" panose="020F0502020204030204" pitchFamily="34" charset="0"/>
                <a:ea typeface="Times New Roman" panose="02020603050405020304" pitchFamily="18" charset="0"/>
                <a:cs typeface="Helvetica" panose="020B0604020202020204" pitchFamily="34" charset="0"/>
              </a:rPr>
              <a:t>לוואי נוספים</a:t>
            </a:r>
            <a:r>
              <a:rPr lang="he-IL" sz="2800" dirty="0">
                <a:solidFill>
                  <a:srgbClr val="4E4E4E"/>
                </a:solidFill>
                <a:latin typeface="Calibri" panose="020F0502020204030204" pitchFamily="34" charset="0"/>
                <a:ea typeface="Times New Roman" panose="02020603050405020304" pitchFamily="18" charset="0"/>
                <a:cs typeface="Helvetica" panose="020B0604020202020204" pitchFamily="34" charset="0"/>
              </a:rPr>
              <a:t>. </a:t>
            </a:r>
            <a:endParaRPr lang="he-IL" sz="2800" dirty="0" smtClean="0">
              <a:solidFill>
                <a:srgbClr val="4E4E4E"/>
              </a:solidFill>
              <a:latin typeface="Calibri" panose="020F0502020204030204" pitchFamily="34" charset="0"/>
              <a:ea typeface="Times New Roman" panose="02020603050405020304" pitchFamily="18" charset="0"/>
              <a:cs typeface="Helvetica" panose="020B0604020202020204" pitchFamily="34" charset="0"/>
            </a:endParaRPr>
          </a:p>
          <a:p>
            <a:pPr algn="r" rtl="1">
              <a:lnSpc>
                <a:spcPct val="150000"/>
              </a:lnSpc>
            </a:pPr>
            <a:endParaRPr lang="he-IL" sz="2800" dirty="0" smtClean="0">
              <a:solidFill>
                <a:srgbClr val="4E4E4E"/>
              </a:solidFill>
              <a:latin typeface="Calibri" panose="020F0502020204030204" pitchFamily="34" charset="0"/>
              <a:ea typeface="Times New Roman" panose="02020603050405020304" pitchFamily="18" charset="0"/>
              <a:cs typeface="Helvetica" panose="020B0604020202020204" pitchFamily="34" charset="0"/>
            </a:endParaRPr>
          </a:p>
          <a:p>
            <a:pPr algn="r" rtl="1">
              <a:lnSpc>
                <a:spcPct val="150000"/>
              </a:lnSpc>
            </a:pPr>
            <a:r>
              <a:rPr lang="he-IL" sz="2800" dirty="0" smtClean="0">
                <a:solidFill>
                  <a:srgbClr val="4E4E4E"/>
                </a:solidFill>
                <a:latin typeface="Calibri" panose="020F0502020204030204" pitchFamily="34" charset="0"/>
                <a:ea typeface="Times New Roman" panose="02020603050405020304" pitchFamily="18" charset="0"/>
                <a:cs typeface="Helvetica" panose="020B0604020202020204" pitchFamily="34" charset="0"/>
              </a:rPr>
              <a:t>החברה </a:t>
            </a:r>
            <a:r>
              <a:rPr lang="he-IL" sz="2800" dirty="0">
                <a:solidFill>
                  <a:srgbClr val="4E4E4E"/>
                </a:solidFill>
                <a:latin typeface="Calibri" panose="020F0502020204030204" pitchFamily="34" charset="0"/>
                <a:ea typeface="Times New Roman" panose="02020603050405020304" pitchFamily="18" charset="0"/>
                <a:cs typeface="Helvetica" panose="020B0604020202020204" pitchFamily="34" charset="0"/>
              </a:rPr>
              <a:t>משתמשת </a:t>
            </a:r>
            <a:r>
              <a:rPr lang="he-IL" sz="2800" dirty="0" smtClean="0">
                <a:solidFill>
                  <a:srgbClr val="4E4E4E"/>
                </a:solidFill>
                <a:latin typeface="Calibri" panose="020F0502020204030204" pitchFamily="34" charset="0"/>
                <a:ea typeface="Times New Roman" panose="02020603050405020304" pitchFamily="18" charset="0"/>
                <a:cs typeface="Helvetica" panose="020B0604020202020204" pitchFamily="34" charset="0"/>
              </a:rPr>
              <a:t>בתהליך כימי טהור </a:t>
            </a:r>
            <a:r>
              <a:rPr lang="he-IL" sz="2800" dirty="0">
                <a:solidFill>
                  <a:srgbClr val="4E4E4E"/>
                </a:solidFill>
                <a:latin typeface="Calibri" panose="020F0502020204030204" pitchFamily="34" charset="0"/>
                <a:ea typeface="Times New Roman" panose="02020603050405020304" pitchFamily="18" charset="0"/>
                <a:cs typeface="Helvetica" panose="020B0604020202020204" pitchFamily="34" charset="0"/>
              </a:rPr>
              <a:t>וייחודי </a:t>
            </a:r>
            <a:r>
              <a:rPr lang="he-IL" sz="2800" dirty="0" smtClean="0">
                <a:solidFill>
                  <a:srgbClr val="4E4E4E"/>
                </a:solidFill>
                <a:latin typeface="Calibri" panose="020F0502020204030204" pitchFamily="34" charset="0"/>
                <a:ea typeface="Times New Roman" panose="02020603050405020304" pitchFamily="18" charset="0"/>
                <a:cs typeface="Helvetica" panose="020B0604020202020204" pitchFamily="34" charset="0"/>
              </a:rPr>
              <a:t>שבו משתמשים </a:t>
            </a:r>
            <a:r>
              <a:rPr lang="he-IL" sz="2800" b="1" dirty="0">
                <a:solidFill>
                  <a:schemeClr val="accent3">
                    <a:lumMod val="50000"/>
                  </a:schemeClr>
                </a:solidFill>
                <a:latin typeface="Calibri" panose="020F0502020204030204" pitchFamily="34" charset="0"/>
                <a:ea typeface="Times New Roman" panose="02020603050405020304" pitchFamily="18" charset="0"/>
                <a:cs typeface="Helvetica" panose="020B0604020202020204" pitchFamily="34" charset="0"/>
              </a:rPr>
              <a:t>בחומצת מלח (</a:t>
            </a:r>
            <a:r>
              <a:rPr lang="en-US" sz="2800" b="1" dirty="0" smtClean="0">
                <a:solidFill>
                  <a:schemeClr val="accent3">
                    <a:lumMod val="50000"/>
                  </a:schemeClr>
                </a:solidFill>
                <a:latin typeface="Helvetica" panose="020B0604020202020204" pitchFamily="34" charset="0"/>
                <a:ea typeface="Times New Roman" panose="02020603050405020304" pitchFamily="18" charset="0"/>
                <a:cs typeface="Arial" panose="020B0604020202020204" pitchFamily="34" charset="0"/>
              </a:rPr>
              <a:t>HCl</a:t>
            </a:r>
            <a:r>
              <a:rPr lang="he-IL" sz="2800" b="1" dirty="0" smtClean="0">
                <a:solidFill>
                  <a:schemeClr val="accent3">
                    <a:lumMod val="50000"/>
                  </a:schemeClr>
                </a:solidFill>
                <a:latin typeface="Calibri" panose="020F0502020204030204" pitchFamily="34" charset="0"/>
                <a:ea typeface="Times New Roman" panose="02020603050405020304" pitchFamily="18" charset="0"/>
                <a:cs typeface="Helvetica" panose="020B0604020202020204" pitchFamily="34" charset="0"/>
              </a:rPr>
              <a:t>) </a:t>
            </a:r>
            <a:r>
              <a:rPr lang="he-IL" sz="2800" dirty="0">
                <a:solidFill>
                  <a:srgbClr val="4E4E4E"/>
                </a:solidFill>
                <a:latin typeface="Calibri" panose="020F0502020204030204" pitchFamily="34" charset="0"/>
                <a:ea typeface="Times New Roman" panose="02020603050405020304" pitchFamily="18" charset="0"/>
                <a:cs typeface="Helvetica" panose="020B0604020202020204" pitchFamily="34" charset="0"/>
              </a:rPr>
              <a:t>המסוגלת לעבד את החומר </a:t>
            </a:r>
            <a:r>
              <a:rPr lang="he-IL" sz="2800" dirty="0" err="1" smtClean="0">
                <a:solidFill>
                  <a:srgbClr val="4E4E4E"/>
                </a:solidFill>
                <a:latin typeface="Calibri" panose="020F0502020204030204" pitchFamily="34" charset="0"/>
                <a:ea typeface="Times New Roman" panose="02020603050405020304" pitchFamily="18" charset="0"/>
                <a:cs typeface="Helvetica" panose="020B0604020202020204" pitchFamily="34" charset="0"/>
              </a:rPr>
              <a:t>הצלולוזי</a:t>
            </a:r>
            <a:r>
              <a:rPr lang="he-IL" sz="2800" dirty="0" smtClean="0">
                <a:solidFill>
                  <a:srgbClr val="4E4E4E"/>
                </a:solidFill>
                <a:latin typeface="Calibri" panose="020F0502020204030204" pitchFamily="34" charset="0"/>
                <a:ea typeface="Times New Roman" panose="02020603050405020304" pitchFamily="18" charset="0"/>
                <a:cs typeface="Helvetica" panose="020B0604020202020204" pitchFamily="34" charset="0"/>
              </a:rPr>
              <a:t> ה</a:t>
            </a:r>
            <a:r>
              <a:rPr lang="he-IL" sz="2800" b="1" dirty="0" smtClean="0">
                <a:solidFill>
                  <a:schemeClr val="accent5">
                    <a:lumMod val="50000"/>
                  </a:schemeClr>
                </a:solidFill>
                <a:latin typeface="Calibri" panose="020F0502020204030204" pitchFamily="34" charset="0"/>
                <a:ea typeface="Times New Roman" panose="02020603050405020304" pitchFamily="18" charset="0"/>
                <a:cs typeface="Helvetica" panose="020B0604020202020204" pitchFamily="34" charset="0"/>
              </a:rPr>
              <a:t>קשיח</a:t>
            </a:r>
            <a:r>
              <a:rPr lang="he-IL" sz="2800" dirty="0" smtClean="0">
                <a:solidFill>
                  <a:srgbClr val="4E4E4E"/>
                </a:solidFill>
                <a:latin typeface="Calibri" panose="020F0502020204030204" pitchFamily="34" charset="0"/>
                <a:ea typeface="Times New Roman" panose="02020603050405020304" pitchFamily="18" charset="0"/>
                <a:cs typeface="Helvetica" panose="020B0604020202020204" pitchFamily="34" charset="0"/>
              </a:rPr>
              <a:t> ולהפיק </a:t>
            </a:r>
            <a:r>
              <a:rPr lang="he-IL" sz="2800" dirty="0">
                <a:solidFill>
                  <a:srgbClr val="4E4E4E"/>
                </a:solidFill>
                <a:latin typeface="Calibri" panose="020F0502020204030204" pitchFamily="34" charset="0"/>
                <a:ea typeface="Times New Roman" panose="02020603050405020304" pitchFamily="18" charset="0"/>
                <a:cs typeface="Helvetica" panose="020B0604020202020204" pitchFamily="34" charset="0"/>
              </a:rPr>
              <a:t>ממנו סוכרים ברמה גבוהה מבלי לשבור את ה</a:t>
            </a:r>
            <a:r>
              <a:rPr lang="he-IL" sz="2800" b="1" dirty="0">
                <a:solidFill>
                  <a:schemeClr val="accent6">
                    <a:lumMod val="75000"/>
                  </a:schemeClr>
                </a:solidFill>
                <a:latin typeface="Calibri" panose="020F0502020204030204" pitchFamily="34" charset="0"/>
                <a:ea typeface="Times New Roman" panose="02020603050405020304" pitchFamily="18" charset="0"/>
                <a:cs typeface="Helvetica" panose="020B0604020202020204" pitchFamily="34" charset="0"/>
              </a:rPr>
              <a:t>קשרים הכימיים </a:t>
            </a:r>
            <a:r>
              <a:rPr lang="he-IL" sz="2800" dirty="0" smtClean="0">
                <a:solidFill>
                  <a:srgbClr val="4E4E4E"/>
                </a:solidFill>
                <a:latin typeface="Calibri" panose="020F0502020204030204" pitchFamily="34" charset="0"/>
                <a:ea typeface="Times New Roman" panose="02020603050405020304" pitchFamily="18" charset="0"/>
                <a:cs typeface="Helvetica" panose="020B0604020202020204" pitchFamily="34" charset="0"/>
              </a:rPr>
              <a:t>של הסוכר</a:t>
            </a:r>
            <a:r>
              <a:rPr lang="he-IL" sz="2800" dirty="0">
                <a:solidFill>
                  <a:srgbClr val="4E4E4E"/>
                </a:solidFill>
                <a:latin typeface="Calibri" panose="020F0502020204030204" pitchFamily="34" charset="0"/>
                <a:ea typeface="Times New Roman" panose="02020603050405020304" pitchFamily="18" charset="0"/>
                <a:cs typeface="Helvetica" panose="020B0604020202020204" pitchFamily="34" charset="0"/>
              </a:rPr>
              <a:t>. </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 xmlns:p14="http://schemas.microsoft.com/office/powerpoint/2010/main" val="17216469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1076" y="605898"/>
            <a:ext cx="11493062" cy="1961755"/>
          </a:xfrm>
          <a:prstGeom prst="rect">
            <a:avLst/>
          </a:prstGeom>
        </p:spPr>
        <p:txBody>
          <a:bodyPr wrap="square">
            <a:spAutoFit/>
          </a:bodyPr>
          <a:lstStyle/>
          <a:p>
            <a:pPr algn="r" rtl="1">
              <a:lnSpc>
                <a:spcPct val="150000"/>
              </a:lnSpc>
            </a:pPr>
            <a:r>
              <a:rPr lang="he-IL" sz="2800" dirty="0">
                <a:solidFill>
                  <a:srgbClr val="4E4E4E"/>
                </a:solidFill>
                <a:ea typeface="Times New Roman" panose="02020603050405020304" pitchFamily="18" charset="0"/>
                <a:cs typeface="Helvetica" panose="020B0604020202020204" pitchFamily="34" charset="0"/>
              </a:rPr>
              <a:t>בעצם הטכנולוגיה הבסיסית אינה חדשה, וכבר נעשה בה שימוש ע"י הנאצים במלחמת העולם השנייה. התהליך הכימי נקרא תהליך ברגיוס על שם ממציאו פרידריך ברגיוס שגם קיבל עליו פרס נובל ב </a:t>
            </a:r>
            <a:r>
              <a:rPr lang="he-IL" sz="2800" dirty="0" smtClean="0">
                <a:solidFill>
                  <a:srgbClr val="4E4E4E"/>
                </a:solidFill>
                <a:ea typeface="Times New Roman" panose="02020603050405020304" pitchFamily="18" charset="0"/>
                <a:cs typeface="Helvetica" panose="020B0604020202020204" pitchFamily="34" charset="0"/>
              </a:rPr>
              <a:t>1931.</a:t>
            </a:r>
            <a:endParaRPr lang="en-US" sz="2800" dirty="0"/>
          </a:p>
        </p:txBody>
      </p:sp>
      <p:sp>
        <p:nvSpPr>
          <p:cNvPr id="3" name="Rectangle 2"/>
          <p:cNvSpPr/>
          <p:nvPr/>
        </p:nvSpPr>
        <p:spPr>
          <a:xfrm>
            <a:off x="220717" y="2727434"/>
            <a:ext cx="11603421" cy="2677656"/>
          </a:xfrm>
          <a:prstGeom prst="rect">
            <a:avLst/>
          </a:prstGeom>
        </p:spPr>
        <p:txBody>
          <a:bodyPr wrap="square">
            <a:spAutoFit/>
          </a:bodyPr>
          <a:lstStyle/>
          <a:p>
            <a:pPr algn="r">
              <a:lnSpc>
                <a:spcPct val="150000"/>
              </a:lnSpc>
            </a:pPr>
            <a:r>
              <a:rPr lang="he-IL" sz="2800" dirty="0">
                <a:solidFill>
                  <a:srgbClr val="4E4E4E"/>
                </a:solidFill>
                <a:ea typeface="Times New Roman" panose="02020603050405020304" pitchFamily="18" charset="0"/>
                <a:cs typeface="Helvetica" panose="020B0604020202020204" pitchFamily="34" charset="0"/>
              </a:rPr>
              <a:t>התהליך שפיתח ברגיוס ניתן למימוש בקנה מידה תעשייתי, מבטיח תפוקה גבוהה והמרה של קרוב ל 100% של חומר הגלם לסוכרים. </a:t>
            </a:r>
            <a:endParaRPr lang="he-IL" sz="2800" dirty="0" smtClean="0">
              <a:solidFill>
                <a:srgbClr val="4E4E4E"/>
              </a:solidFill>
              <a:ea typeface="Times New Roman" panose="02020603050405020304" pitchFamily="18" charset="0"/>
              <a:cs typeface="Helvetica" panose="020B0604020202020204" pitchFamily="34" charset="0"/>
            </a:endParaRPr>
          </a:p>
          <a:p>
            <a:pPr algn="r">
              <a:lnSpc>
                <a:spcPct val="150000"/>
              </a:lnSpc>
            </a:pPr>
            <a:r>
              <a:rPr lang="he-IL" sz="2800" dirty="0" smtClean="0">
                <a:solidFill>
                  <a:srgbClr val="4E4E4E"/>
                </a:solidFill>
                <a:ea typeface="Times New Roman" panose="02020603050405020304" pitchFamily="18" charset="0"/>
                <a:cs typeface="Helvetica" panose="020B0604020202020204" pitchFamily="34" charset="0"/>
              </a:rPr>
              <a:t>הנאצים </a:t>
            </a:r>
            <a:r>
              <a:rPr lang="he-IL" sz="2800" dirty="0">
                <a:solidFill>
                  <a:srgbClr val="4E4E4E"/>
                </a:solidFill>
                <a:ea typeface="Times New Roman" panose="02020603050405020304" pitchFamily="18" charset="0"/>
                <a:cs typeface="Helvetica" panose="020B0604020202020204" pitchFamily="34" charset="0"/>
              </a:rPr>
              <a:t>השתמשו בגזרי עצים כחומר גלם לייצור אתנול, וכשהמצב הכלכלי בגרמניה הגיע לשפל של ממש, אף החלו לייצר באופן זה גם סוכר לבישול. </a:t>
            </a:r>
            <a:endParaRPr lang="en-US" sz="2800" dirty="0"/>
          </a:p>
        </p:txBody>
      </p:sp>
      <p:sp>
        <p:nvSpPr>
          <p:cNvPr id="4" name="Rectangle 3"/>
          <p:cNvSpPr/>
          <p:nvPr/>
        </p:nvSpPr>
        <p:spPr>
          <a:xfrm>
            <a:off x="472966" y="5405090"/>
            <a:ext cx="11351172" cy="1097736"/>
          </a:xfrm>
          <a:prstGeom prst="rect">
            <a:avLst/>
          </a:prstGeom>
        </p:spPr>
        <p:txBody>
          <a:bodyPr wrap="square">
            <a:spAutoFit/>
          </a:bodyPr>
          <a:lstStyle/>
          <a:p>
            <a:pPr algn="just" rtl="1">
              <a:lnSpc>
                <a:spcPct val="150000"/>
              </a:lnSpc>
            </a:pPr>
            <a:r>
              <a:rPr lang="he-IL" sz="2800" dirty="0">
                <a:solidFill>
                  <a:srgbClr val="4E4E4E"/>
                </a:solidFill>
                <a:latin typeface="Calibri" panose="020F0502020204030204" pitchFamily="34" charset="0"/>
                <a:ea typeface="Times New Roman" panose="02020603050405020304" pitchFamily="18" charset="0"/>
                <a:cs typeface="Helvetica" panose="020B0604020202020204" pitchFamily="34" charset="0"/>
              </a:rPr>
              <a:t>התהליך הגרמני המקורי התרכז ב</a:t>
            </a:r>
            <a:r>
              <a:rPr lang="he-IL" sz="2800" b="1" dirty="0">
                <a:solidFill>
                  <a:schemeClr val="bg2"/>
                </a:solidFill>
                <a:latin typeface="Calibri" panose="020F0502020204030204" pitchFamily="34" charset="0"/>
                <a:ea typeface="Times New Roman" panose="02020603050405020304" pitchFamily="18" charset="0"/>
                <a:cs typeface="Helvetica" panose="020B0604020202020204" pitchFamily="34" charset="0"/>
              </a:rPr>
              <a:t>איוד המים </a:t>
            </a:r>
            <a:r>
              <a:rPr lang="he-IL" sz="2800" dirty="0">
                <a:solidFill>
                  <a:srgbClr val="4E4E4E"/>
                </a:solidFill>
                <a:latin typeface="Calibri" panose="020F0502020204030204" pitchFamily="34" charset="0"/>
                <a:ea typeface="Times New Roman" panose="02020603050405020304" pitchFamily="18" charset="0"/>
                <a:cs typeface="Helvetica" panose="020B0604020202020204" pitchFamily="34" charset="0"/>
              </a:rPr>
              <a:t>מהתמיסה, מה שיצר חומר </a:t>
            </a:r>
            <a:r>
              <a:rPr lang="he-IL" sz="2800" dirty="0" smtClean="0">
                <a:solidFill>
                  <a:srgbClr val="4E4E4E"/>
                </a:solidFill>
                <a:latin typeface="Calibri" panose="020F0502020204030204" pitchFamily="34" charset="0"/>
                <a:ea typeface="Times New Roman" panose="02020603050405020304" pitchFamily="18" charset="0"/>
                <a:cs typeface="Helvetica" panose="020B0604020202020204" pitchFamily="34" charset="0"/>
              </a:rPr>
              <a:t>שכלל</a:t>
            </a:r>
          </a:p>
          <a:p>
            <a:pPr algn="just" rtl="1">
              <a:lnSpc>
                <a:spcPts val="1350"/>
              </a:lnSpc>
            </a:pPr>
            <a:endParaRPr lang="he-IL" sz="2800" dirty="0">
              <a:solidFill>
                <a:srgbClr val="4E4E4E"/>
              </a:solidFill>
              <a:latin typeface="Calibri" panose="020F0502020204030204" pitchFamily="34" charset="0"/>
              <a:ea typeface="Times New Roman" panose="02020603050405020304" pitchFamily="18" charset="0"/>
              <a:cs typeface="Helvetica" panose="020B0604020202020204" pitchFamily="34" charset="0"/>
            </a:endParaRPr>
          </a:p>
          <a:p>
            <a:pPr algn="just" rtl="1">
              <a:lnSpc>
                <a:spcPts val="1350"/>
              </a:lnSpc>
            </a:pPr>
            <a:r>
              <a:rPr lang="he-IL" sz="2800" dirty="0" smtClean="0">
                <a:solidFill>
                  <a:srgbClr val="4E4E4E"/>
                </a:solidFill>
                <a:latin typeface="Calibri" panose="020F0502020204030204" pitchFamily="34" charset="0"/>
                <a:ea typeface="Times New Roman" panose="02020603050405020304" pitchFamily="18" charset="0"/>
                <a:cs typeface="Helvetica" panose="020B0604020202020204" pitchFamily="34" charset="0"/>
              </a:rPr>
              <a:t>סוכרים </a:t>
            </a:r>
            <a:r>
              <a:rPr lang="he-IL" sz="2800" dirty="0">
                <a:solidFill>
                  <a:srgbClr val="4E4E4E"/>
                </a:solidFill>
                <a:latin typeface="Calibri" panose="020F0502020204030204" pitchFamily="34" charset="0"/>
                <a:ea typeface="Times New Roman" panose="02020603050405020304" pitchFamily="18" charset="0"/>
                <a:cs typeface="Helvetica" panose="020B0604020202020204" pitchFamily="34" charset="0"/>
              </a:rPr>
              <a:t>ועוד 20% חומצה רעילה וחסרת שימוש.</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 xmlns:p14="http://schemas.microsoft.com/office/powerpoint/2010/main" val="14362637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1434" y="788304"/>
            <a:ext cx="11177752" cy="1315425"/>
          </a:xfrm>
          <a:prstGeom prst="rect">
            <a:avLst/>
          </a:prstGeom>
        </p:spPr>
        <p:txBody>
          <a:bodyPr wrap="square">
            <a:spAutoFit/>
          </a:bodyPr>
          <a:lstStyle/>
          <a:p>
            <a:pPr algn="r" rtl="1">
              <a:lnSpc>
                <a:spcPct val="150000"/>
              </a:lnSpc>
            </a:pPr>
            <a:r>
              <a:rPr lang="he-IL" sz="2800" dirty="0">
                <a:solidFill>
                  <a:srgbClr val="4E4E4E"/>
                </a:solidFill>
                <a:ea typeface="Times New Roman" panose="02020603050405020304" pitchFamily="18" charset="0"/>
                <a:cs typeface="Helvetica" panose="020B0604020202020204" pitchFamily="34" charset="0"/>
              </a:rPr>
              <a:t>פרופ' אברהם בניאל מדען צעיר </a:t>
            </a:r>
            <a:r>
              <a:rPr lang="he-IL" sz="2800" dirty="0" smtClean="0">
                <a:solidFill>
                  <a:srgbClr val="4E4E4E"/>
                </a:solidFill>
                <a:ea typeface="Times New Roman" panose="02020603050405020304" pitchFamily="18" charset="0"/>
                <a:cs typeface="Helvetica" panose="020B0604020202020204" pitchFamily="34" charset="0"/>
              </a:rPr>
              <a:t>(כיום בן</a:t>
            </a:r>
            <a:r>
              <a:rPr lang="he-IL" sz="2800" dirty="0">
                <a:solidFill>
                  <a:srgbClr val="4E4E4E"/>
                </a:solidFill>
                <a:ea typeface="Times New Roman" panose="02020603050405020304" pitchFamily="18" charset="0"/>
                <a:cs typeface="Helvetica" panose="020B0604020202020204" pitchFamily="34" charset="0"/>
              </a:rPr>
              <a:t>  93) שמע על הטכנולוגיה הזאת עוד </a:t>
            </a:r>
            <a:r>
              <a:rPr lang="he-IL" sz="2800" dirty="0" smtClean="0">
                <a:solidFill>
                  <a:srgbClr val="4E4E4E"/>
                </a:solidFill>
                <a:ea typeface="Times New Roman" panose="02020603050405020304" pitchFamily="18" charset="0"/>
                <a:cs typeface="Helvetica" panose="020B0604020202020204" pitchFamily="34" charset="0"/>
              </a:rPr>
              <a:t>ב- </a:t>
            </a:r>
            <a:r>
              <a:rPr lang="he-IL" sz="2800" dirty="0">
                <a:solidFill>
                  <a:srgbClr val="4E4E4E"/>
                </a:solidFill>
                <a:ea typeface="Times New Roman" panose="02020603050405020304" pitchFamily="18" charset="0"/>
                <a:cs typeface="Helvetica" panose="020B0604020202020204" pitchFamily="34" charset="0"/>
              </a:rPr>
              <a:t>1946 כאשר גר בפריס ועשה דוקטורט בכימיה. </a:t>
            </a:r>
            <a:endParaRPr lang="en-US" sz="2800" dirty="0"/>
          </a:p>
        </p:txBody>
      </p:sp>
      <p:sp>
        <p:nvSpPr>
          <p:cNvPr id="3" name="Rectangle 2"/>
          <p:cNvSpPr/>
          <p:nvPr/>
        </p:nvSpPr>
        <p:spPr>
          <a:xfrm>
            <a:off x="0" y="2697510"/>
            <a:ext cx="11619186" cy="2608086"/>
          </a:xfrm>
          <a:prstGeom prst="rect">
            <a:avLst/>
          </a:prstGeom>
        </p:spPr>
        <p:txBody>
          <a:bodyPr wrap="square">
            <a:spAutoFit/>
          </a:bodyPr>
          <a:lstStyle/>
          <a:p>
            <a:pPr algn="r" rtl="1">
              <a:lnSpc>
                <a:spcPct val="150000"/>
              </a:lnSpc>
            </a:pPr>
            <a:r>
              <a:rPr lang="he-IL" sz="2800" dirty="0" smtClean="0">
                <a:solidFill>
                  <a:srgbClr val="4E4E4E"/>
                </a:solidFill>
                <a:latin typeface="Calibri" panose="020F0502020204030204" pitchFamily="34" charset="0"/>
                <a:ea typeface="Times New Roman" panose="02020603050405020304" pitchFamily="18" charset="0"/>
                <a:cs typeface="Helvetica" panose="020B0604020202020204" pitchFamily="34" charset="0"/>
              </a:rPr>
              <a:t>בשנת 2007 , בניאל שיפר </a:t>
            </a:r>
            <a:r>
              <a:rPr lang="he-IL" sz="2800" dirty="0">
                <a:solidFill>
                  <a:srgbClr val="4E4E4E"/>
                </a:solidFill>
                <a:latin typeface="Calibri" panose="020F0502020204030204" pitchFamily="34" charset="0"/>
                <a:ea typeface="Times New Roman" panose="02020603050405020304" pitchFamily="18" charset="0"/>
                <a:cs typeface="Helvetica" panose="020B0604020202020204" pitchFamily="34" charset="0"/>
              </a:rPr>
              <a:t>את תהליך </a:t>
            </a:r>
            <a:r>
              <a:rPr lang="he-IL" sz="2800" dirty="0" smtClean="0">
                <a:solidFill>
                  <a:srgbClr val="4E4E4E"/>
                </a:solidFill>
                <a:latin typeface="Calibri" panose="020F0502020204030204" pitchFamily="34" charset="0"/>
                <a:ea typeface="Times New Roman" panose="02020603050405020304" pitchFamily="18" charset="0"/>
                <a:cs typeface="Helvetica" panose="020B0604020202020204" pitchFamily="34" charset="0"/>
              </a:rPr>
              <a:t>מחזור </a:t>
            </a:r>
            <a:r>
              <a:rPr lang="he-IL" sz="2800" dirty="0">
                <a:solidFill>
                  <a:srgbClr val="4E4E4E"/>
                </a:solidFill>
                <a:latin typeface="Calibri" panose="020F0502020204030204" pitchFamily="34" charset="0"/>
                <a:ea typeface="Times New Roman" panose="02020603050405020304" pitchFamily="18" charset="0"/>
                <a:cs typeface="Helvetica" panose="020B0604020202020204" pitchFamily="34" charset="0"/>
              </a:rPr>
              <a:t>החומצה וקיבל נוסחה מנצחת </a:t>
            </a:r>
            <a:r>
              <a:rPr lang="he-IL" sz="2800" dirty="0" smtClean="0">
                <a:solidFill>
                  <a:srgbClr val="4E4E4E"/>
                </a:solidFill>
                <a:latin typeface="Calibri" panose="020F0502020204030204" pitchFamily="34" charset="0"/>
                <a:ea typeface="Times New Roman" panose="02020603050405020304" pitchFamily="18" charset="0"/>
                <a:cs typeface="Helvetica" panose="020B0604020202020204" pitchFamily="34" charset="0"/>
              </a:rPr>
              <a:t>לתהליך שבו כל התוצרים הם בעלי </a:t>
            </a:r>
            <a:r>
              <a:rPr lang="he-IL" sz="2800" dirty="0">
                <a:solidFill>
                  <a:srgbClr val="4E4E4E"/>
                </a:solidFill>
                <a:latin typeface="Calibri" panose="020F0502020204030204" pitchFamily="34" charset="0"/>
                <a:ea typeface="Times New Roman" panose="02020603050405020304" pitchFamily="18" charset="0"/>
                <a:cs typeface="Helvetica" panose="020B0604020202020204" pitchFamily="34" charset="0"/>
              </a:rPr>
              <a:t>ערך כלכלי: סוכרים מרוכזים שניתנים </a:t>
            </a:r>
            <a:r>
              <a:rPr lang="he-IL" sz="2800" dirty="0" smtClean="0">
                <a:solidFill>
                  <a:srgbClr val="4E4E4E"/>
                </a:solidFill>
                <a:latin typeface="Calibri" panose="020F0502020204030204" pitchFamily="34" charset="0"/>
                <a:ea typeface="Times New Roman" panose="02020603050405020304" pitchFamily="18" charset="0"/>
                <a:cs typeface="Helvetica" panose="020B0604020202020204" pitchFamily="34" charset="0"/>
              </a:rPr>
              <a:t>לשימוש בתעשיית המזון ולהפקת </a:t>
            </a:r>
            <a:r>
              <a:rPr lang="he-IL" sz="2800" dirty="0">
                <a:solidFill>
                  <a:srgbClr val="4E4E4E"/>
                </a:solidFill>
                <a:latin typeface="Calibri" panose="020F0502020204030204" pitchFamily="34" charset="0"/>
                <a:ea typeface="Times New Roman" panose="02020603050405020304" pitchFamily="18" charset="0"/>
                <a:cs typeface="Helvetica" panose="020B0604020202020204" pitchFamily="34" charset="0"/>
              </a:rPr>
              <a:t>דלק, דשן לחקלאות, ופסולת עץ שיכולה לשמש </a:t>
            </a:r>
            <a:r>
              <a:rPr lang="he-IL" sz="2800" dirty="0" smtClean="0">
                <a:solidFill>
                  <a:srgbClr val="4E4E4E"/>
                </a:solidFill>
                <a:latin typeface="Calibri" panose="020F0502020204030204" pitchFamily="34" charset="0"/>
                <a:ea typeface="Times New Roman" panose="02020603050405020304" pitchFamily="18" charset="0"/>
                <a:cs typeface="Helvetica" panose="020B0604020202020204" pitchFamily="34" charset="0"/>
              </a:rPr>
              <a:t>כחומר בעירה לשריפת פחם</a:t>
            </a:r>
            <a:r>
              <a:rPr lang="he-IL" sz="2800" dirty="0">
                <a:solidFill>
                  <a:srgbClr val="4E4E4E"/>
                </a:solidFill>
                <a:latin typeface="Calibri" panose="020F0502020204030204" pitchFamily="34" charset="0"/>
                <a:ea typeface="Times New Roman" panose="02020603050405020304" pitchFamily="18" charset="0"/>
                <a:cs typeface="Helvetica" panose="020B0604020202020204" pitchFamily="34" charset="0"/>
              </a:rPr>
              <a:t>. התהליך הגרמני הפך באופן זה להיות תהליך יעיל, </a:t>
            </a:r>
            <a:r>
              <a:rPr lang="he-IL" sz="2800" dirty="0" smtClean="0">
                <a:solidFill>
                  <a:srgbClr val="4E4E4E"/>
                </a:solidFill>
                <a:latin typeface="Calibri" panose="020F0502020204030204" pitchFamily="34" charset="0"/>
                <a:ea typeface="Times New Roman" panose="02020603050405020304" pitchFamily="18" charset="0"/>
                <a:cs typeface="Helvetica" panose="020B0604020202020204" pitchFamily="34" charset="0"/>
              </a:rPr>
              <a:t>לא מזהם </a:t>
            </a:r>
            <a:r>
              <a:rPr lang="he-IL" sz="2800" dirty="0">
                <a:solidFill>
                  <a:srgbClr val="4E4E4E"/>
                </a:solidFill>
                <a:latin typeface="Calibri" panose="020F0502020204030204" pitchFamily="34" charset="0"/>
                <a:ea typeface="Times New Roman" panose="02020603050405020304" pitchFamily="18" charset="0"/>
                <a:cs typeface="Helvetica" panose="020B0604020202020204" pitchFamily="34" charset="0"/>
              </a:rPr>
              <a:t>וכלכלי.</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Rectangle 3"/>
          <p:cNvSpPr/>
          <p:nvPr/>
        </p:nvSpPr>
        <p:spPr>
          <a:xfrm>
            <a:off x="207818" y="5899377"/>
            <a:ext cx="11984182" cy="461665"/>
          </a:xfrm>
          <a:prstGeom prst="rect">
            <a:avLst/>
          </a:prstGeom>
        </p:spPr>
        <p:txBody>
          <a:bodyPr wrap="square">
            <a:spAutoFit/>
          </a:bodyPr>
          <a:lstStyle/>
          <a:p>
            <a:r>
              <a:rPr lang="en-US" sz="2400" dirty="0"/>
              <a:t>http://www.yoetz-hadaat.com/index.php/he/2012-05-17-14-31-30/91-2012-06-10-10-00-51</a:t>
            </a:r>
          </a:p>
        </p:txBody>
      </p:sp>
    </p:spTree>
    <p:extLst>
      <p:ext uri="{BB962C8B-B14F-4D97-AF65-F5344CB8AC3E}">
        <p14:creationId xmlns="" xmlns:p14="http://schemas.microsoft.com/office/powerpoint/2010/main" val="23404477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2451100" y="469903"/>
            <a:ext cx="8928100" cy="749298"/>
          </a:xfrm>
        </p:spPr>
        <p:txBody>
          <a:bodyPr>
            <a:normAutofit fontScale="90000"/>
          </a:bodyPr>
          <a:lstStyle/>
          <a:p>
            <a:r>
              <a:rPr lang="he-IL" dirty="0" smtClean="0"/>
              <a:t>המהפכה התעשייתית הבאה</a:t>
            </a:r>
            <a:endParaRPr lang="he-IL" dirty="0"/>
          </a:p>
        </p:txBody>
      </p:sp>
      <p:sp>
        <p:nvSpPr>
          <p:cNvPr id="3" name="כותרת משנה 2"/>
          <p:cNvSpPr>
            <a:spLocks noGrp="1"/>
          </p:cNvSpPr>
          <p:nvPr>
            <p:ph type="subTitle" idx="1"/>
          </p:nvPr>
        </p:nvSpPr>
        <p:spPr>
          <a:xfrm>
            <a:off x="520700" y="1473200"/>
            <a:ext cx="11226800" cy="3657600"/>
          </a:xfrm>
        </p:spPr>
        <p:txBody>
          <a:bodyPr>
            <a:noAutofit/>
          </a:bodyPr>
          <a:lstStyle/>
          <a:p>
            <a:pPr>
              <a:lnSpc>
                <a:spcPct val="150000"/>
              </a:lnSpc>
            </a:pPr>
            <a:r>
              <a:rPr lang="he-IL" sz="3200" dirty="0" smtClean="0"/>
              <a:t>עתה, בתחילת המאה ה 21, אנו עומדים בפתחו של עידן חדש, שאותו כינה מגזין '</a:t>
            </a:r>
            <a:r>
              <a:rPr lang="he-IL" sz="3200" dirty="0" err="1" smtClean="0"/>
              <a:t>האקונומיסט</a:t>
            </a:r>
            <a:r>
              <a:rPr lang="he-IL" sz="3200" dirty="0" smtClean="0"/>
              <a:t>' לאחרונה בשם "המהפכה התעשייתית הבאה".</a:t>
            </a:r>
          </a:p>
          <a:p>
            <a:pPr>
              <a:lnSpc>
                <a:spcPct val="150000"/>
              </a:lnSpc>
            </a:pPr>
            <a:r>
              <a:rPr lang="he-IL" sz="3200" dirty="0" smtClean="0"/>
              <a:t> בבוא המהפכה, כל אדם צפוי ליהנות מחפצים אשר יותאמו אישית לרצונותיו, למידותיו ולצרכיו.</a:t>
            </a:r>
            <a:endParaRPr lang="he-IL" sz="3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9186" y="777560"/>
            <a:ext cx="12002814" cy="6323395"/>
          </a:xfrm>
        </p:spPr>
        <p:txBody>
          <a:bodyPr/>
          <a:lstStyle/>
          <a:p>
            <a:pPr marL="0" indent="0" algn="r">
              <a:lnSpc>
                <a:spcPct val="100000"/>
              </a:lnSpc>
              <a:buNone/>
            </a:pPr>
            <a:r>
              <a:rPr lang="he-IL" dirty="0" smtClean="0"/>
              <a:t>טכנולוגיות הדפסה תלת –</a:t>
            </a:r>
            <a:r>
              <a:rPr lang="he-IL" dirty="0" err="1" smtClean="0"/>
              <a:t>מימדית</a:t>
            </a:r>
            <a:r>
              <a:rPr lang="he-IL" dirty="0" smtClean="0"/>
              <a:t> יספקו לכל אדם יכולת לייצר חפצים אישיים, מזון ותרופות, בביתו או במרכזים סמוכים.</a:t>
            </a:r>
          </a:p>
          <a:p>
            <a:pPr marL="0" indent="0" algn="r">
              <a:lnSpc>
                <a:spcPct val="100000"/>
              </a:lnSpc>
              <a:buNone/>
            </a:pPr>
            <a:r>
              <a:rPr lang="he-IL" dirty="0" smtClean="0"/>
              <a:t>חברת </a:t>
            </a:r>
            <a:r>
              <a:rPr lang="he-IL" dirty="0" err="1"/>
              <a:t>אובג'ט</a:t>
            </a:r>
            <a:r>
              <a:rPr lang="he-IL" dirty="0"/>
              <a:t> בע"מ הינה אחת משלושת החברות הגדולות בעולם לייצור מדפסות </a:t>
            </a:r>
            <a:endParaRPr lang="he-IL" dirty="0" smtClean="0"/>
          </a:p>
          <a:p>
            <a:pPr marL="0" indent="0" algn="r">
              <a:lnSpc>
                <a:spcPct val="100000"/>
              </a:lnSpc>
              <a:buNone/>
            </a:pPr>
            <a:r>
              <a:rPr lang="he-IL" dirty="0" smtClean="0"/>
              <a:t>וחומרים </a:t>
            </a:r>
            <a:r>
              <a:rPr lang="he-IL" dirty="0"/>
              <a:t>להדפסה בתלת-ממד</a:t>
            </a:r>
            <a:r>
              <a:rPr lang="he-IL" dirty="0" smtClean="0"/>
              <a:t>.</a:t>
            </a:r>
          </a:p>
          <a:p>
            <a:pPr marL="0" indent="0" algn="r">
              <a:lnSpc>
                <a:spcPct val="100000"/>
              </a:lnSpc>
              <a:buNone/>
            </a:pPr>
            <a:r>
              <a:rPr lang="he-IL" dirty="0" smtClean="0"/>
              <a:t> מדפסות </a:t>
            </a:r>
            <a:r>
              <a:rPr lang="he-IL" dirty="0" err="1"/>
              <a:t>אובג'ט</a:t>
            </a:r>
            <a:r>
              <a:rPr lang="he-IL" dirty="0"/>
              <a:t> משמשות ליצירת אבות-טיפוס של חלק משמעותי </a:t>
            </a:r>
            <a:r>
              <a:rPr lang="he-IL" dirty="0" smtClean="0"/>
              <a:t>מהמוצרים </a:t>
            </a:r>
          </a:p>
          <a:p>
            <a:pPr marL="0" indent="0" algn="r">
              <a:lnSpc>
                <a:spcPct val="100000"/>
              </a:lnSpc>
              <a:buNone/>
            </a:pPr>
            <a:r>
              <a:rPr lang="he-IL" dirty="0" smtClean="0"/>
              <a:t>החדשים </a:t>
            </a:r>
            <a:r>
              <a:rPr lang="he-IL" dirty="0"/>
              <a:t>שאנו פוגשים בחיי היומיום החל מטלפונים ניידים וכלה באופניים וריהוט</a:t>
            </a:r>
            <a:r>
              <a:rPr lang="he-IL" dirty="0" smtClean="0"/>
              <a:t>.</a:t>
            </a:r>
          </a:p>
          <a:p>
            <a:pPr marL="0" indent="0" algn="r" rtl="1">
              <a:lnSpc>
                <a:spcPct val="100000"/>
              </a:lnSpc>
              <a:buNone/>
            </a:pPr>
            <a:r>
              <a:rPr lang="he-IL" dirty="0" smtClean="0"/>
              <a:t>"הטכנולוגיה </a:t>
            </a:r>
            <a:r>
              <a:rPr lang="he-IL" dirty="0"/>
              <a:t>של </a:t>
            </a:r>
            <a:r>
              <a:rPr lang="he-IL" dirty="0" err="1"/>
              <a:t>אובג'ט</a:t>
            </a:r>
            <a:r>
              <a:rPr lang="he-IL" dirty="0"/>
              <a:t> עובדת באמצעות הזרקת </a:t>
            </a:r>
            <a:r>
              <a:rPr lang="he-IL" b="1" dirty="0">
                <a:solidFill>
                  <a:schemeClr val="tx2">
                    <a:lumMod val="75000"/>
                  </a:schemeClr>
                </a:solidFill>
              </a:rPr>
              <a:t>פולימר נוזלי </a:t>
            </a:r>
            <a:r>
              <a:rPr lang="he-IL" dirty="0"/>
              <a:t>בטכנולוגיית הזרקת דיו, והקשחה שלו באמצעות </a:t>
            </a:r>
            <a:r>
              <a:rPr lang="he-IL" b="1" dirty="0">
                <a:solidFill>
                  <a:srgbClr val="7030A0"/>
                </a:solidFill>
              </a:rPr>
              <a:t>אור </a:t>
            </a:r>
            <a:r>
              <a:rPr lang="en-US" b="1" dirty="0" smtClean="0">
                <a:solidFill>
                  <a:srgbClr val="7030A0"/>
                </a:solidFill>
              </a:rPr>
              <a:t>UV</a:t>
            </a:r>
            <a:r>
              <a:rPr lang="he-IL" dirty="0" smtClean="0"/>
              <a:t>.</a:t>
            </a:r>
            <a:endParaRPr lang="en-US" dirty="0"/>
          </a:p>
        </p:txBody>
      </p:sp>
      <p:sp>
        <p:nvSpPr>
          <p:cNvPr id="2" name="Title 1"/>
          <p:cNvSpPr>
            <a:spLocks noGrp="1"/>
          </p:cNvSpPr>
          <p:nvPr>
            <p:ph type="title"/>
          </p:nvPr>
        </p:nvSpPr>
        <p:spPr>
          <a:xfrm>
            <a:off x="2623930" y="0"/>
            <a:ext cx="7354957" cy="728869"/>
          </a:xfrm>
        </p:spPr>
        <p:txBody>
          <a:bodyPr/>
          <a:lstStyle/>
          <a:p>
            <a:pPr algn="ctr"/>
            <a:r>
              <a:rPr lang="he-IL" dirty="0" smtClean="0"/>
              <a:t>מדפסות תלת ממד</a:t>
            </a:r>
            <a:endParaRPr lang="en-US" dirty="0"/>
          </a:p>
        </p:txBody>
      </p:sp>
      <p:sp>
        <p:nvSpPr>
          <p:cNvPr id="4" name="Rectangle 3"/>
          <p:cNvSpPr/>
          <p:nvPr/>
        </p:nvSpPr>
        <p:spPr>
          <a:xfrm>
            <a:off x="588581" y="4266505"/>
            <a:ext cx="11603419" cy="1384995"/>
          </a:xfrm>
          <a:prstGeom prst="rect">
            <a:avLst/>
          </a:prstGeom>
        </p:spPr>
        <p:txBody>
          <a:bodyPr wrap="square">
            <a:spAutoFit/>
          </a:bodyPr>
          <a:lstStyle/>
          <a:p>
            <a:pPr lvl="0" algn="r" rtl="1"/>
            <a:r>
              <a:rPr lang="he-IL" sz="2800" dirty="0">
                <a:solidFill>
                  <a:srgbClr val="000000"/>
                </a:solidFill>
                <a:latin typeface="Helvetica Neue"/>
              </a:rPr>
              <a:t>בונים שכבה אחר שכבה עד ליצירת המודל הסופי." מסביר ד"ר דניאל </a:t>
            </a:r>
            <a:r>
              <a:rPr lang="he-IL" sz="2800" dirty="0" err="1">
                <a:solidFill>
                  <a:srgbClr val="000000"/>
                </a:solidFill>
                <a:latin typeface="Helvetica Neue"/>
              </a:rPr>
              <a:t>דיקובסקי</a:t>
            </a:r>
            <a:r>
              <a:rPr lang="he-IL" sz="2800" dirty="0">
                <a:solidFill>
                  <a:srgbClr val="000000"/>
                </a:solidFill>
                <a:latin typeface="Helvetica Neue"/>
              </a:rPr>
              <a:t>, ראש צוות פיתוח חומרים </a:t>
            </a:r>
            <a:r>
              <a:rPr lang="he-IL" sz="2800" dirty="0" err="1">
                <a:solidFill>
                  <a:srgbClr val="000000"/>
                </a:solidFill>
                <a:latin typeface="Helvetica Neue"/>
              </a:rPr>
              <a:t>באובג'ט</a:t>
            </a:r>
            <a:r>
              <a:rPr lang="he-IL" sz="2800" dirty="0" smtClean="0">
                <a:solidFill>
                  <a:srgbClr val="000000"/>
                </a:solidFill>
                <a:latin typeface="Helvetica Neue"/>
              </a:rPr>
              <a:t>."</a:t>
            </a:r>
          </a:p>
          <a:p>
            <a:pPr lvl="0" algn="r" rtl="1"/>
            <a:r>
              <a:rPr lang="he-IL" sz="2800" dirty="0" smtClean="0">
                <a:solidFill>
                  <a:srgbClr val="000000"/>
                </a:solidFill>
                <a:latin typeface="Helvetica Neue"/>
              </a:rPr>
              <a:t>כל </a:t>
            </a:r>
            <a:r>
              <a:rPr lang="he-IL" sz="2800" dirty="0">
                <a:solidFill>
                  <a:srgbClr val="000000"/>
                </a:solidFill>
                <a:latin typeface="Helvetica Neue"/>
              </a:rPr>
              <a:t>שכבה היא בעובי של 16 </a:t>
            </a:r>
            <a:r>
              <a:rPr lang="he-IL" sz="2800" b="1" dirty="0">
                <a:solidFill>
                  <a:schemeClr val="accent6">
                    <a:lumMod val="75000"/>
                  </a:schemeClr>
                </a:solidFill>
                <a:latin typeface="Helvetica Neue"/>
              </a:rPr>
              <a:t>מיקרומטרים</a:t>
            </a:r>
            <a:r>
              <a:rPr lang="he-IL" sz="2800" dirty="0">
                <a:solidFill>
                  <a:srgbClr val="000000"/>
                </a:solidFill>
                <a:latin typeface="Helvetica Neue"/>
              </a:rPr>
              <a:t> – הרבה פחות מעובי שערה אנושית."</a:t>
            </a:r>
          </a:p>
        </p:txBody>
      </p:sp>
    </p:spTree>
    <p:extLst>
      <p:ext uri="{BB962C8B-B14F-4D97-AF65-F5344CB8AC3E}">
        <p14:creationId xmlns="" xmlns:p14="http://schemas.microsoft.com/office/powerpoint/2010/main" val="33645693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רחבה">
  <a:themeElements>
    <a:clrScheme name="התלהבות">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רחבה">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רחבה">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327</TotalTime>
  <Words>1030</Words>
  <Application>Microsoft Office PowerPoint</Application>
  <PresentationFormat>Custom</PresentationFormat>
  <Paragraphs>89</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רחבה</vt:lpstr>
      <vt:lpstr>אז, כעת ובעתיד...הכימיה בכל</vt:lpstr>
      <vt:lpstr>הארנב הלבן הרכיב את משקפיו. "היכן אתחיל, הוד מלאכותיך?"שאל.   "התחל בהתחלה,"אמר המלך במלכותיות, "והמשך עד שתגיע לסוף: ואז עצור."   -לואיס קרול,'הרפתקות אליס בארץ הפלאות'</vt:lpstr>
      <vt:lpstr>Slide 3</vt:lpstr>
      <vt:lpstr>Slide 4</vt:lpstr>
      <vt:lpstr>Slide 5</vt:lpstr>
      <vt:lpstr>Slide 6</vt:lpstr>
      <vt:lpstr>Slide 7</vt:lpstr>
      <vt:lpstr>המהפכה התעשייתית הבאה</vt:lpstr>
      <vt:lpstr>מדפסות תלת ממד</vt:lpstr>
      <vt:lpstr>Slide 10</vt:lpstr>
      <vt:lpstr>Slide 11</vt:lpstr>
      <vt:lpstr>הפעילות לתלמידים</vt:lpstr>
      <vt:lpstr>המשך</vt:lpstr>
      <vt:lpstr>המשך</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אז, כעת ובעתיד...הכימיה בכל</dc:title>
  <dc:creator>Khaled Masalha</dc:creator>
  <cp:lastModifiedBy>Orit Herscovitz</cp:lastModifiedBy>
  <cp:revision>30</cp:revision>
  <dcterms:created xsi:type="dcterms:W3CDTF">2014-11-25T05:55:07Z</dcterms:created>
  <dcterms:modified xsi:type="dcterms:W3CDTF">2015-06-09T06:40:43Z</dcterms:modified>
</cp:coreProperties>
</file>