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0" r:id="rId1"/>
  </p:sldMasterIdLst>
  <p:sldIdLst>
    <p:sldId id="268" r:id="rId2"/>
    <p:sldId id="269" r:id="rId3"/>
    <p:sldId id="271" r:id="rId4"/>
    <p:sldId id="274" r:id="rId5"/>
    <p:sldId id="273" r:id="rId6"/>
    <p:sldId id="256" r:id="rId7"/>
    <p:sldId id="257" r:id="rId8"/>
    <p:sldId id="258" r:id="rId9"/>
    <p:sldId id="259" r:id="rId10"/>
    <p:sldId id="260" r:id="rId11"/>
    <p:sldId id="261" r:id="rId12"/>
    <p:sldId id="262" r:id="rId13"/>
    <p:sldId id="277" r:id="rId14"/>
    <p:sldId id="264" r:id="rId15"/>
    <p:sldId id="267" r:id="rId16"/>
    <p:sldId id="278" r:id="rId17"/>
    <p:sldId id="279" r:id="rId18"/>
    <p:sldId id="263" r:id="rId19"/>
    <p:sldId id="265" r:id="rId20"/>
    <p:sldId id="266" r:id="rId21"/>
    <p:sldId id="280" r:id="rId22"/>
    <p:sldId id="281" r:id="rId23"/>
    <p:sldId id="276" r:id="rId2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סגנון ביניים 4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Ref idx="1002">
        <a:schemeClr val="bg2"/>
      </p:bgRef>
    </p:bg>
    <p:spTree>
      <p:nvGrpSpPr>
        <p:cNvPr id="1" name=""/>
        <p:cNvGrpSpPr/>
        <p:nvPr/>
      </p:nvGrpSpPr>
      <p:grpSpPr>
        <a:xfrm>
          <a:off x="0" y="0"/>
          <a:ext cx="0" cy="0"/>
          <a:chOff x="0" y="0"/>
          <a:chExt cx="0" cy="0"/>
        </a:xfrm>
      </p:grpSpPr>
      <p:sp>
        <p:nvSpPr>
          <p:cNvPr id="9" name="כותרת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17" name="כותרת משנה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30" name="מציין מיקום של תאריך 29"/>
          <p:cNvSpPr>
            <a:spLocks noGrp="1"/>
          </p:cNvSpPr>
          <p:nvPr>
            <p:ph type="dt" sz="half" idx="10"/>
          </p:nvPr>
        </p:nvSpPr>
        <p:spPr/>
        <p:txBody>
          <a:bodyPr/>
          <a:lstStyle/>
          <a:p>
            <a:fld id="{C54477DD-CCA5-4EE7-8C32-FB46D75065DF}" type="datetimeFigureOut">
              <a:rPr lang="he-IL" smtClean="0"/>
              <a:pPr/>
              <a:t>כ"ט/כסלו/תשע"ג</a:t>
            </a:fld>
            <a:endParaRPr lang="he-IL"/>
          </a:p>
        </p:txBody>
      </p:sp>
      <p:sp>
        <p:nvSpPr>
          <p:cNvPr id="19" name="מציין מיקום של כותרת תחתונה 18"/>
          <p:cNvSpPr>
            <a:spLocks noGrp="1"/>
          </p:cNvSpPr>
          <p:nvPr>
            <p:ph type="ftr" sz="quarter" idx="11"/>
          </p:nvPr>
        </p:nvSpPr>
        <p:spPr/>
        <p:txBody>
          <a:bodyPr/>
          <a:lstStyle/>
          <a:p>
            <a:endParaRPr lang="he-IL"/>
          </a:p>
        </p:txBody>
      </p:sp>
      <p:sp>
        <p:nvSpPr>
          <p:cNvPr id="27" name="מציין מיקום של מספר שקופית 26"/>
          <p:cNvSpPr>
            <a:spLocks noGrp="1"/>
          </p:cNvSpPr>
          <p:nvPr>
            <p:ph type="sldNum" sz="quarter" idx="12"/>
          </p:nvPr>
        </p:nvSpPr>
        <p:spPr/>
        <p:txBody>
          <a:bodyPr/>
          <a:lstStyle/>
          <a:p>
            <a:fld id="{57CBEEEC-CF11-4C5C-93C2-62064E78CD7D}"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C54477DD-CCA5-4EE7-8C32-FB46D75065DF}" type="datetimeFigureOut">
              <a:rPr lang="he-IL" smtClean="0"/>
              <a:pPr/>
              <a:t>כ"ט/כסלו/תשע"ג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CBEEEC-CF11-4C5C-93C2-62064E78CD7D}"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914401"/>
            <a:ext cx="2057400" cy="5211763"/>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914401"/>
            <a:ext cx="6019800" cy="5211763"/>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C54477DD-CCA5-4EE7-8C32-FB46D75065DF}" type="datetimeFigureOut">
              <a:rPr lang="he-IL" smtClean="0"/>
              <a:pPr/>
              <a:t>כ"ט/כסלו/תשע"ג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CBEEEC-CF11-4C5C-93C2-62064E78CD7D}"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C54477DD-CCA5-4EE7-8C32-FB46D75065DF}" type="datetimeFigureOut">
              <a:rPr lang="he-IL" smtClean="0"/>
              <a:pPr/>
              <a:t>כ"ט/כסלו/תשע"ג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CBEEEC-CF11-4C5C-93C2-62064E78CD7D}"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2">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54477DD-CCA5-4EE7-8C32-FB46D75065DF}" type="datetimeFigureOut">
              <a:rPr lang="he-IL" smtClean="0"/>
              <a:pPr/>
              <a:t>כ"ט/כסלו/תשע"ג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CBEEEC-CF11-4C5C-93C2-62064E78CD7D}"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229600" cy="1143000"/>
          </a:xfrm>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p>
            <a:fld id="{C54477DD-CCA5-4EE7-8C32-FB46D75065DF}" type="datetimeFigureOut">
              <a:rPr lang="he-IL" smtClean="0"/>
              <a:pPr/>
              <a:t>כ"ט/כסלו/תשע"ג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7CBEEEC-CF11-4C5C-93C2-62064E78CD7D}"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229600" cy="1143000"/>
          </a:xfrm>
        </p:spPr>
        <p:txBody>
          <a:bodyPr tIns="45720" anchor="b"/>
          <a:lstStyle>
            <a:lvl1pPr>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p>
            <a:fld id="{C54477DD-CCA5-4EE7-8C32-FB46D75065DF}" type="datetimeFigureOut">
              <a:rPr lang="he-IL" smtClean="0"/>
              <a:pPr/>
              <a:t>כ"ט/כסלו/תשע"ג</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57CBEEEC-CF11-4C5C-93C2-62064E78CD7D}"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C54477DD-CCA5-4EE7-8C32-FB46D75065DF}" type="datetimeFigureOut">
              <a:rPr lang="he-IL" smtClean="0"/>
              <a:pPr/>
              <a:t>כ"ט/כסלו/תשע"ג</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57CBEEEC-CF11-4C5C-93C2-62064E78CD7D}"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54477DD-CCA5-4EE7-8C32-FB46D75065DF}" type="datetimeFigureOut">
              <a:rPr lang="he-IL" smtClean="0"/>
              <a:pPr/>
              <a:t>כ"ט/כסלו/תשע"ג</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57CBEEEC-CF11-4C5C-93C2-62064E78CD7D}"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p>
            <a:fld id="{C54477DD-CCA5-4EE7-8C32-FB46D75065DF}" type="datetimeFigureOut">
              <a:rPr lang="he-IL" smtClean="0"/>
              <a:pPr/>
              <a:t>כ"ט/כסלו/תשע"ג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7CBEEEC-CF11-4C5C-93C2-62064E78CD7D}"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מלבן עם פינה יחידה חתוכה ומעוגלת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משולש ישר-זווית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כותרת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e-IL" smtClean="0"/>
              <a:t>לחץ כדי לערוך סגנון כותרת של תבנית בסיס</a:t>
            </a:r>
            <a:endParaRPr kumimoji="0" lang="en-US"/>
          </a:p>
        </p:txBody>
      </p:sp>
      <p:sp>
        <p:nvSpPr>
          <p:cNvPr id="4" name="מציין מיקום טקסט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477DD-CCA5-4EE7-8C32-FB46D75065DF}" type="datetimeFigureOut">
              <a:rPr lang="he-IL" smtClean="0"/>
              <a:pPr/>
              <a:t>כ"ט/כסלו/תשע"ג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a:xfrm>
            <a:off x="8077200" y="6356350"/>
            <a:ext cx="609600" cy="365125"/>
          </a:xfrm>
        </p:spPr>
        <p:txBody>
          <a:bodyPr/>
          <a:lstStyle/>
          <a:p>
            <a:fld id="{57CBEEEC-CF11-4C5C-93C2-62064E78CD7D}" type="slidenum">
              <a:rPr lang="he-IL" smtClean="0"/>
              <a:pPr/>
              <a:t>‹#›</a:t>
            </a:fld>
            <a:endParaRPr lang="he-IL"/>
          </a:p>
        </p:txBody>
      </p:sp>
      <p:sp>
        <p:nvSpPr>
          <p:cNvPr id="3" name="מציין מיקום של תמונה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e-IL" smtClean="0"/>
              <a:t>לחץ על הסמל כדי להוסיף תמונה</a:t>
            </a:r>
            <a:endParaRPr kumimoji="0" lang="en-US" dirty="0"/>
          </a:p>
        </p:txBody>
      </p:sp>
      <p:sp>
        <p:nvSpPr>
          <p:cNvPr id="10" name="צורה חופשית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צורה חופשית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צורה חופשית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צורה חופשית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מציין מיקום של כותרת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e-IL" smtClean="0"/>
              <a:t>לחץ כדי לערוך סגנון כותרת של תבנית בסיס</a:t>
            </a:r>
            <a:endParaRPr kumimoji="0" lang="en-US"/>
          </a:p>
        </p:txBody>
      </p:sp>
      <p:sp>
        <p:nvSpPr>
          <p:cNvPr id="30" name="מציין מיקום טקסט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מציין מיקום של תאריך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54477DD-CCA5-4EE7-8C32-FB46D75065DF}" type="datetimeFigureOut">
              <a:rPr lang="he-IL" smtClean="0"/>
              <a:pPr/>
              <a:t>כ"ט/כסלו/תשע"ג</a:t>
            </a:fld>
            <a:endParaRPr lang="he-IL"/>
          </a:p>
        </p:txBody>
      </p:sp>
      <p:sp>
        <p:nvSpPr>
          <p:cNvPr id="22" name="מציין מיקום של כותרת תחתונה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e-IL"/>
          </a:p>
        </p:txBody>
      </p:sp>
      <p:sp>
        <p:nvSpPr>
          <p:cNvPr id="18" name="מציין מיקום של מספר שקופית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7CBEEEC-CF11-4C5C-93C2-62064E78CD7D}" type="slidenum">
              <a:rPr lang="he-IL" smtClean="0"/>
              <a:pPr/>
              <a:t>‹#›</a:t>
            </a:fld>
            <a:endParaRPr lang="he-IL"/>
          </a:p>
        </p:txBody>
      </p:sp>
      <p:grpSp>
        <p:nvGrpSpPr>
          <p:cNvPr id="2" name="קבוצה 1"/>
          <p:cNvGrpSpPr/>
          <p:nvPr/>
        </p:nvGrpSpPr>
        <p:grpSpPr>
          <a:xfrm>
            <a:off x="-19017" y="202408"/>
            <a:ext cx="9180548" cy="649224"/>
            <a:chOff x="-19045" y="216550"/>
            <a:chExt cx="9180548" cy="649224"/>
          </a:xfrm>
        </p:grpSpPr>
        <p:sp>
          <p:nvSpPr>
            <p:cNvPr id="12" name="צורה חופשית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צורה חופשית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2BDBUmSHUls" TargetMode="External"/><Relationship Id="rId2" Type="http://schemas.openxmlformats.org/officeDocument/2006/relationships/hyperlink" Target="http://www.flix.co.il/tapuz/showVideo.asp?m=2101763"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hyperlink" Target="http://he.wikipedia.org/wiki/%D7%A7%D7%95%D7%91%D7%A5:Octyl_methoxycinnamate.png" TargetMode="External"/><Relationship Id="rId2" Type="http://schemas.openxmlformats.org/officeDocument/2006/relationships/hyperlink" Target="http://he.wikipedia.org/wiki/%D7%A7%D7%95%D7%91%D7%A5:Benzophenone.png" TargetMode="Externa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youtube.com/watch?v=cUsbcvw1o4s"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ctrTitle"/>
          </p:nvPr>
        </p:nvSpPr>
        <p:spPr>
          <a:xfrm>
            <a:off x="709564" y="1052736"/>
            <a:ext cx="7851648" cy="1828800"/>
          </a:xfrm>
        </p:spPr>
        <p:txBody>
          <a:bodyPr>
            <a:noAutofit/>
            <a:scene3d>
              <a:camera prst="orthographicFront"/>
              <a:lightRig rig="freezing" dir="t">
                <a:rot lat="0" lon="0" rev="5640000"/>
              </a:lightRig>
            </a:scene3d>
            <a:sp3d extrusionH="57150" prstMaterial="flat">
              <a:bevelT w="101600" h="101600"/>
              <a:contourClr>
                <a:schemeClr val="tx2"/>
              </a:contourClr>
            </a:sp3d>
          </a:bodyPr>
          <a:lstStyle/>
          <a:p>
            <a:pPr rtl="1"/>
            <a:r>
              <a:rPr lang="en-US" sz="7000" dirty="0" smtClean="0">
                <a:solidFill>
                  <a:srgbClr val="FFC000"/>
                </a:solidFill>
              </a:rPr>
              <a:t>	</a:t>
            </a:r>
            <a:r>
              <a:rPr lang="he-IL" sz="7400" i="1" dirty="0" smtClean="0">
                <a:solidFill>
                  <a:srgbClr val="FFC000"/>
                </a:solidFill>
                <a:effectLst>
                  <a:outerShdw blurRad="38100" dist="38100" dir="2700000" algn="tl">
                    <a:srgbClr val="000000">
                      <a:alpha val="43137"/>
                    </a:srgbClr>
                  </a:outerShdw>
                </a:effectLst>
              </a:rPr>
              <a:t>מחוף הים  -</a:t>
            </a:r>
            <a:br>
              <a:rPr lang="he-IL" sz="7400" i="1" dirty="0" smtClean="0">
                <a:solidFill>
                  <a:srgbClr val="FFC000"/>
                </a:solidFill>
                <a:effectLst>
                  <a:outerShdw blurRad="38100" dist="38100" dir="2700000" algn="tl">
                    <a:srgbClr val="000000">
                      <a:alpha val="43137"/>
                    </a:srgbClr>
                  </a:outerShdw>
                </a:effectLst>
              </a:rPr>
            </a:br>
            <a:r>
              <a:rPr lang="he-IL" sz="7400" i="1" dirty="0" smtClean="0">
                <a:solidFill>
                  <a:srgbClr val="FFC000"/>
                </a:solidFill>
                <a:effectLst>
                  <a:outerShdw blurRad="38100" dist="38100" dir="2700000" algn="tl">
                    <a:srgbClr val="000000">
                      <a:alpha val="43137"/>
                    </a:srgbClr>
                  </a:outerShdw>
                </a:effectLst>
              </a:rPr>
              <a:t> ועד לברלין ובחזרה</a:t>
            </a:r>
            <a:endParaRPr lang="he-IL" sz="7400" i="1" dirty="0">
              <a:solidFill>
                <a:srgbClr val="FFC000"/>
              </a:solidFill>
              <a:effectLst>
                <a:outerShdw blurRad="38100" dist="38100" dir="2700000" algn="tl">
                  <a:srgbClr val="000000">
                    <a:alpha val="43137"/>
                  </a:srgbClr>
                </a:outerShdw>
              </a:effectLst>
            </a:endParaRPr>
          </a:p>
        </p:txBody>
      </p:sp>
      <p:sp>
        <p:nvSpPr>
          <p:cNvPr id="5" name="כותרת משנה 4"/>
          <p:cNvSpPr>
            <a:spLocks noGrp="1"/>
          </p:cNvSpPr>
          <p:nvPr>
            <p:ph type="subTitle" idx="1"/>
          </p:nvPr>
        </p:nvSpPr>
        <p:spPr>
          <a:xfrm>
            <a:off x="1043608" y="3212976"/>
            <a:ext cx="7272808" cy="1696152"/>
          </a:xfrm>
        </p:spPr>
        <p:txBody>
          <a:bodyPr>
            <a:normAutofit fontScale="77500" lnSpcReduction="20000"/>
          </a:bodyPr>
          <a:lstStyle/>
          <a:p>
            <a:endParaRPr lang="he-IL" dirty="0" smtClean="0"/>
          </a:p>
          <a:p>
            <a:r>
              <a:rPr lang="he-IL" sz="4000" b="1" i="1" dirty="0" smtClean="0">
                <a:solidFill>
                  <a:srgbClr val="FFC000"/>
                </a:solidFill>
                <a:effectLst>
                  <a:outerShdw blurRad="38100" dist="38100" dir="2700000" algn="tl">
                    <a:srgbClr val="000000">
                      <a:alpha val="43137"/>
                    </a:srgbClr>
                  </a:outerShdw>
                </a:effectLst>
                <a:latin typeface="+mj-lt"/>
                <a:ea typeface="+mj-ea"/>
                <a:cs typeface="+mj-cs"/>
              </a:rPr>
              <a:t>סופיה </a:t>
            </a:r>
            <a:r>
              <a:rPr lang="he-IL" sz="4000" b="1" i="1" dirty="0" err="1" smtClean="0">
                <a:solidFill>
                  <a:srgbClr val="FFC000"/>
                </a:solidFill>
                <a:effectLst>
                  <a:outerShdw blurRad="38100" dist="38100" dir="2700000" algn="tl">
                    <a:srgbClr val="000000">
                      <a:alpha val="43137"/>
                    </a:srgbClr>
                  </a:outerShdw>
                </a:effectLst>
                <a:latin typeface="+mj-lt"/>
                <a:ea typeface="+mj-ea"/>
                <a:cs typeface="+mj-cs"/>
              </a:rPr>
              <a:t>ליידרמן</a:t>
            </a:r>
            <a:r>
              <a:rPr lang="he-IL" sz="4000" b="1" i="1" dirty="0" smtClean="0">
                <a:solidFill>
                  <a:srgbClr val="FFC000"/>
                </a:solidFill>
                <a:effectLst>
                  <a:outerShdw blurRad="38100" dist="38100" dir="2700000" algn="tl">
                    <a:srgbClr val="000000">
                      <a:alpha val="43137"/>
                    </a:srgbClr>
                  </a:outerShdw>
                </a:effectLst>
                <a:latin typeface="+mj-lt"/>
                <a:ea typeface="+mj-ea"/>
                <a:cs typeface="+mj-cs"/>
              </a:rPr>
              <a:t>, תיכון "אורט </a:t>
            </a:r>
            <a:r>
              <a:rPr lang="he-IL" sz="4000" b="1" i="1" dirty="0" err="1" smtClean="0">
                <a:solidFill>
                  <a:srgbClr val="FFC000"/>
                </a:solidFill>
                <a:effectLst>
                  <a:outerShdw blurRad="38100" dist="38100" dir="2700000" algn="tl">
                    <a:srgbClr val="000000">
                      <a:alpha val="43137"/>
                    </a:srgbClr>
                  </a:outerShdw>
                </a:effectLst>
                <a:latin typeface="+mj-lt"/>
                <a:ea typeface="+mj-ea"/>
                <a:cs typeface="+mj-cs"/>
              </a:rPr>
              <a:t>רוגוזין</a:t>
            </a:r>
            <a:r>
              <a:rPr lang="he-IL" sz="4000" b="1" i="1" dirty="0" smtClean="0">
                <a:solidFill>
                  <a:srgbClr val="FFC000"/>
                </a:solidFill>
                <a:effectLst>
                  <a:outerShdw blurRad="38100" dist="38100" dir="2700000" algn="tl">
                    <a:srgbClr val="000000">
                      <a:alpha val="43137"/>
                    </a:srgbClr>
                  </a:outerShdw>
                </a:effectLst>
                <a:latin typeface="+mj-lt"/>
                <a:ea typeface="+mj-ea"/>
                <a:cs typeface="+mj-cs"/>
              </a:rPr>
              <a:t>", </a:t>
            </a:r>
            <a:r>
              <a:rPr lang="he-IL" sz="4000" b="1" i="1" dirty="0" err="1" smtClean="0">
                <a:solidFill>
                  <a:srgbClr val="FFC000"/>
                </a:solidFill>
                <a:effectLst>
                  <a:outerShdw blurRad="38100" dist="38100" dir="2700000" algn="tl">
                    <a:srgbClr val="000000">
                      <a:alpha val="43137"/>
                    </a:srgbClr>
                  </a:outerShdw>
                </a:effectLst>
                <a:latin typeface="+mj-lt"/>
                <a:ea typeface="+mj-ea"/>
                <a:cs typeface="+mj-cs"/>
              </a:rPr>
              <a:t>קרית</a:t>
            </a:r>
            <a:r>
              <a:rPr lang="he-IL" sz="4000" b="1" i="1" dirty="0" smtClean="0">
                <a:solidFill>
                  <a:srgbClr val="FFC000"/>
                </a:solidFill>
                <a:effectLst>
                  <a:outerShdw blurRad="38100" dist="38100" dir="2700000" algn="tl">
                    <a:srgbClr val="000000">
                      <a:alpha val="43137"/>
                    </a:srgbClr>
                  </a:outerShdw>
                </a:effectLst>
                <a:latin typeface="+mj-lt"/>
                <a:ea typeface="+mj-ea"/>
                <a:cs typeface="+mj-cs"/>
              </a:rPr>
              <a:t>-גת</a:t>
            </a:r>
          </a:p>
          <a:p>
            <a:r>
              <a:rPr lang="he-IL" sz="4000" b="1" i="1" dirty="0" smtClean="0">
                <a:solidFill>
                  <a:srgbClr val="FFC000"/>
                </a:solidFill>
                <a:effectLst>
                  <a:outerShdw blurRad="38100" dist="38100" dir="2700000" algn="tl">
                    <a:srgbClr val="000000">
                      <a:alpha val="43137"/>
                    </a:srgbClr>
                  </a:outerShdw>
                </a:effectLst>
                <a:latin typeface="+mj-lt"/>
                <a:ea typeface="+mj-ea"/>
                <a:cs typeface="+mj-cs"/>
              </a:rPr>
              <a:t>בעז הדס, תיכון שמעון בן-צבי, גבעתיים</a:t>
            </a:r>
          </a:p>
        </p:txBody>
      </p:sp>
      <p:pic>
        <p:nvPicPr>
          <p:cNvPr id="6" name="Grafik 9" descr="profile_08"/>
          <p:cNvPicPr>
            <a:picLocks noChangeAspect="1"/>
          </p:cNvPicPr>
          <p:nvPr/>
        </p:nvPicPr>
        <p:blipFill>
          <a:blip r:embed="rId2" cstate="print"/>
          <a:srcRect b="48824"/>
          <a:stretch>
            <a:fillRect/>
          </a:stretch>
        </p:blipFill>
        <p:spPr bwMode="auto">
          <a:xfrm>
            <a:off x="2699792" y="5373216"/>
            <a:ext cx="3752418" cy="1008112"/>
          </a:xfrm>
          <a:prstGeom prst="rect">
            <a:avLst/>
          </a:prstGeom>
          <a:noFill/>
          <a:ln w="9525">
            <a:noFill/>
            <a:miter lim="800000"/>
            <a:headEnd/>
            <a:tailEnd/>
          </a:ln>
        </p:spPr>
      </p:pic>
      <p:pic>
        <p:nvPicPr>
          <p:cNvPr id="7" name="תמונה 9"/>
          <p:cNvPicPr>
            <a:picLocks noChangeAspect="1"/>
          </p:cNvPicPr>
          <p:nvPr/>
        </p:nvPicPr>
        <p:blipFill>
          <a:blip r:embed="rId3" cstate="print"/>
          <a:srcRect/>
          <a:stretch>
            <a:fillRect/>
          </a:stretch>
        </p:blipFill>
        <p:spPr bwMode="auto">
          <a:xfrm>
            <a:off x="6660232" y="5301208"/>
            <a:ext cx="2237933" cy="1202606"/>
          </a:xfrm>
          <a:prstGeom prst="rect">
            <a:avLst/>
          </a:prstGeom>
          <a:noFill/>
          <a:ln w="9525">
            <a:noFill/>
            <a:miter lim="800000"/>
            <a:headEnd/>
            <a:tailEnd/>
          </a:ln>
        </p:spPr>
      </p:pic>
      <p:pic>
        <p:nvPicPr>
          <p:cNvPr id="8" name="Grafik 20" descr="PROFILES-FP7_Logo_groß.jpg"/>
          <p:cNvPicPr>
            <a:picLocks noChangeAspect="1"/>
          </p:cNvPicPr>
          <p:nvPr/>
        </p:nvPicPr>
        <p:blipFill>
          <a:blip r:embed="rId4" cstate="print"/>
          <a:srcRect/>
          <a:stretch>
            <a:fillRect/>
          </a:stretch>
        </p:blipFill>
        <p:spPr bwMode="auto">
          <a:xfrm>
            <a:off x="179512" y="5517232"/>
            <a:ext cx="1060105" cy="864072"/>
          </a:xfrm>
          <a:prstGeom prst="rect">
            <a:avLst/>
          </a:prstGeom>
          <a:noFill/>
          <a:ln w="9525">
            <a:noFill/>
            <a:miter lim="800000"/>
            <a:headEnd/>
            <a:tailEnd/>
          </a:ln>
        </p:spPr>
      </p:pic>
      <p:pic>
        <p:nvPicPr>
          <p:cNvPr id="9" name="Grafik 21" descr="PROFILES-EU-Flagge_groß.jpg"/>
          <p:cNvPicPr>
            <a:picLocks noChangeAspect="1"/>
          </p:cNvPicPr>
          <p:nvPr/>
        </p:nvPicPr>
        <p:blipFill>
          <a:blip r:embed="rId5" cstate="print"/>
          <a:srcRect l="6854" r="10143"/>
          <a:stretch>
            <a:fillRect/>
          </a:stretch>
        </p:blipFill>
        <p:spPr bwMode="auto">
          <a:xfrm>
            <a:off x="1403648" y="5502476"/>
            <a:ext cx="1105308" cy="87882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3528" y="404664"/>
            <a:ext cx="8229600" cy="1143000"/>
          </a:xfrm>
        </p:spPr>
        <p:txBody>
          <a:bodyPr/>
          <a:lstStyle/>
          <a:p>
            <a:pPr algn="r"/>
            <a:r>
              <a:rPr lang="he-IL" b="1" dirty="0" err="1" smtClean="0">
                <a:effectLst>
                  <a:outerShdw blurRad="38100" dist="38100" dir="2700000" algn="tl">
                    <a:srgbClr val="000000">
                      <a:alpha val="43137"/>
                    </a:srgbClr>
                  </a:outerShdw>
                </a:effectLst>
              </a:rPr>
              <a:t>סצינריו</a:t>
            </a:r>
            <a:endParaRPr lang="he-IL" dirty="0"/>
          </a:p>
        </p:txBody>
      </p:sp>
      <p:sp>
        <p:nvSpPr>
          <p:cNvPr id="3" name="מציין מיקום תוכן 2"/>
          <p:cNvSpPr>
            <a:spLocks noGrp="1"/>
          </p:cNvSpPr>
          <p:nvPr>
            <p:ph sz="half" idx="1"/>
          </p:nvPr>
        </p:nvSpPr>
        <p:spPr>
          <a:xfrm>
            <a:off x="4788024" y="1916832"/>
            <a:ext cx="4038600" cy="4434840"/>
          </a:xfrm>
          <a:solidFill>
            <a:schemeClr val="bg2"/>
          </a:solidFill>
          <a:ln>
            <a:solidFill>
              <a:schemeClr val="accent1"/>
            </a:solidFill>
          </a:ln>
        </p:spPr>
        <p:txBody>
          <a:bodyPr>
            <a:normAutofit/>
          </a:bodyPr>
          <a:lstStyle/>
          <a:p>
            <a:pPr>
              <a:buNone/>
            </a:pPr>
            <a:r>
              <a:rPr lang="he-IL" b="1" dirty="0" smtClean="0">
                <a:solidFill>
                  <a:schemeClr val="accent4">
                    <a:lumMod val="75000"/>
                  </a:schemeClr>
                </a:solidFill>
                <a:effectLst>
                  <a:outerShdw blurRad="38100" dist="38100" dir="2700000" algn="tl">
                    <a:srgbClr val="000000">
                      <a:alpha val="43137"/>
                    </a:srgbClr>
                  </a:outerShdw>
                </a:effectLst>
              </a:rPr>
              <a:t>סרטונים – </a:t>
            </a:r>
            <a:endParaRPr lang="en-US" b="1" dirty="0" smtClean="0">
              <a:solidFill>
                <a:schemeClr val="accent4">
                  <a:lumMod val="75000"/>
                </a:schemeClr>
              </a:solidFill>
              <a:effectLst>
                <a:outerShdw blurRad="38100" dist="38100" dir="2700000" algn="tl">
                  <a:srgbClr val="000000">
                    <a:alpha val="43137"/>
                  </a:srgbClr>
                </a:outerShdw>
              </a:effectLst>
            </a:endParaRPr>
          </a:p>
          <a:p>
            <a:pPr>
              <a:buNone/>
            </a:pPr>
            <a:r>
              <a:rPr lang="he-IL" sz="2200" b="1" dirty="0">
                <a:solidFill>
                  <a:schemeClr val="accent4">
                    <a:lumMod val="75000"/>
                  </a:schemeClr>
                </a:solidFill>
                <a:effectLst>
                  <a:outerShdw blurRad="38100" dist="38100" dir="2700000" algn="tl">
                    <a:srgbClr val="000000">
                      <a:alpha val="43137"/>
                    </a:srgbClr>
                  </a:outerShdw>
                </a:effectLst>
                <a:hlinkClick r:id="rId2"/>
              </a:rPr>
              <a:t>סרטון מצחיק: "מה קורה כשלא משתמשים בקרם הגנה ?"</a:t>
            </a:r>
            <a:endParaRPr lang="en-US" sz="2200" b="1" dirty="0">
              <a:solidFill>
                <a:schemeClr val="accent4">
                  <a:lumMod val="75000"/>
                </a:schemeClr>
              </a:solidFill>
              <a:effectLst>
                <a:outerShdw blurRad="38100" dist="38100" dir="2700000" algn="tl">
                  <a:srgbClr val="000000">
                    <a:alpha val="43137"/>
                  </a:srgbClr>
                </a:outerShdw>
              </a:effectLst>
            </a:endParaRPr>
          </a:p>
          <a:p>
            <a:pPr>
              <a:buNone/>
            </a:pPr>
            <a:r>
              <a:rPr lang="en-US" sz="2000" dirty="0">
                <a:solidFill>
                  <a:schemeClr val="accent4">
                    <a:lumMod val="75000"/>
                  </a:schemeClr>
                </a:solidFill>
                <a:hlinkClick r:id="rId2"/>
              </a:rPr>
              <a:t>http://www.flix.co.il/tapuz/showVideo.asp?m=2101763</a:t>
            </a:r>
            <a:endParaRPr lang="en-US" sz="2000" dirty="0">
              <a:solidFill>
                <a:schemeClr val="accent4">
                  <a:lumMod val="75000"/>
                </a:schemeClr>
              </a:solidFill>
            </a:endParaRPr>
          </a:p>
          <a:p>
            <a:pPr>
              <a:buNone/>
            </a:pPr>
            <a:r>
              <a:rPr lang="he-IL" sz="2200" b="1" dirty="0">
                <a:solidFill>
                  <a:schemeClr val="accent4">
                    <a:lumMod val="75000"/>
                  </a:schemeClr>
                </a:solidFill>
                <a:effectLst>
                  <a:outerShdw blurRad="38100" dist="38100" dir="2700000" algn="tl">
                    <a:srgbClr val="000000">
                      <a:alpha val="43137"/>
                    </a:srgbClr>
                  </a:outerShdw>
                </a:effectLst>
                <a:hlinkClick r:id="rId3"/>
              </a:rPr>
              <a:t>סרטון פרסום</a:t>
            </a:r>
            <a:r>
              <a:rPr lang="he-IL" sz="2200" b="1" dirty="0">
                <a:solidFill>
                  <a:schemeClr val="accent4">
                    <a:lumMod val="75000"/>
                  </a:schemeClr>
                </a:solidFill>
                <a:effectLst>
                  <a:outerShdw blurRad="38100" dist="38100" dir="2700000" algn="tl">
                    <a:srgbClr val="000000">
                      <a:alpha val="43137"/>
                    </a:srgbClr>
                  </a:outerShdw>
                </a:effectLst>
              </a:rPr>
              <a:t>    </a:t>
            </a:r>
            <a:r>
              <a:rPr lang="en-US" sz="2000" dirty="0">
                <a:solidFill>
                  <a:schemeClr val="accent4">
                    <a:lumMod val="75000"/>
                  </a:schemeClr>
                </a:solidFill>
                <a:hlinkClick r:id="rId2"/>
              </a:rPr>
              <a:t>http://www.youtube.com/watch?v=2BDBUmSHUls</a:t>
            </a:r>
          </a:p>
          <a:p>
            <a:endParaRPr lang="he-IL" b="1" dirty="0">
              <a:solidFill>
                <a:schemeClr val="accent4">
                  <a:lumMod val="75000"/>
                </a:schemeClr>
              </a:solidFill>
              <a:effectLst>
                <a:outerShdw blurRad="38100" dist="38100" dir="2700000" algn="tl">
                  <a:srgbClr val="000000">
                    <a:alpha val="43137"/>
                  </a:srgbClr>
                </a:outerShdw>
              </a:effectLst>
            </a:endParaRPr>
          </a:p>
        </p:txBody>
      </p:sp>
      <p:sp>
        <p:nvSpPr>
          <p:cNvPr id="4" name="מציין מיקום תוכן 3"/>
          <p:cNvSpPr>
            <a:spLocks noGrp="1"/>
          </p:cNvSpPr>
          <p:nvPr>
            <p:ph sz="half" idx="2"/>
          </p:nvPr>
        </p:nvSpPr>
        <p:spPr>
          <a:xfrm>
            <a:off x="323528" y="1844824"/>
            <a:ext cx="4038600" cy="4434840"/>
          </a:xfrm>
          <a:solidFill>
            <a:schemeClr val="bg2">
              <a:lumMod val="75000"/>
            </a:schemeClr>
          </a:solidFill>
        </p:spPr>
        <p:txBody>
          <a:bodyPr>
            <a:normAutofit/>
          </a:bodyPr>
          <a:lstStyle/>
          <a:p>
            <a:pPr marL="177800" indent="-6350">
              <a:buNone/>
            </a:pPr>
            <a:r>
              <a:rPr lang="he-IL" dirty="0" smtClean="0">
                <a:solidFill>
                  <a:schemeClr val="bg1">
                    <a:lumMod val="95000"/>
                  </a:schemeClr>
                </a:solidFill>
              </a:rPr>
              <a:t>תעשיית מסנני הקרינה – גורפת את רוב הכנסותיה במהלך הקיץ, כשמגיע הסתיו המחירים יורדים. השנה כאשר תצטרכו לבחור את שמן שיזוף, קרם הגנה, מסנן קרינה או כל תכשיר אחר שקשור לנזקי השמש, </a:t>
            </a:r>
          </a:p>
          <a:p>
            <a:pPr marL="539750" indent="-6350">
              <a:buNone/>
            </a:pPr>
            <a:r>
              <a:rPr lang="he-IL" b="1" u="sng" dirty="0" smtClean="0">
                <a:solidFill>
                  <a:schemeClr val="bg1"/>
                </a:solidFill>
                <a:effectLst>
                  <a:outerShdw blurRad="38100" dist="38100" dir="2700000" algn="tl">
                    <a:srgbClr val="000000">
                      <a:alpha val="43137"/>
                    </a:srgbClr>
                  </a:outerShdw>
                </a:effectLst>
              </a:rPr>
              <a:t>כיצד תבחרו את המוצר המתאים לכם ביותר ?</a:t>
            </a:r>
            <a:endParaRPr lang="en-US" b="1" u="sng" dirty="0" smtClean="0">
              <a:solidFill>
                <a:schemeClr val="bg1"/>
              </a:solidFill>
              <a:effectLst>
                <a:outerShdw blurRad="38100" dist="38100" dir="2700000" algn="tl">
                  <a:srgbClr val="000000">
                    <a:alpha val="43137"/>
                  </a:srgbClr>
                </a:outerShdw>
              </a:effectLst>
            </a:endParaRPr>
          </a:p>
          <a:p>
            <a:endParaRPr lang="he-I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332656"/>
            <a:ext cx="8445624" cy="1143000"/>
          </a:xfrm>
        </p:spPr>
        <p:txBody>
          <a:bodyPr>
            <a:noAutofit/>
          </a:bodyPr>
          <a:lstStyle/>
          <a:p>
            <a:pPr algn="r"/>
            <a:r>
              <a:rPr lang="he-IL" b="1" dirty="0" smtClean="0">
                <a:effectLst>
                  <a:outerShdw blurRad="38100" dist="38100" dir="2700000" algn="tl">
                    <a:srgbClr val="000000">
                      <a:alpha val="43137"/>
                    </a:srgbClr>
                  </a:outerShdw>
                </a:effectLst>
              </a:rPr>
              <a:t>משימות  המשך - </a:t>
            </a:r>
            <a:r>
              <a:rPr lang="en-US" b="1" dirty="0" smtClean="0">
                <a:effectLst>
                  <a:outerShdw blurRad="38100" dist="38100" dir="2700000" algn="tl">
                    <a:srgbClr val="000000">
                      <a:alpha val="43137"/>
                    </a:srgbClr>
                  </a:outerShdw>
                </a:effectLst>
              </a:rPr>
              <a:t>Brainstorming</a:t>
            </a:r>
            <a:endParaRPr lang="he-IL" b="1" dirty="0" smtClean="0">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p:txBody>
          <a:bodyPr>
            <a:normAutofit lnSpcReduction="10000"/>
          </a:bodyPr>
          <a:lstStyle/>
          <a:p>
            <a:pPr>
              <a:buNone/>
            </a:pPr>
            <a:r>
              <a:rPr lang="he-IL" dirty="0" smtClean="0"/>
              <a:t>התייחסו לסרטונים שבהם צפיתם, ולקטע הקצר שלפניכם:</a:t>
            </a:r>
            <a:endParaRPr lang="en-US" dirty="0" smtClean="0"/>
          </a:p>
          <a:p>
            <a:pPr marL="514350" lvl="0" indent="-514350">
              <a:buFont typeface="+mj-lt"/>
              <a:buAutoNum type="arabicPeriod"/>
            </a:pPr>
            <a:r>
              <a:rPr lang="he-IL" dirty="0" smtClean="0"/>
              <a:t>רשמו 10 מושגים, לפחות, שנראים בעיניכם קשורים לנושא.</a:t>
            </a:r>
            <a:endParaRPr lang="en-US" dirty="0" smtClean="0"/>
          </a:p>
          <a:p>
            <a:pPr marL="514350" lvl="0" indent="-514350">
              <a:buFont typeface="+mj-lt"/>
              <a:buAutoNum type="arabicPeriod"/>
            </a:pPr>
            <a:r>
              <a:rPr lang="he-IL" dirty="0" smtClean="0"/>
              <a:t>מהם  4 מושגים החשובים ביותר לצורך קבלת ההחלטה ? הסבירו, על-סמך הידע הכללי שלכם, כיצד הם קשורים לנושא.</a:t>
            </a:r>
            <a:endParaRPr lang="en-US" dirty="0" smtClean="0"/>
          </a:p>
          <a:p>
            <a:pPr marL="514350" lvl="0" indent="-514350">
              <a:buFont typeface="+mj-lt"/>
              <a:buAutoNum type="arabicPeriod"/>
            </a:pPr>
            <a:r>
              <a:rPr lang="he-IL" dirty="0" smtClean="0"/>
              <a:t>נסחו 5 שאלות שתשובה עליהם תעזור לכם להבין את הנושא טוב יותר.</a:t>
            </a:r>
            <a:endParaRPr lang="en-US" dirty="0" smtClean="0"/>
          </a:p>
          <a:p>
            <a:pPr marL="514350" lvl="0" indent="-514350">
              <a:buFont typeface="+mj-lt"/>
              <a:buAutoNum type="arabicPeriod"/>
            </a:pPr>
            <a:r>
              <a:rPr lang="he-IL" dirty="0" smtClean="0"/>
              <a:t>בחרו נושא אחד שברצונכם לחקור. </a:t>
            </a:r>
          </a:p>
          <a:p>
            <a:pPr marL="514350" lvl="0" indent="-514350">
              <a:buFont typeface="+mj-lt"/>
              <a:buAutoNum type="arabicPeriod"/>
            </a:pPr>
            <a:r>
              <a:rPr lang="he-IL" dirty="0" smtClean="0"/>
              <a:t>אתרו 3 מקורות מידע רלוונטי לשאלה שבחרתם וסכמו את המידע.</a:t>
            </a:r>
            <a:endParaRPr lang="en-US" dirty="0" smtClean="0"/>
          </a:p>
          <a:p>
            <a:pPr marL="514350" lvl="0" indent="-514350">
              <a:buFont typeface="+mj-lt"/>
              <a:buAutoNum type="arabicPeriod"/>
            </a:pPr>
            <a:r>
              <a:rPr lang="he-IL" dirty="0" smtClean="0"/>
              <a:t>הציעו רעיון לניסוי שברצונכם לבצע.</a:t>
            </a:r>
            <a:endParaRPr lang="en-US" dirty="0" smtClean="0"/>
          </a:p>
          <a:p>
            <a:endParaRPr lang="he-I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188640"/>
            <a:ext cx="8229600" cy="1143000"/>
          </a:xfrm>
        </p:spPr>
        <p:txBody>
          <a:bodyPr/>
          <a:lstStyle/>
          <a:p>
            <a:pPr algn="r"/>
            <a:r>
              <a:rPr lang="he-IL" b="1" dirty="0" smtClean="0">
                <a:effectLst>
                  <a:outerShdw blurRad="38100" dist="38100" dir="2700000" algn="tl">
                    <a:srgbClr val="000000">
                      <a:alpha val="43137"/>
                    </a:srgbClr>
                  </a:outerShdw>
                </a:effectLst>
              </a:rPr>
              <a:t>סקר שוק</a:t>
            </a:r>
            <a:endParaRPr lang="he-IL" dirty="0"/>
          </a:p>
        </p:txBody>
      </p:sp>
      <p:sp>
        <p:nvSpPr>
          <p:cNvPr id="4" name="מציין מיקום תוכן 3"/>
          <p:cNvSpPr>
            <a:spLocks noGrp="1"/>
          </p:cNvSpPr>
          <p:nvPr>
            <p:ph sz="half" idx="1"/>
          </p:nvPr>
        </p:nvSpPr>
        <p:spPr>
          <a:xfrm>
            <a:off x="467544" y="1700808"/>
            <a:ext cx="4176464" cy="4434840"/>
          </a:xfrm>
        </p:spPr>
        <p:txBody>
          <a:bodyPr>
            <a:normAutofit fontScale="55000" lnSpcReduction="20000"/>
          </a:bodyPr>
          <a:lstStyle/>
          <a:p>
            <a:pPr>
              <a:buNone/>
            </a:pPr>
            <a:r>
              <a:rPr lang="he-IL" sz="3600" b="1" dirty="0" smtClean="0">
                <a:solidFill>
                  <a:schemeClr val="accent4">
                    <a:lumMod val="75000"/>
                  </a:schemeClr>
                </a:solidFill>
                <a:effectLst>
                  <a:outerShdw blurRad="38100" dist="38100" dir="2700000" algn="tl">
                    <a:srgbClr val="000000">
                      <a:alpha val="43137"/>
                    </a:srgbClr>
                  </a:outerShdw>
                </a:effectLst>
              </a:rPr>
              <a:t>דוגמה לדיון מסכם – שנכתב ע"י תלמידים</a:t>
            </a:r>
            <a:endParaRPr lang="en-US" sz="3600" b="1" dirty="0" smtClean="0">
              <a:solidFill>
                <a:schemeClr val="accent4">
                  <a:lumMod val="75000"/>
                </a:schemeClr>
              </a:solidFill>
              <a:effectLst>
                <a:outerShdw blurRad="38100" dist="38100" dir="2700000" algn="tl">
                  <a:srgbClr val="000000">
                    <a:alpha val="43137"/>
                  </a:srgbClr>
                </a:outerShdw>
              </a:effectLst>
            </a:endParaRPr>
          </a:p>
          <a:p>
            <a:pPr marL="82550" indent="-6350" algn="just">
              <a:buNone/>
            </a:pPr>
            <a:endParaRPr lang="he-IL" sz="3200" dirty="0" smtClean="0"/>
          </a:p>
          <a:p>
            <a:pPr marL="82550" indent="-6350" algn="just">
              <a:buNone/>
            </a:pPr>
            <a:r>
              <a:rPr lang="he-IL" sz="3200" dirty="0" smtClean="0"/>
              <a:t>מסקנה שלמדנו לגבי כתיבת סקר שוק: רוב הנשאלים לא ענו על השאלה הפתוחה שהופיעה בסוף הסקר, או שענו תשובות מתוך השאלות האמריקאיות. אפשר ללמוד, כי אנשים שנשאלים באופן ספונטני לא רוצים להשקיע בכך יותר מדי זמן, ואין מקום לשאלות פתוחות בסקר שכזה. </a:t>
            </a:r>
            <a:endParaRPr lang="en-US" sz="3200" dirty="0" smtClean="0"/>
          </a:p>
          <a:p>
            <a:pPr marL="82550" indent="-6350" algn="just">
              <a:buNone/>
            </a:pPr>
            <a:r>
              <a:rPr lang="he-IL" sz="3200" dirty="0" smtClean="0"/>
              <a:t> </a:t>
            </a:r>
            <a:endParaRPr lang="en-US" sz="3200" dirty="0" smtClean="0"/>
          </a:p>
          <a:p>
            <a:pPr marL="82550" indent="-6350" algn="just">
              <a:buNone/>
            </a:pPr>
            <a:r>
              <a:rPr lang="he-IL" sz="3200" dirty="0" smtClean="0"/>
              <a:t>על מנת להגיע לתוצאות נכונות ביותר ומכלילות עלינו לשאול הרבה יותר מעשרים אנשים.</a:t>
            </a:r>
            <a:endParaRPr lang="en-US" sz="3200" dirty="0" smtClean="0"/>
          </a:p>
          <a:p>
            <a:pPr marL="82550" indent="-6350" algn="just">
              <a:buNone/>
            </a:pPr>
            <a:r>
              <a:rPr lang="he-IL" sz="3200" dirty="0" smtClean="0"/>
              <a:t> </a:t>
            </a:r>
            <a:endParaRPr lang="en-US" sz="3200" dirty="0" smtClean="0"/>
          </a:p>
          <a:p>
            <a:pPr marL="82550" indent="-6350" algn="just">
              <a:buNone/>
            </a:pPr>
            <a:r>
              <a:rPr lang="he-IL" sz="3200" dirty="0" smtClean="0"/>
              <a:t>השאלות והתשובות אינן מקיפות למדי, ואם היינו חברה לקרם הגנה המפתחת קרם חדש היינו בוחנים את דרישות קהל היעד יותר לעומק.</a:t>
            </a:r>
            <a:endParaRPr lang="he-IL" sz="3200" b="1" dirty="0"/>
          </a:p>
        </p:txBody>
      </p:sp>
      <p:sp>
        <p:nvSpPr>
          <p:cNvPr id="7" name="מציין מיקום תוכן 6"/>
          <p:cNvSpPr>
            <a:spLocks noGrp="1"/>
          </p:cNvSpPr>
          <p:nvPr>
            <p:ph sz="half" idx="2"/>
          </p:nvPr>
        </p:nvSpPr>
        <p:spPr/>
        <p:txBody>
          <a:bodyPr>
            <a:normAutofit fontScale="55000" lnSpcReduction="20000"/>
          </a:bodyPr>
          <a:lstStyle/>
          <a:p>
            <a:pPr marL="85725" lvl="0" indent="0">
              <a:buNone/>
            </a:pPr>
            <a:r>
              <a:rPr lang="he-IL" sz="4000" b="1" dirty="0" smtClean="0">
                <a:solidFill>
                  <a:schemeClr val="accent4">
                    <a:lumMod val="75000"/>
                  </a:schemeClr>
                </a:solidFill>
                <a:effectLst>
                  <a:outerShdw blurRad="38100" dist="38100" dir="2700000" algn="tl">
                    <a:srgbClr val="000000">
                      <a:alpha val="43137"/>
                    </a:srgbClr>
                  </a:outerShdw>
                </a:effectLst>
              </a:rPr>
              <a:t>התלמידים יגישו את תוצאות המשימה בצורה מובנית:</a:t>
            </a:r>
            <a:endParaRPr lang="en-US" sz="4000" b="1" dirty="0" smtClean="0">
              <a:solidFill>
                <a:schemeClr val="accent4">
                  <a:lumMod val="75000"/>
                </a:schemeClr>
              </a:solidFill>
              <a:effectLst>
                <a:outerShdw blurRad="38100" dist="38100" dir="2700000" algn="tl">
                  <a:srgbClr val="000000">
                    <a:alpha val="43137"/>
                  </a:srgbClr>
                </a:outerShdw>
              </a:effectLst>
            </a:endParaRPr>
          </a:p>
          <a:p>
            <a:pPr lvl="1">
              <a:lnSpc>
                <a:spcPct val="170000"/>
              </a:lnSpc>
            </a:pPr>
            <a:r>
              <a:rPr lang="he-IL" sz="3300" b="1" dirty="0" smtClean="0"/>
              <a:t>מטרת הסקר</a:t>
            </a:r>
            <a:endParaRPr lang="en-US" sz="3300" b="1" dirty="0" smtClean="0"/>
          </a:p>
          <a:p>
            <a:pPr lvl="1">
              <a:lnSpc>
                <a:spcPct val="170000"/>
              </a:lnSpc>
            </a:pPr>
            <a:r>
              <a:rPr lang="he-IL" sz="3300" b="1" dirty="0" smtClean="0"/>
              <a:t>המתודה – בחירת המדגם 		(המוצרים או הנשאלים)</a:t>
            </a:r>
            <a:endParaRPr lang="en-US" sz="3300" b="1" dirty="0" smtClean="0"/>
          </a:p>
          <a:p>
            <a:pPr lvl="1">
              <a:lnSpc>
                <a:spcPct val="170000"/>
              </a:lnSpc>
            </a:pPr>
            <a:r>
              <a:rPr lang="he-IL" sz="3300" b="1" dirty="0" smtClean="0"/>
              <a:t>התוכן: דוגמת שאלון</a:t>
            </a:r>
            <a:endParaRPr lang="en-US" sz="3300" b="1" dirty="0" smtClean="0"/>
          </a:p>
          <a:p>
            <a:pPr lvl="1">
              <a:lnSpc>
                <a:spcPct val="170000"/>
              </a:lnSpc>
            </a:pPr>
            <a:r>
              <a:rPr lang="he-IL" sz="3300" b="1" dirty="0" smtClean="0"/>
              <a:t>תוצאות  - בטבלה ובגרף</a:t>
            </a:r>
            <a:endParaRPr lang="en-US" sz="3300" b="1" dirty="0" smtClean="0"/>
          </a:p>
          <a:p>
            <a:pPr lvl="1">
              <a:lnSpc>
                <a:spcPct val="170000"/>
              </a:lnSpc>
            </a:pPr>
            <a:r>
              <a:rPr lang="he-IL" sz="3300" b="1" dirty="0" smtClean="0"/>
              <a:t>מסקנות</a:t>
            </a:r>
            <a:endParaRPr lang="en-US" sz="3300" b="1" dirty="0" smtClean="0"/>
          </a:p>
          <a:p>
            <a:pPr lvl="1">
              <a:lnSpc>
                <a:spcPct val="170000"/>
              </a:lnSpc>
            </a:pPr>
            <a:r>
              <a:rPr lang="he-IL" sz="3300" b="1" dirty="0" smtClean="0"/>
              <a:t>דיון מסכם</a:t>
            </a:r>
            <a:endParaRPr lang="en-US" sz="3300" b="1" dirty="0" smtClean="0"/>
          </a:p>
          <a:p>
            <a:pPr rtl="0">
              <a:buNone/>
            </a:pPr>
            <a:r>
              <a:rPr lang="he-IL" sz="2800" b="1" dirty="0" smtClean="0"/>
              <a:t> </a:t>
            </a:r>
            <a:endParaRPr lang="en-US" sz="2800" dirty="0" smtClean="0"/>
          </a:p>
          <a:p>
            <a:endParaRPr lang="he-IL" b="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188640"/>
            <a:ext cx="8229600" cy="1143000"/>
          </a:xfrm>
        </p:spPr>
        <p:txBody>
          <a:bodyPr>
            <a:normAutofit/>
          </a:bodyPr>
          <a:lstStyle/>
          <a:p>
            <a:pPr algn="r"/>
            <a:r>
              <a:rPr lang="he-IL" b="1" dirty="0">
                <a:effectLst>
                  <a:outerShdw blurRad="38100" dist="38100" dir="2700000" algn="tl">
                    <a:srgbClr val="000000">
                      <a:alpha val="43137"/>
                    </a:srgbClr>
                  </a:outerShdw>
                </a:effectLst>
              </a:rPr>
              <a:t>קרם הגנה ופעולתו</a:t>
            </a:r>
          </a:p>
        </p:txBody>
      </p:sp>
      <p:sp>
        <p:nvSpPr>
          <p:cNvPr id="7" name="מציין מיקום טקסט 6"/>
          <p:cNvSpPr>
            <a:spLocks noGrp="1"/>
          </p:cNvSpPr>
          <p:nvPr>
            <p:ph type="body" sz="half" idx="3"/>
          </p:nvPr>
        </p:nvSpPr>
        <p:spPr>
          <a:xfrm>
            <a:off x="467544" y="1412776"/>
            <a:ext cx="8219256" cy="654843"/>
          </a:xfrm>
        </p:spPr>
        <p:txBody>
          <a:bodyPr/>
          <a:lstStyle/>
          <a:p>
            <a:r>
              <a:rPr lang="he-IL" u="sng" dirty="0" smtClean="0">
                <a:solidFill>
                  <a:schemeClr val="accent3">
                    <a:lumMod val="75000"/>
                  </a:schemeClr>
                </a:solidFill>
                <a:effectLst>
                  <a:outerShdw blurRad="38100" dist="38100" dir="2700000" algn="tl">
                    <a:srgbClr val="000000">
                      <a:alpha val="43137"/>
                    </a:srgbClr>
                  </a:outerShdw>
                </a:effectLst>
              </a:rPr>
              <a:t>מטרת קרם ההגנה</a:t>
            </a:r>
            <a:r>
              <a:rPr lang="he-IL" dirty="0" smtClean="0">
                <a:solidFill>
                  <a:schemeClr val="accent3">
                    <a:lumMod val="75000"/>
                  </a:schemeClr>
                </a:solidFill>
                <a:effectLst>
                  <a:outerShdw blurRad="38100" dist="38100" dir="2700000" algn="tl">
                    <a:srgbClr val="000000">
                      <a:alpha val="43137"/>
                    </a:srgbClr>
                  </a:outerShdw>
                </a:effectLst>
              </a:rPr>
              <a:t> </a:t>
            </a:r>
            <a:r>
              <a:rPr lang="he-IL" dirty="0" smtClean="0"/>
              <a:t>– </a:t>
            </a:r>
            <a:r>
              <a:rPr lang="he-IL" dirty="0">
                <a:solidFill>
                  <a:schemeClr val="accent3">
                    <a:lumMod val="75000"/>
                  </a:schemeClr>
                </a:solidFill>
              </a:rPr>
              <a:t>הורדה של עוצמת קרינת ה- </a:t>
            </a:r>
            <a:r>
              <a:rPr lang="en-US" dirty="0">
                <a:solidFill>
                  <a:schemeClr val="accent3">
                    <a:lumMod val="75000"/>
                  </a:schemeClr>
                </a:solidFill>
              </a:rPr>
              <a:t>UV</a:t>
            </a:r>
            <a:r>
              <a:rPr lang="he-IL" dirty="0">
                <a:solidFill>
                  <a:schemeClr val="accent3">
                    <a:lumMod val="75000"/>
                  </a:schemeClr>
                </a:solidFill>
              </a:rPr>
              <a:t> שפוגעת בעור</a:t>
            </a:r>
          </a:p>
        </p:txBody>
      </p:sp>
      <p:sp>
        <p:nvSpPr>
          <p:cNvPr id="6" name="מציין מיקום תוכן 5"/>
          <p:cNvSpPr>
            <a:spLocks noGrp="1"/>
          </p:cNvSpPr>
          <p:nvPr>
            <p:ph sz="quarter" idx="2"/>
          </p:nvPr>
        </p:nvSpPr>
        <p:spPr>
          <a:xfrm>
            <a:off x="4634068" y="2060848"/>
            <a:ext cx="4040188" cy="4464496"/>
          </a:xfrm>
        </p:spPr>
        <p:style>
          <a:lnRef idx="2">
            <a:schemeClr val="accent3">
              <a:shade val="50000"/>
            </a:schemeClr>
          </a:lnRef>
          <a:fillRef idx="1">
            <a:schemeClr val="accent3"/>
          </a:fillRef>
          <a:effectRef idx="0">
            <a:schemeClr val="accent3"/>
          </a:effectRef>
          <a:fontRef idx="minor">
            <a:schemeClr val="lt1"/>
          </a:fontRef>
        </p:style>
        <p:txBody>
          <a:bodyPr>
            <a:normAutofit fontScale="92500"/>
          </a:bodyPr>
          <a:lstStyle/>
          <a:p>
            <a:pPr marL="0" indent="0">
              <a:lnSpc>
                <a:spcPct val="150000"/>
              </a:lnSpc>
              <a:buNone/>
            </a:pPr>
            <a:r>
              <a:rPr lang="he-IL" b="1" u="sng" dirty="0">
                <a:solidFill>
                  <a:srgbClr val="FFFF00"/>
                </a:solidFill>
                <a:effectLst>
                  <a:outerShdw blurRad="38100" dist="38100" dir="2700000" algn="tl">
                    <a:srgbClr val="000000">
                      <a:alpha val="43137"/>
                    </a:srgbClr>
                  </a:outerShdw>
                </a:effectLst>
              </a:rPr>
              <a:t>מסנני קרינה כימיים</a:t>
            </a:r>
          </a:p>
          <a:p>
            <a:pPr algn="just">
              <a:buClr>
                <a:schemeClr val="accent3">
                  <a:lumMod val="50000"/>
                </a:schemeClr>
              </a:buClr>
            </a:pPr>
            <a:r>
              <a:rPr lang="he-IL" b="1" dirty="0" smtClean="0"/>
              <a:t>חומרים </a:t>
            </a:r>
            <a:r>
              <a:rPr lang="he-IL" b="1" dirty="0"/>
              <a:t>בעלי יכולת לבלוע קרינה אולטרה סגולה</a:t>
            </a:r>
            <a:r>
              <a:rPr lang="he-IL" b="1" dirty="0" smtClean="0"/>
              <a:t>.</a:t>
            </a:r>
          </a:p>
          <a:p>
            <a:pPr algn="just">
              <a:buClr>
                <a:schemeClr val="accent3">
                  <a:lumMod val="50000"/>
                </a:schemeClr>
              </a:buClr>
            </a:pPr>
            <a:r>
              <a:rPr lang="he-IL" b="1" dirty="0"/>
              <a:t>חומרים פעילים השכיחים ביותר במסנני הקרינה</a:t>
            </a:r>
            <a:r>
              <a:rPr lang="he-IL" b="1" dirty="0" smtClean="0"/>
              <a:t>:</a:t>
            </a:r>
          </a:p>
          <a:p>
            <a:pPr lvl="1" algn="just">
              <a:buClr>
                <a:schemeClr val="accent3">
                  <a:lumMod val="50000"/>
                </a:schemeClr>
              </a:buClr>
            </a:pPr>
            <a:r>
              <a:rPr lang="he-IL" b="1" dirty="0" smtClean="0"/>
              <a:t> </a:t>
            </a:r>
            <a:r>
              <a:rPr lang="en-US" b="1" dirty="0" err="1"/>
              <a:t>Benzophenone</a:t>
            </a:r>
            <a:r>
              <a:rPr lang="he-IL" b="1" dirty="0"/>
              <a:t> </a:t>
            </a:r>
            <a:r>
              <a:rPr lang="en-US" b="1" dirty="0" smtClean="0"/>
              <a:t>UVA)</a:t>
            </a:r>
            <a:r>
              <a:rPr lang="he-IL" b="1" dirty="0" smtClean="0"/>
              <a:t>)</a:t>
            </a:r>
          </a:p>
          <a:p>
            <a:pPr lvl="1" algn="just">
              <a:buClr>
                <a:schemeClr val="accent3">
                  <a:lumMod val="50000"/>
                </a:schemeClr>
              </a:buClr>
            </a:pPr>
            <a:r>
              <a:rPr lang="he-IL" b="1" dirty="0" smtClean="0"/>
              <a:t> </a:t>
            </a:r>
            <a:r>
              <a:rPr lang="he-IL" b="1" dirty="0" err="1" smtClean="0"/>
              <a:t>אוקטיל</a:t>
            </a:r>
            <a:r>
              <a:rPr lang="he-IL" b="1" dirty="0" smtClean="0"/>
              <a:t>-מטוקסי-</a:t>
            </a:r>
            <a:r>
              <a:rPr lang="he-IL" b="1" dirty="0" err="1" smtClean="0"/>
              <a:t>צינמאט</a:t>
            </a:r>
            <a:r>
              <a:rPr lang="he-IL" b="1" dirty="0"/>
              <a:t>, </a:t>
            </a:r>
            <a:r>
              <a:rPr lang="en-US" b="1" dirty="0" smtClean="0"/>
              <a:t>UVB)</a:t>
            </a:r>
            <a:r>
              <a:rPr lang="he-IL" b="1" dirty="0" smtClean="0"/>
              <a:t>)</a:t>
            </a:r>
          </a:p>
          <a:p>
            <a:pPr lvl="1" algn="just">
              <a:buClr>
                <a:schemeClr val="accent3">
                  <a:lumMod val="50000"/>
                </a:schemeClr>
              </a:buClr>
            </a:pPr>
            <a:r>
              <a:rPr lang="en-US" b="1" dirty="0" smtClean="0"/>
              <a:t>PABA</a:t>
            </a:r>
            <a:r>
              <a:rPr lang="he-IL" b="1" dirty="0" smtClean="0"/>
              <a:t>-</a:t>
            </a:r>
            <a:r>
              <a:rPr lang="en-US" sz="1700" b="1" dirty="0" smtClean="0"/>
              <a:t>Para </a:t>
            </a:r>
            <a:r>
              <a:rPr lang="en-US" sz="1700" b="1" dirty="0"/>
              <a:t>Amino Benzoic Acid</a:t>
            </a:r>
            <a:r>
              <a:rPr lang="he-IL" b="1" dirty="0"/>
              <a:t>. </a:t>
            </a:r>
            <a:endParaRPr lang="he-IL" b="1" dirty="0" smtClean="0"/>
          </a:p>
          <a:p>
            <a:pPr algn="just">
              <a:buClr>
                <a:schemeClr val="accent3">
                  <a:lumMod val="50000"/>
                </a:schemeClr>
              </a:buClr>
            </a:pPr>
            <a:r>
              <a:rPr lang="he-IL" b="1" u="sng" dirty="0" smtClean="0"/>
              <a:t>מסנני קרינה טבעיים</a:t>
            </a:r>
            <a:r>
              <a:rPr lang="he-IL" b="1" dirty="0" smtClean="0"/>
              <a:t>: </a:t>
            </a:r>
          </a:p>
          <a:p>
            <a:pPr marL="0" indent="0" algn="just">
              <a:buClr>
                <a:schemeClr val="accent3">
                  <a:lumMod val="50000"/>
                </a:schemeClr>
              </a:buClr>
              <a:buNone/>
            </a:pPr>
            <a:r>
              <a:rPr lang="he-IL" sz="1900" b="1" dirty="0" smtClean="0"/>
              <a:t>חמאת </a:t>
            </a:r>
            <a:r>
              <a:rPr lang="he-IL" sz="1900" b="1" dirty="0"/>
              <a:t>שיאה, שמן </a:t>
            </a:r>
            <a:r>
              <a:rPr lang="he-IL" sz="1900" b="1" dirty="0" err="1"/>
              <a:t>אוליפיחה</a:t>
            </a:r>
            <a:r>
              <a:rPr lang="he-IL" sz="1900" b="1" dirty="0"/>
              <a:t>, שמן חוחובה, שמן שומשום, שמן גזר, </a:t>
            </a:r>
            <a:r>
              <a:rPr lang="he-IL" sz="1900" b="1" dirty="0" err="1"/>
              <a:t>סקוואלן</a:t>
            </a:r>
            <a:r>
              <a:rPr lang="he-IL" sz="1900" b="1" dirty="0"/>
              <a:t>, שמן </a:t>
            </a:r>
            <a:r>
              <a:rPr lang="he-IL" sz="1900" b="1" dirty="0" err="1"/>
              <a:t>אינופילום</a:t>
            </a:r>
            <a:r>
              <a:rPr lang="he-IL" sz="1900" b="1" dirty="0"/>
              <a:t> </a:t>
            </a:r>
            <a:r>
              <a:rPr lang="he-IL" sz="1900" b="1" dirty="0" err="1"/>
              <a:t>קלופילום</a:t>
            </a:r>
            <a:r>
              <a:rPr lang="he-IL" sz="1900" b="1" dirty="0"/>
              <a:t>, שמן זרעי ענבים.</a:t>
            </a:r>
            <a:endParaRPr lang="en-US" sz="1900" b="1" dirty="0"/>
          </a:p>
          <a:p>
            <a:pPr>
              <a:buClr>
                <a:schemeClr val="accent3">
                  <a:lumMod val="50000"/>
                </a:schemeClr>
              </a:buClr>
            </a:pPr>
            <a:endParaRPr lang="he-IL" b="1" dirty="0" smtClean="0"/>
          </a:p>
          <a:p>
            <a:endParaRPr lang="en-US" dirty="0"/>
          </a:p>
          <a:p>
            <a:endParaRPr lang="he-IL" dirty="0"/>
          </a:p>
        </p:txBody>
      </p:sp>
      <p:sp>
        <p:nvSpPr>
          <p:cNvPr id="8" name="מציין מיקום תוכן 7"/>
          <p:cNvSpPr>
            <a:spLocks noGrp="1"/>
          </p:cNvSpPr>
          <p:nvPr>
            <p:ph sz="quarter" idx="4"/>
          </p:nvPr>
        </p:nvSpPr>
        <p:spPr>
          <a:xfrm>
            <a:off x="323528" y="3645024"/>
            <a:ext cx="4041775" cy="2880320"/>
          </a:xfrm>
        </p:spPr>
        <p:style>
          <a:lnRef idx="2">
            <a:schemeClr val="accent3">
              <a:shade val="50000"/>
            </a:schemeClr>
          </a:lnRef>
          <a:fillRef idx="1">
            <a:schemeClr val="accent3"/>
          </a:fillRef>
          <a:effectRef idx="0">
            <a:schemeClr val="accent3"/>
          </a:effectRef>
          <a:fontRef idx="minor">
            <a:schemeClr val="lt1"/>
          </a:fontRef>
        </p:style>
        <p:txBody>
          <a:bodyPr/>
          <a:lstStyle/>
          <a:p>
            <a:pPr marL="0" indent="0">
              <a:lnSpc>
                <a:spcPct val="150000"/>
              </a:lnSpc>
              <a:buNone/>
            </a:pPr>
            <a:r>
              <a:rPr lang="he-IL" b="1" u="sng" dirty="0">
                <a:solidFill>
                  <a:srgbClr val="FFFF00"/>
                </a:solidFill>
                <a:effectLst>
                  <a:outerShdw blurRad="38100" dist="38100" dir="2700000" algn="tl">
                    <a:srgbClr val="000000">
                      <a:alpha val="43137"/>
                    </a:srgbClr>
                  </a:outerShdw>
                </a:effectLst>
              </a:rPr>
              <a:t>מסנני קרינה פיסיקליים</a:t>
            </a:r>
            <a:r>
              <a:rPr lang="he-IL" b="1" dirty="0">
                <a:solidFill>
                  <a:srgbClr val="FFFF00"/>
                </a:solidFill>
                <a:effectLst>
                  <a:outerShdw blurRad="38100" dist="38100" dir="2700000" algn="tl">
                    <a:srgbClr val="000000">
                      <a:alpha val="43137"/>
                    </a:srgbClr>
                  </a:outerShdw>
                </a:effectLst>
              </a:rPr>
              <a:t> </a:t>
            </a:r>
            <a:endParaRPr lang="he-IL" b="1" dirty="0" smtClean="0">
              <a:solidFill>
                <a:srgbClr val="FFFF00"/>
              </a:solidFill>
              <a:effectLst>
                <a:outerShdw blurRad="38100" dist="38100" dir="2700000" algn="tl">
                  <a:srgbClr val="000000">
                    <a:alpha val="43137"/>
                  </a:srgbClr>
                </a:outerShdw>
              </a:effectLst>
            </a:endParaRPr>
          </a:p>
          <a:p>
            <a:pPr algn="just">
              <a:buClr>
                <a:schemeClr val="accent3">
                  <a:lumMod val="50000"/>
                </a:schemeClr>
              </a:buClr>
            </a:pPr>
            <a:r>
              <a:rPr lang="he-IL" sz="2000" b="1" dirty="0" smtClean="0"/>
              <a:t>מחזירים </a:t>
            </a:r>
            <a:r>
              <a:rPr lang="he-IL" sz="2000" b="1" dirty="0"/>
              <a:t>ומפזרים קרניים אולטרה סגוליות כמו </a:t>
            </a:r>
            <a:r>
              <a:rPr lang="he-IL" sz="2000" b="1" dirty="0" smtClean="0"/>
              <a:t>שמראה מחזירה </a:t>
            </a:r>
            <a:r>
              <a:rPr lang="he-IL" sz="2000" b="1" dirty="0"/>
              <a:t>קרני </a:t>
            </a:r>
            <a:r>
              <a:rPr lang="he-IL" sz="2000" b="1" dirty="0" smtClean="0"/>
              <a:t>אור. </a:t>
            </a:r>
          </a:p>
          <a:p>
            <a:pPr algn="just">
              <a:buClr>
                <a:schemeClr val="accent1">
                  <a:lumMod val="50000"/>
                </a:schemeClr>
              </a:buClr>
            </a:pPr>
            <a:r>
              <a:rPr lang="he-IL" sz="2000" b="1" dirty="0" smtClean="0"/>
              <a:t>אבקות </a:t>
            </a:r>
            <a:r>
              <a:rPr lang="he-IL" sz="2000" b="1" dirty="0"/>
              <a:t>לבנות המפוזרות בצורה אחידה בתוך קרם </a:t>
            </a:r>
            <a:r>
              <a:rPr lang="he-IL" sz="2000" b="1" dirty="0" smtClean="0"/>
              <a:t>ההגנה.</a:t>
            </a:r>
          </a:p>
          <a:p>
            <a:pPr algn="just">
              <a:buClr>
                <a:schemeClr val="accent1">
                  <a:lumMod val="50000"/>
                </a:schemeClr>
              </a:buClr>
            </a:pPr>
            <a:r>
              <a:rPr lang="he-IL" sz="2000" b="1" dirty="0" smtClean="0"/>
              <a:t>לדוגמא</a:t>
            </a:r>
            <a:r>
              <a:rPr lang="he-IL" sz="2000" b="1" dirty="0"/>
              <a:t>: תחמוצת טיטניום, טלק, תחמוצת אבץ, ואף עמילן </a:t>
            </a:r>
            <a:r>
              <a:rPr lang="he-IL" sz="2000" b="1" dirty="0" smtClean="0"/>
              <a:t>אבקתי.</a:t>
            </a:r>
            <a:endParaRPr lang="en-US" b="1" dirty="0" smtClean="0"/>
          </a:p>
          <a:p>
            <a:pPr>
              <a:buClr>
                <a:schemeClr val="accent1">
                  <a:lumMod val="50000"/>
                </a:schemeClr>
              </a:buClr>
            </a:pPr>
            <a:endParaRPr lang="he-IL" b="1" dirty="0"/>
          </a:p>
        </p:txBody>
      </p:sp>
      <p:sp>
        <p:nvSpPr>
          <p:cNvPr id="10" name="מציין מיקום תוכן 7"/>
          <p:cNvSpPr txBox="1">
            <a:spLocks/>
          </p:cNvSpPr>
          <p:nvPr/>
        </p:nvSpPr>
        <p:spPr>
          <a:xfrm>
            <a:off x="295536" y="2109225"/>
            <a:ext cx="4041775" cy="13681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tIns="0">
            <a:normAutofit/>
          </a:bodyPr>
          <a:lstStyle>
            <a:lvl1pPr marL="274320" indent="-274320" algn="r" rtl="1" eaLnBrk="1" latinLnBrk="0" hangingPunct="1">
              <a:spcBef>
                <a:spcPct val="20000"/>
              </a:spcBef>
              <a:buClr>
                <a:schemeClr val="accent3"/>
              </a:buClr>
              <a:buSzPct val="95000"/>
              <a:buFont typeface="Wingdings 2"/>
              <a:buChar char=""/>
              <a:defRPr kumimoji="0" sz="2200" kern="1200">
                <a:solidFill>
                  <a:schemeClr val="lt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000" kern="1200">
                <a:solidFill>
                  <a:schemeClr val="lt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1800" kern="1200">
                <a:solidFill>
                  <a:schemeClr val="lt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1600" kern="1200">
                <a:solidFill>
                  <a:schemeClr val="lt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1600" kern="1200">
                <a:solidFill>
                  <a:schemeClr val="lt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
              <a:buClr>
                <a:schemeClr val="accent3">
                  <a:lumMod val="50000"/>
                </a:schemeClr>
              </a:buClr>
              <a:buNone/>
            </a:pPr>
            <a:endParaRPr lang="he-IL" sz="2000" b="1" dirty="0" smtClean="0"/>
          </a:p>
        </p:txBody>
      </p:sp>
      <p:pic>
        <p:nvPicPr>
          <p:cNvPr id="11" name="תמונה 10" descr="http://upload.wikimedia.org/wikipedia/commons/thumb/4/49/Benzophenone.png/200px-Benzophenone.png">
            <a:hlinkClick r:id="rId2"/>
          </p:cNvPr>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xmlns="">
                  <a14:imgLayer r:embed="rId4">
                    <a14:imgEffect>
                      <a14:artisticFilmGrain/>
                    </a14:imgEffect>
                  </a14:imgLayer>
                </a14:imgProps>
              </a:ext>
            </a:extLst>
          </a:blip>
          <a:srcRect/>
          <a:stretch>
            <a:fillRect/>
          </a:stretch>
        </p:blipFill>
        <p:spPr bwMode="auto">
          <a:xfrm>
            <a:off x="411560" y="2204864"/>
            <a:ext cx="1245870" cy="613021"/>
          </a:xfrm>
          <a:prstGeom prst="rect">
            <a:avLst/>
          </a:prstGeom>
          <a:noFill/>
          <a:ln w="9525">
            <a:noFill/>
            <a:miter lim="800000"/>
            <a:headEnd/>
            <a:tailEnd/>
          </a:ln>
        </p:spPr>
      </p:pic>
      <p:pic>
        <p:nvPicPr>
          <p:cNvPr id="12" name="תמונה 11" descr="PABA_2"/>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xmlns="">
                  <a14:imgLayer r:embed="rId6">
                    <a14:imgEffect>
                      <a14:artisticGlass/>
                    </a14:imgEffect>
                  </a14:imgLayer>
                </a14:imgProps>
              </a:ext>
            </a:extLst>
          </a:blip>
          <a:srcRect/>
          <a:stretch>
            <a:fillRect/>
          </a:stretch>
        </p:blipFill>
        <p:spPr bwMode="auto">
          <a:xfrm>
            <a:off x="3635896" y="2202308"/>
            <a:ext cx="557024" cy="1247767"/>
          </a:xfrm>
          <a:prstGeom prst="rect">
            <a:avLst/>
          </a:prstGeom>
          <a:solidFill>
            <a:schemeClr val="accent6">
              <a:lumMod val="60000"/>
              <a:lumOff val="40000"/>
            </a:schemeClr>
          </a:solidFill>
        </p:spPr>
      </p:pic>
      <p:pic>
        <p:nvPicPr>
          <p:cNvPr id="13" name="תמונה 12" descr="http://upload.wikimedia.org/wikipedia/commons/thumb/0/03/Octyl_methoxycinnamate.png/200px-Octyl_methoxycinnamate.png">
            <a:hlinkClick r:id="rId7"/>
          </p:cNvPr>
          <p:cNvPicPr/>
          <p:nvPr/>
        </p:nvPicPr>
        <p:blipFill>
          <a:blip r:embed="rId8" cstate="print">
            <a:duotone>
              <a:prstClr val="black"/>
              <a:schemeClr val="accent3">
                <a:tint val="45000"/>
                <a:satMod val="400000"/>
              </a:schemeClr>
            </a:duotone>
          </a:blip>
          <a:srcRect/>
          <a:stretch>
            <a:fillRect/>
          </a:stretch>
        </p:blipFill>
        <p:spPr bwMode="auto">
          <a:xfrm>
            <a:off x="1475656" y="2878575"/>
            <a:ext cx="1908810" cy="571500"/>
          </a:xfrm>
          <a:prstGeom prst="rect">
            <a:avLst/>
          </a:prstGeom>
          <a:solidFill>
            <a:schemeClr val="accent6">
              <a:lumMod val="40000"/>
              <a:lumOff val="60000"/>
            </a:schemeClr>
          </a:solidFill>
          <a:ln w="9525">
            <a:noFill/>
            <a:miter lim="800000"/>
            <a:headEnd/>
            <a:tailEnd/>
          </a:ln>
        </p:spPr>
      </p:pic>
    </p:spTree>
    <p:extLst>
      <p:ext uri="{BB962C8B-B14F-4D97-AF65-F5344CB8AC3E}">
        <p14:creationId xmlns:p14="http://schemas.microsoft.com/office/powerpoint/2010/main" xmlns="" val="2652152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332656"/>
            <a:ext cx="8229600" cy="1143000"/>
          </a:xfrm>
        </p:spPr>
        <p:txBody>
          <a:bodyPr/>
          <a:lstStyle/>
          <a:p>
            <a:pPr algn="r"/>
            <a:r>
              <a:rPr lang="he-IL" b="1" dirty="0" smtClean="0">
                <a:effectLst>
                  <a:outerShdw blurRad="38100" dist="38100" dir="2700000" algn="tl">
                    <a:srgbClr val="000000">
                      <a:alpha val="43137"/>
                    </a:srgbClr>
                  </a:outerShdw>
                </a:effectLst>
              </a:rPr>
              <a:t>ניסוי החקר</a:t>
            </a:r>
            <a:endParaRPr lang="he-IL" dirty="0"/>
          </a:p>
        </p:txBody>
      </p:sp>
      <p:sp>
        <p:nvSpPr>
          <p:cNvPr id="6" name="מציין מיקום טקסט 5"/>
          <p:cNvSpPr>
            <a:spLocks noGrp="1"/>
          </p:cNvSpPr>
          <p:nvPr>
            <p:ph type="body" idx="1"/>
          </p:nvPr>
        </p:nvSpPr>
        <p:spPr>
          <a:xfrm>
            <a:off x="395536" y="1052736"/>
            <a:ext cx="4176464" cy="659352"/>
          </a:xfrm>
        </p:spPr>
        <p:txBody>
          <a:bodyPr/>
          <a:lstStyle/>
          <a:p>
            <a:r>
              <a:rPr lang="he-IL" u="sng" dirty="0" smtClean="0"/>
              <a:t>חרוזים פלורוסנטיים כמערכת חישה</a:t>
            </a:r>
            <a:endParaRPr lang="he-IL" u="sng" dirty="0"/>
          </a:p>
        </p:txBody>
      </p:sp>
      <p:sp>
        <p:nvSpPr>
          <p:cNvPr id="4" name="מציין מיקום תוכן 3"/>
          <p:cNvSpPr>
            <a:spLocks noGrp="1"/>
          </p:cNvSpPr>
          <p:nvPr>
            <p:ph sz="quarter" idx="4"/>
          </p:nvPr>
        </p:nvSpPr>
        <p:spPr>
          <a:xfrm>
            <a:off x="4645025" y="1916832"/>
            <a:ext cx="4103439" cy="4443488"/>
          </a:xfrm>
        </p:spPr>
        <p:txBody>
          <a:bodyPr>
            <a:normAutofit/>
          </a:bodyPr>
          <a:lstStyle/>
          <a:p>
            <a:pPr>
              <a:buNone/>
            </a:pPr>
            <a:r>
              <a:rPr lang="he-IL" sz="2400" b="1" u="sng" dirty="0" smtClean="0">
                <a:solidFill>
                  <a:schemeClr val="accent4">
                    <a:lumMod val="75000"/>
                  </a:schemeClr>
                </a:solidFill>
                <a:effectLst>
                  <a:outerShdw blurRad="38100" dist="38100" dir="2700000" algn="tl">
                    <a:srgbClr val="000000">
                      <a:alpha val="43137"/>
                    </a:srgbClr>
                  </a:outerShdw>
                </a:effectLst>
              </a:rPr>
              <a:t>ניסוי מקדים</a:t>
            </a:r>
            <a:r>
              <a:rPr lang="he-IL" sz="2400" b="1" dirty="0" smtClean="0">
                <a:solidFill>
                  <a:schemeClr val="accent4">
                    <a:lumMod val="75000"/>
                  </a:schemeClr>
                </a:solidFill>
                <a:effectLst>
                  <a:outerShdw blurRad="38100" dist="38100" dir="2700000" algn="tl">
                    <a:srgbClr val="000000">
                      <a:alpha val="43137"/>
                    </a:srgbClr>
                  </a:outerShdw>
                </a:effectLst>
              </a:rPr>
              <a:t>:</a:t>
            </a:r>
            <a:endParaRPr lang="he-IL" sz="2400" dirty="0" smtClean="0"/>
          </a:p>
          <a:p>
            <a:pPr>
              <a:buNone/>
            </a:pPr>
            <a:r>
              <a:rPr lang="he-IL" sz="2400" dirty="0" smtClean="0"/>
              <a:t>הכנת קרם ידיים, 	       שימוש בחרוזים פלורוסנטיים</a:t>
            </a:r>
          </a:p>
          <a:p>
            <a:pPr>
              <a:buNone/>
            </a:pPr>
            <a:r>
              <a:rPr lang="he-IL" sz="2400" b="1" u="sng" dirty="0" smtClean="0">
                <a:solidFill>
                  <a:schemeClr val="accent4">
                    <a:lumMod val="75000"/>
                  </a:schemeClr>
                </a:solidFill>
                <a:effectLst>
                  <a:outerShdw blurRad="38100" dist="38100" dir="2700000" algn="tl">
                    <a:srgbClr val="000000">
                      <a:alpha val="43137"/>
                    </a:srgbClr>
                  </a:outerShdw>
                </a:effectLst>
              </a:rPr>
              <a:t>טרום חקר</a:t>
            </a:r>
            <a:r>
              <a:rPr lang="he-IL" sz="2400" b="1" dirty="0" smtClean="0">
                <a:solidFill>
                  <a:schemeClr val="accent4">
                    <a:lumMod val="75000"/>
                  </a:schemeClr>
                </a:solidFill>
                <a:effectLst>
                  <a:outerShdw blurRad="38100" dist="38100" dir="2700000" algn="tl">
                    <a:srgbClr val="000000">
                      <a:alpha val="43137"/>
                    </a:srgbClr>
                  </a:outerShdw>
                </a:effectLst>
              </a:rPr>
              <a:t>:</a:t>
            </a:r>
            <a:endParaRPr lang="he-IL" sz="2400" dirty="0" smtClean="0"/>
          </a:p>
          <a:p>
            <a:pPr>
              <a:buNone/>
            </a:pPr>
            <a:r>
              <a:rPr lang="he-IL" sz="2400" dirty="0" smtClean="0"/>
              <a:t>שאלת שאלות, שאלת חקר,   השערה ותכנון ניסוי</a:t>
            </a:r>
          </a:p>
          <a:p>
            <a:pPr>
              <a:buNone/>
            </a:pPr>
            <a:r>
              <a:rPr lang="he-IL" sz="2400" b="1" u="sng" dirty="0" smtClean="0">
                <a:solidFill>
                  <a:schemeClr val="accent4">
                    <a:lumMod val="75000"/>
                  </a:schemeClr>
                </a:solidFill>
                <a:effectLst>
                  <a:outerShdw blurRad="38100" dist="38100" dir="2700000" algn="tl">
                    <a:srgbClr val="000000">
                      <a:alpha val="43137"/>
                    </a:srgbClr>
                  </a:outerShdw>
                </a:effectLst>
              </a:rPr>
              <a:t>ביצוע ניסויי החקר</a:t>
            </a:r>
            <a:r>
              <a:rPr lang="he-IL" sz="2400" b="1" dirty="0" smtClean="0">
                <a:solidFill>
                  <a:schemeClr val="accent4">
                    <a:lumMod val="75000"/>
                  </a:schemeClr>
                </a:solidFill>
                <a:effectLst>
                  <a:outerShdw blurRad="38100" dist="38100" dir="2700000" algn="tl">
                    <a:srgbClr val="000000">
                      <a:alpha val="43137"/>
                    </a:srgbClr>
                  </a:outerShdw>
                </a:effectLst>
              </a:rPr>
              <a:t>:</a:t>
            </a:r>
          </a:p>
          <a:p>
            <a:pPr>
              <a:buNone/>
            </a:pPr>
            <a:r>
              <a:rPr lang="he-IL" sz="2400" dirty="0" smtClean="0"/>
              <a:t>ניסוי שונה לכל קבוצה 		וסיכום כיתתי.</a:t>
            </a:r>
            <a:endParaRPr lang="he-IL" sz="2400" dirty="0"/>
          </a:p>
        </p:txBody>
      </p:sp>
      <p:pic>
        <p:nvPicPr>
          <p:cNvPr id="9" name="מציין מיקום תוכן 4" descr="חרוזים 3.jpg"/>
          <p:cNvPicPr>
            <a:picLocks noChangeAspect="1"/>
          </p:cNvPicPr>
          <p:nvPr/>
        </p:nvPicPr>
        <p:blipFill>
          <a:blip r:embed="rId2" cstate="print"/>
          <a:stretch>
            <a:fillRect/>
          </a:stretch>
        </p:blipFill>
        <p:spPr>
          <a:xfrm>
            <a:off x="467544" y="1797913"/>
            <a:ext cx="2520280" cy="1884584"/>
          </a:xfrm>
          <a:prstGeom prst="rect">
            <a:avLst/>
          </a:prstGeom>
        </p:spPr>
      </p:pic>
      <p:pic>
        <p:nvPicPr>
          <p:cNvPr id="8" name="מציין מיקום תוכן 4" descr="חרוזים 3.jpg"/>
          <p:cNvPicPr>
            <a:picLocks noChangeAspect="1"/>
          </p:cNvPicPr>
          <p:nvPr/>
        </p:nvPicPr>
        <p:blipFill>
          <a:blip r:embed="rId3" cstate="print"/>
          <a:stretch>
            <a:fillRect/>
          </a:stretch>
        </p:blipFill>
        <p:spPr>
          <a:xfrm>
            <a:off x="1187624" y="3460256"/>
            <a:ext cx="2458616" cy="1839160"/>
          </a:xfrm>
          <a:prstGeom prst="rect">
            <a:avLst/>
          </a:prstGeom>
        </p:spPr>
      </p:pic>
      <p:pic>
        <p:nvPicPr>
          <p:cNvPr id="5" name="מציין מיקום תוכן 4" descr="חרוזים 3.jpg"/>
          <p:cNvPicPr>
            <a:picLocks noGrp="1" noChangeAspect="1"/>
          </p:cNvPicPr>
          <p:nvPr>
            <p:ph sz="quarter" idx="2"/>
          </p:nvPr>
        </p:nvPicPr>
        <p:blipFill>
          <a:blip r:embed="rId4" cstate="print"/>
          <a:stretch>
            <a:fillRect/>
          </a:stretch>
        </p:blipFill>
        <p:spPr>
          <a:xfrm>
            <a:off x="2987824" y="4869160"/>
            <a:ext cx="2458616" cy="183916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a:xfrm>
            <a:off x="179512" y="188640"/>
            <a:ext cx="8784976" cy="1162050"/>
          </a:xfrm>
        </p:spPr>
        <p:txBody>
          <a:bodyPr>
            <a:noAutofit/>
          </a:bodyPr>
          <a:lstStyle/>
          <a:p>
            <a:pPr algn="r"/>
            <a:r>
              <a:rPr lang="he-IL" sz="5000" b="1" dirty="0" smtClean="0">
                <a:effectLst>
                  <a:outerShdw blurRad="38100" dist="38100" dir="2700000" algn="tl">
                    <a:srgbClr val="000000">
                      <a:alpha val="43137"/>
                    </a:srgbClr>
                  </a:outerShdw>
                </a:effectLst>
              </a:rPr>
              <a:t>הכנת קרם הגנה - אמולסיות</a:t>
            </a:r>
          </a:p>
        </p:txBody>
      </p:sp>
      <p:sp>
        <p:nvSpPr>
          <p:cNvPr id="10" name="מציין מיקום טקסט 9"/>
          <p:cNvSpPr>
            <a:spLocks noGrp="1"/>
          </p:cNvSpPr>
          <p:nvPr>
            <p:ph type="body" idx="2"/>
          </p:nvPr>
        </p:nvSpPr>
        <p:spPr>
          <a:xfrm>
            <a:off x="1403648" y="5949280"/>
            <a:ext cx="7272808" cy="515144"/>
          </a:xfrm>
        </p:spPr>
        <p:txBody>
          <a:bodyPr>
            <a:noAutofit/>
          </a:bodyPr>
          <a:lstStyle/>
          <a:p>
            <a:pPr algn="ctr"/>
            <a:r>
              <a:rPr lang="he-IL" sz="2200" b="1" dirty="0">
                <a:solidFill>
                  <a:schemeClr val="accent4">
                    <a:lumMod val="75000"/>
                  </a:schemeClr>
                </a:solidFill>
                <a:effectLst>
                  <a:outerShdw blurRad="38100" dist="38100" dir="2700000" algn="tl">
                    <a:srgbClr val="000000">
                      <a:alpha val="43137"/>
                    </a:srgbClr>
                  </a:outerShdw>
                </a:effectLst>
                <a:hlinkClick r:id="rId2"/>
              </a:rPr>
              <a:t>סרטון שהכינו תלמידות בעקבות </a:t>
            </a:r>
            <a:r>
              <a:rPr lang="he-IL" sz="2200" b="1" dirty="0" err="1">
                <a:solidFill>
                  <a:schemeClr val="accent4">
                    <a:lumMod val="75000"/>
                  </a:schemeClr>
                </a:solidFill>
                <a:effectLst>
                  <a:outerShdw blurRad="38100" dist="38100" dir="2700000" algn="tl">
                    <a:srgbClr val="000000">
                      <a:alpha val="43137"/>
                    </a:srgbClr>
                  </a:outerShdw>
                </a:effectLst>
                <a:hlinkClick r:id="rId2"/>
              </a:rPr>
              <a:t>המודולה</a:t>
            </a:r>
            <a:r>
              <a:rPr lang="he-IL" sz="2200" b="1" dirty="0">
                <a:solidFill>
                  <a:schemeClr val="accent4">
                    <a:lumMod val="75000"/>
                  </a:schemeClr>
                </a:solidFill>
                <a:effectLst>
                  <a:outerShdw blurRad="38100" dist="38100" dir="2700000" algn="tl">
                    <a:srgbClr val="000000">
                      <a:alpha val="43137"/>
                    </a:srgbClr>
                  </a:outerShdw>
                </a:effectLst>
                <a:hlinkClick r:id="rId2"/>
              </a:rPr>
              <a:t> - מקום 2 - יש לנו כימיה !!!</a:t>
            </a:r>
            <a:endParaRPr lang="he-IL" sz="2200" b="1" dirty="0">
              <a:solidFill>
                <a:schemeClr val="accent4">
                  <a:lumMod val="75000"/>
                </a:schemeClr>
              </a:solidFill>
              <a:effectLst>
                <a:outerShdw blurRad="38100" dist="38100" dir="2700000" algn="tl">
                  <a:srgbClr val="000000">
                    <a:alpha val="43137"/>
                  </a:srgbClr>
                </a:outerShdw>
              </a:effectLst>
            </a:endParaRPr>
          </a:p>
        </p:txBody>
      </p:sp>
      <p:pic>
        <p:nvPicPr>
          <p:cNvPr id="9" name="מציין מיקום תוכן 8" descr="sofi.JPG"/>
          <p:cNvPicPr>
            <a:picLocks noGrp="1" noChangeAspect="1"/>
          </p:cNvPicPr>
          <p:nvPr>
            <p:ph sz="half" idx="1"/>
          </p:nvPr>
        </p:nvPicPr>
        <p:blipFill>
          <a:blip r:embed="rId3" cstate="print"/>
          <a:stretch>
            <a:fillRect/>
          </a:stretch>
        </p:blipFill>
        <p:spPr>
          <a:xfrm>
            <a:off x="2195736" y="1700808"/>
            <a:ext cx="5111750" cy="383381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457200" y="116632"/>
            <a:ext cx="8229600" cy="1143000"/>
          </a:xfrm>
        </p:spPr>
        <p:txBody>
          <a:bodyPr>
            <a:normAutofit/>
          </a:bodyPr>
          <a:lstStyle/>
          <a:p>
            <a:pPr algn="r"/>
            <a:r>
              <a:rPr lang="he-IL" b="1" dirty="0">
                <a:effectLst>
                  <a:outerShdw blurRad="38100" dist="38100" dir="2700000" algn="tl">
                    <a:srgbClr val="000000">
                      <a:alpha val="43137"/>
                    </a:srgbClr>
                  </a:outerShdw>
                </a:effectLst>
              </a:rPr>
              <a:t>הכנת קרם ידיים - הדגמה</a:t>
            </a:r>
          </a:p>
        </p:txBody>
      </p:sp>
      <p:sp>
        <p:nvSpPr>
          <p:cNvPr id="6" name="מציין מיקום תוכן 5"/>
          <p:cNvSpPr>
            <a:spLocks noGrp="1"/>
          </p:cNvSpPr>
          <p:nvPr>
            <p:ph idx="1"/>
          </p:nvPr>
        </p:nvSpPr>
        <p:spPr>
          <a:xfrm>
            <a:off x="457200" y="1340768"/>
            <a:ext cx="8229600" cy="5256584"/>
          </a:xfrm>
        </p:spPr>
        <p:txBody>
          <a:bodyPr>
            <a:normAutofit fontScale="92500" lnSpcReduction="20000"/>
          </a:bodyPr>
          <a:lstStyle/>
          <a:p>
            <a:pPr>
              <a:buNone/>
            </a:pPr>
            <a:r>
              <a:rPr lang="he-IL" b="1" u="sng" dirty="0" smtClean="0">
                <a:solidFill>
                  <a:schemeClr val="accent3">
                    <a:lumMod val="50000"/>
                  </a:schemeClr>
                </a:solidFill>
              </a:rPr>
              <a:t>מחממים לטמפרטורה של 75 מעלות את 2 התערובות באמבט או על פלטה</a:t>
            </a:r>
          </a:p>
          <a:p>
            <a:pPr>
              <a:buNone/>
            </a:pPr>
            <a:endParaRPr lang="he-IL" b="1" u="sng" dirty="0" smtClean="0">
              <a:solidFill>
                <a:schemeClr val="accent3">
                  <a:lumMod val="50000"/>
                </a:schemeClr>
              </a:solidFill>
            </a:endParaRPr>
          </a:p>
          <a:p>
            <a:r>
              <a:rPr lang="he-IL" u="sng" dirty="0" smtClean="0"/>
              <a:t>בכוס כימית של 250 מ"ל</a:t>
            </a:r>
            <a:r>
              <a:rPr lang="he-IL" dirty="0" smtClean="0"/>
              <a:t> -  </a:t>
            </a:r>
            <a:r>
              <a:rPr lang="he-IL" sz="2800" b="1" u="sng" dirty="0" smtClean="0">
                <a:solidFill>
                  <a:schemeClr val="accent4">
                    <a:lumMod val="75000"/>
                  </a:schemeClr>
                </a:solidFill>
                <a:effectLst>
                  <a:outerShdw blurRad="38100" dist="38100" dir="2700000" algn="tl">
                    <a:srgbClr val="000000">
                      <a:alpha val="43137"/>
                    </a:srgbClr>
                  </a:outerShdw>
                </a:effectLst>
              </a:rPr>
              <a:t>פאזה מימית</a:t>
            </a:r>
            <a:r>
              <a:rPr lang="he-IL" dirty="0" smtClean="0"/>
              <a:t/>
            </a:r>
            <a:br>
              <a:rPr lang="he-IL" dirty="0" smtClean="0"/>
            </a:br>
            <a:r>
              <a:rPr lang="he-IL" dirty="0" smtClean="0"/>
              <a:t>- 90 מ"ל מים </a:t>
            </a:r>
            <a:br>
              <a:rPr lang="he-IL" dirty="0" smtClean="0"/>
            </a:br>
            <a:r>
              <a:rPr lang="he-IL" dirty="0" smtClean="0"/>
              <a:t>- 3.5 מ"ל  גליצרול </a:t>
            </a:r>
            <a:br>
              <a:rPr lang="he-IL" dirty="0" smtClean="0"/>
            </a:br>
            <a:r>
              <a:rPr lang="he-IL" dirty="0" smtClean="0"/>
              <a:t>- 2 טיפות תמצית מי ורדים (או בושם אחר)</a:t>
            </a:r>
            <a:endParaRPr lang="en-US" dirty="0" smtClean="0"/>
          </a:p>
          <a:p>
            <a:r>
              <a:rPr lang="he-IL" u="sng" dirty="0" smtClean="0"/>
              <a:t>בכוס כימית של 100 מ"ל </a:t>
            </a:r>
            <a:r>
              <a:rPr lang="he-IL" dirty="0" smtClean="0"/>
              <a:t> - </a:t>
            </a:r>
            <a:r>
              <a:rPr lang="he-IL" sz="2800" b="1" u="sng" dirty="0" smtClean="0">
                <a:solidFill>
                  <a:srgbClr val="FFC000"/>
                </a:solidFill>
                <a:effectLst>
                  <a:outerShdw blurRad="38100" dist="38100" dir="2700000" algn="tl">
                    <a:srgbClr val="000000">
                      <a:alpha val="43137"/>
                    </a:srgbClr>
                  </a:outerShdw>
                </a:effectLst>
              </a:rPr>
              <a:t>פאזה שומנית </a:t>
            </a:r>
            <a:r>
              <a:rPr lang="he-IL" dirty="0" smtClean="0"/>
              <a:t/>
            </a:r>
            <a:br>
              <a:rPr lang="he-IL" dirty="0" smtClean="0"/>
            </a:br>
            <a:r>
              <a:rPr lang="he-IL" dirty="0" smtClean="0"/>
              <a:t>- 12 מ"ל שמן צמחי (מדדו בעזרת משורה) </a:t>
            </a:r>
            <a:br>
              <a:rPr lang="he-IL" dirty="0" smtClean="0"/>
            </a:br>
            <a:r>
              <a:rPr lang="he-IL" dirty="0" smtClean="0"/>
              <a:t>- 4 גרם אבקת  </a:t>
            </a:r>
            <a:r>
              <a:rPr lang="en-US" dirty="0" smtClean="0"/>
              <a:t>GMS</a:t>
            </a:r>
            <a:r>
              <a:rPr lang="he-IL" dirty="0" smtClean="0"/>
              <a:t/>
            </a:r>
            <a:br>
              <a:rPr lang="he-IL" dirty="0" smtClean="0"/>
            </a:br>
            <a:r>
              <a:rPr lang="he-IL" dirty="0" smtClean="0"/>
              <a:t>- 2 טיפות חומר משמר (</a:t>
            </a:r>
            <a:r>
              <a:rPr lang="he-IL" dirty="0" err="1" smtClean="0"/>
              <a:t>פנוניפ</a:t>
            </a:r>
            <a:r>
              <a:rPr lang="he-IL" dirty="0" smtClean="0"/>
              <a:t>)</a:t>
            </a:r>
            <a:endParaRPr lang="en-US" dirty="0" smtClean="0"/>
          </a:p>
          <a:p>
            <a:r>
              <a:rPr lang="he-IL" u="sng" dirty="0" smtClean="0"/>
              <a:t>מכניסים בשלב מאוחר יותר</a:t>
            </a:r>
            <a:r>
              <a:rPr lang="he-IL" dirty="0" smtClean="0"/>
              <a:t> -		</a:t>
            </a:r>
          </a:p>
          <a:p>
            <a:pPr>
              <a:buNone/>
            </a:pPr>
            <a:r>
              <a:rPr lang="he-IL" dirty="0" smtClean="0"/>
              <a:t>	- חצי כפית - </a:t>
            </a:r>
            <a:r>
              <a:rPr lang="he-IL" dirty="0" err="1" smtClean="0"/>
              <a:t>ספיגל</a:t>
            </a:r>
            <a:r>
              <a:rPr lang="he-IL" dirty="0" smtClean="0"/>
              <a:t> - </a:t>
            </a:r>
            <a:r>
              <a:rPr lang="he-IL" sz="2800" b="1" u="sng" dirty="0" smtClean="0">
                <a:solidFill>
                  <a:schemeClr val="accent6">
                    <a:lumMod val="50000"/>
                  </a:schemeClr>
                </a:solidFill>
                <a:effectLst>
                  <a:outerShdw blurRad="38100" dist="38100" dir="2700000" algn="tl">
                    <a:srgbClr val="000000">
                      <a:alpha val="43137"/>
                    </a:srgbClr>
                  </a:outerShdw>
                </a:effectLst>
              </a:rPr>
              <a:t>חומר פעיל שטח</a:t>
            </a:r>
          </a:p>
          <a:p>
            <a:pPr>
              <a:buNone/>
            </a:pPr>
            <a:endParaRPr lang="he-IL" sz="2800" b="1" u="sng" dirty="0" smtClean="0">
              <a:solidFill>
                <a:schemeClr val="accent3">
                  <a:lumMod val="50000"/>
                </a:schemeClr>
              </a:solidFill>
            </a:endParaRPr>
          </a:p>
          <a:p>
            <a:pPr>
              <a:buNone/>
            </a:pPr>
            <a:r>
              <a:rPr lang="he-IL" b="1" u="sng" dirty="0" smtClean="0">
                <a:solidFill>
                  <a:schemeClr val="accent3">
                    <a:lumMod val="50000"/>
                  </a:schemeClr>
                </a:solidFill>
              </a:rPr>
              <a:t>מערבבים את 2 התערובות, ומקררים באמצעות אמבט קר</a:t>
            </a:r>
            <a:endParaRPr lang="he-IL" dirty="0" smtClean="0"/>
          </a:p>
          <a:p>
            <a:pPr>
              <a:buNone/>
            </a:pPr>
            <a:endParaRPr lang="he-IL" dirty="0" smtClean="0"/>
          </a:p>
        </p:txBody>
      </p:sp>
    </p:spTree>
    <p:extLst>
      <p:ext uri="{BB962C8B-B14F-4D97-AF65-F5344CB8AC3E}">
        <p14:creationId xmlns:p14="http://schemas.microsoft.com/office/powerpoint/2010/main" xmlns="" val="2020199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1824"/>
            <a:ext cx="8229600" cy="1143000"/>
          </a:xfrm>
        </p:spPr>
        <p:txBody>
          <a:bodyPr>
            <a:noAutofit/>
          </a:bodyPr>
          <a:lstStyle/>
          <a:p>
            <a:pPr algn="r"/>
            <a:r>
              <a:rPr lang="he-IL" b="1" dirty="0" smtClean="0">
                <a:effectLst>
                  <a:outerShdw blurRad="38100" dist="38100" dir="2700000" algn="tl">
                    <a:srgbClr val="000000">
                      <a:alpha val="43137"/>
                    </a:srgbClr>
                  </a:outerShdw>
                </a:effectLst>
              </a:rPr>
              <a:t>חרוזים פלורוסנטיים  - </a:t>
            </a:r>
            <a:br>
              <a:rPr lang="he-IL" b="1" dirty="0" smtClean="0">
                <a:effectLst>
                  <a:outerShdw blurRad="38100" dist="38100" dir="2700000" algn="tl">
                    <a:srgbClr val="000000">
                      <a:alpha val="43137"/>
                    </a:srgbClr>
                  </a:outerShdw>
                </a:effectLst>
              </a:rPr>
            </a:br>
            <a:r>
              <a:rPr lang="he-IL" b="1" dirty="0" smtClean="0">
                <a:effectLst>
                  <a:outerShdw blurRad="38100" dist="38100" dir="2700000" algn="tl">
                    <a:srgbClr val="000000">
                      <a:alpha val="43137"/>
                    </a:srgbClr>
                  </a:outerShdw>
                </a:effectLst>
              </a:rPr>
              <a:t>חיישני קרינה אולטרה-סגולית</a:t>
            </a:r>
            <a:endParaRPr lang="he-IL" b="1" dirty="0">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p:txBody>
          <a:bodyPr>
            <a:normAutofit fontScale="92500" lnSpcReduction="20000"/>
          </a:bodyPr>
          <a:lstStyle/>
          <a:p>
            <a:r>
              <a:rPr lang="he-IL" sz="3000" b="1" dirty="0" smtClean="0">
                <a:solidFill>
                  <a:schemeClr val="accent4">
                    <a:lumMod val="75000"/>
                  </a:schemeClr>
                </a:solidFill>
              </a:rPr>
              <a:t>בעקבות חשיפה לאור שמש - החרוזים משנים את צבעם מלבן לצבעוני. </a:t>
            </a:r>
          </a:p>
          <a:p>
            <a:r>
              <a:rPr lang="he-IL" sz="3000" b="1" dirty="0" smtClean="0">
                <a:solidFill>
                  <a:schemeClr val="accent4">
                    <a:lumMod val="75000"/>
                  </a:schemeClr>
                </a:solidFill>
              </a:rPr>
              <a:t>משווים בין 3 מערכות:</a:t>
            </a:r>
          </a:p>
          <a:p>
            <a:pPr lvl="1">
              <a:buClr>
                <a:schemeClr val="accent3">
                  <a:lumMod val="60000"/>
                  <a:lumOff val="40000"/>
                </a:schemeClr>
              </a:buClr>
            </a:pPr>
            <a:r>
              <a:rPr lang="he-IL" sz="3200" b="1" dirty="0" smtClean="0">
                <a:solidFill>
                  <a:schemeClr val="accent4">
                    <a:lumMod val="75000"/>
                  </a:schemeClr>
                </a:solidFill>
              </a:rPr>
              <a:t>חרוזים מכוסים במכסה רגיל של צלחת פטרי</a:t>
            </a:r>
          </a:p>
          <a:p>
            <a:pPr lvl="1">
              <a:buClr>
                <a:schemeClr val="accent3">
                  <a:lumMod val="60000"/>
                  <a:lumOff val="40000"/>
                </a:schemeClr>
              </a:buClr>
            </a:pPr>
            <a:r>
              <a:rPr lang="he-IL" sz="3200" b="1" dirty="0" smtClean="0">
                <a:solidFill>
                  <a:schemeClr val="accent4">
                    <a:lumMod val="75000"/>
                  </a:schemeClr>
                </a:solidFill>
              </a:rPr>
              <a:t>חרוזים מכוסים במכסה שעליו קרם ידיים</a:t>
            </a:r>
          </a:p>
          <a:p>
            <a:pPr lvl="1">
              <a:buClr>
                <a:schemeClr val="accent3">
                  <a:lumMod val="60000"/>
                  <a:lumOff val="40000"/>
                </a:schemeClr>
              </a:buClr>
            </a:pPr>
            <a:r>
              <a:rPr lang="he-IL" sz="3200" b="1" dirty="0" smtClean="0">
                <a:solidFill>
                  <a:schemeClr val="accent4">
                    <a:lumMod val="75000"/>
                  </a:schemeClr>
                </a:solidFill>
              </a:rPr>
              <a:t>חרוזים מכוסים במכסה שעליו מסנן קרינה</a:t>
            </a:r>
          </a:p>
          <a:p>
            <a:r>
              <a:rPr lang="he-IL" sz="3200" b="1" dirty="0" smtClean="0">
                <a:solidFill>
                  <a:schemeClr val="accent4">
                    <a:lumMod val="75000"/>
                  </a:schemeClr>
                </a:solidFill>
              </a:rPr>
              <a:t>הבדל ניכר בתגובת החרוזים לקרינה, המערכת הראשונה מהווה בקרה חיצונית.</a:t>
            </a:r>
          </a:p>
          <a:p>
            <a:r>
              <a:rPr lang="he-IL" sz="3200" b="1" dirty="0" smtClean="0">
                <a:solidFill>
                  <a:schemeClr val="accent4">
                    <a:lumMod val="75000"/>
                  </a:schemeClr>
                </a:solidFill>
              </a:rPr>
              <a:t>החרוזים מצופים בצבע שבולע קרינה בתחום ה- </a:t>
            </a:r>
            <a:r>
              <a:rPr lang="en-US" sz="3200" b="1" dirty="0" smtClean="0">
                <a:solidFill>
                  <a:schemeClr val="accent4">
                    <a:lumMod val="75000"/>
                  </a:schemeClr>
                </a:solidFill>
              </a:rPr>
              <a:t>UV</a:t>
            </a:r>
            <a:r>
              <a:rPr lang="he-IL" sz="3200" b="1" dirty="0" smtClean="0">
                <a:solidFill>
                  <a:schemeClr val="accent4">
                    <a:lumMod val="75000"/>
                  </a:schemeClr>
                </a:solidFill>
              </a:rPr>
              <a:t> ופולט קרינה בתחום הנראה.</a:t>
            </a:r>
          </a:p>
          <a:p>
            <a:endParaRPr lang="he-IL" sz="3000" b="1" dirty="0" smtClean="0">
              <a:solidFill>
                <a:schemeClr val="accent4">
                  <a:lumMod val="75000"/>
                </a:schemeClr>
              </a:solidFill>
            </a:endParaRPr>
          </a:p>
          <a:p>
            <a:endParaRPr lang="he-IL" sz="3400" b="1" dirty="0">
              <a:solidFill>
                <a:schemeClr val="accent4">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260648"/>
            <a:ext cx="8229600" cy="1143000"/>
          </a:xfrm>
        </p:spPr>
        <p:txBody>
          <a:bodyPr/>
          <a:lstStyle/>
          <a:p>
            <a:pPr algn="r"/>
            <a:r>
              <a:rPr lang="he-IL" b="1" dirty="0" smtClean="0">
                <a:effectLst>
                  <a:outerShdw blurRad="38100" dist="38100" dir="2700000" algn="tl">
                    <a:srgbClr val="000000">
                      <a:alpha val="43137"/>
                    </a:srgbClr>
                  </a:outerShdw>
                </a:effectLst>
              </a:rPr>
              <a:t>ניסוי החקר</a:t>
            </a:r>
            <a:endParaRPr lang="he-IL" dirty="0"/>
          </a:p>
        </p:txBody>
      </p:sp>
      <p:pic>
        <p:nvPicPr>
          <p:cNvPr id="5" name="מציין מיקום תוכן 4" descr="IMG_0050.jpg"/>
          <p:cNvPicPr>
            <a:picLocks noGrp="1" noChangeAspect="1"/>
          </p:cNvPicPr>
          <p:nvPr>
            <p:ph sz="half" idx="2"/>
          </p:nvPr>
        </p:nvPicPr>
        <p:blipFill>
          <a:blip r:embed="rId2" cstate="print"/>
          <a:stretch>
            <a:fillRect/>
          </a:stretch>
        </p:blipFill>
        <p:spPr>
          <a:xfrm>
            <a:off x="5004792" y="1920875"/>
            <a:ext cx="3325416" cy="4433888"/>
          </a:xfrm>
        </p:spPr>
      </p:pic>
      <p:pic>
        <p:nvPicPr>
          <p:cNvPr id="8" name="מציין מיקום תוכן 7" descr="IMG_0051.jpg"/>
          <p:cNvPicPr>
            <a:picLocks noGrp="1" noChangeAspect="1"/>
          </p:cNvPicPr>
          <p:nvPr>
            <p:ph sz="half" idx="1"/>
          </p:nvPr>
        </p:nvPicPr>
        <p:blipFill>
          <a:blip r:embed="rId3" cstate="print"/>
          <a:stretch>
            <a:fillRect/>
          </a:stretch>
        </p:blipFill>
        <p:spPr>
          <a:xfrm>
            <a:off x="813792" y="1920875"/>
            <a:ext cx="3325416" cy="443388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9"/>
          <p:cNvSpPr>
            <a:spLocks noGrp="1"/>
          </p:cNvSpPr>
          <p:nvPr>
            <p:ph type="title"/>
          </p:nvPr>
        </p:nvSpPr>
        <p:spPr>
          <a:xfrm>
            <a:off x="467544" y="188640"/>
            <a:ext cx="8229600" cy="1143000"/>
          </a:xfrm>
        </p:spPr>
        <p:txBody>
          <a:bodyPr/>
          <a:lstStyle/>
          <a:p>
            <a:pPr algn="r"/>
            <a:r>
              <a:rPr lang="he-IL" b="1" dirty="0" smtClean="0">
                <a:effectLst>
                  <a:outerShdw blurRad="38100" dist="38100" dir="2700000" algn="tl">
                    <a:srgbClr val="000000">
                      <a:alpha val="43137"/>
                    </a:srgbClr>
                  </a:outerShdw>
                </a:effectLst>
              </a:rPr>
              <a:t>ניסוי החקר</a:t>
            </a:r>
            <a:endParaRPr lang="he-IL" dirty="0"/>
          </a:p>
        </p:txBody>
      </p:sp>
      <p:sp>
        <p:nvSpPr>
          <p:cNvPr id="11" name="מציין מיקום טקסט 10"/>
          <p:cNvSpPr>
            <a:spLocks noGrp="1"/>
          </p:cNvSpPr>
          <p:nvPr>
            <p:ph type="body" idx="1"/>
          </p:nvPr>
        </p:nvSpPr>
        <p:spPr>
          <a:xfrm>
            <a:off x="395536" y="1484784"/>
            <a:ext cx="4040188" cy="659352"/>
          </a:xfrm>
        </p:spPr>
        <p:txBody>
          <a:bodyPr/>
          <a:lstStyle/>
          <a:p>
            <a:r>
              <a:rPr lang="he-IL" dirty="0" smtClean="0"/>
              <a:t>מריחת קרם הגנה על מצעים שונים</a:t>
            </a:r>
            <a:endParaRPr lang="he-IL" dirty="0"/>
          </a:p>
        </p:txBody>
      </p:sp>
      <p:sp>
        <p:nvSpPr>
          <p:cNvPr id="12" name="מציין מיקום טקסט 11"/>
          <p:cNvSpPr>
            <a:spLocks noGrp="1"/>
          </p:cNvSpPr>
          <p:nvPr>
            <p:ph type="body" sz="half" idx="3"/>
          </p:nvPr>
        </p:nvSpPr>
        <p:spPr>
          <a:xfrm>
            <a:off x="4778697" y="1478013"/>
            <a:ext cx="4041775" cy="654843"/>
          </a:xfrm>
        </p:spPr>
        <p:txBody>
          <a:bodyPr/>
          <a:lstStyle/>
          <a:p>
            <a:r>
              <a:rPr lang="he-IL" dirty="0" smtClean="0"/>
              <a:t>השפעת צמיגות הקרם על הסינון</a:t>
            </a:r>
            <a:endParaRPr lang="he-IL" dirty="0"/>
          </a:p>
        </p:txBody>
      </p:sp>
      <p:pic>
        <p:nvPicPr>
          <p:cNvPr id="9" name="מציין מיקום תוכן 8" descr="IMG_0155.jpg"/>
          <p:cNvPicPr>
            <a:picLocks noGrp="1" noChangeAspect="1"/>
          </p:cNvPicPr>
          <p:nvPr>
            <p:ph sz="quarter" idx="2"/>
          </p:nvPr>
        </p:nvPicPr>
        <p:blipFill>
          <a:blip r:embed="rId2" cstate="print"/>
          <a:stretch>
            <a:fillRect/>
          </a:stretch>
        </p:blipFill>
        <p:spPr>
          <a:xfrm>
            <a:off x="971600" y="2276872"/>
            <a:ext cx="2884885" cy="3846513"/>
          </a:xfrm>
        </p:spPr>
      </p:pic>
      <p:pic>
        <p:nvPicPr>
          <p:cNvPr id="8" name="מציין מיקום תוכן 7" descr="IMG_0157.jpg"/>
          <p:cNvPicPr>
            <a:picLocks noGrp="1" noChangeAspect="1"/>
          </p:cNvPicPr>
          <p:nvPr>
            <p:ph sz="quarter" idx="4"/>
          </p:nvPr>
        </p:nvPicPr>
        <p:blipFill>
          <a:blip r:embed="rId3" cstate="print"/>
          <a:stretch>
            <a:fillRect/>
          </a:stretch>
        </p:blipFill>
        <p:spPr>
          <a:xfrm>
            <a:off x="5431531" y="2276872"/>
            <a:ext cx="2884885" cy="384651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57808"/>
            <a:ext cx="8229600" cy="1143000"/>
          </a:xfrm>
        </p:spPr>
        <p:txBody>
          <a:bodyPr>
            <a:normAutofit/>
          </a:bodyPr>
          <a:lstStyle/>
          <a:p>
            <a:pPr algn="r"/>
            <a:r>
              <a:rPr lang="he-IL" sz="7000" b="1" dirty="0" smtClean="0"/>
              <a:t>פרויקט</a:t>
            </a:r>
            <a:endParaRPr lang="he-IL" sz="7000" b="1" dirty="0"/>
          </a:p>
        </p:txBody>
      </p:sp>
      <p:sp>
        <p:nvSpPr>
          <p:cNvPr id="3" name="מציין מיקום תוכן 2"/>
          <p:cNvSpPr>
            <a:spLocks noGrp="1"/>
          </p:cNvSpPr>
          <p:nvPr>
            <p:ph idx="1"/>
          </p:nvPr>
        </p:nvSpPr>
        <p:spPr/>
        <p:txBody>
          <a:bodyPr>
            <a:normAutofit/>
          </a:bodyPr>
          <a:lstStyle/>
          <a:p>
            <a:r>
              <a:rPr lang="he-IL" dirty="0" smtClean="0"/>
              <a:t>פרויקט של האיחוד האירופי במסגרת פרויקט מימון גדול למחקר בנושא חינוך מדעי  - </a:t>
            </a:r>
            <a:r>
              <a:rPr lang="en-US" dirty="0" smtClean="0"/>
              <a:t>FP7</a:t>
            </a:r>
          </a:p>
          <a:p>
            <a:r>
              <a:rPr lang="he-IL" dirty="0" smtClean="0"/>
              <a:t> השם הוא ראשי התיבות של השם המלא – </a:t>
            </a:r>
          </a:p>
          <a:p>
            <a:pPr algn="ctr">
              <a:buNone/>
            </a:pPr>
            <a:r>
              <a:rPr lang="en-GB" sz="3200" dirty="0" smtClean="0">
                <a:solidFill>
                  <a:schemeClr val="accent3">
                    <a:lumMod val="75000"/>
                  </a:schemeClr>
                </a:solidFill>
                <a:effectLst>
                  <a:outerShdw blurRad="38100" dist="38100" dir="2700000" algn="tl">
                    <a:srgbClr val="000000">
                      <a:alpha val="43137"/>
                    </a:srgbClr>
                  </a:outerShdw>
                </a:effectLst>
              </a:rPr>
              <a:t>Professional </a:t>
            </a:r>
            <a:r>
              <a:rPr lang="en-GB" sz="3200" b="1" dirty="0" smtClean="0">
                <a:solidFill>
                  <a:schemeClr val="accent3">
                    <a:lumMod val="75000"/>
                  </a:schemeClr>
                </a:solidFill>
                <a:effectLst>
                  <a:outerShdw blurRad="38100" dist="38100" dir="2700000" algn="tl">
                    <a:srgbClr val="000000">
                      <a:alpha val="43137"/>
                    </a:srgbClr>
                  </a:outerShdw>
                </a:effectLst>
              </a:rPr>
              <a:t>R</a:t>
            </a:r>
            <a:r>
              <a:rPr lang="en-GB" sz="3200" dirty="0" smtClean="0">
                <a:solidFill>
                  <a:schemeClr val="accent3">
                    <a:lumMod val="75000"/>
                  </a:schemeClr>
                </a:solidFill>
                <a:effectLst>
                  <a:outerShdw blurRad="38100" dist="38100" dir="2700000" algn="tl">
                    <a:srgbClr val="000000">
                      <a:alpha val="43137"/>
                    </a:srgbClr>
                  </a:outerShdw>
                </a:effectLst>
              </a:rPr>
              <a:t>eflection-</a:t>
            </a:r>
            <a:r>
              <a:rPr lang="en-GB" sz="3200" b="1" dirty="0" smtClean="0">
                <a:solidFill>
                  <a:schemeClr val="accent3">
                    <a:lumMod val="75000"/>
                  </a:schemeClr>
                </a:solidFill>
                <a:effectLst>
                  <a:outerShdw blurRad="38100" dist="38100" dir="2700000" algn="tl">
                    <a:srgbClr val="000000">
                      <a:alpha val="43137"/>
                    </a:srgbClr>
                  </a:outerShdw>
                </a:effectLst>
              </a:rPr>
              <a:t>O</a:t>
            </a:r>
            <a:r>
              <a:rPr lang="en-GB" sz="3200" dirty="0" smtClean="0">
                <a:solidFill>
                  <a:schemeClr val="accent3">
                    <a:lumMod val="75000"/>
                  </a:schemeClr>
                </a:solidFill>
                <a:effectLst>
                  <a:outerShdw blurRad="38100" dist="38100" dir="2700000" algn="tl">
                    <a:srgbClr val="000000">
                      <a:alpha val="43137"/>
                    </a:srgbClr>
                  </a:outerShdw>
                </a:effectLst>
              </a:rPr>
              <a:t>riented </a:t>
            </a:r>
            <a:r>
              <a:rPr lang="en-GB" sz="3200" b="1" dirty="0" smtClean="0">
                <a:solidFill>
                  <a:schemeClr val="accent3">
                    <a:lumMod val="75000"/>
                  </a:schemeClr>
                </a:solidFill>
                <a:effectLst>
                  <a:outerShdw blurRad="38100" dist="38100" dir="2700000" algn="tl">
                    <a:srgbClr val="000000">
                      <a:alpha val="43137"/>
                    </a:srgbClr>
                  </a:outerShdw>
                </a:effectLst>
              </a:rPr>
              <a:t>F</a:t>
            </a:r>
            <a:r>
              <a:rPr lang="en-GB" sz="3200" dirty="0" smtClean="0">
                <a:solidFill>
                  <a:schemeClr val="accent3">
                    <a:lumMod val="75000"/>
                  </a:schemeClr>
                </a:solidFill>
                <a:effectLst>
                  <a:outerShdw blurRad="38100" dist="38100" dir="2700000" algn="tl">
                    <a:srgbClr val="000000">
                      <a:alpha val="43137"/>
                    </a:srgbClr>
                  </a:outerShdw>
                </a:effectLst>
              </a:rPr>
              <a:t>ocus</a:t>
            </a:r>
            <a:endParaRPr lang="he-IL" sz="3200" dirty="0" smtClean="0">
              <a:solidFill>
                <a:schemeClr val="accent3">
                  <a:lumMod val="75000"/>
                </a:schemeClr>
              </a:solidFill>
              <a:effectLst>
                <a:outerShdw blurRad="38100" dist="38100" dir="2700000" algn="tl">
                  <a:srgbClr val="000000">
                    <a:alpha val="43137"/>
                  </a:srgbClr>
                </a:outerShdw>
              </a:effectLst>
            </a:endParaRPr>
          </a:p>
          <a:p>
            <a:pPr algn="ctr">
              <a:buNone/>
            </a:pPr>
            <a:r>
              <a:rPr lang="en-GB" sz="3200" dirty="0" smtClean="0">
                <a:solidFill>
                  <a:schemeClr val="accent3">
                    <a:lumMod val="75000"/>
                  </a:schemeClr>
                </a:solidFill>
                <a:effectLst>
                  <a:outerShdw blurRad="38100" dist="38100" dir="2700000" algn="tl">
                    <a:srgbClr val="000000">
                      <a:alpha val="43137"/>
                    </a:srgbClr>
                  </a:outerShdw>
                </a:effectLst>
              </a:rPr>
              <a:t> on </a:t>
            </a:r>
            <a:endParaRPr lang="he-IL" sz="3200" dirty="0" smtClean="0">
              <a:solidFill>
                <a:schemeClr val="accent3">
                  <a:lumMod val="75000"/>
                </a:schemeClr>
              </a:solidFill>
              <a:effectLst>
                <a:outerShdw blurRad="38100" dist="38100" dir="2700000" algn="tl">
                  <a:srgbClr val="000000">
                    <a:alpha val="43137"/>
                  </a:srgbClr>
                </a:outerShdw>
              </a:effectLst>
            </a:endParaRPr>
          </a:p>
          <a:p>
            <a:pPr algn="ctr">
              <a:buNone/>
            </a:pPr>
            <a:r>
              <a:rPr lang="en-GB" sz="3200" b="1" dirty="0" smtClean="0">
                <a:solidFill>
                  <a:schemeClr val="accent3">
                    <a:lumMod val="75000"/>
                  </a:schemeClr>
                </a:solidFill>
                <a:effectLst>
                  <a:outerShdw blurRad="38100" dist="38100" dir="2700000" algn="tl">
                    <a:srgbClr val="000000">
                      <a:alpha val="43137"/>
                    </a:srgbClr>
                  </a:outerShdw>
                </a:effectLst>
              </a:rPr>
              <a:t>I</a:t>
            </a:r>
            <a:r>
              <a:rPr lang="en-GB" sz="3200" dirty="0" smtClean="0">
                <a:solidFill>
                  <a:schemeClr val="accent3">
                    <a:lumMod val="75000"/>
                  </a:schemeClr>
                </a:solidFill>
                <a:effectLst>
                  <a:outerShdw blurRad="38100" dist="38100" dir="2700000" algn="tl">
                    <a:srgbClr val="000000">
                      <a:alpha val="43137"/>
                    </a:srgbClr>
                  </a:outerShdw>
                </a:effectLst>
              </a:rPr>
              <a:t>nquiry</a:t>
            </a:r>
            <a:r>
              <a:rPr lang="en-US" sz="3200" dirty="0" smtClean="0">
                <a:solidFill>
                  <a:schemeClr val="accent3">
                    <a:lumMod val="75000"/>
                  </a:schemeClr>
                </a:solidFill>
                <a:effectLst>
                  <a:outerShdw blurRad="38100" dist="38100" dir="2700000" algn="tl">
                    <a:srgbClr val="000000">
                      <a:alpha val="43137"/>
                    </a:srgbClr>
                  </a:outerShdw>
                </a:effectLst>
              </a:rPr>
              <a:t> - </a:t>
            </a:r>
            <a:r>
              <a:rPr lang="en-GB" sz="3200" dirty="0" smtClean="0">
                <a:solidFill>
                  <a:schemeClr val="accent3">
                    <a:lumMod val="75000"/>
                  </a:schemeClr>
                </a:solidFill>
                <a:effectLst>
                  <a:outerShdw blurRad="38100" dist="38100" dir="2700000" algn="tl">
                    <a:srgbClr val="000000">
                      <a:alpha val="43137"/>
                    </a:srgbClr>
                  </a:outerShdw>
                </a:effectLst>
              </a:rPr>
              <a:t>based</a:t>
            </a:r>
            <a:r>
              <a:rPr lang="en-US" sz="3200" dirty="0" smtClean="0">
                <a:solidFill>
                  <a:schemeClr val="accent3">
                    <a:lumMod val="75000"/>
                  </a:schemeClr>
                </a:solidFill>
                <a:effectLst>
                  <a:outerShdw blurRad="38100" dist="38100" dir="2700000" algn="tl">
                    <a:srgbClr val="000000">
                      <a:alpha val="43137"/>
                    </a:srgbClr>
                  </a:outerShdw>
                </a:effectLst>
              </a:rPr>
              <a:t> </a:t>
            </a:r>
            <a:r>
              <a:rPr lang="en-GB" sz="3200" b="1" dirty="0" smtClean="0">
                <a:solidFill>
                  <a:schemeClr val="accent3">
                    <a:lumMod val="75000"/>
                  </a:schemeClr>
                </a:solidFill>
                <a:effectLst>
                  <a:outerShdw blurRad="38100" dist="38100" dir="2700000" algn="tl">
                    <a:srgbClr val="000000">
                      <a:alpha val="43137"/>
                    </a:srgbClr>
                  </a:outerShdw>
                </a:effectLst>
              </a:rPr>
              <a:t>L</a:t>
            </a:r>
            <a:r>
              <a:rPr lang="en-GB" sz="3200" dirty="0" smtClean="0">
                <a:solidFill>
                  <a:schemeClr val="accent3">
                    <a:lumMod val="75000"/>
                  </a:schemeClr>
                </a:solidFill>
                <a:effectLst>
                  <a:outerShdw blurRad="38100" dist="38100" dir="2700000" algn="tl">
                    <a:srgbClr val="000000">
                      <a:alpha val="43137"/>
                    </a:srgbClr>
                  </a:outerShdw>
                </a:effectLst>
              </a:rPr>
              <a:t>earning </a:t>
            </a:r>
          </a:p>
          <a:p>
            <a:pPr algn="ctr">
              <a:buNone/>
            </a:pPr>
            <a:r>
              <a:rPr lang="en-GB" sz="3200" dirty="0" smtClean="0">
                <a:solidFill>
                  <a:schemeClr val="accent3">
                    <a:lumMod val="75000"/>
                  </a:schemeClr>
                </a:solidFill>
                <a:effectLst>
                  <a:outerShdw blurRad="38100" dist="38100" dir="2700000" algn="tl">
                    <a:srgbClr val="000000">
                      <a:alpha val="43137"/>
                    </a:srgbClr>
                  </a:outerShdw>
                </a:effectLst>
              </a:rPr>
              <a:t>and </a:t>
            </a:r>
          </a:p>
          <a:p>
            <a:pPr algn="ctr">
              <a:buNone/>
            </a:pPr>
            <a:r>
              <a:rPr lang="en-GB" sz="3200" b="1" dirty="0" smtClean="0">
                <a:solidFill>
                  <a:schemeClr val="accent3">
                    <a:lumMod val="75000"/>
                  </a:schemeClr>
                </a:solidFill>
                <a:effectLst>
                  <a:outerShdw blurRad="38100" dist="38100" dir="2700000" algn="tl">
                    <a:srgbClr val="000000">
                      <a:alpha val="43137"/>
                    </a:srgbClr>
                  </a:outerShdw>
                </a:effectLst>
              </a:rPr>
              <a:t>E</a:t>
            </a:r>
            <a:r>
              <a:rPr lang="en-GB" sz="3200" dirty="0" smtClean="0">
                <a:solidFill>
                  <a:schemeClr val="accent3">
                    <a:lumMod val="75000"/>
                  </a:schemeClr>
                </a:solidFill>
                <a:effectLst>
                  <a:outerShdw blurRad="38100" dist="38100" dir="2700000" algn="tl">
                    <a:srgbClr val="000000">
                      <a:alpha val="43137"/>
                    </a:srgbClr>
                  </a:outerShdw>
                </a:effectLst>
              </a:rPr>
              <a:t>ducation through </a:t>
            </a:r>
            <a:r>
              <a:rPr lang="en-GB" sz="3200" b="1" dirty="0" smtClean="0">
                <a:solidFill>
                  <a:schemeClr val="accent3">
                    <a:lumMod val="75000"/>
                  </a:schemeClr>
                </a:solidFill>
                <a:effectLst>
                  <a:outerShdw blurRad="38100" dist="38100" dir="2700000" algn="tl">
                    <a:srgbClr val="000000">
                      <a:alpha val="43137"/>
                    </a:srgbClr>
                  </a:outerShdw>
                </a:effectLst>
              </a:rPr>
              <a:t>S</a:t>
            </a:r>
            <a:r>
              <a:rPr lang="en-GB" sz="3200" dirty="0" smtClean="0">
                <a:solidFill>
                  <a:schemeClr val="accent3">
                    <a:lumMod val="75000"/>
                  </a:schemeClr>
                </a:solidFill>
                <a:effectLst>
                  <a:outerShdw blurRad="38100" dist="38100" dir="2700000" algn="tl">
                    <a:srgbClr val="000000">
                      <a:alpha val="43137"/>
                    </a:srgbClr>
                  </a:outerShdw>
                </a:effectLst>
              </a:rPr>
              <a:t>cience</a:t>
            </a:r>
          </a:p>
          <a:p>
            <a:endParaRPr lang="en-GB" dirty="0" smtClean="0"/>
          </a:p>
          <a:p>
            <a:endParaRPr lang="en-GB" dirty="0" smtClean="0"/>
          </a:p>
          <a:p>
            <a:endParaRPr lang="he-IL" dirty="0"/>
          </a:p>
        </p:txBody>
      </p:sp>
      <p:pic>
        <p:nvPicPr>
          <p:cNvPr id="4" name="Grafik 9" descr="profile_08"/>
          <p:cNvPicPr>
            <a:picLocks noChangeAspect="1"/>
          </p:cNvPicPr>
          <p:nvPr/>
        </p:nvPicPr>
        <p:blipFill>
          <a:blip r:embed="rId2" cstate="print"/>
          <a:srcRect b="48824"/>
          <a:stretch>
            <a:fillRect/>
          </a:stretch>
        </p:blipFill>
        <p:spPr bwMode="auto">
          <a:xfrm>
            <a:off x="1979712" y="764704"/>
            <a:ext cx="3752418" cy="1008112"/>
          </a:xfrm>
          <a:prstGeom prst="rect">
            <a:avLst/>
          </a:prstGeom>
          <a:noFill/>
          <a:ln w="9525">
            <a:noFill/>
            <a:miter lim="800000"/>
            <a:headEnd/>
            <a:tailEnd/>
          </a:ln>
        </p:spPr>
      </p:pic>
      <p:pic>
        <p:nvPicPr>
          <p:cNvPr id="5" name="Grafik 20" descr="PROFILES-FP7_Logo_groß.jpg"/>
          <p:cNvPicPr>
            <a:picLocks noChangeAspect="1"/>
          </p:cNvPicPr>
          <p:nvPr/>
        </p:nvPicPr>
        <p:blipFill>
          <a:blip r:embed="rId3" cstate="print"/>
          <a:srcRect/>
          <a:stretch>
            <a:fillRect/>
          </a:stretch>
        </p:blipFill>
        <p:spPr bwMode="auto">
          <a:xfrm>
            <a:off x="631575" y="836712"/>
            <a:ext cx="1060105" cy="86407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260648"/>
            <a:ext cx="8229600" cy="1143000"/>
          </a:xfrm>
        </p:spPr>
        <p:txBody>
          <a:bodyPr/>
          <a:lstStyle/>
          <a:p>
            <a:pPr algn="r"/>
            <a:r>
              <a:rPr lang="he-IL" b="1" dirty="0" smtClean="0">
                <a:effectLst>
                  <a:outerShdw blurRad="38100" dist="38100" dir="2700000" algn="tl">
                    <a:srgbClr val="000000">
                      <a:alpha val="43137"/>
                    </a:srgbClr>
                  </a:outerShdw>
                </a:effectLst>
              </a:rPr>
              <a:t>ניסוי החקר</a:t>
            </a:r>
            <a:endParaRPr lang="he-IL" dirty="0"/>
          </a:p>
        </p:txBody>
      </p:sp>
      <p:sp>
        <p:nvSpPr>
          <p:cNvPr id="3" name="מציין מיקום טקסט 2"/>
          <p:cNvSpPr>
            <a:spLocks noGrp="1"/>
          </p:cNvSpPr>
          <p:nvPr>
            <p:ph type="body" idx="1"/>
          </p:nvPr>
        </p:nvSpPr>
        <p:spPr>
          <a:xfrm>
            <a:off x="457200" y="1977560"/>
            <a:ext cx="4040188" cy="659352"/>
          </a:xfrm>
        </p:spPr>
        <p:txBody>
          <a:bodyPr/>
          <a:lstStyle/>
          <a:p>
            <a:r>
              <a:rPr lang="he-IL" dirty="0" smtClean="0"/>
              <a:t>השפעת עובי שכבת הקרם 		על יעילות הסינון</a:t>
            </a:r>
            <a:endParaRPr lang="he-IL" dirty="0"/>
          </a:p>
        </p:txBody>
      </p:sp>
      <p:sp>
        <p:nvSpPr>
          <p:cNvPr id="4" name="מציין מיקום טקסט 3"/>
          <p:cNvSpPr>
            <a:spLocks noGrp="1"/>
          </p:cNvSpPr>
          <p:nvPr>
            <p:ph type="body" sz="half" idx="3"/>
          </p:nvPr>
        </p:nvSpPr>
        <p:spPr/>
        <p:txBody>
          <a:bodyPr/>
          <a:lstStyle/>
          <a:p>
            <a:r>
              <a:rPr lang="he-IL" dirty="0" smtClean="0"/>
              <a:t>התלות בצבע הקרם – </a:t>
            </a:r>
            <a:r>
              <a:rPr lang="en-US" dirty="0" smtClean="0"/>
              <a:t>SPF</a:t>
            </a:r>
            <a:r>
              <a:rPr lang="he-IL" dirty="0" smtClean="0"/>
              <a:t> זהה</a:t>
            </a:r>
            <a:endParaRPr lang="he-IL" dirty="0"/>
          </a:p>
        </p:txBody>
      </p:sp>
      <p:pic>
        <p:nvPicPr>
          <p:cNvPr id="8" name="מציין מיקום תוכן 7" descr="IMG_0161.jpg"/>
          <p:cNvPicPr>
            <a:picLocks noGrp="1" noChangeAspect="1"/>
          </p:cNvPicPr>
          <p:nvPr>
            <p:ph sz="quarter" idx="2"/>
          </p:nvPr>
        </p:nvPicPr>
        <p:blipFill>
          <a:blip r:embed="rId2" cstate="print"/>
          <a:stretch>
            <a:fillRect/>
          </a:stretch>
        </p:blipFill>
        <p:spPr>
          <a:xfrm>
            <a:off x="457200" y="2922786"/>
            <a:ext cx="4040188" cy="3030141"/>
          </a:xfrm>
        </p:spPr>
      </p:pic>
      <p:pic>
        <p:nvPicPr>
          <p:cNvPr id="7" name="מציין מיקום תוכן 6" descr="IMG_0153.jpg"/>
          <p:cNvPicPr>
            <a:picLocks noGrp="1" noChangeAspect="1"/>
          </p:cNvPicPr>
          <p:nvPr>
            <p:ph sz="quarter" idx="4"/>
          </p:nvPr>
        </p:nvPicPr>
        <p:blipFill>
          <a:blip r:embed="rId3" cstate="print"/>
          <a:stretch>
            <a:fillRect/>
          </a:stretch>
        </p:blipFill>
        <p:spPr>
          <a:xfrm>
            <a:off x="5220072" y="2492896"/>
            <a:ext cx="2884885" cy="384651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a:xfrm>
            <a:off x="457200" y="188640"/>
            <a:ext cx="8229600" cy="1143000"/>
          </a:xfrm>
        </p:spPr>
        <p:txBody>
          <a:bodyPr>
            <a:normAutofit fontScale="90000"/>
          </a:bodyPr>
          <a:lstStyle/>
          <a:p>
            <a:pPr algn="r"/>
            <a:r>
              <a:rPr lang="he-IL" b="1" dirty="0" smtClean="0"/>
              <a:t>הערכת התלמידים לאורך התהליך</a:t>
            </a:r>
            <a:endParaRPr lang="en-US" dirty="0"/>
          </a:p>
        </p:txBody>
      </p:sp>
      <p:sp>
        <p:nvSpPr>
          <p:cNvPr id="8" name="מציין מיקום תוכן 7"/>
          <p:cNvSpPr>
            <a:spLocks noGrp="1"/>
          </p:cNvSpPr>
          <p:nvPr>
            <p:ph idx="1"/>
          </p:nvPr>
        </p:nvSpPr>
        <p:spPr>
          <a:xfrm>
            <a:off x="467544" y="1484784"/>
            <a:ext cx="8229600" cy="4824536"/>
          </a:xfrm>
        </p:spPr>
        <p:txBody>
          <a:bodyPr>
            <a:normAutofit fontScale="92500"/>
          </a:bodyPr>
          <a:lstStyle/>
          <a:p>
            <a:pPr>
              <a:buNone/>
            </a:pPr>
            <a:r>
              <a:rPr lang="he-IL" b="1" dirty="0" smtClean="0">
                <a:solidFill>
                  <a:schemeClr val="accent3">
                    <a:lumMod val="75000"/>
                  </a:schemeClr>
                </a:solidFill>
                <a:effectLst>
                  <a:outerShdw blurRad="38100" dist="38100" dir="2700000" algn="tl">
                    <a:srgbClr val="000000">
                      <a:alpha val="43137"/>
                    </a:srgbClr>
                  </a:outerShdw>
                </a:effectLst>
              </a:rPr>
              <a:t>התלמידים התבקשו להגיש קלסר קבוצתי המורכב מהחלקים הבאים:</a:t>
            </a:r>
            <a:endParaRPr lang="en-US" b="1" dirty="0" smtClean="0">
              <a:solidFill>
                <a:schemeClr val="accent3">
                  <a:lumMod val="75000"/>
                </a:schemeClr>
              </a:solidFill>
              <a:effectLst>
                <a:outerShdw blurRad="38100" dist="38100" dir="2700000" algn="tl">
                  <a:srgbClr val="000000">
                    <a:alpha val="43137"/>
                  </a:srgbClr>
                </a:outerShdw>
              </a:effectLst>
            </a:endParaRPr>
          </a:p>
          <a:p>
            <a:pPr lvl="0"/>
            <a:r>
              <a:rPr lang="he-IL" dirty="0" smtClean="0"/>
              <a:t>מטלת פעילות הפתיחה</a:t>
            </a:r>
            <a:endParaRPr lang="en-US" dirty="0" smtClean="0"/>
          </a:p>
          <a:p>
            <a:pPr lvl="0"/>
            <a:r>
              <a:rPr lang="he-IL" dirty="0" smtClean="0"/>
              <a:t>דו"ח מסכם של פעילות סקר השוק</a:t>
            </a:r>
            <a:endParaRPr lang="en-US" dirty="0" smtClean="0"/>
          </a:p>
          <a:p>
            <a:pPr lvl="0"/>
            <a:r>
              <a:rPr lang="he-IL" dirty="0" smtClean="0"/>
              <a:t>דו"ח מעבדה מסכם לניסוי החקר</a:t>
            </a:r>
            <a:endParaRPr lang="en-US" dirty="0" smtClean="0"/>
          </a:p>
          <a:p>
            <a:pPr lvl="0"/>
            <a:r>
              <a:rPr lang="he-IL" dirty="0" smtClean="0"/>
              <a:t>סיכום כולל של </a:t>
            </a:r>
            <a:r>
              <a:rPr lang="he-IL" dirty="0" err="1" smtClean="0"/>
              <a:t>המודולה</a:t>
            </a:r>
            <a:r>
              <a:rPr lang="he-IL" dirty="0" smtClean="0"/>
              <a:t> ובו התייחסות לקבלת החלטות</a:t>
            </a:r>
            <a:endParaRPr lang="en-US" dirty="0" smtClean="0"/>
          </a:p>
          <a:p>
            <a:pPr lvl="0"/>
            <a:r>
              <a:rPr lang="he-IL" dirty="0" smtClean="0"/>
              <a:t>דפי רפלקציה אישית של כל תלמיד</a:t>
            </a:r>
            <a:endParaRPr lang="en-US" dirty="0" smtClean="0"/>
          </a:p>
          <a:p>
            <a:pPr>
              <a:buNone/>
            </a:pPr>
            <a:r>
              <a:rPr lang="he-IL" b="1" dirty="0" smtClean="0">
                <a:solidFill>
                  <a:schemeClr val="accent3">
                    <a:lumMod val="75000"/>
                  </a:schemeClr>
                </a:solidFill>
                <a:effectLst>
                  <a:outerShdw blurRad="38100" dist="38100" dir="2700000" algn="tl">
                    <a:srgbClr val="000000">
                      <a:alpha val="43137"/>
                    </a:srgbClr>
                  </a:outerShdw>
                </a:effectLst>
              </a:rPr>
              <a:t>הקלסר הקבוצתי מוערך על-פי  הקריטריונים: </a:t>
            </a:r>
          </a:p>
          <a:p>
            <a:pPr marL="92075" indent="0" algn="just">
              <a:buNone/>
            </a:pPr>
            <a:r>
              <a:rPr lang="he-IL" dirty="0" smtClean="0"/>
              <a:t>ההתאמה לדרישות והאיכות של המטלות לאורך </a:t>
            </a:r>
            <a:r>
              <a:rPr lang="he-IL" dirty="0" err="1" smtClean="0"/>
              <a:t>המודולה</a:t>
            </a:r>
            <a:r>
              <a:rPr lang="he-IL" dirty="0" smtClean="0"/>
              <a:t>, בהירות הניסוח ושימוש בשפה מדעית נכונה ואיכות הטיעונים. מעורבות התלמידים בעבודה הוערכה על-פי הרפלקציה האישית, וליווי המורה לאורך התהליך.</a:t>
            </a:r>
            <a:endParaRPr lang="he-I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88640"/>
            <a:ext cx="8229600" cy="1143000"/>
          </a:xfrm>
        </p:spPr>
        <p:txBody>
          <a:bodyPr>
            <a:normAutofit/>
          </a:bodyPr>
          <a:lstStyle/>
          <a:p>
            <a:pPr algn="r"/>
            <a:r>
              <a:rPr lang="he-IL" b="1" dirty="0" smtClean="0"/>
              <a:t>מתוך רפלקציה של התלמידים</a:t>
            </a:r>
            <a:endParaRPr lang="he-IL" dirty="0"/>
          </a:p>
        </p:txBody>
      </p:sp>
      <p:sp>
        <p:nvSpPr>
          <p:cNvPr id="3" name="מציין מיקום תוכן 2"/>
          <p:cNvSpPr>
            <a:spLocks noGrp="1"/>
          </p:cNvSpPr>
          <p:nvPr>
            <p:ph idx="1"/>
          </p:nvPr>
        </p:nvSpPr>
        <p:spPr>
          <a:xfrm>
            <a:off x="457200" y="1484784"/>
            <a:ext cx="8229600" cy="5112568"/>
          </a:xfrm>
        </p:spPr>
        <p:txBody>
          <a:bodyPr>
            <a:normAutofit fontScale="92500" lnSpcReduction="20000"/>
          </a:bodyPr>
          <a:lstStyle/>
          <a:p>
            <a:pPr lvl="0">
              <a:buNone/>
            </a:pPr>
            <a:r>
              <a:rPr lang="he-IL" b="1" dirty="0" smtClean="0">
                <a:solidFill>
                  <a:schemeClr val="accent1">
                    <a:lumMod val="75000"/>
                  </a:schemeClr>
                </a:solidFill>
              </a:rPr>
              <a:t>"ראשית אהבתי מאוד את הנושא של יחידת הפעילות. הנושא קרוב לחיי היום יום שלי, במיוחד מכיוון שזוהי תחילת עונת הקיץ. בעקבות המשימות והפעילויות שעברנו, הבנתי לראשונה איך פועל קרם ההגנה. בפעם הבאה שאיחשף לשמש אשתמש בקרם הגנה מכיוון שאני מבינה את החשיבות שבכך. יתר על כן – צורת הלמידה על ידי תכנון ניסוי וביצועו הייתה מעניינת ומאתגרת הרבה יותר מהלמידה בצורה רגילה של שיעור".</a:t>
            </a:r>
            <a:endParaRPr lang="en-US" b="1" dirty="0" smtClean="0">
              <a:solidFill>
                <a:schemeClr val="accent1">
                  <a:lumMod val="75000"/>
                </a:schemeClr>
              </a:solidFill>
            </a:endParaRPr>
          </a:p>
          <a:p>
            <a:pPr>
              <a:buNone/>
            </a:pPr>
            <a:endParaRPr lang="he-IL" b="1" dirty="0" smtClean="0">
              <a:solidFill>
                <a:schemeClr val="accent1">
                  <a:lumMod val="75000"/>
                </a:schemeClr>
              </a:solidFill>
            </a:endParaRPr>
          </a:p>
          <a:p>
            <a:pPr lvl="0">
              <a:buNone/>
            </a:pPr>
            <a:r>
              <a:rPr lang="he-IL" b="1" dirty="0" smtClean="0">
                <a:solidFill>
                  <a:schemeClr val="accent1">
                    <a:lumMod val="75000"/>
                  </a:schemeClr>
                </a:solidFill>
              </a:rPr>
              <a:t>"... כל מה שגיליתי במהלך העבודה שינה את היחס שלי לקרם ההגנה... כל הסכנות שהכרתי במהלך הפעילות גרמו לי לחשוב פעמיים לפני שאני מחליט לא לשים קרם הגנה".</a:t>
            </a:r>
            <a:endParaRPr lang="en-US" b="1" dirty="0" smtClean="0">
              <a:solidFill>
                <a:schemeClr val="accent1">
                  <a:lumMod val="75000"/>
                </a:schemeClr>
              </a:solidFill>
            </a:endParaRPr>
          </a:p>
          <a:p>
            <a:pPr>
              <a:buNone/>
            </a:pPr>
            <a:endParaRPr lang="he-IL" b="1" dirty="0" smtClean="0">
              <a:solidFill>
                <a:schemeClr val="accent1">
                  <a:lumMod val="75000"/>
                </a:schemeClr>
              </a:solidFill>
            </a:endParaRPr>
          </a:p>
          <a:p>
            <a:pPr>
              <a:buNone/>
            </a:pPr>
            <a:r>
              <a:rPr lang="he-IL" b="1" dirty="0" smtClean="0">
                <a:solidFill>
                  <a:schemeClr val="accent1">
                    <a:lumMod val="75000"/>
                  </a:schemeClr>
                </a:solidFill>
              </a:rPr>
              <a:t>תלמיד מכיתה של "פרויקט נעלה”, (כיתה של בני נוער יוצאי מדינות חבר העמים - ”כעת אנו מבינים את חשיבות השימוש בקרם הגנה. הנושא סקרן אותנו ואף את בני משפחותינו".</a:t>
            </a:r>
            <a:endParaRPr lang="he-IL" b="1" dirty="0">
              <a:solidFill>
                <a:schemeClr val="accent1">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457200" y="188640"/>
            <a:ext cx="8229600" cy="1143000"/>
          </a:xfrm>
        </p:spPr>
        <p:txBody>
          <a:bodyPr/>
          <a:lstStyle/>
          <a:p>
            <a:pPr algn="r"/>
            <a:r>
              <a:rPr lang="he-IL" b="1" dirty="0" smtClean="0"/>
              <a:t>הצגת הפיתוח בכנס בברלין</a:t>
            </a:r>
            <a:endParaRPr lang="he-IL" b="1" dirty="0"/>
          </a:p>
        </p:txBody>
      </p:sp>
      <p:pic>
        <p:nvPicPr>
          <p:cNvPr id="7" name="מציין מיקום תוכן 6" descr="P1010531.JPG"/>
          <p:cNvPicPr>
            <a:picLocks noGrp="1" noChangeAspect="1"/>
          </p:cNvPicPr>
          <p:nvPr>
            <p:ph sz="half" idx="2"/>
          </p:nvPr>
        </p:nvPicPr>
        <p:blipFill>
          <a:blip r:embed="rId2" cstate="print"/>
          <a:stretch>
            <a:fillRect/>
          </a:stretch>
        </p:blipFill>
        <p:spPr>
          <a:xfrm>
            <a:off x="5580112" y="2064891"/>
            <a:ext cx="2750096" cy="3956397"/>
          </a:xfrm>
        </p:spPr>
      </p:pic>
      <p:pic>
        <p:nvPicPr>
          <p:cNvPr id="11" name="מציין מיקום תוכן 10" descr="IMG_0003.JPG"/>
          <p:cNvPicPr>
            <a:picLocks noGrp="1" noChangeAspect="1"/>
          </p:cNvPicPr>
          <p:nvPr>
            <p:ph sz="half" idx="1"/>
          </p:nvPr>
        </p:nvPicPr>
        <p:blipFill>
          <a:blip r:embed="rId3" cstate="print"/>
          <a:stretch>
            <a:fillRect/>
          </a:stretch>
        </p:blipFill>
        <p:spPr>
          <a:xfrm>
            <a:off x="457199" y="1988840"/>
            <a:ext cx="4415729" cy="403244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32656"/>
            <a:ext cx="8229600" cy="1143000"/>
          </a:xfrm>
        </p:spPr>
        <p:txBody>
          <a:bodyPr/>
          <a:lstStyle/>
          <a:p>
            <a:pPr algn="r"/>
            <a:r>
              <a:rPr lang="en-US" b="1" dirty="0" smtClean="0"/>
              <a:t>IBSE</a:t>
            </a:r>
            <a:r>
              <a:rPr lang="he-IL" sz="4500" b="1" dirty="0" smtClean="0"/>
              <a:t> – הוראה בגישת החקר</a:t>
            </a:r>
          </a:p>
        </p:txBody>
      </p:sp>
      <p:sp>
        <p:nvSpPr>
          <p:cNvPr id="3" name="מציין מיקום תוכן 2"/>
          <p:cNvSpPr>
            <a:spLocks noGrp="1"/>
          </p:cNvSpPr>
          <p:nvPr>
            <p:ph idx="1"/>
          </p:nvPr>
        </p:nvSpPr>
        <p:spPr/>
        <p:txBody>
          <a:bodyPr/>
          <a:lstStyle/>
          <a:p>
            <a:r>
              <a:rPr lang="he-IL" dirty="0" smtClean="0"/>
              <a:t>הוראה בגישת החקר – שמה את התלמיד במרכז</a:t>
            </a:r>
          </a:p>
          <a:p>
            <a:r>
              <a:rPr lang="he-IL" dirty="0" smtClean="0"/>
              <a:t>מטרתה לפתח סקרנות ומוטיבציה ממקור פנימי</a:t>
            </a:r>
          </a:p>
          <a:p>
            <a:r>
              <a:rPr lang="he-IL" dirty="0" smtClean="0"/>
              <a:t>יש מיקוד בעבודה על מיומנויות</a:t>
            </a:r>
          </a:p>
          <a:p>
            <a:pPr>
              <a:buNone/>
            </a:pPr>
            <a:r>
              <a:rPr lang="he-IL" dirty="0" smtClean="0"/>
              <a:t> </a:t>
            </a:r>
          </a:p>
          <a:p>
            <a:r>
              <a:rPr lang="he-IL" dirty="0" smtClean="0"/>
              <a:t>למרות השם: </a:t>
            </a:r>
            <a:r>
              <a:rPr lang="en-US" dirty="0" smtClean="0"/>
              <a:t>“Inquiry based Science Education </a:t>
            </a:r>
            <a:r>
              <a:rPr lang="he-IL" dirty="0" smtClean="0"/>
              <a:t> אין סיבה להשאיר את הגישה הזו רק בקרב מורי המדעים</a:t>
            </a:r>
          </a:p>
          <a:p>
            <a:endParaRPr lang="he-IL" dirty="0" smtClean="0"/>
          </a:p>
          <a:p>
            <a:r>
              <a:rPr lang="he-IL" dirty="0" smtClean="0"/>
              <a:t>רלוונטיות  - קישור לחיי היומיום – מהווה מושג מפתח</a:t>
            </a:r>
          </a:p>
          <a:p>
            <a:endParaRPr lang="he-I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560" y="576064"/>
            <a:ext cx="8157592" cy="1196752"/>
          </a:xfrm>
        </p:spPr>
        <p:txBody>
          <a:bodyPr>
            <a:normAutofit fontScale="90000"/>
          </a:bodyPr>
          <a:lstStyle/>
          <a:p>
            <a:pPr algn="ctr" rtl="0"/>
            <a:r>
              <a:rPr lang="en-GB" sz="5400" dirty="0" smtClean="0">
                <a:solidFill>
                  <a:schemeClr val="accent3">
                    <a:lumMod val="75000"/>
                  </a:schemeClr>
                </a:solidFill>
                <a:effectLst>
                  <a:outerShdw blurRad="38100" dist="38100" dir="2700000" algn="tl">
                    <a:srgbClr val="000000">
                      <a:alpha val="43137"/>
                    </a:srgbClr>
                  </a:outerShdw>
                </a:effectLst>
              </a:rPr>
              <a:t/>
            </a:r>
            <a:br>
              <a:rPr lang="en-GB" sz="5400" dirty="0" smtClean="0">
                <a:solidFill>
                  <a:schemeClr val="accent3">
                    <a:lumMod val="75000"/>
                  </a:schemeClr>
                </a:solidFill>
                <a:effectLst>
                  <a:outerShdw blurRad="38100" dist="38100" dir="2700000" algn="tl">
                    <a:srgbClr val="000000">
                      <a:alpha val="43137"/>
                    </a:srgbClr>
                  </a:outerShdw>
                </a:effectLst>
              </a:rPr>
            </a:br>
            <a:r>
              <a:rPr lang="en-GB" sz="5400" b="1" dirty="0" smtClean="0"/>
              <a:t> </a:t>
            </a:r>
            <a:r>
              <a:rPr lang="he-IL" sz="5400" b="1" dirty="0" smtClean="0"/>
              <a:t/>
            </a:r>
            <a:br>
              <a:rPr lang="he-IL" sz="5400" b="1" dirty="0" smtClean="0"/>
            </a:br>
            <a:r>
              <a:rPr lang="he-IL" sz="5400" b="1" dirty="0" smtClean="0"/>
              <a:t>חינוך דרך המדע</a:t>
            </a:r>
            <a:br>
              <a:rPr lang="he-IL" sz="5400" b="1" dirty="0" smtClean="0"/>
            </a:br>
            <a:r>
              <a:rPr lang="he-IL" sz="5400" b="1" dirty="0" smtClean="0"/>
              <a:t> </a:t>
            </a:r>
            <a:r>
              <a:rPr lang="en-GB" sz="5400" b="1" dirty="0" smtClean="0"/>
              <a:t>Education through Science</a:t>
            </a:r>
            <a:endParaRPr lang="he-IL" dirty="0"/>
          </a:p>
        </p:txBody>
      </p:sp>
      <p:sp>
        <p:nvSpPr>
          <p:cNvPr id="3" name="מציין מיקום תוכן 2"/>
          <p:cNvSpPr>
            <a:spLocks noGrp="1"/>
          </p:cNvSpPr>
          <p:nvPr>
            <p:ph idx="1"/>
          </p:nvPr>
        </p:nvSpPr>
        <p:spPr/>
        <p:txBody>
          <a:bodyPr>
            <a:normAutofit lnSpcReduction="10000"/>
          </a:bodyPr>
          <a:lstStyle/>
          <a:p>
            <a:pPr>
              <a:buNone/>
            </a:pPr>
            <a:r>
              <a:rPr lang="he-IL" dirty="0" smtClean="0"/>
              <a:t>הוראת המדעים עברה מספר מהפכות:</a:t>
            </a:r>
          </a:p>
          <a:p>
            <a:r>
              <a:rPr lang="he-IL" dirty="0" smtClean="0"/>
              <a:t>אקולטורציה - </a:t>
            </a:r>
            <a:r>
              <a:rPr lang="he-IL" u="sng" dirty="0" smtClean="0"/>
              <a:t>הכשרה לעיסוק במדעים </a:t>
            </a:r>
            <a:r>
              <a:rPr lang="he-IL" dirty="0" smtClean="0"/>
              <a:t>– שהועברה לכולם </a:t>
            </a:r>
          </a:p>
          <a:p>
            <a:r>
              <a:rPr lang="he-IL" dirty="0" smtClean="0"/>
              <a:t>סוציאליזציה - </a:t>
            </a:r>
            <a:r>
              <a:rPr lang="en-US" u="sng" dirty="0" smtClean="0"/>
              <a:t>STS</a:t>
            </a:r>
            <a:r>
              <a:rPr lang="he-IL" u="sng" dirty="0" smtClean="0"/>
              <a:t> – חברה מדע וטכנולוגיה </a:t>
            </a:r>
            <a:r>
              <a:rPr lang="he-IL" dirty="0" smtClean="0"/>
              <a:t>– לימוד מדע כדי לרכוש מסוגלות לקבל החלטות בחברה מודרנית וטכנולוגית</a:t>
            </a:r>
          </a:p>
          <a:p>
            <a:r>
              <a:rPr lang="he-IL" dirty="0" smtClean="0"/>
              <a:t>אינדיבידואציה – גישה משלבת  - שבה מוקנות מיומנויות חשיבה ברמה גבוהה, הכרות עם התוכן המדעי ברמות משתנות, וקבלת כלים לקבלת החלטות בעולם מתפתח</a:t>
            </a:r>
          </a:p>
          <a:p>
            <a:endParaRPr lang="he-IL" dirty="0" smtClean="0"/>
          </a:p>
          <a:p>
            <a:pPr>
              <a:buNone/>
            </a:pPr>
            <a:r>
              <a:rPr lang="he-IL" dirty="0" smtClean="0">
                <a:solidFill>
                  <a:schemeClr val="accent3">
                    <a:lumMod val="75000"/>
                  </a:schemeClr>
                </a:solidFill>
              </a:rPr>
              <a:t>תפיסת המחנכים ב- </a:t>
            </a:r>
            <a:r>
              <a:rPr lang="en-US" sz="2800" b="1" dirty="0" smtClean="0">
                <a:solidFill>
                  <a:schemeClr val="accent5">
                    <a:lumMod val="75000"/>
                  </a:schemeClr>
                </a:solidFill>
              </a:rPr>
              <a:t>PROFILES</a:t>
            </a:r>
            <a:r>
              <a:rPr lang="he-IL" sz="2800" dirty="0" smtClean="0"/>
              <a:t> היא שהוראת התוכן המדעי הנה במסגרת תפקידנו כמחנכים – קודם כל</a:t>
            </a:r>
            <a:endParaRPr lang="he-IL" dirty="0" smtClean="0">
              <a:solidFill>
                <a:schemeClr val="accent3">
                  <a:lumMod val="75000"/>
                </a:schemeClr>
              </a:solidFill>
            </a:endParaRPr>
          </a:p>
          <a:p>
            <a:endParaRPr lang="he-I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32656"/>
            <a:ext cx="8229600" cy="1143000"/>
          </a:xfrm>
        </p:spPr>
        <p:txBody>
          <a:bodyPr>
            <a:normAutofit/>
          </a:bodyPr>
          <a:lstStyle/>
          <a:p>
            <a:pPr algn="r"/>
            <a:r>
              <a:rPr lang="he-IL" b="1" dirty="0" smtClean="0"/>
              <a:t>מבנה 3 השלבים של </a:t>
            </a:r>
            <a:r>
              <a:rPr lang="he-IL" b="1" dirty="0" err="1" smtClean="0"/>
              <a:t>מודולה</a:t>
            </a:r>
            <a:endParaRPr lang="he-IL" b="1" dirty="0"/>
          </a:p>
        </p:txBody>
      </p:sp>
      <p:sp>
        <p:nvSpPr>
          <p:cNvPr id="3" name="מציין מיקום תוכן 2"/>
          <p:cNvSpPr>
            <a:spLocks noGrp="1"/>
          </p:cNvSpPr>
          <p:nvPr>
            <p:ph idx="1"/>
          </p:nvPr>
        </p:nvSpPr>
        <p:spPr/>
        <p:txBody>
          <a:bodyPr>
            <a:normAutofit/>
          </a:bodyPr>
          <a:lstStyle/>
          <a:p>
            <a:r>
              <a:rPr lang="he-IL" sz="3200" dirty="0" err="1" smtClean="0"/>
              <a:t>מודולת</a:t>
            </a:r>
            <a:r>
              <a:rPr lang="he-IL" sz="3200" dirty="0" smtClean="0"/>
              <a:t> </a:t>
            </a:r>
            <a:r>
              <a:rPr lang="en-US" sz="3200" b="1" dirty="0" smtClean="0">
                <a:solidFill>
                  <a:schemeClr val="accent5">
                    <a:lumMod val="75000"/>
                  </a:schemeClr>
                </a:solidFill>
                <a:effectLst>
                  <a:outerShdw blurRad="38100" dist="38100" dir="2700000" algn="tl">
                    <a:srgbClr val="000000">
                      <a:alpha val="43137"/>
                    </a:srgbClr>
                  </a:outerShdw>
                </a:effectLst>
              </a:rPr>
              <a:t>PROFILES</a:t>
            </a:r>
            <a:r>
              <a:rPr lang="he-IL" sz="3200" dirty="0" smtClean="0">
                <a:effectLst>
                  <a:outerShdw blurRad="38100" dist="38100" dir="2700000" algn="tl">
                    <a:srgbClr val="000000">
                      <a:alpha val="43137"/>
                    </a:srgbClr>
                  </a:outerShdw>
                </a:effectLst>
              </a:rPr>
              <a:t> </a:t>
            </a:r>
            <a:r>
              <a:rPr lang="he-IL" sz="3200" dirty="0" smtClean="0"/>
              <a:t>הנה "יחידת התערבות" בתוך השגרה או הרצף הקוריקולרי השגרתי.</a:t>
            </a:r>
          </a:p>
          <a:p>
            <a:endParaRPr lang="he-IL" sz="3200" dirty="0" smtClean="0"/>
          </a:p>
          <a:p>
            <a:r>
              <a:rPr lang="he-IL" sz="3200" dirty="0" err="1" smtClean="0"/>
              <a:t>למודולה</a:t>
            </a:r>
            <a:r>
              <a:rPr lang="he-IL" sz="3200" dirty="0" smtClean="0"/>
              <a:t> טיפוסית ישנם 3 שלבי הפעלה:</a:t>
            </a:r>
          </a:p>
          <a:p>
            <a:pPr lvl="1">
              <a:buFont typeface="Courier New" pitchFamily="49" charset="0"/>
              <a:buChar char="o"/>
            </a:pPr>
            <a:r>
              <a:rPr lang="he-IL" sz="3000" b="1" dirty="0" smtClean="0">
                <a:solidFill>
                  <a:schemeClr val="tx2">
                    <a:lumMod val="75000"/>
                  </a:schemeClr>
                </a:solidFill>
              </a:rPr>
              <a:t>הסצנריו</a:t>
            </a:r>
            <a:r>
              <a:rPr lang="he-IL" sz="3000" dirty="0" smtClean="0"/>
              <a:t> </a:t>
            </a:r>
            <a:r>
              <a:rPr lang="he-IL" sz="3000" dirty="0" smtClean="0"/>
              <a:t>– החשיפה הראשונית לנושא</a:t>
            </a:r>
          </a:p>
          <a:p>
            <a:pPr lvl="1">
              <a:buFont typeface="Courier New" pitchFamily="49" charset="0"/>
              <a:buChar char="o"/>
            </a:pPr>
            <a:r>
              <a:rPr lang="he-IL" sz="3000" b="1" dirty="0" smtClean="0">
                <a:solidFill>
                  <a:schemeClr val="tx2">
                    <a:lumMod val="75000"/>
                  </a:schemeClr>
                </a:solidFill>
              </a:rPr>
              <a:t>ביצוע החקר </a:t>
            </a:r>
            <a:r>
              <a:rPr lang="he-IL" sz="3000" dirty="0" smtClean="0"/>
              <a:t>– ברשת, בשדה החברתי ובמעבדה</a:t>
            </a:r>
          </a:p>
          <a:p>
            <a:pPr lvl="1">
              <a:buFont typeface="Courier New" pitchFamily="49" charset="0"/>
              <a:buChar char="o"/>
            </a:pPr>
            <a:r>
              <a:rPr lang="he-IL" sz="3000" b="1" dirty="0" smtClean="0">
                <a:solidFill>
                  <a:schemeClr val="tx2">
                    <a:lumMod val="75000"/>
                  </a:schemeClr>
                </a:solidFill>
              </a:rPr>
              <a:t>קבלת החלטות </a:t>
            </a:r>
            <a:r>
              <a:rPr lang="he-IL" sz="3000" dirty="0" smtClean="0"/>
              <a:t>–  סיכום הנושא בהיבט חברתי וחינוכי</a:t>
            </a:r>
          </a:p>
          <a:p>
            <a:pPr lvl="1"/>
            <a:endParaRPr lang="he-IL" sz="3000" dirty="0" smtClean="0"/>
          </a:p>
          <a:p>
            <a:pPr lvl="1"/>
            <a:endParaRPr lang="he-IL"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bright="20000" contrast="-16000"/>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0" y="0"/>
            <a:ext cx="7776864" cy="990600"/>
          </a:xfrm>
        </p:spPr>
        <p:txBody>
          <a:bodyPr>
            <a:noAutofit/>
          </a:bodyPr>
          <a:lstStyle/>
          <a:p>
            <a:r>
              <a:rPr lang="en-US" sz="6000" b="1" dirty="0" smtClean="0">
                <a:ln>
                  <a:solidFill>
                    <a:schemeClr val="accent1"/>
                  </a:solidFill>
                </a:ln>
                <a:solidFill>
                  <a:srgbClr val="FFC000"/>
                </a:solidFill>
                <a:effectLst>
                  <a:outerShdw blurRad="114300" dist="228600" dir="5100000" sx="106000" sy="106000" algn="ctr" rotWithShape="0">
                    <a:srgbClr val="000000">
                      <a:alpha val="54000"/>
                    </a:srgbClr>
                  </a:outerShdw>
                </a:effectLst>
                <a:latin typeface="+mn-lt"/>
              </a:rPr>
              <a:t>Hazard From Above</a:t>
            </a:r>
            <a:endParaRPr lang="he-IL" sz="6000" b="1" dirty="0">
              <a:ln>
                <a:solidFill>
                  <a:schemeClr val="accent1"/>
                </a:solidFill>
              </a:ln>
              <a:solidFill>
                <a:srgbClr val="FFC000"/>
              </a:solidFill>
              <a:effectLst>
                <a:outerShdw blurRad="114300" dist="228600" dir="5100000" sx="106000" sy="106000" algn="ctr" rotWithShape="0">
                  <a:srgbClr val="000000">
                    <a:alpha val="54000"/>
                  </a:srgbClr>
                </a:outerShdw>
              </a:effectLst>
              <a:latin typeface="+mn-lt"/>
            </a:endParaRPr>
          </a:p>
        </p:txBody>
      </p:sp>
      <p:sp>
        <p:nvSpPr>
          <p:cNvPr id="3" name="כותרת משנה 2"/>
          <p:cNvSpPr>
            <a:spLocks noGrp="1"/>
          </p:cNvSpPr>
          <p:nvPr>
            <p:ph type="subTitle" idx="1"/>
          </p:nvPr>
        </p:nvSpPr>
        <p:spPr>
          <a:xfrm>
            <a:off x="269776" y="2852936"/>
            <a:ext cx="8604448" cy="533400"/>
          </a:xfrm>
        </p:spPr>
        <p:txBody>
          <a:bodyPr>
            <a:noAutofit/>
          </a:bodyPr>
          <a:lstStyle/>
          <a:p>
            <a:pPr algn="l">
              <a:spcBef>
                <a:spcPct val="0"/>
              </a:spcBef>
            </a:pPr>
            <a:r>
              <a:rPr lang="en-US" sz="3800" b="1" dirty="0" smtClean="0">
                <a:ln>
                  <a:solidFill>
                    <a:schemeClr val="accent1"/>
                  </a:solidFill>
                </a:ln>
                <a:solidFill>
                  <a:srgbClr val="FFC000"/>
                </a:solidFill>
                <a:effectLst>
                  <a:outerShdw blurRad="114300" dist="228600" dir="5100000" sx="106000" sy="106000" algn="ctr" rotWithShape="0">
                    <a:srgbClr val="000000">
                      <a:alpha val="54000"/>
                    </a:srgbClr>
                  </a:outerShdw>
                </a:effectLst>
              </a:rPr>
              <a:t>Which Sunscreen should we choose ? </a:t>
            </a:r>
            <a:endParaRPr lang="he-IL" sz="3800" b="1" dirty="0" smtClean="0">
              <a:ln>
                <a:solidFill>
                  <a:schemeClr val="accent1"/>
                </a:solidFill>
              </a:ln>
              <a:solidFill>
                <a:srgbClr val="FFC000"/>
              </a:solidFill>
              <a:effectLst>
                <a:outerShdw blurRad="114300" dist="228600" dir="5100000" sx="106000" sy="106000" algn="ctr" rotWithShape="0">
                  <a:srgbClr val="000000">
                    <a:alpha val="54000"/>
                  </a:srgbClr>
                </a:outerShdw>
              </a:effectLst>
            </a:endParaRPr>
          </a:p>
        </p:txBody>
      </p:sp>
      <p:sp>
        <p:nvSpPr>
          <p:cNvPr id="4" name="כותרת משנה 2"/>
          <p:cNvSpPr txBox="1">
            <a:spLocks/>
          </p:cNvSpPr>
          <p:nvPr/>
        </p:nvSpPr>
        <p:spPr>
          <a:xfrm>
            <a:off x="0" y="6398568"/>
            <a:ext cx="9144000" cy="459432"/>
          </a:xfrm>
          <a:prstGeom prst="rect">
            <a:avLst/>
          </a:prstGeom>
          <a:solidFill>
            <a:schemeClr val="bg2">
              <a:lumMod val="90000"/>
            </a:schemeClr>
          </a:solidFill>
        </p:spPr>
        <p:txBody>
          <a:bodyPr vert="horz">
            <a:noAutofit/>
          </a:bodyPr>
          <a:lstStyle/>
          <a:p>
            <a:pPr marL="0" marR="0" lvl="0" indent="0" algn="r" defTabSz="914400" rtl="1" eaLnBrk="1" fontAlgn="auto" latinLnBrk="0" hangingPunct="1">
              <a:lnSpc>
                <a:spcPct val="100000"/>
              </a:lnSpc>
              <a:spcBef>
                <a:spcPct val="0"/>
              </a:spcBef>
              <a:spcAft>
                <a:spcPts val="0"/>
              </a:spcAft>
              <a:buClr>
                <a:schemeClr val="accent1"/>
              </a:buClr>
              <a:buSzPct val="76000"/>
              <a:buFont typeface="Wingdings 3"/>
              <a:buNone/>
              <a:tabLst/>
              <a:defRPr/>
            </a:pPr>
            <a:r>
              <a:rPr lang="he-IL" sz="2100" b="1" dirty="0" smtClean="0">
                <a:solidFill>
                  <a:schemeClr val="tx1">
                    <a:lumMod val="95000"/>
                    <a:lumOff val="5000"/>
                  </a:schemeClr>
                </a:solidFill>
                <a:effectLst>
                  <a:outerShdw blurRad="114300" dist="228600" dir="5100000" sx="1000" sy="1000" algn="ctr" rotWithShape="0">
                    <a:srgbClr val="000000"/>
                  </a:outerShdw>
                </a:effectLst>
                <a:latin typeface="+mj-lt"/>
                <a:ea typeface="+mj-ea"/>
                <a:cs typeface="+mj-cs"/>
              </a:rPr>
              <a:t>פיתוח והפעלת </a:t>
            </a:r>
            <a:r>
              <a:rPr lang="he-IL" sz="2100" b="1" dirty="0" err="1" smtClean="0">
                <a:solidFill>
                  <a:schemeClr val="tx1">
                    <a:lumMod val="95000"/>
                    <a:lumOff val="5000"/>
                  </a:schemeClr>
                </a:solidFill>
                <a:effectLst>
                  <a:outerShdw blurRad="114300" dist="228600" dir="5100000" sx="1000" sy="1000" algn="ctr" rotWithShape="0">
                    <a:srgbClr val="000000"/>
                  </a:outerShdw>
                </a:effectLst>
                <a:latin typeface="+mj-lt"/>
                <a:ea typeface="+mj-ea"/>
                <a:cs typeface="+mj-cs"/>
              </a:rPr>
              <a:t>מודולה</a:t>
            </a:r>
            <a:r>
              <a:rPr lang="he-IL" sz="2100" b="1" dirty="0" smtClean="0">
                <a:solidFill>
                  <a:schemeClr val="tx1">
                    <a:lumMod val="95000"/>
                    <a:lumOff val="5000"/>
                  </a:schemeClr>
                </a:solidFill>
                <a:effectLst>
                  <a:outerShdw blurRad="114300" dist="228600" dir="5100000" sx="1000" sy="1000" algn="ctr" rotWithShape="0">
                    <a:srgbClr val="000000"/>
                  </a:outerShdw>
                </a:effectLst>
                <a:latin typeface="+mj-lt"/>
                <a:ea typeface="+mj-ea"/>
                <a:cs typeface="+mj-cs"/>
              </a:rPr>
              <a:t> בנושא קרם הגנה - ד"ר </a:t>
            </a:r>
            <a:r>
              <a:rPr lang="he-IL" sz="2100" b="1" dirty="0">
                <a:solidFill>
                  <a:schemeClr val="tx1">
                    <a:lumMod val="95000"/>
                    <a:lumOff val="5000"/>
                  </a:schemeClr>
                </a:solidFill>
                <a:effectLst>
                  <a:outerShdw blurRad="114300" dist="228600" dir="5100000" sx="1000" sy="1000" algn="ctr" rotWithShape="0">
                    <a:srgbClr val="000000"/>
                  </a:outerShdw>
                </a:effectLst>
                <a:latin typeface="+mj-lt"/>
                <a:ea typeface="+mj-ea"/>
                <a:cs typeface="+mj-cs"/>
              </a:rPr>
              <a:t>אירה </a:t>
            </a:r>
            <a:r>
              <a:rPr lang="he-IL" sz="2100" b="1" dirty="0" err="1">
                <a:solidFill>
                  <a:schemeClr val="tx1">
                    <a:lumMod val="95000"/>
                    <a:lumOff val="5000"/>
                  </a:schemeClr>
                </a:solidFill>
                <a:effectLst>
                  <a:outerShdw blurRad="114300" dist="228600" dir="5100000" sx="1000" sy="1000" algn="ctr" rotWithShape="0">
                    <a:srgbClr val="000000"/>
                  </a:outerShdw>
                </a:effectLst>
                <a:latin typeface="+mj-lt"/>
                <a:ea typeface="+mj-ea"/>
                <a:cs typeface="+mj-cs"/>
              </a:rPr>
              <a:t>ריימן</a:t>
            </a:r>
            <a:r>
              <a:rPr lang="he-IL" sz="2100" b="1" dirty="0">
                <a:solidFill>
                  <a:schemeClr val="tx1">
                    <a:lumMod val="95000"/>
                    <a:lumOff val="5000"/>
                  </a:schemeClr>
                </a:solidFill>
                <a:effectLst>
                  <a:outerShdw blurRad="114300" dist="228600" dir="5100000" sx="1000" sy="1000" algn="ctr" rotWithShape="0">
                    <a:srgbClr val="000000"/>
                  </a:outerShdw>
                </a:effectLst>
                <a:latin typeface="+mj-lt"/>
                <a:ea typeface="+mj-ea"/>
                <a:cs typeface="+mj-cs"/>
              </a:rPr>
              <a:t>, סופיה </a:t>
            </a:r>
            <a:r>
              <a:rPr lang="he-IL" sz="2100" b="1" dirty="0" err="1">
                <a:solidFill>
                  <a:schemeClr val="tx1">
                    <a:lumMod val="95000"/>
                    <a:lumOff val="5000"/>
                  </a:schemeClr>
                </a:solidFill>
                <a:effectLst>
                  <a:outerShdw blurRad="114300" dist="228600" dir="5100000" sx="1000" sy="1000" algn="ctr" rotWithShape="0">
                    <a:srgbClr val="000000"/>
                  </a:outerShdw>
                </a:effectLst>
                <a:latin typeface="+mj-lt"/>
                <a:ea typeface="+mj-ea"/>
                <a:cs typeface="+mj-cs"/>
              </a:rPr>
              <a:t>ליידרמן</a:t>
            </a:r>
            <a:r>
              <a:rPr lang="he-IL" sz="2100" b="1" dirty="0">
                <a:solidFill>
                  <a:schemeClr val="tx1">
                    <a:lumMod val="95000"/>
                    <a:lumOff val="5000"/>
                  </a:schemeClr>
                </a:solidFill>
                <a:effectLst>
                  <a:outerShdw blurRad="114300" dist="228600" dir="5100000" sx="1000" sy="1000" algn="ctr" rotWithShape="0">
                    <a:srgbClr val="000000"/>
                  </a:outerShdw>
                </a:effectLst>
                <a:latin typeface="+mj-lt"/>
                <a:ea typeface="+mj-ea"/>
                <a:cs typeface="+mj-cs"/>
              </a:rPr>
              <a:t> ובעז הדס</a:t>
            </a:r>
          </a:p>
          <a:p>
            <a:pPr marL="0" marR="0" lvl="0" indent="0" algn="r" defTabSz="914400" rtl="1" eaLnBrk="1" fontAlgn="auto" latinLnBrk="0" hangingPunct="1">
              <a:lnSpc>
                <a:spcPct val="100000"/>
              </a:lnSpc>
              <a:spcBef>
                <a:spcPct val="0"/>
              </a:spcBef>
              <a:spcAft>
                <a:spcPts val="0"/>
              </a:spcAft>
              <a:buClr>
                <a:schemeClr val="accent1"/>
              </a:buClr>
              <a:buSzPct val="76000"/>
              <a:buFont typeface="Wingdings 3"/>
              <a:buNone/>
              <a:tabLst/>
              <a:defRPr/>
            </a:pPr>
            <a:endParaRPr kumimoji="0" lang="he-IL" sz="3200" b="1" i="0" u="none" strike="noStrike" kern="1200" cap="none" spc="0" normalizeH="0" baseline="0" noProof="0" dirty="0" smtClean="0">
              <a:ln>
                <a:noFill/>
              </a:ln>
              <a:solidFill>
                <a:srgbClr val="002060"/>
              </a:solidFill>
              <a:effectLst>
                <a:outerShdw blurRad="114300" dist="228600" dir="5100000" sx="1000" sy="1000" algn="ctr" rotWithShape="0">
                  <a:srgbClr val="000000"/>
                </a:outerShdw>
              </a:effectLst>
              <a:uLnTx/>
              <a:uFillTx/>
              <a:latin typeface="+mj-lt"/>
              <a:ea typeface="+mj-ea"/>
              <a:cs typeface="+mj-cs"/>
            </a:endParaRPr>
          </a:p>
        </p:txBody>
      </p:sp>
      <p:sp>
        <p:nvSpPr>
          <p:cNvPr id="5" name="כותרת 3"/>
          <p:cNvSpPr txBox="1">
            <a:spLocks/>
          </p:cNvSpPr>
          <p:nvPr/>
        </p:nvSpPr>
        <p:spPr>
          <a:xfrm>
            <a:off x="827584" y="4437112"/>
            <a:ext cx="7851648" cy="1828800"/>
          </a:xfrm>
          <a:prstGeom prst="rect">
            <a:avLst/>
          </a:prstGeom>
          <a:ln>
            <a:noFill/>
          </a:ln>
        </p:spPr>
        <p:txBody>
          <a:bodyPr vert="horz" lIns="0" tIns="0" rIns="18288" bIns="0" anchor="b">
            <a:noAutofit/>
            <a:scene3d>
              <a:camera prst="orthographicFront"/>
              <a:lightRig rig="freezing" dir="t">
                <a:rot lat="0" lon="0" rev="5640000"/>
              </a:lightRig>
            </a:scene3d>
            <a:sp3d extrusionH="57150" prstMaterial="flat">
              <a:bevelT w="101600" h="1016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rtl="1"/>
            <a:r>
              <a:rPr lang="en-US" sz="7000" dirty="0" smtClean="0">
                <a:solidFill>
                  <a:srgbClr val="FFC000"/>
                </a:solidFill>
              </a:rPr>
              <a:t>	</a:t>
            </a:r>
            <a:r>
              <a:rPr lang="he-IL" sz="7400" i="1" dirty="0" smtClean="0">
                <a:solidFill>
                  <a:srgbClr val="FFC000"/>
                </a:solidFill>
                <a:effectLst>
                  <a:outerShdw blurRad="38100" dist="38100" dir="2700000" algn="tl">
                    <a:srgbClr val="000000">
                      <a:alpha val="43137"/>
                    </a:srgbClr>
                  </a:outerShdw>
                </a:effectLst>
              </a:rPr>
              <a:t>זהירות שמש !!!</a:t>
            </a:r>
            <a:br>
              <a:rPr lang="he-IL" sz="7400" i="1" dirty="0" smtClean="0">
                <a:solidFill>
                  <a:srgbClr val="FFC000"/>
                </a:solidFill>
                <a:effectLst>
                  <a:outerShdw blurRad="38100" dist="38100" dir="2700000" algn="tl">
                    <a:srgbClr val="000000">
                      <a:alpha val="43137"/>
                    </a:srgbClr>
                  </a:outerShdw>
                </a:effectLst>
              </a:rPr>
            </a:br>
            <a:r>
              <a:rPr lang="he-IL" sz="5000" i="1" dirty="0" smtClean="0">
                <a:solidFill>
                  <a:srgbClr val="FFC000"/>
                </a:solidFill>
                <a:effectLst>
                  <a:outerShdw blurRad="38100" dist="38100" dir="2700000" algn="tl">
                    <a:srgbClr val="000000">
                      <a:alpha val="43137"/>
                    </a:srgbClr>
                  </a:outerShdw>
                </a:effectLst>
              </a:rPr>
              <a:t>כיצד נבחר קרם הגנה</a:t>
            </a:r>
            <a:endParaRPr lang="he-IL" sz="5000" i="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pPr algn="r"/>
            <a:r>
              <a:rPr lang="he-IL" b="1" dirty="0" smtClean="0">
                <a:effectLst>
                  <a:outerShdw blurRad="38100" dist="38100" dir="2700000" algn="tl">
                    <a:srgbClr val="000000">
                      <a:alpha val="43137"/>
                    </a:srgbClr>
                  </a:outerShdw>
                </a:effectLst>
                <a:cs typeface="+mn-cs"/>
              </a:rPr>
              <a:t>שיקולים לבחירת הנושא</a:t>
            </a:r>
            <a:endParaRPr lang="he-IL" b="1" dirty="0">
              <a:effectLst>
                <a:outerShdw blurRad="38100" dist="38100" dir="2700000" algn="tl">
                  <a:srgbClr val="000000">
                    <a:alpha val="43137"/>
                  </a:srgbClr>
                </a:outerShdw>
              </a:effectLst>
              <a:cs typeface="+mn-cs"/>
            </a:endParaRPr>
          </a:p>
        </p:txBody>
      </p:sp>
      <p:sp>
        <p:nvSpPr>
          <p:cNvPr id="5" name="מציין מיקום תוכן 4"/>
          <p:cNvSpPr>
            <a:spLocks noGrp="1"/>
          </p:cNvSpPr>
          <p:nvPr>
            <p:ph idx="1"/>
          </p:nvPr>
        </p:nvSpPr>
        <p:spPr>
          <a:xfrm>
            <a:off x="467544" y="2468880"/>
            <a:ext cx="8229600" cy="4128472"/>
          </a:xfrm>
        </p:spPr>
        <p:txBody>
          <a:bodyPr/>
          <a:lstStyle/>
          <a:p>
            <a:pPr>
              <a:lnSpc>
                <a:spcPct val="150000"/>
              </a:lnSpc>
            </a:pPr>
            <a:r>
              <a:rPr lang="he-IL" b="1" dirty="0" smtClean="0">
                <a:solidFill>
                  <a:schemeClr val="accent4">
                    <a:lumMod val="75000"/>
                  </a:schemeClr>
                </a:solidFill>
              </a:rPr>
              <a:t>נושא "סקסי"  - רלוונטי לחיי בני נוער - נשים וגברים</a:t>
            </a:r>
          </a:p>
          <a:p>
            <a:pPr>
              <a:lnSpc>
                <a:spcPct val="150000"/>
              </a:lnSpc>
            </a:pPr>
            <a:r>
              <a:rPr lang="he-IL" b="1" dirty="0" smtClean="0">
                <a:solidFill>
                  <a:schemeClr val="accent4">
                    <a:lumMod val="75000"/>
                  </a:schemeClr>
                </a:solidFill>
              </a:rPr>
              <a:t>מאפשר חינוך באמצעות מדע – יצירת מודעות</a:t>
            </a:r>
          </a:p>
          <a:p>
            <a:pPr>
              <a:lnSpc>
                <a:spcPct val="150000"/>
              </a:lnSpc>
            </a:pPr>
            <a:r>
              <a:rPr lang="he-IL" b="1" dirty="0" smtClean="0">
                <a:solidFill>
                  <a:schemeClr val="accent4">
                    <a:lumMod val="75000"/>
                  </a:schemeClr>
                </a:solidFill>
              </a:rPr>
              <a:t>פוריות מדעית – כימיה מעניינת ומגוונת</a:t>
            </a:r>
          </a:p>
          <a:p>
            <a:pPr>
              <a:lnSpc>
                <a:spcPct val="150000"/>
              </a:lnSpc>
            </a:pPr>
            <a:r>
              <a:rPr lang="he-IL" b="1" dirty="0" smtClean="0">
                <a:solidFill>
                  <a:schemeClr val="accent4">
                    <a:lumMod val="75000"/>
                  </a:schemeClr>
                </a:solidFill>
              </a:rPr>
              <a:t>ספקטרום רחב מבחינת האפשרויות לחקר במעבדה</a:t>
            </a:r>
          </a:p>
          <a:p>
            <a:pPr>
              <a:lnSpc>
                <a:spcPct val="150000"/>
              </a:lnSpc>
            </a:pPr>
            <a:r>
              <a:rPr lang="he-IL" b="1" dirty="0" smtClean="0">
                <a:solidFill>
                  <a:schemeClr val="accent4">
                    <a:lumMod val="75000"/>
                  </a:schemeClr>
                </a:solidFill>
              </a:rPr>
              <a:t>מאפשר תהליך קבלת החלטה</a:t>
            </a:r>
          </a:p>
          <a:p>
            <a:endParaRPr lang="he-IL" dirty="0" smtClean="0">
              <a:solidFill>
                <a:schemeClr val="accent4">
                  <a:lumMod val="75000"/>
                </a:schemeClr>
              </a:solidFill>
            </a:endParaRPr>
          </a:p>
          <a:p>
            <a:endParaRPr lang="he-IL" dirty="0" smtClean="0">
              <a:solidFill>
                <a:schemeClr val="accent4">
                  <a:lumMod val="75000"/>
                </a:schemeClr>
              </a:solidFill>
            </a:endParaRPr>
          </a:p>
          <a:p>
            <a:endParaRPr lang="he-I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404664"/>
            <a:ext cx="8229600" cy="1143000"/>
          </a:xfrm>
        </p:spPr>
        <p:txBody>
          <a:bodyPr>
            <a:normAutofit/>
          </a:bodyPr>
          <a:lstStyle/>
          <a:p>
            <a:pPr algn="r"/>
            <a:r>
              <a:rPr lang="he-IL" b="1" dirty="0" smtClean="0">
                <a:effectLst>
                  <a:outerShdw blurRad="38100" dist="38100" dir="2700000" algn="tl">
                    <a:srgbClr val="000000">
                      <a:alpha val="43137"/>
                    </a:srgbClr>
                  </a:outerShdw>
                </a:effectLst>
                <a:cs typeface="+mn-cs"/>
              </a:rPr>
              <a:t>מבנה הפעילות</a:t>
            </a: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xmlns="" val="2364182662"/>
              </p:ext>
            </p:extLst>
          </p:nvPr>
        </p:nvGraphicFramePr>
        <p:xfrm>
          <a:off x="467544" y="1628800"/>
          <a:ext cx="8229600" cy="5007864"/>
        </p:xfrm>
        <a:graphic>
          <a:graphicData uri="http://schemas.openxmlformats.org/drawingml/2006/table">
            <a:tbl>
              <a:tblPr rtl="1" firstRow="1" bandRow="1">
                <a:tableStyleId>{0505E3EF-67EA-436B-97B2-0124C06EBD24}</a:tableStyleId>
              </a:tblPr>
              <a:tblGrid>
                <a:gridCol w="2352650"/>
                <a:gridCol w="5876950"/>
              </a:tblGrid>
              <a:tr h="370840">
                <a:tc>
                  <a:txBody>
                    <a:bodyPr/>
                    <a:lstStyle/>
                    <a:p>
                      <a:pPr algn="ctr" rtl="1">
                        <a:lnSpc>
                          <a:spcPct val="115000"/>
                        </a:lnSpc>
                        <a:spcAft>
                          <a:spcPts val="600"/>
                        </a:spcAft>
                      </a:pPr>
                      <a:r>
                        <a:rPr lang="he-IL" sz="2400" b="1" dirty="0" smtClean="0">
                          <a:cs typeface="+mn-cs"/>
                        </a:rPr>
                        <a:t>פתיחה     </a:t>
                      </a:r>
                    </a:p>
                    <a:p>
                      <a:pPr algn="ctr" rtl="1">
                        <a:lnSpc>
                          <a:spcPct val="115000"/>
                        </a:lnSpc>
                        <a:spcAft>
                          <a:spcPts val="600"/>
                        </a:spcAft>
                      </a:pPr>
                      <a:r>
                        <a:rPr lang="he-IL" sz="2400" b="0" dirty="0" smtClean="0">
                          <a:cs typeface="+mn-cs"/>
                        </a:rPr>
                        <a:t>(שיעור יחיד)</a:t>
                      </a:r>
                      <a:endParaRPr lang="en-US" sz="2400" b="0" dirty="0">
                        <a:latin typeface="Calibri"/>
                        <a:ea typeface="Calibri"/>
                        <a:cs typeface="+mn-cs"/>
                      </a:endParaRPr>
                    </a:p>
                  </a:txBody>
                  <a:tcPr marL="68580" marR="68580" marT="0" marB="0"/>
                </a:tc>
                <a:tc>
                  <a:txBody>
                    <a:bodyPr/>
                    <a:lstStyle/>
                    <a:p>
                      <a:pPr algn="r" rtl="1">
                        <a:lnSpc>
                          <a:spcPct val="115000"/>
                        </a:lnSpc>
                        <a:spcAft>
                          <a:spcPts val="600"/>
                        </a:spcAft>
                      </a:pPr>
                      <a:r>
                        <a:rPr lang="he-IL" sz="2400" b="0" dirty="0">
                          <a:cs typeface="+mn-cs"/>
                        </a:rPr>
                        <a:t>הצגת הנושא באמצעות </a:t>
                      </a:r>
                      <a:r>
                        <a:rPr lang="he-IL" sz="2400" b="0" dirty="0" smtClean="0">
                          <a:cs typeface="+mn-cs"/>
                        </a:rPr>
                        <a:t>סרטונים </a:t>
                      </a:r>
                      <a:r>
                        <a:rPr lang="he-IL" sz="2400" b="0" dirty="0">
                          <a:cs typeface="+mn-cs"/>
                        </a:rPr>
                        <a:t>וקטע עיתון, דף עבודה ממקד לחקר</a:t>
                      </a:r>
                      <a:endParaRPr lang="en-US" sz="2400" b="0" dirty="0">
                        <a:latin typeface="Calibri"/>
                        <a:ea typeface="Calibri"/>
                        <a:cs typeface="+mn-cs"/>
                      </a:endParaRPr>
                    </a:p>
                  </a:txBody>
                  <a:tcPr marL="68580" marR="68580" marT="0" marB="0"/>
                </a:tc>
              </a:tr>
              <a:tr h="370840">
                <a:tc>
                  <a:txBody>
                    <a:bodyPr/>
                    <a:lstStyle/>
                    <a:p>
                      <a:pPr algn="ctr" rtl="1">
                        <a:lnSpc>
                          <a:spcPct val="115000"/>
                        </a:lnSpc>
                        <a:spcAft>
                          <a:spcPts val="600"/>
                        </a:spcAft>
                      </a:pPr>
                      <a:r>
                        <a:rPr lang="he-IL" sz="2400" b="1" dirty="0" smtClean="0">
                          <a:cs typeface="+mn-cs"/>
                        </a:rPr>
                        <a:t>דיון והנחיות נוספות    </a:t>
                      </a:r>
                    </a:p>
                    <a:p>
                      <a:pPr algn="ctr" rtl="1">
                        <a:lnSpc>
                          <a:spcPct val="115000"/>
                        </a:lnSpc>
                        <a:spcAft>
                          <a:spcPts val="600"/>
                        </a:spcAft>
                      </a:pPr>
                      <a:r>
                        <a:rPr lang="he-IL" sz="2400" b="0" dirty="0" smtClean="0">
                          <a:latin typeface="Calibri"/>
                          <a:ea typeface="Calibri"/>
                          <a:cs typeface="+mn-cs"/>
                        </a:rPr>
                        <a:t>(שיעור יחיד)</a:t>
                      </a:r>
                      <a:endParaRPr lang="en-US" sz="2400" b="0" dirty="0">
                        <a:latin typeface="Calibri"/>
                        <a:ea typeface="Calibri"/>
                        <a:cs typeface="+mn-cs"/>
                      </a:endParaRPr>
                    </a:p>
                  </a:txBody>
                  <a:tcPr marL="68580" marR="68580" marT="0" marB="0"/>
                </a:tc>
                <a:tc>
                  <a:txBody>
                    <a:bodyPr/>
                    <a:lstStyle/>
                    <a:p>
                      <a:pPr algn="r" rtl="1">
                        <a:lnSpc>
                          <a:spcPct val="115000"/>
                        </a:lnSpc>
                        <a:spcAft>
                          <a:spcPts val="600"/>
                        </a:spcAft>
                      </a:pPr>
                      <a:r>
                        <a:rPr lang="he-IL" sz="2400" dirty="0" smtClean="0">
                          <a:cs typeface="+mn-cs"/>
                        </a:rPr>
                        <a:t>סיכום פעילות הפתיחה ומיקוד כיתה לנושאים</a:t>
                      </a:r>
                      <a:r>
                        <a:rPr lang="he-IL" sz="2400" baseline="0" dirty="0" smtClean="0">
                          <a:cs typeface="+mn-cs"/>
                        </a:rPr>
                        <a:t> המרכזים.</a:t>
                      </a:r>
                    </a:p>
                    <a:p>
                      <a:pPr algn="r" rtl="1">
                        <a:lnSpc>
                          <a:spcPct val="115000"/>
                        </a:lnSpc>
                        <a:spcAft>
                          <a:spcPts val="600"/>
                        </a:spcAft>
                      </a:pPr>
                      <a:r>
                        <a:rPr lang="he-IL" sz="2400" dirty="0" smtClean="0">
                          <a:cs typeface="+mn-cs"/>
                        </a:rPr>
                        <a:t>הכנה  </a:t>
                      </a:r>
                      <a:r>
                        <a:rPr lang="he-IL" sz="2400" dirty="0">
                          <a:cs typeface="+mn-cs"/>
                        </a:rPr>
                        <a:t>לפעילות -  סקר שוק / סקר </a:t>
                      </a:r>
                      <a:r>
                        <a:rPr lang="he-IL" sz="2400" dirty="0" smtClean="0">
                          <a:cs typeface="+mn-cs"/>
                        </a:rPr>
                        <a:t>צרכנים</a:t>
                      </a:r>
                      <a:endParaRPr lang="en-US" sz="2400" dirty="0">
                        <a:cs typeface="+mn-cs"/>
                      </a:endParaRPr>
                    </a:p>
                  </a:txBody>
                  <a:tcPr marL="68580" marR="68580" marT="0" marB="0"/>
                </a:tc>
              </a:tr>
              <a:tr h="370840">
                <a:tc>
                  <a:txBody>
                    <a:bodyPr/>
                    <a:lstStyle/>
                    <a:p>
                      <a:pPr algn="ctr" rtl="1">
                        <a:lnSpc>
                          <a:spcPct val="115000"/>
                        </a:lnSpc>
                        <a:spcAft>
                          <a:spcPts val="600"/>
                        </a:spcAft>
                      </a:pPr>
                      <a:r>
                        <a:rPr lang="he-IL" sz="2400" b="1" dirty="0" smtClean="0">
                          <a:latin typeface="Calibri"/>
                          <a:ea typeface="Calibri"/>
                          <a:cs typeface="+mn-cs"/>
                        </a:rPr>
                        <a:t>מעבדה</a:t>
                      </a:r>
                    </a:p>
                    <a:p>
                      <a:pPr algn="ctr" rtl="1">
                        <a:lnSpc>
                          <a:spcPct val="115000"/>
                        </a:lnSpc>
                        <a:spcAft>
                          <a:spcPts val="600"/>
                        </a:spcAft>
                      </a:pPr>
                      <a:r>
                        <a:rPr lang="he-IL" sz="2400" b="0" dirty="0" smtClean="0">
                          <a:latin typeface="Calibri"/>
                          <a:ea typeface="Calibri"/>
                          <a:cs typeface="+mn-cs"/>
                        </a:rPr>
                        <a:t>(שיעור כפול)</a:t>
                      </a:r>
                      <a:endParaRPr lang="en-US" sz="2400" b="0" dirty="0">
                        <a:latin typeface="Calibri"/>
                        <a:ea typeface="Calibri"/>
                        <a:cs typeface="+mn-cs"/>
                      </a:endParaRPr>
                    </a:p>
                  </a:txBody>
                  <a:tcPr marL="68580" marR="68580" marT="0" marB="0"/>
                </a:tc>
                <a:tc>
                  <a:txBody>
                    <a:bodyPr/>
                    <a:lstStyle/>
                    <a:p>
                      <a:pPr algn="r" rtl="1">
                        <a:lnSpc>
                          <a:spcPct val="115000"/>
                        </a:lnSpc>
                        <a:spcAft>
                          <a:spcPts val="600"/>
                        </a:spcAft>
                      </a:pPr>
                      <a:r>
                        <a:rPr lang="he-IL" sz="2400" b="1" dirty="0">
                          <a:cs typeface="+mn-cs"/>
                        </a:rPr>
                        <a:t>ניסוי מקדים, ותהליך טרום חקר מובנה</a:t>
                      </a:r>
                      <a:endParaRPr lang="en-US" sz="2400" b="1" dirty="0">
                        <a:cs typeface="+mn-cs"/>
                      </a:endParaRPr>
                    </a:p>
                    <a:p>
                      <a:pPr algn="r" rtl="1">
                        <a:lnSpc>
                          <a:spcPct val="115000"/>
                        </a:lnSpc>
                        <a:spcAft>
                          <a:spcPts val="600"/>
                        </a:spcAft>
                      </a:pPr>
                      <a:r>
                        <a:rPr lang="he-IL" sz="2400" dirty="0">
                          <a:cs typeface="+mn-cs"/>
                        </a:rPr>
                        <a:t>סיכום שיעור: מיקוד הכיתה לנושאים המרכזיים</a:t>
                      </a:r>
                      <a:endParaRPr lang="en-US" sz="2400" dirty="0">
                        <a:latin typeface="Calibri"/>
                        <a:ea typeface="Calibri"/>
                        <a:cs typeface="+mn-cs"/>
                      </a:endParaRPr>
                    </a:p>
                  </a:txBody>
                  <a:tcPr marL="68580" marR="68580" marT="0" marB="0"/>
                </a:tc>
              </a:tr>
              <a:tr h="370840">
                <a:tc>
                  <a:txBody>
                    <a:bodyPr/>
                    <a:lstStyle/>
                    <a:p>
                      <a:pPr algn="ctr" rtl="1">
                        <a:lnSpc>
                          <a:spcPct val="115000"/>
                        </a:lnSpc>
                        <a:spcAft>
                          <a:spcPts val="600"/>
                        </a:spcAft>
                      </a:pPr>
                      <a:r>
                        <a:rPr lang="he-IL" sz="2400" b="1" dirty="0" smtClean="0">
                          <a:latin typeface="Calibri"/>
                          <a:ea typeface="Calibri"/>
                          <a:cs typeface="+mn-cs"/>
                        </a:rPr>
                        <a:t>מעבדה</a:t>
                      </a:r>
                    </a:p>
                    <a:p>
                      <a:pPr algn="ctr" rtl="1">
                        <a:lnSpc>
                          <a:spcPct val="115000"/>
                        </a:lnSpc>
                        <a:spcAft>
                          <a:spcPts val="600"/>
                        </a:spcAft>
                      </a:pPr>
                      <a:r>
                        <a:rPr lang="he-IL" sz="2400" dirty="0" smtClean="0">
                          <a:latin typeface="Calibri"/>
                          <a:ea typeface="Calibri"/>
                          <a:cs typeface="+mn-cs"/>
                        </a:rPr>
                        <a:t>(שיעור כפול)</a:t>
                      </a:r>
                      <a:endParaRPr lang="en-US" sz="2400" dirty="0">
                        <a:latin typeface="Calibri"/>
                        <a:ea typeface="Calibri"/>
                        <a:cs typeface="+mn-cs"/>
                      </a:endParaRPr>
                    </a:p>
                  </a:txBody>
                  <a:tcPr marL="68580" marR="68580" marT="0" marB="0"/>
                </a:tc>
                <a:tc>
                  <a:txBody>
                    <a:bodyPr/>
                    <a:lstStyle/>
                    <a:p>
                      <a:pPr algn="r" rtl="1">
                        <a:lnSpc>
                          <a:spcPct val="115000"/>
                        </a:lnSpc>
                        <a:spcAft>
                          <a:spcPts val="600"/>
                        </a:spcAft>
                      </a:pPr>
                      <a:r>
                        <a:rPr lang="he-IL" sz="2400" dirty="0">
                          <a:cs typeface="+mn-cs"/>
                        </a:rPr>
                        <a:t>ביצוע </a:t>
                      </a:r>
                      <a:r>
                        <a:rPr lang="he-IL" sz="2400" b="1" dirty="0">
                          <a:cs typeface="+mn-cs"/>
                        </a:rPr>
                        <a:t>ניסוי </a:t>
                      </a:r>
                      <a:r>
                        <a:rPr lang="he-IL" sz="2400" b="1" dirty="0" smtClean="0">
                          <a:cs typeface="+mn-cs"/>
                        </a:rPr>
                        <a:t>החקר </a:t>
                      </a:r>
                      <a:r>
                        <a:rPr lang="he-IL" sz="2400" dirty="0" smtClean="0">
                          <a:cs typeface="+mn-cs"/>
                        </a:rPr>
                        <a:t>שתוכנן</a:t>
                      </a:r>
                      <a:endParaRPr lang="en-US" sz="2400" dirty="0">
                        <a:cs typeface="+mn-cs"/>
                      </a:endParaRPr>
                    </a:p>
                    <a:p>
                      <a:pPr algn="r" rtl="1">
                        <a:lnSpc>
                          <a:spcPct val="115000"/>
                        </a:lnSpc>
                        <a:spcAft>
                          <a:spcPts val="600"/>
                        </a:spcAft>
                      </a:pPr>
                      <a:r>
                        <a:rPr lang="he-IL" sz="2400" b="0" dirty="0">
                          <a:cs typeface="+mn-cs"/>
                        </a:rPr>
                        <a:t>סיכום כיתתי </a:t>
                      </a:r>
                      <a:r>
                        <a:rPr lang="he-IL" sz="2400" dirty="0">
                          <a:cs typeface="+mn-cs"/>
                        </a:rPr>
                        <a:t>של התוצאות והתייחסות לרקע המדעי</a:t>
                      </a:r>
                      <a:endParaRPr lang="en-US" sz="2400" dirty="0">
                        <a:latin typeface="Calibri"/>
                        <a:ea typeface="Calibri"/>
                        <a:cs typeface="+mn-cs"/>
                      </a:endParaRPr>
                    </a:p>
                  </a:txBody>
                  <a:tcPr marL="68580" marR="68580" marT="0" marB="0"/>
                </a:tc>
              </a:tr>
              <a:tr h="370840">
                <a:tc>
                  <a:txBody>
                    <a:bodyPr/>
                    <a:lstStyle/>
                    <a:p>
                      <a:pPr algn="ctr" rtl="1">
                        <a:lnSpc>
                          <a:spcPct val="115000"/>
                        </a:lnSpc>
                        <a:spcAft>
                          <a:spcPts val="600"/>
                        </a:spcAft>
                      </a:pPr>
                      <a:r>
                        <a:rPr lang="he-IL" sz="2400" b="1" dirty="0" smtClean="0">
                          <a:cs typeface="+mn-cs"/>
                        </a:rPr>
                        <a:t>סיכום</a:t>
                      </a:r>
                    </a:p>
                    <a:p>
                      <a:pPr algn="ctr" rtl="1">
                        <a:lnSpc>
                          <a:spcPct val="115000"/>
                        </a:lnSpc>
                        <a:spcAft>
                          <a:spcPts val="600"/>
                        </a:spcAft>
                      </a:pPr>
                      <a:r>
                        <a:rPr lang="he-IL" sz="2400" dirty="0" smtClean="0">
                          <a:latin typeface="Calibri"/>
                          <a:ea typeface="Calibri"/>
                          <a:cs typeface="+mn-cs"/>
                        </a:rPr>
                        <a:t>(שיעור יחיד)</a:t>
                      </a:r>
                      <a:endParaRPr lang="en-US" sz="2400" dirty="0">
                        <a:latin typeface="Calibri"/>
                        <a:ea typeface="Calibri"/>
                        <a:cs typeface="+mn-cs"/>
                      </a:endParaRPr>
                    </a:p>
                  </a:txBody>
                  <a:tcPr marL="68580" marR="68580" marT="0" marB="0"/>
                </a:tc>
                <a:tc>
                  <a:txBody>
                    <a:bodyPr/>
                    <a:lstStyle/>
                    <a:p>
                      <a:pPr algn="r" rtl="1">
                        <a:lnSpc>
                          <a:spcPct val="115000"/>
                        </a:lnSpc>
                        <a:spcAft>
                          <a:spcPts val="600"/>
                        </a:spcAft>
                      </a:pPr>
                      <a:r>
                        <a:rPr lang="he-IL" sz="2400" b="1" dirty="0" smtClean="0">
                          <a:cs typeface="+mn-cs"/>
                        </a:rPr>
                        <a:t>קבלת החלטות </a:t>
                      </a:r>
                      <a:r>
                        <a:rPr lang="he-IL" sz="2400" dirty="0" smtClean="0">
                          <a:cs typeface="+mn-cs"/>
                        </a:rPr>
                        <a:t>-  הסקת מסקנות מהחלקים השונים במודלה, ודיון ביחס לקבלת החלטה בנושא.</a:t>
                      </a:r>
                      <a:endParaRPr lang="en-US" sz="2400" dirty="0">
                        <a:latin typeface="Calibri"/>
                        <a:ea typeface="Calibri"/>
                        <a:cs typeface="+mn-cs"/>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260648"/>
            <a:ext cx="8229600" cy="1143000"/>
          </a:xfrm>
        </p:spPr>
        <p:txBody>
          <a:bodyPr/>
          <a:lstStyle/>
          <a:p>
            <a:pPr algn="r"/>
            <a:r>
              <a:rPr lang="he-IL" b="1" dirty="0" smtClean="0">
                <a:effectLst>
                  <a:outerShdw blurRad="38100" dist="38100" dir="2700000" algn="tl">
                    <a:srgbClr val="000000">
                      <a:alpha val="43137"/>
                    </a:srgbClr>
                  </a:outerShdw>
                </a:effectLst>
              </a:rPr>
              <a:t>מטרות הפעילות</a:t>
            </a:r>
            <a:endParaRPr lang="he-IL" dirty="0"/>
          </a:p>
        </p:txBody>
      </p:sp>
      <p:sp>
        <p:nvSpPr>
          <p:cNvPr id="3" name="מציין מיקום תוכן 2"/>
          <p:cNvSpPr>
            <a:spLocks noGrp="1"/>
          </p:cNvSpPr>
          <p:nvPr>
            <p:ph idx="1"/>
          </p:nvPr>
        </p:nvSpPr>
        <p:spPr>
          <a:xfrm>
            <a:off x="467544" y="1988840"/>
            <a:ext cx="8229600" cy="4389120"/>
          </a:xfrm>
        </p:spPr>
        <p:txBody>
          <a:bodyPr>
            <a:normAutofit fontScale="85000" lnSpcReduction="10000"/>
          </a:bodyPr>
          <a:lstStyle/>
          <a:p>
            <a:pPr>
              <a:buNone/>
            </a:pPr>
            <a:r>
              <a:rPr lang="he-IL" b="1" dirty="0" smtClean="0">
                <a:solidFill>
                  <a:schemeClr val="accent4">
                    <a:lumMod val="75000"/>
                  </a:schemeClr>
                </a:solidFill>
              </a:rPr>
              <a:t>מטרות הפעילות</a:t>
            </a:r>
            <a:r>
              <a:rPr lang="he-IL" b="1" dirty="0" smtClean="0"/>
              <a:t>:</a:t>
            </a:r>
            <a:endParaRPr lang="en-US" dirty="0" smtClean="0"/>
          </a:p>
          <a:p>
            <a:pPr lvl="0"/>
            <a:r>
              <a:rPr lang="he-IL" dirty="0" smtClean="0"/>
              <a:t>התלמידים יבינו כיצד בנוי קרם, מה משפיע על תכונותיו, וידעו להכין קרם.</a:t>
            </a:r>
            <a:endParaRPr lang="en-US" dirty="0" smtClean="0"/>
          </a:p>
          <a:p>
            <a:pPr lvl="0"/>
            <a:r>
              <a:rPr lang="he-IL" dirty="0" smtClean="0"/>
              <a:t>לזהות גורמים אשר משפיעים על ההחלטה של בחירת קרם הגנה.</a:t>
            </a:r>
            <a:endParaRPr lang="en-US" dirty="0" smtClean="0"/>
          </a:p>
          <a:p>
            <a:pPr lvl="0"/>
            <a:r>
              <a:rPr lang="he-IL" dirty="0" smtClean="0"/>
              <a:t>התלמידים יכירו את נושא הקרינה, בליעת אור, וסינון אור, ויקשרו אותם לנושא המדובר.</a:t>
            </a:r>
            <a:endParaRPr lang="en-US" dirty="0" smtClean="0"/>
          </a:p>
          <a:p>
            <a:pPr>
              <a:buNone/>
            </a:pPr>
            <a:r>
              <a:rPr lang="he-IL" b="1" dirty="0" smtClean="0"/>
              <a:t> </a:t>
            </a:r>
            <a:endParaRPr lang="en-US" dirty="0" smtClean="0"/>
          </a:p>
          <a:p>
            <a:pPr>
              <a:buNone/>
            </a:pPr>
            <a:r>
              <a:rPr lang="he-IL" b="1" dirty="0" smtClean="0">
                <a:solidFill>
                  <a:schemeClr val="accent4">
                    <a:lumMod val="75000"/>
                  </a:schemeClr>
                </a:solidFill>
              </a:rPr>
              <a:t>מושגים</a:t>
            </a:r>
            <a:r>
              <a:rPr lang="he-IL" b="1" dirty="0" smtClean="0"/>
              <a:t>:</a:t>
            </a:r>
            <a:r>
              <a:rPr lang="he-IL" dirty="0" smtClean="0"/>
              <a:t> </a:t>
            </a:r>
          </a:p>
          <a:p>
            <a:pPr marL="6350" indent="-6350">
              <a:buNone/>
            </a:pPr>
            <a:r>
              <a:rPr lang="he-IL" dirty="0" smtClean="0"/>
              <a:t>תהליך השיזוף ונזקי הקרינה, קרם, תחליב, חומר פעיל שטח, בליעת אור, סינון אור, </a:t>
            </a:r>
            <a:r>
              <a:rPr lang="en-US" dirty="0" smtClean="0"/>
              <a:t>SPF</a:t>
            </a:r>
            <a:r>
              <a:rPr lang="he-IL" dirty="0" smtClean="0"/>
              <a:t>.</a:t>
            </a:r>
            <a:endParaRPr lang="en-US" dirty="0" smtClean="0"/>
          </a:p>
          <a:p>
            <a:pPr>
              <a:buNone/>
            </a:pPr>
            <a:r>
              <a:rPr lang="he-IL" b="1" dirty="0" smtClean="0">
                <a:solidFill>
                  <a:schemeClr val="accent4">
                    <a:lumMod val="75000"/>
                  </a:schemeClr>
                </a:solidFill>
              </a:rPr>
              <a:t>מיומנות נדרשת</a:t>
            </a:r>
            <a:r>
              <a:rPr lang="he-IL" b="1" dirty="0" smtClean="0"/>
              <a:t>: </a:t>
            </a:r>
          </a:p>
          <a:p>
            <a:pPr marL="0" indent="0">
              <a:buNone/>
            </a:pPr>
            <a:r>
              <a:rPr lang="he-IL" dirty="0" smtClean="0"/>
              <a:t>עבודת צוות, זיהוי נקודות מרכזיות, איתור מידע, מיומנויות חקר במעבדה, הצגה ויזואלית ומילולית של תוצאות</a:t>
            </a:r>
            <a:endParaRPr lang="en-US" dirty="0" smtClean="0"/>
          </a:p>
          <a:p>
            <a:endParaRPr lang="he-IL"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זרימה">
  <a:themeElements>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זרימה">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זרימה">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869</TotalTime>
  <Words>1136</Words>
  <Application>Microsoft Office PowerPoint</Application>
  <PresentationFormat>‫הצגה על המסך (4:3)</PresentationFormat>
  <Paragraphs>171</Paragraphs>
  <Slides>23</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23</vt:i4>
      </vt:variant>
    </vt:vector>
  </HeadingPairs>
  <TitlesOfParts>
    <vt:vector size="24" baseType="lpstr">
      <vt:lpstr>זרימה</vt:lpstr>
      <vt:lpstr> מחוף הים  -  ועד לברלין ובחזרה</vt:lpstr>
      <vt:lpstr>פרויקט</vt:lpstr>
      <vt:lpstr>IBSE – הוראה בגישת החקר</vt:lpstr>
      <vt:lpstr>   חינוך דרך המדע  Education through Science</vt:lpstr>
      <vt:lpstr>מבנה 3 השלבים של מודולה</vt:lpstr>
      <vt:lpstr>Hazard From Above</vt:lpstr>
      <vt:lpstr>שיקולים לבחירת הנושא</vt:lpstr>
      <vt:lpstr>מבנה הפעילות</vt:lpstr>
      <vt:lpstr>מטרות הפעילות</vt:lpstr>
      <vt:lpstr>סצינריו</vt:lpstr>
      <vt:lpstr>משימות  המשך - Brainstorming</vt:lpstr>
      <vt:lpstr>סקר שוק</vt:lpstr>
      <vt:lpstr>קרם הגנה ופעולתו</vt:lpstr>
      <vt:lpstr>ניסוי החקר</vt:lpstr>
      <vt:lpstr>הכנת קרם הגנה - אמולסיות</vt:lpstr>
      <vt:lpstr>הכנת קרם ידיים - הדגמה</vt:lpstr>
      <vt:lpstr>חרוזים פלורוסנטיים  -  חיישני קרינה אולטרה-סגולית</vt:lpstr>
      <vt:lpstr>ניסוי החקר</vt:lpstr>
      <vt:lpstr>ניסוי החקר</vt:lpstr>
      <vt:lpstr>ניסוי החקר</vt:lpstr>
      <vt:lpstr>הערכת התלמידים לאורך התהליך</vt:lpstr>
      <vt:lpstr>מתוך רפלקציה של התלמידים</vt:lpstr>
      <vt:lpstr>הצגת הפיתוח בכנס בברלין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From Above</dc:title>
  <dc:creator>Boaz</dc:creator>
  <cp:lastModifiedBy>user9</cp:lastModifiedBy>
  <cp:revision>83</cp:revision>
  <dcterms:created xsi:type="dcterms:W3CDTF">2012-07-10T20:14:04Z</dcterms:created>
  <dcterms:modified xsi:type="dcterms:W3CDTF">2012-12-13T17:47:58Z</dcterms:modified>
</cp:coreProperties>
</file>