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6" r:id="rId9"/>
    <p:sldId id="267" r:id="rId10"/>
    <p:sldId id="268" r:id="rId11"/>
    <p:sldId id="269" r:id="rId12"/>
    <p:sldId id="270" r:id="rId13"/>
    <p:sldId id="277" r:id="rId14"/>
    <p:sldId id="275" r:id="rId15"/>
    <p:sldId id="259" r:id="rId16"/>
    <p:sldId id="271" r:id="rId17"/>
    <p:sldId id="272" r:id="rId18"/>
    <p:sldId id="274" r:id="rId19"/>
    <p:sldId id="276" r:id="rId20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66" d="100"/>
          <a:sy n="66" d="100"/>
        </p:scale>
        <p:origin x="-636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F725F-958F-4996-8E75-599E7D3330F9}" type="datetimeFigureOut">
              <a:rPr lang="he-IL"/>
              <a:pPr>
                <a:defRPr/>
              </a:pPr>
              <a:t>ד'/טבת/תשע"ג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99086-77B9-4215-9A06-A4378BFC2B78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9310D-30DA-4B03-971F-348BCFE7E175}" type="datetimeFigureOut">
              <a:rPr lang="he-IL"/>
              <a:pPr>
                <a:defRPr/>
              </a:pPr>
              <a:t>ד'/טבת/תשע"ג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7836B-2545-4365-8614-2977B3297DBD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142FA-EA96-45F4-939B-2150F0354766}" type="datetimeFigureOut">
              <a:rPr lang="he-IL"/>
              <a:pPr>
                <a:defRPr/>
              </a:pPr>
              <a:t>ד'/טבת/תשע"ג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D2816-7141-492D-8F93-B6EFB0611A22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67F0E-7FA7-418D-968A-232A6155E55C}" type="datetimeFigureOut">
              <a:rPr lang="he-IL"/>
              <a:pPr>
                <a:defRPr/>
              </a:pPr>
              <a:t>ד'/טבת/תשע"ג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3E18B-50E7-4E93-8EE6-95DC1F09BE74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ED9F5-0899-4272-ACB8-3919D395A51D}" type="datetimeFigureOut">
              <a:rPr lang="he-IL"/>
              <a:pPr>
                <a:defRPr/>
              </a:pPr>
              <a:t>ד'/טבת/תשע"ג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DDBA1-8CF0-4434-859C-091305451712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AC9657-9D0B-4514-8965-9A29AC3F2639}" type="datetimeFigureOut">
              <a:rPr lang="he-IL"/>
              <a:pPr>
                <a:defRPr/>
              </a:pPr>
              <a:t>ד'/טבת/תשע"ג</a:t>
            </a:fld>
            <a:endParaRPr lang="he-IL"/>
          </a:p>
        </p:txBody>
      </p:sp>
      <p:sp>
        <p:nvSpPr>
          <p:cNvPr id="6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882F6-CF02-4B0E-85DF-0FF793F53649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2317D-DC21-40A0-B448-743E72B4C9C0}" type="datetimeFigureOut">
              <a:rPr lang="he-IL"/>
              <a:pPr>
                <a:defRPr/>
              </a:pPr>
              <a:t>ד'/טבת/תשע"ג</a:t>
            </a:fld>
            <a:endParaRPr lang="he-IL"/>
          </a:p>
        </p:txBody>
      </p:sp>
      <p:sp>
        <p:nvSpPr>
          <p:cNvPr id="8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9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C9C15-DDDF-4715-A3AD-8C7FEBA74745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ACEBF-FBA1-462C-A7A8-3E38513DFE99}" type="datetimeFigureOut">
              <a:rPr lang="he-IL"/>
              <a:pPr>
                <a:defRPr/>
              </a:pPr>
              <a:t>ד'/טבת/תשע"ג</a:t>
            </a:fld>
            <a:endParaRPr lang="he-IL"/>
          </a:p>
        </p:txBody>
      </p:sp>
      <p:sp>
        <p:nvSpPr>
          <p:cNvPr id="4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5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D9053-86CC-4F5D-ABF5-4B86BB7625B3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D9B2E-C7DD-4955-A1EE-0B958AFB7F6F}" type="datetimeFigureOut">
              <a:rPr lang="he-IL"/>
              <a:pPr>
                <a:defRPr/>
              </a:pPr>
              <a:t>ד'/טבת/תשע"ג</a:t>
            </a:fld>
            <a:endParaRPr lang="he-IL"/>
          </a:p>
        </p:txBody>
      </p:sp>
      <p:sp>
        <p:nvSpPr>
          <p:cNvPr id="3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4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5014E-D579-4B80-8E9C-946B88F1EA17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407D2-1AA8-4C1C-8BEF-BEA372BCD3E8}" type="datetimeFigureOut">
              <a:rPr lang="he-IL"/>
              <a:pPr>
                <a:defRPr/>
              </a:pPr>
              <a:t>ד'/טבת/תשע"ג</a:t>
            </a:fld>
            <a:endParaRPr lang="he-IL"/>
          </a:p>
        </p:txBody>
      </p:sp>
      <p:sp>
        <p:nvSpPr>
          <p:cNvPr id="6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A88DE-4407-4861-98B4-12234FFD9E70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 smtClean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AE056B-6C51-4096-902A-748C656E2BA0}" type="datetimeFigureOut">
              <a:rPr lang="he-IL"/>
              <a:pPr>
                <a:defRPr/>
              </a:pPr>
              <a:t>ד'/טבת/תשע"ג</a:t>
            </a:fld>
            <a:endParaRPr lang="he-IL"/>
          </a:p>
        </p:txBody>
      </p:sp>
      <p:sp>
        <p:nvSpPr>
          <p:cNvPr id="6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11988-8110-4FAA-AF4D-BE2E80A9079E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מציין מיקום של כותרת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סגנון כותרת של תבנית בסיס</a:t>
            </a:r>
          </a:p>
        </p:txBody>
      </p:sp>
      <p:sp>
        <p:nvSpPr>
          <p:cNvPr id="1027" name="מציין מיקום טקסט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914B0BD-0613-4827-911E-50458561EAF1}" type="datetimeFigureOut">
              <a:rPr lang="he-IL"/>
              <a:pPr>
                <a:defRPr/>
              </a:pPr>
              <a:t>ד'/טבת/תשע"ג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1961F3-CDD3-4D84-B0E3-5BF96C718BB2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A5H6DVe5FAI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/viewform?formkey=dEZsUjAydDlMNHFPZTNzVF92OEhKbVE6MQ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YYInVraBe7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A5H6DVe5FAI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כותרת 1"/>
          <p:cNvSpPr>
            <a:spLocks noGrp="1"/>
          </p:cNvSpPr>
          <p:nvPr>
            <p:ph type="ctrTitle"/>
          </p:nvPr>
        </p:nvSpPr>
        <p:spPr>
          <a:xfrm>
            <a:off x="1258888" y="549275"/>
            <a:ext cx="5689600" cy="1470025"/>
          </a:xfr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eaLnBrk="1" hangingPunct="1">
              <a:defRPr/>
            </a:pPr>
            <a:r>
              <a:rPr lang="he-IL" sz="6000" dirty="0" smtClean="0"/>
              <a:t>מבחן מתוקשב </a:t>
            </a:r>
          </a:p>
        </p:txBody>
      </p:sp>
      <p:sp>
        <p:nvSpPr>
          <p:cNvPr id="2051" name="כותרת משנה 2"/>
          <p:cNvSpPr>
            <a:spLocks noGrp="1"/>
          </p:cNvSpPr>
          <p:nvPr>
            <p:ph type="subTitle" idx="1"/>
          </p:nvPr>
        </p:nvSpPr>
        <p:spPr>
          <a:xfrm>
            <a:off x="2771775" y="1989138"/>
            <a:ext cx="2879725" cy="1752600"/>
          </a:xfrm>
        </p:spPr>
        <p:txBody>
          <a:bodyPr/>
          <a:lstStyle/>
          <a:p>
            <a:pPr eaLnBrk="1" hangingPunct="1"/>
            <a:r>
              <a:rPr lang="he-IL" sz="5400" smtClean="0">
                <a:solidFill>
                  <a:srgbClr val="002060"/>
                </a:solidFill>
              </a:rPr>
              <a:t>1 יח"ל</a:t>
            </a:r>
          </a:p>
        </p:txBody>
      </p:sp>
      <p:pic>
        <p:nvPicPr>
          <p:cNvPr id="2052" name="Picture 5" descr="http://www.ptor.mylpz.com/wp-content/uploads/2011/10/amira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638" y="3141663"/>
            <a:ext cx="4500562" cy="338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9" descr="http://shrouduniversity.com/schoollogos/chemistr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9163" y="3429000"/>
            <a:ext cx="3017837" cy="293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כותרת 1"/>
          <p:cNvSpPr>
            <a:spLocks noGrp="1"/>
          </p:cNvSpPr>
          <p:nvPr>
            <p:ph type="title"/>
          </p:nvPr>
        </p:nvSpPr>
        <p:spPr>
          <a:xfrm>
            <a:off x="6659563" y="274638"/>
            <a:ext cx="2027237" cy="1143000"/>
          </a:xfrm>
        </p:spPr>
        <p:txBody>
          <a:bodyPr/>
          <a:lstStyle/>
          <a:p>
            <a:pPr algn="r"/>
            <a:r>
              <a:rPr lang="he-IL" b="1" smtClean="0">
                <a:solidFill>
                  <a:srgbClr val="C00000"/>
                </a:solidFill>
              </a:rPr>
              <a:t>שאלה 4</a:t>
            </a:r>
            <a:endParaRPr lang="en-US" b="1" smtClean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11267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he-IL" smtClean="0"/>
              <a:t>צפו בסרטון ברזל וגופרית:</a:t>
            </a:r>
          </a:p>
          <a:p>
            <a:pPr>
              <a:buFont typeface="Arial" charset="0"/>
              <a:buNone/>
            </a:pPr>
            <a:endParaRPr lang="en-US" smtClean="0">
              <a:cs typeface="Arial" charset="0"/>
            </a:endParaRPr>
          </a:p>
        </p:txBody>
      </p:sp>
      <p:sp>
        <p:nvSpPr>
          <p:cNvPr id="5" name="מלבן 4"/>
          <p:cNvSpPr>
            <a:spLocks noChangeArrowheads="1"/>
          </p:cNvSpPr>
          <p:nvPr/>
        </p:nvSpPr>
        <p:spPr bwMode="auto">
          <a:xfrm>
            <a:off x="642938" y="3105150"/>
            <a:ext cx="77866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r>
              <a:rPr lang="en-US" sz="2400" b="1" u="sng" dirty="0">
                <a:hlinkClick r:id="rId2"/>
              </a:rPr>
              <a:t>http://www.youtube.com/watch?v=A5H6DVe5FAI</a:t>
            </a:r>
            <a:endParaRPr lang="he-IL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כותרת 1"/>
          <p:cNvSpPr>
            <a:spLocks noGrp="1"/>
          </p:cNvSpPr>
          <p:nvPr>
            <p:ph type="title"/>
          </p:nvPr>
        </p:nvSpPr>
        <p:spPr>
          <a:xfrm>
            <a:off x="5940425" y="0"/>
            <a:ext cx="3044825" cy="765175"/>
          </a:xfrm>
        </p:spPr>
        <p:txBody>
          <a:bodyPr/>
          <a:lstStyle/>
          <a:p>
            <a:pPr algn="r"/>
            <a:r>
              <a:rPr lang="he-IL" sz="1800" smtClean="0">
                <a:solidFill>
                  <a:srgbClr val="C00000"/>
                </a:solidFill>
              </a:rPr>
              <a:t>המשך שאלה 4</a:t>
            </a:r>
            <a:endParaRPr lang="en-US" sz="1800" smtClean="0">
              <a:cs typeface="Times New Roman" pitchFamily="18" charset="0"/>
            </a:endParaRPr>
          </a:p>
        </p:txBody>
      </p:sp>
      <p:sp>
        <p:nvSpPr>
          <p:cNvPr id="12291" name="TextBox 4"/>
          <p:cNvSpPr txBox="1">
            <a:spLocks noChangeArrowheads="1"/>
          </p:cNvSpPr>
          <p:nvPr/>
        </p:nvSpPr>
        <p:spPr bwMode="auto">
          <a:xfrm>
            <a:off x="1331913" y="549275"/>
            <a:ext cx="75247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e-IL" sz="2800"/>
              <a:t>א. רשמו תצפיות לניסוי המוצג בסרטון.</a:t>
            </a:r>
            <a:endParaRPr lang="en-US"/>
          </a:p>
        </p:txBody>
      </p:sp>
      <p:sp>
        <p:nvSpPr>
          <p:cNvPr id="12292" name="TextBox 5"/>
          <p:cNvSpPr txBox="1">
            <a:spLocks noChangeArrowheads="1"/>
          </p:cNvSpPr>
          <p:nvPr/>
        </p:nvSpPr>
        <p:spPr bwMode="auto">
          <a:xfrm>
            <a:off x="1619250" y="1052513"/>
            <a:ext cx="7200900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e-IL" sz="2800"/>
              <a:t>ב. לפניכם שלושה גרפים איזה מהם מציג את המתרחש בתגובה? הסביר</a:t>
            </a:r>
          </a:p>
          <a:p>
            <a:r>
              <a:rPr lang="he-IL"/>
              <a:t> </a:t>
            </a:r>
            <a:endParaRPr lang="en-US"/>
          </a:p>
        </p:txBody>
      </p:sp>
      <p:grpSp>
        <p:nvGrpSpPr>
          <p:cNvPr id="12293" name="קבוצה 82"/>
          <p:cNvGrpSpPr>
            <a:grpSpLocks/>
          </p:cNvGrpSpPr>
          <p:nvPr/>
        </p:nvGrpSpPr>
        <p:grpSpPr bwMode="auto">
          <a:xfrm>
            <a:off x="503238" y="2895600"/>
            <a:ext cx="8424862" cy="2447925"/>
            <a:chOff x="503548" y="2895862"/>
            <a:chExt cx="8424936" cy="2448272"/>
          </a:xfrm>
        </p:grpSpPr>
        <p:cxnSp>
          <p:nvCxnSpPr>
            <p:cNvPr id="8" name="מחבר חץ ישר 7"/>
            <p:cNvCxnSpPr/>
            <p:nvPr/>
          </p:nvCxnSpPr>
          <p:spPr>
            <a:xfrm flipV="1">
              <a:off x="7244132" y="2895862"/>
              <a:ext cx="0" cy="165282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מחבר חץ ישר 9"/>
            <p:cNvCxnSpPr/>
            <p:nvPr/>
          </p:nvCxnSpPr>
          <p:spPr>
            <a:xfrm>
              <a:off x="7244132" y="4488351"/>
              <a:ext cx="168435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מחבר ישר 13"/>
            <p:cNvCxnSpPr/>
            <p:nvPr/>
          </p:nvCxnSpPr>
          <p:spPr>
            <a:xfrm>
              <a:off x="7236194" y="3500786"/>
              <a:ext cx="1152535" cy="920881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מחבר ישר 15"/>
            <p:cNvCxnSpPr/>
            <p:nvPr/>
          </p:nvCxnSpPr>
          <p:spPr>
            <a:xfrm flipV="1">
              <a:off x="7236194" y="3500786"/>
              <a:ext cx="1368437" cy="100820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2303" name="TextBox 17"/>
            <p:cNvSpPr txBox="1">
              <a:spLocks noChangeArrowheads="1"/>
            </p:cNvSpPr>
            <p:nvPr/>
          </p:nvSpPr>
          <p:spPr bwMode="auto">
            <a:xfrm>
              <a:off x="5688124" y="2957106"/>
              <a:ext cx="1360951" cy="5497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he-IL"/>
                <a:t>מסת החומר בגרם</a:t>
              </a:r>
              <a:endParaRPr lang="en-US"/>
            </a:p>
          </p:txBody>
        </p:sp>
        <p:sp>
          <p:nvSpPr>
            <p:cNvPr id="12304" name="TextBox 18"/>
            <p:cNvSpPr txBox="1">
              <a:spLocks noChangeArrowheads="1"/>
            </p:cNvSpPr>
            <p:nvPr/>
          </p:nvSpPr>
          <p:spPr bwMode="auto">
            <a:xfrm>
              <a:off x="7632340" y="4794420"/>
              <a:ext cx="1036915" cy="5497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he-IL"/>
                <a:t>זמן בשניות</a:t>
              </a:r>
              <a:endParaRPr lang="en-US"/>
            </a:p>
          </p:txBody>
        </p:sp>
        <p:cxnSp>
          <p:nvCxnSpPr>
            <p:cNvPr id="27" name="מחבר חץ ישר 26"/>
            <p:cNvCxnSpPr/>
            <p:nvPr/>
          </p:nvCxnSpPr>
          <p:spPr>
            <a:xfrm flipV="1">
              <a:off x="4624734" y="2967310"/>
              <a:ext cx="0" cy="160519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מחבר חץ ישר 27"/>
            <p:cNvCxnSpPr/>
            <p:nvPr/>
          </p:nvCxnSpPr>
          <p:spPr>
            <a:xfrm>
              <a:off x="4624734" y="4513754"/>
              <a:ext cx="14240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מחבר ישר 28"/>
            <p:cNvCxnSpPr/>
            <p:nvPr/>
          </p:nvCxnSpPr>
          <p:spPr>
            <a:xfrm flipV="1">
              <a:off x="4624734" y="3799278"/>
              <a:ext cx="1039821" cy="714476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מחבר ישר 29"/>
            <p:cNvCxnSpPr/>
            <p:nvPr/>
          </p:nvCxnSpPr>
          <p:spPr>
            <a:xfrm>
              <a:off x="4680297" y="3443628"/>
              <a:ext cx="1039822" cy="1009793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2309" name="TextBox 30"/>
            <p:cNvSpPr txBox="1">
              <a:spLocks noChangeArrowheads="1"/>
            </p:cNvSpPr>
            <p:nvPr/>
          </p:nvSpPr>
          <p:spPr bwMode="auto">
            <a:xfrm>
              <a:off x="3311860" y="3027313"/>
              <a:ext cx="1149248" cy="533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he-IL"/>
                <a:t>מסת החומר בגרם</a:t>
              </a:r>
              <a:endParaRPr lang="en-US"/>
            </a:p>
          </p:txBody>
        </p:sp>
        <p:sp>
          <p:nvSpPr>
            <p:cNvPr id="12310" name="TextBox 31"/>
            <p:cNvSpPr txBox="1">
              <a:spLocks noChangeArrowheads="1"/>
            </p:cNvSpPr>
            <p:nvPr/>
          </p:nvSpPr>
          <p:spPr bwMode="auto">
            <a:xfrm>
              <a:off x="4953642" y="4810588"/>
              <a:ext cx="875617" cy="533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he-IL"/>
                <a:t>זמן בשניות</a:t>
              </a:r>
              <a:endParaRPr lang="en-US"/>
            </a:p>
          </p:txBody>
        </p:sp>
        <p:cxnSp>
          <p:nvCxnSpPr>
            <p:cNvPr id="34" name="מחבר חץ ישר 33"/>
            <p:cNvCxnSpPr/>
            <p:nvPr/>
          </p:nvCxnSpPr>
          <p:spPr>
            <a:xfrm flipV="1">
              <a:off x="2059312" y="2967310"/>
              <a:ext cx="0" cy="155755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מחבר חץ ישר 34"/>
            <p:cNvCxnSpPr/>
            <p:nvPr/>
          </p:nvCxnSpPr>
          <p:spPr>
            <a:xfrm>
              <a:off x="2059312" y="4466123"/>
              <a:ext cx="168435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מחבר ישר 35"/>
            <p:cNvCxnSpPr/>
            <p:nvPr/>
          </p:nvCxnSpPr>
          <p:spPr>
            <a:xfrm>
              <a:off x="2051374" y="4077129"/>
              <a:ext cx="1223974" cy="0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מחבר ישר 36"/>
            <p:cNvCxnSpPr/>
            <p:nvPr/>
          </p:nvCxnSpPr>
          <p:spPr>
            <a:xfrm>
              <a:off x="2051374" y="3645268"/>
              <a:ext cx="1152535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2315" name="TextBox 37"/>
            <p:cNvSpPr txBox="1">
              <a:spLocks noChangeArrowheads="1"/>
            </p:cNvSpPr>
            <p:nvPr/>
          </p:nvSpPr>
          <p:spPr bwMode="auto">
            <a:xfrm>
              <a:off x="503548" y="3025511"/>
              <a:ext cx="1360951" cy="517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he-IL"/>
                <a:t>מסת החומר בגרם</a:t>
              </a:r>
              <a:endParaRPr lang="en-US"/>
            </a:p>
          </p:txBody>
        </p:sp>
        <p:sp>
          <p:nvSpPr>
            <p:cNvPr id="12316" name="TextBox 38"/>
            <p:cNvSpPr txBox="1">
              <a:spLocks noChangeArrowheads="1"/>
            </p:cNvSpPr>
            <p:nvPr/>
          </p:nvSpPr>
          <p:spPr bwMode="auto">
            <a:xfrm>
              <a:off x="2447764" y="4754748"/>
              <a:ext cx="1036915" cy="517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he-IL"/>
                <a:t>זמן בשניות</a:t>
              </a:r>
              <a:endParaRPr lang="en-US"/>
            </a:p>
          </p:txBody>
        </p:sp>
      </p:grpSp>
      <p:sp>
        <p:nvSpPr>
          <p:cNvPr id="12294" name="TextBox 39"/>
          <p:cNvSpPr txBox="1">
            <a:spLocks noChangeArrowheads="1"/>
          </p:cNvSpPr>
          <p:nvPr/>
        </p:nvSpPr>
        <p:spPr bwMode="auto">
          <a:xfrm>
            <a:off x="1908175" y="2420938"/>
            <a:ext cx="66246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I</a:t>
            </a:r>
            <a:r>
              <a:rPr lang="he-IL"/>
              <a:t>                                               </a:t>
            </a:r>
            <a:r>
              <a:rPr lang="en-US"/>
              <a:t>II</a:t>
            </a:r>
            <a:r>
              <a:rPr lang="he-IL"/>
              <a:t>                                            </a:t>
            </a:r>
            <a:r>
              <a:rPr lang="en-US"/>
              <a:t>III</a:t>
            </a:r>
            <a:r>
              <a:rPr lang="he-IL"/>
              <a:t>   </a:t>
            </a:r>
            <a:endParaRPr lang="en-US"/>
          </a:p>
        </p:txBody>
      </p:sp>
      <p:cxnSp>
        <p:nvCxnSpPr>
          <p:cNvPr id="42" name="מחבר ישר 41"/>
          <p:cNvCxnSpPr/>
          <p:nvPr/>
        </p:nvCxnSpPr>
        <p:spPr>
          <a:xfrm>
            <a:off x="7235825" y="5949950"/>
            <a:ext cx="1439863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296" name="TextBox 44"/>
          <p:cNvSpPr txBox="1">
            <a:spLocks noChangeArrowheads="1"/>
          </p:cNvSpPr>
          <p:nvPr/>
        </p:nvSpPr>
        <p:spPr bwMode="auto">
          <a:xfrm>
            <a:off x="5940425" y="5805488"/>
            <a:ext cx="9350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e-IL"/>
              <a:t>מגיבים</a:t>
            </a:r>
            <a:endParaRPr lang="en-US"/>
          </a:p>
        </p:txBody>
      </p:sp>
      <p:cxnSp>
        <p:nvCxnSpPr>
          <p:cNvPr id="68" name="מחבר ישר 67"/>
          <p:cNvCxnSpPr/>
          <p:nvPr/>
        </p:nvCxnSpPr>
        <p:spPr>
          <a:xfrm>
            <a:off x="7380288" y="6453188"/>
            <a:ext cx="1223962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5580063" y="6237288"/>
            <a:ext cx="1223962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he-IL" dirty="0">
                <a:solidFill>
                  <a:schemeClr val="tx2">
                    <a:lumMod val="75000"/>
                  </a:schemeClr>
                </a:solidFill>
              </a:rPr>
              <a:t>תוצרים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כותרת 1"/>
          <p:cNvSpPr>
            <a:spLocks noGrp="1"/>
          </p:cNvSpPr>
          <p:nvPr>
            <p:ph type="title"/>
          </p:nvPr>
        </p:nvSpPr>
        <p:spPr>
          <a:xfrm>
            <a:off x="6588125" y="274638"/>
            <a:ext cx="2098675" cy="706437"/>
          </a:xfrm>
        </p:spPr>
        <p:txBody>
          <a:bodyPr/>
          <a:lstStyle/>
          <a:p>
            <a:r>
              <a:rPr lang="he-IL" sz="1800" smtClean="0">
                <a:solidFill>
                  <a:srgbClr val="C00000"/>
                </a:solidFill>
              </a:rPr>
              <a:t>המשך שאלה 4</a:t>
            </a:r>
            <a:endParaRPr lang="en-US" sz="1800" smtClean="0">
              <a:cs typeface="Times New Roman" pitchFamily="18" charset="0"/>
            </a:endParaRPr>
          </a:p>
        </p:txBody>
      </p:sp>
      <p:sp>
        <p:nvSpPr>
          <p:cNvPr id="13315" name="TextBox 2"/>
          <p:cNvSpPr txBox="1">
            <a:spLocks noChangeArrowheads="1"/>
          </p:cNvSpPr>
          <p:nvPr/>
        </p:nvSpPr>
        <p:spPr bwMode="auto">
          <a:xfrm>
            <a:off x="611188" y="1412875"/>
            <a:ext cx="7921625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e-IL" sz="2800"/>
              <a:t>ג.השלימו את המשפטים הבאים:</a:t>
            </a:r>
          </a:p>
          <a:p>
            <a:endParaRPr lang="he-IL" sz="2800"/>
          </a:p>
          <a:p>
            <a:pPr>
              <a:buFont typeface="Arial" charset="0"/>
              <a:buChar char="•"/>
            </a:pPr>
            <a:r>
              <a:rPr lang="he-IL" sz="2800"/>
              <a:t>הברזל הוא_____ (יסוד/תרכובת/תערובת הטרוגנית/תערובת הומוגנית/חומר טהור)</a:t>
            </a:r>
          </a:p>
          <a:p>
            <a:pPr>
              <a:buFont typeface="Arial" charset="0"/>
              <a:buChar char="•"/>
            </a:pPr>
            <a:endParaRPr lang="he-IL" sz="2800"/>
          </a:p>
          <a:p>
            <a:pPr>
              <a:buFont typeface="Arial" charset="0"/>
              <a:buChar char="•"/>
            </a:pPr>
            <a:r>
              <a:rPr lang="he-IL" sz="2800"/>
              <a:t> הגופרית היא?_____    (יסוד/תרכובת/תערובת הטרוגנית/תערובת הומוגנית/חומר טהור).</a:t>
            </a:r>
          </a:p>
          <a:p>
            <a:pPr>
              <a:buFont typeface="Arial" charset="0"/>
              <a:buChar char="•"/>
            </a:pPr>
            <a:endParaRPr lang="he-IL" sz="2800"/>
          </a:p>
          <a:p>
            <a:pPr>
              <a:buFont typeface="Arial" charset="0"/>
              <a:buChar char="•"/>
            </a:pPr>
            <a:r>
              <a:rPr lang="he-IL" sz="2800"/>
              <a:t> בתגובה נוצרו______ מגיבים/ תוצרים/זרזים</a:t>
            </a:r>
          </a:p>
          <a:p>
            <a:endParaRPr lang="he-IL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כותרת 1"/>
          <p:cNvSpPr>
            <a:spLocks noGrp="1"/>
          </p:cNvSpPr>
          <p:nvPr>
            <p:ph type="title"/>
          </p:nvPr>
        </p:nvSpPr>
        <p:spPr>
          <a:xfrm>
            <a:off x="6588125" y="274638"/>
            <a:ext cx="2098675" cy="706437"/>
          </a:xfrm>
        </p:spPr>
        <p:txBody>
          <a:bodyPr/>
          <a:lstStyle/>
          <a:p>
            <a:r>
              <a:rPr lang="he-IL" sz="1800" smtClean="0">
                <a:solidFill>
                  <a:srgbClr val="C00000"/>
                </a:solidFill>
              </a:rPr>
              <a:t>המשך שאלה 4</a:t>
            </a:r>
            <a:endParaRPr lang="en-US" sz="1800" smtClean="0">
              <a:cs typeface="Times New Roman" pitchFamily="18" charset="0"/>
            </a:endParaRPr>
          </a:p>
        </p:txBody>
      </p:sp>
      <p:sp>
        <p:nvSpPr>
          <p:cNvPr id="14339" name="TextBox 2"/>
          <p:cNvSpPr txBox="1">
            <a:spLocks noChangeArrowheads="1"/>
          </p:cNvSpPr>
          <p:nvPr/>
        </p:nvSpPr>
        <p:spPr bwMode="auto">
          <a:xfrm>
            <a:off x="611188" y="1412875"/>
            <a:ext cx="7921625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e-IL" sz="2800"/>
              <a:t>ג.השלימו את המשפטים הבאים בעזרת המילים הבאות:</a:t>
            </a:r>
          </a:p>
          <a:p>
            <a:r>
              <a:rPr lang="he-IL" sz="2800"/>
              <a:t>יסוד/תרכובת/תערובת הטרוגנית/תערובת הומוגנית/חומר טהור/מגיב/ תוצר/זרז (ניתן להשתמש במילה יותר מפעם)</a:t>
            </a:r>
          </a:p>
          <a:p>
            <a:pPr>
              <a:buFont typeface="Arial" charset="0"/>
              <a:buChar char="•"/>
            </a:pPr>
            <a:r>
              <a:rPr lang="he-IL" sz="2800"/>
              <a:t>הברזל הוא_____  והוא גם _____</a:t>
            </a:r>
          </a:p>
          <a:p>
            <a:pPr>
              <a:buFont typeface="Arial" charset="0"/>
              <a:buChar char="•"/>
            </a:pPr>
            <a:endParaRPr lang="he-IL" sz="2800"/>
          </a:p>
          <a:p>
            <a:pPr>
              <a:buFont typeface="Arial" charset="0"/>
              <a:buChar char="•"/>
            </a:pPr>
            <a:r>
              <a:rPr lang="he-IL" sz="2800"/>
              <a:t> הגופרית היא _____ והיא גם _____</a:t>
            </a:r>
          </a:p>
          <a:p>
            <a:pPr>
              <a:buFont typeface="Arial" charset="0"/>
              <a:buChar char="•"/>
            </a:pPr>
            <a:endParaRPr lang="he-IL" sz="2800"/>
          </a:p>
          <a:p>
            <a:pPr>
              <a:buFont typeface="Arial" charset="0"/>
              <a:buChar char="•"/>
            </a:pPr>
            <a:r>
              <a:rPr lang="he-IL" sz="2800"/>
              <a:t> בתגובה נוצר (ה)______</a:t>
            </a:r>
          </a:p>
          <a:p>
            <a:endParaRPr lang="he-IL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www.ab-lifeschooling.com/image/users/30973/ftp/my_files/%D7%9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838" y="549275"/>
            <a:ext cx="306705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84213" y="1628775"/>
            <a:ext cx="8229600" cy="3514725"/>
          </a:xfrm>
        </p:spPr>
        <p:txBody>
          <a:bodyPr rtlCol="1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e-IL" u="sng" dirty="0" smtClean="0"/>
              <a:t>פרק  ג'</a:t>
            </a:r>
            <a:r>
              <a:rPr lang="he-IL" b="1" dirty="0" smtClean="0"/>
              <a:t/>
            </a:r>
            <a:br>
              <a:rPr lang="he-IL" b="1" dirty="0" smtClean="0"/>
            </a:br>
            <a:r>
              <a:rPr lang="he-IL" b="1" dirty="0" smtClean="0"/>
              <a:t/>
            </a:r>
            <a:br>
              <a:rPr lang="he-IL" b="1" dirty="0" smtClean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ניתוח קטע ממאמר מדעי</a:t>
            </a:r>
            <a:br>
              <a:rPr lang="he-IL" dirty="0" smtClean="0"/>
            </a:br>
            <a:endParaRPr lang="he-I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כותרת 1"/>
          <p:cNvSpPr>
            <a:spLocks noGrp="1"/>
          </p:cNvSpPr>
          <p:nvPr>
            <p:ph type="title"/>
          </p:nvPr>
        </p:nvSpPr>
        <p:spPr>
          <a:xfrm>
            <a:off x="755650" y="0"/>
            <a:ext cx="7931150" cy="1169988"/>
          </a:xfrm>
        </p:spPr>
        <p:txBody>
          <a:bodyPr/>
          <a:lstStyle/>
          <a:p>
            <a:pPr algn="r"/>
            <a:r>
              <a:rPr lang="he-IL" sz="3200" b="1" smtClean="0">
                <a:solidFill>
                  <a:srgbClr val="C00000"/>
                </a:solidFill>
              </a:rPr>
              <a:t>שאלה 5</a:t>
            </a:r>
            <a:br>
              <a:rPr lang="he-IL" sz="3200" b="1" smtClean="0">
                <a:solidFill>
                  <a:srgbClr val="C00000"/>
                </a:solidFill>
              </a:rPr>
            </a:br>
            <a:r>
              <a:rPr lang="he-IL" sz="2400" b="1" smtClean="0"/>
              <a:t>קרא  את הקטע שלפניך, וענה על הסעיפים שאחריו</a:t>
            </a:r>
            <a:r>
              <a:rPr lang="he-IL" sz="3200" b="1" smtClean="0"/>
              <a:t/>
            </a:r>
            <a:br>
              <a:rPr lang="he-IL" sz="3200" b="1" smtClean="0"/>
            </a:br>
            <a:endParaRPr lang="he-IL" sz="3200" smtClean="0"/>
          </a:p>
        </p:txBody>
      </p:sp>
      <p:sp>
        <p:nvSpPr>
          <p:cNvPr id="16387" name="מציין מיקום תוכן 2"/>
          <p:cNvSpPr>
            <a:spLocks noGrp="1"/>
          </p:cNvSpPr>
          <p:nvPr>
            <p:ph idx="1"/>
          </p:nvPr>
        </p:nvSpPr>
        <p:spPr>
          <a:xfrm>
            <a:off x="395288" y="1125538"/>
            <a:ext cx="8748712" cy="5732462"/>
          </a:xfrm>
        </p:spPr>
        <p:txBody>
          <a:bodyPr/>
          <a:lstStyle/>
          <a:p>
            <a:pPr marL="365125" indent="0">
              <a:buFont typeface="Arial" charset="0"/>
              <a:buNone/>
            </a:pPr>
            <a:r>
              <a:rPr lang="he-IL" sz="2400" smtClean="0"/>
              <a:t>מי איתנו אינו נהנה לשבת ליד מדורה!</a:t>
            </a:r>
          </a:p>
          <a:p>
            <a:pPr marL="365125" indent="0" algn="just">
              <a:buFont typeface="Arial" charset="0"/>
              <a:buNone/>
            </a:pPr>
            <a:r>
              <a:rPr lang="he-IL" sz="2400" smtClean="0"/>
              <a:t>    הדלקת מדורה כוללת מספר שלבים: בהתחלה מסדרים קרשים יבשים בערימה. לאחר מכן, מדליקים חתיכות נייר או זרדים עד שהעץ מתחיל לבעור. ברגע שקרש אחד נדלק, הוא מדליק קרשים נוספים.</a:t>
            </a:r>
          </a:p>
          <a:p>
            <a:pPr marL="365125" indent="0" algn="just">
              <a:buFont typeface="Arial" charset="0"/>
              <a:buNone/>
            </a:pPr>
            <a:r>
              <a:rPr lang="he-IL" sz="2400" smtClean="0"/>
              <a:t>זרימה טובה של אוויר (תערובת גזים הכוללת בעיקר, חנקן </a:t>
            </a:r>
            <a:r>
              <a:rPr lang="en-US" sz="2400" smtClean="0">
                <a:cs typeface="Arial" charset="0"/>
              </a:rPr>
              <a:t>N</a:t>
            </a:r>
            <a:r>
              <a:rPr lang="en-US" sz="2400" baseline="-25000" smtClean="0">
                <a:cs typeface="Arial" charset="0"/>
              </a:rPr>
              <a:t>2(g)</a:t>
            </a:r>
            <a:r>
              <a:rPr lang="he-IL" sz="2400" smtClean="0"/>
              <a:t>, וחמצן,</a:t>
            </a:r>
            <a:r>
              <a:rPr lang="en-US" sz="2400" smtClean="0">
                <a:cs typeface="Arial" charset="0"/>
              </a:rPr>
              <a:t>O</a:t>
            </a:r>
            <a:r>
              <a:rPr lang="en-US" sz="2400" baseline="-25000" smtClean="0">
                <a:cs typeface="Arial" charset="0"/>
              </a:rPr>
              <a:t>2(g)</a:t>
            </a:r>
            <a:r>
              <a:rPr lang="he-IL" sz="2400" smtClean="0"/>
              <a:t>) גורמת לעליית הטמפרטורה של המדורה. משלב זה, הקרשים במדורה נשרפים ללא התערבות ומתקיים "משולש האש" שמרכיביו הם: טמפרטורה גבוהה, חמצן וחומר דלק. מדי פעם, כשמוסיפים קרשים כדי לספק חומר דלק ולשמור על טמפרטורה קבועה.</a:t>
            </a:r>
          </a:p>
          <a:p>
            <a:pPr marL="365125" indent="0" algn="just">
              <a:buFont typeface="Arial" charset="0"/>
              <a:buNone/>
            </a:pPr>
            <a:r>
              <a:rPr lang="he-IL" sz="2400" smtClean="0"/>
              <a:t>מנקודת מבטו של הכימאי, במדורה מתרחשת תגובת שריפה של עץ. בתגובה בין עץ וחמצן שבאוויר, העץ נשרף תוך כדי יצירת פחמן דו חמצני,  </a:t>
            </a:r>
            <a:r>
              <a:rPr lang="en-US" sz="2400" smtClean="0">
                <a:cs typeface="Arial" charset="0"/>
              </a:rPr>
              <a:t>CO</a:t>
            </a:r>
            <a:r>
              <a:rPr lang="en-US" sz="2400" baseline="-25000" smtClean="0">
                <a:cs typeface="Arial" charset="0"/>
              </a:rPr>
              <a:t>2(g)</a:t>
            </a:r>
            <a:r>
              <a:rPr lang="he-IL" sz="2400" smtClean="0"/>
              <a:t>   , ואדי מים,  </a:t>
            </a:r>
            <a:r>
              <a:rPr lang="en-US" sz="2400" smtClean="0">
                <a:cs typeface="Arial" charset="0"/>
              </a:rPr>
              <a:t>H</a:t>
            </a:r>
            <a:r>
              <a:rPr lang="en-US" sz="2400" baseline="-25000" smtClean="0">
                <a:cs typeface="Arial" charset="0"/>
              </a:rPr>
              <a:t>2</a:t>
            </a:r>
            <a:r>
              <a:rPr lang="en-US" sz="2400" smtClean="0">
                <a:cs typeface="Arial" charset="0"/>
              </a:rPr>
              <a:t>O</a:t>
            </a:r>
            <a:r>
              <a:rPr lang="en-US" sz="2400" baseline="-25000" smtClean="0">
                <a:cs typeface="Arial" charset="0"/>
              </a:rPr>
              <a:t>(g)</a:t>
            </a:r>
            <a:r>
              <a:rPr lang="he-IL" sz="2400" smtClean="0"/>
              <a:t>.</a:t>
            </a:r>
          </a:p>
        </p:txBody>
      </p:sp>
      <p:pic>
        <p:nvPicPr>
          <p:cNvPr id="4" name="צליל מוקלט">
            <a:hlinkClick r:id="" action="ppaction://media"/>
          </p:cNvPr>
          <p:cNvPicPr>
            <a:picLocks noRot="1" noChangeAspect="1"/>
          </p:cNvPicPr>
          <p:nvPr>
            <a:wavAudioFile r:embed="rId1" name="8EA2703C.wav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6375" y="5732463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13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מציין מיקום תוכן 2"/>
          <p:cNvSpPr>
            <a:spLocks noGrp="1"/>
          </p:cNvSpPr>
          <p:nvPr>
            <p:ph idx="1"/>
          </p:nvPr>
        </p:nvSpPr>
        <p:spPr>
          <a:xfrm>
            <a:off x="0" y="476250"/>
            <a:ext cx="9144000" cy="5589588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he-IL" smtClean="0"/>
              <a:t>א. </a:t>
            </a:r>
            <a:r>
              <a:rPr lang="en-US" smtClean="0">
                <a:cs typeface="Arial" charset="0"/>
              </a:rPr>
              <a:t>i</a:t>
            </a:r>
            <a:r>
              <a:rPr lang="he-IL" smtClean="0"/>
              <a:t>  	ציין שני חומרי דלק שהוזכרו בקטע.</a:t>
            </a:r>
            <a:br>
              <a:rPr lang="he-IL" smtClean="0"/>
            </a:br>
            <a:r>
              <a:rPr lang="en-US" smtClean="0">
                <a:cs typeface="Arial" charset="0"/>
              </a:rPr>
              <a:t>ii</a:t>
            </a:r>
            <a:r>
              <a:rPr lang="he-IL" smtClean="0"/>
              <a:t> 	זרימה טובה של אוויר גורמת לעליית הטמפרטורה של המדורה. מדוע חשוב להוסיף אוויר למדורה? </a:t>
            </a:r>
          </a:p>
          <a:p>
            <a:pPr>
              <a:buFont typeface="Arial" charset="0"/>
              <a:buNone/>
            </a:pPr>
            <a:endParaRPr lang="en-US" u="sng" smtClean="0">
              <a:cs typeface="Arial" charset="0"/>
            </a:endParaRPr>
          </a:p>
          <a:p>
            <a:pPr>
              <a:buFont typeface="Arial" charset="0"/>
              <a:buNone/>
            </a:pPr>
            <a:r>
              <a:rPr lang="he-IL" b="1" smtClean="0"/>
              <a:t>הסעיפים ב'-ג' מתייחסים לתגובת השריפה.</a:t>
            </a:r>
            <a:endParaRPr lang="en-US" b="1" u="sng" smtClean="0">
              <a:cs typeface="Arial" charset="0"/>
            </a:endParaRPr>
          </a:p>
          <a:p>
            <a:pPr>
              <a:buFont typeface="Arial" charset="0"/>
              <a:buNone/>
            </a:pPr>
            <a:r>
              <a:rPr lang="he-IL" smtClean="0"/>
              <a:t>ב.	</a:t>
            </a:r>
            <a:r>
              <a:rPr lang="en-US" smtClean="0">
                <a:cs typeface="Arial" charset="0"/>
              </a:rPr>
              <a:t>i</a:t>
            </a:r>
            <a:r>
              <a:rPr lang="he-IL" smtClean="0"/>
              <a:t>  	ציין על פי הקטע את התוצרים של תגובת השריפה.</a:t>
            </a:r>
            <a:endParaRPr lang="en-US" u="sng" smtClean="0">
              <a:cs typeface="Arial" charset="0"/>
            </a:endParaRPr>
          </a:p>
          <a:p>
            <a:pPr>
              <a:buFont typeface="Arial" charset="0"/>
              <a:buNone/>
            </a:pPr>
            <a:r>
              <a:rPr lang="he-IL" smtClean="0"/>
              <a:t>   </a:t>
            </a:r>
            <a:r>
              <a:rPr lang="en-US" smtClean="0">
                <a:cs typeface="Arial" charset="0"/>
              </a:rPr>
              <a:t>Ii</a:t>
            </a:r>
            <a:r>
              <a:rPr lang="he-IL" smtClean="0"/>
              <a:t>   	שרפו חתיכת עץ </a:t>
            </a:r>
            <a:r>
              <a:rPr lang="he-IL" u="sng" smtClean="0"/>
              <a:t>בכלי סגור</a:t>
            </a:r>
            <a:r>
              <a:rPr lang="he-IL" smtClean="0"/>
              <a:t>. עבור כל אחד משני הגזים  </a:t>
            </a:r>
            <a:r>
              <a:rPr lang="en-US" smtClean="0">
                <a:cs typeface="Arial" charset="0"/>
              </a:rPr>
              <a:t>O</a:t>
            </a:r>
            <a:r>
              <a:rPr lang="en-US" baseline="-25000" smtClean="0">
                <a:cs typeface="Arial" charset="0"/>
              </a:rPr>
              <a:t>2(g)</a:t>
            </a:r>
            <a:r>
              <a:rPr lang="en-US" smtClean="0">
                <a:cs typeface="Arial" charset="0"/>
              </a:rPr>
              <a:t> </a:t>
            </a:r>
            <a:r>
              <a:rPr lang="he-IL" smtClean="0"/>
              <a:t>ו- </a:t>
            </a:r>
            <a:r>
              <a:rPr lang="en-US" smtClean="0">
                <a:cs typeface="Arial" charset="0"/>
              </a:rPr>
              <a:t>CO</a:t>
            </a:r>
            <a:r>
              <a:rPr lang="en-US" baseline="-25000" smtClean="0">
                <a:cs typeface="Arial" charset="0"/>
              </a:rPr>
              <a:t>2(g)</a:t>
            </a:r>
            <a:r>
              <a:rPr lang="he-IL" smtClean="0"/>
              <a:t>, בכלי הסגור, קבע אם מסת </a:t>
            </a:r>
            <a:r>
              <a:rPr lang="he-IL" u="sng" smtClean="0"/>
              <a:t>כל אחד מהם</a:t>
            </a:r>
            <a:r>
              <a:rPr lang="he-IL" smtClean="0"/>
              <a:t> גדֵלה במהלך תגובת השריפה, קטֵנה או לא משתנה. </a:t>
            </a:r>
            <a:r>
              <a:rPr lang="he-IL" u="sng" smtClean="0"/>
              <a:t>נמק את קביעתך</a:t>
            </a:r>
            <a:r>
              <a:rPr lang="he-IL" smtClean="0"/>
              <a:t>. </a:t>
            </a:r>
            <a:endParaRPr lang="en-US" u="sng" smtClean="0">
              <a:cs typeface="Arial" charset="0"/>
            </a:endParaRPr>
          </a:p>
          <a:p>
            <a:pPr>
              <a:buFont typeface="Arial" charset="0"/>
              <a:buNone/>
            </a:pPr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ג.	לפניך שני גרפים </a:t>
            </a:r>
            <a:r>
              <a:rPr lang="en-US" smtClean="0">
                <a:cs typeface="Times New Roman" pitchFamily="18" charset="0"/>
              </a:rPr>
              <a:t>A</a:t>
            </a:r>
            <a:r>
              <a:rPr lang="he-IL" smtClean="0"/>
              <a:t> ו- </a:t>
            </a:r>
            <a:r>
              <a:rPr lang="en-US" smtClean="0">
                <a:cs typeface="Times New Roman" pitchFamily="18" charset="0"/>
              </a:rPr>
              <a:t>B</a:t>
            </a:r>
            <a:r>
              <a:rPr lang="he-IL" smtClean="0"/>
              <a:t>.</a:t>
            </a:r>
            <a:endParaRPr lang="en-US" smtClean="0">
              <a:cs typeface="Times New Roman" pitchFamily="18" charset="0"/>
            </a:endParaRPr>
          </a:p>
        </p:txBody>
      </p:sp>
      <p:sp>
        <p:nvSpPr>
          <p:cNvPr id="18435" name="מציין מיקום תוכן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2981325"/>
          </a:xfrm>
        </p:spPr>
        <p:txBody>
          <a:bodyPr/>
          <a:lstStyle/>
          <a:p>
            <a:pPr>
              <a:buFont typeface="Arial" charset="0"/>
              <a:buNone/>
            </a:pPr>
            <a:endParaRPr lang="en-US" smtClean="0">
              <a:cs typeface="Arial" charset="0"/>
            </a:endParaRPr>
          </a:p>
          <a:p>
            <a:pPr>
              <a:buFont typeface="Arial" charset="0"/>
              <a:buNone/>
            </a:pPr>
            <a:r>
              <a:rPr lang="he-IL" smtClean="0"/>
              <a:t> </a:t>
            </a:r>
            <a:r>
              <a:rPr lang="en-US" smtClean="0">
                <a:cs typeface="Arial" charset="0"/>
              </a:rPr>
              <a:t/>
            </a:r>
            <a:br>
              <a:rPr lang="en-US" smtClean="0">
                <a:cs typeface="Arial" charset="0"/>
              </a:rPr>
            </a:br>
            <a:endParaRPr lang="en-US" smtClean="0">
              <a:cs typeface="Arial" charset="0"/>
            </a:endParaRPr>
          </a:p>
        </p:txBody>
      </p:sp>
      <p:sp>
        <p:nvSpPr>
          <p:cNvPr id="18436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18437" name="Group 1"/>
          <p:cNvGrpSpPr>
            <a:grpSpLocks/>
          </p:cNvGrpSpPr>
          <p:nvPr/>
        </p:nvGrpSpPr>
        <p:grpSpPr bwMode="auto">
          <a:xfrm>
            <a:off x="0" y="1196975"/>
            <a:ext cx="9144000" cy="3240088"/>
            <a:chOff x="1241" y="5366"/>
            <a:chExt cx="8776" cy="3455"/>
          </a:xfrm>
        </p:grpSpPr>
        <p:grpSp>
          <p:nvGrpSpPr>
            <p:cNvPr id="18440" name="Group 26"/>
            <p:cNvGrpSpPr>
              <a:grpSpLocks/>
            </p:cNvGrpSpPr>
            <p:nvPr/>
          </p:nvGrpSpPr>
          <p:grpSpPr bwMode="auto">
            <a:xfrm>
              <a:off x="2960" y="5439"/>
              <a:ext cx="5837" cy="435"/>
              <a:chOff x="2960" y="5439"/>
              <a:chExt cx="5837" cy="435"/>
            </a:xfrm>
          </p:grpSpPr>
          <p:sp>
            <p:nvSpPr>
              <p:cNvPr id="18465" name="Text Box 28"/>
              <p:cNvSpPr txBox="1">
                <a:spLocks noChangeArrowheads="1"/>
              </p:cNvSpPr>
              <p:nvPr/>
            </p:nvSpPr>
            <p:spPr bwMode="auto">
              <a:xfrm>
                <a:off x="2960" y="5439"/>
                <a:ext cx="1245" cy="43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he-IL" sz="1200">
                    <a:cs typeface="Times New Roman" pitchFamily="18" charset="0"/>
                  </a:rPr>
                  <a:t>גרף </a:t>
                </a:r>
                <a:r>
                  <a:rPr lang="en-US" sz="1200">
                    <a:cs typeface="Times New Roman" pitchFamily="18" charset="0"/>
                  </a:rPr>
                  <a:t>A</a:t>
                </a:r>
                <a:endParaRPr lang="en-US"/>
              </a:p>
            </p:txBody>
          </p:sp>
          <p:sp>
            <p:nvSpPr>
              <p:cNvPr id="18466" name="Text Box 27"/>
              <p:cNvSpPr txBox="1">
                <a:spLocks noChangeArrowheads="1"/>
              </p:cNvSpPr>
              <p:nvPr/>
            </p:nvSpPr>
            <p:spPr bwMode="auto">
              <a:xfrm>
                <a:off x="7552" y="5439"/>
                <a:ext cx="1245" cy="43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he-IL" sz="1200">
                    <a:cs typeface="Times New Roman" pitchFamily="18" charset="0"/>
                  </a:rPr>
                  <a:t>גרף </a:t>
                </a:r>
                <a:r>
                  <a:rPr lang="en-US" sz="1200">
                    <a:cs typeface="Times New Roman" pitchFamily="18" charset="0"/>
                  </a:rPr>
                  <a:t>B</a:t>
                </a:r>
                <a:endParaRPr lang="en-US"/>
              </a:p>
            </p:txBody>
          </p:sp>
        </p:grpSp>
        <p:grpSp>
          <p:nvGrpSpPr>
            <p:cNvPr id="18441" name="Group 2"/>
            <p:cNvGrpSpPr>
              <a:grpSpLocks/>
            </p:cNvGrpSpPr>
            <p:nvPr/>
          </p:nvGrpSpPr>
          <p:grpSpPr bwMode="auto">
            <a:xfrm>
              <a:off x="1241" y="5366"/>
              <a:ext cx="8776" cy="3455"/>
              <a:chOff x="1241" y="5366"/>
              <a:chExt cx="8776" cy="3455"/>
            </a:xfrm>
          </p:grpSpPr>
          <p:grpSp>
            <p:nvGrpSpPr>
              <p:cNvPr id="18442" name="Group 15"/>
              <p:cNvGrpSpPr>
                <a:grpSpLocks/>
              </p:cNvGrpSpPr>
              <p:nvPr/>
            </p:nvGrpSpPr>
            <p:grpSpPr bwMode="auto">
              <a:xfrm>
                <a:off x="1241" y="5366"/>
                <a:ext cx="4202" cy="3455"/>
                <a:chOff x="1241" y="5366"/>
                <a:chExt cx="4202" cy="3455"/>
              </a:xfrm>
            </p:grpSpPr>
            <p:grpSp>
              <p:nvGrpSpPr>
                <p:cNvPr id="18455" name="Group 21"/>
                <p:cNvGrpSpPr>
                  <a:grpSpLocks/>
                </p:cNvGrpSpPr>
                <p:nvPr/>
              </p:nvGrpSpPr>
              <p:grpSpPr bwMode="auto">
                <a:xfrm>
                  <a:off x="1241" y="5366"/>
                  <a:ext cx="4202" cy="3455"/>
                  <a:chOff x="1241" y="5366"/>
                  <a:chExt cx="4202" cy="3455"/>
                </a:xfrm>
              </p:grpSpPr>
              <p:cxnSp>
                <p:nvCxnSpPr>
                  <p:cNvPr id="18461" name="AutoShape 25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1828" y="5366"/>
                    <a:ext cx="0" cy="2835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</p:spPr>
              </p:cxnSp>
              <p:cxnSp>
                <p:nvCxnSpPr>
                  <p:cNvPr id="18462" name="AutoShape 24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827" y="8224"/>
                    <a:ext cx="3570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</p:spPr>
              </p:cxnSp>
              <p:sp>
                <p:nvSpPr>
                  <p:cNvPr id="1846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41" y="5389"/>
                    <a:ext cx="794" cy="278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eaLnBrk="0" hangingPunct="0"/>
                    <a:r>
                      <a:rPr lang="he-IL" sz="1200">
                        <a:cs typeface="Times New Roman" pitchFamily="18" charset="0"/>
                      </a:rPr>
                      <a:t>טמפרטורה של המדורה  </a:t>
                    </a:r>
                    <a:endParaRPr lang="he-IL"/>
                  </a:p>
                </p:txBody>
              </p:sp>
              <p:sp>
                <p:nvSpPr>
                  <p:cNvPr id="18464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28" y="8243"/>
                    <a:ext cx="3615" cy="57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eaLnBrk="0" hangingPunct="0"/>
                    <a:r>
                      <a:rPr lang="he-IL" sz="1200">
                        <a:cs typeface="Times New Roman" pitchFamily="18" charset="0"/>
                      </a:rPr>
                      <a:t>זמן מתחילת הדלקת המדורה  </a:t>
                    </a:r>
                    <a:endParaRPr lang="he-IL" sz="700"/>
                  </a:p>
                  <a:p>
                    <a:pPr eaLnBrk="0" hangingPunct="0"/>
                    <a:r>
                      <a:rPr lang="he-IL" sz="1200">
                        <a:cs typeface="Times New Roman" pitchFamily="18" charset="0"/>
                      </a:rPr>
                      <a:t>0</a:t>
                    </a:r>
                    <a:endParaRPr lang="he-IL" sz="700"/>
                  </a:p>
                  <a:p>
                    <a:pPr eaLnBrk="0" hangingPunct="0"/>
                    <a:r>
                      <a:rPr lang="he-IL" sz="1200">
                        <a:cs typeface="Times New Roman" pitchFamily="18" charset="0"/>
                      </a:rPr>
                      <a:t>0</a:t>
                    </a:r>
                    <a:endParaRPr lang="he-IL"/>
                  </a:p>
                </p:txBody>
              </p:sp>
            </p:grpSp>
            <p:grpSp>
              <p:nvGrpSpPr>
                <p:cNvPr id="18456" name="Group 16"/>
                <p:cNvGrpSpPr>
                  <a:grpSpLocks/>
                </p:cNvGrpSpPr>
                <p:nvPr/>
              </p:nvGrpSpPr>
              <p:grpSpPr bwMode="auto">
                <a:xfrm>
                  <a:off x="1853" y="6614"/>
                  <a:ext cx="3132" cy="1609"/>
                  <a:chOff x="1853" y="6614"/>
                  <a:chExt cx="3132" cy="1609"/>
                </a:xfrm>
              </p:grpSpPr>
              <p:grpSp>
                <p:nvGrpSpPr>
                  <p:cNvPr id="18457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1853" y="6614"/>
                    <a:ext cx="2774" cy="1609"/>
                    <a:chOff x="1853" y="6614"/>
                    <a:chExt cx="2774" cy="1609"/>
                  </a:xfrm>
                </p:grpSpPr>
                <p:sp>
                  <p:nvSpPr>
                    <p:cNvPr id="18459" name="Freeform 20"/>
                    <p:cNvSpPr>
                      <a:spLocks/>
                    </p:cNvSpPr>
                    <p:nvPr/>
                  </p:nvSpPr>
                  <p:spPr bwMode="auto">
                    <a:xfrm>
                      <a:off x="1853" y="6637"/>
                      <a:ext cx="2359" cy="1586"/>
                    </a:xfrm>
                    <a:custGeom>
                      <a:avLst/>
                      <a:gdLst>
                        <a:gd name="T0" fmla="*/ 0 w 3035"/>
                        <a:gd name="T1" fmla="*/ 1586 h 1586"/>
                        <a:gd name="T2" fmla="*/ 119 w 3035"/>
                        <a:gd name="T3" fmla="*/ 259 h 1586"/>
                        <a:gd name="T4" fmla="*/ 404 w 3035"/>
                        <a:gd name="T5" fmla="*/ 34 h 1586"/>
                        <a:gd name="T6" fmla="*/ 0 60000 65536"/>
                        <a:gd name="T7" fmla="*/ 0 60000 65536"/>
                        <a:gd name="T8" fmla="*/ 0 60000 65536"/>
                        <a:gd name="T9" fmla="*/ 0 w 3035"/>
                        <a:gd name="T10" fmla="*/ 0 h 1586"/>
                        <a:gd name="T11" fmla="*/ 3035 w 3035"/>
                        <a:gd name="T12" fmla="*/ 1586 h 158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3035" h="1586">
                          <a:moveTo>
                            <a:pt x="0" y="1586"/>
                          </a:moveTo>
                          <a:cubicBezTo>
                            <a:pt x="192" y="1052"/>
                            <a:pt x="384" y="518"/>
                            <a:pt x="890" y="259"/>
                          </a:cubicBezTo>
                          <a:cubicBezTo>
                            <a:pt x="1396" y="0"/>
                            <a:pt x="2668" y="71"/>
                            <a:pt x="3035" y="34"/>
                          </a:cubicBezTo>
                        </a:path>
                      </a:pathLst>
                    </a:custGeom>
                    <a:noFill/>
                    <a:ln w="19050">
                      <a:solidFill>
                        <a:srgbClr val="000000"/>
                      </a:solidFill>
                      <a:prstDash val="dash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8460" name="Rectangle 19"/>
                    <p:cNvSpPr>
                      <a:spLocks noChangeArrowheads="1"/>
                    </p:cNvSpPr>
                    <p:nvPr/>
                  </p:nvSpPr>
                  <p:spPr bwMode="auto">
                    <a:xfrm flipV="1">
                      <a:off x="2862" y="6614"/>
                      <a:ext cx="1765" cy="313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19050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8458" name="Line 1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94" y="6797"/>
                    <a:ext cx="2091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8443" name="Group 3"/>
              <p:cNvGrpSpPr>
                <a:grpSpLocks/>
              </p:cNvGrpSpPr>
              <p:nvPr/>
            </p:nvGrpSpPr>
            <p:grpSpPr bwMode="auto">
              <a:xfrm>
                <a:off x="5629" y="5366"/>
                <a:ext cx="4388" cy="3455"/>
                <a:chOff x="5629" y="5366"/>
                <a:chExt cx="4388" cy="3455"/>
              </a:xfrm>
            </p:grpSpPr>
            <p:grpSp>
              <p:nvGrpSpPr>
                <p:cNvPr id="18444" name="Group 10"/>
                <p:cNvGrpSpPr>
                  <a:grpSpLocks/>
                </p:cNvGrpSpPr>
                <p:nvPr/>
              </p:nvGrpSpPr>
              <p:grpSpPr bwMode="auto">
                <a:xfrm>
                  <a:off x="6447" y="6349"/>
                  <a:ext cx="3094" cy="1609"/>
                  <a:chOff x="6447" y="6349"/>
                  <a:chExt cx="3094" cy="1609"/>
                </a:xfrm>
              </p:grpSpPr>
              <p:grpSp>
                <p:nvGrpSpPr>
                  <p:cNvPr id="18451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6447" y="6349"/>
                    <a:ext cx="2774" cy="1609"/>
                    <a:chOff x="6447" y="6349"/>
                    <a:chExt cx="2774" cy="1609"/>
                  </a:xfrm>
                </p:grpSpPr>
                <p:sp>
                  <p:nvSpPr>
                    <p:cNvPr id="18453" name="Freeform 14"/>
                    <p:cNvSpPr>
                      <a:spLocks/>
                    </p:cNvSpPr>
                    <p:nvPr/>
                  </p:nvSpPr>
                  <p:spPr bwMode="auto">
                    <a:xfrm flipV="1">
                      <a:off x="6447" y="6349"/>
                      <a:ext cx="2359" cy="1586"/>
                    </a:xfrm>
                    <a:custGeom>
                      <a:avLst/>
                      <a:gdLst>
                        <a:gd name="T0" fmla="*/ 0 w 3035"/>
                        <a:gd name="T1" fmla="*/ 1586 h 1586"/>
                        <a:gd name="T2" fmla="*/ 119 w 3035"/>
                        <a:gd name="T3" fmla="*/ 259 h 1586"/>
                        <a:gd name="T4" fmla="*/ 404 w 3035"/>
                        <a:gd name="T5" fmla="*/ 34 h 1586"/>
                        <a:gd name="T6" fmla="*/ 0 60000 65536"/>
                        <a:gd name="T7" fmla="*/ 0 60000 65536"/>
                        <a:gd name="T8" fmla="*/ 0 60000 65536"/>
                        <a:gd name="T9" fmla="*/ 0 w 3035"/>
                        <a:gd name="T10" fmla="*/ 0 h 1586"/>
                        <a:gd name="T11" fmla="*/ 3035 w 3035"/>
                        <a:gd name="T12" fmla="*/ 1586 h 158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3035" h="1586">
                          <a:moveTo>
                            <a:pt x="0" y="1586"/>
                          </a:moveTo>
                          <a:cubicBezTo>
                            <a:pt x="192" y="1052"/>
                            <a:pt x="384" y="518"/>
                            <a:pt x="890" y="259"/>
                          </a:cubicBezTo>
                          <a:cubicBezTo>
                            <a:pt x="1396" y="0"/>
                            <a:pt x="2668" y="71"/>
                            <a:pt x="3035" y="34"/>
                          </a:cubicBezTo>
                        </a:path>
                      </a:pathLst>
                    </a:custGeom>
                    <a:noFill/>
                    <a:ln w="19050">
                      <a:solidFill>
                        <a:srgbClr val="000000"/>
                      </a:solidFill>
                      <a:prstDash val="dash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8454" name="Rectangle 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456" y="7645"/>
                      <a:ext cx="1765" cy="313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19050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8452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7450" y="7813"/>
                    <a:ext cx="2091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8445" name="Group 4"/>
                <p:cNvGrpSpPr>
                  <a:grpSpLocks/>
                </p:cNvGrpSpPr>
                <p:nvPr/>
              </p:nvGrpSpPr>
              <p:grpSpPr bwMode="auto">
                <a:xfrm>
                  <a:off x="5629" y="5366"/>
                  <a:ext cx="4388" cy="3455"/>
                  <a:chOff x="5629" y="5366"/>
                  <a:chExt cx="4388" cy="3455"/>
                </a:xfrm>
              </p:grpSpPr>
              <p:sp>
                <p:nvSpPr>
                  <p:cNvPr id="18446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629" y="5366"/>
                    <a:ext cx="855" cy="278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eaLnBrk="0" hangingPunct="0"/>
                    <a:r>
                      <a:rPr lang="he-IL" sz="1200">
                        <a:cs typeface="Times New Roman" pitchFamily="18" charset="0"/>
                      </a:rPr>
                      <a:t>טמפרטורה של המדורה </a:t>
                    </a:r>
                    <a:endParaRPr lang="he-IL" sz="700"/>
                  </a:p>
                  <a:p>
                    <a:pPr algn="l" rtl="0" eaLnBrk="0" hangingPunct="0"/>
                    <a:endParaRPr lang="he-IL"/>
                  </a:p>
                </p:txBody>
              </p:sp>
              <p:grpSp>
                <p:nvGrpSpPr>
                  <p:cNvPr id="18447" name="Group 6"/>
                  <p:cNvGrpSpPr>
                    <a:grpSpLocks/>
                  </p:cNvGrpSpPr>
                  <p:nvPr/>
                </p:nvGrpSpPr>
                <p:grpSpPr bwMode="auto">
                  <a:xfrm>
                    <a:off x="6447" y="5376"/>
                    <a:ext cx="3570" cy="2837"/>
                    <a:chOff x="6555" y="2665"/>
                    <a:chExt cx="3570" cy="2837"/>
                  </a:xfrm>
                </p:grpSpPr>
                <p:cxnSp>
                  <p:nvCxnSpPr>
                    <p:cNvPr id="18449" name="AutoShape 8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555" y="2665"/>
                      <a:ext cx="0" cy="2835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 type="triangle" w="med" len="med"/>
                    </a:ln>
                  </p:spPr>
                </p:cxnSp>
                <p:cxnSp>
                  <p:nvCxnSpPr>
                    <p:cNvPr id="18450" name="AutoShape 7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6555" y="5502"/>
                      <a:ext cx="3570" cy="0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 type="triangle" w="med" len="med"/>
                    </a:ln>
                  </p:spPr>
                </p:cxnSp>
              </p:grpSp>
              <p:sp>
                <p:nvSpPr>
                  <p:cNvPr id="18448" name="Text Box 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510" y="8243"/>
                    <a:ext cx="3079" cy="57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eaLnBrk="0" hangingPunct="0"/>
                    <a:r>
                      <a:rPr lang="he-IL" sz="1200">
                        <a:cs typeface="Times New Roman" pitchFamily="18" charset="0"/>
                      </a:rPr>
                      <a:t>זמן מתחילת הדלקת המדורה  </a:t>
                    </a:r>
                    <a:endParaRPr lang="he-IL" sz="700"/>
                  </a:p>
                  <a:p>
                    <a:pPr eaLnBrk="0" hangingPunct="0"/>
                    <a:r>
                      <a:rPr lang="he-IL" sz="1200">
                        <a:cs typeface="Times New Roman" pitchFamily="18" charset="0"/>
                      </a:rPr>
                      <a:t>0</a:t>
                    </a:r>
                    <a:endParaRPr lang="he-IL"/>
                  </a:p>
                </p:txBody>
              </p:sp>
            </p:grpSp>
          </p:grpSp>
        </p:grpSp>
      </p:grpSp>
      <p:sp>
        <p:nvSpPr>
          <p:cNvPr id="18438" name="Rectangle 36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tabLst>
                <a:tab pos="503238" algn="l"/>
              </a:tabLst>
            </a:pPr>
            <a:endParaRPr lang="en-US"/>
          </a:p>
        </p:txBody>
      </p:sp>
      <p:sp>
        <p:nvSpPr>
          <p:cNvPr id="18439" name="TextBox 33"/>
          <p:cNvSpPr txBox="1">
            <a:spLocks noChangeArrowheads="1"/>
          </p:cNvSpPr>
          <p:nvPr/>
        </p:nvSpPr>
        <p:spPr bwMode="auto">
          <a:xfrm>
            <a:off x="755650" y="4652963"/>
            <a:ext cx="8064500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I</a:t>
            </a:r>
            <a:r>
              <a:rPr lang="he-IL" sz="2000"/>
              <a:t> קבע איזה משני הגרפים </a:t>
            </a:r>
            <a:r>
              <a:rPr lang="en-US" sz="2000"/>
              <a:t>A</a:t>
            </a:r>
            <a:r>
              <a:rPr lang="he-IL" sz="2000"/>
              <a:t> או </a:t>
            </a:r>
            <a:r>
              <a:rPr lang="en-US" sz="2000"/>
              <a:t>B</a:t>
            </a:r>
            <a:r>
              <a:rPr lang="he-IL" sz="2000"/>
              <a:t>,  עשוי לתאר נכון את השינויים בטמפרטורה של המדורה מרגע הדלקתה.</a:t>
            </a:r>
            <a:endParaRPr lang="en-US" sz="2000" u="sng"/>
          </a:p>
          <a:p>
            <a:r>
              <a:rPr lang="en-US" sz="2000"/>
              <a:t>Ii</a:t>
            </a:r>
            <a:r>
              <a:rPr lang="he-IL" sz="2000"/>
              <a:t> בגרף שבחרת מסומנים שני קטעים. איזה קטע מהגרף (מקווקו או רציף) מתאר את   הטמפרטורה של המדורה </a:t>
            </a:r>
            <a:r>
              <a:rPr lang="he-IL" sz="2000" u="sng"/>
              <a:t>מיד</a:t>
            </a:r>
            <a:r>
              <a:rPr lang="he-IL" sz="2000"/>
              <a:t> לאחר הדלקתה? </a:t>
            </a:r>
            <a:r>
              <a:rPr lang="he-IL" sz="2000" u="sng"/>
              <a:t>נמק</a:t>
            </a:r>
            <a:r>
              <a:rPr lang="he-IL" sz="2000"/>
              <a:t>. </a:t>
            </a:r>
            <a:endParaRPr lang="en-US" sz="2000" u="sng"/>
          </a:p>
          <a:p>
            <a:r>
              <a:rPr lang="en-US" sz="2000"/>
              <a:t>Iii</a:t>
            </a:r>
            <a:r>
              <a:rPr lang="he-IL" sz="2000"/>
              <a:t> תאר את הגרף שבחרת באופן מילולי.</a:t>
            </a:r>
            <a:endParaRPr lang="en-US" sz="2000" u="sng"/>
          </a:p>
          <a:p>
            <a:endParaRPr lang="en-US" sz="2000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כותרת 1"/>
          <p:cNvSpPr>
            <a:spLocks noGrp="1"/>
          </p:cNvSpPr>
          <p:nvPr>
            <p:ph type="title"/>
          </p:nvPr>
        </p:nvSpPr>
        <p:spPr>
          <a:xfrm>
            <a:off x="539750" y="188913"/>
            <a:ext cx="8229600" cy="1143000"/>
          </a:xfrm>
        </p:spPr>
        <p:txBody>
          <a:bodyPr/>
          <a:lstStyle/>
          <a:p>
            <a:pPr algn="r"/>
            <a:r>
              <a:rPr lang="he-IL" sz="2000" b="1" smtClean="0"/>
              <a:t>ענה על </a:t>
            </a:r>
            <a:r>
              <a:rPr lang="he-IL" sz="2000" b="1" u="sng" smtClean="0"/>
              <a:t>אחד</a:t>
            </a:r>
            <a:r>
              <a:rPr lang="he-IL" sz="2000" b="1" smtClean="0"/>
              <a:t> משני הסעיפים ד-ה</a:t>
            </a:r>
            <a:r>
              <a:rPr lang="en-US" sz="2000" smtClean="0">
                <a:cs typeface="Times New Roman" pitchFamily="18" charset="0"/>
              </a:rPr>
              <a:t/>
            </a:r>
            <a:br>
              <a:rPr lang="en-US" sz="2000" smtClean="0">
                <a:cs typeface="Times New Roman" pitchFamily="18" charset="0"/>
              </a:rPr>
            </a:br>
            <a:endParaRPr lang="en-US" sz="2000" smtClean="0">
              <a:cs typeface="Times New Roman" pitchFamily="18" charset="0"/>
            </a:endParaRPr>
          </a:p>
        </p:txBody>
      </p:sp>
      <p:sp>
        <p:nvSpPr>
          <p:cNvPr id="19459" name="מציין מיקום תוכן 2"/>
          <p:cNvSpPr>
            <a:spLocks noGrp="1"/>
          </p:cNvSpPr>
          <p:nvPr>
            <p:ph idx="1"/>
          </p:nvPr>
        </p:nvSpPr>
        <p:spPr>
          <a:xfrm>
            <a:off x="323850" y="981075"/>
            <a:ext cx="8229600" cy="5761038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he-IL" sz="1800" smtClean="0"/>
              <a:t>ד.	על מנת לכבות את  המדורה, שופכים מים. </a:t>
            </a:r>
            <a:endParaRPr lang="en-US" sz="1800" smtClean="0">
              <a:cs typeface="Arial" charset="0"/>
            </a:endParaRPr>
          </a:p>
          <a:p>
            <a:pPr>
              <a:buFont typeface="Arial" charset="0"/>
              <a:buNone/>
            </a:pPr>
            <a:r>
              <a:rPr lang="he-IL" sz="1800" smtClean="0"/>
              <a:t>	נתונים שלושה מאפיינים של מים:</a:t>
            </a:r>
            <a:endParaRPr lang="en-US" sz="1800" smtClean="0">
              <a:cs typeface="Arial" charset="0"/>
            </a:endParaRPr>
          </a:p>
          <a:p>
            <a:pPr>
              <a:buFont typeface="Arial" charset="0"/>
              <a:buNone/>
            </a:pPr>
            <a:r>
              <a:rPr lang="he-IL" sz="1800" smtClean="0"/>
              <a:t>     	(1)  המולקולות נעות במהירות גבוהה ממקום למקום.</a:t>
            </a:r>
            <a:endParaRPr lang="en-US" sz="1800" smtClean="0">
              <a:cs typeface="Arial" charset="0"/>
            </a:endParaRPr>
          </a:p>
          <a:p>
            <a:pPr>
              <a:buFont typeface="Arial" charset="0"/>
              <a:buNone/>
            </a:pPr>
            <a:r>
              <a:rPr lang="he-IL" sz="1800" smtClean="0"/>
              <a:t>     	(2)  נוזל שקוף חסר צבע.</a:t>
            </a:r>
            <a:endParaRPr lang="en-US" sz="1800" smtClean="0">
              <a:cs typeface="Arial" charset="0"/>
            </a:endParaRPr>
          </a:p>
          <a:p>
            <a:pPr>
              <a:buFont typeface="Arial" charset="0"/>
              <a:buNone/>
            </a:pPr>
            <a:r>
              <a:rPr lang="he-IL" sz="1800" smtClean="0"/>
              <a:t>     	(3)  המולקולות קרובות זו לזו.</a:t>
            </a:r>
            <a:endParaRPr lang="en-US" sz="1800" smtClean="0">
              <a:cs typeface="Arial" charset="0"/>
            </a:endParaRPr>
          </a:p>
          <a:p>
            <a:pPr>
              <a:buFont typeface="Arial" charset="0"/>
              <a:buNone/>
            </a:pPr>
            <a:r>
              <a:rPr lang="he-IL" sz="1800" smtClean="0"/>
              <a:t>    	</a:t>
            </a:r>
            <a:endParaRPr lang="en-US" sz="1800" smtClean="0">
              <a:cs typeface="Arial" charset="0"/>
            </a:endParaRPr>
          </a:p>
          <a:p>
            <a:pPr>
              <a:buFont typeface="Arial" charset="0"/>
              <a:buNone/>
            </a:pPr>
            <a:r>
              <a:rPr lang="he-IL" sz="1800" smtClean="0"/>
              <a:t>	עבור </a:t>
            </a:r>
            <a:r>
              <a:rPr lang="he-IL" sz="1800" u="sng" smtClean="0"/>
              <a:t>כל אחד</a:t>
            </a:r>
            <a:r>
              <a:rPr lang="he-IL" sz="1800" smtClean="0"/>
              <a:t> מהמאפיינים (1)-(3):</a:t>
            </a:r>
            <a:endParaRPr lang="en-US" sz="1800" smtClean="0">
              <a:cs typeface="Arial" charset="0"/>
            </a:endParaRPr>
          </a:p>
          <a:p>
            <a:pPr>
              <a:buFont typeface="Arial" charset="0"/>
              <a:buNone/>
            </a:pPr>
            <a:r>
              <a:rPr lang="he-IL" sz="1800" smtClean="0"/>
              <a:t>  	</a:t>
            </a:r>
            <a:r>
              <a:rPr lang="en-US" sz="1800" smtClean="0">
                <a:cs typeface="Arial" charset="0"/>
              </a:rPr>
              <a:t>i</a:t>
            </a:r>
            <a:r>
              <a:rPr lang="he-IL" sz="1800" smtClean="0"/>
              <a:t>  	ציין אם המאפיין מתאר מים במצב צבירה נוזל או במצב צבירה גז.</a:t>
            </a:r>
            <a:endParaRPr lang="en-US" sz="1800" smtClean="0">
              <a:cs typeface="Arial" charset="0"/>
            </a:endParaRPr>
          </a:p>
          <a:p>
            <a:pPr>
              <a:buFont typeface="Arial" charset="0"/>
              <a:buNone/>
            </a:pPr>
            <a:r>
              <a:rPr lang="he-IL" sz="1800" smtClean="0"/>
              <a:t>     	</a:t>
            </a:r>
            <a:r>
              <a:rPr lang="en-US" sz="1800" smtClean="0">
                <a:cs typeface="Arial" charset="0"/>
              </a:rPr>
              <a:t>ii</a:t>
            </a:r>
            <a:r>
              <a:rPr lang="he-IL" sz="1800" smtClean="0"/>
              <a:t>  	ציין אם המאפיין מתאר מים ברמה מאקרוסקופית או ברמה מיקרוסקופית (הרמה החלקיקית).</a:t>
            </a:r>
            <a:endParaRPr lang="en-US" sz="1800" smtClean="0">
              <a:cs typeface="Arial" charset="0"/>
            </a:endParaRPr>
          </a:p>
          <a:p>
            <a:pPr>
              <a:buFont typeface="Arial" charset="0"/>
              <a:buNone/>
            </a:pPr>
            <a:r>
              <a:rPr lang="he-IL" sz="1800" smtClean="0"/>
              <a:t> </a:t>
            </a:r>
            <a:endParaRPr lang="en-US" sz="1800" smtClean="0">
              <a:cs typeface="Arial" charset="0"/>
            </a:endParaRPr>
          </a:p>
          <a:p>
            <a:pPr>
              <a:buFont typeface="Arial" charset="0"/>
              <a:buNone/>
            </a:pPr>
            <a:r>
              <a:rPr lang="he-IL" sz="1800" smtClean="0"/>
              <a:t>ה. 	בסעיף זה נתייחס להיבטים אנרגטיים של תהליכים.</a:t>
            </a:r>
            <a:endParaRPr lang="en-US" sz="1800" smtClean="0">
              <a:cs typeface="Arial" charset="0"/>
            </a:endParaRPr>
          </a:p>
          <a:p>
            <a:pPr>
              <a:buFont typeface="Arial" charset="0"/>
              <a:buNone/>
            </a:pPr>
            <a:r>
              <a:rPr lang="he-IL" sz="1800" smtClean="0"/>
              <a:t>	</a:t>
            </a:r>
            <a:r>
              <a:rPr lang="en-US" sz="1800" smtClean="0">
                <a:cs typeface="Arial" charset="0"/>
              </a:rPr>
              <a:t>i</a:t>
            </a:r>
            <a:r>
              <a:rPr lang="he-IL" sz="1800" smtClean="0"/>
              <a:t> 	קבע אם תגובת השריפה היא תגובה בה נפלטת אנרגיה (אקסותרמית) או תגובה בה 		נקלטת אנרגיה (אנדותרמית). </a:t>
            </a:r>
            <a:endParaRPr lang="en-US" sz="1800" smtClean="0">
              <a:cs typeface="Arial" charset="0"/>
            </a:endParaRPr>
          </a:p>
          <a:p>
            <a:pPr>
              <a:buFont typeface="Arial" charset="0"/>
              <a:buNone/>
            </a:pPr>
            <a:r>
              <a:rPr lang="he-IL" sz="1800" smtClean="0"/>
              <a:t>	</a:t>
            </a:r>
            <a:r>
              <a:rPr lang="en-US" sz="1800" smtClean="0">
                <a:cs typeface="Arial" charset="0"/>
              </a:rPr>
              <a:t>ii</a:t>
            </a:r>
            <a:r>
              <a:rPr lang="he-IL" sz="1800" smtClean="0"/>
              <a:t> 	על מנת לכבות את השריפה, שופכים מים- והמים מתאדים. </a:t>
            </a:r>
            <a:endParaRPr lang="en-US" sz="1800" smtClean="0">
              <a:cs typeface="Arial" charset="0"/>
            </a:endParaRPr>
          </a:p>
          <a:p>
            <a:pPr>
              <a:buFont typeface="Arial" charset="0"/>
              <a:buNone/>
            </a:pPr>
            <a:r>
              <a:rPr lang="he-IL" sz="1800" smtClean="0"/>
              <a:t>		קבע אם תהליך האידוי הוא תהליך שבו נפלטת אנרגיה או נקלטת אנרגיה? </a:t>
            </a:r>
            <a:r>
              <a:rPr lang="he-IL" sz="1800" u="sng" smtClean="0"/>
              <a:t>הסבר את קביעתך</a:t>
            </a:r>
            <a:r>
              <a:rPr lang="he-IL" sz="1800" smtClean="0"/>
              <a:t>.</a:t>
            </a:r>
            <a:endParaRPr lang="en-US" sz="1800" smtClean="0">
              <a:cs typeface="Arial" charset="0"/>
            </a:endParaRPr>
          </a:p>
          <a:p>
            <a:pPr>
              <a:buFont typeface="Arial" charset="0"/>
              <a:buNone/>
            </a:pPr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 descr="data:image/jpeg;base64,/9j/4AAQSkZJRgABAQAAAQABAAD/2wCEAAkGBhQSERQUExQWFBQWFRUUFxQYGBYZFhYWGBcVFRYYFx0XHygeHxwjGh0UHy8hJSkpLCwsFR8xNTAqNSYrLCkBCQoKDQwOGg8PGi0lHyUwNDApLjUtNS8pLCksLSwsLS82NC02LCwsLywsLCwpLC0wNS8sLC8sLDQtLCwsNS0sKf/AABEIAFQAeAMBIgACEQEDEQH/xAAcAAABBAMBAAAAAAAAAAAAAAAGAAQFBwECAwj/xABAEAACAQMBBAcEBwYFBQAAAAABAgMABBEhBQYSMRMyQVFhcYEHIqGxM1JykaLB0RRTgrLh8EJDZHPxFSMkNWL/xAAbAQACAgMBAAAAAAAAAAAAAAAEBQIGAAEDB//EADIRAAEDAwEDCgYDAQAAAAAAAAEAAgMEESESBTFBFCIyUWGRscHR8AYTcYGh4UJy8RX/2gAMAwEAAhEDEQA/AJxedTVhc8GMU22bZcbYoltNggc6rFNDI7nNXn+zqKZ/PYuF5vTDCbeOVir3LtHFhCwLLw6Ejl1l50MWW/lpeSxxRyzK0zMkZkgdUd16yhs44uWniM4zWvtHg4NobEH+sc/GGovYm5EsB2eHlg/8W8uLiTDnqScHDw6at7pyKePjjLAJT+bK5OhidGBMfzZSGzt4bSaXo1knVxE84WS3dC8aAljHk6nAOB24NdNj762F06RRyTcbq7pxwsofgBLBDnDMMHQd2KYvsa+n2jFdztZoqW8tsQksjnhcS4PvDPFxP5aUx2FulcW0mzmuZbZYbETcHA7s8kkuTg4XAXONewA86GbS0XZ3/tQioaQnSwAk8Lk+alZd74JY5VtekE6RdPwTxPHmLIBdM9bAIIBwDTW23iS3iRruWaTiiE/FFbs4RGZlBkkUheYIIxpjnTFula9e7upbIRmzktWSGaSSQjDFeHi14uPhGvIU0Fp08cJF1DGq7OuLRopJGUieQzcLcOCMEMnveHhUjR0pOktFkxFHEIi0M49WfVEt7vpYwlQZJn4oVuQ0cDMohbk510A7e46Vyu9+0huWEqN/082sUsV0kEjEyOEbLMNMYLaHkdKH4dgqowbu1/8AVNs/6Q/Tli31epr1qkdoGOewtbA3cKxQtbrdkOw44o0UssRx73v55dqitM2fRsuGtGcHN8fdcmUTG7mKcud87GPiDzupWGO4wYXBaKQIUZNfe6y5A5YPcaztHfSzt2xK1wq5QGb9nk6EdIodct9kg486gt8thvtaSF7QWBit+Axl5H6Qx4UmKaPGicQxjswcHU063w3Gubtr8pLDw3AtRErSNheiIMgwR7o54xzoQ7N2Y02cAD/Y+qj8iNptZTc29Nqlytq7TLI0vQK5hcQtLphQ/I8xr41PW8pQ4NCe9mxtoXc9t0f7GIrW4jnjZpJONuAAYcYx36DFGVzb5JI5ZJpPtGjggDJKO1xvsb+qwsA6KzPed1KmjIRSqvy1c7nEklauUw2VcqmvbRLYbS4qqs7cfsAFatt2b94w8jj5VfqZk0WDayN2f8LbQhAD3sA7LnyCtPbFwQMrzHI4zjyoNkYAnJA8yB86FZL126zE+ZJ+dacZ76hVUnKXXc7CYy/CAqHapZj9APUoqN7GObj5/Ko+/vxLw8Byq51wcFjp8vmagZo+JSM4yMZrrZ7XEeEmAA5LIo07veA5elAybPEI1R3JRVP8PUuzpBKwuNuJItnG4AJ3NshJhqMN9Yc/XvqB2lu7JHqBxL3j8xz+dGNugKgggg8iK7qKGjqHxm3BMZI2PyqvZa0NWDtLdyOXJxwt9YfmKE9p7vSw6kcS/WHL17R60ziqWSdhQT4nNUZb3DRsGRijDkynBHqKMdje0dlwtwvGP3iYDeq8j6Y9aC2FaVKeninGmRt0LJCyQc4K89j7WinHFE6uO3HMfaB1HrRGkg4a832l48TB42ZHHJlOD/x4UcbD9qbKAlyvEOXSIPe/iXkfMY8jS+KidSajDkHhx/aXSUbmZZlWLdS5NYqOsNqRzrxxOrr4HUeBHMHzpVUZ3SGQ6xYpcQQbFV4KzWtZFenL1hZpVkRHupFccyB5kVl1oOb1rBNQe8KZXAOpqaMq/XB8sn5Co272dJK3uI7DwU/nUHP0qL2xPFpNygNk7w3VofdPSR9qnWrB2FvrBc4Gejk7UbT7s0PQ7kXT9WB/XSna+y67YZaMADXVgMd5oGaKObJFj1hKHwwxnmTC3USP98UbBK2K50oN3G20bhCkL5kj5wSnrp2PGw1B7CDkcuWaKLbaAZuBgY5BzjfRvNexh4jNKJIzG8s4jv8AfbuQbKiOQlrTke+5Ru1N0I5clPcbw6v3UG7T2HLCfeXTsYcjVqKK0eEEYYAg9h1Fd4qp7MHIWnMa5U5ilR5tfctJMtCeFvq/4f6UHX+y5IWw6kePZTOOZkm5DuYWrlZ3TxOHjdkYf4lOD6948DpSriKzU3Ma7pBcnMad4VoxbhXR5ui+S/rUjD7OCevO/pgfKjVzjU4HidPnTOfbMKdaeJfN0/U1209ZUTtCrk6J7goKH2cW46xdvNjUjb7lWif5Kk95pvc7+2MfWuU9OI/IVFXXtbsB1Xkc/wDyn6mt6WqJFdJ0tX3uPFF0Wx4F6sSD+EU6VVHIAeQ/Sq3m9sKf5drM3ix4R8vzqNn9rs50S3iXwZ+I/cG/KssOChyKd3St3jyurb6QU32geKKRRzKOB5lSBVVpvfteb6KEjxSBz8WUD41iTZG3p+bSKD3tHGPg2a3pJ3BZyNrenI0e+2yqfdfaz2lxHOupQ6r9ZSMMvqM+uK9Dr0F5AjECRGUOjcmXPapGqn9KAIfYReOSXlgTOuMsf5VxRZuZu5JZQtC8okAkYrgEcOuGGveRnHn30j2+3Q1tQ02eMfUfr1QdS2Ng1MdkJSbPnhPuEzx9xwJVHmdG+Bre2v1fIzgjmrDDL5g60SQ2+RTW82EsvXXUcmGjL5Ea/lSWGomIHzG3vxHv0XSDaT24kFx+VE9CD21rc2auOFwGHiK3vtmTW44sGeLtZR/3E+0o6w8V+6tbW+SQZVgw/v8AvFMS1zMp5HKyUamG6E9sbjc2hPjw0qNBD3f0pUQ2qkAsolrVXEe5m0Jzkx3T+LDg+MjA1KWnseu366on+5MW+Ean51eArNWYQNSt+1J3Cyqmy9iOPpJo18Ehz8ZG/Kp2z9kdqmOJ5n/iVB90ag/GjmsVMRMHBCuq5nfyQ9bez+xTX9mRj3vxSH8ZNTFrs2KP6ONE+yqr/KKdVxuLxIxl3VB3swX51OwC4l73bySutZoeu/aBYR6Ncxk9ykufuXNMX9o8bfQ211N4iPgX75CKg6WNgu4gKXyZN9vLxRcaD0BWa4QnPDMxHgrhZAPxGuEm9d+/0dpFEO+WXiI9IxTWyt71pukuLiNgRgxxxcI7ce8TnI76rW2qqlqINDXguBuOPhdQfGA3Lh338LopsHHKnVwQoqKTK613N3xDFLaauayAxOw7guAOFhLzFQm09iRyMXXMcn7xNCftDk3rT9+dbJCTSfllQ46WncsbI5hu02KFb03UIIEYmJ91HXQcR0HSA8h34JpUWNBSo1tbM0WLAT90b/0JiMolBpZpUq9FQ6Y7YvmijLKAT45x8DVVbe9ql4rFU6JPEISfxE1ilQ8riDhNqCJj7lwunmxHnvU4pru51Gqo6ouv2VB+NSibmWoOWj6Q98jM5/EaVKqLtarqG1BY15A+qX1M0jZC1psOzHgpO3sI4+oiJ9lVX5Cu+KVKkTiXG7soEknJSxXa2TWlSrtTNBkCwJ7doOGo3FKlR+1QBKLdS25YxUls4UqVR2SBygLG708aEZ5UqVKrn8tlzgLov//Z"/>
          <p:cNvSpPr>
            <a:spLocks noChangeAspect="1" noChangeArrowheads="1"/>
          </p:cNvSpPr>
          <p:nvPr/>
        </p:nvSpPr>
        <p:spPr bwMode="auto">
          <a:xfrm>
            <a:off x="9082088" y="-392113"/>
            <a:ext cx="1143000" cy="8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0483" name="Picture 4" descr="http://c3.ort.org.il/InAttach/9bf07790-4028-44b0-984e-aebff68d28c8/ab303525-ad41-4070-b7d7-7b9cd449bf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713" y="1298575"/>
            <a:ext cx="5111750" cy="277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http://www.ab-lifeschooling.com/image/users/30973/ftp/my_files/%D7%90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6950" y="0"/>
            <a:ext cx="306705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91288" cy="1143000"/>
          </a:xfrm>
        </p:spPr>
        <p:txBody>
          <a:bodyPr/>
          <a:lstStyle/>
          <a:p>
            <a:pPr eaLnBrk="1" hangingPunct="1"/>
            <a:r>
              <a:rPr lang="he-IL" u="sng" smtClean="0"/>
              <a:t>פרק א'- שאלות סגורות</a:t>
            </a:r>
          </a:p>
        </p:txBody>
      </p:sp>
      <p:sp>
        <p:nvSpPr>
          <p:cNvPr id="3076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3068638"/>
            <a:ext cx="8229600" cy="305752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he-IL" b="1" smtClean="0">
                <a:solidFill>
                  <a:srgbClr val="C00000"/>
                </a:solidFill>
              </a:rPr>
              <a:t>שאלה 1</a:t>
            </a:r>
          </a:p>
          <a:p>
            <a:pPr eaLnBrk="1" hangingPunct="1">
              <a:buFont typeface="Arial" charset="0"/>
              <a:buNone/>
            </a:pPr>
            <a:r>
              <a:rPr lang="he-IL" smtClean="0"/>
              <a:t>לחצו על הקישור:</a:t>
            </a:r>
          </a:p>
          <a:p>
            <a:pPr eaLnBrk="1" hangingPunct="1">
              <a:buFont typeface="Arial" charset="0"/>
              <a:buNone/>
            </a:pPr>
            <a:r>
              <a:rPr lang="en-US" u="sng" smtClean="0">
                <a:cs typeface="Arial" charset="0"/>
                <a:hlinkClick r:id="rId3"/>
              </a:rPr>
              <a:t>https://docs.google.com/spreadsheet/viewform?formkey=dEZsUjAydDlMNHFPZTNzVF92OEhKbVE6MQ</a:t>
            </a:r>
            <a:endParaRPr lang="en-US" smtClean="0"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mtClean="0">
                <a:cs typeface="Arial" charset="0"/>
              </a:rPr>
              <a:t> </a:t>
            </a:r>
          </a:p>
          <a:p>
            <a:pPr eaLnBrk="1" hangingPunct="1"/>
            <a:endParaRPr lang="he-IL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http://www.ab-lifeschooling.com/image/users/30973/ftp/my_files/%D7%9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8400" y="0"/>
            <a:ext cx="306705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84213" y="1628775"/>
            <a:ext cx="8229600" cy="3514725"/>
          </a:xfrm>
        </p:spPr>
        <p:txBody>
          <a:bodyPr rtlCol="1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e-IL" u="sng" dirty="0" smtClean="0"/>
              <a:t>פרק  ב'</a:t>
            </a:r>
            <a:r>
              <a:rPr lang="he-IL" b="1" dirty="0" smtClean="0"/>
              <a:t/>
            </a:r>
            <a:br>
              <a:rPr lang="he-IL" b="1" dirty="0" smtClean="0"/>
            </a:br>
            <a:r>
              <a:rPr lang="he-IL" b="1" dirty="0" smtClean="0"/>
              <a:t/>
            </a:r>
            <a:br>
              <a:rPr lang="he-IL" b="1" dirty="0" smtClean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ענה על שתיים מהשאלות 2-4</a:t>
            </a:r>
            <a:br>
              <a:rPr lang="he-IL" dirty="0" smtClean="0"/>
            </a:br>
            <a:endParaRPr lang="he-I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כותרת 1"/>
          <p:cNvSpPr>
            <a:spLocks noGrp="1"/>
          </p:cNvSpPr>
          <p:nvPr>
            <p:ph type="title"/>
          </p:nvPr>
        </p:nvSpPr>
        <p:spPr>
          <a:xfrm>
            <a:off x="6156325" y="274638"/>
            <a:ext cx="2530475" cy="1143000"/>
          </a:xfrm>
        </p:spPr>
        <p:txBody>
          <a:bodyPr/>
          <a:lstStyle/>
          <a:p>
            <a:r>
              <a:rPr lang="he-IL" b="1" smtClean="0">
                <a:solidFill>
                  <a:srgbClr val="C00000"/>
                </a:solidFill>
              </a:rPr>
              <a:t>שאלה 2</a:t>
            </a:r>
            <a:endParaRPr lang="en-US" b="1" smtClean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39750" y="1125538"/>
            <a:ext cx="8229600" cy="5732462"/>
          </a:xfrm>
        </p:spPr>
        <p:txBody>
          <a:bodyPr/>
          <a:lstStyle/>
          <a:p>
            <a:pPr mar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charset="0"/>
              <a:buNone/>
              <a:defRPr/>
            </a:pPr>
            <a:r>
              <a:rPr lang="he-IL" dirty="0" smtClean="0"/>
              <a:t> </a:t>
            </a:r>
            <a:r>
              <a:rPr lang="he-IL" b="1" dirty="0" smtClean="0"/>
              <a:t>למימן </a:t>
            </a:r>
            <a:r>
              <a:rPr lang="he-IL" dirty="0" smtClean="0"/>
              <a:t>שלושה איזוטופים</a:t>
            </a:r>
          </a:p>
          <a:p>
            <a:pPr mar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charset="0"/>
              <a:buNone/>
              <a:defRPr/>
            </a:pPr>
            <a:endParaRPr lang="he-IL" dirty="0" smtClean="0"/>
          </a:p>
          <a:p>
            <a:pPr mar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charset="0"/>
              <a:buNone/>
              <a:defRPr/>
            </a:pPr>
            <a:endParaRPr lang="he-IL" dirty="0" smtClean="0"/>
          </a:p>
          <a:p>
            <a:pPr mar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charset="0"/>
              <a:buNone/>
              <a:defRPr/>
            </a:pPr>
            <a:endParaRPr lang="he-IL" dirty="0" smtClean="0"/>
          </a:p>
          <a:p>
            <a:pPr mar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charset="0"/>
              <a:buNone/>
              <a:defRPr/>
            </a:pPr>
            <a:r>
              <a:rPr lang="he-IL" dirty="0" smtClean="0"/>
              <a:t>א. הסבר מהם איזוטופים. </a:t>
            </a:r>
          </a:p>
          <a:p>
            <a:pPr mar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charset="0"/>
              <a:buNone/>
              <a:defRPr/>
            </a:pPr>
            <a:r>
              <a:rPr lang="he-IL" dirty="0" smtClean="0"/>
              <a:t>ב. רשום נוסחת ייצוג אלקטרונית לאטום מימן, </a:t>
            </a:r>
            <a:r>
              <a:rPr lang="en-US" dirty="0" smtClean="0"/>
              <a:t>H</a:t>
            </a:r>
            <a:r>
              <a:rPr lang="he-IL" dirty="0" smtClean="0"/>
              <a:t> ולמולקולת מים, </a:t>
            </a:r>
            <a:r>
              <a:rPr lang="en-US" dirty="0" smtClean="0"/>
              <a:t>H</a:t>
            </a:r>
            <a:r>
              <a:rPr lang="en-US" sz="2000" dirty="0" smtClean="0"/>
              <a:t>2</a:t>
            </a:r>
            <a:r>
              <a:rPr lang="en-US" dirty="0" smtClean="0"/>
              <a:t>O</a:t>
            </a:r>
            <a:r>
              <a:rPr lang="he-IL" dirty="0" smtClean="0"/>
              <a:t>.</a:t>
            </a:r>
            <a:endParaRPr lang="en-US" dirty="0" smtClean="0"/>
          </a:p>
          <a:p>
            <a:pPr mar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charset="0"/>
              <a:buNone/>
              <a:defRPr/>
            </a:pPr>
            <a:r>
              <a:rPr lang="he-IL" dirty="0" smtClean="0"/>
              <a:t>ג. איזו מולקולה כבדה יותר </a:t>
            </a:r>
            <a:r>
              <a:rPr lang="en-US" dirty="0" smtClean="0"/>
              <a:t>H</a:t>
            </a:r>
            <a:r>
              <a:rPr lang="en-US" sz="2000" dirty="0" smtClean="0"/>
              <a:t>2</a:t>
            </a:r>
            <a:r>
              <a:rPr lang="en-US" dirty="0" smtClean="0"/>
              <a:t>O</a:t>
            </a:r>
            <a:r>
              <a:rPr lang="he-IL" dirty="0" smtClean="0"/>
              <a:t> או </a:t>
            </a:r>
            <a:r>
              <a:rPr lang="en-US" dirty="0" smtClean="0"/>
              <a:t>D</a:t>
            </a:r>
            <a:r>
              <a:rPr lang="en-US" sz="2000" dirty="0" smtClean="0"/>
              <a:t>2</a:t>
            </a:r>
            <a:r>
              <a:rPr lang="en-US" dirty="0" smtClean="0"/>
              <a:t>O</a:t>
            </a:r>
          </a:p>
          <a:p>
            <a:pPr mar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charset="0"/>
              <a:buNone/>
              <a:defRPr/>
            </a:pPr>
            <a:endParaRPr lang="en-US" dirty="0" smtClean="0"/>
          </a:p>
          <a:p>
            <a:pPr mar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charset="0"/>
              <a:buNone/>
              <a:defRPr/>
            </a:pPr>
            <a:endParaRPr lang="he-IL" dirty="0" smtClean="0"/>
          </a:p>
          <a:p>
            <a:pPr>
              <a:buFont typeface="Arial" charset="0"/>
              <a:buNone/>
              <a:defRPr/>
            </a:pPr>
            <a:endParaRPr lang="he-IL" dirty="0" smtClean="0"/>
          </a:p>
          <a:p>
            <a:pPr>
              <a:defRPr/>
            </a:pPr>
            <a:endParaRPr lang="en-US" dirty="0"/>
          </a:p>
        </p:txBody>
      </p:sp>
      <p:graphicFrame>
        <p:nvGraphicFramePr>
          <p:cNvPr id="8" name="טבלה 7"/>
          <p:cNvGraphicFramePr>
            <a:graphicFrameLocks noGrp="1"/>
          </p:cNvGraphicFramePr>
          <p:nvPr/>
        </p:nvGraphicFramePr>
        <p:xfrm>
          <a:off x="1331913" y="1773238"/>
          <a:ext cx="6911976" cy="1482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7994"/>
                <a:gridCol w="1727994"/>
                <a:gridCol w="1727994"/>
                <a:gridCol w="1727994"/>
              </a:tblGrid>
              <a:tr h="370681">
                <a:tc>
                  <a:txBody>
                    <a:bodyPr/>
                    <a:lstStyle/>
                    <a:p>
                      <a:pPr algn="ctr"/>
                      <a:r>
                        <a:rPr lang="he-IL" sz="1800" dirty="0" smtClean="0"/>
                        <a:t>טריטיום</a:t>
                      </a:r>
                      <a:r>
                        <a:rPr lang="en-US" sz="1800" dirty="0" smtClean="0"/>
                        <a:t>  T  ,</a:t>
                      </a:r>
                      <a:endParaRPr lang="en-US" sz="1800" dirty="0"/>
                    </a:p>
                  </a:txBody>
                  <a:tcPr marL="91430" marR="91430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800" dirty="0" err="1" smtClean="0"/>
                        <a:t>דאוטריום</a:t>
                      </a:r>
                      <a:r>
                        <a:rPr lang="en-US" sz="1800" dirty="0" smtClean="0"/>
                        <a:t> D, </a:t>
                      </a:r>
                      <a:endParaRPr lang="en-US" sz="1800" dirty="0"/>
                    </a:p>
                  </a:txBody>
                  <a:tcPr marL="91430" marR="91430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800" dirty="0" smtClean="0"/>
                        <a:t>מימן</a:t>
                      </a:r>
                      <a:r>
                        <a:rPr lang="en-US" sz="1800" dirty="0" smtClean="0"/>
                        <a:t>,</a:t>
                      </a:r>
                      <a:r>
                        <a:rPr lang="he-IL" sz="1800" dirty="0" smtClean="0"/>
                        <a:t> </a:t>
                      </a:r>
                      <a:r>
                        <a:rPr lang="en-US" sz="1800" dirty="0" smtClean="0"/>
                        <a:t>H</a:t>
                      </a:r>
                      <a:endParaRPr lang="en-US" sz="1800" dirty="0"/>
                    </a:p>
                  </a:txBody>
                  <a:tcPr marL="91430" marR="91430" marT="45700" marB="45700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1430" marR="91430" marT="45700" marB="45700"/>
                </a:tc>
              </a:tr>
              <a:tr h="370681">
                <a:tc>
                  <a:txBody>
                    <a:bodyPr/>
                    <a:lstStyle/>
                    <a:p>
                      <a:pPr algn="ctr"/>
                      <a:r>
                        <a:rPr lang="he-IL" sz="1800" dirty="0" smtClean="0"/>
                        <a:t>1</a:t>
                      </a:r>
                      <a:endParaRPr lang="en-US" sz="1800" dirty="0"/>
                    </a:p>
                  </a:txBody>
                  <a:tcPr marL="91430" marR="91430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800" dirty="0" smtClean="0"/>
                        <a:t>1</a:t>
                      </a:r>
                      <a:endParaRPr lang="en-US" sz="1800" dirty="0"/>
                    </a:p>
                  </a:txBody>
                  <a:tcPr marL="91430" marR="91430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800" dirty="0" smtClean="0"/>
                        <a:t>1</a:t>
                      </a:r>
                      <a:endParaRPr lang="en-US" sz="1800" dirty="0"/>
                    </a:p>
                  </a:txBody>
                  <a:tcPr marL="91430" marR="91430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800" dirty="0" smtClean="0"/>
                        <a:t>מספר פרוטונים</a:t>
                      </a:r>
                      <a:endParaRPr lang="en-US" sz="1800" dirty="0"/>
                    </a:p>
                  </a:txBody>
                  <a:tcPr marL="91430" marR="91430" marT="45700" marB="45700"/>
                </a:tc>
              </a:tr>
              <a:tr h="370681">
                <a:tc>
                  <a:txBody>
                    <a:bodyPr/>
                    <a:lstStyle/>
                    <a:p>
                      <a:pPr algn="ctr"/>
                      <a:r>
                        <a:rPr lang="he-IL" sz="1800" dirty="0" smtClean="0"/>
                        <a:t>1</a:t>
                      </a:r>
                      <a:endParaRPr lang="en-US" sz="1800" dirty="0"/>
                    </a:p>
                  </a:txBody>
                  <a:tcPr marL="91430" marR="91430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800" dirty="0" smtClean="0"/>
                        <a:t>1</a:t>
                      </a:r>
                      <a:endParaRPr lang="en-US" sz="1800" dirty="0"/>
                    </a:p>
                  </a:txBody>
                  <a:tcPr marL="91430" marR="91430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800" dirty="0" smtClean="0"/>
                        <a:t>1</a:t>
                      </a:r>
                      <a:endParaRPr lang="en-US" sz="1800" dirty="0"/>
                    </a:p>
                  </a:txBody>
                  <a:tcPr marL="91430" marR="91430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800" dirty="0" smtClean="0"/>
                        <a:t>מספר אלקטרונים</a:t>
                      </a:r>
                      <a:endParaRPr lang="en-US" sz="1800" dirty="0"/>
                    </a:p>
                  </a:txBody>
                  <a:tcPr marL="91430" marR="91430" marT="45700" marB="45700"/>
                </a:tc>
              </a:tr>
              <a:tr h="370681">
                <a:tc>
                  <a:txBody>
                    <a:bodyPr/>
                    <a:lstStyle/>
                    <a:p>
                      <a:pPr algn="ctr"/>
                      <a:r>
                        <a:rPr lang="he-IL" sz="1800" dirty="0" smtClean="0"/>
                        <a:t>2</a:t>
                      </a:r>
                      <a:endParaRPr lang="en-US" sz="1800" dirty="0"/>
                    </a:p>
                  </a:txBody>
                  <a:tcPr marL="91430" marR="91430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800" dirty="0" smtClean="0"/>
                        <a:t>1</a:t>
                      </a:r>
                      <a:endParaRPr lang="en-US" sz="1800" dirty="0"/>
                    </a:p>
                  </a:txBody>
                  <a:tcPr marL="91430" marR="91430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800" dirty="0" smtClean="0"/>
                        <a:t>0</a:t>
                      </a:r>
                      <a:endParaRPr lang="en-US" sz="1800" dirty="0"/>
                    </a:p>
                  </a:txBody>
                  <a:tcPr marL="91430" marR="91430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800" dirty="0" smtClean="0"/>
                        <a:t>מספר</a:t>
                      </a:r>
                      <a:r>
                        <a:rPr lang="he-IL" sz="1800" baseline="0" dirty="0" smtClean="0"/>
                        <a:t> </a:t>
                      </a:r>
                      <a:r>
                        <a:rPr lang="he-IL" sz="1800" baseline="0" dirty="0" err="1" smtClean="0"/>
                        <a:t>ניוטרונים</a:t>
                      </a:r>
                      <a:endParaRPr lang="en-US" sz="1800" dirty="0"/>
                    </a:p>
                  </a:txBody>
                  <a:tcPr marL="91430" marR="91430" marT="45700" marB="4570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כותרת 1"/>
          <p:cNvSpPr>
            <a:spLocks noGrp="1"/>
          </p:cNvSpPr>
          <p:nvPr>
            <p:ph type="title"/>
          </p:nvPr>
        </p:nvSpPr>
        <p:spPr>
          <a:xfrm>
            <a:off x="7164388" y="274638"/>
            <a:ext cx="1522412" cy="1143000"/>
          </a:xfrm>
        </p:spPr>
        <p:txBody>
          <a:bodyPr/>
          <a:lstStyle/>
          <a:p>
            <a:pPr algn="r"/>
            <a:r>
              <a:rPr lang="he-IL" sz="2000" smtClean="0">
                <a:solidFill>
                  <a:srgbClr val="C00000"/>
                </a:solidFill>
              </a:rPr>
              <a:t>המשך שאלה 2</a:t>
            </a:r>
            <a:endParaRPr lang="en-US" sz="2000" smtClean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6147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he-IL" smtClean="0"/>
              <a:t>ג. צפה בסרטון הבא:</a:t>
            </a:r>
          </a:p>
          <a:p>
            <a:pPr>
              <a:buFont typeface="Arial" charset="0"/>
              <a:buNone/>
            </a:pPr>
            <a:endParaRPr lang="he-IL" smtClean="0"/>
          </a:p>
          <a:p>
            <a:pPr>
              <a:buFont typeface="Arial" charset="0"/>
              <a:buNone/>
            </a:pPr>
            <a:endParaRPr lang="he-IL" smtClean="0"/>
          </a:p>
          <a:p>
            <a:pPr>
              <a:buFont typeface="Arial" charset="0"/>
              <a:buNone/>
            </a:pPr>
            <a:endParaRPr lang="he-IL" smtClean="0"/>
          </a:p>
          <a:p>
            <a:pPr>
              <a:buFont typeface="Arial" charset="0"/>
              <a:buNone/>
            </a:pPr>
            <a:endParaRPr lang="he-IL" smtClean="0"/>
          </a:p>
          <a:p>
            <a:pPr>
              <a:buFont typeface="Arial" charset="0"/>
              <a:buNone/>
            </a:pPr>
            <a:endParaRPr lang="he-IL" smtClean="0"/>
          </a:p>
          <a:p>
            <a:pPr>
              <a:buFont typeface="Arial" charset="0"/>
              <a:buNone/>
            </a:pPr>
            <a:endParaRPr lang="he-IL" smtClean="0"/>
          </a:p>
          <a:p>
            <a:pPr>
              <a:buFont typeface="Arial" charset="0"/>
              <a:buNone/>
            </a:pPr>
            <a:endParaRPr lang="en-US" smtClean="0">
              <a:cs typeface="Arial" charset="0"/>
            </a:endParaRPr>
          </a:p>
        </p:txBody>
      </p:sp>
      <p:sp>
        <p:nvSpPr>
          <p:cNvPr id="5" name="מלבן 7"/>
          <p:cNvSpPr>
            <a:spLocks noChangeArrowheads="1"/>
          </p:cNvSpPr>
          <p:nvPr/>
        </p:nvSpPr>
        <p:spPr bwMode="auto">
          <a:xfrm>
            <a:off x="1285875" y="2428875"/>
            <a:ext cx="71437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r>
              <a:rPr lang="en-US" sz="2400" u="sng" dirty="0">
                <a:hlinkClick r:id="rId2"/>
              </a:rPr>
              <a:t>http://www.youtube.com/watch?v=YYInVraBe7s</a:t>
            </a:r>
            <a:endParaRPr lang="he-I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7950" y="2276475"/>
            <a:ext cx="8732838" cy="3922713"/>
          </a:xfrm>
        </p:spPr>
        <p:txBody>
          <a:bodyPr/>
          <a:lstStyle/>
          <a:p>
            <a:pPr marL="571500" indent="-571500">
              <a:buFont typeface="+mj-lt"/>
              <a:buAutoNum type="romanUcPeriod"/>
              <a:defRPr/>
            </a:pPr>
            <a:r>
              <a:rPr lang="he-IL" sz="2400" dirty="0" smtClean="0"/>
              <a:t> קוביות קרח אדומות שוקעות וקוביות קרח כחולות צפות</a:t>
            </a:r>
            <a:r>
              <a:rPr lang="en-US" sz="2400" dirty="0" smtClean="0"/>
              <a:t>.</a:t>
            </a:r>
            <a:endParaRPr lang="he-IL" sz="2400" dirty="0" smtClean="0"/>
          </a:p>
          <a:p>
            <a:pPr marL="571500" indent="-571500">
              <a:buFont typeface="+mj-lt"/>
              <a:buAutoNum type="romanUcPeriod"/>
              <a:defRPr/>
            </a:pPr>
            <a:r>
              <a:rPr lang="he-IL" sz="2400" dirty="0" smtClean="0"/>
              <a:t>מבנה המולקולות של קרח ומים (לא כבדים) שווה.</a:t>
            </a:r>
          </a:p>
          <a:p>
            <a:pPr marL="571500" indent="-571500">
              <a:buFont typeface="+mj-lt"/>
              <a:buAutoNum type="romanUcPeriod"/>
              <a:defRPr/>
            </a:pPr>
            <a:r>
              <a:rPr lang="he-IL" sz="2400" dirty="0" smtClean="0"/>
              <a:t>המולקולות בקובית הקרח ששקעה כבדות ממולקולות המים רגילים בגלל שיש להן יותר אלקטרונים.</a:t>
            </a:r>
          </a:p>
          <a:p>
            <a:pPr marL="571500" indent="-571500">
              <a:buFont typeface="+mj-lt"/>
              <a:buAutoNum type="romanUcPeriod"/>
              <a:defRPr/>
            </a:pPr>
            <a:r>
              <a:rPr lang="he-IL" sz="2400" dirty="0" smtClean="0"/>
              <a:t> המולקולות בקובית הקרח ששקעה כבדות ממולקולות המים רגילים בגלל שיש להן יותר נויטרונים.</a:t>
            </a:r>
          </a:p>
          <a:p>
            <a:pPr marL="571500" indent="-571500">
              <a:buFont typeface="+mj-lt"/>
              <a:buAutoNum type="romanUcPeriod"/>
              <a:defRPr/>
            </a:pPr>
            <a:endParaRPr lang="he-IL" dirty="0" smtClean="0"/>
          </a:p>
          <a:p>
            <a:pPr marL="571500" indent="-571500">
              <a:buFont typeface="+mj-lt"/>
              <a:buAutoNum type="romanUcPeriod"/>
              <a:defRPr/>
            </a:pPr>
            <a:endParaRPr lang="he-IL" dirty="0" smtClean="0"/>
          </a:p>
          <a:p>
            <a:pPr marL="514350" indent="-514350">
              <a:buFont typeface="+mj-lt"/>
              <a:buAutoNum type="romanUcPeriod"/>
              <a:defRPr/>
            </a:pPr>
            <a:endParaRPr lang="he-IL" dirty="0" smtClean="0"/>
          </a:p>
          <a:p>
            <a:pPr marL="514350" indent="-514350">
              <a:buFont typeface="+mj-lt"/>
              <a:buAutoNum type="romanUcPeriod"/>
              <a:defRPr/>
            </a:pPr>
            <a:endParaRPr lang="he-IL" dirty="0" smtClean="0"/>
          </a:p>
        </p:txBody>
      </p:sp>
      <p:sp>
        <p:nvSpPr>
          <p:cNvPr id="7171" name="TextBox 3"/>
          <p:cNvSpPr txBox="1">
            <a:spLocks noChangeArrowheads="1"/>
          </p:cNvSpPr>
          <p:nvPr/>
        </p:nvSpPr>
        <p:spPr bwMode="auto">
          <a:xfrm>
            <a:off x="1042988" y="692150"/>
            <a:ext cx="7129462" cy="14763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e-IL" sz="3600" b="1"/>
              <a:t>קבע</a:t>
            </a:r>
            <a:r>
              <a:rPr lang="he-IL" sz="3600"/>
              <a:t> עבור כל אחד מהמשפטים הבאים האם הוא נכון או לא נכון</a:t>
            </a:r>
          </a:p>
          <a:p>
            <a:endParaRPr lang="en-US"/>
          </a:p>
        </p:txBody>
      </p:sp>
      <p:sp>
        <p:nvSpPr>
          <p:cNvPr id="7172" name="TextBox 4"/>
          <p:cNvSpPr txBox="1">
            <a:spLocks noChangeArrowheads="1"/>
          </p:cNvSpPr>
          <p:nvPr/>
        </p:nvSpPr>
        <p:spPr bwMode="auto">
          <a:xfrm>
            <a:off x="7092950" y="260350"/>
            <a:ext cx="18002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e-IL">
                <a:solidFill>
                  <a:srgbClr val="C00000"/>
                </a:solidFill>
              </a:rPr>
              <a:t>המשך שאלה 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כותרת 1"/>
          <p:cNvSpPr>
            <a:spLocks noGrp="1"/>
          </p:cNvSpPr>
          <p:nvPr>
            <p:ph type="title"/>
          </p:nvPr>
        </p:nvSpPr>
        <p:spPr>
          <a:xfrm>
            <a:off x="6659563" y="274638"/>
            <a:ext cx="2027237" cy="1143000"/>
          </a:xfrm>
        </p:spPr>
        <p:txBody>
          <a:bodyPr/>
          <a:lstStyle/>
          <a:p>
            <a:pPr algn="r"/>
            <a:r>
              <a:rPr lang="he-IL" b="1" smtClean="0">
                <a:solidFill>
                  <a:srgbClr val="C00000"/>
                </a:solidFill>
              </a:rPr>
              <a:t>שאלה 3</a:t>
            </a:r>
            <a:endParaRPr lang="en-US" b="1" smtClean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6" name="מציין מיקום תוכן 2"/>
          <p:cNvSpPr>
            <a:spLocks noGrp="1"/>
          </p:cNvSpPr>
          <p:nvPr>
            <p:ph idx="1"/>
          </p:nvPr>
        </p:nvSpPr>
        <p:spPr>
          <a:xfrm>
            <a:off x="428625" y="1500188"/>
            <a:ext cx="8715375" cy="4525962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he-IL" dirty="0" smtClean="0"/>
              <a:t>צפו בסרטון ברזל וגופרית:</a:t>
            </a:r>
          </a:p>
          <a:p>
            <a:pPr algn="l" rtl="0">
              <a:buFont typeface="Arial" pitchFamily="34" charset="0"/>
              <a:buNone/>
            </a:pPr>
            <a:r>
              <a:rPr lang="en-US" u="sng" dirty="0" smtClean="0">
                <a:cs typeface="Arial" pitchFamily="34" charset="0"/>
                <a:hlinkClick r:id="rId2"/>
              </a:rPr>
              <a:t>http://www.youtube.com/watch?v=A5H6DVe5FAI</a:t>
            </a:r>
            <a:endParaRPr lang="en-US" dirty="0" smtClean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כותרת 1"/>
          <p:cNvSpPr>
            <a:spLocks noGrp="1"/>
          </p:cNvSpPr>
          <p:nvPr>
            <p:ph type="title"/>
          </p:nvPr>
        </p:nvSpPr>
        <p:spPr>
          <a:xfrm>
            <a:off x="5940425" y="0"/>
            <a:ext cx="3044825" cy="765175"/>
          </a:xfrm>
        </p:spPr>
        <p:txBody>
          <a:bodyPr/>
          <a:lstStyle/>
          <a:p>
            <a:pPr algn="r"/>
            <a:r>
              <a:rPr lang="he-IL" sz="1800" smtClean="0">
                <a:solidFill>
                  <a:srgbClr val="C00000"/>
                </a:solidFill>
              </a:rPr>
              <a:t>המשך שאלה 3</a:t>
            </a:r>
            <a:endParaRPr lang="en-US" sz="1800" smtClean="0">
              <a:cs typeface="Times New Roman" pitchFamily="18" charset="0"/>
            </a:endParaRPr>
          </a:p>
        </p:txBody>
      </p:sp>
      <p:sp>
        <p:nvSpPr>
          <p:cNvPr id="9219" name="TextBox 2"/>
          <p:cNvSpPr txBox="1">
            <a:spLocks noChangeArrowheads="1"/>
          </p:cNvSpPr>
          <p:nvPr/>
        </p:nvSpPr>
        <p:spPr bwMode="auto">
          <a:xfrm>
            <a:off x="179388" y="1628775"/>
            <a:ext cx="8748712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he-IL" sz="2800"/>
              <a:t>סמל היסוד ברזל</a:t>
            </a:r>
            <a:r>
              <a:rPr lang="en-US" sz="2800"/>
              <a:t>        </a:t>
            </a:r>
            <a:r>
              <a:rPr lang="he-IL" sz="2800"/>
              <a:t>נמצא בטבלה המחזורית בשורה ה-___.</a:t>
            </a:r>
            <a:endParaRPr lang="en-US" sz="2800"/>
          </a:p>
          <a:p>
            <a:pPr>
              <a:buFont typeface="Arial" charset="0"/>
              <a:buChar char="•"/>
            </a:pPr>
            <a:r>
              <a:rPr lang="he-IL" sz="2800"/>
              <a:t> ושייך לגוש ______(מתכות/אלמתכות). </a:t>
            </a:r>
            <a:endParaRPr lang="en-US" sz="2800"/>
          </a:p>
          <a:p>
            <a:pPr>
              <a:buFont typeface="Arial" charset="0"/>
              <a:buChar char="•"/>
            </a:pPr>
            <a:r>
              <a:rPr lang="he-IL" sz="2800"/>
              <a:t>מבנה הברזל </a:t>
            </a:r>
            <a:r>
              <a:rPr lang="en-US" sz="2800"/>
              <a:t>       </a:t>
            </a:r>
            <a:r>
              <a:rPr lang="he-IL" sz="2800"/>
              <a:t>(ברמה המיקרוסקופית) הוא __________</a:t>
            </a:r>
            <a:r>
              <a:rPr lang="en-US" sz="2800"/>
              <a:t>.</a:t>
            </a:r>
            <a:r>
              <a:rPr lang="he-IL" sz="2800"/>
              <a:t> </a:t>
            </a:r>
            <a:endParaRPr lang="en-US" sz="2800"/>
          </a:p>
          <a:p>
            <a:pPr>
              <a:buFont typeface="Arial" charset="0"/>
              <a:buChar char="•"/>
            </a:pPr>
            <a:r>
              <a:rPr lang="he-IL" sz="2800"/>
              <a:t>אחת מתכונות הברזל</a:t>
            </a:r>
            <a:r>
              <a:rPr lang="en-US" sz="2800"/>
              <a:t> </a:t>
            </a:r>
            <a:r>
              <a:rPr lang="he-IL" sz="2800"/>
              <a:t> </a:t>
            </a:r>
            <a:r>
              <a:rPr lang="en-US" sz="2800"/>
              <a:t>  </a:t>
            </a:r>
            <a:r>
              <a:rPr lang="he-IL" sz="2800"/>
              <a:t>היא(ברמה המאקרוסקופית)______.</a:t>
            </a:r>
          </a:p>
          <a:p>
            <a:endParaRPr lang="he-IL" sz="2800"/>
          </a:p>
          <a:p>
            <a:pPr>
              <a:buFont typeface="Arial" charset="0"/>
              <a:buChar char="•"/>
            </a:pPr>
            <a:r>
              <a:rPr lang="he-IL" sz="2800"/>
              <a:t>סמל היסוד גופרית</a:t>
            </a:r>
            <a:r>
              <a:rPr lang="en-US" sz="2800"/>
              <a:t>         </a:t>
            </a:r>
            <a:r>
              <a:rPr lang="he-IL" sz="2800"/>
              <a:t>נמצא בטור  _______ .</a:t>
            </a:r>
          </a:p>
          <a:p>
            <a:pPr>
              <a:buFont typeface="Arial" charset="0"/>
              <a:buChar char="•"/>
            </a:pPr>
            <a:r>
              <a:rPr lang="he-IL" sz="2800"/>
              <a:t> וסידור האלקטרונים באטום</a:t>
            </a:r>
            <a:r>
              <a:rPr lang="he-IL" sz="2800">
                <a:solidFill>
                  <a:srgbClr val="FF0000"/>
                </a:solidFill>
              </a:rPr>
              <a:t> </a:t>
            </a:r>
            <a:r>
              <a:rPr lang="he-IL" sz="2800"/>
              <a:t>גופרית</a:t>
            </a:r>
            <a:r>
              <a:rPr lang="en-US" sz="2800"/>
              <a:t>  </a:t>
            </a:r>
            <a:r>
              <a:rPr lang="he-IL" sz="2800"/>
              <a:t> </a:t>
            </a:r>
            <a:r>
              <a:rPr lang="en-US" sz="2800"/>
              <a:t>   </a:t>
            </a:r>
            <a:r>
              <a:rPr lang="he-IL" sz="2800"/>
              <a:t>הוא: _______. </a:t>
            </a:r>
          </a:p>
          <a:p>
            <a:pPr>
              <a:buFont typeface="Arial" charset="0"/>
              <a:buChar char="•"/>
            </a:pPr>
            <a:r>
              <a:rPr lang="he-IL" sz="2800"/>
              <a:t>מצב הצבירה של גופרית בטמפרטורת החדר הוא______.</a:t>
            </a:r>
          </a:p>
          <a:p>
            <a:pPr>
              <a:buFont typeface="Arial" charset="0"/>
              <a:buChar char="•"/>
            </a:pPr>
            <a:endParaRPr lang="he-IL" sz="2800"/>
          </a:p>
          <a:p>
            <a:endParaRPr lang="he-IL" sz="2800"/>
          </a:p>
        </p:txBody>
      </p:sp>
      <p:sp>
        <p:nvSpPr>
          <p:cNvPr id="9220" name="TextBox 4"/>
          <p:cNvSpPr txBox="1">
            <a:spLocks noChangeArrowheads="1"/>
          </p:cNvSpPr>
          <p:nvPr/>
        </p:nvSpPr>
        <p:spPr bwMode="auto">
          <a:xfrm>
            <a:off x="4500563" y="765175"/>
            <a:ext cx="4427537" cy="8001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e-IL" sz="2800"/>
              <a:t>א. השלימו את הקטע הבא:</a:t>
            </a:r>
          </a:p>
          <a:p>
            <a:endParaRPr lang="en-US"/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5435600" y="3068638"/>
          <a:ext cx="449263" cy="342900"/>
        </p:xfrm>
        <a:graphic>
          <a:graphicData uri="http://schemas.openxmlformats.org/presentationml/2006/ole">
            <p:oleObj spid="_x0000_s9221" name="Equation" r:id="rId3" imgW="215619" imgH="164885" progId="Equation.3">
              <p:embed/>
            </p:oleObj>
          </a:graphicData>
        </a:graphic>
      </p:graphicFrame>
      <p:sp>
        <p:nvSpPr>
          <p:cNvPr id="9222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9223" name="Object 6"/>
          <p:cNvGraphicFramePr>
            <a:graphicFrameLocks noChangeAspect="1"/>
          </p:cNvGraphicFramePr>
          <p:nvPr/>
        </p:nvGraphicFramePr>
        <p:xfrm>
          <a:off x="5724525" y="1628775"/>
          <a:ext cx="768350" cy="576263"/>
        </p:xfrm>
        <a:graphic>
          <a:graphicData uri="http://schemas.openxmlformats.org/presentationml/2006/ole">
            <p:oleObj spid="_x0000_s9223" name="Equation" r:id="rId4" imgW="304668" imgH="228501" progId="Equation.3">
              <p:embed/>
            </p:oleObj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6227763" y="2492375"/>
          <a:ext cx="696912" cy="576263"/>
        </p:xfrm>
        <a:graphic>
          <a:graphicData uri="http://schemas.openxmlformats.org/presentationml/2006/ole">
            <p:oleObj spid="_x0000_s9224" name="Equation" r:id="rId5" imgW="304668" imgH="228501" progId="Equation.3">
              <p:embed/>
            </p:oleObj>
          </a:graphicData>
        </a:graphic>
      </p:graphicFrame>
      <p:sp>
        <p:nvSpPr>
          <p:cNvPr id="922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9226" name="Object 9"/>
          <p:cNvGraphicFramePr>
            <a:graphicFrameLocks noChangeAspect="1"/>
          </p:cNvGraphicFramePr>
          <p:nvPr/>
        </p:nvGraphicFramePr>
        <p:xfrm>
          <a:off x="5580063" y="3716338"/>
          <a:ext cx="604837" cy="649287"/>
        </p:xfrm>
        <a:graphic>
          <a:graphicData uri="http://schemas.openxmlformats.org/presentationml/2006/ole">
            <p:oleObj spid="_x0000_s9226" name="Equation" r:id="rId6" imgW="215806" imgH="228501" progId="Equation.3">
              <p:embed/>
            </p:oleObj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3492500" y="4292600"/>
          <a:ext cx="468313" cy="431800"/>
        </p:xfrm>
        <a:graphic>
          <a:graphicData uri="http://schemas.openxmlformats.org/presentationml/2006/ole">
            <p:oleObj spid="_x0000_s9227" name="Equation" r:id="rId7" imgW="215806" imgH="228501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84175" y="836613"/>
            <a:ext cx="8435975" cy="5314950"/>
          </a:xfrm>
        </p:spPr>
        <p:txBody>
          <a:bodyPr/>
          <a:lstStyle/>
          <a:p>
            <a:pPr algn="r">
              <a:lnSpc>
                <a:spcPct val="150000"/>
              </a:lnSpc>
              <a:defRPr/>
            </a:pPr>
            <a:r>
              <a:rPr lang="en-US" sz="3200" dirty="0" smtClean="0">
                <a:cs typeface="+mn-cs"/>
              </a:rPr>
              <a:t/>
            </a:r>
            <a:br>
              <a:rPr lang="en-US" sz="3200" dirty="0" smtClean="0">
                <a:cs typeface="+mn-cs"/>
              </a:rPr>
            </a:br>
            <a:r>
              <a:rPr lang="he-IL" sz="3200" dirty="0" smtClean="0">
                <a:cs typeface="+mn-cs"/>
              </a:rPr>
              <a:t>ב. מדוע אבקת הברזל ואבקת הגופרית הגיבו רק לאחר הכנסת המקל הלוהט? </a:t>
            </a:r>
            <a:br>
              <a:rPr lang="he-IL" sz="3200" dirty="0" smtClean="0">
                <a:cs typeface="+mn-cs"/>
              </a:rPr>
            </a:br>
            <a:r>
              <a:rPr lang="he-IL" sz="2800" dirty="0" err="1" smtClean="0">
                <a:cs typeface="+mn-cs"/>
              </a:rPr>
              <a:t>העזרו</a:t>
            </a:r>
            <a:r>
              <a:rPr lang="he-IL" sz="2800" dirty="0" smtClean="0">
                <a:cs typeface="+mn-cs"/>
              </a:rPr>
              <a:t> בתצפיות בסרט על מנת לענות על השאלות הבאות</a:t>
            </a:r>
            <a:r>
              <a:rPr lang="he-IL" sz="3200" dirty="0" smtClean="0">
                <a:cs typeface="+mn-cs"/>
              </a:rPr>
              <a:t>:</a:t>
            </a:r>
            <a:br>
              <a:rPr lang="he-IL" sz="3200" dirty="0" smtClean="0">
                <a:cs typeface="+mn-cs"/>
              </a:rPr>
            </a:br>
            <a:r>
              <a:rPr lang="he-IL" sz="3200" dirty="0" smtClean="0">
                <a:cs typeface="+mn-cs"/>
              </a:rPr>
              <a:t>ג. התגובה בין הברזל לגופרית היא תגובה </a:t>
            </a:r>
            <a:r>
              <a:rPr lang="he-IL" sz="3200" dirty="0" err="1" smtClean="0">
                <a:cs typeface="+mn-cs"/>
              </a:rPr>
              <a:t>אכסותרמית</a:t>
            </a:r>
            <a:r>
              <a:rPr lang="he-IL" sz="3200" dirty="0" smtClean="0">
                <a:cs typeface="+mn-cs"/>
              </a:rPr>
              <a:t> /אנדותרמית? נמק</a:t>
            </a:r>
            <a:br>
              <a:rPr lang="he-IL" sz="3200" dirty="0" smtClean="0">
                <a:cs typeface="+mn-cs"/>
              </a:rPr>
            </a:br>
            <a:r>
              <a:rPr lang="he-IL" sz="3200" dirty="0" smtClean="0">
                <a:cs typeface="+mn-cs"/>
              </a:rPr>
              <a:t>ד. תוצרי התגובה זהים/שונים מהמגיבים בתגובה? נמק </a:t>
            </a:r>
            <a:r>
              <a:rPr lang="en-US" sz="3200" dirty="0" smtClean="0">
                <a:cs typeface="+mn-cs"/>
              </a:rPr>
              <a:t/>
            </a:r>
            <a:br>
              <a:rPr lang="en-US" sz="3200" dirty="0" smtClean="0">
                <a:cs typeface="+mn-cs"/>
              </a:rPr>
            </a:br>
            <a:endParaRPr lang="en-US" sz="3200" dirty="0">
              <a:cs typeface="+mn-cs"/>
            </a:endParaRPr>
          </a:p>
        </p:txBody>
      </p:sp>
      <p:sp>
        <p:nvSpPr>
          <p:cNvPr id="10243" name="מלבן 2"/>
          <p:cNvSpPr>
            <a:spLocks noChangeArrowheads="1"/>
          </p:cNvSpPr>
          <p:nvPr/>
        </p:nvSpPr>
        <p:spPr bwMode="auto">
          <a:xfrm>
            <a:off x="6875463" y="404813"/>
            <a:ext cx="15351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e-IL">
                <a:solidFill>
                  <a:srgbClr val="C00000"/>
                </a:solidFill>
              </a:rPr>
              <a:t>המשך שאלה 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1432</TotalTime>
  <Words>600</Words>
  <Application>Microsoft Office PowerPoint</Application>
  <PresentationFormat>‫הצגה על המסך (4:3)</PresentationFormat>
  <Paragraphs>137</Paragraphs>
  <Slides>19</Slides>
  <Notes>0</Notes>
  <HiddenSlides>0</HiddenSlides>
  <MMClips>1</MMClips>
  <ScaleCrop>false</ScaleCrop>
  <HeadingPairs>
    <vt:vector size="6" baseType="variant">
      <vt:variant>
        <vt:lpstr>ערכת נושא</vt:lpstr>
      </vt:variant>
      <vt:variant>
        <vt:i4>1</vt:i4>
      </vt:variant>
      <vt:variant>
        <vt:lpstr>שרתי OLE מוטבעים</vt:lpstr>
      </vt:variant>
      <vt:variant>
        <vt:i4>1</vt:i4>
      </vt:variant>
      <vt:variant>
        <vt:lpstr>כותרות שקופיות</vt:lpstr>
      </vt:variant>
      <vt:variant>
        <vt:i4>19</vt:i4>
      </vt:variant>
    </vt:vector>
  </HeadingPairs>
  <TitlesOfParts>
    <vt:vector size="21" baseType="lpstr">
      <vt:lpstr>ערכת נושא Office</vt:lpstr>
      <vt:lpstr>Equation</vt:lpstr>
      <vt:lpstr>מבחן מתוקשב </vt:lpstr>
      <vt:lpstr>פרק א'- שאלות סגורות</vt:lpstr>
      <vt:lpstr>פרק  ב'     ענה על שתיים מהשאלות 2-4 </vt:lpstr>
      <vt:lpstr>שאלה 2</vt:lpstr>
      <vt:lpstr>המשך שאלה 2</vt:lpstr>
      <vt:lpstr>שקופית 6</vt:lpstr>
      <vt:lpstr>שאלה 3</vt:lpstr>
      <vt:lpstr>המשך שאלה 3</vt:lpstr>
      <vt:lpstr> ב. מדוע אבקת הברזל ואבקת הגופרית הגיבו רק לאחר הכנסת המקל הלוהט?  העזרו בתצפיות בסרט על מנת לענות על השאלות הבאות: ג. התגובה בין הברזל לגופרית היא תגובה אכסותרמית /אנדותרמית? נמק ד. תוצרי התגובה זהים/שונים מהמגיבים בתגובה? נמק  </vt:lpstr>
      <vt:lpstr>שאלה 4</vt:lpstr>
      <vt:lpstr>המשך שאלה 4</vt:lpstr>
      <vt:lpstr>המשך שאלה 4</vt:lpstr>
      <vt:lpstr>המשך שאלה 4</vt:lpstr>
      <vt:lpstr>פרק  ג'     ניתוח קטע ממאמר מדעי </vt:lpstr>
      <vt:lpstr>שאלה 5 קרא  את הקטע שלפניך, וענה על הסעיפים שאחריו </vt:lpstr>
      <vt:lpstr>שקופית 16</vt:lpstr>
      <vt:lpstr>ג. לפניך שני גרפים A ו- B.</vt:lpstr>
      <vt:lpstr>ענה על אחד משני הסעיפים ד-ה </vt:lpstr>
      <vt:lpstr>שקופית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מבחן מתוקשב</dc:title>
  <dc:creator>User</dc:creator>
  <cp:lastModifiedBy>user9</cp:lastModifiedBy>
  <cp:revision>102</cp:revision>
  <dcterms:created xsi:type="dcterms:W3CDTF">2012-06-04T06:17:39Z</dcterms:created>
  <dcterms:modified xsi:type="dcterms:W3CDTF">2012-12-17T14:42:36Z</dcterms:modified>
</cp:coreProperties>
</file>