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57" r:id="rId5"/>
    <p:sldId id="276" r:id="rId6"/>
    <p:sldId id="277" r:id="rId7"/>
    <p:sldId id="278" r:id="rId8"/>
    <p:sldId id="279" r:id="rId9"/>
    <p:sldId id="280" r:id="rId10"/>
    <p:sldId id="270" r:id="rId11"/>
    <p:sldId id="268" r:id="rId12"/>
    <p:sldId id="271" r:id="rId13"/>
    <p:sldId id="286" r:id="rId14"/>
    <p:sldId id="285" r:id="rId15"/>
    <p:sldId id="272" r:id="rId16"/>
    <p:sldId id="283" r:id="rId17"/>
    <p:sldId id="281" r:id="rId18"/>
    <p:sldId id="275" r:id="rId19"/>
    <p:sldId id="274" r:id="rId20"/>
    <p:sldId id="282" r:id="rId21"/>
    <p:sldId id="25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485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A117-A3B8-488A-B364-427A0037D1B6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E286-EF50-46A7-9111-9D601110A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A117-A3B8-488A-B364-427A0037D1B6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E286-EF50-46A7-9111-9D601110A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A117-A3B8-488A-B364-427A0037D1B6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E286-EF50-46A7-9111-9D601110A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A117-A3B8-488A-B364-427A0037D1B6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E286-EF50-46A7-9111-9D601110A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A117-A3B8-488A-B364-427A0037D1B6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E286-EF50-46A7-9111-9D601110A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A117-A3B8-488A-B364-427A0037D1B6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E286-EF50-46A7-9111-9D601110A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A117-A3B8-488A-B364-427A0037D1B6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E286-EF50-46A7-9111-9D601110A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A117-A3B8-488A-B364-427A0037D1B6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E286-EF50-46A7-9111-9D601110A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A117-A3B8-488A-B364-427A0037D1B6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E286-EF50-46A7-9111-9D601110A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A117-A3B8-488A-B364-427A0037D1B6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E286-EF50-46A7-9111-9D601110A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5EB5A117-A3B8-488A-B364-427A0037D1B6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E2A2E286-EF50-46A7-9111-9D601110A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EB5A117-A3B8-488A-B364-427A0037D1B6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2A2E286-EF50-46A7-9111-9D601110A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www.ntmdt.com/spm-principles/view/dc-contact-technique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4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5200" t="2018" r="10715"/>
          <a:stretch>
            <a:fillRect/>
          </a:stretch>
        </p:blipFill>
        <p:spPr bwMode="auto">
          <a:xfrm rot="16200000">
            <a:off x="1230159" y="-378002"/>
            <a:ext cx="3246023" cy="479706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 rtl="1"/>
            <a:r>
              <a:rPr lang="he-IL" dirty="0"/>
              <a:t>מודל להוראת </a:t>
            </a:r>
            <a:r>
              <a:rPr lang="en-US" dirty="0"/>
              <a:t>AFM</a:t>
            </a:r>
            <a:r>
              <a:rPr lang="he-IL" dirty="0"/>
              <a:t> בכיתה</a:t>
            </a:r>
            <a:br>
              <a:rPr lang="en-US" dirty="0"/>
            </a:br>
            <a:br>
              <a:rPr lang="en-US" sz="1600" b="0" dirty="0"/>
            </a:br>
            <a:endParaRPr lang="en-US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 rtl="1"/>
            <a:r>
              <a:rPr lang="he-IL" dirty="0"/>
              <a:t>ד"ר רון </a:t>
            </a:r>
            <a:r>
              <a:rPr lang="he-IL" dirty="0" err="1"/>
              <a:t>בלונדר</a:t>
            </a:r>
            <a:r>
              <a:rPr lang="he-IL" dirty="0"/>
              <a:t>, המחלקה להוראת המדעים, מכון ויצמן למדע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תיאור הפעולה של ה- </a:t>
            </a:r>
            <a:r>
              <a:rPr lang="en-US" dirty="0"/>
              <a:t>AFM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AFM principle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590800"/>
            <a:ext cx="38608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אינטראקציות בין הטיפ למשטח</a:t>
            </a:r>
            <a:endParaRPr lang="en-US" dirty="0"/>
          </a:p>
        </p:txBody>
      </p:sp>
      <p:sp>
        <p:nvSpPr>
          <p:cNvPr id="7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24200" y="1752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http://www.ntmdt.com/spm-principles/view/dc-contact-techniques</a:t>
            </a:r>
            <a:endParaRPr lang="he-IL" dirty="0"/>
          </a:p>
          <a:p>
            <a:endParaRPr lang="en-US" dirty="0"/>
          </a:p>
        </p:txBody>
      </p:sp>
      <p:pic>
        <p:nvPicPr>
          <p:cNvPr id="1028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676400"/>
            <a:ext cx="4953000" cy="3640456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14400" y="55626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sz="4800" dirty="0"/>
              <a:t>האם האיור מזכיר לכן משהו???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כיצד מזהים שינויי בגובה הטיפ?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No gai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743200"/>
            <a:ext cx="3771897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Graphic showing component parts of a SP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066800"/>
            <a:ext cx="6667500" cy="5543551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 noGrp="1"/>
          </p:cNvSpPr>
          <p:nvPr>
            <p:ph type="title" idx="4294967295"/>
          </p:nvPr>
        </p:nvSpPr>
        <p:spPr>
          <a:xfrm>
            <a:off x="914400" y="304800"/>
            <a:ext cx="7772400" cy="914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0" i="0" u="none" strike="noStrike" kern="1200" cap="none" spc="-100" normalizeH="0" baseline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מבנה ה- </a:t>
            </a:r>
            <a:r>
              <a:rPr kumimoji="0" lang="en-US" sz="4000" b="0" i="0" u="none" strike="noStrike" kern="1200" cap="none" spc="-100" normalizeH="0" baseline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AFM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00E0B-7C5C-A270-E65A-0EDB3C363AC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14400" y="304800"/>
            <a:ext cx="7772400" cy="914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0" i="0" u="none" strike="noStrike" kern="1200" cap="none" spc="-100" normalizeH="0" baseline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מודל מיקרוסקופי של תהליך הסריקה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4513" name="Picture 1" descr="STM tip trajectory over a surfa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371600"/>
            <a:ext cx="7620000" cy="4962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מבנה הטיפ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The end of this tip is often slightly rounded being around ten nanometers (0.00001 millimeters, or about 100 atoms) in radius. </a:t>
            </a:r>
            <a:endParaRPr lang="en-US" dirty="0"/>
          </a:p>
        </p:txBody>
      </p:sp>
      <p:pic>
        <p:nvPicPr>
          <p:cNvPr id="29700" name="Picture 4" descr="מבנה הטיפ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3429000"/>
            <a:ext cx="3810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הכנת מודל הוראה ל- </a:t>
            </a:r>
            <a:r>
              <a:rPr lang="en-US" dirty="0"/>
              <a:t>AFM</a:t>
            </a:r>
            <a:r>
              <a:rPr lang="he-IL" dirty="0"/>
              <a:t> בתיכון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048000"/>
            <a:ext cx="4185085" cy="1766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החומרים:</a:t>
            </a:r>
            <a:br>
              <a:rPr lang="he-IL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r>
              <a:rPr lang="he-IL" dirty="0"/>
              <a:t>קוביות לגו / קופסת קרטון</a:t>
            </a:r>
          </a:p>
          <a:p>
            <a:pPr algn="r" rtl="1">
              <a:buNone/>
            </a:pPr>
            <a:r>
              <a:rPr lang="he-IL" dirty="0"/>
              <a:t>לייזר (פוינטר)</a:t>
            </a:r>
          </a:p>
          <a:p>
            <a:pPr algn="r" rtl="1">
              <a:buNone/>
            </a:pPr>
            <a:r>
              <a:rPr lang="he-IL" dirty="0"/>
              <a:t>אטב</a:t>
            </a:r>
          </a:p>
          <a:p>
            <a:pPr algn="r" rtl="1">
              <a:buNone/>
            </a:pPr>
            <a:r>
              <a:rPr lang="he-IL" dirty="0"/>
              <a:t>מגנט</a:t>
            </a:r>
          </a:p>
          <a:p>
            <a:pPr algn="r" rtl="1">
              <a:buNone/>
            </a:pPr>
            <a:r>
              <a:rPr lang="he-IL" dirty="0"/>
              <a:t>פלסטלינה</a:t>
            </a:r>
          </a:p>
          <a:p>
            <a:pPr algn="r" rtl="1">
              <a:buNone/>
            </a:pPr>
            <a:endParaRPr lang="en-US" dirty="0"/>
          </a:p>
        </p:txBody>
      </p:sp>
      <p:pic>
        <p:nvPicPr>
          <p:cNvPr id="38915" name="Picture 3" descr="קוביות לגו / קופסת קרטון&#10;לייזר (פוינטר)&#10;אטב&#10;מגנט&#10;פלסטלינה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76400"/>
            <a:ext cx="328427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304800" y="6019800"/>
            <a:ext cx="853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David" pitchFamily="2" charset="-79"/>
              </a:rPr>
              <a:t>Planinšič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David" pitchFamily="2" charset="-79"/>
              </a:rPr>
              <a:t>, G.,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David" pitchFamily="2" charset="-79"/>
              </a:rPr>
              <a:t>Kovač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David" pitchFamily="2" charset="-79"/>
              </a:rPr>
              <a:t>, P. (2008).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David" pitchFamily="2" charset="-79"/>
              </a:rPr>
              <a:t>Nano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David" pitchFamily="2" charset="-79"/>
              </a:rPr>
              <a:t> goes to school: a teaching model of the atomic force microscope. 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David" pitchFamily="2" charset="-79"/>
              </a:rPr>
              <a:t>Physics Education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David" pitchFamily="2" charset="-79"/>
              </a:rPr>
              <a:t>, 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David" pitchFamily="2" charset="-79"/>
              </a:rPr>
              <a:t>43(1)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David" pitchFamily="2" charset="-79"/>
              </a:rPr>
              <a:t>, 37-45.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הכנת המשטח לסריקה:</a:t>
            </a:r>
            <a:endParaRPr lang="en-US" dirty="0"/>
          </a:p>
        </p:txBody>
      </p:sp>
      <p:pic>
        <p:nvPicPr>
          <p:cNvPr id="31745" name="Picture 1" descr="פקקים מחוברים למשטח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286000"/>
            <a:ext cx="6067425" cy="1753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57400" y="53340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800" dirty="0"/>
              <a:t>התלמידים לא חייבים לשתות בירה....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המודל בפעולה</a:t>
            </a:r>
            <a:endParaRPr lang="en-US" dirty="0"/>
          </a:p>
        </p:txBody>
      </p:sp>
      <p:pic>
        <p:nvPicPr>
          <p:cNvPr id="4" name="Content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14800" y="1828800"/>
            <a:ext cx="3429000" cy="4572000"/>
          </a:xfrm>
        </p:spPr>
      </p:pic>
      <p:sp>
        <p:nvSpPr>
          <p:cNvPr id="5" name="TextBox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33400" y="50292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000" dirty="0" err="1"/>
              <a:t>סוהיר</a:t>
            </a:r>
            <a:r>
              <a:rPr lang="he-IL" sz="2000" dirty="0"/>
              <a:t> </a:t>
            </a:r>
            <a:r>
              <a:rPr lang="he-IL" sz="2000" dirty="0" err="1"/>
              <a:t>סחניני</a:t>
            </a:r>
            <a:endParaRPr lang="he-IL" sz="2000" dirty="0"/>
          </a:p>
          <a:p>
            <a:pPr algn="r" rtl="1"/>
            <a:r>
              <a:rPr lang="he-IL" sz="2000" dirty="0"/>
              <a:t>סטודנטית בתוכנית קיסריה</a:t>
            </a:r>
          </a:p>
          <a:p>
            <a:pPr algn="r" rtl="1"/>
            <a:r>
              <a:rPr lang="he-IL" sz="2000" dirty="0"/>
              <a:t>מפעילה את המודל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en-US" dirty="0"/>
              <a:t>AFM</a:t>
            </a:r>
            <a:r>
              <a:rPr lang="he-IL" dirty="0"/>
              <a:t> –</a:t>
            </a:r>
            <a:r>
              <a:rPr lang="he-IL" dirty="0" err="1"/>
              <a:t> מיקרוסקופ</a:t>
            </a:r>
            <a:r>
              <a:rPr lang="he-IL" dirty="0"/>
              <a:t> כוח אטומי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5257800"/>
          </a:xfrm>
        </p:spPr>
        <p:txBody>
          <a:bodyPr>
            <a:normAutofit/>
          </a:bodyPr>
          <a:lstStyle/>
          <a:p>
            <a:pPr algn="r" rtl="1"/>
            <a:r>
              <a:rPr lang="he-IL" dirty="0"/>
              <a:t>בהרצאה יוסבר עקרון פעולת מכשיר ה-</a:t>
            </a:r>
            <a:r>
              <a:rPr lang="en-US" dirty="0"/>
              <a:t>AFM</a:t>
            </a:r>
            <a:endParaRPr lang="he-IL" dirty="0"/>
          </a:p>
          <a:p>
            <a:pPr algn="r" rtl="1"/>
            <a:r>
              <a:rPr lang="he-IL" dirty="0"/>
              <a:t>יוצגו קישורים טבעיים לתוכנית הלימודים בכימיה</a:t>
            </a:r>
          </a:p>
          <a:p>
            <a:pPr algn="r" rtl="1"/>
            <a:r>
              <a:rPr lang="he-IL" dirty="0"/>
              <a:t>ויוצג מודל המתאים להוראת </a:t>
            </a:r>
            <a:r>
              <a:rPr lang="en-US" dirty="0"/>
              <a:t>AFM</a:t>
            </a:r>
            <a:r>
              <a:rPr lang="he-IL" dirty="0"/>
              <a:t> לתלמידי תיכון</a:t>
            </a:r>
          </a:p>
          <a:p>
            <a:pPr algn="r" rtl="1"/>
            <a:endParaRPr lang="he-IL" dirty="0"/>
          </a:p>
          <a:p>
            <a:pPr algn="r" rtl="1"/>
            <a:endParaRPr lang="he-IL" dirty="0"/>
          </a:p>
          <a:p>
            <a:pPr algn="r" rtl="1"/>
            <a:endParaRPr lang="he-IL" dirty="0"/>
          </a:p>
          <a:p>
            <a:pPr algn="r" rtl="1"/>
            <a:r>
              <a:rPr lang="he-IL" dirty="0"/>
              <a:t>נלווה את ההרצאה בתהליך הערכה של הידע החדש </a:t>
            </a:r>
          </a:p>
          <a:p>
            <a:pPr algn="r" rtl="1"/>
            <a:endParaRPr lang="en-US" dirty="0"/>
          </a:p>
        </p:txBody>
      </p:sp>
      <p:pic>
        <p:nvPicPr>
          <p:cNvPr id="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3875263"/>
            <a:ext cx="3276600" cy="13833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תוצאות הניסוי:</a:t>
            </a:r>
            <a:endParaRPr lang="en-US" dirty="0"/>
          </a:p>
        </p:txBody>
      </p:sp>
      <p:pic>
        <p:nvPicPr>
          <p:cNvPr id="39938" name="Picture 2" descr="גרף של תוצאות הניסוי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95400"/>
            <a:ext cx="7164571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76466" y="4648200"/>
            <a:ext cx="700223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he-IL" sz="2800" dirty="0"/>
              <a:t>מודל לאינטראקציות המשיכה בין הטיפ </a:t>
            </a:r>
          </a:p>
          <a:p>
            <a:pPr algn="r" rtl="1"/>
            <a:r>
              <a:rPr lang="he-IL" sz="2800" dirty="0"/>
              <a:t>לאטומי הדוגמא הנסרקת</a:t>
            </a:r>
          </a:p>
          <a:p>
            <a:pPr algn="r" rtl="1">
              <a:lnSpc>
                <a:spcPct val="150000"/>
              </a:lnSpc>
            </a:pPr>
            <a:r>
              <a:rPr lang="he-IL" sz="2800" dirty="0"/>
              <a:t>מתאים להוראה כדוגמא לשימוש מתקדם המבוסס </a:t>
            </a:r>
          </a:p>
          <a:p>
            <a:pPr algn="r" rtl="1"/>
            <a:r>
              <a:rPr lang="he-IL" sz="2800" dirty="0"/>
              <a:t>על קישור בין </a:t>
            </a:r>
            <a:r>
              <a:rPr lang="he-IL" sz="2800" dirty="0" err="1"/>
              <a:t>מולקולרי</a:t>
            </a:r>
            <a:endParaRPr lang="en-US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"/>
            <a:ext cx="2857500" cy="2857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חשיבות החינוך בתחום: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895600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en-US" sz="3600" dirty="0"/>
              <a:t>“One of the great challenges for nanotechnology is education which is looming as a bottleneck for the development of the field”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err="1"/>
              <a:t>Roco</a:t>
            </a:r>
            <a:r>
              <a:rPr lang="en-US" dirty="0"/>
              <a:t>, 2002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title" idx="4294967295"/>
          </p:nvPr>
        </p:nvSpPr>
        <p:spPr>
          <a:xfrm>
            <a:off x="1066800" y="2667000"/>
            <a:ext cx="7772400" cy="1905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411480" marR="0" lvl="0" indent="-342900" algn="ctr" defTabSz="914400" rtl="1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AFM</a:t>
            </a:r>
            <a:endParaRPr kumimoji="0" lang="he-IL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ctr" defTabSz="914400" rtl="1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he-IL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מיקרוסקופ כוח אטומי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 err="1"/>
              <a:t>ננוכימיה</a:t>
            </a:r>
            <a:r>
              <a:rPr lang="he-IL" dirty="0"/>
              <a:t> וננוטכנולוגיה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7772400" cy="4572000"/>
          </a:xfrm>
        </p:spPr>
        <p:txBody>
          <a:bodyPr>
            <a:normAutofit fontScale="85000" lnSpcReduction="20000"/>
          </a:bodyPr>
          <a:lstStyle/>
          <a:p>
            <a:pPr algn="r" rtl="1"/>
            <a:endParaRPr lang="he-IL" dirty="0"/>
          </a:p>
          <a:p>
            <a:pPr algn="r" rtl="1"/>
            <a:endParaRPr lang="he-IL" dirty="0"/>
          </a:p>
          <a:p>
            <a:pPr algn="r" rtl="1"/>
            <a:r>
              <a:rPr lang="he-IL" dirty="0"/>
              <a:t>היכולת ליצור חומרים התקנים ומערכות </a:t>
            </a:r>
          </a:p>
          <a:p>
            <a:pPr algn="r" rtl="1">
              <a:buNone/>
            </a:pPr>
            <a:r>
              <a:rPr lang="he-IL" dirty="0"/>
              <a:t>	בעלות תכונות ושימושים חדשים על ידי עבודה ברמות האטומית, </a:t>
            </a:r>
            <a:r>
              <a:rPr lang="he-IL" dirty="0" err="1"/>
              <a:t>המולקולרית</a:t>
            </a:r>
            <a:r>
              <a:rPr lang="he-IL" dirty="0"/>
              <a:t> </a:t>
            </a:r>
            <a:r>
              <a:rPr lang="he-IL" dirty="0" err="1"/>
              <a:t>וסופראמולקולרית</a:t>
            </a:r>
            <a:r>
              <a:rPr lang="he-IL" dirty="0"/>
              <a:t>.</a:t>
            </a:r>
          </a:p>
          <a:p>
            <a:pPr algn="r" rtl="1">
              <a:buNone/>
            </a:pPr>
            <a:endParaRPr lang="he-IL" dirty="0"/>
          </a:p>
          <a:p>
            <a:pPr algn="r" rtl="1"/>
            <a:r>
              <a:rPr lang="he-IL" dirty="0"/>
              <a:t>תכונות חדשות אלה מהוות בסיס לפיתוח טכנולוגי בתחומים:</a:t>
            </a:r>
            <a:r>
              <a:rPr lang="en-US" dirty="0"/>
              <a:t> </a:t>
            </a:r>
            <a:r>
              <a:rPr lang="he-IL" dirty="0"/>
              <a:t>אלקטרוניקה, מגנטיות, רפואה, </a:t>
            </a:r>
            <a:r>
              <a:rPr lang="he-IL" dirty="0" err="1"/>
              <a:t>אופטואלקטרוניקה</a:t>
            </a:r>
            <a:r>
              <a:rPr lang="he-IL" dirty="0"/>
              <a:t> אנרגיה חלופית ועוד.</a:t>
            </a:r>
          </a:p>
          <a:p>
            <a:pPr algn="r" rtl="1"/>
            <a:endParaRPr lang="he-IL" dirty="0"/>
          </a:p>
          <a:p>
            <a:pPr algn="r" rtl="1"/>
            <a:r>
              <a:rPr lang="he-IL" dirty="0"/>
              <a:t>התפתחות בתחום הואצה עם התפתחות </a:t>
            </a:r>
            <a:r>
              <a:rPr lang="he-IL" dirty="0" err="1"/>
              <a:t>מקרוסקופיה</a:t>
            </a:r>
            <a:r>
              <a:rPr lang="he-IL" dirty="0"/>
              <a:t> המסוגלת לאפיין מערכות בסדר גודל </a:t>
            </a:r>
            <a:r>
              <a:rPr lang="he-IL" dirty="0" err="1"/>
              <a:t>ננומטרי</a:t>
            </a:r>
            <a:r>
              <a:rPr lang="he-IL" dirty="0"/>
              <a:t> -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כמה דוגמאות ליכולות של </a:t>
            </a:r>
            <a:r>
              <a:rPr lang="en-US" dirty="0"/>
              <a:t>AFM</a:t>
            </a:r>
          </a:p>
        </p:txBody>
      </p:sp>
      <p:pic>
        <p:nvPicPr>
          <p:cNvPr id="34818" name="Picture 2" descr="AFM Sampl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8193" y="1905000"/>
            <a:ext cx="6123207" cy="1143000"/>
          </a:xfrm>
          <a:prstGeom prst="rect">
            <a:avLst/>
          </a:prstGeom>
          <a:noFill/>
        </p:spPr>
      </p:pic>
      <p:pic>
        <p:nvPicPr>
          <p:cNvPr id="34819" name="Picture 3" descr="AFM Sampl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657600"/>
            <a:ext cx="6123214" cy="1143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85800" y="5105400"/>
            <a:ext cx="784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Chip structure in Silicon, CD </a:t>
            </a:r>
            <a:r>
              <a:rPr lang="en-US" sz="2400" dirty="0" err="1"/>
              <a:t>stamper</a:t>
            </a:r>
            <a:r>
              <a:rPr lang="en-US" sz="2400" dirty="0"/>
              <a:t>, </a:t>
            </a:r>
            <a:r>
              <a:rPr lang="en-US" sz="2400" dirty="0" err="1"/>
              <a:t>Nanotubes</a:t>
            </a:r>
            <a:r>
              <a:rPr lang="en-US" sz="2400" dirty="0"/>
              <a:t>, Glass beads, Microstructure, Gold clusters, Skin cross section, PS/PMMA film, Aluminum foil, and Staphylococcus </a:t>
            </a:r>
            <a:r>
              <a:rPr lang="en-US" sz="2400" dirty="0" err="1"/>
              <a:t>Aureus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title" idx="4294967295"/>
          </p:nvPr>
        </p:nvSpPr>
        <p:spPr>
          <a:xfrm>
            <a:off x="914400" y="5105400"/>
            <a:ext cx="7772400" cy="457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Application of scanning force microscopy to chromosome analysis (McMaster, 1993)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3794" name="Picture 2" descr="תמונת משטח ברמת הננו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5257800" cy="4229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תמונת </a:t>
            </a:r>
            <a:r>
              <a:rPr lang="en-US" dirty="0"/>
              <a:t>AFM</a:t>
            </a:r>
            <a:r>
              <a:rPr lang="he-IL" dirty="0"/>
              <a:t> של חיתוך גדיל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5486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AFM imaging of single </a:t>
            </a:r>
            <a:r>
              <a:rPr lang="en-US" b="1" dirty="0" err="1"/>
              <a:t>translocating</a:t>
            </a:r>
            <a:r>
              <a:rPr lang="en-US" b="1" dirty="0"/>
              <a:t> complexes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35842" name="Picture 2" descr="תמונת AFM של חיתוך גדיל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600200"/>
            <a:ext cx="3429000" cy="3429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 idx="4294967295"/>
          </p:nvPr>
        </p:nvSpPr>
        <p:spPr>
          <a:xfrm>
            <a:off x="1447800" y="5715000"/>
            <a:ext cx="518160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AFM image of  a CD-disk</a:t>
            </a:r>
          </a:p>
        </p:txBody>
      </p:sp>
      <p:pic>
        <p:nvPicPr>
          <p:cNvPr id="36866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714500"/>
            <a:ext cx="4309599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 idx="4294967295"/>
          </p:nvPr>
        </p:nvSpPr>
        <p:spPr>
          <a:xfrm>
            <a:off x="685800" y="5257800"/>
            <a:ext cx="7772400" cy="175432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Chemical Structure of a Molecule Resolved by Atomic Force Microscopy (Gross, 2009)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כתבה מרתקת בעלון מורי הכימיה "על כימיה" 2010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7890" name="Picture 2" descr="AFM image of  מולקולה&#10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09600"/>
            <a:ext cx="7696200" cy="371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828</TotalTime>
  <Words>397</Words>
  <Application>Microsoft Office PowerPoint</Application>
  <PresentationFormat>On-screen Show (4:3)</PresentationFormat>
  <Paragraphs>61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Consolas</vt:lpstr>
      <vt:lpstr>Corbel</vt:lpstr>
      <vt:lpstr>Wingdings</vt:lpstr>
      <vt:lpstr>Wingdings 2</vt:lpstr>
      <vt:lpstr>Wingdings 3</vt:lpstr>
      <vt:lpstr>Metro</vt:lpstr>
      <vt:lpstr>מודל להוראת AFM בכיתה  </vt:lpstr>
      <vt:lpstr>AFM – מיקרוסקופ כוח אטומי</vt:lpstr>
      <vt:lpstr>AFM מיקרוסקופ כוח אטומי</vt:lpstr>
      <vt:lpstr>ננוכימיה וננוטכנולוגיה</vt:lpstr>
      <vt:lpstr>כמה דוגמאות ליכולות של AFM</vt:lpstr>
      <vt:lpstr>Application of scanning force microscopy to chromosome analysis (McMaster, 1993) </vt:lpstr>
      <vt:lpstr>תמונת AFM של חיתוך גדיל </vt:lpstr>
      <vt:lpstr>AFM image of  a CD-disk</vt:lpstr>
      <vt:lpstr>The Chemical Structure of a Molecule Resolved by Atomic Force Microscopy (Gross, 2009) כתבה מרתקת בעלון מורי הכימיה "על כימיה" 2010 </vt:lpstr>
      <vt:lpstr>תיאור הפעולה של ה- AFM</vt:lpstr>
      <vt:lpstr>אינטראקציות בין הטיפ למשטח</vt:lpstr>
      <vt:lpstr>כיצד מזהים שינויי בגובה הטיפ?</vt:lpstr>
      <vt:lpstr>מבנה ה- AFM</vt:lpstr>
      <vt:lpstr>מודל מיקרוסקופי של תהליך הסריקה</vt:lpstr>
      <vt:lpstr>מבנה הטיפ</vt:lpstr>
      <vt:lpstr>הכנת מודל הוראה ל- AFM בתיכון</vt:lpstr>
      <vt:lpstr>החומרים: </vt:lpstr>
      <vt:lpstr>הכנת המשטח לסריקה:</vt:lpstr>
      <vt:lpstr>המודל בפעולה</vt:lpstr>
      <vt:lpstr>תוצאות הניסוי:</vt:lpstr>
      <vt:lpstr>חשיבות החינוך בתחום: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ננוכימיה – גישור הפער בין המחקר לכיתה</dc:title>
  <dc:creator>Shelly Livne</dc:creator>
  <cp:lastModifiedBy>Shelly Livne</cp:lastModifiedBy>
  <cp:revision>96</cp:revision>
  <dcterms:created xsi:type="dcterms:W3CDTF">2009-11-30T11:01:43Z</dcterms:created>
  <dcterms:modified xsi:type="dcterms:W3CDTF">2025-05-22T13:42:22Z</dcterms:modified>
</cp:coreProperties>
</file>