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4" r:id="rId1"/>
    <p:sldMasterId id="2147483726" r:id="rId2"/>
  </p:sldMasterIdLst>
  <p:sldIdLst>
    <p:sldId id="256" r:id="rId3"/>
    <p:sldId id="285" r:id="rId4"/>
    <p:sldId id="258" r:id="rId5"/>
    <p:sldId id="280" r:id="rId6"/>
    <p:sldId id="270" r:id="rId7"/>
    <p:sldId id="278" r:id="rId8"/>
    <p:sldId id="260" r:id="rId9"/>
    <p:sldId id="261" r:id="rId10"/>
    <p:sldId id="263" r:id="rId11"/>
    <p:sldId id="265" r:id="rId12"/>
    <p:sldId id="274" r:id="rId13"/>
    <p:sldId id="271" r:id="rId14"/>
    <p:sldId id="281" r:id="rId15"/>
    <p:sldId id="283" r:id="rId16"/>
    <p:sldId id="282" r:id="rId17"/>
    <p:sldId id="272" r:id="rId18"/>
    <p:sldId id="275" r:id="rId19"/>
    <p:sldId id="284" r:id="rId20"/>
    <p:sldId id="286" r:id="rId2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132"/>
    <a:srgbClr val="EF7C35"/>
    <a:srgbClr val="008080"/>
    <a:srgbClr val="FFFFCC"/>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6" d="100"/>
          <a:sy n="76" d="100"/>
        </p:scale>
        <p:origin x="485"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73D21A-70FF-4703-9613-BB63844FC85A}" type="doc">
      <dgm:prSet loTypeId="urn:microsoft.com/office/officeart/2005/8/layout/chevron1" loCatId="process" qsTypeId="urn:microsoft.com/office/officeart/2005/8/quickstyle/simple2" qsCatId="simple" csTypeId="urn:microsoft.com/office/officeart/2005/8/colors/colorful2" csCatId="colorful" phldr="1"/>
      <dgm:spPr/>
      <dgm:t>
        <a:bodyPr/>
        <a:lstStyle/>
        <a:p>
          <a:endParaRPr lang="en-US"/>
        </a:p>
      </dgm:t>
    </dgm:pt>
    <dgm:pt modelId="{867E7C1A-194F-4FCA-A774-88B9DDD66DE7}">
      <dgm:prSet custT="1"/>
      <dgm:spPr/>
      <dgm:t>
        <a:bodyPr/>
        <a:lstStyle/>
        <a:p>
          <a:r>
            <a:rPr lang="he-IL" sz="2000" b="1" dirty="0">
              <a:solidFill>
                <a:srgbClr val="001132"/>
              </a:solidFill>
            </a:rPr>
            <a:t>אל מעבדות אלו מועברים הממצאים שנאספו בזירת הפשע בידי טכנאי הזיהוי הפלילי  כדי לבדוק את הקשרם הפיזי עם  החשוד, אשר יהפוך בעקבות פיענוחם - לנאשם במשפט.</a:t>
          </a:r>
          <a:endParaRPr lang="en-US" sz="2000" b="1" dirty="0">
            <a:solidFill>
              <a:srgbClr val="001132"/>
            </a:solidFill>
          </a:endParaRPr>
        </a:p>
      </dgm:t>
    </dgm:pt>
    <dgm:pt modelId="{C7F29D19-EE92-443D-A7FC-22EB03C3A4AF}" type="parTrans" cxnId="{E3DA477D-5C09-409E-A4A0-8D00075FFE36}">
      <dgm:prSet/>
      <dgm:spPr/>
      <dgm:t>
        <a:bodyPr/>
        <a:lstStyle/>
        <a:p>
          <a:endParaRPr lang="en-US">
            <a:solidFill>
              <a:srgbClr val="001132"/>
            </a:solidFill>
          </a:endParaRPr>
        </a:p>
      </dgm:t>
    </dgm:pt>
    <dgm:pt modelId="{BAE202E8-A07C-442C-B200-6F097AACC422}" type="sibTrans" cxnId="{E3DA477D-5C09-409E-A4A0-8D00075FFE36}">
      <dgm:prSet/>
      <dgm:spPr/>
      <dgm:t>
        <a:bodyPr/>
        <a:lstStyle/>
        <a:p>
          <a:endParaRPr lang="en-US">
            <a:solidFill>
              <a:srgbClr val="001132"/>
            </a:solidFill>
          </a:endParaRPr>
        </a:p>
      </dgm:t>
    </dgm:pt>
    <dgm:pt modelId="{0814D148-0717-43E5-8317-FD703B488A65}">
      <dgm:prSet custT="1"/>
      <dgm:spPr/>
      <dgm:t>
        <a:bodyPr/>
        <a:lstStyle/>
        <a:p>
          <a:r>
            <a:rPr lang="he-IL" sz="2000" b="1" dirty="0">
              <a:solidFill>
                <a:srgbClr val="001132"/>
              </a:solidFill>
            </a:rPr>
            <a:t>במידה ומוצאים קשר בין הממצא למבצע הפשע - הממצא יהפוך למוצג ובהמשך לראיה משפטית אשר תצביע על מידת מערבותו של הנאשם כמבצע הפשע.</a:t>
          </a:r>
          <a:endParaRPr lang="en-US" sz="2000" b="1" dirty="0">
            <a:solidFill>
              <a:srgbClr val="001132"/>
            </a:solidFill>
          </a:endParaRPr>
        </a:p>
      </dgm:t>
    </dgm:pt>
    <dgm:pt modelId="{0F1EF5F0-2F9D-408B-B46E-6AFCD1C36A62}" type="parTrans" cxnId="{08587E46-F563-4F79-AB67-49E07D4E75F5}">
      <dgm:prSet/>
      <dgm:spPr/>
      <dgm:t>
        <a:bodyPr/>
        <a:lstStyle/>
        <a:p>
          <a:endParaRPr lang="en-US">
            <a:solidFill>
              <a:srgbClr val="001132"/>
            </a:solidFill>
          </a:endParaRPr>
        </a:p>
      </dgm:t>
    </dgm:pt>
    <dgm:pt modelId="{338AD285-A220-4133-AA90-1A2E6F8F432A}" type="sibTrans" cxnId="{08587E46-F563-4F79-AB67-49E07D4E75F5}">
      <dgm:prSet/>
      <dgm:spPr/>
      <dgm:t>
        <a:bodyPr/>
        <a:lstStyle/>
        <a:p>
          <a:endParaRPr lang="en-US">
            <a:solidFill>
              <a:srgbClr val="001132"/>
            </a:solidFill>
          </a:endParaRPr>
        </a:p>
      </dgm:t>
    </dgm:pt>
    <dgm:pt modelId="{D4E115C4-E915-40C6-B5FF-E797EA1E46FB}" type="pres">
      <dgm:prSet presAssocID="{FC73D21A-70FF-4703-9613-BB63844FC85A}" presName="Name0" presStyleCnt="0">
        <dgm:presLayoutVars>
          <dgm:dir/>
          <dgm:animLvl val="lvl"/>
          <dgm:resizeHandles val="exact"/>
        </dgm:presLayoutVars>
      </dgm:prSet>
      <dgm:spPr/>
    </dgm:pt>
    <dgm:pt modelId="{1C8C9690-30DF-4648-BCE3-09CB91CF8BAC}" type="pres">
      <dgm:prSet presAssocID="{867E7C1A-194F-4FCA-A774-88B9DDD66DE7}" presName="parTxOnly" presStyleLbl="node1" presStyleIdx="0" presStyleCnt="2" custFlipHor="1" custScaleX="95443" custScaleY="94553" custLinFactX="16231" custLinFactNeighborX="100000" custLinFactNeighborY="-71379">
        <dgm:presLayoutVars>
          <dgm:chMax val="0"/>
          <dgm:chPref val="0"/>
          <dgm:bulletEnabled val="1"/>
        </dgm:presLayoutVars>
      </dgm:prSet>
      <dgm:spPr/>
    </dgm:pt>
    <dgm:pt modelId="{CBD47D70-581A-4871-BD18-79D94875AC9F}" type="pres">
      <dgm:prSet presAssocID="{BAE202E8-A07C-442C-B200-6F097AACC422}" presName="parTxOnlySpace" presStyleCnt="0"/>
      <dgm:spPr/>
    </dgm:pt>
    <dgm:pt modelId="{D77EE331-5D44-4971-9F80-D43AD8D429B2}" type="pres">
      <dgm:prSet presAssocID="{0814D148-0717-43E5-8317-FD703B488A65}" presName="parTxOnly" presStyleLbl="node1" presStyleIdx="1" presStyleCnt="2" custFlipHor="1" custScaleX="98618" custScaleY="97565" custLinFactX="-8322" custLinFactNeighborX="-100000" custLinFactNeighborY="39655">
        <dgm:presLayoutVars>
          <dgm:chMax val="0"/>
          <dgm:chPref val="0"/>
          <dgm:bulletEnabled val="1"/>
        </dgm:presLayoutVars>
      </dgm:prSet>
      <dgm:spPr/>
    </dgm:pt>
  </dgm:ptLst>
  <dgm:cxnLst>
    <dgm:cxn modelId="{C6C2FD20-959C-4E10-B753-F82B43EBE08C}" type="presOf" srcId="{867E7C1A-194F-4FCA-A774-88B9DDD66DE7}" destId="{1C8C9690-30DF-4648-BCE3-09CB91CF8BAC}" srcOrd="0" destOrd="0" presId="urn:microsoft.com/office/officeart/2005/8/layout/chevron1"/>
    <dgm:cxn modelId="{08587E46-F563-4F79-AB67-49E07D4E75F5}" srcId="{FC73D21A-70FF-4703-9613-BB63844FC85A}" destId="{0814D148-0717-43E5-8317-FD703B488A65}" srcOrd="1" destOrd="0" parTransId="{0F1EF5F0-2F9D-408B-B46E-6AFCD1C36A62}" sibTransId="{338AD285-A220-4133-AA90-1A2E6F8F432A}"/>
    <dgm:cxn modelId="{E3DA477D-5C09-409E-A4A0-8D00075FFE36}" srcId="{FC73D21A-70FF-4703-9613-BB63844FC85A}" destId="{867E7C1A-194F-4FCA-A774-88B9DDD66DE7}" srcOrd="0" destOrd="0" parTransId="{C7F29D19-EE92-443D-A7FC-22EB03C3A4AF}" sibTransId="{BAE202E8-A07C-442C-B200-6F097AACC422}"/>
    <dgm:cxn modelId="{3D1DB6F0-3C70-44D5-8347-375287102633}" type="presOf" srcId="{0814D148-0717-43E5-8317-FD703B488A65}" destId="{D77EE331-5D44-4971-9F80-D43AD8D429B2}" srcOrd="0" destOrd="0" presId="urn:microsoft.com/office/officeart/2005/8/layout/chevron1"/>
    <dgm:cxn modelId="{04AE10F4-C02F-44A5-8859-D118B79B88A4}" type="presOf" srcId="{FC73D21A-70FF-4703-9613-BB63844FC85A}" destId="{D4E115C4-E915-40C6-B5FF-E797EA1E46FB}" srcOrd="0" destOrd="0" presId="urn:microsoft.com/office/officeart/2005/8/layout/chevron1"/>
    <dgm:cxn modelId="{F28356AA-B47D-4C21-B812-BD6B2A682D39}" type="presParOf" srcId="{D4E115C4-E915-40C6-B5FF-E797EA1E46FB}" destId="{1C8C9690-30DF-4648-BCE3-09CB91CF8BAC}" srcOrd="0" destOrd="0" presId="urn:microsoft.com/office/officeart/2005/8/layout/chevron1"/>
    <dgm:cxn modelId="{C32DB5E5-587B-489A-9D9E-EB1325C85F3F}" type="presParOf" srcId="{D4E115C4-E915-40C6-B5FF-E797EA1E46FB}" destId="{CBD47D70-581A-4871-BD18-79D94875AC9F}" srcOrd="1" destOrd="0" presId="urn:microsoft.com/office/officeart/2005/8/layout/chevron1"/>
    <dgm:cxn modelId="{F3D8D3BA-7851-44D1-AFE2-4CB02C680F48}" type="presParOf" srcId="{D4E115C4-E915-40C6-B5FF-E797EA1E46FB}" destId="{D77EE331-5D44-4971-9F80-D43AD8D429B2}" srcOrd="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8C9690-30DF-4648-BCE3-09CB91CF8BAC}">
      <dsp:nvSpPr>
        <dsp:cNvPr id="0" name=""/>
        <dsp:cNvSpPr/>
      </dsp:nvSpPr>
      <dsp:spPr>
        <a:xfrm flipH="1">
          <a:off x="1296148" y="648069"/>
          <a:ext cx="4706095" cy="1864884"/>
        </a:xfrm>
        <a:prstGeom prst="chevr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he-IL" sz="2000" b="1" kern="1200" dirty="0">
              <a:solidFill>
                <a:srgbClr val="001132"/>
              </a:solidFill>
            </a:rPr>
            <a:t>אל מעבדות אלו מועברים הממצאים שנאספו בזירת הפשע בידי טכנאי הזיהוי הפלילי  כדי לבדוק את הקשרם הפיזי עם  החשוד, אשר יהפוך בעקבות פיענוחם - לנאשם במשפט.</a:t>
          </a:r>
          <a:endParaRPr lang="en-US" sz="2000" b="1" kern="1200" dirty="0">
            <a:solidFill>
              <a:srgbClr val="001132"/>
            </a:solidFill>
          </a:endParaRPr>
        </a:p>
      </dsp:txBody>
      <dsp:txXfrm>
        <a:off x="2228590" y="648069"/>
        <a:ext cx="2841211" cy="1864884"/>
      </dsp:txXfrm>
    </dsp:sp>
    <dsp:sp modelId="{D77EE331-5D44-4971-9F80-D43AD8D429B2}">
      <dsp:nvSpPr>
        <dsp:cNvPr id="0" name=""/>
        <dsp:cNvSpPr/>
      </dsp:nvSpPr>
      <dsp:spPr>
        <a:xfrm flipH="1">
          <a:off x="3312349" y="2808308"/>
          <a:ext cx="4862647" cy="1924290"/>
        </a:xfrm>
        <a:prstGeom prst="chevron">
          <a:avLst/>
        </a:prstGeom>
        <a:solidFill>
          <a:schemeClr val="accent2">
            <a:hueOff val="-1455363"/>
            <a:satOff val="-83928"/>
            <a:lumOff val="8628"/>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he-IL" sz="2000" b="1" kern="1200" dirty="0">
              <a:solidFill>
                <a:srgbClr val="001132"/>
              </a:solidFill>
            </a:rPr>
            <a:t>במידה ומוצאים קשר בין הממצא למבצע הפשע - הממצא יהפוך למוצג ובהמשך לראיה משפטית אשר תצביע על מידת מערבותו של הנאשם כמבצע הפשע.</a:t>
          </a:r>
          <a:endParaRPr lang="en-US" sz="2000" b="1" kern="1200" dirty="0">
            <a:solidFill>
              <a:srgbClr val="001132"/>
            </a:solidFill>
          </a:endParaRPr>
        </a:p>
      </dsp:txBody>
      <dsp:txXfrm>
        <a:off x="4274494" y="2808308"/>
        <a:ext cx="2938357" cy="192429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4253185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4176835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858932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E282BAE-A57A-4150-929E-A78A1F974D2A}"/>
              </a:ext>
            </a:extLst>
          </p:cNvPr>
          <p:cNvSpPr>
            <a:spLocks noGrp="1"/>
          </p:cNvSpPr>
          <p:nvPr>
            <p:ph type="ctrTitle"/>
          </p:nvPr>
        </p:nvSpPr>
        <p:spPr>
          <a:xfrm>
            <a:off x="1143000" y="1122363"/>
            <a:ext cx="6858000" cy="2387600"/>
          </a:xfrm>
        </p:spPr>
        <p:txBody>
          <a:bodyPr anchor="b"/>
          <a:lstStyle>
            <a:lvl1pPr algn="ctr">
              <a:defRPr sz="45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E26C59AF-98F8-4000-8C3B-F07825EB4BC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4225CEE0-6FF1-4971-9E1F-E79397DB5FD6}"/>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489DEC47-FF03-4493-A3D9-A454BE4DD9A4}"/>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1A6F2BF4-2CF3-4946-8B52-83AE29A32B2E}"/>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31398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6F77BB9-EFDF-46A8-92FC-FC250FCD2EE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E7739CAE-7B60-4C99-8B97-9E85AEC00160}"/>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430D1413-46E9-4055-9840-885B983F0076}"/>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472060AB-2C78-476D-8956-CA7EAC53298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47FE139F-74C3-428F-9A0F-96CFF932D4B8}"/>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379293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E53A1FE-3065-49A8-B708-5F70F1CD1063}"/>
              </a:ext>
            </a:extLst>
          </p:cNvPr>
          <p:cNvSpPr>
            <a:spLocks noGrp="1"/>
          </p:cNvSpPr>
          <p:nvPr>
            <p:ph type="title"/>
          </p:nvPr>
        </p:nvSpPr>
        <p:spPr>
          <a:xfrm>
            <a:off x="623888" y="1709739"/>
            <a:ext cx="7886700" cy="2852737"/>
          </a:xfrm>
        </p:spPr>
        <p:txBody>
          <a:bodyPr anchor="b"/>
          <a:lstStyle>
            <a:lvl1pPr>
              <a:defRPr sz="45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873AD4D-7F5D-4913-A5C3-7BE724C0A45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81C78FCF-545B-41E5-A26E-F375F7BD98B6}"/>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C6AF0DAF-B1F9-4E01-9397-DB7F90D2A19F}"/>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D99F1BB-3BAD-487B-87AE-5F081EFAFE9F}"/>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3569031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C29378-C645-40DE-8104-2C56EEE16E6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38486A1A-FC41-4274-BA14-9E593F1C7465}"/>
              </a:ext>
            </a:extLst>
          </p:cNvPr>
          <p:cNvSpPr>
            <a:spLocks noGrp="1"/>
          </p:cNvSpPr>
          <p:nvPr>
            <p:ph sz="half" idx="1"/>
          </p:nvPr>
        </p:nvSpPr>
        <p:spPr>
          <a:xfrm>
            <a:off x="628650" y="1825625"/>
            <a:ext cx="38862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CD335BDE-4331-4731-8D29-C4D27015CC2F}"/>
              </a:ext>
            </a:extLst>
          </p:cNvPr>
          <p:cNvSpPr>
            <a:spLocks noGrp="1"/>
          </p:cNvSpPr>
          <p:nvPr>
            <p:ph sz="half" idx="2"/>
          </p:nvPr>
        </p:nvSpPr>
        <p:spPr>
          <a:xfrm>
            <a:off x="4629150" y="1825625"/>
            <a:ext cx="38862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98547A64-3BA7-4FCE-B00C-D0D31F266271}"/>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מציין מיקום של כותרת תחתונה 5">
            <a:extLst>
              <a:ext uri="{FF2B5EF4-FFF2-40B4-BE49-F238E27FC236}">
                <a16:creationId xmlns:a16="http://schemas.microsoft.com/office/drawing/2014/main" id="{C0399708-F455-4B72-B3A4-32798D8BD733}"/>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C01F1287-5641-460C-8C7B-9C75633DA570}"/>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160446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FA4BFC0-71D5-4C8A-ABD8-B2DE9071A98C}"/>
              </a:ext>
            </a:extLst>
          </p:cNvPr>
          <p:cNvSpPr>
            <a:spLocks noGrp="1"/>
          </p:cNvSpPr>
          <p:nvPr>
            <p:ph type="title"/>
          </p:nvPr>
        </p:nvSpPr>
        <p:spPr>
          <a:xfrm>
            <a:off x="629841" y="365126"/>
            <a:ext cx="78867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E20991CC-4E0A-418E-8C0B-B11C6A1CBE6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95B80A99-F63A-43B2-87DE-7970D360D96B}"/>
              </a:ext>
            </a:extLst>
          </p:cNvPr>
          <p:cNvSpPr>
            <a:spLocks noGrp="1"/>
          </p:cNvSpPr>
          <p:nvPr>
            <p:ph sz="half" idx="2"/>
          </p:nvPr>
        </p:nvSpPr>
        <p:spPr>
          <a:xfrm>
            <a:off x="629842" y="2505075"/>
            <a:ext cx="3868340"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82244FDF-414C-4D25-A14E-D4382B2FC62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1A227309-BB70-4D8C-B39A-B23BD6B8DB89}"/>
              </a:ext>
            </a:extLst>
          </p:cNvPr>
          <p:cNvSpPr>
            <a:spLocks noGrp="1"/>
          </p:cNvSpPr>
          <p:nvPr>
            <p:ph sz="quarter" idx="4"/>
          </p:nvPr>
        </p:nvSpPr>
        <p:spPr>
          <a:xfrm>
            <a:off x="4629150" y="2505075"/>
            <a:ext cx="3887391"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878B8609-F58D-4D18-B8C9-BF2DAEFC3E1B}"/>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8" name="מציין מיקום של כותרת תחתונה 7">
            <a:extLst>
              <a:ext uri="{FF2B5EF4-FFF2-40B4-BE49-F238E27FC236}">
                <a16:creationId xmlns:a16="http://schemas.microsoft.com/office/drawing/2014/main" id="{1840BD44-F16F-4461-B949-6DCFD53EB417}"/>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1D61FE06-4A97-4EA1-B408-101B6EAC94E0}"/>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3774260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305C31F-8DB8-427A-B378-086CAF3D98A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DA93886-A83A-4639-AF4B-F3EE473E7D9B}"/>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4" name="מציין מיקום של כותרת תחתונה 3">
            <a:extLst>
              <a:ext uri="{FF2B5EF4-FFF2-40B4-BE49-F238E27FC236}">
                <a16:creationId xmlns:a16="http://schemas.microsoft.com/office/drawing/2014/main" id="{3CBC7271-8EFA-4931-8CC7-EC0F5FBD5B7B}"/>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C05CAA92-EF42-4C36-B5DD-F88204593418}"/>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3260540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7C0DDAD1-F99B-4F9D-B6A8-1A9BCF3F7007}"/>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3" name="מציין מיקום של כותרת תחתונה 2">
            <a:extLst>
              <a:ext uri="{FF2B5EF4-FFF2-40B4-BE49-F238E27FC236}">
                <a16:creationId xmlns:a16="http://schemas.microsoft.com/office/drawing/2014/main" id="{D5CCC5BC-30B4-4547-A787-BAC2EBE7138B}"/>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3ED84CA2-2F57-4AB3-BCF3-E202ED601690}"/>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077891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67AF90F-CFB1-456E-A3D2-D3B30FC1D239}"/>
              </a:ext>
            </a:extLst>
          </p:cNvPr>
          <p:cNvSpPr>
            <a:spLocks noGrp="1"/>
          </p:cNvSpPr>
          <p:nvPr>
            <p:ph type="title"/>
          </p:nvPr>
        </p:nvSpPr>
        <p:spPr>
          <a:xfrm>
            <a:off x="629841" y="457200"/>
            <a:ext cx="2949178" cy="1600200"/>
          </a:xfrm>
        </p:spPr>
        <p:txBody>
          <a:bodyPr anchor="b"/>
          <a:lstStyle>
            <a:lvl1pPr>
              <a:defRPr sz="24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037AC25E-F493-4011-897F-A3E6003D59F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260101C3-D404-4723-903A-CE3E1E8735B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418A0455-D92A-491A-95CF-D4040003DF8F}"/>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מציין מיקום של כותרת תחתונה 5">
            <a:extLst>
              <a:ext uri="{FF2B5EF4-FFF2-40B4-BE49-F238E27FC236}">
                <a16:creationId xmlns:a16="http://schemas.microsoft.com/office/drawing/2014/main" id="{5C4AA641-1ECA-4F35-8227-03D1AB6E5CB0}"/>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F8DC278B-1D80-4AEC-9D85-E35EDA0C890A}"/>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70152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14681449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A465FD0-98D2-40D9-9209-9564B4B2FC93}"/>
              </a:ext>
            </a:extLst>
          </p:cNvPr>
          <p:cNvSpPr>
            <a:spLocks noGrp="1"/>
          </p:cNvSpPr>
          <p:nvPr>
            <p:ph type="title"/>
          </p:nvPr>
        </p:nvSpPr>
        <p:spPr>
          <a:xfrm>
            <a:off x="629841" y="457200"/>
            <a:ext cx="2949178" cy="1600200"/>
          </a:xfrm>
        </p:spPr>
        <p:txBody>
          <a:bodyPr anchor="b"/>
          <a:lstStyle>
            <a:lvl1pPr>
              <a:defRPr sz="24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AB86292B-28B0-4156-99C7-60EC5C39894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he-IL"/>
          </a:p>
        </p:txBody>
      </p:sp>
      <p:sp>
        <p:nvSpPr>
          <p:cNvPr id="4" name="מציין מיקום טקסט 3">
            <a:extLst>
              <a:ext uri="{FF2B5EF4-FFF2-40B4-BE49-F238E27FC236}">
                <a16:creationId xmlns:a16="http://schemas.microsoft.com/office/drawing/2014/main" id="{0EC8256C-8198-48BA-ACDD-3B8B1BACF43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5AF3A26E-026C-4E04-BD6D-70842572BC5A}"/>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מציין מיקום של כותרת תחתונה 5">
            <a:extLst>
              <a:ext uri="{FF2B5EF4-FFF2-40B4-BE49-F238E27FC236}">
                <a16:creationId xmlns:a16="http://schemas.microsoft.com/office/drawing/2014/main" id="{D5AA834C-DB20-4F90-BECB-534B168842F1}"/>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01FE4514-5633-4B7B-9128-DC6F66DCE89E}"/>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41109827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6142194-ED33-48B2-B0A6-C295575B0B67}"/>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5148498-84BA-4538-BCAB-C4B12391FF9F}"/>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02F4FB6-3187-4626-AEC7-0DBB65CA7C81}"/>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F863489C-F3E6-4ED2-A09F-828B0DAD4B9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469934E-7875-4CFE-8FD7-F0C0AD4D2E7F}"/>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5017977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6CA0BDF7-A04C-4ADC-A565-D89AA486A33E}"/>
              </a:ext>
            </a:extLst>
          </p:cNvPr>
          <p:cNvSpPr>
            <a:spLocks noGrp="1"/>
          </p:cNvSpPr>
          <p:nvPr>
            <p:ph type="title" orient="vert"/>
          </p:nvPr>
        </p:nvSpPr>
        <p:spPr>
          <a:xfrm>
            <a:off x="6543675" y="365125"/>
            <a:ext cx="1971675"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66FE5B24-CB1D-4A57-BBBD-79E3824D3CCD}"/>
              </a:ext>
            </a:extLst>
          </p:cNvPr>
          <p:cNvSpPr>
            <a:spLocks noGrp="1"/>
          </p:cNvSpPr>
          <p:nvPr>
            <p:ph type="body" orient="vert" idx="1"/>
          </p:nvPr>
        </p:nvSpPr>
        <p:spPr>
          <a:xfrm>
            <a:off x="628650" y="365125"/>
            <a:ext cx="5800725"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40CBD58-992B-4D0C-A109-1DB7EF53242C}"/>
              </a:ext>
            </a:extLst>
          </p:cNvPr>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BF81F520-ECBF-4335-92D3-223FCA5329F1}"/>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CBA32F21-FA9B-4CA6-A5A5-13B2D0C78466}"/>
              </a:ext>
            </a:extLst>
          </p:cNvPr>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4148074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1624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985879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השוואה">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4" name="Content Placeholder 3"/>
          <p:cNvSpPr>
            <a:spLocks noGrp="1"/>
          </p:cNvSpPr>
          <p:nvPr>
            <p:ph sz="half" idx="2"/>
          </p:nvPr>
        </p:nvSpPr>
        <p:spPr>
          <a:xfrm>
            <a:off x="633845" y="2507551"/>
            <a:ext cx="3867150" cy="3680525"/>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6" name="Content Placeholder 5"/>
          <p:cNvSpPr>
            <a:spLocks noGrp="1"/>
          </p:cNvSpPr>
          <p:nvPr>
            <p:ph sz="quarter" idx="4"/>
          </p:nvPr>
        </p:nvSpPr>
        <p:spPr>
          <a:xfrm>
            <a:off x="4629150" y="2507551"/>
            <a:ext cx="3886201" cy="3680525"/>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7" name="Date Placeholder 6"/>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A1CB21B4-14E7-4A18-878A-B9F72008237D}" type="slidenum">
              <a:rPr lang="he-IL" smtClean="0"/>
              <a:pPr/>
              <a:t>‹#›</a:t>
            </a:fld>
            <a:endParaRPr lang="he-IL"/>
          </a:p>
        </p:txBody>
      </p:sp>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Tree>
    <p:extLst>
      <p:ext uri="{BB962C8B-B14F-4D97-AF65-F5344CB8AC3E}">
        <p14:creationId xmlns:p14="http://schemas.microsoft.com/office/powerpoint/2010/main" val="279024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כותרת בלבד">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A1CB21B4-14E7-4A18-878A-B9F72008237D}" type="slidenum">
              <a:rPr lang="he-IL" smtClean="0"/>
              <a:pPr/>
              <a:t>‹#›</a:t>
            </a:fld>
            <a:endParaRPr lang="he-IL"/>
          </a:p>
        </p:txBody>
      </p:sp>
      <p:sp>
        <p:nvSpPr>
          <p:cNvPr id="6" name="Title 5"/>
          <p:cNvSpPr>
            <a:spLocks noGrp="1"/>
          </p:cNvSpPr>
          <p:nvPr>
            <p:ph type="title"/>
          </p:nvPr>
        </p:nvSpPr>
        <p:spPr/>
        <p:txBody>
          <a:bodyPr/>
          <a:lstStyle/>
          <a:p>
            <a:r>
              <a:rPr lang="he-IL"/>
              <a:t>לחץ כדי לערוך סגנון כותרת של תבנית בסיס</a:t>
            </a:r>
            <a:endParaRPr lang="en-US"/>
          </a:p>
        </p:txBody>
      </p:sp>
    </p:spTree>
    <p:extLst>
      <p:ext uri="{BB962C8B-B14F-4D97-AF65-F5344CB8AC3E}">
        <p14:creationId xmlns:p14="http://schemas.microsoft.com/office/powerpoint/2010/main" val="398712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1285882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249272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he-IL"/>
              <a:t>לחץ כדי לערוך סגנון כותרת של תבנית בסיס</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CE02F548-3C5B-430D-8880-36E459EA260E}" type="datetimeFigureOut">
              <a:rPr lang="he-IL" smtClean="0"/>
              <a:pPr/>
              <a:t>ג'/טבת/תשפ"ו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1CB21B4-14E7-4A18-878A-B9F72008237D}" type="slidenum">
              <a:rPr lang="he-IL" smtClean="0"/>
              <a:pPr/>
              <a:t>‹#›</a:t>
            </a:fld>
            <a:endParaRPr lang="he-IL"/>
          </a:p>
        </p:txBody>
      </p:sp>
    </p:spTree>
    <p:extLst>
      <p:ext uri="{BB962C8B-B14F-4D97-AF65-F5344CB8AC3E}">
        <p14:creationId xmlns:p14="http://schemas.microsoft.com/office/powerpoint/2010/main" val="1285977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CE02F548-3C5B-430D-8880-36E459EA260E}" type="datetimeFigureOut">
              <a:rPr lang="he-IL" smtClean="0"/>
              <a:pPr/>
              <a:t>ג'/טבת/תשפ"ו</a:t>
            </a:fld>
            <a:endParaRPr lang="he-I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he-IL"/>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A1CB21B4-14E7-4A18-878A-B9F72008237D}" type="slidenum">
              <a:rPr lang="he-IL" smtClean="0"/>
              <a:pPr/>
              <a:t>‹#›</a:t>
            </a:fld>
            <a:endParaRPr lang="he-IL"/>
          </a:p>
        </p:txBody>
      </p:sp>
    </p:spTree>
    <p:extLst>
      <p:ext uri="{BB962C8B-B14F-4D97-AF65-F5344CB8AC3E}">
        <p14:creationId xmlns:p14="http://schemas.microsoft.com/office/powerpoint/2010/main" val="28950887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EA982F41-7581-4E0C-9FEA-06285B22C771}"/>
              </a:ext>
            </a:extLst>
          </p:cNvPr>
          <p:cNvSpPr>
            <a:spLocks noGrp="1"/>
          </p:cNvSpPr>
          <p:nvPr>
            <p:ph type="title"/>
          </p:nvPr>
        </p:nvSpPr>
        <p:spPr>
          <a:xfrm>
            <a:off x="628650" y="365126"/>
            <a:ext cx="78867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81806579-E838-4118-B33B-E7E030670E11}"/>
              </a:ext>
            </a:extLst>
          </p:cNvPr>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A5912BB-5EFF-4DEB-91E5-AA85BCEFB363}"/>
              </a:ext>
            </a:extLst>
          </p:cNvPr>
          <p:cNvSpPr>
            <a:spLocks noGrp="1"/>
          </p:cNvSpPr>
          <p:nvPr>
            <p:ph type="dt" sz="half" idx="2"/>
          </p:nvPr>
        </p:nvSpPr>
        <p:spPr>
          <a:xfrm>
            <a:off x="6457950" y="6356351"/>
            <a:ext cx="2057400" cy="365125"/>
          </a:xfrm>
          <a:prstGeom prst="rect">
            <a:avLst/>
          </a:prstGeom>
        </p:spPr>
        <p:txBody>
          <a:bodyPr vert="horz" lIns="91440" tIns="45720" rIns="91440" bIns="45720" rtlCol="1" anchor="ctr"/>
          <a:lstStyle>
            <a:lvl1pPr algn="r">
              <a:defRPr sz="900">
                <a:solidFill>
                  <a:schemeClr val="tx1">
                    <a:tint val="75000"/>
                  </a:schemeClr>
                </a:solidFill>
              </a:defRPr>
            </a:lvl1pPr>
          </a:lstStyle>
          <a:p>
            <a:fld id="{CE02F548-3C5B-430D-8880-36E459EA260E}" type="datetimeFigureOut">
              <a:rPr lang="he-IL" smtClean="0"/>
              <a:pPr/>
              <a:t>ג'/טבת/תשפ"ו</a:t>
            </a:fld>
            <a:endParaRPr lang="he-IL"/>
          </a:p>
        </p:txBody>
      </p:sp>
      <p:sp>
        <p:nvSpPr>
          <p:cNvPr id="5" name="מציין מיקום של כותרת תחתונה 4">
            <a:extLst>
              <a:ext uri="{FF2B5EF4-FFF2-40B4-BE49-F238E27FC236}">
                <a16:creationId xmlns:a16="http://schemas.microsoft.com/office/drawing/2014/main" id="{F125C3C0-CCF9-4E33-B82D-8A867BAF99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1" anchor="ctr"/>
          <a:lstStyle>
            <a:lvl1pPr algn="ctr">
              <a:defRPr sz="9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A37B6CDE-F873-4F9D-A6E9-29D513A0FA47}"/>
              </a:ext>
            </a:extLst>
          </p:cNvPr>
          <p:cNvSpPr>
            <a:spLocks noGrp="1"/>
          </p:cNvSpPr>
          <p:nvPr>
            <p:ph type="sldNum" sz="quarter" idx="4"/>
          </p:nvPr>
        </p:nvSpPr>
        <p:spPr>
          <a:xfrm>
            <a:off x="628650" y="6356351"/>
            <a:ext cx="2057400" cy="365125"/>
          </a:xfrm>
          <a:prstGeom prst="rect">
            <a:avLst/>
          </a:prstGeom>
        </p:spPr>
        <p:txBody>
          <a:bodyPr vert="horz" lIns="91440" tIns="45720" rIns="91440" bIns="45720" rtlCol="1" anchor="ctr"/>
          <a:lstStyle>
            <a:lvl1pPr algn="l">
              <a:defRPr sz="900">
                <a:solidFill>
                  <a:schemeClr val="tx1">
                    <a:tint val="75000"/>
                  </a:schemeClr>
                </a:solidFill>
              </a:defRPr>
            </a:lvl1pPr>
          </a:lstStyle>
          <a:p>
            <a:fld id="{A1CB21B4-14E7-4A18-878A-B9F72008237D}" type="slidenum">
              <a:rPr lang="he-IL" smtClean="0"/>
              <a:pPr/>
              <a:t>‹#›</a:t>
            </a:fld>
            <a:endParaRPr lang="he-IL"/>
          </a:p>
        </p:txBody>
      </p:sp>
    </p:spTree>
    <p:extLst>
      <p:ext uri="{BB962C8B-B14F-4D97-AF65-F5344CB8AC3E}">
        <p14:creationId xmlns:p14="http://schemas.microsoft.com/office/powerpoint/2010/main" val="160773472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r"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he-IL"/>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davidson.weizmann.ac.il/online/askexpert/chemistry/%D7%9E%D7%94%D7%99-%D7%AA%D7%92%D7%95%D7%91%D7%AA-%D7%93%D7%94%D7%99%D7%93%D7%A8%D7%A6%D7%99%D7%94-dehydration%D7%94%D7%AA%D7%99%D7%99%D7%91%D7%A9%D7%95%D7%AA-%D7%90%D7%99%D7%A6%D7%99%D7%A7" TargetMode="Externa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s://davidson.weizmann.ac.il/online/scienceathome/chemistry/%D7%9B%D7%A8%D7%95%D7%9E%D7%98%D7%95%D7%92%D7%A8%D7%A4%D7%99%D7%94-%D7%A9%D7%9C-%D7%98%D7%95%D7%A9-%D7%A9%D7%97%D7%95%D7%A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youtube.com/watch?v=kUV7YelqTU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hyperlink" Target="http://www.lifekeys.com/fingerprint.gif"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כותרת 1"/>
          <p:cNvSpPr>
            <a:spLocks noGrp="1"/>
          </p:cNvSpPr>
          <p:nvPr>
            <p:ph type="ctrTitle"/>
          </p:nvPr>
        </p:nvSpPr>
        <p:spPr>
          <a:xfrm>
            <a:off x="1475656" y="4869160"/>
            <a:ext cx="5875644" cy="1264588"/>
          </a:xfrm>
        </p:spPr>
        <p:txBody>
          <a:bodyPr anchor="ctr">
            <a:normAutofit/>
          </a:bodyPr>
          <a:lstStyle/>
          <a:p>
            <a:pPr algn="r"/>
            <a:r>
              <a:rPr lang="he-IL" dirty="0">
                <a:solidFill>
                  <a:srgbClr val="C00000"/>
                </a:solidFill>
              </a:rPr>
              <a:t>לאן נעלם </a:t>
            </a:r>
            <a:r>
              <a:rPr lang="he-IL" dirty="0" err="1">
                <a:solidFill>
                  <a:srgbClr val="C00000"/>
                </a:solidFill>
              </a:rPr>
              <a:t>הבוראקס</a:t>
            </a:r>
            <a:r>
              <a:rPr lang="he-IL" dirty="0">
                <a:solidFill>
                  <a:srgbClr val="C00000"/>
                </a:solidFill>
              </a:rPr>
              <a:t>???</a:t>
            </a:r>
          </a:p>
        </p:txBody>
      </p:sp>
      <p:sp>
        <p:nvSpPr>
          <p:cNvPr id="3" name="כותרת משנה 2"/>
          <p:cNvSpPr>
            <a:spLocks noGrp="1"/>
          </p:cNvSpPr>
          <p:nvPr>
            <p:ph type="subTitle" idx="1"/>
          </p:nvPr>
        </p:nvSpPr>
        <p:spPr>
          <a:xfrm>
            <a:off x="1907704" y="4293096"/>
            <a:ext cx="5399276" cy="1264587"/>
          </a:xfrm>
        </p:spPr>
        <p:txBody>
          <a:bodyPr anchor="ctr">
            <a:normAutofit/>
          </a:bodyPr>
          <a:lstStyle/>
          <a:p>
            <a:r>
              <a:rPr lang="he-IL" sz="3200" b="1" dirty="0"/>
              <a:t>המעבדה לזיהוי פלילי מציגה:</a:t>
            </a:r>
          </a:p>
          <a:p>
            <a:pPr algn="l"/>
            <a:endParaRPr lang="he-IL" sz="1700" dirty="0"/>
          </a:p>
        </p:txBody>
      </p:sp>
      <p:pic>
        <p:nvPicPr>
          <p:cNvPr id="4" name="תמונה 3" descr="לוגואים">
            <a:extLst>
              <a:ext uri="{FF2B5EF4-FFF2-40B4-BE49-F238E27FC236}">
                <a16:creationId xmlns:a16="http://schemas.microsoft.com/office/drawing/2014/main" id="{C7C97F0F-B8C0-464B-B9B0-603272E1F13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686914" y="193775"/>
            <a:ext cx="5206435" cy="307875"/>
          </a:xfrm>
          <a:prstGeom prst="rect">
            <a:avLst/>
          </a:prstGeom>
        </p:spPr>
      </p:pic>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331640" y="1301812"/>
            <a:ext cx="6336704" cy="3003521"/>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8"/>
          <p:cNvSpPr>
            <a:spLocks noGrp="1"/>
          </p:cNvSpPr>
          <p:nvPr>
            <p:ph type="ftr" sz="quarter" idx="11"/>
          </p:nvPr>
        </p:nvSpPr>
        <p:spPr>
          <a:xfrm>
            <a:off x="259968" y="5796875"/>
            <a:ext cx="7984440" cy="916211"/>
          </a:xfrm>
        </p:spPr>
        <p:txBody>
          <a:bodyPr/>
          <a:lstStyle/>
          <a:p>
            <a:r>
              <a:rPr lang="he-IL" b="1" dirty="0"/>
              <a:t>הפרויקט מבוצע עפ"י מכרז 09/07.13 עבור המזכירות הפדגוגית, משרד החינוך.</a:t>
            </a:r>
            <a:endParaRPr lang="he-IL" dirty="0"/>
          </a:p>
          <a:p>
            <a:r>
              <a:rPr lang="he-IL" b="1" dirty="0"/>
              <a:t>כל הזכויות שמורות למשרד החינוך</a:t>
            </a:r>
            <a:endParaRPr lang="he-IL" dirty="0"/>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1132"/>
        </a:solidFill>
        <a:effectLst/>
      </p:bgPr>
    </p:bg>
    <p:spTree>
      <p:nvGrpSpPr>
        <p:cNvPr id="1" name=""/>
        <p:cNvGrpSpPr/>
        <p:nvPr/>
      </p:nvGrpSpPr>
      <p:grpSpPr>
        <a:xfrm>
          <a:off x="0" y="0"/>
          <a:ext cx="0" cy="0"/>
          <a:chOff x="0" y="0"/>
          <a:chExt cx="0" cy="0"/>
        </a:xfrm>
      </p:grpSpPr>
      <p:sp>
        <p:nvSpPr>
          <p:cNvPr id="12290" name="WordArt 2"/>
          <p:cNvSpPr>
            <a:spLocks noGrp="1" noChangeArrowheads="1" noChangeShapeType="1" noTextEdit="1"/>
          </p:cNvSpPr>
          <p:nvPr>
            <p:ph type="title" idx="4294967295"/>
          </p:nvPr>
        </p:nvSpPr>
        <p:spPr bwMode="auto">
          <a:xfrm>
            <a:off x="3435591" y="354523"/>
            <a:ext cx="5334000" cy="762000"/>
          </a:xfrm>
          <a:prstGeom prst="rect">
            <a:avLst/>
          </a:prstGeom>
          <a:noFill/>
          <a:ln>
            <a:noFill/>
            <a:prstDash/>
          </a:ln>
          <a:effec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3600" b="1" i="0" u="none" strike="noStrike" kern="10" cap="none" spc="0" normalizeH="0" baseline="0" noProof="0" dirty="0">
                <a:ln w="12700">
                  <a:solidFill>
                    <a:schemeClr val="accent5"/>
                  </a:solidFill>
                  <a:prstDash val="solid"/>
                </a:ln>
                <a:pattFill prst="ltDnDiag">
                  <a:fgClr>
                    <a:schemeClr val="accent5">
                      <a:lumMod val="60000"/>
                      <a:lumOff val="40000"/>
                    </a:schemeClr>
                  </a:fgClr>
                  <a:bgClr>
                    <a:schemeClr val="bg1"/>
                  </a:bgClr>
                </a:pattFill>
                <a:effectLst/>
                <a:uLnTx/>
                <a:uFillTx/>
                <a:latin typeface="+mn-lt"/>
                <a:ea typeface="+mn-ea"/>
                <a:cs typeface="Narkisim"/>
              </a:rPr>
              <a:t>לא רק טביעת אצבעות...</a:t>
            </a:r>
          </a:p>
        </p:txBody>
      </p:sp>
      <p:pic>
        <p:nvPicPr>
          <p:cNvPr id="12297" name="Picture 5">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467544" y="908720"/>
            <a:ext cx="2789891" cy="2047291"/>
          </a:xfrm>
          <a:prstGeom prst="rect">
            <a:avLst/>
          </a:prstGeom>
          <a:ln>
            <a:noFill/>
          </a:ln>
          <a:effectLst>
            <a:softEdge rad="112500"/>
          </a:effectLst>
        </p:spPr>
      </p:pic>
      <p:sp>
        <p:nvSpPr>
          <p:cNvPr id="5" name="TextBox 4">
            <a:extLst>
              <a:ext uri="{FF2B5EF4-FFF2-40B4-BE49-F238E27FC236}">
                <a16:creationId xmlns:a16="http://schemas.microsoft.com/office/drawing/2014/main" id="{F3238189-9ADC-42E8-9E9D-713CF0641581}"/>
              </a:ext>
              <a:ext uri="{C183D7F6-B498-43B3-948B-1728B52AA6E4}">
                <adec:decorative xmlns:adec="http://schemas.microsoft.com/office/drawing/2017/decorative" val="1"/>
              </a:ext>
            </a:extLst>
          </p:cNvPr>
          <p:cNvSpPr txBox="1"/>
          <p:nvPr/>
        </p:nvSpPr>
        <p:spPr>
          <a:xfrm>
            <a:off x="3995936" y="1772816"/>
            <a:ext cx="4680520" cy="4031873"/>
          </a:xfrm>
          <a:prstGeom prst="rect">
            <a:avLst/>
          </a:prstGeom>
          <a:noFill/>
        </p:spPr>
        <p:txBody>
          <a:bodyPr wrap="square" rtlCol="1">
            <a:spAutoFit/>
          </a:bodyPr>
          <a:lstStyle/>
          <a:p>
            <a:r>
              <a:rPr lang="he-IL" sz="3200" b="1" spc="50" dirty="0">
                <a:ln w="0"/>
                <a:solidFill>
                  <a:schemeClr val="bg2"/>
                </a:solidFill>
                <a:effectLst>
                  <a:innerShdw blurRad="63500" dist="50800" dir="13500000">
                    <a:srgbClr val="000000">
                      <a:alpha val="50000"/>
                    </a:srgbClr>
                  </a:innerShdw>
                </a:effectLst>
              </a:rPr>
              <a:t>גם כפות רגליים יכולות להשאיר עקבות שניתן לזהות אדם מסוים.</a:t>
            </a:r>
          </a:p>
          <a:p>
            <a:endParaRPr lang="he-IL" sz="3200" b="1" spc="50" dirty="0">
              <a:ln w="0"/>
              <a:solidFill>
                <a:schemeClr val="bg2"/>
              </a:solidFill>
              <a:effectLst>
                <a:innerShdw blurRad="63500" dist="50800" dir="13500000">
                  <a:srgbClr val="000000">
                    <a:alpha val="50000"/>
                  </a:srgbClr>
                </a:innerShdw>
              </a:effectLst>
            </a:endParaRPr>
          </a:p>
          <a:p>
            <a:r>
              <a:rPr lang="he-IL" sz="3200" b="1" spc="50" dirty="0">
                <a:ln w="0"/>
                <a:solidFill>
                  <a:schemeClr val="bg2"/>
                </a:solidFill>
                <a:effectLst>
                  <a:innerShdw blurRad="63500" dist="50800" dir="13500000">
                    <a:srgbClr val="000000">
                      <a:alpha val="50000"/>
                    </a:srgbClr>
                  </a:innerShdw>
                </a:effectLst>
              </a:rPr>
              <a:t>אחרי זמן מה שאדם נועל נעליים, נוצרת שחיקה בסוליות האופיינית לצורת הליכתו</a:t>
            </a:r>
          </a:p>
        </p:txBody>
      </p:sp>
      <p:pic>
        <p:nvPicPr>
          <p:cNvPr id="7170" name="Picture 2">
            <a:extLs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0117" y="3518689"/>
            <a:ext cx="3048000" cy="2286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txBox="1">
            <a:spLocks noGrp="1"/>
          </p:cNvSpPr>
          <p:nvPr>
            <p:ph type="title" idx="4294967295"/>
          </p:nvPr>
        </p:nvSpPr>
        <p:spPr>
          <a:xfrm>
            <a:off x="971600" y="509834"/>
            <a:ext cx="6408712" cy="646331"/>
          </a:xfrm>
          <a:prstGeom prst="rect">
            <a:avLst/>
          </a:prstGeom>
          <a:noFill/>
          <a:ln>
            <a:noFill/>
            <a:prstDash/>
          </a:ln>
          <a:effectLst/>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3600" b="1" i="0" u="none" strike="noStrike" kern="1200" cap="none" spc="0" normalizeH="0" baseline="0" noProof="0" dirty="0">
                <a:ln>
                  <a:noFill/>
                </a:ln>
                <a:solidFill>
                  <a:srgbClr val="008080"/>
                </a:solidFill>
                <a:effectLst/>
                <a:uLnTx/>
                <a:uFillTx/>
                <a:latin typeface="+mn-lt"/>
                <a:ea typeface="+mn-ea"/>
                <a:cs typeface="+mn-cs"/>
              </a:rPr>
              <a:t>הכנת תבנית גבס לעקבות נעליים</a:t>
            </a:r>
          </a:p>
        </p:txBody>
      </p:sp>
      <p:sp>
        <p:nvSpPr>
          <p:cNvPr id="5" name="מלבן 4"/>
          <p:cNvSpPr/>
          <p:nvPr/>
        </p:nvSpPr>
        <p:spPr>
          <a:xfrm>
            <a:off x="4788023" y="1199622"/>
            <a:ext cx="3796901" cy="5262979"/>
          </a:xfrm>
          <a:prstGeom prst="rect">
            <a:avLst/>
          </a:prstGeom>
        </p:spPr>
        <p:txBody>
          <a:bodyPr wrap="square">
            <a:spAutoFit/>
          </a:bodyPr>
          <a:lstStyle/>
          <a:p>
            <a:pPr>
              <a:lnSpc>
                <a:spcPct val="150000"/>
              </a:lnSpc>
            </a:pPr>
            <a:r>
              <a:rPr lang="he-IL" sz="1600" b="1" dirty="0">
                <a:solidFill>
                  <a:schemeClr val="bg1"/>
                </a:solidFill>
              </a:rPr>
              <a:t>החומר גבס</a:t>
            </a:r>
            <a:r>
              <a:rPr lang="he-IL" sz="1600" b="1">
                <a:solidFill>
                  <a:schemeClr val="bg1"/>
                </a:solidFill>
              </a:rPr>
              <a:t>, נוסחתו </a:t>
            </a:r>
            <a:r>
              <a:rPr lang="en-US" sz="1600" b="1" dirty="0">
                <a:solidFill>
                  <a:schemeClr val="bg1"/>
                </a:solidFill>
              </a:rPr>
              <a:t>.</a:t>
            </a:r>
            <a:r>
              <a:rPr lang="en-US" sz="1600" b="1" dirty="0" err="1">
                <a:solidFill>
                  <a:schemeClr val="bg1"/>
                </a:solidFill>
              </a:rPr>
              <a:t>CaSO</a:t>
            </a:r>
            <a:r>
              <a:rPr lang="en-US" sz="1600" b="1" baseline="-25000" dirty="0" err="1">
                <a:solidFill>
                  <a:schemeClr val="bg1"/>
                </a:solidFill>
              </a:rPr>
              <a:t>4</a:t>
            </a:r>
            <a:r>
              <a:rPr lang="en-US" sz="1600" b="1" dirty="0" err="1">
                <a:solidFill>
                  <a:schemeClr val="bg1"/>
                </a:solidFill>
              </a:rPr>
              <a:t>×2H</a:t>
            </a:r>
            <a:r>
              <a:rPr lang="en-US" sz="1600" b="1" baseline="-25000" dirty="0" err="1">
                <a:solidFill>
                  <a:schemeClr val="bg1"/>
                </a:solidFill>
              </a:rPr>
              <a:t>2</a:t>
            </a:r>
            <a:r>
              <a:rPr lang="en-US" sz="1600" b="1" dirty="0" err="1">
                <a:solidFill>
                  <a:schemeClr val="bg1"/>
                </a:solidFill>
              </a:rPr>
              <a:t>O</a:t>
            </a:r>
            <a:r>
              <a:rPr lang="en-US" sz="1600" b="1" dirty="0">
                <a:solidFill>
                  <a:schemeClr val="bg1"/>
                </a:solidFill>
              </a:rPr>
              <a:t>, </a:t>
            </a:r>
            <a:r>
              <a:rPr lang="he-IL" sz="1600" b="1" dirty="0">
                <a:solidFill>
                  <a:schemeClr val="bg1"/>
                </a:solidFill>
              </a:rPr>
              <a:t> הסימון × מסמל שהחומר סופח לתוכו מולקולות של מים.</a:t>
            </a:r>
          </a:p>
          <a:p>
            <a:pPr>
              <a:lnSpc>
                <a:spcPct val="150000"/>
              </a:lnSpc>
            </a:pPr>
            <a:r>
              <a:rPr lang="he-IL" sz="1600" b="1" dirty="0">
                <a:solidFill>
                  <a:schemeClr val="bg1"/>
                </a:solidFill>
              </a:rPr>
              <a:t> במחצבות שמייצרות את הגבס, מוציאים אותו מהאדמה, ואז קולים אותו בתנורים ענקיים, שגורמים למולקולות המים לצאת מהגביש, והוא הופך לאבקה דקה שנוסחתה הכימית </a:t>
            </a:r>
            <a:r>
              <a:rPr lang="en-US" sz="1600" b="1" dirty="0">
                <a:solidFill>
                  <a:schemeClr val="bg1"/>
                </a:solidFill>
              </a:rPr>
              <a:t>CaSO</a:t>
            </a:r>
            <a:r>
              <a:rPr lang="en-US" sz="1600" b="1" baseline="-25000" dirty="0">
                <a:solidFill>
                  <a:schemeClr val="bg1"/>
                </a:solidFill>
              </a:rPr>
              <a:t>4</a:t>
            </a:r>
            <a:r>
              <a:rPr lang="en-US" sz="1600" b="1" dirty="0">
                <a:solidFill>
                  <a:schemeClr val="bg1"/>
                </a:solidFill>
              </a:rPr>
              <a:t>×½H</a:t>
            </a:r>
            <a:r>
              <a:rPr lang="en-US" sz="1600" b="1" baseline="-25000" dirty="0">
                <a:solidFill>
                  <a:schemeClr val="bg1"/>
                </a:solidFill>
              </a:rPr>
              <a:t>2</a:t>
            </a:r>
            <a:r>
              <a:rPr lang="en-US" sz="1600" b="1" dirty="0">
                <a:solidFill>
                  <a:schemeClr val="bg1"/>
                </a:solidFill>
              </a:rPr>
              <a:t>O. </a:t>
            </a:r>
            <a:endParaRPr lang="he-IL" sz="1600" b="1" dirty="0">
              <a:solidFill>
                <a:schemeClr val="bg1"/>
              </a:solidFill>
            </a:endParaRPr>
          </a:p>
          <a:p>
            <a:pPr>
              <a:lnSpc>
                <a:spcPct val="150000"/>
              </a:lnSpc>
            </a:pPr>
            <a:endParaRPr lang="he-IL" sz="1600" b="1" dirty="0">
              <a:solidFill>
                <a:schemeClr val="bg1"/>
              </a:solidFill>
            </a:endParaRPr>
          </a:p>
          <a:p>
            <a:pPr>
              <a:lnSpc>
                <a:spcPct val="150000"/>
              </a:lnSpc>
            </a:pPr>
            <a:r>
              <a:rPr lang="he-IL" sz="1600" b="1" dirty="0">
                <a:solidFill>
                  <a:schemeClr val="bg1"/>
                </a:solidFill>
              </a:rPr>
              <a:t>כאשר רוצים להשתמש בגבס – למשל כדי לסתום חור בקיר, או כדי ליצוק אותו לתבנית – מרטיבים אותו, ואז מתרחשת התגובה ההפוכה, מים נכנסים חזרה לגביש, והוא הופך חזרה לגבס מוצק.</a:t>
            </a:r>
          </a:p>
        </p:txBody>
      </p:sp>
      <p:sp>
        <p:nvSpPr>
          <p:cNvPr id="3" name="TextBox 2">
            <a:hlinkClick r:id="rId2"/>
            <a:extLst>
              <a:ext uri="{FF2B5EF4-FFF2-40B4-BE49-F238E27FC236}">
                <a16:creationId xmlns:a16="http://schemas.microsoft.com/office/drawing/2014/main" id="{A7831BF3-5260-40BA-B5DA-58B1F28AA6B8}"/>
              </a:ext>
            </a:extLst>
          </p:cNvPr>
          <p:cNvSpPr txBox="1"/>
          <p:nvPr/>
        </p:nvSpPr>
        <p:spPr>
          <a:xfrm>
            <a:off x="179512" y="5805264"/>
            <a:ext cx="2772308" cy="369332"/>
          </a:xfrm>
          <a:prstGeom prst="rect">
            <a:avLst/>
          </a:prstGeom>
          <a:noFill/>
        </p:spPr>
        <p:txBody>
          <a:bodyPr wrap="square" rtlCol="1">
            <a:spAutoFit/>
          </a:bodyPr>
          <a:lstStyle/>
          <a:p>
            <a:r>
              <a:rPr lang="he-IL" dirty="0"/>
              <a:t>קישור להסבר באתר דוידסון</a:t>
            </a:r>
          </a:p>
        </p:txBody>
      </p:sp>
      <p:pic>
        <p:nvPicPr>
          <p:cNvPr id="8194" name="Picture 2" descr="ערבוב גבס"/>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611560" y="1916832"/>
            <a:ext cx="3348373" cy="338437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2123728" y="-33960"/>
            <a:ext cx="4546848" cy="1143000"/>
          </a:xfrm>
        </p:spPr>
        <p:txBody>
          <a:bodyPr>
            <a:noAutofit/>
          </a:bodyPr>
          <a:lstStyle/>
          <a:p>
            <a:pPr algn="ctr"/>
            <a:r>
              <a:rPr lang="he-IL" sz="5400" b="1" dirty="0">
                <a:ln w="6600">
                  <a:solidFill>
                    <a:schemeClr val="accent2"/>
                  </a:solidFill>
                  <a:prstDash val="solid"/>
                </a:ln>
                <a:solidFill>
                  <a:srgbClr val="FFFFFF"/>
                </a:solidFill>
                <a:effectLst>
                  <a:outerShdw dist="38100" dir="2700000" algn="tl" rotWithShape="0">
                    <a:schemeClr val="accent2"/>
                  </a:outerShdw>
                </a:effectLst>
              </a:rPr>
              <a:t>מעבדת מסמכים</a:t>
            </a:r>
          </a:p>
        </p:txBody>
      </p:sp>
      <p:sp>
        <p:nvSpPr>
          <p:cNvPr id="3" name="מציין מיקום תוכן 2"/>
          <p:cNvSpPr>
            <a:spLocks noGrp="1"/>
          </p:cNvSpPr>
          <p:nvPr>
            <p:ph idx="1"/>
          </p:nvPr>
        </p:nvSpPr>
        <p:spPr>
          <a:xfrm>
            <a:off x="1792808" y="1109040"/>
            <a:ext cx="7036296" cy="5748960"/>
          </a:xfrm>
        </p:spPr>
        <p:txBody>
          <a:bodyPr>
            <a:normAutofit fontScale="70000" lnSpcReduction="20000"/>
          </a:bodyPr>
          <a:lstStyle/>
          <a:p>
            <a:pPr marL="0" indent="0">
              <a:buNone/>
            </a:pPr>
            <a:r>
              <a:rPr lang="he-IL" sz="3200" b="1" dirty="0">
                <a:solidFill>
                  <a:schemeClr val="bg1"/>
                </a:solidFill>
              </a:rPr>
              <a:t>זיהוי דיו בעזרת </a:t>
            </a:r>
            <a:r>
              <a:rPr lang="he-IL" sz="3200" b="1" dirty="0" err="1">
                <a:solidFill>
                  <a:schemeClr val="bg1"/>
                </a:solidFill>
              </a:rPr>
              <a:t>כרומוטוגרפיה</a:t>
            </a:r>
            <a:endParaRPr lang="he-IL" sz="3200" b="1" dirty="0">
              <a:solidFill>
                <a:schemeClr val="bg1"/>
              </a:solidFill>
            </a:endParaRPr>
          </a:p>
          <a:p>
            <a:pPr marL="0" indent="0">
              <a:buNone/>
            </a:pPr>
            <a:endParaRPr lang="he-IL" sz="1100" b="1" dirty="0">
              <a:solidFill>
                <a:schemeClr val="bg1"/>
              </a:solidFill>
            </a:endParaRPr>
          </a:p>
          <a:p>
            <a:pPr marL="0" indent="0">
              <a:lnSpc>
                <a:spcPct val="160000"/>
              </a:lnSpc>
              <a:buNone/>
            </a:pPr>
            <a:r>
              <a:rPr lang="he-IL" dirty="0">
                <a:solidFill>
                  <a:schemeClr val="bg1"/>
                </a:solidFill>
              </a:rPr>
              <a:t>כרומטוגרפיה היא שיטה המאפשרת הפרדה של חומרים </a:t>
            </a:r>
          </a:p>
          <a:p>
            <a:pPr marL="0" indent="0">
              <a:lnSpc>
                <a:spcPct val="160000"/>
              </a:lnSpc>
              <a:buNone/>
            </a:pPr>
            <a:r>
              <a:rPr lang="he-IL" dirty="0">
                <a:solidFill>
                  <a:schemeClr val="bg1"/>
                </a:solidFill>
              </a:rPr>
              <a:t>המצויים בתערובת. </a:t>
            </a:r>
          </a:p>
          <a:p>
            <a:pPr marL="0" indent="0">
              <a:lnSpc>
                <a:spcPct val="160000"/>
              </a:lnSpc>
              <a:buNone/>
            </a:pPr>
            <a:r>
              <a:rPr lang="he-IL" dirty="0">
                <a:solidFill>
                  <a:schemeClr val="bg1"/>
                </a:solidFill>
              </a:rPr>
              <a:t>הטוש השחור הוא תערובת של דיו בכמה צבעים.</a:t>
            </a:r>
          </a:p>
          <a:p>
            <a:pPr marL="0" indent="0">
              <a:lnSpc>
                <a:spcPct val="160000"/>
              </a:lnSpc>
              <a:buNone/>
            </a:pPr>
            <a:r>
              <a:rPr lang="he-IL" dirty="0">
                <a:solidFill>
                  <a:schemeClr val="bg1"/>
                </a:solidFill>
              </a:rPr>
              <a:t> המים מטפסים במעלה רצועת הנייר על פי עקרון הנימיות .</a:t>
            </a:r>
          </a:p>
          <a:p>
            <a:pPr marL="0" indent="0">
              <a:lnSpc>
                <a:spcPct val="160000"/>
              </a:lnSpc>
              <a:buNone/>
            </a:pPr>
            <a:r>
              <a:rPr lang="he-IL" dirty="0">
                <a:solidFill>
                  <a:schemeClr val="bg1"/>
                </a:solidFill>
              </a:rPr>
              <a:t> כאשר טיפת המים מגיעה אל קו הדיו השחור, הדיו נמס</a:t>
            </a:r>
          </a:p>
          <a:p>
            <a:pPr marL="0" indent="0">
              <a:lnSpc>
                <a:spcPct val="160000"/>
              </a:lnSpc>
              <a:buNone/>
            </a:pPr>
            <a:r>
              <a:rPr lang="he-IL" dirty="0">
                <a:solidFill>
                  <a:schemeClr val="bg1"/>
                </a:solidFill>
              </a:rPr>
              <a:t> במים,. הדיו אמנם מצליח לטפס ביחד עם המים, אבל כל צבע של דיו עולה לגובה שונה. כך למעשה נעשית ההפרדה: מרכיבי התערובת שאינם יוצרים אינטראקציות חזקות (כלומר כוחות משיכה) עם מולקולות הנייר מטפסים עם המים במהירות במעלה הנייר, ואילו המרכיבים שיוצרים אינטראקציות חזקות עם הנייר מזדחלים באיטיות, כי הם נשארים דבוקים יותר זמן בחוזקה לנייר. </a:t>
            </a:r>
          </a:p>
          <a:p>
            <a:pPr marL="0" indent="0">
              <a:lnSpc>
                <a:spcPct val="160000"/>
              </a:lnSpc>
              <a:buNone/>
            </a:pPr>
            <a:r>
              <a:rPr lang="he-IL" dirty="0">
                <a:solidFill>
                  <a:schemeClr val="bg1"/>
                </a:solidFill>
              </a:rPr>
              <a:t>אם נשתמש בממס שונה ממים, האינטראקציות עם הממס יהיו שונות ומרכיבי התערובת יטפסו באופן שונה במעלה הנייר</a:t>
            </a:r>
          </a:p>
          <a:p>
            <a:pPr marL="0" indent="0">
              <a:lnSpc>
                <a:spcPct val="160000"/>
              </a:lnSpc>
              <a:buNone/>
            </a:pPr>
            <a:r>
              <a:rPr lang="he-IL" dirty="0">
                <a:solidFill>
                  <a:schemeClr val="bg1"/>
                </a:solidFill>
              </a:rPr>
              <a:t>התוצאה המתקבלת היא שורה של צבעים, שכל אחד מהם מייצג אחד ממרכיבי התערובת.</a:t>
            </a:r>
          </a:p>
        </p:txBody>
      </p:sp>
      <p:sp>
        <p:nvSpPr>
          <p:cNvPr id="5" name="TextBox 4">
            <a:hlinkClick r:id="rId2"/>
            <a:extLst>
              <a:ext uri="{FF2B5EF4-FFF2-40B4-BE49-F238E27FC236}">
                <a16:creationId xmlns:a16="http://schemas.microsoft.com/office/drawing/2014/main" id="{AA1C1CCA-643A-4924-8837-60FED9B5307B}"/>
              </a:ext>
            </a:extLst>
          </p:cNvPr>
          <p:cNvSpPr txBox="1"/>
          <p:nvPr/>
        </p:nvSpPr>
        <p:spPr>
          <a:xfrm>
            <a:off x="-2124744" y="6488668"/>
            <a:ext cx="4752528" cy="369332"/>
          </a:xfrm>
          <a:prstGeom prst="rect">
            <a:avLst/>
          </a:prstGeom>
          <a:noFill/>
        </p:spPr>
        <p:txBody>
          <a:bodyPr wrap="square" rtlCol="1">
            <a:spAutoFit/>
          </a:bodyPr>
          <a:lstStyle/>
          <a:p>
            <a:r>
              <a:rPr lang="he-IL" dirty="0">
                <a:solidFill>
                  <a:schemeClr val="bg1"/>
                </a:solidFill>
              </a:rPr>
              <a:t>קישור לסרטון באתר  דוידסון</a:t>
            </a:r>
          </a:p>
        </p:txBody>
      </p:sp>
      <p:pic>
        <p:nvPicPr>
          <p:cNvPr id="9218" name="Picture 2" descr="כרומטוגרפית דיו"/>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9550" y="1196752"/>
            <a:ext cx="3562615" cy="23762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07F986D5-DC2D-4039-AD90-F3A957B46369}"/>
              </a:ext>
            </a:extLst>
          </p:cNvPr>
          <p:cNvSpPr>
            <a:spLocks noGrp="1"/>
          </p:cNvSpPr>
          <p:nvPr>
            <p:ph type="title" idx="4294967295"/>
          </p:nvPr>
        </p:nvSpPr>
        <p:spPr>
          <a:xfrm>
            <a:off x="1377804" y="82964"/>
            <a:ext cx="6534472" cy="14465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400" b="0" i="0" u="none" strike="noStrike" kern="1200" cap="none" spc="0" normalizeH="0" baseline="0" noProof="0" dirty="0">
                <a:ln>
                  <a:noFill/>
                </a:ln>
                <a:solidFill>
                  <a:schemeClr val="accent5">
                    <a:lumMod val="75000"/>
                  </a:schemeClr>
                </a:solidFill>
                <a:effectLst/>
                <a:uLnTx/>
                <a:uFillTx/>
                <a:latin typeface="+mn-lt"/>
                <a:ea typeface="+mj-ea"/>
                <a:cs typeface="Times New Roman" panose="02020603050405020304" pitchFamily="18" charset="0"/>
              </a:rPr>
              <a:t>מעבדת חומרים </a:t>
            </a:r>
            <a:br>
              <a:rPr kumimoji="0" lang="he-IL" sz="4400" b="0" i="0" u="none" strike="noStrike" kern="1200" cap="none" spc="0" normalizeH="0" baseline="0" noProof="0" dirty="0">
                <a:ln>
                  <a:noFill/>
                </a:ln>
                <a:solidFill>
                  <a:schemeClr val="accent5">
                    <a:lumMod val="75000"/>
                  </a:schemeClr>
                </a:solidFill>
                <a:effectLst/>
                <a:uLnTx/>
                <a:uFillTx/>
                <a:latin typeface="+mn-lt"/>
                <a:ea typeface="+mj-ea"/>
                <a:cs typeface="Times New Roman" panose="02020603050405020304" pitchFamily="18" charset="0"/>
              </a:rPr>
            </a:br>
            <a:r>
              <a:rPr kumimoji="0" lang="he-IL" sz="4400" b="0" i="0" u="none" strike="noStrike" kern="1200" cap="none" spc="0" normalizeH="0" baseline="0" noProof="0" dirty="0">
                <a:ln>
                  <a:noFill/>
                </a:ln>
                <a:solidFill>
                  <a:schemeClr val="accent5">
                    <a:lumMod val="75000"/>
                  </a:schemeClr>
                </a:solidFill>
                <a:effectLst/>
                <a:uLnTx/>
                <a:uFillTx/>
                <a:latin typeface="+mn-lt"/>
                <a:ea typeface="+mj-ea"/>
                <a:cs typeface="Times New Roman" panose="02020603050405020304" pitchFamily="18" charset="0"/>
              </a:rPr>
              <a:t>זיהוי אבקות בעזרת אינדיקטורים</a:t>
            </a:r>
            <a:endParaRPr kumimoji="0" lang="he-IL" sz="1800" b="0" i="0" u="none" strike="noStrike" kern="1200" cap="none" spc="0" normalizeH="0" baseline="0" noProof="0" dirty="0">
              <a:ln>
                <a:noFill/>
              </a:ln>
              <a:solidFill>
                <a:schemeClr val="accent5">
                  <a:lumMod val="75000"/>
                </a:schemeClr>
              </a:solidFill>
              <a:effectLst/>
              <a:uLnTx/>
              <a:uFillTx/>
              <a:latin typeface="+mn-lt"/>
              <a:ea typeface="+mn-ea"/>
              <a:cs typeface="+mn-cs"/>
            </a:endParaRPr>
          </a:p>
        </p:txBody>
      </p:sp>
      <p:sp>
        <p:nvSpPr>
          <p:cNvPr id="6" name="מלבן 5">
            <a:extLst>
              <a:ext uri="{FF2B5EF4-FFF2-40B4-BE49-F238E27FC236}">
                <a16:creationId xmlns:a16="http://schemas.microsoft.com/office/drawing/2014/main" id="{2D1F4EF3-45F6-46E6-90C4-AB96BB1FE22C}"/>
              </a:ext>
            </a:extLst>
          </p:cNvPr>
          <p:cNvSpPr/>
          <p:nvPr/>
        </p:nvSpPr>
        <p:spPr>
          <a:xfrm>
            <a:off x="3131840" y="1657054"/>
            <a:ext cx="4572000" cy="1569660"/>
          </a:xfrm>
          <a:prstGeom prst="rect">
            <a:avLst/>
          </a:prstGeom>
        </p:spPr>
        <p:txBody>
          <a:bodyPr>
            <a:spAutoFit/>
          </a:bodyPr>
          <a:lstStyle/>
          <a:p>
            <a:pPr lvl="0"/>
            <a:r>
              <a:rPr lang="he-IL" sz="2400" b="1" dirty="0">
                <a:solidFill>
                  <a:srgbClr val="002060"/>
                </a:solidFill>
              </a:rPr>
              <a:t>אינדיקטור – חומר המזהה חומרים כימיים </a:t>
            </a:r>
            <a:r>
              <a:rPr lang="he-IL" sz="2400" b="1" dirty="0" err="1">
                <a:solidFill>
                  <a:srgbClr val="002060"/>
                </a:solidFill>
              </a:rPr>
              <a:t>מסויימים</a:t>
            </a:r>
            <a:r>
              <a:rPr lang="he-IL" sz="2400" b="1" dirty="0">
                <a:solidFill>
                  <a:srgbClr val="002060"/>
                </a:solidFill>
              </a:rPr>
              <a:t> בעקבות שינויים החלים בו (</a:t>
            </a:r>
            <a:r>
              <a:rPr lang="he-IL" sz="2400" b="1" dirty="0" err="1">
                <a:solidFill>
                  <a:srgbClr val="002060"/>
                </a:solidFill>
              </a:rPr>
              <a:t>בדר"כ</a:t>
            </a:r>
            <a:r>
              <a:rPr lang="he-IL" sz="2400" b="1" dirty="0">
                <a:solidFill>
                  <a:srgbClr val="002060"/>
                </a:solidFill>
              </a:rPr>
              <a:t> שינוי צבע)</a:t>
            </a:r>
          </a:p>
          <a:p>
            <a:pPr lvl="0"/>
            <a:endParaRPr lang="he-IL" sz="2400" b="1" dirty="0">
              <a:solidFill>
                <a:srgbClr val="002060"/>
              </a:solidFill>
            </a:endParaRPr>
          </a:p>
        </p:txBody>
      </p:sp>
      <p:pic>
        <p:nvPicPr>
          <p:cNvPr id="7" name="תמונה 6" descr="טבלת אינדיקטורים">
            <a:extLst>
              <a:ext uri="{FF2B5EF4-FFF2-40B4-BE49-F238E27FC236}">
                <a16:creationId xmlns:a16="http://schemas.microsoft.com/office/drawing/2014/main" id="{70EF8543-23DE-46AE-A76B-A746060B7E4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6511" y="3068960"/>
            <a:ext cx="8210977" cy="3139251"/>
          </a:xfrm>
          <a:prstGeom prst="rect">
            <a:avLst/>
          </a:prstGeom>
        </p:spPr>
      </p:pic>
      <p:sp>
        <p:nvSpPr>
          <p:cNvPr id="3" name="מלבן 2">
            <a:extLst>
              <a:ext uri="{FF2B5EF4-FFF2-40B4-BE49-F238E27FC236}">
                <a16:creationId xmlns:a16="http://schemas.microsoft.com/office/drawing/2014/main" id="{720F02B5-24E8-47E3-A07C-96B1CDDBDA2C}"/>
              </a:ext>
            </a:extLst>
          </p:cNvPr>
          <p:cNvSpPr/>
          <p:nvPr/>
        </p:nvSpPr>
        <p:spPr>
          <a:xfrm>
            <a:off x="2195736" y="5733256"/>
            <a:ext cx="863519" cy="28803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dirty="0">
                <a:solidFill>
                  <a:schemeClr val="tx1"/>
                </a:solidFill>
              </a:rPr>
              <a:t>סגול</a:t>
            </a:r>
            <a:r>
              <a:rPr lang="he-IL" sz="2400" b="1" dirty="0">
                <a:solidFill>
                  <a:schemeClr val="tx1"/>
                </a:solidFill>
              </a:rPr>
              <a:t> </a:t>
            </a:r>
            <a:endParaRPr lang="he-IL" sz="2400" dirty="0">
              <a:solidFill>
                <a:schemeClr val="tx1"/>
              </a:solidFill>
            </a:endParaRPr>
          </a:p>
        </p:txBody>
      </p:sp>
    </p:spTree>
    <p:extLst>
      <p:ext uri="{BB962C8B-B14F-4D97-AF65-F5344CB8AC3E}">
        <p14:creationId xmlns:p14="http://schemas.microsoft.com/office/powerpoint/2010/main" val="1723737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B2ABFED-100A-42D1-BBD8-881E72A28317}"/>
              </a:ext>
            </a:extLst>
          </p:cNvPr>
          <p:cNvSpPr>
            <a:spLocks noGrp="1"/>
          </p:cNvSpPr>
          <p:nvPr>
            <p:ph type="title"/>
          </p:nvPr>
        </p:nvSpPr>
        <p:spPr>
          <a:xfrm>
            <a:off x="585531" y="75223"/>
            <a:ext cx="7886700" cy="1325563"/>
          </a:xfrm>
        </p:spPr>
        <p:txBody>
          <a:bodyPr>
            <a:normAutofit/>
          </a:bodyPr>
          <a:lstStyle/>
          <a:p>
            <a:r>
              <a:rPr lang="he-IL" dirty="0">
                <a:solidFill>
                  <a:schemeClr val="bg1"/>
                </a:solidFill>
              </a:rPr>
              <a:t>סיפורי בדים</a:t>
            </a:r>
            <a:br>
              <a:rPr lang="he-IL" dirty="0">
                <a:solidFill>
                  <a:schemeClr val="bg1"/>
                </a:solidFill>
              </a:rPr>
            </a:br>
            <a:r>
              <a:rPr lang="he-IL" sz="1800" dirty="0">
                <a:solidFill>
                  <a:schemeClr val="bg1"/>
                </a:solidFill>
              </a:rPr>
              <a:t>מעובד מתוך הספר סביב הסיב/חנה מרגל</a:t>
            </a:r>
          </a:p>
        </p:txBody>
      </p:sp>
      <p:sp>
        <p:nvSpPr>
          <p:cNvPr id="3" name="מציין מיקום תוכן 2">
            <a:extLst>
              <a:ext uri="{FF2B5EF4-FFF2-40B4-BE49-F238E27FC236}">
                <a16:creationId xmlns:a16="http://schemas.microsoft.com/office/drawing/2014/main" id="{A7C6D65C-29DB-433E-93EF-0830FD4E5C6D}"/>
              </a:ext>
              <a:ext uri="{C183D7F6-B498-43B3-948B-1728B52AA6E4}">
                <adec:decorative xmlns:adec="http://schemas.microsoft.com/office/drawing/2017/decorative" val="1"/>
              </a:ext>
            </a:extLst>
          </p:cNvPr>
          <p:cNvSpPr>
            <a:spLocks noGrp="1"/>
          </p:cNvSpPr>
          <p:nvPr>
            <p:ph idx="1"/>
          </p:nvPr>
        </p:nvSpPr>
        <p:spPr>
          <a:xfrm>
            <a:off x="395536" y="476672"/>
            <a:ext cx="4607223" cy="3672408"/>
          </a:xfrm>
        </p:spPr>
        <p:txBody>
          <a:bodyPr anchor="t">
            <a:noAutofit/>
          </a:bodyPr>
          <a:lstStyle/>
          <a:p>
            <a:pPr>
              <a:lnSpc>
                <a:spcPct val="150000"/>
              </a:lnSpc>
            </a:pPr>
            <a:r>
              <a:rPr lang="he-IL" sz="2200" b="1" dirty="0">
                <a:solidFill>
                  <a:srgbClr val="92D050"/>
                </a:solidFill>
              </a:rPr>
              <a:t>פוליאסטר</a:t>
            </a:r>
            <a:r>
              <a:rPr lang="he-IL" sz="2200" b="1" dirty="0"/>
              <a:t> – פולימר המיוצר מתרכובות פחמן שמקורן בנפט.</a:t>
            </a:r>
          </a:p>
          <a:p>
            <a:pPr>
              <a:lnSpc>
                <a:spcPct val="150000"/>
              </a:lnSpc>
            </a:pPr>
            <a:r>
              <a:rPr lang="he-IL" sz="2200" b="1" dirty="0">
                <a:solidFill>
                  <a:srgbClr val="92D050"/>
                </a:solidFill>
              </a:rPr>
              <a:t>צמר</a:t>
            </a:r>
            <a:r>
              <a:rPr lang="he-IL" sz="2200" b="1" dirty="0"/>
              <a:t> – פולימר המיוצר מצמר כבשים (חלבון)</a:t>
            </a:r>
          </a:p>
          <a:p>
            <a:pPr lvl="0">
              <a:lnSpc>
                <a:spcPct val="150000"/>
              </a:lnSpc>
            </a:pPr>
            <a:r>
              <a:rPr lang="he-IL" sz="2200" b="1" dirty="0">
                <a:solidFill>
                  <a:srgbClr val="92D050"/>
                </a:solidFill>
              </a:rPr>
              <a:t>כותנה</a:t>
            </a:r>
            <a:r>
              <a:rPr lang="he-IL" sz="2200" b="1" dirty="0">
                <a:solidFill>
                  <a:prstClr val="white"/>
                </a:solidFill>
              </a:rPr>
              <a:t> – פולימר המיוצר מעטיפת זרעים של כותנה (תאית)</a:t>
            </a:r>
          </a:p>
          <a:p>
            <a:pPr lvl="0">
              <a:lnSpc>
                <a:spcPct val="150000"/>
              </a:lnSpc>
              <a:buNone/>
            </a:pPr>
            <a:endParaRPr lang="he-IL" sz="2200" b="1" dirty="0"/>
          </a:p>
          <a:p>
            <a:pPr marL="0" indent="0">
              <a:lnSpc>
                <a:spcPct val="150000"/>
              </a:lnSpc>
              <a:buNone/>
            </a:pPr>
            <a:r>
              <a:rPr lang="he-IL" sz="1600" b="1" dirty="0" err="1">
                <a:solidFill>
                  <a:schemeClr val="accent6"/>
                </a:solidFill>
              </a:rPr>
              <a:t>דרייפיט</a:t>
            </a:r>
            <a:r>
              <a:rPr lang="he-IL" sz="1600" b="1" dirty="0">
                <a:solidFill>
                  <a:schemeClr val="accent6"/>
                </a:solidFill>
              </a:rPr>
              <a:t> – </a:t>
            </a:r>
            <a:r>
              <a:rPr lang="he-IL" sz="1600" b="1" dirty="0"/>
              <a:t>(פוליאסטר) בד זה סופג את הזיעה בגלל המבנה הקפילרי (צינוריות דקות) המוביל את הזיעה מהגוף החוצה, הזיעה מתאדה במהירות, בגלל הידרופוביות  הסיב.</a:t>
            </a:r>
          </a:p>
        </p:txBody>
      </p:sp>
      <p:sp>
        <p:nvSpPr>
          <p:cNvPr id="6" name="מלבן: פינות אלכסוניות חתוכות 5">
            <a:extLst>
              <a:ext uri="{FF2B5EF4-FFF2-40B4-BE49-F238E27FC236}">
                <a16:creationId xmlns:a16="http://schemas.microsoft.com/office/drawing/2014/main" id="{8F840E22-8E2B-4FC7-AF52-543DD644EA2C}"/>
              </a:ext>
              <a:ext uri="{C183D7F6-B498-43B3-948B-1728B52AA6E4}">
                <adec:decorative xmlns:adec="http://schemas.microsoft.com/office/drawing/2017/decorative" val="1"/>
              </a:ext>
            </a:extLst>
          </p:cNvPr>
          <p:cNvSpPr/>
          <p:nvPr/>
        </p:nvSpPr>
        <p:spPr>
          <a:xfrm>
            <a:off x="683568" y="4437112"/>
            <a:ext cx="4392488" cy="1554265"/>
          </a:xfrm>
          <a:prstGeom prst="snip2Diag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242"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279554" y="363255"/>
            <a:ext cx="3240360" cy="1714793"/>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a:extLs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292080" y="4221088"/>
            <a:ext cx="3240360" cy="1800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292080" y="2060847"/>
            <a:ext cx="3240360" cy="2209349"/>
          </a:xfrm>
          <a:prstGeom prst="rect">
            <a:avLst/>
          </a:prstGeom>
          <a:noFill/>
        </p:spPr>
      </p:pic>
    </p:spTree>
    <p:extLst>
      <p:ext uri="{BB962C8B-B14F-4D97-AF65-F5344CB8AC3E}">
        <p14:creationId xmlns:p14="http://schemas.microsoft.com/office/powerpoint/2010/main" val="554641293"/>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8F4AE42-A40B-4E08-8788-0F103D57796D}"/>
              </a:ext>
            </a:extLst>
          </p:cNvPr>
          <p:cNvSpPr>
            <a:spLocks noGrp="1"/>
          </p:cNvSpPr>
          <p:nvPr>
            <p:ph type="title"/>
          </p:nvPr>
        </p:nvSpPr>
        <p:spPr>
          <a:xfrm>
            <a:off x="573732" y="195782"/>
            <a:ext cx="7886700" cy="1325562"/>
          </a:xfrm>
          <a:noFill/>
        </p:spPr>
        <p:txBody>
          <a:bodyPr>
            <a:normAutofit/>
          </a:bodyPr>
          <a:lstStyle/>
          <a:p>
            <a:pPr algn="ctr"/>
            <a:r>
              <a:rPr lang="he-IL" sz="4000" b="1" dirty="0">
                <a:solidFill>
                  <a:schemeClr val="accent4">
                    <a:lumMod val="60000"/>
                    <a:lumOff val="40000"/>
                  </a:schemeClr>
                </a:solidFill>
              </a:rPr>
              <a:t>צורות שונות של עיבוד הבדים</a:t>
            </a:r>
          </a:p>
        </p:txBody>
      </p:sp>
      <p:sp>
        <p:nvSpPr>
          <p:cNvPr id="7" name="TextBox 6">
            <a:extLst>
              <a:ext uri="{FF2B5EF4-FFF2-40B4-BE49-F238E27FC236}">
                <a16:creationId xmlns:a16="http://schemas.microsoft.com/office/drawing/2014/main" id="{8A8EEB16-2F44-4FC9-B2F9-DA1098DF8B16}"/>
              </a:ext>
              <a:ext uri="{C183D7F6-B498-43B3-948B-1728B52AA6E4}">
                <adec:decorative xmlns:adec="http://schemas.microsoft.com/office/drawing/2017/decorative" val="1"/>
              </a:ext>
            </a:extLst>
          </p:cNvPr>
          <p:cNvSpPr txBox="1"/>
          <p:nvPr/>
        </p:nvSpPr>
        <p:spPr>
          <a:xfrm>
            <a:off x="6521736" y="4572581"/>
            <a:ext cx="1938696" cy="646331"/>
          </a:xfrm>
          <a:prstGeom prst="rect">
            <a:avLst/>
          </a:prstGeom>
          <a:noFill/>
        </p:spPr>
        <p:txBody>
          <a:bodyPr wrap="square" rtlCol="1">
            <a:spAutoFit/>
          </a:bodyPr>
          <a:lstStyle/>
          <a:p>
            <a:r>
              <a:rPr lang="he-IL" b="1" dirty="0">
                <a:solidFill>
                  <a:schemeClr val="accent4">
                    <a:lumMod val="60000"/>
                    <a:lumOff val="40000"/>
                  </a:schemeClr>
                </a:solidFill>
              </a:rPr>
              <a:t>אריג (חוטים היוצרים שתי וערב)</a:t>
            </a:r>
          </a:p>
        </p:txBody>
      </p:sp>
      <p:sp>
        <p:nvSpPr>
          <p:cNvPr id="8" name="TextBox 7">
            <a:extLst>
              <a:ext uri="{FF2B5EF4-FFF2-40B4-BE49-F238E27FC236}">
                <a16:creationId xmlns:a16="http://schemas.microsoft.com/office/drawing/2014/main" id="{E53D81C3-FE2C-465D-800E-51B887BCA412}"/>
              </a:ext>
              <a:ext uri="{C183D7F6-B498-43B3-948B-1728B52AA6E4}">
                <adec:decorative xmlns:adec="http://schemas.microsoft.com/office/drawing/2017/decorative" val="1"/>
              </a:ext>
            </a:extLst>
          </p:cNvPr>
          <p:cNvSpPr txBox="1"/>
          <p:nvPr/>
        </p:nvSpPr>
        <p:spPr>
          <a:xfrm>
            <a:off x="3843056" y="4572580"/>
            <a:ext cx="1684256" cy="646331"/>
          </a:xfrm>
          <a:prstGeom prst="rect">
            <a:avLst/>
          </a:prstGeom>
          <a:noFill/>
        </p:spPr>
        <p:txBody>
          <a:bodyPr wrap="square" rtlCol="1">
            <a:spAutoFit/>
          </a:bodyPr>
          <a:lstStyle/>
          <a:p>
            <a:r>
              <a:rPr lang="he-IL" b="1" dirty="0">
                <a:solidFill>
                  <a:schemeClr val="accent4">
                    <a:lumMod val="60000"/>
                    <a:lumOff val="40000"/>
                  </a:schemeClr>
                </a:solidFill>
              </a:rPr>
              <a:t>סריג (חוטים היוצרים לולאות)</a:t>
            </a:r>
          </a:p>
        </p:txBody>
      </p:sp>
      <p:sp>
        <p:nvSpPr>
          <p:cNvPr id="9" name="TextBox 8">
            <a:extLst>
              <a:ext uri="{FF2B5EF4-FFF2-40B4-BE49-F238E27FC236}">
                <a16:creationId xmlns:a16="http://schemas.microsoft.com/office/drawing/2014/main" id="{DC8D04E7-AEE2-4D07-941C-56DC76366263}"/>
              </a:ext>
              <a:ext uri="{C183D7F6-B498-43B3-948B-1728B52AA6E4}">
                <adec:decorative xmlns:adec="http://schemas.microsoft.com/office/drawing/2017/decorative" val="1"/>
              </a:ext>
            </a:extLst>
          </p:cNvPr>
          <p:cNvSpPr txBox="1"/>
          <p:nvPr/>
        </p:nvSpPr>
        <p:spPr>
          <a:xfrm>
            <a:off x="395536" y="4344734"/>
            <a:ext cx="2160242" cy="923330"/>
          </a:xfrm>
          <a:prstGeom prst="rect">
            <a:avLst/>
          </a:prstGeom>
          <a:noFill/>
        </p:spPr>
        <p:txBody>
          <a:bodyPr wrap="square" rtlCol="1">
            <a:spAutoFit/>
          </a:bodyPr>
          <a:lstStyle/>
          <a:p>
            <a:r>
              <a:rPr lang="he-IL" b="1" dirty="0">
                <a:solidFill>
                  <a:schemeClr val="accent4">
                    <a:lumMod val="60000"/>
                    <a:lumOff val="40000"/>
                  </a:schemeClr>
                </a:solidFill>
              </a:rPr>
              <a:t>עיבוד אחר (סיבים המוחזקים באמצעים שונים)</a:t>
            </a:r>
          </a:p>
        </p:txBody>
      </p:sp>
      <p:pic>
        <p:nvPicPr>
          <p:cNvPr id="10" name="מציין מיקום תוכן 3">
            <a:extLst>
              <a:ext uri="{FF2B5EF4-FFF2-40B4-BE49-F238E27FC236}">
                <a16:creationId xmlns:a16="http://schemas.microsoft.com/office/drawing/2014/main" id="{383488EE-EEB9-459C-911F-4DFD2978A77C}"/>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648664" y="2138314"/>
            <a:ext cx="1800200" cy="18172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תמונה 10">
            <a:extLst>
              <a:ext uri="{FF2B5EF4-FFF2-40B4-BE49-F238E27FC236}">
                <a16:creationId xmlns:a16="http://schemas.microsoft.com/office/drawing/2014/main" id="{53331D1C-79E0-418C-BC7E-112ADC918C9D}"/>
              </a:ext>
              <a:ext uri="{C183D7F6-B498-43B3-948B-1728B52AA6E4}">
                <adec:decorative xmlns:adec="http://schemas.microsoft.com/office/drawing/2017/decorative" val="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667324" y="2133138"/>
            <a:ext cx="1938696" cy="182247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תמונה 11">
            <a:extLst>
              <a:ext uri="{FF2B5EF4-FFF2-40B4-BE49-F238E27FC236}">
                <a16:creationId xmlns:a16="http://schemas.microsoft.com/office/drawing/2014/main" id="{EC67F1F6-7E90-441B-82A8-0A137A81A4B6}"/>
              </a:ext>
              <a:ext uri="{C183D7F6-B498-43B3-948B-1728B52AA6E4}">
                <adec:decorative xmlns:adec="http://schemas.microsoft.com/office/drawing/2017/decorative" val="1"/>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62016" y="2133138"/>
            <a:ext cx="1938696" cy="187220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944436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2483768" y="476672"/>
            <a:ext cx="4546848" cy="1143000"/>
          </a:xfrm>
        </p:spPr>
        <p:txBody>
          <a:bodyPr>
            <a:normAutofit/>
          </a:bodyPr>
          <a:lstStyle/>
          <a:p>
            <a:r>
              <a:rPr lang="he-IL" sz="6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מעבדת סיבים</a:t>
            </a:r>
          </a:p>
        </p:txBody>
      </p:sp>
      <p:graphicFrame>
        <p:nvGraphicFramePr>
          <p:cNvPr id="5" name="טבלה 4">
            <a:extLst>
              <a:ext uri="{FF2B5EF4-FFF2-40B4-BE49-F238E27FC236}">
                <a16:creationId xmlns:a16="http://schemas.microsoft.com/office/drawing/2014/main" id="{07461129-F57E-452F-87D5-0CB3A931BD67}"/>
              </a:ext>
            </a:extLst>
          </p:cNvPr>
          <p:cNvGraphicFramePr>
            <a:graphicFrameLocks noGrp="1"/>
          </p:cNvGraphicFramePr>
          <p:nvPr>
            <p:extLst>
              <p:ext uri="{D42A27DB-BD31-4B8C-83A1-F6EECF244321}">
                <p14:modId xmlns:p14="http://schemas.microsoft.com/office/powerpoint/2010/main" val="2682002299"/>
              </p:ext>
            </p:extLst>
          </p:nvPr>
        </p:nvGraphicFramePr>
        <p:xfrm>
          <a:off x="1403648" y="2060848"/>
          <a:ext cx="6455572" cy="3696197"/>
        </p:xfrm>
        <a:graphic>
          <a:graphicData uri="http://schemas.openxmlformats.org/drawingml/2006/table">
            <a:tbl>
              <a:tblPr rtl="1" firstRow="1" bandRow="1">
                <a:tableStyleId>{5C22544A-7EE6-4342-B048-85BDC9FD1C3A}</a:tableStyleId>
              </a:tblPr>
              <a:tblGrid>
                <a:gridCol w="1093984">
                  <a:extLst>
                    <a:ext uri="{9D8B030D-6E8A-4147-A177-3AD203B41FA5}">
                      <a16:colId xmlns:a16="http://schemas.microsoft.com/office/drawing/2014/main" val="1655866468"/>
                    </a:ext>
                  </a:extLst>
                </a:gridCol>
                <a:gridCol w="1188340">
                  <a:extLst>
                    <a:ext uri="{9D8B030D-6E8A-4147-A177-3AD203B41FA5}">
                      <a16:colId xmlns:a16="http://schemas.microsoft.com/office/drawing/2014/main" val="2143848109"/>
                    </a:ext>
                  </a:extLst>
                </a:gridCol>
                <a:gridCol w="1364402">
                  <a:extLst>
                    <a:ext uri="{9D8B030D-6E8A-4147-A177-3AD203B41FA5}">
                      <a16:colId xmlns:a16="http://schemas.microsoft.com/office/drawing/2014/main" val="4000486575"/>
                    </a:ext>
                  </a:extLst>
                </a:gridCol>
                <a:gridCol w="1093984">
                  <a:extLst>
                    <a:ext uri="{9D8B030D-6E8A-4147-A177-3AD203B41FA5}">
                      <a16:colId xmlns:a16="http://schemas.microsoft.com/office/drawing/2014/main" val="3051508300"/>
                    </a:ext>
                  </a:extLst>
                </a:gridCol>
                <a:gridCol w="1714862">
                  <a:extLst>
                    <a:ext uri="{9D8B030D-6E8A-4147-A177-3AD203B41FA5}">
                      <a16:colId xmlns:a16="http://schemas.microsoft.com/office/drawing/2014/main" val="121355936"/>
                    </a:ext>
                  </a:extLst>
                </a:gridCol>
              </a:tblGrid>
              <a:tr h="900549">
                <a:tc>
                  <a:txBody>
                    <a:bodyPr/>
                    <a:lstStyle/>
                    <a:p>
                      <a:pPr rtl="1"/>
                      <a:r>
                        <a:rPr lang="he-IL" dirty="0">
                          <a:solidFill>
                            <a:srgbClr val="001132"/>
                          </a:solidFill>
                        </a:rPr>
                        <a:t>סוג הבד</a:t>
                      </a:r>
                    </a:p>
                  </a:txBody>
                  <a:tcPr/>
                </a:tc>
                <a:tc>
                  <a:txBody>
                    <a:bodyPr/>
                    <a:lstStyle/>
                    <a:p>
                      <a:pPr rtl="1"/>
                      <a:r>
                        <a:rPr lang="he-IL" dirty="0">
                          <a:solidFill>
                            <a:srgbClr val="001132"/>
                          </a:solidFill>
                        </a:rPr>
                        <a:t>סוג הסיב</a:t>
                      </a:r>
                    </a:p>
                  </a:txBody>
                  <a:tcPr/>
                </a:tc>
                <a:tc>
                  <a:txBody>
                    <a:bodyPr/>
                    <a:lstStyle/>
                    <a:p>
                      <a:pPr rtl="1"/>
                      <a:r>
                        <a:rPr lang="he-IL" dirty="0">
                          <a:solidFill>
                            <a:srgbClr val="001132"/>
                          </a:solidFill>
                        </a:rPr>
                        <a:t>צורת עיבוד</a:t>
                      </a:r>
                    </a:p>
                  </a:txBody>
                  <a:tcPr/>
                </a:tc>
                <a:tc>
                  <a:txBody>
                    <a:bodyPr/>
                    <a:lstStyle/>
                    <a:p>
                      <a:pPr rtl="1"/>
                      <a:r>
                        <a:rPr lang="he-IL" dirty="0">
                          <a:solidFill>
                            <a:srgbClr val="001132"/>
                          </a:solidFill>
                        </a:rPr>
                        <a:t>ספיגת מים</a:t>
                      </a:r>
                    </a:p>
                  </a:txBody>
                  <a:tcPr/>
                </a:tc>
                <a:tc>
                  <a:txBody>
                    <a:bodyPr/>
                    <a:lstStyle/>
                    <a:p>
                      <a:pPr rtl="1"/>
                      <a:r>
                        <a:rPr lang="he-IL" dirty="0">
                          <a:solidFill>
                            <a:srgbClr val="001132"/>
                          </a:solidFill>
                        </a:rPr>
                        <a:t>תוצרי הבעירה</a:t>
                      </a:r>
                    </a:p>
                  </a:txBody>
                  <a:tcPr/>
                </a:tc>
                <a:extLst>
                  <a:ext uri="{0D108BD9-81ED-4DB2-BD59-A6C34878D82A}">
                    <a16:rowId xmlns:a16="http://schemas.microsoft.com/office/drawing/2014/main" val="1364637336"/>
                  </a:ext>
                </a:extLst>
              </a:tr>
              <a:tr h="521747">
                <a:tc>
                  <a:txBody>
                    <a:bodyPr/>
                    <a:lstStyle/>
                    <a:p>
                      <a:pPr rtl="1"/>
                      <a:r>
                        <a:rPr lang="he-IL" dirty="0">
                          <a:solidFill>
                            <a:srgbClr val="001132"/>
                          </a:solidFill>
                        </a:rPr>
                        <a:t>פליס</a:t>
                      </a:r>
                    </a:p>
                  </a:txBody>
                  <a:tcPr/>
                </a:tc>
                <a:tc>
                  <a:txBody>
                    <a:bodyPr/>
                    <a:lstStyle/>
                    <a:p>
                      <a:pPr rtl="1"/>
                      <a:r>
                        <a:rPr lang="he-IL" dirty="0">
                          <a:solidFill>
                            <a:srgbClr val="001132"/>
                          </a:solidFill>
                        </a:rPr>
                        <a:t>פוליאסטר</a:t>
                      </a:r>
                    </a:p>
                  </a:txBody>
                  <a:tcPr/>
                </a:tc>
                <a:tc>
                  <a:txBody>
                    <a:bodyPr/>
                    <a:lstStyle/>
                    <a:p>
                      <a:pPr rtl="1"/>
                      <a:r>
                        <a:rPr lang="he-IL" dirty="0">
                          <a:solidFill>
                            <a:srgbClr val="001132"/>
                          </a:solidFill>
                        </a:rPr>
                        <a:t>עיבוד אחר</a:t>
                      </a:r>
                    </a:p>
                  </a:txBody>
                  <a:tcPr/>
                </a:tc>
                <a:tc>
                  <a:txBody>
                    <a:bodyPr/>
                    <a:lstStyle/>
                    <a:p>
                      <a:pPr rtl="1"/>
                      <a:r>
                        <a:rPr lang="he-IL" dirty="0">
                          <a:solidFill>
                            <a:srgbClr val="001132"/>
                          </a:solidFill>
                        </a:rPr>
                        <a:t>__  </a:t>
                      </a:r>
                    </a:p>
                  </a:txBody>
                  <a:tcPr/>
                </a:tc>
                <a:tc>
                  <a:txBody>
                    <a:bodyPr/>
                    <a:lstStyle/>
                    <a:p>
                      <a:pPr rtl="1"/>
                      <a:r>
                        <a:rPr lang="he-IL" dirty="0">
                          <a:solidFill>
                            <a:srgbClr val="001132"/>
                          </a:solidFill>
                        </a:rPr>
                        <a:t>גוש דביק ושחור (ריח פלסטיק שרוף)</a:t>
                      </a:r>
                    </a:p>
                  </a:txBody>
                  <a:tcPr/>
                </a:tc>
                <a:extLst>
                  <a:ext uri="{0D108BD9-81ED-4DB2-BD59-A6C34878D82A}">
                    <a16:rowId xmlns:a16="http://schemas.microsoft.com/office/drawing/2014/main" val="2738449765"/>
                  </a:ext>
                </a:extLst>
              </a:tr>
              <a:tr h="521747">
                <a:tc>
                  <a:txBody>
                    <a:bodyPr/>
                    <a:lstStyle/>
                    <a:p>
                      <a:pPr rtl="1"/>
                      <a:r>
                        <a:rPr lang="he-IL" dirty="0" err="1">
                          <a:solidFill>
                            <a:srgbClr val="001132"/>
                          </a:solidFill>
                        </a:rPr>
                        <a:t>דרייפיט</a:t>
                      </a:r>
                      <a:endParaRPr lang="he-IL" dirty="0">
                        <a:solidFill>
                          <a:srgbClr val="001132"/>
                        </a:solidFill>
                      </a:endParaRPr>
                    </a:p>
                  </a:txBody>
                  <a:tcPr/>
                </a:tc>
                <a:tc>
                  <a:txBody>
                    <a:bodyPr/>
                    <a:lstStyle/>
                    <a:p>
                      <a:pPr rtl="1"/>
                      <a:r>
                        <a:rPr lang="he-IL" dirty="0">
                          <a:solidFill>
                            <a:srgbClr val="001132"/>
                          </a:solidFill>
                        </a:rPr>
                        <a:t>פוליאסטר</a:t>
                      </a:r>
                    </a:p>
                  </a:txBody>
                  <a:tcPr/>
                </a:tc>
                <a:tc>
                  <a:txBody>
                    <a:bodyPr/>
                    <a:lstStyle/>
                    <a:p>
                      <a:pPr rtl="1"/>
                      <a:r>
                        <a:rPr lang="he-IL" dirty="0">
                          <a:solidFill>
                            <a:srgbClr val="001132"/>
                          </a:solidFill>
                        </a:rPr>
                        <a:t>סריג</a:t>
                      </a:r>
                    </a:p>
                  </a:txBody>
                  <a:tcPr/>
                </a:tc>
                <a:tc>
                  <a:txBody>
                    <a:bodyPr/>
                    <a:lstStyle/>
                    <a:p>
                      <a:pPr rtl="1"/>
                      <a:r>
                        <a:rPr lang="he-IL" dirty="0">
                          <a:solidFill>
                            <a:srgbClr val="001132"/>
                          </a:solidFill>
                        </a:rPr>
                        <a:t>+ (מתאדים במהירות)</a:t>
                      </a:r>
                    </a:p>
                  </a:txBody>
                  <a:tcPr/>
                </a:tc>
                <a:tc>
                  <a:txBody>
                    <a:bodyPr/>
                    <a:lstStyle/>
                    <a:p>
                      <a:pPr rtl="1"/>
                      <a:r>
                        <a:rPr lang="he-IL" dirty="0">
                          <a:solidFill>
                            <a:srgbClr val="001132"/>
                          </a:solidFill>
                        </a:rPr>
                        <a:t>גוש דביק שחור(ריח פלסטיק שרוף)</a:t>
                      </a:r>
                    </a:p>
                  </a:txBody>
                  <a:tcPr/>
                </a:tc>
                <a:extLst>
                  <a:ext uri="{0D108BD9-81ED-4DB2-BD59-A6C34878D82A}">
                    <a16:rowId xmlns:a16="http://schemas.microsoft.com/office/drawing/2014/main" val="1275612199"/>
                  </a:ext>
                </a:extLst>
              </a:tr>
              <a:tr h="521747">
                <a:tc>
                  <a:txBody>
                    <a:bodyPr/>
                    <a:lstStyle/>
                    <a:p>
                      <a:pPr rtl="1"/>
                      <a:r>
                        <a:rPr lang="he-IL" dirty="0">
                          <a:solidFill>
                            <a:srgbClr val="001132"/>
                          </a:solidFill>
                        </a:rPr>
                        <a:t>בד גזה</a:t>
                      </a:r>
                    </a:p>
                  </a:txBody>
                  <a:tcPr/>
                </a:tc>
                <a:tc>
                  <a:txBody>
                    <a:bodyPr/>
                    <a:lstStyle/>
                    <a:p>
                      <a:pPr rtl="1"/>
                      <a:r>
                        <a:rPr lang="he-IL" dirty="0">
                          <a:solidFill>
                            <a:srgbClr val="001132"/>
                          </a:solidFill>
                        </a:rPr>
                        <a:t>כותנה</a:t>
                      </a:r>
                    </a:p>
                  </a:txBody>
                  <a:tcPr/>
                </a:tc>
                <a:tc>
                  <a:txBody>
                    <a:bodyPr/>
                    <a:lstStyle/>
                    <a:p>
                      <a:pPr rtl="1"/>
                      <a:r>
                        <a:rPr lang="he-IL" dirty="0">
                          <a:solidFill>
                            <a:srgbClr val="001132"/>
                          </a:solidFill>
                        </a:rPr>
                        <a:t>אריג</a:t>
                      </a:r>
                    </a:p>
                  </a:txBody>
                  <a:tcPr/>
                </a:tc>
                <a:tc>
                  <a:txBody>
                    <a:bodyPr/>
                    <a:lstStyle/>
                    <a:p>
                      <a:pPr rtl="1"/>
                      <a:r>
                        <a:rPr lang="he-IL" dirty="0">
                          <a:solidFill>
                            <a:srgbClr val="001132"/>
                          </a:solidFill>
                        </a:rPr>
                        <a:t>     +</a:t>
                      </a:r>
                    </a:p>
                  </a:txBody>
                  <a:tcPr/>
                </a:tc>
                <a:tc>
                  <a:txBody>
                    <a:bodyPr/>
                    <a:lstStyle/>
                    <a:p>
                      <a:pPr rtl="1"/>
                      <a:r>
                        <a:rPr lang="he-IL" dirty="0">
                          <a:solidFill>
                            <a:srgbClr val="001132"/>
                          </a:solidFill>
                        </a:rPr>
                        <a:t> אפר קל ואפור(ריח של נייר שרוף)</a:t>
                      </a:r>
                    </a:p>
                  </a:txBody>
                  <a:tcPr/>
                </a:tc>
                <a:extLst>
                  <a:ext uri="{0D108BD9-81ED-4DB2-BD59-A6C34878D82A}">
                    <a16:rowId xmlns:a16="http://schemas.microsoft.com/office/drawing/2014/main" val="3977662070"/>
                  </a:ext>
                </a:extLst>
              </a:tr>
              <a:tr h="521747">
                <a:tc>
                  <a:txBody>
                    <a:bodyPr/>
                    <a:lstStyle/>
                    <a:p>
                      <a:pPr rtl="1"/>
                      <a:r>
                        <a:rPr lang="he-IL" dirty="0">
                          <a:solidFill>
                            <a:srgbClr val="001132"/>
                          </a:solidFill>
                        </a:rPr>
                        <a:t>טריקו</a:t>
                      </a:r>
                    </a:p>
                  </a:txBody>
                  <a:tcPr/>
                </a:tc>
                <a:tc>
                  <a:txBody>
                    <a:bodyPr/>
                    <a:lstStyle/>
                    <a:p>
                      <a:pPr rtl="1"/>
                      <a:r>
                        <a:rPr lang="he-IL" dirty="0">
                          <a:solidFill>
                            <a:srgbClr val="001132"/>
                          </a:solidFill>
                        </a:rPr>
                        <a:t> כותנה</a:t>
                      </a:r>
                    </a:p>
                  </a:txBody>
                  <a:tcPr/>
                </a:tc>
                <a:tc>
                  <a:txBody>
                    <a:bodyPr/>
                    <a:lstStyle/>
                    <a:p>
                      <a:pPr rtl="1"/>
                      <a:r>
                        <a:rPr lang="he-IL" dirty="0">
                          <a:solidFill>
                            <a:srgbClr val="001132"/>
                          </a:solidFill>
                        </a:rPr>
                        <a:t>סריג</a:t>
                      </a:r>
                    </a:p>
                  </a:txBody>
                  <a:tcPr/>
                </a:tc>
                <a:tc>
                  <a:txBody>
                    <a:bodyPr/>
                    <a:lstStyle/>
                    <a:p>
                      <a:pPr rtl="1"/>
                      <a:r>
                        <a:rPr lang="he-IL" dirty="0">
                          <a:solidFill>
                            <a:srgbClr val="001132"/>
                          </a:solidFill>
                        </a:rPr>
                        <a:t>     +</a:t>
                      </a:r>
                    </a:p>
                  </a:txBody>
                  <a:tcPr/>
                </a:tc>
                <a:tc>
                  <a:txBody>
                    <a:bodyPr/>
                    <a:lstStyle/>
                    <a:p>
                      <a:pPr rtl="1"/>
                      <a:r>
                        <a:rPr lang="he-IL" dirty="0">
                          <a:solidFill>
                            <a:srgbClr val="001132"/>
                          </a:solidFill>
                        </a:rPr>
                        <a:t> אפר קל ואפור(ריח של נייר שרוף)</a:t>
                      </a:r>
                    </a:p>
                  </a:txBody>
                  <a:tcPr/>
                </a:tc>
                <a:extLst>
                  <a:ext uri="{0D108BD9-81ED-4DB2-BD59-A6C34878D82A}">
                    <a16:rowId xmlns:a16="http://schemas.microsoft.com/office/drawing/2014/main" val="692683138"/>
                  </a:ext>
                </a:extLst>
              </a:tr>
              <a:tr h="521747">
                <a:tc>
                  <a:txBody>
                    <a:bodyPr/>
                    <a:lstStyle/>
                    <a:p>
                      <a:pPr rtl="1"/>
                      <a:r>
                        <a:rPr lang="he-IL" dirty="0">
                          <a:solidFill>
                            <a:srgbClr val="001132"/>
                          </a:solidFill>
                        </a:rPr>
                        <a:t>צמר</a:t>
                      </a:r>
                    </a:p>
                  </a:txBody>
                  <a:tcPr/>
                </a:tc>
                <a:tc>
                  <a:txBody>
                    <a:bodyPr/>
                    <a:lstStyle/>
                    <a:p>
                      <a:pPr rtl="1"/>
                      <a:r>
                        <a:rPr lang="he-IL" dirty="0">
                          <a:solidFill>
                            <a:srgbClr val="001132"/>
                          </a:solidFill>
                        </a:rPr>
                        <a:t>צמר כבשים</a:t>
                      </a:r>
                    </a:p>
                  </a:txBody>
                  <a:tcPr/>
                </a:tc>
                <a:tc>
                  <a:txBody>
                    <a:bodyPr/>
                    <a:lstStyle/>
                    <a:p>
                      <a:pPr rtl="1"/>
                      <a:r>
                        <a:rPr lang="he-IL" dirty="0">
                          <a:solidFill>
                            <a:srgbClr val="001132"/>
                          </a:solidFill>
                        </a:rPr>
                        <a:t>סריג</a:t>
                      </a:r>
                    </a:p>
                  </a:txBody>
                  <a:tcPr/>
                </a:tc>
                <a:tc>
                  <a:txBody>
                    <a:bodyPr/>
                    <a:lstStyle/>
                    <a:p>
                      <a:pPr rtl="1"/>
                      <a:r>
                        <a:rPr lang="he-IL" dirty="0">
                          <a:solidFill>
                            <a:srgbClr val="001132"/>
                          </a:solidFill>
                        </a:rPr>
                        <a:t>     +</a:t>
                      </a:r>
                    </a:p>
                  </a:txBody>
                  <a:tcPr/>
                </a:tc>
                <a:tc>
                  <a:txBody>
                    <a:bodyPr/>
                    <a:lstStyle/>
                    <a:p>
                      <a:pPr rtl="1"/>
                      <a:r>
                        <a:rPr lang="he-IL" dirty="0">
                          <a:solidFill>
                            <a:srgbClr val="001132"/>
                          </a:solidFill>
                        </a:rPr>
                        <a:t> גולה כהה קלה לפירוק(ריח של שיער שרוף)</a:t>
                      </a:r>
                    </a:p>
                  </a:txBody>
                  <a:tcPr/>
                </a:tc>
                <a:extLst>
                  <a:ext uri="{0D108BD9-81ED-4DB2-BD59-A6C34878D82A}">
                    <a16:rowId xmlns:a16="http://schemas.microsoft.com/office/drawing/2014/main" val="1869127821"/>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B12DA8-F517-40F5-9812-7BB572D192FB}"/>
              </a:ext>
            </a:extLst>
          </p:cNvPr>
          <p:cNvSpPr txBox="1">
            <a:spLocks noGrp="1"/>
          </p:cNvSpPr>
          <p:nvPr>
            <p:ph type="title" idx="4294967295"/>
          </p:nvPr>
        </p:nvSpPr>
        <p:spPr>
          <a:xfrm>
            <a:off x="4067944" y="905870"/>
            <a:ext cx="4593456" cy="769441"/>
          </a:xfrm>
          <a:prstGeom prst="rect">
            <a:avLst/>
          </a:prstGeom>
          <a:noFill/>
          <a:ln>
            <a:noFill/>
            <a:prstDash/>
          </a:ln>
          <a:effectLst/>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4400" b="1" i="0" u="none" strike="noStrike" kern="1200" cap="none" spc="0" normalizeH="0" baseline="0" noProof="0" dirty="0">
                <a:ln w="22225">
                  <a:solidFill>
                    <a:schemeClr val="accent2"/>
                  </a:solidFill>
                  <a:prstDash val="solid"/>
                </a:ln>
                <a:solidFill>
                  <a:schemeClr val="accent2">
                    <a:lumMod val="40000"/>
                    <a:lumOff val="60000"/>
                  </a:schemeClr>
                </a:solidFill>
                <a:effectLst/>
                <a:uLnTx/>
                <a:uFillTx/>
                <a:latin typeface="+mn-lt"/>
                <a:ea typeface="+mn-ea"/>
                <a:cs typeface="+mn-cs"/>
              </a:rPr>
              <a:t>אז מיהו השודד???</a:t>
            </a:r>
          </a:p>
        </p:txBody>
      </p:sp>
      <p:sp>
        <p:nvSpPr>
          <p:cNvPr id="5" name="TextBox 4">
            <a:extLst>
              <a:ext uri="{FF2B5EF4-FFF2-40B4-BE49-F238E27FC236}">
                <a16:creationId xmlns:a16="http://schemas.microsoft.com/office/drawing/2014/main" id="{550798F7-C20E-4401-80DB-1AC23635127E}"/>
              </a:ext>
            </a:extLst>
          </p:cNvPr>
          <p:cNvSpPr txBox="1"/>
          <p:nvPr/>
        </p:nvSpPr>
        <p:spPr>
          <a:xfrm>
            <a:off x="4355976" y="2246807"/>
            <a:ext cx="4305424" cy="2308324"/>
          </a:xfrm>
          <a:prstGeom prst="rect">
            <a:avLst/>
          </a:prstGeom>
          <a:noFill/>
        </p:spPr>
        <p:txBody>
          <a:bodyPr wrap="square" rtlCol="1">
            <a:spAutoFit/>
          </a:bodyPr>
          <a:lstStyle/>
          <a:p>
            <a:pPr>
              <a:lnSpc>
                <a:spcPct val="150000"/>
              </a:lnSpc>
            </a:pPr>
            <a:r>
              <a:rPr lang="he-IL" sz="2400" b="1" dirty="0">
                <a:solidFill>
                  <a:srgbClr val="EF7C35"/>
                </a:solidFill>
              </a:rPr>
              <a:t>על המגש שלפניכם מונחים ממצאים של אחד החשודים.</a:t>
            </a:r>
          </a:p>
          <a:p>
            <a:pPr>
              <a:lnSpc>
                <a:spcPct val="150000"/>
              </a:lnSpc>
            </a:pPr>
            <a:r>
              <a:rPr lang="he-IL" sz="2400" b="1" dirty="0">
                <a:solidFill>
                  <a:srgbClr val="EF7C35"/>
                </a:solidFill>
              </a:rPr>
              <a:t>בצעו את הניסויים על פי ההנחיות וארגנו את התוצאות בדף .</a:t>
            </a:r>
          </a:p>
        </p:txBody>
      </p:sp>
      <p:pic>
        <p:nvPicPr>
          <p:cNvPr id="11266"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BEBA8EAE-BF5A-486C-A8C5-ECC9F3942E4B}">
                <a14:imgProps xmlns:a14="http://schemas.microsoft.com/office/drawing/2010/main">
                  <a14:imgLayer r:embed="rId3">
                    <a14:imgEffect>
                      <a14:backgroundRemoval t="0" b="100000" l="10000" r="90000"/>
                    </a14:imgEffect>
                  </a14:imgLayer>
                </a14:imgProps>
              </a:ext>
              <a:ext uri="{28A0092B-C50C-407E-A947-70E740481C1C}">
                <a14:useLocalDpi xmlns:a14="http://schemas.microsoft.com/office/drawing/2010/main"/>
              </a:ext>
            </a:extLst>
          </a:blip>
          <a:srcRect/>
          <a:stretch>
            <a:fillRect/>
          </a:stretch>
        </p:blipFill>
        <p:spPr bwMode="auto">
          <a:xfrm>
            <a:off x="395536" y="1256110"/>
            <a:ext cx="3521914" cy="352191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D3D221F-529B-4388-B603-2C83626684C1}"/>
              </a:ext>
            </a:extLst>
          </p:cNvPr>
          <p:cNvSpPr>
            <a:spLocks noGrp="1"/>
          </p:cNvSpPr>
          <p:nvPr>
            <p:ph type="title"/>
          </p:nvPr>
        </p:nvSpPr>
        <p:spPr>
          <a:xfrm>
            <a:off x="457200" y="-28497"/>
            <a:ext cx="8229600" cy="1143000"/>
          </a:xfrm>
        </p:spPr>
        <p:txBody>
          <a:bodyPr>
            <a:normAutofit/>
          </a:bodyPr>
          <a:lstStyle/>
          <a:p>
            <a:pPr algn="ctr"/>
            <a:r>
              <a:rPr lang="he-IL" sz="4400" b="1" dirty="0">
                <a:ln w="22225">
                  <a:solidFill>
                    <a:schemeClr val="accent2"/>
                  </a:solidFill>
                  <a:prstDash val="solid"/>
                </a:ln>
                <a:solidFill>
                  <a:schemeClr val="accent2">
                    <a:lumMod val="40000"/>
                    <a:lumOff val="60000"/>
                  </a:schemeClr>
                </a:solidFill>
              </a:rPr>
              <a:t>סיכום הממצאים מזירת הפשע</a:t>
            </a:r>
          </a:p>
        </p:txBody>
      </p:sp>
      <p:sp>
        <p:nvSpPr>
          <p:cNvPr id="5" name="TextBox 4">
            <a:extLst>
              <a:ext uri="{FF2B5EF4-FFF2-40B4-BE49-F238E27FC236}">
                <a16:creationId xmlns:a16="http://schemas.microsoft.com/office/drawing/2014/main" id="{46C7D037-132D-426C-8BA9-2A891C0EE266}"/>
              </a:ext>
              <a:ext uri="{C183D7F6-B498-43B3-948B-1728B52AA6E4}">
                <adec:decorative xmlns:adec="http://schemas.microsoft.com/office/drawing/2017/decorative" val="1"/>
              </a:ext>
            </a:extLst>
          </p:cNvPr>
          <p:cNvSpPr txBox="1"/>
          <p:nvPr/>
        </p:nvSpPr>
        <p:spPr>
          <a:xfrm>
            <a:off x="6967783" y="1177768"/>
            <a:ext cx="1542914" cy="400110"/>
          </a:xfrm>
          <a:prstGeom prst="rect">
            <a:avLst/>
          </a:prstGeom>
          <a:noFill/>
        </p:spPr>
        <p:txBody>
          <a:bodyPr wrap="square" rtlCol="1">
            <a:spAutoFit/>
          </a:bodyPr>
          <a:lstStyle/>
          <a:p>
            <a:r>
              <a:rPr lang="he-IL" sz="2000" b="1" dirty="0">
                <a:solidFill>
                  <a:schemeClr val="accent2">
                    <a:lumMod val="75000"/>
                  </a:schemeClr>
                </a:solidFill>
              </a:rPr>
              <a:t>1. עקבת נעל</a:t>
            </a:r>
          </a:p>
        </p:txBody>
      </p:sp>
      <p:sp>
        <p:nvSpPr>
          <p:cNvPr id="6" name="TextBox 5">
            <a:extLst>
              <a:ext uri="{FF2B5EF4-FFF2-40B4-BE49-F238E27FC236}">
                <a16:creationId xmlns:a16="http://schemas.microsoft.com/office/drawing/2014/main" id="{5BB8AEEF-0773-4DE8-9E1A-812CC46FBC48}"/>
              </a:ext>
              <a:ext uri="{C183D7F6-B498-43B3-948B-1728B52AA6E4}">
                <adec:decorative xmlns:adec="http://schemas.microsoft.com/office/drawing/2017/decorative" val="1"/>
              </a:ext>
            </a:extLst>
          </p:cNvPr>
          <p:cNvSpPr txBox="1"/>
          <p:nvPr/>
        </p:nvSpPr>
        <p:spPr>
          <a:xfrm>
            <a:off x="3942006" y="1247746"/>
            <a:ext cx="1891758" cy="400110"/>
          </a:xfrm>
          <a:prstGeom prst="rect">
            <a:avLst/>
          </a:prstGeom>
          <a:noFill/>
        </p:spPr>
        <p:txBody>
          <a:bodyPr wrap="square" rtlCol="1">
            <a:spAutoFit/>
          </a:bodyPr>
          <a:lstStyle/>
          <a:p>
            <a:r>
              <a:rPr lang="he-IL" sz="2000" b="1" dirty="0">
                <a:solidFill>
                  <a:schemeClr val="bg1"/>
                </a:solidFill>
              </a:rPr>
              <a:t>2. טביעת אצבע</a:t>
            </a:r>
          </a:p>
        </p:txBody>
      </p:sp>
      <p:sp>
        <p:nvSpPr>
          <p:cNvPr id="9" name="TextBox 8">
            <a:extLst>
              <a:ext uri="{FF2B5EF4-FFF2-40B4-BE49-F238E27FC236}">
                <a16:creationId xmlns:a16="http://schemas.microsoft.com/office/drawing/2014/main" id="{C879DD0D-A043-47A1-84CF-ED29D5630B73}"/>
              </a:ext>
              <a:ext uri="{C183D7F6-B498-43B3-948B-1728B52AA6E4}">
                <adec:decorative xmlns:adec="http://schemas.microsoft.com/office/drawing/2017/decorative" val="1"/>
              </a:ext>
            </a:extLst>
          </p:cNvPr>
          <p:cNvSpPr txBox="1"/>
          <p:nvPr/>
        </p:nvSpPr>
        <p:spPr>
          <a:xfrm>
            <a:off x="20608" y="1200218"/>
            <a:ext cx="3240360" cy="707886"/>
          </a:xfrm>
          <a:prstGeom prst="rect">
            <a:avLst/>
          </a:prstGeom>
          <a:noFill/>
        </p:spPr>
        <p:txBody>
          <a:bodyPr wrap="square" rtlCol="1">
            <a:spAutoFit/>
          </a:bodyPr>
          <a:lstStyle/>
          <a:p>
            <a:r>
              <a:rPr lang="he-IL" sz="2000" b="1" dirty="0">
                <a:solidFill>
                  <a:schemeClr val="accent1">
                    <a:lumMod val="75000"/>
                  </a:schemeClr>
                </a:solidFill>
              </a:rPr>
              <a:t>3. </a:t>
            </a:r>
            <a:r>
              <a:rPr lang="he-IL" sz="2000" b="1" dirty="0" err="1">
                <a:solidFill>
                  <a:schemeClr val="accent1">
                    <a:lumMod val="75000"/>
                  </a:schemeClr>
                </a:solidFill>
              </a:rPr>
              <a:t>כרומטוגרפית</a:t>
            </a:r>
            <a:r>
              <a:rPr lang="he-IL" sz="2000" b="1" dirty="0">
                <a:solidFill>
                  <a:schemeClr val="accent1">
                    <a:lumMod val="75000"/>
                  </a:schemeClr>
                </a:solidFill>
              </a:rPr>
              <a:t> הדיו</a:t>
            </a:r>
          </a:p>
          <a:p>
            <a:r>
              <a:rPr lang="he-IL" sz="2000" b="1" dirty="0">
                <a:solidFill>
                  <a:schemeClr val="accent1">
                    <a:lumMod val="75000"/>
                  </a:schemeClr>
                </a:solidFill>
              </a:rPr>
              <a:t>    בה נכתב הפתק</a:t>
            </a:r>
          </a:p>
        </p:txBody>
      </p:sp>
      <p:pic>
        <p:nvPicPr>
          <p:cNvPr id="3" name="תמונה 2">
            <a:extLst>
              <a:ext uri="{FF2B5EF4-FFF2-40B4-BE49-F238E27FC236}">
                <a16:creationId xmlns:a16="http://schemas.microsoft.com/office/drawing/2014/main" id="{91549346-D6D1-4386-956E-9EEBF23A328D}"/>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876256" y="1665763"/>
            <a:ext cx="1725968" cy="3581384"/>
          </a:xfrm>
          <a:prstGeom prst="rect">
            <a:avLst/>
          </a:prstGeom>
        </p:spPr>
      </p:pic>
      <p:pic>
        <p:nvPicPr>
          <p:cNvPr id="12" name="תמונה 11">
            <a:extLst>
              <a:ext uri="{FF2B5EF4-FFF2-40B4-BE49-F238E27FC236}">
                <a16:creationId xmlns:a16="http://schemas.microsoft.com/office/drawing/2014/main" id="{FD88739F-F267-4F3E-92E9-E688B8572ED3}"/>
              </a:ext>
              <a:ext uri="{C183D7F6-B498-43B3-948B-1728B52AA6E4}">
                <adec:decorative xmlns:adec="http://schemas.microsoft.com/office/drawing/2017/decorative" val="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rot="16200000">
            <a:off x="3728602" y="2117920"/>
            <a:ext cx="2473840" cy="1800199"/>
          </a:xfrm>
          <a:prstGeom prst="rect">
            <a:avLst/>
          </a:prstGeom>
        </p:spPr>
      </p:pic>
      <p:pic>
        <p:nvPicPr>
          <p:cNvPr id="13" name="תמונה 12">
            <a:extLst>
              <a:ext uri="{FF2B5EF4-FFF2-40B4-BE49-F238E27FC236}">
                <a16:creationId xmlns:a16="http://schemas.microsoft.com/office/drawing/2014/main" id="{719551F3-2C34-4AA5-80EC-6253BB522F3C}"/>
              </a:ext>
              <a:ext uri="{C183D7F6-B498-43B3-948B-1728B52AA6E4}">
                <adec:decorative xmlns:adec="http://schemas.microsoft.com/office/drawing/2017/decorative" val="1"/>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1185102" y="2070140"/>
            <a:ext cx="2062585" cy="2952328"/>
          </a:xfrm>
          <a:prstGeom prst="rect">
            <a:avLst/>
          </a:prstGeom>
        </p:spPr>
      </p:pic>
      <p:sp>
        <p:nvSpPr>
          <p:cNvPr id="14" name="TextBox 13">
            <a:extLst>
              <a:ext uri="{FF2B5EF4-FFF2-40B4-BE49-F238E27FC236}">
                <a16:creationId xmlns:a16="http://schemas.microsoft.com/office/drawing/2014/main" id="{69EE970D-E8CD-409F-A89A-9E4ACF833EB7}"/>
              </a:ext>
              <a:ext uri="{C183D7F6-B498-43B3-948B-1728B52AA6E4}">
                <adec:decorative xmlns:adec="http://schemas.microsoft.com/office/drawing/2017/decorative" val="1"/>
              </a:ext>
            </a:extLst>
          </p:cNvPr>
          <p:cNvSpPr txBox="1"/>
          <p:nvPr/>
        </p:nvSpPr>
        <p:spPr>
          <a:xfrm>
            <a:off x="5292080" y="5798407"/>
            <a:ext cx="3095232" cy="400110"/>
          </a:xfrm>
          <a:prstGeom prst="rect">
            <a:avLst/>
          </a:prstGeom>
          <a:noFill/>
        </p:spPr>
        <p:txBody>
          <a:bodyPr wrap="square" rtlCol="1">
            <a:spAutoFit/>
          </a:bodyPr>
          <a:lstStyle/>
          <a:p>
            <a:r>
              <a:rPr lang="he-IL" sz="2000" b="1" dirty="0">
                <a:solidFill>
                  <a:srgbClr val="C00000"/>
                </a:solidFill>
              </a:rPr>
              <a:t>4. סוג הבד שנמצא : טריקו</a:t>
            </a:r>
          </a:p>
        </p:txBody>
      </p:sp>
      <p:sp>
        <p:nvSpPr>
          <p:cNvPr id="15" name="TextBox 14">
            <a:extLst>
              <a:ext uri="{FF2B5EF4-FFF2-40B4-BE49-F238E27FC236}">
                <a16:creationId xmlns:a16="http://schemas.microsoft.com/office/drawing/2014/main" id="{78B60C6A-8D68-4DB7-B977-94AFC1EA28FE}"/>
              </a:ext>
              <a:ext uri="{C183D7F6-B498-43B3-948B-1728B52AA6E4}">
                <adec:decorative xmlns:adec="http://schemas.microsoft.com/office/drawing/2017/decorative" val="1"/>
              </a:ext>
            </a:extLst>
          </p:cNvPr>
          <p:cNvSpPr txBox="1"/>
          <p:nvPr/>
        </p:nvSpPr>
        <p:spPr>
          <a:xfrm>
            <a:off x="376104" y="5798407"/>
            <a:ext cx="4191352" cy="400110"/>
          </a:xfrm>
          <a:prstGeom prst="rect">
            <a:avLst/>
          </a:prstGeom>
          <a:noFill/>
        </p:spPr>
        <p:txBody>
          <a:bodyPr wrap="square" rtlCol="1">
            <a:spAutoFit/>
          </a:bodyPr>
          <a:lstStyle/>
          <a:p>
            <a:r>
              <a:rPr lang="he-IL" sz="2000" b="1" dirty="0">
                <a:solidFill>
                  <a:srgbClr val="00B050"/>
                </a:solidFill>
              </a:rPr>
              <a:t>5. סוג האבקה שנמצאה :חומצת לימון</a:t>
            </a:r>
          </a:p>
        </p:txBody>
      </p:sp>
      <p:sp>
        <p:nvSpPr>
          <p:cNvPr id="4" name="TextBox 3">
            <a:extLst>
              <a:ext uri="{FF2B5EF4-FFF2-40B4-BE49-F238E27FC236}">
                <a16:creationId xmlns:a16="http://schemas.microsoft.com/office/drawing/2014/main" id="{29C48053-94F7-4E40-9597-52DEF5F91954}"/>
              </a:ext>
              <a:ext uri="{C183D7F6-B498-43B3-948B-1728B52AA6E4}">
                <adec:decorative xmlns:adec="http://schemas.microsoft.com/office/drawing/2017/decorative" val="1"/>
              </a:ext>
            </a:extLst>
          </p:cNvPr>
          <p:cNvSpPr txBox="1"/>
          <p:nvPr/>
        </p:nvSpPr>
        <p:spPr>
          <a:xfrm>
            <a:off x="2339752" y="4653136"/>
            <a:ext cx="720080" cy="369332"/>
          </a:xfrm>
          <a:prstGeom prst="rect">
            <a:avLst/>
          </a:prstGeom>
          <a:noFill/>
        </p:spPr>
        <p:txBody>
          <a:bodyPr wrap="square" rtlCol="1">
            <a:spAutoFit/>
          </a:bodyPr>
          <a:lstStyle/>
          <a:p>
            <a:r>
              <a:rPr lang="he-IL" dirty="0"/>
              <a:t>במים</a:t>
            </a:r>
          </a:p>
        </p:txBody>
      </p:sp>
      <p:sp>
        <p:nvSpPr>
          <p:cNvPr id="7" name="TextBox 6">
            <a:extLst>
              <a:ext uri="{FF2B5EF4-FFF2-40B4-BE49-F238E27FC236}">
                <a16:creationId xmlns:a16="http://schemas.microsoft.com/office/drawing/2014/main" id="{D443FC4D-320D-4E66-83F8-59D0920BB5DC}"/>
              </a:ext>
              <a:ext uri="{C183D7F6-B498-43B3-948B-1728B52AA6E4}">
                <adec:decorative xmlns:adec="http://schemas.microsoft.com/office/drawing/2017/decorative" val="1"/>
              </a:ext>
            </a:extLst>
          </p:cNvPr>
          <p:cNvSpPr txBox="1"/>
          <p:nvPr/>
        </p:nvSpPr>
        <p:spPr>
          <a:xfrm>
            <a:off x="1331640" y="4653136"/>
            <a:ext cx="720080" cy="369332"/>
          </a:xfrm>
          <a:prstGeom prst="rect">
            <a:avLst/>
          </a:prstGeom>
          <a:noFill/>
        </p:spPr>
        <p:txBody>
          <a:bodyPr wrap="square" rtlCol="1">
            <a:spAutoFit/>
          </a:bodyPr>
          <a:lstStyle/>
          <a:p>
            <a:r>
              <a:rPr lang="he-IL" dirty="0" err="1"/>
              <a:t>בכהל</a:t>
            </a:r>
            <a:endParaRPr lang="he-IL" dirty="0"/>
          </a:p>
        </p:txBody>
      </p:sp>
    </p:spTree>
    <p:extLst>
      <p:ext uri="{BB962C8B-B14F-4D97-AF65-F5344CB8AC3E}">
        <p14:creationId xmlns:p14="http://schemas.microsoft.com/office/powerpoint/2010/main" val="2536116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67F5F46-FEAC-433E-98A0-AE318207E7E0}"/>
              </a:ext>
            </a:extLst>
          </p:cNvPr>
          <p:cNvSpPr txBox="1">
            <a:spLocks noGrp="1"/>
          </p:cNvSpPr>
          <p:nvPr>
            <p:ph type="title" idx="4294967295"/>
          </p:nvPr>
        </p:nvSpPr>
        <p:spPr>
          <a:xfrm>
            <a:off x="5076056" y="1226466"/>
            <a:ext cx="3985907" cy="33759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1" eaLnBrk="1" fontAlgn="auto" latinLnBrk="0" hangingPunct="1">
              <a:lnSpc>
                <a:spcPct val="90000"/>
              </a:lnSpc>
              <a:spcBef>
                <a:spcPts val="0"/>
              </a:spcBef>
              <a:spcAft>
                <a:spcPts val="600"/>
              </a:spcAft>
              <a:buClrTx/>
              <a:buSzTx/>
              <a:buFontTx/>
              <a:buNone/>
              <a:tabLst/>
              <a:defRPr/>
            </a:pPr>
            <a:r>
              <a:rPr kumimoji="0" lang="en-US" sz="4400" b="1" i="0" u="none" strike="noStrike" kern="1200" cap="none" spc="0" normalizeH="0" baseline="0" noProof="0" dirty="0" err="1">
                <a:ln>
                  <a:noFill/>
                </a:ln>
                <a:solidFill>
                  <a:srgbClr val="C00000"/>
                </a:solidFill>
                <a:effectLst/>
                <a:uLnTx/>
                <a:uFillTx/>
                <a:latin typeface="+mn-lt"/>
                <a:ea typeface="+mn-ea"/>
                <a:cs typeface="+mn-cs"/>
              </a:rPr>
              <a:t>השודד</a:t>
            </a:r>
            <a:r>
              <a:rPr kumimoji="0" lang="en-US" sz="4400" b="1" i="0" u="none" strike="noStrike" kern="1200" cap="none" spc="0" normalizeH="0" baseline="0" noProof="0" dirty="0">
                <a:ln>
                  <a:noFill/>
                </a:ln>
                <a:solidFill>
                  <a:srgbClr val="C00000"/>
                </a:solidFill>
                <a:effectLst/>
                <a:uLnTx/>
                <a:uFillTx/>
                <a:latin typeface="+mn-lt"/>
                <a:ea typeface="+mn-ea"/>
                <a:cs typeface="+mn-cs"/>
              </a:rPr>
              <a:t> </a:t>
            </a:r>
            <a:r>
              <a:rPr kumimoji="0" lang="en-US" sz="4400" b="1" i="0" u="none" strike="noStrike" kern="1200" cap="none" spc="0" normalizeH="0" baseline="0" noProof="0" dirty="0" err="1">
                <a:ln>
                  <a:noFill/>
                </a:ln>
                <a:solidFill>
                  <a:srgbClr val="C00000"/>
                </a:solidFill>
                <a:effectLst/>
                <a:uLnTx/>
                <a:uFillTx/>
                <a:latin typeface="+mn-lt"/>
                <a:ea typeface="+mn-ea"/>
                <a:cs typeface="+mn-cs"/>
              </a:rPr>
              <a:t>הוא</a:t>
            </a:r>
            <a:r>
              <a:rPr kumimoji="0" lang="en-US" sz="4400" b="1" i="0" u="none" strike="noStrike" kern="1200" cap="none" spc="0" normalizeH="0" baseline="0" noProof="0" dirty="0">
                <a:ln>
                  <a:noFill/>
                </a:ln>
                <a:solidFill>
                  <a:srgbClr val="C00000"/>
                </a:solidFill>
                <a:effectLst/>
                <a:uLnTx/>
                <a:uFillTx/>
                <a:latin typeface="+mn-lt"/>
                <a:ea typeface="+mn-ea"/>
                <a:cs typeface="+mn-cs"/>
              </a:rPr>
              <a:t>.....</a:t>
            </a:r>
          </a:p>
          <a:p>
            <a:pPr marL="0" marR="0" lvl="0" indent="0" algn="l" defTabSz="914400" rtl="1" eaLnBrk="1" fontAlgn="auto" latinLnBrk="0" hangingPunct="1">
              <a:lnSpc>
                <a:spcPct val="90000"/>
              </a:lnSpc>
              <a:spcBef>
                <a:spcPts val="0"/>
              </a:spcBef>
              <a:spcAft>
                <a:spcPts val="600"/>
              </a:spcAft>
              <a:buClrTx/>
              <a:buSzTx/>
              <a:buFontTx/>
              <a:buNone/>
              <a:tabLst/>
              <a:defRPr/>
            </a:pPr>
            <a:endParaRPr kumimoji="0" lang="en-US" sz="4400" b="1" i="0" u="none" strike="noStrike" kern="1200" cap="none" spc="0" normalizeH="0" baseline="0" noProof="0" dirty="0">
              <a:ln>
                <a:noFill/>
              </a:ln>
              <a:solidFill>
                <a:srgbClr val="C00000"/>
              </a:solidFill>
              <a:effectLst/>
              <a:uLnTx/>
              <a:uFillTx/>
              <a:latin typeface="+mn-lt"/>
              <a:ea typeface="+mn-ea"/>
              <a:cs typeface="+mn-cs"/>
            </a:endParaRPr>
          </a:p>
          <a:p>
            <a:pPr marL="0" marR="0" lvl="0" indent="0" algn="r" defTabSz="914400" rtl="1" eaLnBrk="1" fontAlgn="auto" latinLnBrk="0" hangingPunct="1">
              <a:lnSpc>
                <a:spcPct val="90000"/>
              </a:lnSpc>
              <a:spcBef>
                <a:spcPts val="0"/>
              </a:spcBef>
              <a:spcAft>
                <a:spcPts val="600"/>
              </a:spcAft>
              <a:buClrTx/>
              <a:buSzTx/>
              <a:buFontTx/>
              <a:buNone/>
              <a:tabLst/>
              <a:defRPr/>
            </a:pPr>
            <a:r>
              <a:rPr kumimoji="0" lang="en-US" sz="4400" b="1" i="0" u="none" strike="noStrike" kern="1200" cap="none" spc="0" normalizeH="0" baseline="0" noProof="0" dirty="0">
                <a:ln>
                  <a:noFill/>
                </a:ln>
                <a:solidFill>
                  <a:srgbClr val="C00000"/>
                </a:solidFill>
                <a:effectLst/>
                <a:uLnTx/>
                <a:uFillTx/>
                <a:latin typeface="+mn-lt"/>
                <a:ea typeface="+mn-ea"/>
                <a:cs typeface="+mn-cs"/>
              </a:rPr>
              <a:t>    </a:t>
            </a:r>
            <a:r>
              <a:rPr kumimoji="0" lang="en-US" sz="4400" b="1" i="0" u="none" strike="noStrike" kern="1200" cap="none" spc="0" normalizeH="0" baseline="0" noProof="0" dirty="0" err="1">
                <a:ln>
                  <a:noFill/>
                </a:ln>
                <a:solidFill>
                  <a:srgbClr val="C00000"/>
                </a:solidFill>
                <a:effectLst/>
                <a:uLnTx/>
                <a:uFillTx/>
                <a:latin typeface="+mn-lt"/>
                <a:ea typeface="+mn-ea"/>
                <a:cs typeface="+mn-cs"/>
              </a:rPr>
              <a:t>חשוד</a:t>
            </a:r>
            <a:r>
              <a:rPr kumimoji="0" lang="en-US" sz="4400" b="1" i="0" u="none" strike="noStrike" kern="1200" cap="none" spc="0" normalizeH="0" baseline="0" noProof="0" dirty="0">
                <a:ln>
                  <a:noFill/>
                </a:ln>
                <a:solidFill>
                  <a:srgbClr val="C00000"/>
                </a:solidFill>
                <a:effectLst/>
                <a:uLnTx/>
                <a:uFillTx/>
                <a:latin typeface="+mn-lt"/>
                <a:ea typeface="+mn-ea"/>
                <a:cs typeface="+mn-cs"/>
              </a:rPr>
              <a:t> </a:t>
            </a:r>
            <a:r>
              <a:rPr kumimoji="0" lang="en-US" sz="4400" b="1" i="0" u="none" strike="noStrike" kern="1200" cap="none" spc="0" normalizeH="0" baseline="0" noProof="0" dirty="0" err="1">
                <a:ln>
                  <a:noFill/>
                </a:ln>
                <a:solidFill>
                  <a:srgbClr val="C00000"/>
                </a:solidFill>
                <a:effectLst/>
                <a:uLnTx/>
                <a:uFillTx/>
                <a:latin typeface="+mn-lt"/>
                <a:ea typeface="+mn-ea"/>
                <a:cs typeface="+mn-cs"/>
              </a:rPr>
              <a:t>מס</a:t>
            </a:r>
            <a:r>
              <a:rPr kumimoji="0" lang="en-US" sz="4400" b="1" i="0" u="none" strike="noStrike" kern="1200" cap="none" spc="0" normalizeH="0" baseline="0" noProof="0" dirty="0">
                <a:ln>
                  <a:noFill/>
                </a:ln>
                <a:solidFill>
                  <a:srgbClr val="C00000"/>
                </a:solidFill>
                <a:effectLst/>
                <a:uLnTx/>
                <a:uFillTx/>
                <a:latin typeface="+mn-lt"/>
                <a:ea typeface="+mn-ea"/>
                <a:cs typeface="+mn-cs"/>
              </a:rPr>
              <a:t>.</a:t>
            </a:r>
            <a:r>
              <a:rPr kumimoji="0" lang="he-IL" sz="4400" b="1" i="0" u="none" strike="noStrike" kern="1200" cap="none" spc="0" normalizeH="0" baseline="0" noProof="0" dirty="0">
                <a:ln>
                  <a:noFill/>
                </a:ln>
                <a:solidFill>
                  <a:srgbClr val="C00000"/>
                </a:solidFill>
                <a:effectLst/>
                <a:uLnTx/>
                <a:uFillTx/>
                <a:latin typeface="+mn-lt"/>
                <a:ea typeface="+mn-ea"/>
                <a:cs typeface="+mn-cs"/>
              </a:rPr>
              <a:t> 3!!!</a:t>
            </a:r>
            <a:endParaRPr kumimoji="0" lang="en-US" sz="4400" b="1" i="0" u="none" strike="noStrike" kern="1200" cap="none" spc="0" normalizeH="0" baseline="0" noProof="0" dirty="0">
              <a:ln>
                <a:noFill/>
              </a:ln>
              <a:solidFill>
                <a:srgbClr val="C00000"/>
              </a:solidFill>
              <a:effectLst/>
              <a:uLnTx/>
              <a:uFillTx/>
              <a:latin typeface="+mn-lt"/>
              <a:ea typeface="+mn-ea"/>
              <a:cs typeface="+mn-cs"/>
            </a:endParaRPr>
          </a:p>
        </p:txBody>
      </p:sp>
      <p:pic>
        <p:nvPicPr>
          <p:cNvPr id="12290"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duotone>
              <a:schemeClr val="bg2">
                <a:shade val="45000"/>
                <a:satMod val="135000"/>
              </a:schemeClr>
              <a:prstClr val="white"/>
            </a:duotone>
            <a:extLst>
              <a:ext uri="{BEBA8EAE-BF5A-486C-A8C5-ECC9F3942E4B}">
                <a14:imgProps xmlns:a14="http://schemas.microsoft.com/office/drawing/2010/main">
                  <a14:imgLayer r:embed="rId3">
                    <a14:imgEffect>
                      <a14:sharpenSoften amount="24000"/>
                    </a14:imgEffect>
                    <a14:imgEffect>
                      <a14:saturation sat="0"/>
                    </a14:imgEffect>
                    <a14:imgEffect>
                      <a14:brightnessContrast bright="40000" contrast="40000"/>
                    </a14:imgEffect>
                  </a14:imgLayer>
                </a14:imgProps>
              </a:ext>
              <a:ext uri="{28A0092B-C50C-407E-A947-70E740481C1C}">
                <a14:useLocalDpi xmlns:a14="http://schemas.microsoft.com/office/drawing/2010/main"/>
              </a:ext>
            </a:extLst>
          </a:blip>
          <a:srcRect/>
          <a:stretch>
            <a:fillRect/>
          </a:stretch>
        </p:blipFill>
        <p:spPr bwMode="auto">
          <a:xfrm>
            <a:off x="0" y="1"/>
            <a:ext cx="9126723" cy="6249984"/>
          </a:xfrm>
          <a:prstGeom prst="rect">
            <a:avLst/>
          </a:prstGeom>
          <a:noFill/>
          <a:extLst>
            <a:ext uri="{909E8E84-426E-40DD-AFC4-6F175D3DCCD1}">
              <a14:hiddenFill xmlns:a14="http://schemas.microsoft.com/office/drawing/2010/main">
                <a:solidFill>
                  <a:srgbClr val="FFFFFF"/>
                </a:solidFill>
              </a14:hiddenFill>
            </a:ext>
          </a:extLst>
        </p:spPr>
      </p:pic>
      <p:sp>
        <p:nvSpPr>
          <p:cNvPr id="18" name="Freeform: Shape 13">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4206915"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תמונה 8">
            <a:extLst>
              <a:ext uri="{FF2B5EF4-FFF2-40B4-BE49-F238E27FC236}">
                <a16:creationId xmlns:a16="http://schemas.microsoft.com/office/drawing/2014/main" id="{9646A4A3-263F-419C-8C3A-846A6DC1B6CF}"/>
              </a:ext>
              <a:ext uri="{C183D7F6-B498-43B3-948B-1728B52AA6E4}">
                <adec:decorative xmlns:adec="http://schemas.microsoft.com/office/drawing/2017/decorative" val="1"/>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b="-2"/>
          <a:stretch/>
        </p:blipFill>
        <p:spPr>
          <a:xfrm>
            <a:off x="-1736" y="-2"/>
            <a:ext cx="4137918" cy="5733258"/>
          </a:xfrm>
          <a:custGeom>
            <a:avLst/>
            <a:gdLst>
              <a:gd name="connsiteX0" fmla="*/ 0 w 5067519"/>
              <a:gd name="connsiteY0" fmla="*/ 0 h 5265942"/>
              <a:gd name="connsiteX1" fmla="*/ 4097786 w 5067519"/>
              <a:gd name="connsiteY1" fmla="*/ 0 h 5265942"/>
              <a:gd name="connsiteX2" fmla="*/ 4176264 w 5067519"/>
              <a:gd name="connsiteY2" fmla="*/ 71326 h 5265942"/>
              <a:gd name="connsiteX3" fmla="*/ 5067519 w 5067519"/>
              <a:gd name="connsiteY3" fmla="*/ 2223006 h 5265942"/>
              <a:gd name="connsiteX4" fmla="*/ 2024583 w 5067519"/>
              <a:gd name="connsiteY4" fmla="*/ 5265942 h 5265942"/>
              <a:gd name="connsiteX5" fmla="*/ 145914 w 5067519"/>
              <a:gd name="connsiteY5" fmla="*/ 4616926 h 5265942"/>
              <a:gd name="connsiteX6" fmla="*/ 0 w 5067519"/>
              <a:gd name="connsiteY6" fmla="*/ 4489006 h 5265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67519" h="5265942">
                <a:moveTo>
                  <a:pt x="0" y="0"/>
                </a:moveTo>
                <a:lnTo>
                  <a:pt x="4097786" y="0"/>
                </a:lnTo>
                <a:lnTo>
                  <a:pt x="4176264" y="71326"/>
                </a:lnTo>
                <a:cubicBezTo>
                  <a:pt x="4726927" y="621989"/>
                  <a:pt x="5067519" y="1382723"/>
                  <a:pt x="5067519" y="2223006"/>
                </a:cubicBezTo>
                <a:cubicBezTo>
                  <a:pt x="5067519" y="3903573"/>
                  <a:pt x="3705150" y="5265942"/>
                  <a:pt x="2024583" y="5265942"/>
                </a:cubicBezTo>
                <a:cubicBezTo>
                  <a:pt x="1315594" y="5265942"/>
                  <a:pt x="663237" y="5023470"/>
                  <a:pt x="145914" y="4616926"/>
                </a:cubicBezTo>
                <a:lnTo>
                  <a:pt x="0" y="4489006"/>
                </a:lnTo>
                <a:close/>
              </a:path>
            </a:pathLst>
          </a:custGeom>
        </p:spPr>
      </p:pic>
    </p:spTree>
    <p:extLst>
      <p:ext uri="{BB962C8B-B14F-4D97-AF65-F5344CB8AC3E}">
        <p14:creationId xmlns:p14="http://schemas.microsoft.com/office/powerpoint/2010/main" val="376812340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88F43AE-30CE-4F71-8506-4557C0C0B828}"/>
              </a:ext>
            </a:extLst>
          </p:cNvPr>
          <p:cNvSpPr>
            <a:spLocks noGrp="1"/>
          </p:cNvSpPr>
          <p:nvPr>
            <p:ph idx="1"/>
          </p:nvPr>
        </p:nvSpPr>
        <p:spPr>
          <a:xfrm>
            <a:off x="971600" y="1291482"/>
            <a:ext cx="7946347" cy="3375920"/>
          </a:xfrm>
        </p:spPr>
        <p:txBody>
          <a:bodyPr anchor="t">
            <a:noAutofit/>
          </a:bodyPr>
          <a:lstStyle/>
          <a:p>
            <a:pPr marL="0" indent="0">
              <a:buNone/>
            </a:pPr>
            <a:endParaRPr lang="he-IL" dirty="0"/>
          </a:p>
          <a:p>
            <a:pPr>
              <a:buFont typeface="Courier New" panose="02070309020205020404" pitchFamily="49" charset="0"/>
              <a:buChar char="o"/>
            </a:pPr>
            <a:r>
              <a:rPr lang="he-IL" sz="2800" b="1" dirty="0"/>
              <a:t> כל קבוצה תקבל ממצאים </a:t>
            </a:r>
          </a:p>
          <a:p>
            <a:pPr marL="0" indent="0">
              <a:buNone/>
            </a:pPr>
            <a:r>
              <a:rPr lang="he-IL" sz="2800" b="1" dirty="0"/>
              <a:t>   של חשוד אחד.</a:t>
            </a:r>
          </a:p>
          <a:p>
            <a:pPr marL="0" indent="0">
              <a:buNone/>
            </a:pPr>
            <a:endParaRPr lang="he-IL" sz="2800" b="1" dirty="0"/>
          </a:p>
          <a:p>
            <a:pPr>
              <a:lnSpc>
                <a:spcPct val="150000"/>
              </a:lnSpc>
              <a:buFont typeface="Courier New" panose="02070309020205020404" pitchFamily="49" charset="0"/>
              <a:buChar char="o"/>
            </a:pPr>
            <a:r>
              <a:rPr lang="he-IL" sz="2800" b="1" dirty="0"/>
              <a:t> כדי לפענח ממצאים אלו</a:t>
            </a:r>
          </a:p>
          <a:p>
            <a:pPr marL="0" indent="0">
              <a:lnSpc>
                <a:spcPct val="150000"/>
              </a:lnSpc>
              <a:buNone/>
            </a:pPr>
            <a:r>
              <a:rPr lang="he-IL" sz="2800" b="1" dirty="0"/>
              <a:t> נכיר את מעבדות הזיהוי הפלילי.</a:t>
            </a:r>
          </a:p>
        </p:txBody>
      </p:sp>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7544" y="1788307"/>
            <a:ext cx="3384376" cy="3789040"/>
          </a:xfrm>
          <a:prstGeom prst="rect">
            <a:avLst/>
          </a:prstGeom>
          <a:noFill/>
          <a:ln w="19050">
            <a:solidFill>
              <a:schemeClr val="accent1">
                <a:alpha val="94000"/>
              </a:schemeClr>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64ACD6F-D2A5-F262-C5D7-F69583AA610F}"/>
              </a:ext>
            </a:extLst>
          </p:cNvPr>
          <p:cNvSpPr>
            <a:spLocks noGrp="1"/>
          </p:cNvSpPr>
          <p:nvPr>
            <p:ph type="title"/>
          </p:nvPr>
        </p:nvSpPr>
        <p:spPr>
          <a:xfrm>
            <a:off x="971600" y="173931"/>
            <a:ext cx="7886700" cy="1325562"/>
          </a:xfrm>
        </p:spPr>
        <p:txBody>
          <a:bodyPr/>
          <a:lstStyle/>
          <a:p>
            <a:pPr marL="0" marR="0" lvl="0" indent="0" algn="r" defTabSz="685800" rtl="1" eaLnBrk="1" fontAlgn="auto" latinLnBrk="0" hangingPunct="1">
              <a:lnSpc>
                <a:spcPct val="90000"/>
              </a:lnSpc>
              <a:spcBef>
                <a:spcPts val="750"/>
              </a:spcBef>
              <a:spcAft>
                <a:spcPts val="0"/>
              </a:spcAft>
              <a:tabLst/>
              <a:defRPr/>
            </a:pPr>
            <a:r>
              <a:rPr kumimoji="0" lang="he-IL" sz="4400" b="1" i="0" u="none" strike="noStrike" kern="1200" cap="none" spc="0" normalizeH="0" baseline="0" noProof="0" dirty="0">
                <a:ln>
                  <a:noFill/>
                </a:ln>
                <a:solidFill>
                  <a:srgbClr val="00B0F0"/>
                </a:solidFill>
                <a:effectLst/>
                <a:uLnTx/>
                <a:uFillTx/>
                <a:latin typeface="Calibri"/>
                <a:ea typeface="+mn-ea"/>
                <a:cs typeface="Arial" panose="020B0604020202020204" pitchFamily="34" charset="0"/>
              </a:rPr>
              <a:t>המשטרה עצרה חמישה חשודים</a:t>
            </a:r>
          </a:p>
        </p:txBody>
      </p:sp>
    </p:spTree>
    <p:extLst>
      <p:ext uri="{BB962C8B-B14F-4D97-AF65-F5344CB8AC3E}">
        <p14:creationId xmlns:p14="http://schemas.microsoft.com/office/powerpoint/2010/main" val="241234772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2" name="Group 57">
            <a:extLst>
              <a:ext uri="{C183D7F6-B498-43B3-948B-1728B52AA6E4}">
                <adec:decorative xmlns:adec="http://schemas.microsoft.com/office/drawing/2017/decorative" val="1"/>
              </a:ext>
            </a:extLst>
          </p:cNvPr>
          <p:cNvGrpSpPr>
            <a:grpSpLocks/>
          </p:cNvGrpSpPr>
          <p:nvPr/>
        </p:nvGrpSpPr>
        <p:grpSpPr bwMode="auto">
          <a:xfrm>
            <a:off x="2360612" y="1351675"/>
            <a:ext cx="4575175" cy="3748088"/>
            <a:chOff x="1559" y="926"/>
            <a:chExt cx="2882" cy="2361"/>
          </a:xfrm>
        </p:grpSpPr>
        <p:sp>
          <p:nvSpPr>
            <p:cNvPr id="4126" name="Text Box 30"/>
            <p:cNvSpPr txBox="1">
              <a:spLocks noChangeArrowheads="1"/>
            </p:cNvSpPr>
            <p:nvPr/>
          </p:nvSpPr>
          <p:spPr bwMode="auto">
            <a:xfrm>
              <a:off x="3231" y="1873"/>
              <a:ext cx="685" cy="173"/>
            </a:xfrm>
            <a:prstGeom prst="rect">
              <a:avLst/>
            </a:prstGeom>
            <a:solidFill>
              <a:srgbClr val="FFFFFF"/>
            </a:solidFill>
            <a:ln w="9525">
              <a:solidFill>
                <a:srgbClr val="000000"/>
              </a:solidFill>
              <a:miter lim="800000"/>
              <a:headEnd/>
              <a:tailEnd/>
            </a:ln>
          </p:spPr>
          <p:txBody>
            <a:bodyPr/>
            <a:lstStyle/>
            <a:p>
              <a:pPr algn="ctr" rtl="0" eaLnBrk="0" hangingPunct="0"/>
              <a:r>
                <a:rPr lang="he-IL" sz="1200" b="1">
                  <a:latin typeface="Times New Roman (Hebrew)" charset="0"/>
                </a:rPr>
                <a:t>טביעת אצבעות</a:t>
              </a:r>
              <a:endParaRPr lang="en-US" sz="1200" b="1"/>
            </a:p>
          </p:txBody>
        </p:sp>
        <p:sp>
          <p:nvSpPr>
            <p:cNvPr id="4125" name="Freeform 29"/>
            <p:cNvSpPr>
              <a:spLocks noChangeAspect="1"/>
            </p:cNvSpPr>
            <p:nvPr/>
          </p:nvSpPr>
          <p:spPr bwMode="auto">
            <a:xfrm rot="-193103">
              <a:off x="3063" y="926"/>
              <a:ext cx="333" cy="413"/>
            </a:xfrm>
            <a:custGeom>
              <a:avLst/>
              <a:gdLst/>
              <a:ahLst/>
              <a:cxnLst>
                <a:cxn ang="0">
                  <a:pos x="102" y="0"/>
                </a:cxn>
                <a:cxn ang="0">
                  <a:pos x="176" y="238"/>
                </a:cxn>
                <a:cxn ang="0">
                  <a:pos x="174" y="236"/>
                </a:cxn>
                <a:cxn ang="0">
                  <a:pos x="169" y="235"/>
                </a:cxn>
                <a:cxn ang="0">
                  <a:pos x="161" y="230"/>
                </a:cxn>
                <a:cxn ang="0">
                  <a:pos x="150" y="227"/>
                </a:cxn>
                <a:cxn ang="0">
                  <a:pos x="137" y="223"/>
                </a:cxn>
                <a:cxn ang="0">
                  <a:pos x="121" y="219"/>
                </a:cxn>
                <a:cxn ang="0">
                  <a:pos x="102" y="216"/>
                </a:cxn>
                <a:cxn ang="0">
                  <a:pos x="84" y="213"/>
                </a:cxn>
                <a:cxn ang="0">
                  <a:pos x="64" y="212"/>
                </a:cxn>
                <a:cxn ang="0">
                  <a:pos x="46" y="213"/>
                </a:cxn>
                <a:cxn ang="0">
                  <a:pos x="32" y="215"/>
                </a:cxn>
                <a:cxn ang="0">
                  <a:pos x="20" y="217"/>
                </a:cxn>
                <a:cxn ang="0">
                  <a:pos x="12" y="220"/>
                </a:cxn>
                <a:cxn ang="0">
                  <a:pos x="5" y="222"/>
                </a:cxn>
                <a:cxn ang="0">
                  <a:pos x="2" y="225"/>
                </a:cxn>
                <a:cxn ang="0">
                  <a:pos x="0" y="225"/>
                </a:cxn>
                <a:cxn ang="0">
                  <a:pos x="102" y="0"/>
                </a:cxn>
              </a:cxnLst>
              <a:rect l="0" t="0" r="r" b="b"/>
              <a:pathLst>
                <a:path w="176" h="238">
                  <a:moveTo>
                    <a:pt x="102" y="0"/>
                  </a:moveTo>
                  <a:lnTo>
                    <a:pt x="176" y="238"/>
                  </a:lnTo>
                  <a:lnTo>
                    <a:pt x="174" y="236"/>
                  </a:lnTo>
                  <a:lnTo>
                    <a:pt x="169" y="235"/>
                  </a:lnTo>
                  <a:lnTo>
                    <a:pt x="161" y="230"/>
                  </a:lnTo>
                  <a:lnTo>
                    <a:pt x="150" y="227"/>
                  </a:lnTo>
                  <a:lnTo>
                    <a:pt x="137" y="223"/>
                  </a:lnTo>
                  <a:lnTo>
                    <a:pt x="121" y="219"/>
                  </a:lnTo>
                  <a:lnTo>
                    <a:pt x="102" y="216"/>
                  </a:lnTo>
                  <a:lnTo>
                    <a:pt x="84" y="213"/>
                  </a:lnTo>
                  <a:lnTo>
                    <a:pt x="64" y="212"/>
                  </a:lnTo>
                  <a:lnTo>
                    <a:pt x="46" y="213"/>
                  </a:lnTo>
                  <a:lnTo>
                    <a:pt x="32" y="215"/>
                  </a:lnTo>
                  <a:lnTo>
                    <a:pt x="20" y="217"/>
                  </a:lnTo>
                  <a:lnTo>
                    <a:pt x="12" y="220"/>
                  </a:lnTo>
                  <a:lnTo>
                    <a:pt x="5" y="222"/>
                  </a:lnTo>
                  <a:lnTo>
                    <a:pt x="2" y="225"/>
                  </a:lnTo>
                  <a:lnTo>
                    <a:pt x="0" y="225"/>
                  </a:lnTo>
                  <a:lnTo>
                    <a:pt x="102" y="0"/>
                  </a:lnTo>
                  <a:close/>
                </a:path>
              </a:pathLst>
            </a:custGeom>
            <a:solidFill>
              <a:srgbClr val="000066"/>
            </a:solidFill>
            <a:ln w="9525">
              <a:solidFill>
                <a:srgbClr val="000000"/>
              </a:solidFill>
              <a:round/>
              <a:headEnd/>
              <a:tailEnd/>
            </a:ln>
          </p:spPr>
          <p:txBody>
            <a:bodyPr/>
            <a:lstStyle/>
            <a:p>
              <a:endParaRPr lang="he-IL"/>
            </a:p>
          </p:txBody>
        </p:sp>
        <p:sp>
          <p:nvSpPr>
            <p:cNvPr id="4134" name="Freeform 38"/>
            <p:cNvSpPr>
              <a:spLocks noChangeAspect="1"/>
            </p:cNvSpPr>
            <p:nvPr/>
          </p:nvSpPr>
          <p:spPr bwMode="auto">
            <a:xfrm rot="-193103">
              <a:off x="2220" y="1194"/>
              <a:ext cx="1758" cy="1678"/>
            </a:xfrm>
            <a:custGeom>
              <a:avLst/>
              <a:gdLst/>
              <a:ahLst/>
              <a:cxnLst>
                <a:cxn ang="0">
                  <a:pos x="450" y="758"/>
                </a:cxn>
                <a:cxn ang="0">
                  <a:pos x="378" y="768"/>
                </a:cxn>
                <a:cxn ang="0">
                  <a:pos x="308" y="763"/>
                </a:cxn>
                <a:cxn ang="0">
                  <a:pos x="240" y="745"/>
                </a:cxn>
                <a:cxn ang="0">
                  <a:pos x="177" y="713"/>
                </a:cxn>
                <a:cxn ang="0">
                  <a:pos x="121" y="668"/>
                </a:cxn>
                <a:cxn ang="0">
                  <a:pos x="73" y="612"/>
                </a:cxn>
                <a:cxn ang="0">
                  <a:pos x="34" y="545"/>
                </a:cxn>
                <a:cxn ang="0">
                  <a:pos x="8" y="468"/>
                </a:cxn>
                <a:cxn ang="0">
                  <a:pos x="0" y="390"/>
                </a:cxn>
                <a:cxn ang="0">
                  <a:pos x="7" y="316"/>
                </a:cxn>
                <a:cxn ang="0">
                  <a:pos x="30" y="244"/>
                </a:cxn>
                <a:cxn ang="0">
                  <a:pos x="64" y="179"/>
                </a:cxn>
                <a:cxn ang="0">
                  <a:pos x="112" y="120"/>
                </a:cxn>
                <a:cxn ang="0">
                  <a:pos x="168" y="72"/>
                </a:cxn>
                <a:cxn ang="0">
                  <a:pos x="233" y="35"/>
                </a:cxn>
                <a:cxn ang="0">
                  <a:pos x="305" y="10"/>
                </a:cxn>
                <a:cxn ang="0">
                  <a:pos x="375" y="0"/>
                </a:cxn>
                <a:cxn ang="0">
                  <a:pos x="443" y="7"/>
                </a:cxn>
                <a:cxn ang="0">
                  <a:pos x="508" y="26"/>
                </a:cxn>
                <a:cxn ang="0">
                  <a:pos x="567" y="59"/>
                </a:cxn>
                <a:cxn ang="0">
                  <a:pos x="620" y="105"/>
                </a:cxn>
                <a:cxn ang="0">
                  <a:pos x="666" y="163"/>
                </a:cxn>
                <a:cxn ang="0">
                  <a:pos x="702" y="231"/>
                </a:cxn>
                <a:cxn ang="0">
                  <a:pos x="728" y="307"/>
                </a:cxn>
                <a:cxn ang="0">
                  <a:pos x="738" y="383"/>
                </a:cxn>
                <a:cxn ang="0">
                  <a:pos x="734" y="458"/>
                </a:cxn>
                <a:cxn ang="0">
                  <a:pos x="715" y="529"/>
                </a:cxn>
                <a:cxn ang="0">
                  <a:pos x="683" y="592"/>
                </a:cxn>
                <a:cxn ang="0">
                  <a:pos x="639" y="650"/>
                </a:cxn>
                <a:cxn ang="0">
                  <a:pos x="585" y="697"/>
                </a:cxn>
                <a:cxn ang="0">
                  <a:pos x="521" y="733"/>
                </a:cxn>
              </a:cxnLst>
              <a:rect l="0" t="0" r="r" b="b"/>
              <a:pathLst>
                <a:path w="738" h="768">
                  <a:moveTo>
                    <a:pt x="486" y="748"/>
                  </a:moveTo>
                  <a:lnTo>
                    <a:pt x="450" y="758"/>
                  </a:lnTo>
                  <a:lnTo>
                    <a:pt x="414" y="765"/>
                  </a:lnTo>
                  <a:lnTo>
                    <a:pt x="378" y="768"/>
                  </a:lnTo>
                  <a:lnTo>
                    <a:pt x="342" y="768"/>
                  </a:lnTo>
                  <a:lnTo>
                    <a:pt x="308" y="763"/>
                  </a:lnTo>
                  <a:lnTo>
                    <a:pt x="273" y="755"/>
                  </a:lnTo>
                  <a:lnTo>
                    <a:pt x="240" y="745"/>
                  </a:lnTo>
                  <a:lnTo>
                    <a:pt x="208" y="730"/>
                  </a:lnTo>
                  <a:lnTo>
                    <a:pt x="177" y="713"/>
                  </a:lnTo>
                  <a:lnTo>
                    <a:pt x="148" y="691"/>
                  </a:lnTo>
                  <a:lnTo>
                    <a:pt x="121" y="668"/>
                  </a:lnTo>
                  <a:lnTo>
                    <a:pt x="96" y="641"/>
                  </a:lnTo>
                  <a:lnTo>
                    <a:pt x="73" y="612"/>
                  </a:lnTo>
                  <a:lnTo>
                    <a:pt x="53" y="579"/>
                  </a:lnTo>
                  <a:lnTo>
                    <a:pt x="34" y="545"/>
                  </a:lnTo>
                  <a:lnTo>
                    <a:pt x="20" y="507"/>
                  </a:lnTo>
                  <a:lnTo>
                    <a:pt x="8" y="468"/>
                  </a:lnTo>
                  <a:lnTo>
                    <a:pt x="3" y="429"/>
                  </a:lnTo>
                  <a:lnTo>
                    <a:pt x="0" y="390"/>
                  </a:lnTo>
                  <a:lnTo>
                    <a:pt x="3" y="353"/>
                  </a:lnTo>
                  <a:lnTo>
                    <a:pt x="7" y="316"/>
                  </a:lnTo>
                  <a:lnTo>
                    <a:pt x="17" y="280"/>
                  </a:lnTo>
                  <a:lnTo>
                    <a:pt x="30" y="244"/>
                  </a:lnTo>
                  <a:lnTo>
                    <a:pt x="46" y="210"/>
                  </a:lnTo>
                  <a:lnTo>
                    <a:pt x="64" y="179"/>
                  </a:lnTo>
                  <a:lnTo>
                    <a:pt x="86" y="149"/>
                  </a:lnTo>
                  <a:lnTo>
                    <a:pt x="112" y="120"/>
                  </a:lnTo>
                  <a:lnTo>
                    <a:pt x="139" y="95"/>
                  </a:lnTo>
                  <a:lnTo>
                    <a:pt x="168" y="72"/>
                  </a:lnTo>
                  <a:lnTo>
                    <a:pt x="200" y="52"/>
                  </a:lnTo>
                  <a:lnTo>
                    <a:pt x="233" y="35"/>
                  </a:lnTo>
                  <a:lnTo>
                    <a:pt x="269" y="20"/>
                  </a:lnTo>
                  <a:lnTo>
                    <a:pt x="305" y="10"/>
                  </a:lnTo>
                  <a:lnTo>
                    <a:pt x="341" y="3"/>
                  </a:lnTo>
                  <a:lnTo>
                    <a:pt x="375" y="0"/>
                  </a:lnTo>
                  <a:lnTo>
                    <a:pt x="410" y="2"/>
                  </a:lnTo>
                  <a:lnTo>
                    <a:pt x="443" y="7"/>
                  </a:lnTo>
                  <a:lnTo>
                    <a:pt x="476" y="15"/>
                  </a:lnTo>
                  <a:lnTo>
                    <a:pt x="508" y="26"/>
                  </a:lnTo>
                  <a:lnTo>
                    <a:pt x="538" y="42"/>
                  </a:lnTo>
                  <a:lnTo>
                    <a:pt x="567" y="59"/>
                  </a:lnTo>
                  <a:lnTo>
                    <a:pt x="594" y="81"/>
                  </a:lnTo>
                  <a:lnTo>
                    <a:pt x="620" y="105"/>
                  </a:lnTo>
                  <a:lnTo>
                    <a:pt x="643" y="133"/>
                  </a:lnTo>
                  <a:lnTo>
                    <a:pt x="666" y="163"/>
                  </a:lnTo>
                  <a:lnTo>
                    <a:pt x="685" y="195"/>
                  </a:lnTo>
                  <a:lnTo>
                    <a:pt x="702" y="231"/>
                  </a:lnTo>
                  <a:lnTo>
                    <a:pt x="716" y="268"/>
                  </a:lnTo>
                  <a:lnTo>
                    <a:pt x="728" y="307"/>
                  </a:lnTo>
                  <a:lnTo>
                    <a:pt x="735" y="346"/>
                  </a:lnTo>
                  <a:lnTo>
                    <a:pt x="738" y="383"/>
                  </a:lnTo>
                  <a:lnTo>
                    <a:pt x="738" y="421"/>
                  </a:lnTo>
                  <a:lnTo>
                    <a:pt x="734" y="458"/>
                  </a:lnTo>
                  <a:lnTo>
                    <a:pt x="725" y="494"/>
                  </a:lnTo>
                  <a:lnTo>
                    <a:pt x="715" y="529"/>
                  </a:lnTo>
                  <a:lnTo>
                    <a:pt x="701" y="562"/>
                  </a:lnTo>
                  <a:lnTo>
                    <a:pt x="683" y="592"/>
                  </a:lnTo>
                  <a:lnTo>
                    <a:pt x="662" y="622"/>
                  </a:lnTo>
                  <a:lnTo>
                    <a:pt x="639" y="650"/>
                  </a:lnTo>
                  <a:lnTo>
                    <a:pt x="613" y="674"/>
                  </a:lnTo>
                  <a:lnTo>
                    <a:pt x="585" y="697"/>
                  </a:lnTo>
                  <a:lnTo>
                    <a:pt x="554" y="717"/>
                  </a:lnTo>
                  <a:lnTo>
                    <a:pt x="521" y="733"/>
                  </a:lnTo>
                  <a:lnTo>
                    <a:pt x="486" y="748"/>
                  </a:lnTo>
                  <a:close/>
                </a:path>
              </a:pathLst>
            </a:custGeom>
            <a:solidFill>
              <a:srgbClr val="CCFFFF"/>
            </a:solidFill>
            <a:ln w="9525">
              <a:noFill/>
              <a:round/>
              <a:headEnd/>
              <a:tailEnd/>
            </a:ln>
          </p:spPr>
          <p:txBody>
            <a:bodyPr/>
            <a:lstStyle/>
            <a:p>
              <a:endParaRPr lang="he-IL"/>
            </a:p>
          </p:txBody>
        </p:sp>
        <p:sp>
          <p:nvSpPr>
            <p:cNvPr id="4135" name="Freeform 39"/>
            <p:cNvSpPr>
              <a:spLocks noChangeAspect="1"/>
            </p:cNvSpPr>
            <p:nvPr/>
          </p:nvSpPr>
          <p:spPr bwMode="auto">
            <a:xfrm rot="-193103">
              <a:off x="2282" y="1261"/>
              <a:ext cx="1632" cy="1556"/>
            </a:xfrm>
            <a:custGeom>
              <a:avLst/>
              <a:gdLst/>
              <a:ahLst/>
              <a:cxnLst>
                <a:cxn ang="0">
                  <a:pos x="309" y="711"/>
                </a:cxn>
                <a:cxn ang="0">
                  <a:pos x="241" y="696"/>
                </a:cxn>
                <a:cxn ang="0">
                  <a:pos x="181" y="669"/>
                </a:cxn>
                <a:cxn ang="0">
                  <a:pos x="126" y="632"/>
                </a:cxn>
                <a:cxn ang="0">
                  <a:pos x="79" y="583"/>
                </a:cxn>
                <a:cxn ang="0">
                  <a:pos x="41" y="526"/>
                </a:cxn>
                <a:cxn ang="0">
                  <a:pos x="15" y="463"/>
                </a:cxn>
                <a:cxn ang="0">
                  <a:pos x="1" y="393"/>
                </a:cxn>
                <a:cxn ang="0">
                  <a:pos x="1" y="321"/>
                </a:cxn>
                <a:cxn ang="0">
                  <a:pos x="14" y="251"/>
                </a:cxn>
                <a:cxn ang="0">
                  <a:pos x="40" y="187"/>
                </a:cxn>
                <a:cxn ang="0">
                  <a:pos x="76" y="131"/>
                </a:cxn>
                <a:cxn ang="0">
                  <a:pos x="122" y="82"/>
                </a:cxn>
                <a:cxn ang="0">
                  <a:pos x="177" y="43"/>
                </a:cxn>
                <a:cxn ang="0">
                  <a:pos x="237" y="15"/>
                </a:cxn>
                <a:cxn ang="0">
                  <a:pos x="305" y="1"/>
                </a:cxn>
                <a:cxn ang="0">
                  <a:pos x="374" y="1"/>
                </a:cxn>
                <a:cxn ang="0">
                  <a:pos x="441" y="15"/>
                </a:cxn>
                <a:cxn ang="0">
                  <a:pos x="503" y="41"/>
                </a:cxn>
                <a:cxn ang="0">
                  <a:pos x="558" y="79"/>
                </a:cxn>
                <a:cxn ang="0">
                  <a:pos x="605" y="128"/>
                </a:cxn>
                <a:cxn ang="0">
                  <a:pos x="641" y="184"/>
                </a:cxn>
                <a:cxn ang="0">
                  <a:pos x="669" y="247"/>
                </a:cxn>
                <a:cxn ang="0">
                  <a:pos x="683" y="318"/>
                </a:cxn>
                <a:cxn ang="0">
                  <a:pos x="683" y="390"/>
                </a:cxn>
                <a:cxn ang="0">
                  <a:pos x="670" y="459"/>
                </a:cxn>
                <a:cxn ang="0">
                  <a:pos x="644" y="524"/>
                </a:cxn>
                <a:cxn ang="0">
                  <a:pos x="608" y="580"/>
                </a:cxn>
                <a:cxn ang="0">
                  <a:pos x="562" y="629"/>
                </a:cxn>
                <a:cxn ang="0">
                  <a:pos x="508" y="668"/>
                </a:cxn>
                <a:cxn ang="0">
                  <a:pos x="446" y="695"/>
                </a:cxn>
                <a:cxn ang="0">
                  <a:pos x="378" y="711"/>
                </a:cxn>
              </a:cxnLst>
              <a:rect l="0" t="0" r="r" b="b"/>
              <a:pathLst>
                <a:path w="685" h="712">
                  <a:moveTo>
                    <a:pt x="344" y="712"/>
                  </a:moveTo>
                  <a:lnTo>
                    <a:pt x="309" y="711"/>
                  </a:lnTo>
                  <a:lnTo>
                    <a:pt x="274" y="705"/>
                  </a:lnTo>
                  <a:lnTo>
                    <a:pt x="241" y="696"/>
                  </a:lnTo>
                  <a:lnTo>
                    <a:pt x="211" y="685"/>
                  </a:lnTo>
                  <a:lnTo>
                    <a:pt x="181" y="669"/>
                  </a:lnTo>
                  <a:lnTo>
                    <a:pt x="152" y="652"/>
                  </a:lnTo>
                  <a:lnTo>
                    <a:pt x="126" y="632"/>
                  </a:lnTo>
                  <a:lnTo>
                    <a:pt x="102" y="609"/>
                  </a:lnTo>
                  <a:lnTo>
                    <a:pt x="79" y="583"/>
                  </a:lnTo>
                  <a:lnTo>
                    <a:pt x="60" y="555"/>
                  </a:lnTo>
                  <a:lnTo>
                    <a:pt x="41" y="526"/>
                  </a:lnTo>
                  <a:lnTo>
                    <a:pt x="27" y="495"/>
                  </a:lnTo>
                  <a:lnTo>
                    <a:pt x="15" y="463"/>
                  </a:lnTo>
                  <a:lnTo>
                    <a:pt x="7" y="429"/>
                  </a:lnTo>
                  <a:lnTo>
                    <a:pt x="1" y="393"/>
                  </a:lnTo>
                  <a:lnTo>
                    <a:pt x="0" y="357"/>
                  </a:lnTo>
                  <a:lnTo>
                    <a:pt x="1" y="321"/>
                  </a:lnTo>
                  <a:lnTo>
                    <a:pt x="5" y="285"/>
                  </a:lnTo>
                  <a:lnTo>
                    <a:pt x="14" y="251"/>
                  </a:lnTo>
                  <a:lnTo>
                    <a:pt x="25" y="218"/>
                  </a:lnTo>
                  <a:lnTo>
                    <a:pt x="40" y="187"/>
                  </a:lnTo>
                  <a:lnTo>
                    <a:pt x="57" y="158"/>
                  </a:lnTo>
                  <a:lnTo>
                    <a:pt x="76" y="131"/>
                  </a:lnTo>
                  <a:lnTo>
                    <a:pt x="99" y="105"/>
                  </a:lnTo>
                  <a:lnTo>
                    <a:pt x="122" y="82"/>
                  </a:lnTo>
                  <a:lnTo>
                    <a:pt x="148" y="61"/>
                  </a:lnTo>
                  <a:lnTo>
                    <a:pt x="177" y="43"/>
                  </a:lnTo>
                  <a:lnTo>
                    <a:pt x="207" y="28"/>
                  </a:lnTo>
                  <a:lnTo>
                    <a:pt x="237" y="15"/>
                  </a:lnTo>
                  <a:lnTo>
                    <a:pt x="270" y="7"/>
                  </a:lnTo>
                  <a:lnTo>
                    <a:pt x="305" y="1"/>
                  </a:lnTo>
                  <a:lnTo>
                    <a:pt x="339" y="0"/>
                  </a:lnTo>
                  <a:lnTo>
                    <a:pt x="374" y="1"/>
                  </a:lnTo>
                  <a:lnTo>
                    <a:pt x="408" y="7"/>
                  </a:lnTo>
                  <a:lnTo>
                    <a:pt x="441" y="15"/>
                  </a:lnTo>
                  <a:lnTo>
                    <a:pt x="473" y="27"/>
                  </a:lnTo>
                  <a:lnTo>
                    <a:pt x="503" y="41"/>
                  </a:lnTo>
                  <a:lnTo>
                    <a:pt x="532" y="59"/>
                  </a:lnTo>
                  <a:lnTo>
                    <a:pt x="558" y="79"/>
                  </a:lnTo>
                  <a:lnTo>
                    <a:pt x="582" y="102"/>
                  </a:lnTo>
                  <a:lnTo>
                    <a:pt x="605" y="128"/>
                  </a:lnTo>
                  <a:lnTo>
                    <a:pt x="624" y="155"/>
                  </a:lnTo>
                  <a:lnTo>
                    <a:pt x="641" y="184"/>
                  </a:lnTo>
                  <a:lnTo>
                    <a:pt x="657" y="215"/>
                  </a:lnTo>
                  <a:lnTo>
                    <a:pt x="669" y="247"/>
                  </a:lnTo>
                  <a:lnTo>
                    <a:pt x="677" y="282"/>
                  </a:lnTo>
                  <a:lnTo>
                    <a:pt x="683" y="318"/>
                  </a:lnTo>
                  <a:lnTo>
                    <a:pt x="685" y="354"/>
                  </a:lnTo>
                  <a:lnTo>
                    <a:pt x="683" y="390"/>
                  </a:lnTo>
                  <a:lnTo>
                    <a:pt x="679" y="426"/>
                  </a:lnTo>
                  <a:lnTo>
                    <a:pt x="670" y="459"/>
                  </a:lnTo>
                  <a:lnTo>
                    <a:pt x="659" y="492"/>
                  </a:lnTo>
                  <a:lnTo>
                    <a:pt x="644" y="524"/>
                  </a:lnTo>
                  <a:lnTo>
                    <a:pt x="627" y="552"/>
                  </a:lnTo>
                  <a:lnTo>
                    <a:pt x="608" y="580"/>
                  </a:lnTo>
                  <a:lnTo>
                    <a:pt x="585" y="606"/>
                  </a:lnTo>
                  <a:lnTo>
                    <a:pt x="562" y="629"/>
                  </a:lnTo>
                  <a:lnTo>
                    <a:pt x="535" y="650"/>
                  </a:lnTo>
                  <a:lnTo>
                    <a:pt x="508" y="668"/>
                  </a:lnTo>
                  <a:lnTo>
                    <a:pt x="477" y="683"/>
                  </a:lnTo>
                  <a:lnTo>
                    <a:pt x="446" y="695"/>
                  </a:lnTo>
                  <a:lnTo>
                    <a:pt x="413" y="705"/>
                  </a:lnTo>
                  <a:lnTo>
                    <a:pt x="378" y="711"/>
                  </a:lnTo>
                  <a:lnTo>
                    <a:pt x="344" y="712"/>
                  </a:lnTo>
                  <a:close/>
                </a:path>
              </a:pathLst>
            </a:custGeom>
            <a:noFill/>
            <a:ln w="9525">
              <a:noFill/>
              <a:round/>
              <a:headEnd/>
              <a:tailEnd/>
            </a:ln>
          </p:spPr>
          <p:txBody>
            <a:bodyPr/>
            <a:lstStyle/>
            <a:p>
              <a:endParaRPr lang="he-IL"/>
            </a:p>
          </p:txBody>
        </p:sp>
        <p:sp>
          <p:nvSpPr>
            <p:cNvPr id="4136" name="Freeform 40"/>
            <p:cNvSpPr>
              <a:spLocks noChangeAspect="1"/>
            </p:cNvSpPr>
            <p:nvPr/>
          </p:nvSpPr>
          <p:spPr bwMode="auto">
            <a:xfrm rot="-193103">
              <a:off x="2370" y="1286"/>
              <a:ext cx="1453" cy="1503"/>
            </a:xfrm>
            <a:custGeom>
              <a:avLst/>
              <a:gdLst/>
              <a:ahLst/>
              <a:cxnLst>
                <a:cxn ang="0">
                  <a:pos x="276" y="687"/>
                </a:cxn>
                <a:cxn ang="0">
                  <a:pos x="216" y="672"/>
                </a:cxn>
                <a:cxn ang="0">
                  <a:pos x="161" y="646"/>
                </a:cxn>
                <a:cxn ang="0">
                  <a:pos x="114" y="610"/>
                </a:cxn>
                <a:cxn ang="0">
                  <a:pos x="72" y="564"/>
                </a:cxn>
                <a:cxn ang="0">
                  <a:pos x="37" y="510"/>
                </a:cxn>
                <a:cxn ang="0">
                  <a:pos x="14" y="448"/>
                </a:cxn>
                <a:cxn ang="0">
                  <a:pos x="1" y="380"/>
                </a:cxn>
                <a:cxn ang="0">
                  <a:pos x="1" y="311"/>
                </a:cxn>
                <a:cxn ang="0">
                  <a:pos x="13" y="243"/>
                </a:cxn>
                <a:cxn ang="0">
                  <a:pos x="36" y="181"/>
                </a:cxn>
                <a:cxn ang="0">
                  <a:pos x="69" y="127"/>
                </a:cxn>
                <a:cxn ang="0">
                  <a:pos x="109" y="79"/>
                </a:cxn>
                <a:cxn ang="0">
                  <a:pos x="158" y="43"/>
                </a:cxn>
                <a:cxn ang="0">
                  <a:pos x="213" y="16"/>
                </a:cxn>
                <a:cxn ang="0">
                  <a:pos x="272" y="1"/>
                </a:cxn>
                <a:cxn ang="0">
                  <a:pos x="334" y="1"/>
                </a:cxn>
                <a:cxn ang="0">
                  <a:pos x="393" y="16"/>
                </a:cxn>
                <a:cxn ang="0">
                  <a:pos x="448" y="42"/>
                </a:cxn>
                <a:cxn ang="0">
                  <a:pos x="497" y="78"/>
                </a:cxn>
                <a:cxn ang="0">
                  <a:pos x="538" y="124"/>
                </a:cxn>
                <a:cxn ang="0">
                  <a:pos x="571" y="179"/>
                </a:cxn>
                <a:cxn ang="0">
                  <a:pos x="596" y="240"/>
                </a:cxn>
                <a:cxn ang="0">
                  <a:pos x="609" y="308"/>
                </a:cxn>
                <a:cxn ang="0">
                  <a:pos x="609" y="377"/>
                </a:cxn>
                <a:cxn ang="0">
                  <a:pos x="597" y="445"/>
                </a:cxn>
                <a:cxn ang="0">
                  <a:pos x="574" y="507"/>
                </a:cxn>
                <a:cxn ang="0">
                  <a:pos x="541" y="562"/>
                </a:cxn>
                <a:cxn ang="0">
                  <a:pos x="499" y="609"/>
                </a:cxn>
                <a:cxn ang="0">
                  <a:pos x="452" y="645"/>
                </a:cxn>
                <a:cxn ang="0">
                  <a:pos x="397" y="672"/>
                </a:cxn>
                <a:cxn ang="0">
                  <a:pos x="338" y="687"/>
                </a:cxn>
              </a:cxnLst>
              <a:rect l="0" t="0" r="r" b="b"/>
              <a:pathLst>
                <a:path w="610" h="688">
                  <a:moveTo>
                    <a:pt x="307" y="688"/>
                  </a:moveTo>
                  <a:lnTo>
                    <a:pt x="276" y="687"/>
                  </a:lnTo>
                  <a:lnTo>
                    <a:pt x="246" y="681"/>
                  </a:lnTo>
                  <a:lnTo>
                    <a:pt x="216" y="672"/>
                  </a:lnTo>
                  <a:lnTo>
                    <a:pt x="189" y="661"/>
                  </a:lnTo>
                  <a:lnTo>
                    <a:pt x="161" y="646"/>
                  </a:lnTo>
                  <a:lnTo>
                    <a:pt x="137" y="629"/>
                  </a:lnTo>
                  <a:lnTo>
                    <a:pt x="114" y="610"/>
                  </a:lnTo>
                  <a:lnTo>
                    <a:pt x="91" y="587"/>
                  </a:lnTo>
                  <a:lnTo>
                    <a:pt x="72" y="564"/>
                  </a:lnTo>
                  <a:lnTo>
                    <a:pt x="53" y="537"/>
                  </a:lnTo>
                  <a:lnTo>
                    <a:pt x="37" y="510"/>
                  </a:lnTo>
                  <a:lnTo>
                    <a:pt x="24" y="479"/>
                  </a:lnTo>
                  <a:lnTo>
                    <a:pt x="14" y="448"/>
                  </a:lnTo>
                  <a:lnTo>
                    <a:pt x="7" y="415"/>
                  </a:lnTo>
                  <a:lnTo>
                    <a:pt x="1" y="380"/>
                  </a:lnTo>
                  <a:lnTo>
                    <a:pt x="0" y="346"/>
                  </a:lnTo>
                  <a:lnTo>
                    <a:pt x="1" y="311"/>
                  </a:lnTo>
                  <a:lnTo>
                    <a:pt x="6" y="276"/>
                  </a:lnTo>
                  <a:lnTo>
                    <a:pt x="13" y="243"/>
                  </a:lnTo>
                  <a:lnTo>
                    <a:pt x="24" y="212"/>
                  </a:lnTo>
                  <a:lnTo>
                    <a:pt x="36" y="181"/>
                  </a:lnTo>
                  <a:lnTo>
                    <a:pt x="52" y="153"/>
                  </a:lnTo>
                  <a:lnTo>
                    <a:pt x="69" y="127"/>
                  </a:lnTo>
                  <a:lnTo>
                    <a:pt x="89" y="102"/>
                  </a:lnTo>
                  <a:lnTo>
                    <a:pt x="109" y="79"/>
                  </a:lnTo>
                  <a:lnTo>
                    <a:pt x="134" y="61"/>
                  </a:lnTo>
                  <a:lnTo>
                    <a:pt x="158" y="43"/>
                  </a:lnTo>
                  <a:lnTo>
                    <a:pt x="184" y="27"/>
                  </a:lnTo>
                  <a:lnTo>
                    <a:pt x="213" y="16"/>
                  </a:lnTo>
                  <a:lnTo>
                    <a:pt x="242" y="7"/>
                  </a:lnTo>
                  <a:lnTo>
                    <a:pt x="272" y="1"/>
                  </a:lnTo>
                  <a:lnTo>
                    <a:pt x="302" y="0"/>
                  </a:lnTo>
                  <a:lnTo>
                    <a:pt x="334" y="1"/>
                  </a:lnTo>
                  <a:lnTo>
                    <a:pt x="364" y="7"/>
                  </a:lnTo>
                  <a:lnTo>
                    <a:pt x="393" y="16"/>
                  </a:lnTo>
                  <a:lnTo>
                    <a:pt x="422" y="27"/>
                  </a:lnTo>
                  <a:lnTo>
                    <a:pt x="448" y="42"/>
                  </a:lnTo>
                  <a:lnTo>
                    <a:pt x="473" y="58"/>
                  </a:lnTo>
                  <a:lnTo>
                    <a:pt x="497" y="78"/>
                  </a:lnTo>
                  <a:lnTo>
                    <a:pt x="520" y="99"/>
                  </a:lnTo>
                  <a:lnTo>
                    <a:pt x="538" y="124"/>
                  </a:lnTo>
                  <a:lnTo>
                    <a:pt x="557" y="151"/>
                  </a:lnTo>
                  <a:lnTo>
                    <a:pt x="571" y="179"/>
                  </a:lnTo>
                  <a:lnTo>
                    <a:pt x="586" y="209"/>
                  </a:lnTo>
                  <a:lnTo>
                    <a:pt x="596" y="240"/>
                  </a:lnTo>
                  <a:lnTo>
                    <a:pt x="603" y="274"/>
                  </a:lnTo>
                  <a:lnTo>
                    <a:pt x="609" y="308"/>
                  </a:lnTo>
                  <a:lnTo>
                    <a:pt x="610" y="343"/>
                  </a:lnTo>
                  <a:lnTo>
                    <a:pt x="609" y="377"/>
                  </a:lnTo>
                  <a:lnTo>
                    <a:pt x="604" y="412"/>
                  </a:lnTo>
                  <a:lnTo>
                    <a:pt x="597" y="445"/>
                  </a:lnTo>
                  <a:lnTo>
                    <a:pt x="586" y="477"/>
                  </a:lnTo>
                  <a:lnTo>
                    <a:pt x="574" y="507"/>
                  </a:lnTo>
                  <a:lnTo>
                    <a:pt x="558" y="536"/>
                  </a:lnTo>
                  <a:lnTo>
                    <a:pt x="541" y="562"/>
                  </a:lnTo>
                  <a:lnTo>
                    <a:pt x="521" y="586"/>
                  </a:lnTo>
                  <a:lnTo>
                    <a:pt x="499" y="609"/>
                  </a:lnTo>
                  <a:lnTo>
                    <a:pt x="476" y="628"/>
                  </a:lnTo>
                  <a:lnTo>
                    <a:pt x="452" y="645"/>
                  </a:lnTo>
                  <a:lnTo>
                    <a:pt x="425" y="661"/>
                  </a:lnTo>
                  <a:lnTo>
                    <a:pt x="397" y="672"/>
                  </a:lnTo>
                  <a:lnTo>
                    <a:pt x="368" y="681"/>
                  </a:lnTo>
                  <a:lnTo>
                    <a:pt x="338" y="687"/>
                  </a:lnTo>
                  <a:lnTo>
                    <a:pt x="307" y="688"/>
                  </a:lnTo>
                  <a:close/>
                </a:path>
              </a:pathLst>
            </a:custGeom>
            <a:noFill/>
            <a:ln w="9525">
              <a:noFill/>
              <a:round/>
              <a:headEnd/>
              <a:tailEnd/>
            </a:ln>
          </p:spPr>
          <p:txBody>
            <a:bodyPr/>
            <a:lstStyle/>
            <a:p>
              <a:endParaRPr lang="he-IL"/>
            </a:p>
          </p:txBody>
        </p:sp>
        <p:sp>
          <p:nvSpPr>
            <p:cNvPr id="4137" name="Freeform 41"/>
            <p:cNvSpPr>
              <a:spLocks noChangeAspect="1"/>
            </p:cNvSpPr>
            <p:nvPr/>
          </p:nvSpPr>
          <p:spPr bwMode="auto">
            <a:xfrm rot="-193103">
              <a:off x="2828" y="2843"/>
              <a:ext cx="377" cy="280"/>
            </a:xfrm>
            <a:custGeom>
              <a:avLst/>
              <a:gdLst/>
              <a:ahLst/>
              <a:cxnLst>
                <a:cxn ang="0">
                  <a:pos x="65" y="128"/>
                </a:cxn>
                <a:cxn ang="0">
                  <a:pos x="158" y="23"/>
                </a:cxn>
                <a:cxn ang="0">
                  <a:pos x="157" y="23"/>
                </a:cxn>
                <a:cxn ang="0">
                  <a:pos x="151" y="24"/>
                </a:cxn>
                <a:cxn ang="0">
                  <a:pos x="144" y="26"/>
                </a:cxn>
                <a:cxn ang="0">
                  <a:pos x="132" y="26"/>
                </a:cxn>
                <a:cxn ang="0">
                  <a:pos x="119" y="27"/>
                </a:cxn>
                <a:cxn ang="0">
                  <a:pos x="103" y="27"/>
                </a:cxn>
                <a:cxn ang="0">
                  <a:pos x="88" y="27"/>
                </a:cxn>
                <a:cxn ang="0">
                  <a:pos x="69" y="26"/>
                </a:cxn>
                <a:cxn ang="0">
                  <a:pos x="49" y="23"/>
                </a:cxn>
                <a:cxn ang="0">
                  <a:pos x="34" y="19"/>
                </a:cxn>
                <a:cxn ang="0">
                  <a:pos x="21" y="14"/>
                </a:cxn>
                <a:cxn ang="0">
                  <a:pos x="13" y="10"/>
                </a:cxn>
                <a:cxn ang="0">
                  <a:pos x="7" y="6"/>
                </a:cxn>
                <a:cxn ang="0">
                  <a:pos x="3" y="3"/>
                </a:cxn>
                <a:cxn ang="0">
                  <a:pos x="0" y="1"/>
                </a:cxn>
                <a:cxn ang="0">
                  <a:pos x="0" y="0"/>
                </a:cxn>
                <a:cxn ang="0">
                  <a:pos x="65" y="128"/>
                </a:cxn>
              </a:cxnLst>
              <a:rect l="0" t="0" r="r" b="b"/>
              <a:pathLst>
                <a:path w="158" h="128">
                  <a:moveTo>
                    <a:pt x="65" y="128"/>
                  </a:moveTo>
                  <a:lnTo>
                    <a:pt x="158" y="23"/>
                  </a:lnTo>
                  <a:lnTo>
                    <a:pt x="157" y="23"/>
                  </a:lnTo>
                  <a:lnTo>
                    <a:pt x="151" y="24"/>
                  </a:lnTo>
                  <a:lnTo>
                    <a:pt x="144" y="26"/>
                  </a:lnTo>
                  <a:lnTo>
                    <a:pt x="132" y="26"/>
                  </a:lnTo>
                  <a:lnTo>
                    <a:pt x="119" y="27"/>
                  </a:lnTo>
                  <a:lnTo>
                    <a:pt x="103" y="27"/>
                  </a:lnTo>
                  <a:lnTo>
                    <a:pt x="88" y="27"/>
                  </a:lnTo>
                  <a:lnTo>
                    <a:pt x="69" y="26"/>
                  </a:lnTo>
                  <a:lnTo>
                    <a:pt x="49" y="23"/>
                  </a:lnTo>
                  <a:lnTo>
                    <a:pt x="34" y="19"/>
                  </a:lnTo>
                  <a:lnTo>
                    <a:pt x="21" y="14"/>
                  </a:lnTo>
                  <a:lnTo>
                    <a:pt x="13" y="10"/>
                  </a:lnTo>
                  <a:lnTo>
                    <a:pt x="7" y="6"/>
                  </a:lnTo>
                  <a:lnTo>
                    <a:pt x="3" y="3"/>
                  </a:lnTo>
                  <a:lnTo>
                    <a:pt x="0" y="1"/>
                  </a:lnTo>
                  <a:lnTo>
                    <a:pt x="0" y="0"/>
                  </a:lnTo>
                  <a:lnTo>
                    <a:pt x="65" y="128"/>
                  </a:lnTo>
                  <a:close/>
                </a:path>
              </a:pathLst>
            </a:custGeom>
            <a:solidFill>
              <a:srgbClr val="000066"/>
            </a:solidFill>
            <a:ln w="9525">
              <a:solidFill>
                <a:srgbClr val="000000"/>
              </a:solidFill>
              <a:round/>
              <a:headEnd/>
              <a:tailEnd/>
            </a:ln>
          </p:spPr>
          <p:txBody>
            <a:bodyPr/>
            <a:lstStyle/>
            <a:p>
              <a:endParaRPr lang="he-IL"/>
            </a:p>
          </p:txBody>
        </p:sp>
        <p:sp>
          <p:nvSpPr>
            <p:cNvPr id="4138" name="Freeform 42"/>
            <p:cNvSpPr>
              <a:spLocks noChangeAspect="1"/>
            </p:cNvSpPr>
            <p:nvPr/>
          </p:nvSpPr>
          <p:spPr bwMode="auto">
            <a:xfrm rot="-193103">
              <a:off x="3862" y="2112"/>
              <a:ext cx="329" cy="330"/>
            </a:xfrm>
            <a:custGeom>
              <a:avLst/>
              <a:gdLst/>
              <a:ahLst/>
              <a:cxnLst>
                <a:cxn ang="0">
                  <a:pos x="138" y="113"/>
                </a:cxn>
                <a:cxn ang="0">
                  <a:pos x="56" y="0"/>
                </a:cxn>
                <a:cxn ang="0">
                  <a:pos x="56" y="7"/>
                </a:cxn>
                <a:cxn ang="0">
                  <a:pos x="55" y="26"/>
                </a:cxn>
                <a:cxn ang="0">
                  <a:pos x="49" y="53"/>
                </a:cxn>
                <a:cxn ang="0">
                  <a:pos x="39" y="88"/>
                </a:cxn>
                <a:cxn ang="0">
                  <a:pos x="25" y="121"/>
                </a:cxn>
                <a:cxn ang="0">
                  <a:pos x="12" y="139"/>
                </a:cxn>
                <a:cxn ang="0">
                  <a:pos x="3" y="148"/>
                </a:cxn>
                <a:cxn ang="0">
                  <a:pos x="0" y="151"/>
                </a:cxn>
                <a:cxn ang="0">
                  <a:pos x="138" y="113"/>
                </a:cxn>
              </a:cxnLst>
              <a:rect l="0" t="0" r="r" b="b"/>
              <a:pathLst>
                <a:path w="138" h="151">
                  <a:moveTo>
                    <a:pt x="138" y="113"/>
                  </a:moveTo>
                  <a:lnTo>
                    <a:pt x="56" y="0"/>
                  </a:lnTo>
                  <a:lnTo>
                    <a:pt x="56" y="7"/>
                  </a:lnTo>
                  <a:lnTo>
                    <a:pt x="55" y="26"/>
                  </a:lnTo>
                  <a:lnTo>
                    <a:pt x="49" y="53"/>
                  </a:lnTo>
                  <a:lnTo>
                    <a:pt x="39" y="88"/>
                  </a:lnTo>
                  <a:lnTo>
                    <a:pt x="25" y="121"/>
                  </a:lnTo>
                  <a:lnTo>
                    <a:pt x="12" y="139"/>
                  </a:lnTo>
                  <a:lnTo>
                    <a:pt x="3" y="148"/>
                  </a:lnTo>
                  <a:lnTo>
                    <a:pt x="0" y="151"/>
                  </a:lnTo>
                  <a:lnTo>
                    <a:pt x="138" y="113"/>
                  </a:lnTo>
                  <a:close/>
                </a:path>
              </a:pathLst>
            </a:custGeom>
            <a:solidFill>
              <a:srgbClr val="000066"/>
            </a:solidFill>
            <a:ln w="9525">
              <a:solidFill>
                <a:srgbClr val="000000"/>
              </a:solidFill>
              <a:round/>
              <a:headEnd/>
              <a:tailEnd/>
            </a:ln>
          </p:spPr>
          <p:txBody>
            <a:bodyPr/>
            <a:lstStyle/>
            <a:p>
              <a:endParaRPr lang="he-IL"/>
            </a:p>
          </p:txBody>
        </p:sp>
        <p:sp>
          <p:nvSpPr>
            <p:cNvPr id="4139" name="Freeform 43"/>
            <p:cNvSpPr>
              <a:spLocks noChangeAspect="1"/>
            </p:cNvSpPr>
            <p:nvPr/>
          </p:nvSpPr>
          <p:spPr bwMode="auto">
            <a:xfrm rot="-193103">
              <a:off x="2427" y="1125"/>
              <a:ext cx="335" cy="308"/>
            </a:xfrm>
            <a:custGeom>
              <a:avLst/>
              <a:gdLst/>
              <a:ahLst/>
              <a:cxnLst>
                <a:cxn ang="0">
                  <a:pos x="14" y="0"/>
                </a:cxn>
                <a:cxn ang="0">
                  <a:pos x="0" y="141"/>
                </a:cxn>
                <a:cxn ang="0">
                  <a:pos x="1" y="139"/>
                </a:cxn>
                <a:cxn ang="0">
                  <a:pos x="4" y="135"/>
                </a:cxn>
                <a:cxn ang="0">
                  <a:pos x="10" y="129"/>
                </a:cxn>
                <a:cxn ang="0">
                  <a:pos x="18" y="122"/>
                </a:cxn>
                <a:cxn ang="0">
                  <a:pos x="27" y="113"/>
                </a:cxn>
                <a:cxn ang="0">
                  <a:pos x="40" y="105"/>
                </a:cxn>
                <a:cxn ang="0">
                  <a:pos x="54" y="95"/>
                </a:cxn>
                <a:cxn ang="0">
                  <a:pos x="70" y="85"/>
                </a:cxn>
                <a:cxn ang="0">
                  <a:pos x="88" y="76"/>
                </a:cxn>
                <a:cxn ang="0">
                  <a:pos x="103" y="70"/>
                </a:cxn>
                <a:cxn ang="0">
                  <a:pos x="115" y="66"/>
                </a:cxn>
                <a:cxn ang="0">
                  <a:pos x="125" y="64"/>
                </a:cxn>
                <a:cxn ang="0">
                  <a:pos x="132" y="63"/>
                </a:cxn>
                <a:cxn ang="0">
                  <a:pos x="136" y="64"/>
                </a:cxn>
                <a:cxn ang="0">
                  <a:pos x="139" y="64"/>
                </a:cxn>
                <a:cxn ang="0">
                  <a:pos x="141" y="64"/>
                </a:cxn>
                <a:cxn ang="0">
                  <a:pos x="14" y="0"/>
                </a:cxn>
              </a:cxnLst>
              <a:rect l="0" t="0" r="r" b="b"/>
              <a:pathLst>
                <a:path w="141" h="141">
                  <a:moveTo>
                    <a:pt x="14" y="0"/>
                  </a:moveTo>
                  <a:lnTo>
                    <a:pt x="0" y="141"/>
                  </a:lnTo>
                  <a:lnTo>
                    <a:pt x="1" y="139"/>
                  </a:lnTo>
                  <a:lnTo>
                    <a:pt x="4" y="135"/>
                  </a:lnTo>
                  <a:lnTo>
                    <a:pt x="10" y="129"/>
                  </a:lnTo>
                  <a:lnTo>
                    <a:pt x="18" y="122"/>
                  </a:lnTo>
                  <a:lnTo>
                    <a:pt x="27" y="113"/>
                  </a:lnTo>
                  <a:lnTo>
                    <a:pt x="40" y="105"/>
                  </a:lnTo>
                  <a:lnTo>
                    <a:pt x="54" y="95"/>
                  </a:lnTo>
                  <a:lnTo>
                    <a:pt x="70" y="85"/>
                  </a:lnTo>
                  <a:lnTo>
                    <a:pt x="88" y="76"/>
                  </a:lnTo>
                  <a:lnTo>
                    <a:pt x="103" y="70"/>
                  </a:lnTo>
                  <a:lnTo>
                    <a:pt x="115" y="66"/>
                  </a:lnTo>
                  <a:lnTo>
                    <a:pt x="125" y="64"/>
                  </a:lnTo>
                  <a:lnTo>
                    <a:pt x="132" y="63"/>
                  </a:lnTo>
                  <a:lnTo>
                    <a:pt x="136" y="64"/>
                  </a:lnTo>
                  <a:lnTo>
                    <a:pt x="139" y="64"/>
                  </a:lnTo>
                  <a:lnTo>
                    <a:pt x="141" y="64"/>
                  </a:lnTo>
                  <a:lnTo>
                    <a:pt x="14" y="0"/>
                  </a:lnTo>
                  <a:close/>
                </a:path>
              </a:pathLst>
            </a:custGeom>
            <a:solidFill>
              <a:srgbClr val="000066"/>
            </a:solidFill>
            <a:ln w="9525">
              <a:solidFill>
                <a:srgbClr val="000000"/>
              </a:solidFill>
              <a:round/>
              <a:headEnd/>
              <a:tailEnd/>
            </a:ln>
          </p:spPr>
          <p:txBody>
            <a:bodyPr/>
            <a:lstStyle/>
            <a:p>
              <a:endParaRPr lang="he-IL"/>
            </a:p>
          </p:txBody>
        </p:sp>
        <p:sp>
          <p:nvSpPr>
            <p:cNvPr id="4140" name="Freeform 44"/>
            <p:cNvSpPr>
              <a:spLocks noChangeAspect="1"/>
            </p:cNvSpPr>
            <p:nvPr/>
          </p:nvSpPr>
          <p:spPr bwMode="auto">
            <a:xfrm rot="-193103">
              <a:off x="3455" y="1142"/>
              <a:ext cx="328" cy="336"/>
            </a:xfrm>
            <a:custGeom>
              <a:avLst/>
              <a:gdLst/>
              <a:ahLst/>
              <a:cxnLst>
                <a:cxn ang="0">
                  <a:pos x="138" y="0"/>
                </a:cxn>
                <a:cxn ang="0">
                  <a:pos x="0" y="52"/>
                </a:cxn>
                <a:cxn ang="0">
                  <a:pos x="1" y="52"/>
                </a:cxn>
                <a:cxn ang="0">
                  <a:pos x="7" y="55"/>
                </a:cxn>
                <a:cxn ang="0">
                  <a:pos x="14" y="58"/>
                </a:cxn>
                <a:cxn ang="0">
                  <a:pos x="25" y="62"/>
                </a:cxn>
                <a:cxn ang="0">
                  <a:pos x="36" y="68"/>
                </a:cxn>
                <a:cxn ang="0">
                  <a:pos x="49" y="75"/>
                </a:cxn>
                <a:cxn ang="0">
                  <a:pos x="63" y="85"/>
                </a:cxn>
                <a:cxn ang="0">
                  <a:pos x="79" y="97"/>
                </a:cxn>
                <a:cxn ang="0">
                  <a:pos x="94" y="110"/>
                </a:cxn>
                <a:cxn ang="0">
                  <a:pos x="105" y="121"/>
                </a:cxn>
                <a:cxn ang="0">
                  <a:pos x="114" y="131"/>
                </a:cxn>
                <a:cxn ang="0">
                  <a:pos x="119" y="138"/>
                </a:cxn>
                <a:cxn ang="0">
                  <a:pos x="122" y="146"/>
                </a:cxn>
                <a:cxn ang="0">
                  <a:pos x="124" y="150"/>
                </a:cxn>
                <a:cxn ang="0">
                  <a:pos x="125" y="153"/>
                </a:cxn>
                <a:cxn ang="0">
                  <a:pos x="125" y="154"/>
                </a:cxn>
                <a:cxn ang="0">
                  <a:pos x="138" y="0"/>
                </a:cxn>
              </a:cxnLst>
              <a:rect l="0" t="0" r="r" b="b"/>
              <a:pathLst>
                <a:path w="138" h="154">
                  <a:moveTo>
                    <a:pt x="138" y="0"/>
                  </a:moveTo>
                  <a:lnTo>
                    <a:pt x="0" y="52"/>
                  </a:lnTo>
                  <a:lnTo>
                    <a:pt x="1" y="52"/>
                  </a:lnTo>
                  <a:lnTo>
                    <a:pt x="7" y="55"/>
                  </a:lnTo>
                  <a:lnTo>
                    <a:pt x="14" y="58"/>
                  </a:lnTo>
                  <a:lnTo>
                    <a:pt x="25" y="62"/>
                  </a:lnTo>
                  <a:lnTo>
                    <a:pt x="36" y="68"/>
                  </a:lnTo>
                  <a:lnTo>
                    <a:pt x="49" y="75"/>
                  </a:lnTo>
                  <a:lnTo>
                    <a:pt x="63" y="85"/>
                  </a:lnTo>
                  <a:lnTo>
                    <a:pt x="79" y="97"/>
                  </a:lnTo>
                  <a:lnTo>
                    <a:pt x="94" y="110"/>
                  </a:lnTo>
                  <a:lnTo>
                    <a:pt x="105" y="121"/>
                  </a:lnTo>
                  <a:lnTo>
                    <a:pt x="114" y="131"/>
                  </a:lnTo>
                  <a:lnTo>
                    <a:pt x="119" y="138"/>
                  </a:lnTo>
                  <a:lnTo>
                    <a:pt x="122" y="146"/>
                  </a:lnTo>
                  <a:lnTo>
                    <a:pt x="124" y="150"/>
                  </a:lnTo>
                  <a:lnTo>
                    <a:pt x="125" y="153"/>
                  </a:lnTo>
                  <a:lnTo>
                    <a:pt x="125" y="154"/>
                  </a:lnTo>
                  <a:lnTo>
                    <a:pt x="138" y="0"/>
                  </a:lnTo>
                  <a:close/>
                </a:path>
              </a:pathLst>
            </a:custGeom>
            <a:solidFill>
              <a:srgbClr val="000066"/>
            </a:solidFill>
            <a:ln w="9525">
              <a:solidFill>
                <a:srgbClr val="000000"/>
              </a:solidFill>
              <a:round/>
              <a:headEnd/>
              <a:tailEnd/>
            </a:ln>
          </p:spPr>
          <p:txBody>
            <a:bodyPr/>
            <a:lstStyle/>
            <a:p>
              <a:endParaRPr lang="he-IL"/>
            </a:p>
          </p:txBody>
        </p:sp>
        <p:sp>
          <p:nvSpPr>
            <p:cNvPr id="4141" name="Freeform 45"/>
            <p:cNvSpPr>
              <a:spLocks noChangeAspect="1"/>
            </p:cNvSpPr>
            <p:nvPr/>
          </p:nvSpPr>
          <p:spPr bwMode="auto">
            <a:xfrm rot="-193103">
              <a:off x="1964" y="2001"/>
              <a:ext cx="293" cy="350"/>
            </a:xfrm>
            <a:custGeom>
              <a:avLst/>
              <a:gdLst/>
              <a:ahLst/>
              <a:cxnLst>
                <a:cxn ang="0">
                  <a:pos x="0" y="91"/>
                </a:cxn>
                <a:cxn ang="0">
                  <a:pos x="123" y="160"/>
                </a:cxn>
                <a:cxn ang="0">
                  <a:pos x="120" y="154"/>
                </a:cxn>
                <a:cxn ang="0">
                  <a:pos x="114" y="136"/>
                </a:cxn>
                <a:cxn ang="0">
                  <a:pos x="107" y="110"/>
                </a:cxn>
                <a:cxn ang="0">
                  <a:pos x="101" y="74"/>
                </a:cxn>
                <a:cxn ang="0">
                  <a:pos x="101" y="38"/>
                </a:cxn>
                <a:cxn ang="0">
                  <a:pos x="104" y="15"/>
                </a:cxn>
                <a:cxn ang="0">
                  <a:pos x="108" y="3"/>
                </a:cxn>
                <a:cxn ang="0">
                  <a:pos x="110" y="0"/>
                </a:cxn>
                <a:cxn ang="0">
                  <a:pos x="0" y="91"/>
                </a:cxn>
              </a:cxnLst>
              <a:rect l="0" t="0" r="r" b="b"/>
              <a:pathLst>
                <a:path w="123" h="160">
                  <a:moveTo>
                    <a:pt x="0" y="91"/>
                  </a:moveTo>
                  <a:lnTo>
                    <a:pt x="123" y="160"/>
                  </a:lnTo>
                  <a:lnTo>
                    <a:pt x="120" y="154"/>
                  </a:lnTo>
                  <a:lnTo>
                    <a:pt x="114" y="136"/>
                  </a:lnTo>
                  <a:lnTo>
                    <a:pt x="107" y="110"/>
                  </a:lnTo>
                  <a:lnTo>
                    <a:pt x="101" y="74"/>
                  </a:lnTo>
                  <a:lnTo>
                    <a:pt x="101" y="38"/>
                  </a:lnTo>
                  <a:lnTo>
                    <a:pt x="104" y="15"/>
                  </a:lnTo>
                  <a:lnTo>
                    <a:pt x="108" y="3"/>
                  </a:lnTo>
                  <a:lnTo>
                    <a:pt x="110" y="0"/>
                  </a:lnTo>
                  <a:lnTo>
                    <a:pt x="0" y="91"/>
                  </a:lnTo>
                  <a:close/>
                </a:path>
              </a:pathLst>
            </a:custGeom>
            <a:solidFill>
              <a:srgbClr val="000066"/>
            </a:solidFill>
            <a:ln w="9525">
              <a:solidFill>
                <a:srgbClr val="000000"/>
              </a:solidFill>
              <a:round/>
              <a:headEnd/>
              <a:tailEnd/>
            </a:ln>
          </p:spPr>
          <p:txBody>
            <a:bodyPr/>
            <a:lstStyle/>
            <a:p>
              <a:endParaRPr lang="he-IL"/>
            </a:p>
          </p:txBody>
        </p:sp>
        <p:sp>
          <p:nvSpPr>
            <p:cNvPr id="4142" name="Freeform 46"/>
            <p:cNvSpPr>
              <a:spLocks noChangeAspect="1"/>
            </p:cNvSpPr>
            <p:nvPr/>
          </p:nvSpPr>
          <p:spPr bwMode="auto">
            <a:xfrm rot="-193103">
              <a:off x="3476" y="2563"/>
              <a:ext cx="629" cy="724"/>
            </a:xfrm>
            <a:custGeom>
              <a:avLst/>
              <a:gdLst/>
              <a:ahLst/>
              <a:cxnLst>
                <a:cxn ang="0">
                  <a:pos x="264" y="331"/>
                </a:cxn>
                <a:cxn ang="0">
                  <a:pos x="143" y="0"/>
                </a:cxn>
                <a:cxn ang="0">
                  <a:pos x="141" y="1"/>
                </a:cxn>
                <a:cxn ang="0">
                  <a:pos x="138" y="7"/>
                </a:cxn>
                <a:cxn ang="0">
                  <a:pos x="133" y="14"/>
                </a:cxn>
                <a:cxn ang="0">
                  <a:pos x="125" y="23"/>
                </a:cxn>
                <a:cxn ang="0">
                  <a:pos x="115" y="34"/>
                </a:cxn>
                <a:cxn ang="0">
                  <a:pos x="104" y="44"/>
                </a:cxn>
                <a:cxn ang="0">
                  <a:pos x="89" y="56"/>
                </a:cxn>
                <a:cxn ang="0">
                  <a:pos x="74" y="66"/>
                </a:cxn>
                <a:cxn ang="0">
                  <a:pos x="56" y="76"/>
                </a:cxn>
                <a:cxn ang="0">
                  <a:pos x="41" y="83"/>
                </a:cxn>
                <a:cxn ang="0">
                  <a:pos x="28" y="91"/>
                </a:cxn>
                <a:cxn ang="0">
                  <a:pos x="18" y="95"/>
                </a:cxn>
                <a:cxn ang="0">
                  <a:pos x="10" y="99"/>
                </a:cxn>
                <a:cxn ang="0">
                  <a:pos x="5" y="102"/>
                </a:cxn>
                <a:cxn ang="0">
                  <a:pos x="2" y="104"/>
                </a:cxn>
                <a:cxn ang="0">
                  <a:pos x="0" y="104"/>
                </a:cxn>
                <a:cxn ang="0">
                  <a:pos x="264" y="331"/>
                </a:cxn>
              </a:cxnLst>
              <a:rect l="0" t="0" r="r" b="b"/>
              <a:pathLst>
                <a:path w="264" h="331">
                  <a:moveTo>
                    <a:pt x="264" y="331"/>
                  </a:moveTo>
                  <a:lnTo>
                    <a:pt x="143" y="0"/>
                  </a:lnTo>
                  <a:lnTo>
                    <a:pt x="141" y="1"/>
                  </a:lnTo>
                  <a:lnTo>
                    <a:pt x="138" y="7"/>
                  </a:lnTo>
                  <a:lnTo>
                    <a:pt x="133" y="14"/>
                  </a:lnTo>
                  <a:lnTo>
                    <a:pt x="125" y="23"/>
                  </a:lnTo>
                  <a:lnTo>
                    <a:pt x="115" y="34"/>
                  </a:lnTo>
                  <a:lnTo>
                    <a:pt x="104" y="44"/>
                  </a:lnTo>
                  <a:lnTo>
                    <a:pt x="89" y="56"/>
                  </a:lnTo>
                  <a:lnTo>
                    <a:pt x="74" y="66"/>
                  </a:lnTo>
                  <a:lnTo>
                    <a:pt x="56" y="76"/>
                  </a:lnTo>
                  <a:lnTo>
                    <a:pt x="41" y="83"/>
                  </a:lnTo>
                  <a:lnTo>
                    <a:pt x="28" y="91"/>
                  </a:lnTo>
                  <a:lnTo>
                    <a:pt x="18" y="95"/>
                  </a:lnTo>
                  <a:lnTo>
                    <a:pt x="10" y="99"/>
                  </a:lnTo>
                  <a:lnTo>
                    <a:pt x="5" y="102"/>
                  </a:lnTo>
                  <a:lnTo>
                    <a:pt x="2" y="104"/>
                  </a:lnTo>
                  <a:lnTo>
                    <a:pt x="0" y="104"/>
                  </a:lnTo>
                  <a:lnTo>
                    <a:pt x="264" y="331"/>
                  </a:lnTo>
                  <a:close/>
                </a:path>
              </a:pathLst>
            </a:custGeom>
            <a:solidFill>
              <a:srgbClr val="000066"/>
            </a:solidFill>
            <a:ln w="9525">
              <a:solidFill>
                <a:srgbClr val="000000"/>
              </a:solidFill>
              <a:round/>
              <a:headEnd/>
              <a:tailEnd/>
            </a:ln>
          </p:spPr>
          <p:txBody>
            <a:bodyPr/>
            <a:lstStyle/>
            <a:p>
              <a:endParaRPr lang="he-IL"/>
            </a:p>
          </p:txBody>
        </p:sp>
        <p:sp>
          <p:nvSpPr>
            <p:cNvPr id="4143" name="Freeform 47"/>
            <p:cNvSpPr>
              <a:spLocks noChangeAspect="1"/>
            </p:cNvSpPr>
            <p:nvPr/>
          </p:nvSpPr>
          <p:spPr bwMode="auto">
            <a:xfrm rot="-193103">
              <a:off x="3850" y="1589"/>
              <a:ext cx="591" cy="374"/>
            </a:xfrm>
            <a:custGeom>
              <a:avLst/>
              <a:gdLst/>
              <a:ahLst/>
              <a:cxnLst>
                <a:cxn ang="0">
                  <a:pos x="248" y="27"/>
                </a:cxn>
                <a:cxn ang="0">
                  <a:pos x="0" y="0"/>
                </a:cxn>
                <a:cxn ang="0">
                  <a:pos x="5" y="5"/>
                </a:cxn>
                <a:cxn ang="0">
                  <a:pos x="15" y="23"/>
                </a:cxn>
                <a:cxn ang="0">
                  <a:pos x="28" y="50"/>
                </a:cxn>
                <a:cxn ang="0">
                  <a:pos x="41" y="85"/>
                </a:cxn>
                <a:cxn ang="0">
                  <a:pos x="48" y="122"/>
                </a:cxn>
                <a:cxn ang="0">
                  <a:pos x="49" y="149"/>
                </a:cxn>
                <a:cxn ang="0">
                  <a:pos x="47" y="165"/>
                </a:cxn>
                <a:cxn ang="0">
                  <a:pos x="45" y="171"/>
                </a:cxn>
                <a:cxn ang="0">
                  <a:pos x="248" y="27"/>
                </a:cxn>
              </a:cxnLst>
              <a:rect l="0" t="0" r="r" b="b"/>
              <a:pathLst>
                <a:path w="248" h="171">
                  <a:moveTo>
                    <a:pt x="248" y="27"/>
                  </a:moveTo>
                  <a:lnTo>
                    <a:pt x="0" y="0"/>
                  </a:lnTo>
                  <a:lnTo>
                    <a:pt x="5" y="5"/>
                  </a:lnTo>
                  <a:lnTo>
                    <a:pt x="15" y="23"/>
                  </a:lnTo>
                  <a:lnTo>
                    <a:pt x="28" y="50"/>
                  </a:lnTo>
                  <a:lnTo>
                    <a:pt x="41" y="85"/>
                  </a:lnTo>
                  <a:lnTo>
                    <a:pt x="48" y="122"/>
                  </a:lnTo>
                  <a:lnTo>
                    <a:pt x="49" y="149"/>
                  </a:lnTo>
                  <a:lnTo>
                    <a:pt x="47" y="165"/>
                  </a:lnTo>
                  <a:lnTo>
                    <a:pt x="45" y="171"/>
                  </a:lnTo>
                  <a:lnTo>
                    <a:pt x="248" y="27"/>
                  </a:lnTo>
                  <a:close/>
                </a:path>
              </a:pathLst>
            </a:custGeom>
            <a:solidFill>
              <a:srgbClr val="000066"/>
            </a:solidFill>
            <a:ln w="9525">
              <a:solidFill>
                <a:srgbClr val="000000"/>
              </a:solidFill>
              <a:round/>
              <a:headEnd/>
              <a:tailEnd/>
            </a:ln>
          </p:spPr>
          <p:txBody>
            <a:bodyPr/>
            <a:lstStyle/>
            <a:p>
              <a:endParaRPr lang="he-IL"/>
            </a:p>
          </p:txBody>
        </p:sp>
        <p:sp>
          <p:nvSpPr>
            <p:cNvPr id="4144" name="Freeform 48"/>
            <p:cNvSpPr>
              <a:spLocks noChangeAspect="1"/>
            </p:cNvSpPr>
            <p:nvPr/>
          </p:nvSpPr>
          <p:spPr bwMode="auto">
            <a:xfrm rot="-193103">
              <a:off x="1727" y="2491"/>
              <a:ext cx="879" cy="682"/>
            </a:xfrm>
            <a:custGeom>
              <a:avLst/>
              <a:gdLst/>
              <a:ahLst/>
              <a:cxnLst>
                <a:cxn ang="0">
                  <a:pos x="0" y="312"/>
                </a:cxn>
                <a:cxn ang="0">
                  <a:pos x="264" y="0"/>
                </a:cxn>
                <a:cxn ang="0">
                  <a:pos x="265" y="7"/>
                </a:cxn>
                <a:cxn ang="0">
                  <a:pos x="272" y="26"/>
                </a:cxn>
                <a:cxn ang="0">
                  <a:pos x="285" y="53"/>
                </a:cxn>
                <a:cxn ang="0">
                  <a:pos x="305" y="85"/>
                </a:cxn>
                <a:cxn ang="0">
                  <a:pos x="318" y="101"/>
                </a:cxn>
                <a:cxn ang="0">
                  <a:pos x="330" y="114"/>
                </a:cxn>
                <a:cxn ang="0">
                  <a:pos x="340" y="122"/>
                </a:cxn>
                <a:cxn ang="0">
                  <a:pos x="350" y="130"/>
                </a:cxn>
                <a:cxn ang="0">
                  <a:pos x="357" y="135"/>
                </a:cxn>
                <a:cxn ang="0">
                  <a:pos x="364" y="138"/>
                </a:cxn>
                <a:cxn ang="0">
                  <a:pos x="367" y="141"/>
                </a:cxn>
                <a:cxn ang="0">
                  <a:pos x="369" y="141"/>
                </a:cxn>
                <a:cxn ang="0">
                  <a:pos x="0" y="312"/>
                </a:cxn>
              </a:cxnLst>
              <a:rect l="0" t="0" r="r" b="b"/>
              <a:pathLst>
                <a:path w="369" h="312">
                  <a:moveTo>
                    <a:pt x="0" y="312"/>
                  </a:moveTo>
                  <a:lnTo>
                    <a:pt x="264" y="0"/>
                  </a:lnTo>
                  <a:lnTo>
                    <a:pt x="265" y="7"/>
                  </a:lnTo>
                  <a:lnTo>
                    <a:pt x="272" y="26"/>
                  </a:lnTo>
                  <a:lnTo>
                    <a:pt x="285" y="53"/>
                  </a:lnTo>
                  <a:lnTo>
                    <a:pt x="305" y="85"/>
                  </a:lnTo>
                  <a:lnTo>
                    <a:pt x="318" y="101"/>
                  </a:lnTo>
                  <a:lnTo>
                    <a:pt x="330" y="114"/>
                  </a:lnTo>
                  <a:lnTo>
                    <a:pt x="340" y="122"/>
                  </a:lnTo>
                  <a:lnTo>
                    <a:pt x="350" y="130"/>
                  </a:lnTo>
                  <a:lnTo>
                    <a:pt x="357" y="135"/>
                  </a:lnTo>
                  <a:lnTo>
                    <a:pt x="364" y="138"/>
                  </a:lnTo>
                  <a:lnTo>
                    <a:pt x="367" y="141"/>
                  </a:lnTo>
                  <a:lnTo>
                    <a:pt x="369" y="141"/>
                  </a:lnTo>
                  <a:lnTo>
                    <a:pt x="0" y="312"/>
                  </a:lnTo>
                  <a:close/>
                </a:path>
              </a:pathLst>
            </a:custGeom>
            <a:solidFill>
              <a:srgbClr val="000066"/>
            </a:solidFill>
            <a:ln w="9525">
              <a:solidFill>
                <a:srgbClr val="000000"/>
              </a:solidFill>
              <a:round/>
              <a:headEnd/>
              <a:tailEnd/>
            </a:ln>
          </p:spPr>
          <p:txBody>
            <a:bodyPr/>
            <a:lstStyle/>
            <a:p>
              <a:endParaRPr lang="he-IL"/>
            </a:p>
          </p:txBody>
        </p:sp>
        <p:sp>
          <p:nvSpPr>
            <p:cNvPr id="4145" name="Freeform 49"/>
            <p:cNvSpPr>
              <a:spLocks noChangeAspect="1"/>
            </p:cNvSpPr>
            <p:nvPr/>
          </p:nvSpPr>
          <p:spPr bwMode="auto">
            <a:xfrm rot="-193103">
              <a:off x="1559" y="1420"/>
              <a:ext cx="819" cy="494"/>
            </a:xfrm>
            <a:custGeom>
              <a:avLst/>
              <a:gdLst/>
              <a:ahLst/>
              <a:cxnLst>
                <a:cxn ang="0">
                  <a:pos x="0" y="0"/>
                </a:cxn>
                <a:cxn ang="0">
                  <a:pos x="344" y="66"/>
                </a:cxn>
                <a:cxn ang="0">
                  <a:pos x="343" y="68"/>
                </a:cxn>
                <a:cxn ang="0">
                  <a:pos x="338" y="72"/>
                </a:cxn>
                <a:cxn ang="0">
                  <a:pos x="332" y="78"/>
                </a:cxn>
                <a:cxn ang="0">
                  <a:pos x="325" y="87"/>
                </a:cxn>
                <a:cxn ang="0">
                  <a:pos x="315" y="98"/>
                </a:cxn>
                <a:cxn ang="0">
                  <a:pos x="307" y="111"/>
                </a:cxn>
                <a:cxn ang="0">
                  <a:pos x="296" y="125"/>
                </a:cxn>
                <a:cxn ang="0">
                  <a:pos x="288" y="143"/>
                </a:cxn>
                <a:cxn ang="0">
                  <a:pos x="273" y="177"/>
                </a:cxn>
                <a:cxn ang="0">
                  <a:pos x="268" y="203"/>
                </a:cxn>
                <a:cxn ang="0">
                  <a:pos x="268" y="220"/>
                </a:cxn>
                <a:cxn ang="0">
                  <a:pos x="268" y="226"/>
                </a:cxn>
                <a:cxn ang="0">
                  <a:pos x="0" y="0"/>
                </a:cxn>
              </a:cxnLst>
              <a:rect l="0" t="0" r="r" b="b"/>
              <a:pathLst>
                <a:path w="344" h="226">
                  <a:moveTo>
                    <a:pt x="0" y="0"/>
                  </a:moveTo>
                  <a:lnTo>
                    <a:pt x="344" y="66"/>
                  </a:lnTo>
                  <a:lnTo>
                    <a:pt x="343" y="68"/>
                  </a:lnTo>
                  <a:lnTo>
                    <a:pt x="338" y="72"/>
                  </a:lnTo>
                  <a:lnTo>
                    <a:pt x="332" y="78"/>
                  </a:lnTo>
                  <a:lnTo>
                    <a:pt x="325" y="87"/>
                  </a:lnTo>
                  <a:lnTo>
                    <a:pt x="315" y="98"/>
                  </a:lnTo>
                  <a:lnTo>
                    <a:pt x="307" y="111"/>
                  </a:lnTo>
                  <a:lnTo>
                    <a:pt x="296" y="125"/>
                  </a:lnTo>
                  <a:lnTo>
                    <a:pt x="288" y="143"/>
                  </a:lnTo>
                  <a:lnTo>
                    <a:pt x="273" y="177"/>
                  </a:lnTo>
                  <a:lnTo>
                    <a:pt x="268" y="203"/>
                  </a:lnTo>
                  <a:lnTo>
                    <a:pt x="268" y="220"/>
                  </a:lnTo>
                  <a:lnTo>
                    <a:pt x="268" y="226"/>
                  </a:lnTo>
                  <a:lnTo>
                    <a:pt x="0" y="0"/>
                  </a:lnTo>
                  <a:close/>
                </a:path>
              </a:pathLst>
            </a:custGeom>
            <a:solidFill>
              <a:srgbClr val="000066"/>
            </a:solidFill>
            <a:ln w="9525">
              <a:solidFill>
                <a:srgbClr val="000000"/>
              </a:solidFill>
              <a:round/>
              <a:headEnd/>
              <a:tailEnd/>
            </a:ln>
          </p:spPr>
          <p:txBody>
            <a:bodyPr/>
            <a:lstStyle/>
            <a:p>
              <a:endParaRPr lang="he-IL"/>
            </a:p>
          </p:txBody>
        </p:sp>
        <p:sp>
          <p:nvSpPr>
            <p:cNvPr id="4146" name="Text Box 50"/>
            <p:cNvSpPr txBox="1">
              <a:spLocks noChangeAspect="1" noChangeArrowheads="1"/>
            </p:cNvSpPr>
            <p:nvPr/>
          </p:nvSpPr>
          <p:spPr bwMode="auto">
            <a:xfrm>
              <a:off x="2626" y="1675"/>
              <a:ext cx="957" cy="697"/>
            </a:xfrm>
            <a:prstGeom prst="rect">
              <a:avLst/>
            </a:prstGeom>
            <a:noFill/>
            <a:ln w="9525">
              <a:noFill/>
              <a:miter lim="800000"/>
              <a:headEnd/>
              <a:tailEnd/>
            </a:ln>
          </p:spPr>
          <p:txBody>
            <a:bodyPr/>
            <a:lstStyle/>
            <a:p>
              <a:pPr algn="ctr" rtl="0" eaLnBrk="0" hangingPunct="0"/>
              <a:r>
                <a:rPr lang="he-IL" sz="2800" b="1" dirty="0">
                  <a:solidFill>
                    <a:srgbClr val="000066"/>
                  </a:solidFill>
                  <a:latin typeface="Times New Roman (Hebrew)" charset="0"/>
                  <a:cs typeface="David" pitchFamily="2" charset="-79"/>
                </a:rPr>
                <a:t>ממצאים מזירת הפשע</a:t>
              </a:r>
              <a:endParaRPr lang="en-US" sz="2800" b="1" dirty="0">
                <a:solidFill>
                  <a:srgbClr val="000066"/>
                </a:solidFill>
                <a:latin typeface="Times New Roman (Hebrew)" charset="0"/>
                <a:cs typeface="David" pitchFamily="2" charset="-79"/>
              </a:endParaRPr>
            </a:p>
          </p:txBody>
        </p:sp>
      </p:grpSp>
      <p:grpSp>
        <p:nvGrpSpPr>
          <p:cNvPr id="3" name="Group 58">
            <a:extLst>
              <a:ext uri="{C183D7F6-B498-43B3-948B-1728B52AA6E4}">
                <adec:decorative xmlns:adec="http://schemas.microsoft.com/office/drawing/2017/decorative" val="1"/>
              </a:ext>
            </a:extLst>
          </p:cNvPr>
          <p:cNvGrpSpPr>
            <a:grpSpLocks/>
          </p:cNvGrpSpPr>
          <p:nvPr/>
        </p:nvGrpSpPr>
        <p:grpSpPr bwMode="auto">
          <a:xfrm>
            <a:off x="827881" y="658100"/>
            <a:ext cx="7640638" cy="5334000"/>
            <a:chOff x="768" y="480"/>
            <a:chExt cx="4813" cy="3360"/>
          </a:xfrm>
        </p:grpSpPr>
        <p:sp>
          <p:nvSpPr>
            <p:cNvPr id="4127" name="Text Box 31"/>
            <p:cNvSpPr txBox="1">
              <a:spLocks noChangeArrowheads="1"/>
            </p:cNvSpPr>
            <p:nvPr/>
          </p:nvSpPr>
          <p:spPr bwMode="auto">
            <a:xfrm>
              <a:off x="4704" y="2304"/>
              <a:ext cx="685" cy="288"/>
            </a:xfrm>
            <a:prstGeom prst="rect">
              <a:avLst/>
            </a:prstGeom>
            <a:noFill/>
            <a:ln w="9525">
              <a:solidFill>
                <a:srgbClr val="000066"/>
              </a:solidFill>
              <a:miter lim="800000"/>
              <a:headEnd/>
              <a:tailEnd/>
            </a:ln>
          </p:spPr>
          <p:txBody>
            <a:bodyPr/>
            <a:lstStyle/>
            <a:p>
              <a:pPr algn="ctr" eaLnBrk="0" hangingPunct="0"/>
              <a:endParaRPr lang="he-IL" sz="1000" b="1">
                <a:latin typeface="David" pitchFamily="2" charset="-79"/>
                <a:cs typeface="David" pitchFamily="2" charset="-79"/>
              </a:endParaRPr>
            </a:p>
          </p:txBody>
        </p:sp>
        <p:sp>
          <p:nvSpPr>
            <p:cNvPr id="4128" name="Text Box 32"/>
            <p:cNvSpPr txBox="1">
              <a:spLocks noChangeArrowheads="1"/>
            </p:cNvSpPr>
            <p:nvPr/>
          </p:nvSpPr>
          <p:spPr bwMode="auto">
            <a:xfrm>
              <a:off x="1152" y="3360"/>
              <a:ext cx="685" cy="240"/>
            </a:xfrm>
            <a:prstGeom prst="rect">
              <a:avLst/>
            </a:prstGeom>
            <a:noFill/>
            <a:ln w="9525">
              <a:solidFill>
                <a:srgbClr val="000066"/>
              </a:solidFill>
              <a:miter lim="800000"/>
              <a:headEnd/>
              <a:tailEnd/>
            </a:ln>
          </p:spPr>
          <p:txBody>
            <a:bodyPr/>
            <a:lstStyle/>
            <a:p>
              <a:pPr algn="ctr" rtl="0" eaLnBrk="0" hangingPunct="0"/>
              <a:endParaRPr lang="he-IL" sz="1200" b="1">
                <a:latin typeface="Times New Roman (Hebrew)" charset="0"/>
              </a:endParaRPr>
            </a:p>
          </p:txBody>
        </p:sp>
        <p:sp>
          <p:nvSpPr>
            <p:cNvPr id="4129" name="Text Box 33"/>
            <p:cNvSpPr txBox="1">
              <a:spLocks noChangeArrowheads="1"/>
            </p:cNvSpPr>
            <p:nvPr/>
          </p:nvSpPr>
          <p:spPr bwMode="auto">
            <a:xfrm>
              <a:off x="912" y="2736"/>
              <a:ext cx="675" cy="246"/>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30" name="Text Box 34"/>
            <p:cNvSpPr txBox="1">
              <a:spLocks noChangeArrowheads="1"/>
            </p:cNvSpPr>
            <p:nvPr/>
          </p:nvSpPr>
          <p:spPr bwMode="auto">
            <a:xfrm>
              <a:off x="768" y="2064"/>
              <a:ext cx="829" cy="275"/>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31" name="Text Box 35"/>
            <p:cNvSpPr txBox="1">
              <a:spLocks noChangeArrowheads="1"/>
            </p:cNvSpPr>
            <p:nvPr/>
          </p:nvSpPr>
          <p:spPr bwMode="auto">
            <a:xfrm>
              <a:off x="4608" y="3360"/>
              <a:ext cx="685" cy="288"/>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32" name="Text Box 36"/>
            <p:cNvSpPr txBox="1">
              <a:spLocks noChangeArrowheads="1"/>
            </p:cNvSpPr>
            <p:nvPr/>
          </p:nvSpPr>
          <p:spPr bwMode="auto">
            <a:xfrm>
              <a:off x="2736" y="3504"/>
              <a:ext cx="684" cy="336"/>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47" name="Text Box 51"/>
            <p:cNvSpPr txBox="1">
              <a:spLocks noChangeAspect="1" noChangeArrowheads="1"/>
            </p:cNvSpPr>
            <p:nvPr/>
          </p:nvSpPr>
          <p:spPr bwMode="auto">
            <a:xfrm>
              <a:off x="4224" y="912"/>
              <a:ext cx="1035" cy="261"/>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48" name="Text Box 52"/>
            <p:cNvSpPr txBox="1">
              <a:spLocks noChangeAspect="1" noChangeArrowheads="1"/>
            </p:cNvSpPr>
            <p:nvPr/>
          </p:nvSpPr>
          <p:spPr bwMode="auto">
            <a:xfrm>
              <a:off x="1440" y="691"/>
              <a:ext cx="816" cy="221"/>
            </a:xfrm>
            <a:prstGeom prst="rect">
              <a:avLst/>
            </a:prstGeom>
            <a:noFill/>
            <a:ln w="9525">
              <a:solidFill>
                <a:srgbClr val="000066"/>
              </a:solidFill>
              <a:miter lim="800000"/>
              <a:headEnd/>
              <a:tailEnd/>
            </a:ln>
          </p:spPr>
          <p:txBody>
            <a:bodyPr/>
            <a:lstStyle/>
            <a:p>
              <a:pPr algn="ctr" rtl="0" eaLnBrk="0" hangingPunct="0"/>
              <a:endParaRPr lang="he-IL" sz="1200" b="1"/>
            </a:p>
          </p:txBody>
        </p:sp>
        <p:sp>
          <p:nvSpPr>
            <p:cNvPr id="4149" name="Text Box 53"/>
            <p:cNvSpPr txBox="1">
              <a:spLocks noChangeArrowheads="1"/>
            </p:cNvSpPr>
            <p:nvPr/>
          </p:nvSpPr>
          <p:spPr bwMode="auto">
            <a:xfrm>
              <a:off x="816" y="1248"/>
              <a:ext cx="781" cy="384"/>
            </a:xfrm>
            <a:prstGeom prst="rect">
              <a:avLst/>
            </a:prstGeom>
            <a:noFill/>
            <a:ln w="9525">
              <a:solidFill>
                <a:srgbClr val="000066"/>
              </a:solidFill>
              <a:miter lim="800000"/>
              <a:headEnd/>
              <a:tailEnd/>
            </a:ln>
          </p:spPr>
          <p:txBody>
            <a:bodyPr/>
            <a:lstStyle/>
            <a:p>
              <a:pPr algn="ctr" rtl="0" eaLnBrk="0" hangingPunct="0"/>
              <a:endParaRPr lang="en-US" sz="1200" b="1"/>
            </a:p>
          </p:txBody>
        </p:sp>
        <p:sp>
          <p:nvSpPr>
            <p:cNvPr id="4151" name="Text Box 55"/>
            <p:cNvSpPr txBox="1">
              <a:spLocks noChangeArrowheads="1"/>
            </p:cNvSpPr>
            <p:nvPr/>
          </p:nvSpPr>
          <p:spPr bwMode="auto">
            <a:xfrm>
              <a:off x="2832" y="480"/>
              <a:ext cx="781" cy="336"/>
            </a:xfrm>
            <a:prstGeom prst="rect">
              <a:avLst/>
            </a:prstGeom>
            <a:noFill/>
            <a:ln w="9525">
              <a:solidFill>
                <a:srgbClr val="000066"/>
              </a:solidFill>
              <a:miter lim="800000"/>
              <a:headEnd/>
              <a:tailEnd/>
            </a:ln>
          </p:spPr>
          <p:txBody>
            <a:bodyPr/>
            <a:lstStyle/>
            <a:p>
              <a:pPr algn="ctr" rtl="0" eaLnBrk="0" hangingPunct="0"/>
              <a:endParaRPr lang="he-IL" sz="1200" b="1">
                <a:latin typeface="Times New Roman (Hebrew)" charset="0"/>
              </a:endParaRPr>
            </a:p>
          </p:txBody>
        </p:sp>
        <p:sp>
          <p:nvSpPr>
            <p:cNvPr id="4152" name="Text Box 56"/>
            <p:cNvSpPr txBox="1">
              <a:spLocks noChangeArrowheads="1"/>
            </p:cNvSpPr>
            <p:nvPr/>
          </p:nvSpPr>
          <p:spPr bwMode="auto">
            <a:xfrm>
              <a:off x="4896" y="1536"/>
              <a:ext cx="685" cy="240"/>
            </a:xfrm>
            <a:prstGeom prst="rect">
              <a:avLst/>
            </a:prstGeom>
            <a:noFill/>
            <a:ln w="9525">
              <a:solidFill>
                <a:srgbClr val="000066"/>
              </a:solidFill>
              <a:miter lim="800000"/>
              <a:headEnd/>
              <a:tailEnd/>
            </a:ln>
          </p:spPr>
          <p:txBody>
            <a:bodyPr/>
            <a:lstStyle/>
            <a:p>
              <a:pPr algn="ctr" rtl="0" eaLnBrk="0" hangingPunct="0"/>
              <a:endParaRPr lang="he-IL" sz="1200" b="1">
                <a:latin typeface="Times New Roman (Hebrew)" charset="0"/>
              </a:endParaRPr>
            </a:p>
          </p:txBody>
        </p:sp>
      </p:grpSp>
      <p:sp>
        <p:nvSpPr>
          <p:cNvPr id="4" name="Title 3">
            <a:extLst>
              <a:ext uri="{FF2B5EF4-FFF2-40B4-BE49-F238E27FC236}">
                <a16:creationId xmlns:a16="http://schemas.microsoft.com/office/drawing/2014/main" id="{98D2A3AE-D678-02A6-379F-0373F98DDA21}"/>
              </a:ext>
            </a:extLst>
          </p:cNvPr>
          <p:cNvSpPr>
            <a:spLocks noGrp="1"/>
          </p:cNvSpPr>
          <p:nvPr>
            <p:ph type="title" idx="4294967295"/>
          </p:nvPr>
        </p:nvSpPr>
        <p:spPr>
          <a:xfrm>
            <a:off x="633845" y="-1325562"/>
            <a:ext cx="7886700" cy="1325562"/>
          </a:xfrm>
        </p:spPr>
        <p:txBody>
          <a:bodyPr vert="horz" lIns="91440" tIns="45720" rIns="91440" bIns="45720" rtlCol="0" anchor="b">
            <a:normAutofit/>
          </a:bodyPr>
          <a:lstStyle/>
          <a:p>
            <a:r>
              <a:rPr lang="he-IL" dirty="0" err="1"/>
              <a:t>מימצאים</a:t>
            </a:r>
            <a:r>
              <a:rPr lang="he-IL" dirty="0"/>
              <a:t> מזירת הפשע</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8E930C9E-A300-4111-AD04-35DF4EDB397E}"/>
              </a:ext>
            </a:extLst>
          </p:cNvPr>
          <p:cNvSpPr/>
          <p:nvPr/>
        </p:nvSpPr>
        <p:spPr>
          <a:xfrm>
            <a:off x="3779912" y="1353066"/>
            <a:ext cx="4932040" cy="3365024"/>
          </a:xfrm>
          <a:prstGeom prst="rect">
            <a:avLst/>
          </a:prstGeom>
        </p:spPr>
        <p:txBody>
          <a:bodyPr wrap="square">
            <a:spAutoFit/>
          </a:bodyPr>
          <a:lstStyle/>
          <a:p>
            <a:pPr marL="285750" indent="-285750">
              <a:lnSpc>
                <a:spcPct val="150000"/>
              </a:lnSpc>
              <a:buFont typeface="Arial" panose="020B0604020202020204" pitchFamily="34" charset="0"/>
              <a:buChar char="•"/>
            </a:pPr>
            <a:r>
              <a:rPr lang="he-IL" b="1" dirty="0">
                <a:solidFill>
                  <a:schemeClr val="bg1"/>
                </a:solidFill>
              </a:rPr>
              <a:t>נוזלי גוף: דם, שתן, זיעה, רוק</a:t>
            </a:r>
          </a:p>
          <a:p>
            <a:pPr marL="285750" indent="-285750">
              <a:lnSpc>
                <a:spcPct val="150000"/>
              </a:lnSpc>
              <a:buFont typeface="Arial" panose="020B0604020202020204" pitchFamily="34" charset="0"/>
              <a:buChar char="•"/>
            </a:pPr>
            <a:r>
              <a:rPr lang="he-IL" b="1" dirty="0">
                <a:solidFill>
                  <a:schemeClr val="bg1"/>
                </a:solidFill>
              </a:rPr>
              <a:t> רקמות מהגוף, שיער</a:t>
            </a:r>
          </a:p>
          <a:p>
            <a:pPr marL="285750" indent="-285750">
              <a:lnSpc>
                <a:spcPct val="150000"/>
              </a:lnSpc>
              <a:buFont typeface="Arial" panose="020B0604020202020204" pitchFamily="34" charset="0"/>
              <a:buChar char="•"/>
            </a:pPr>
            <a:r>
              <a:rPr lang="he-IL" b="1" dirty="0">
                <a:solidFill>
                  <a:schemeClr val="bg1"/>
                </a:solidFill>
              </a:rPr>
              <a:t> תרופות וסמים</a:t>
            </a:r>
          </a:p>
          <a:p>
            <a:pPr marL="285750" indent="-285750">
              <a:lnSpc>
                <a:spcPct val="150000"/>
              </a:lnSpc>
              <a:buFont typeface="Arial" panose="020B0604020202020204" pitchFamily="34" charset="0"/>
              <a:buChar char="•"/>
            </a:pPr>
            <a:r>
              <a:rPr lang="he-IL" b="1" dirty="0">
                <a:solidFill>
                  <a:schemeClr val="bg1"/>
                </a:solidFill>
              </a:rPr>
              <a:t> סיבים: כותנה, צמר, סיבים סינתטיים</a:t>
            </a:r>
          </a:p>
          <a:p>
            <a:pPr marL="285750" indent="-285750">
              <a:lnSpc>
                <a:spcPct val="150000"/>
              </a:lnSpc>
              <a:buFont typeface="Arial" panose="020B0604020202020204" pitchFamily="34" charset="0"/>
              <a:buChar char="•"/>
            </a:pPr>
            <a:r>
              <a:rPr lang="he-IL" b="1" dirty="0">
                <a:solidFill>
                  <a:schemeClr val="bg1"/>
                </a:solidFill>
              </a:rPr>
              <a:t> טביעות יד, אצבע, רגל,  צמיגים</a:t>
            </a:r>
          </a:p>
          <a:p>
            <a:pPr marL="285750" indent="-285750">
              <a:lnSpc>
                <a:spcPct val="150000"/>
              </a:lnSpc>
              <a:buFont typeface="Arial" panose="020B0604020202020204" pitchFamily="34" charset="0"/>
              <a:buChar char="•"/>
            </a:pPr>
            <a:r>
              <a:rPr lang="he-IL" b="1" dirty="0">
                <a:solidFill>
                  <a:schemeClr val="bg1"/>
                </a:solidFill>
              </a:rPr>
              <a:t> שאריות חומרי נפץ</a:t>
            </a:r>
          </a:p>
          <a:p>
            <a:pPr marL="285750" indent="-285750">
              <a:lnSpc>
                <a:spcPct val="150000"/>
              </a:lnSpc>
              <a:buFont typeface="Arial" panose="020B0604020202020204" pitchFamily="34" charset="0"/>
              <a:buChar char="•"/>
            </a:pPr>
            <a:r>
              <a:rPr lang="he-IL" b="1" dirty="0">
                <a:solidFill>
                  <a:schemeClr val="bg1"/>
                </a:solidFill>
              </a:rPr>
              <a:t> קליעים: כיוון, מרחק</a:t>
            </a:r>
          </a:p>
          <a:p>
            <a:pPr marL="285750" indent="-285750">
              <a:lnSpc>
                <a:spcPct val="150000"/>
              </a:lnSpc>
              <a:buFont typeface="Arial" panose="020B0604020202020204" pitchFamily="34" charset="0"/>
              <a:buChar char="•"/>
            </a:pPr>
            <a:r>
              <a:rPr lang="he-IL" b="1" dirty="0">
                <a:solidFill>
                  <a:schemeClr val="bg1"/>
                </a:solidFill>
              </a:rPr>
              <a:t> שברי זכוכית</a:t>
            </a:r>
          </a:p>
        </p:txBody>
      </p:sp>
      <p:sp>
        <p:nvSpPr>
          <p:cNvPr id="5" name="מלבן 4">
            <a:extLst>
              <a:ext uri="{FF2B5EF4-FFF2-40B4-BE49-F238E27FC236}">
                <a16:creationId xmlns:a16="http://schemas.microsoft.com/office/drawing/2014/main" id="{71DDF81F-F7E0-4F61-83A1-E296D5A1BEAD}"/>
              </a:ext>
            </a:extLst>
          </p:cNvPr>
          <p:cNvSpPr/>
          <p:nvPr/>
        </p:nvSpPr>
        <p:spPr>
          <a:xfrm>
            <a:off x="251520" y="1379123"/>
            <a:ext cx="3779912" cy="2118529"/>
          </a:xfrm>
          <a:prstGeom prst="rect">
            <a:avLst/>
          </a:prstGeom>
        </p:spPr>
        <p:txBody>
          <a:bodyPr wrap="square">
            <a:spAutoFit/>
          </a:bodyPr>
          <a:lstStyle/>
          <a:p>
            <a:pPr marL="285750" indent="-285750">
              <a:lnSpc>
                <a:spcPct val="150000"/>
              </a:lnSpc>
              <a:buFont typeface="Arial" panose="020B0604020202020204" pitchFamily="34" charset="0"/>
              <a:buChar char="•"/>
            </a:pPr>
            <a:r>
              <a:rPr lang="he-IL" b="1" dirty="0">
                <a:solidFill>
                  <a:schemeClr val="bg1"/>
                </a:solidFill>
              </a:rPr>
              <a:t> מוצרי איפור, משחות, קרמים</a:t>
            </a:r>
          </a:p>
          <a:p>
            <a:pPr marL="285750" indent="-285750">
              <a:lnSpc>
                <a:spcPct val="150000"/>
              </a:lnSpc>
              <a:buFont typeface="Arial" panose="020B0604020202020204" pitchFamily="34" charset="0"/>
              <a:buChar char="•"/>
            </a:pPr>
            <a:r>
              <a:rPr lang="he-IL" b="1" dirty="0">
                <a:solidFill>
                  <a:schemeClr val="bg1"/>
                </a:solidFill>
              </a:rPr>
              <a:t> קרקע, מינרלים, צמחייה</a:t>
            </a:r>
          </a:p>
          <a:p>
            <a:pPr marL="285750" indent="-285750">
              <a:lnSpc>
                <a:spcPct val="150000"/>
              </a:lnSpc>
              <a:buFont typeface="Arial" panose="020B0604020202020204" pitchFamily="34" charset="0"/>
              <a:buChar char="•"/>
            </a:pPr>
            <a:r>
              <a:rPr lang="he-IL" b="1" dirty="0">
                <a:solidFill>
                  <a:schemeClr val="bg1"/>
                </a:solidFill>
              </a:rPr>
              <a:t> סימנים של מכשירים</a:t>
            </a:r>
          </a:p>
          <a:p>
            <a:pPr marL="285750" indent="-285750">
              <a:lnSpc>
                <a:spcPct val="150000"/>
              </a:lnSpc>
              <a:buFont typeface="Arial" panose="020B0604020202020204" pitchFamily="34" charset="0"/>
              <a:buChar char="•"/>
            </a:pPr>
            <a:r>
              <a:rPr lang="he-IL" b="1" dirty="0">
                <a:solidFill>
                  <a:schemeClr val="bg1"/>
                </a:solidFill>
              </a:rPr>
              <a:t> שאריות צבע</a:t>
            </a:r>
          </a:p>
          <a:p>
            <a:pPr marL="285750" indent="-285750">
              <a:lnSpc>
                <a:spcPct val="150000"/>
              </a:lnSpc>
              <a:buFont typeface="Arial" panose="020B0604020202020204" pitchFamily="34" charset="0"/>
              <a:buChar char="•"/>
            </a:pPr>
            <a:r>
              <a:rPr lang="he-IL" b="1" dirty="0">
                <a:solidFill>
                  <a:schemeClr val="bg1"/>
                </a:solidFill>
              </a:rPr>
              <a:t> מסמכים</a:t>
            </a:r>
          </a:p>
        </p:txBody>
      </p:sp>
      <p:pic>
        <p:nvPicPr>
          <p:cNvPr id="3074"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171165" y="3933056"/>
            <a:ext cx="3886489" cy="2592288"/>
          </a:xfrm>
          <a:prstGeom prst="rect">
            <a:avLst/>
          </a:prstGeom>
          <a:noFill/>
          <a:ln w="57150">
            <a:solidFill>
              <a:schemeClr val="bg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2981545-1A74-5A69-3DEA-4F26A0B3BABD}"/>
              </a:ext>
            </a:extLst>
          </p:cNvPr>
          <p:cNvSpPr>
            <a:spLocks noGrp="1"/>
          </p:cNvSpPr>
          <p:nvPr>
            <p:ph type="title" idx="4294967295"/>
          </p:nvPr>
        </p:nvSpPr>
        <p:spPr>
          <a:xfrm>
            <a:off x="798477" y="280938"/>
            <a:ext cx="7886700" cy="1325562"/>
          </a:xfrm>
        </p:spPr>
        <p:txBody>
          <a:bodyPr/>
          <a:lstStyle/>
          <a:p>
            <a:pPr algn="r"/>
            <a:r>
              <a:rPr lang="he-IL" dirty="0">
                <a:solidFill>
                  <a:srgbClr val="FFC000"/>
                </a:solidFill>
                <a:effectLst>
                  <a:outerShdw blurRad="38100" dist="38100" dir="2700000" algn="tl">
                    <a:srgbClr val="000000">
                      <a:alpha val="43137"/>
                    </a:srgbClr>
                  </a:outerShdw>
                </a:effectLst>
              </a:rPr>
              <a:t>רשימת ממצאים אפשריים מזירת הפשע</a:t>
            </a:r>
            <a:endParaRPr lang="en-US"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7471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2411760" y="6309320"/>
            <a:ext cx="4320480" cy="369332"/>
          </a:xfrm>
        </p:spPr>
        <p:txBody>
          <a:bodyPr>
            <a:normAutofit/>
          </a:bodyPr>
          <a:lstStyle/>
          <a:p>
            <a:r>
              <a:rPr lang="he-IL" sz="1400" dirty="0">
                <a:solidFill>
                  <a:schemeClr val="bg1"/>
                </a:solidFill>
              </a:rPr>
              <a:t> אלכס פלג מומחה לזיהוי פלילי/המרכז למחקר ולמידע</a:t>
            </a:r>
          </a:p>
        </p:txBody>
      </p:sp>
      <p:sp>
        <p:nvSpPr>
          <p:cNvPr id="3" name="מציין מיקום תוכן 2"/>
          <p:cNvSpPr>
            <a:spLocks noGrp="1"/>
          </p:cNvSpPr>
          <p:nvPr>
            <p:ph idx="1"/>
          </p:nvPr>
        </p:nvSpPr>
        <p:spPr>
          <a:xfrm>
            <a:off x="179512" y="130096"/>
            <a:ext cx="8559804" cy="6048672"/>
          </a:xfrm>
        </p:spPr>
        <p:txBody>
          <a:bodyPr>
            <a:noAutofit/>
          </a:bodyPr>
          <a:lstStyle/>
          <a:p>
            <a:pPr marL="0" indent="0">
              <a:lnSpc>
                <a:spcPct val="170000"/>
              </a:lnSpc>
              <a:buNone/>
            </a:pPr>
            <a:r>
              <a:rPr lang="he-IL" sz="2800" b="1" dirty="0">
                <a:solidFill>
                  <a:schemeClr val="bg1"/>
                </a:solidFill>
              </a:rPr>
              <a:t>במז"פ (מעבדות הזיהוי הפלילי) קיימות המעבדות הבאות:</a:t>
            </a:r>
            <a:endParaRPr lang="en-US" sz="2800" b="1" dirty="0">
              <a:solidFill>
                <a:schemeClr val="bg1"/>
              </a:solidFill>
            </a:endParaRPr>
          </a:p>
          <a:p>
            <a:pPr marL="0" indent="0">
              <a:lnSpc>
                <a:spcPct val="170000"/>
              </a:lnSpc>
              <a:buNone/>
            </a:pPr>
            <a:r>
              <a:rPr lang="he-IL" sz="1600" b="1" dirty="0">
                <a:solidFill>
                  <a:srgbClr val="FFFF00"/>
                </a:solidFill>
              </a:rPr>
              <a:t>המעבדת להשוואת טביעות אצבעות</a:t>
            </a:r>
          </a:p>
          <a:p>
            <a:pPr marL="0" indent="0">
              <a:lnSpc>
                <a:spcPct val="170000"/>
              </a:lnSpc>
              <a:buNone/>
            </a:pPr>
            <a:r>
              <a:rPr lang="he-IL" sz="1600" b="1" dirty="0">
                <a:solidFill>
                  <a:schemeClr val="bg1"/>
                </a:solidFill>
              </a:rPr>
              <a:t> </a:t>
            </a:r>
            <a:r>
              <a:rPr lang="he-IL" sz="1600" b="1" dirty="0">
                <a:solidFill>
                  <a:srgbClr val="FFFF00"/>
                </a:solidFill>
              </a:rPr>
              <a:t>מעבדת סימנים וחומרים</a:t>
            </a:r>
          </a:p>
          <a:p>
            <a:pPr marL="0" indent="0">
              <a:lnSpc>
                <a:spcPct val="170000"/>
              </a:lnSpc>
              <a:buNone/>
            </a:pPr>
            <a:r>
              <a:rPr lang="he-IL" sz="1600" dirty="0">
                <a:solidFill>
                  <a:schemeClr val="bg1"/>
                </a:solidFill>
              </a:rPr>
              <a:t>מעבדת הנשק</a:t>
            </a:r>
          </a:p>
          <a:p>
            <a:pPr marL="0" indent="0">
              <a:lnSpc>
                <a:spcPct val="170000"/>
              </a:lnSpc>
              <a:buNone/>
            </a:pPr>
            <a:r>
              <a:rPr lang="he-IL" sz="1600" b="1" dirty="0">
                <a:solidFill>
                  <a:srgbClr val="FFFF00"/>
                </a:solidFill>
              </a:rPr>
              <a:t>מעבדת מסמכים </a:t>
            </a:r>
          </a:p>
          <a:p>
            <a:pPr marL="0" indent="0">
              <a:lnSpc>
                <a:spcPct val="170000"/>
              </a:lnSpc>
              <a:buNone/>
            </a:pPr>
            <a:r>
              <a:rPr lang="he-IL" sz="1600" dirty="0">
                <a:solidFill>
                  <a:schemeClr val="bg1"/>
                </a:solidFill>
              </a:rPr>
              <a:t>המעבדה הביולוגית</a:t>
            </a:r>
          </a:p>
          <a:p>
            <a:pPr marL="0" indent="0">
              <a:lnSpc>
                <a:spcPct val="170000"/>
              </a:lnSpc>
              <a:buNone/>
            </a:pPr>
            <a:r>
              <a:rPr lang="he-IL" sz="1600" b="1" dirty="0">
                <a:solidFill>
                  <a:srgbClr val="FFFF00"/>
                </a:solidFill>
              </a:rPr>
              <a:t>מעבדת סיבים</a:t>
            </a:r>
          </a:p>
          <a:p>
            <a:pPr marL="0" indent="0">
              <a:lnSpc>
                <a:spcPct val="170000"/>
              </a:lnSpc>
              <a:buNone/>
            </a:pPr>
            <a:r>
              <a:rPr lang="he-IL" sz="1600" dirty="0">
                <a:solidFill>
                  <a:schemeClr val="bg1"/>
                </a:solidFill>
              </a:rPr>
              <a:t>המעבדה הניידת לזירת העבירה</a:t>
            </a:r>
          </a:p>
          <a:p>
            <a:pPr marL="0" indent="0">
              <a:lnSpc>
                <a:spcPct val="170000"/>
              </a:lnSpc>
              <a:buNone/>
            </a:pPr>
            <a:r>
              <a:rPr lang="he-IL" sz="1600" dirty="0">
                <a:solidFill>
                  <a:schemeClr val="bg1"/>
                </a:solidFill>
              </a:rPr>
              <a:t>מעבדת קול </a:t>
            </a:r>
          </a:p>
          <a:p>
            <a:pPr marL="0" indent="0">
              <a:lnSpc>
                <a:spcPct val="170000"/>
              </a:lnSpc>
              <a:buNone/>
            </a:pPr>
            <a:r>
              <a:rPr lang="he-IL" sz="1600" dirty="0">
                <a:solidFill>
                  <a:schemeClr val="bg1"/>
                </a:solidFill>
              </a:rPr>
              <a:t>מעבדת צילום.</a:t>
            </a:r>
            <a:endParaRPr lang="en-US" sz="1400" dirty="0">
              <a:solidFill>
                <a:schemeClr val="bg1"/>
              </a:solidFill>
            </a:endParaRPr>
          </a:p>
        </p:txBody>
      </p:sp>
      <p:sp>
        <p:nvSpPr>
          <p:cNvPr id="4" name="TextBox 3">
            <a:hlinkClick r:id="rId2"/>
          </p:cNvPr>
          <p:cNvSpPr txBox="1"/>
          <p:nvPr/>
        </p:nvSpPr>
        <p:spPr>
          <a:xfrm>
            <a:off x="63460" y="6309320"/>
            <a:ext cx="1853392" cy="461665"/>
          </a:xfrm>
          <a:prstGeom prst="rect">
            <a:avLst/>
          </a:prstGeom>
          <a:noFill/>
        </p:spPr>
        <p:txBody>
          <a:bodyPr wrap="none" rtlCol="1">
            <a:spAutoFit/>
          </a:bodyPr>
          <a:lstStyle/>
          <a:p>
            <a:r>
              <a:rPr lang="he-IL" sz="2400" b="1" dirty="0">
                <a:solidFill>
                  <a:schemeClr val="bg1"/>
                </a:solidFill>
              </a:rPr>
              <a:t>קישור לסרטון</a:t>
            </a:r>
          </a:p>
        </p:txBody>
      </p:sp>
      <p:pic>
        <p:nvPicPr>
          <p:cNvPr id="4098" name="Picture 2">
            <a:extLs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55576" y="1516016"/>
            <a:ext cx="4642196" cy="30963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graphicFrame>
        <p:nvGraphicFramePr>
          <p:cNvPr id="6" name="מציין מיקום תוכן 2">
            <a:extLst>
              <a:ext uri="{FF2B5EF4-FFF2-40B4-BE49-F238E27FC236}">
                <a16:creationId xmlns:a16="http://schemas.microsoft.com/office/drawing/2014/main" id="{97B0B43D-348C-4E49-A31F-AE33B4C2E208}"/>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307786767"/>
              </p:ext>
            </p:extLst>
          </p:nvPr>
        </p:nvGraphicFramePr>
        <p:xfrm>
          <a:off x="251520" y="-99392"/>
          <a:ext cx="9081170"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122" name="Picture 2">
            <a:extLst>
              <a:ext uri="{C183D7F6-B498-43B3-948B-1728B52AA6E4}">
                <adec:decorative xmlns:adec="http://schemas.microsoft.com/office/drawing/2017/decorative" val="1"/>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95536" y="3429000"/>
            <a:ext cx="3168352" cy="297591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5D19D27-4596-81E8-1F11-377BB427BE8C}"/>
              </a:ext>
            </a:extLst>
          </p:cNvPr>
          <p:cNvSpPr>
            <a:spLocks noGrp="1"/>
          </p:cNvSpPr>
          <p:nvPr>
            <p:ph type="title"/>
          </p:nvPr>
        </p:nvSpPr>
        <p:spPr>
          <a:xfrm>
            <a:off x="633845" y="-1325562"/>
            <a:ext cx="7886700" cy="1325562"/>
          </a:xfrm>
        </p:spPr>
        <p:txBody>
          <a:bodyPr vert="horz" lIns="91440" tIns="45720" rIns="91440" bIns="45720" rtlCol="0" anchor="b">
            <a:normAutofit/>
          </a:bodyPr>
          <a:lstStyle/>
          <a:p>
            <a:r>
              <a:rPr lang="he-IL" dirty="0"/>
              <a:t>מה עושים עם הממצאים</a:t>
            </a:r>
            <a:endParaRPr lang="en-US" dirty="0"/>
          </a:p>
        </p:txBody>
      </p:sp>
    </p:spTree>
    <p:extLst>
      <p:ext uri="{BB962C8B-B14F-4D97-AF65-F5344CB8AC3E}">
        <p14:creationId xmlns:p14="http://schemas.microsoft.com/office/powerpoint/2010/main" val="2129689502"/>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113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E5467E-49D8-4EBA-BBB0-9FBA8E387D35}"/>
              </a:ext>
            </a:extLst>
          </p:cNvPr>
          <p:cNvSpPr txBox="1">
            <a:spLocks noGrp="1"/>
          </p:cNvSpPr>
          <p:nvPr>
            <p:ph type="title" idx="4294967295"/>
          </p:nvPr>
        </p:nvSpPr>
        <p:spPr>
          <a:xfrm>
            <a:off x="2310848" y="307975"/>
            <a:ext cx="4680520" cy="523220"/>
          </a:xfrm>
          <a:prstGeom prst="rect">
            <a:avLst/>
          </a:prstGeom>
          <a:noFill/>
          <a:ln>
            <a:noFill/>
            <a:prstDash/>
          </a:ln>
          <a:effectLst/>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2800" b="1" i="0" u="none" strike="noStrike" kern="1200" cap="none" spc="0" normalizeH="0" baseline="0" noProof="0" dirty="0">
                <a:ln>
                  <a:noFill/>
                </a:ln>
                <a:solidFill>
                  <a:srgbClr val="00B0F0"/>
                </a:solidFill>
                <a:effectLst/>
                <a:uLnTx/>
                <a:uFillTx/>
                <a:latin typeface="+mn-lt"/>
                <a:ea typeface="+mn-ea"/>
                <a:cs typeface="+mn-cs"/>
              </a:rPr>
              <a:t>מעבדה להשוואת טביעות אצבע</a:t>
            </a:r>
          </a:p>
        </p:txBody>
      </p:sp>
      <p:sp>
        <p:nvSpPr>
          <p:cNvPr id="4098" name="Text Box 2"/>
          <p:cNvSpPr txBox="1">
            <a:spLocks noChangeArrowheads="1"/>
          </p:cNvSpPr>
          <p:nvPr/>
        </p:nvSpPr>
        <p:spPr bwMode="auto">
          <a:xfrm>
            <a:off x="3870176" y="1171800"/>
            <a:ext cx="5045224" cy="1384995"/>
          </a:xfrm>
          <a:prstGeom prst="rect">
            <a:avLst/>
          </a:prstGeom>
          <a:noFill/>
          <a:ln w="9525">
            <a:noFill/>
            <a:miter lim="800000"/>
            <a:headEnd/>
            <a:tailEnd/>
          </a:ln>
        </p:spPr>
        <p:txBody>
          <a:bodyPr wrap="square">
            <a:spAutoFit/>
          </a:bodyPr>
          <a:lstStyle/>
          <a:p>
            <a:pPr marL="457200" indent="-457200">
              <a:spcBef>
                <a:spcPct val="50000"/>
              </a:spcBef>
              <a:buFont typeface="Wingdings" panose="05000000000000000000" pitchFamily="2" charset="2"/>
              <a:buChar char="q"/>
            </a:pPr>
            <a:r>
              <a:rPr lang="he-IL" sz="2800" b="1" dirty="0">
                <a:solidFill>
                  <a:schemeClr val="bg1"/>
                </a:solidFill>
                <a:cs typeface="David" pitchFamily="2" charset="-79"/>
              </a:rPr>
              <a:t>טביעת אצבעות נוצרת ע"י רכסים בעור שהם ייחודיים לכל אדם ואינם משתנים במהלך החיים.</a:t>
            </a:r>
            <a:endParaRPr lang="en-US" sz="2800" b="1" dirty="0">
              <a:solidFill>
                <a:schemeClr val="bg1"/>
              </a:solidFill>
              <a:cs typeface="David" pitchFamily="2" charset="-79"/>
            </a:endParaRPr>
          </a:p>
        </p:txBody>
      </p:sp>
      <p:sp>
        <p:nvSpPr>
          <p:cNvPr id="4099" name="Text Box 3"/>
          <p:cNvSpPr txBox="1">
            <a:spLocks noChangeArrowheads="1"/>
          </p:cNvSpPr>
          <p:nvPr/>
        </p:nvSpPr>
        <p:spPr bwMode="auto">
          <a:xfrm>
            <a:off x="4409347" y="2629179"/>
            <a:ext cx="4486613" cy="1384995"/>
          </a:xfrm>
          <a:prstGeom prst="rect">
            <a:avLst/>
          </a:prstGeom>
          <a:noFill/>
          <a:ln w="9525">
            <a:noFill/>
            <a:miter lim="800000"/>
            <a:headEnd/>
            <a:tailEnd/>
          </a:ln>
        </p:spPr>
        <p:txBody>
          <a:bodyPr wrap="square">
            <a:spAutoFit/>
          </a:bodyPr>
          <a:lstStyle/>
          <a:p>
            <a:pPr marL="457200" indent="-457200">
              <a:spcBef>
                <a:spcPct val="50000"/>
              </a:spcBef>
              <a:buFont typeface="Wingdings" panose="05000000000000000000" pitchFamily="2" charset="2"/>
              <a:buChar char="q"/>
            </a:pPr>
            <a:r>
              <a:rPr lang="he-IL" sz="2800" b="1" dirty="0">
                <a:solidFill>
                  <a:schemeClr val="bg1"/>
                </a:solidFill>
                <a:cs typeface="David" pitchFamily="2" charset="-79"/>
              </a:rPr>
              <a:t>אין שתי אצבעות שיש להן רכסים זהים, כלומר טביעות אצבע זהות.</a:t>
            </a:r>
            <a:endParaRPr lang="en-US" sz="2800" b="1" dirty="0">
              <a:solidFill>
                <a:schemeClr val="bg1"/>
              </a:solidFill>
              <a:cs typeface="David" pitchFamily="2" charset="-79"/>
            </a:endParaRPr>
          </a:p>
        </p:txBody>
      </p:sp>
      <p:sp>
        <p:nvSpPr>
          <p:cNvPr id="4100" name="Text Box 4"/>
          <p:cNvSpPr txBox="1">
            <a:spLocks noChangeArrowheads="1"/>
          </p:cNvSpPr>
          <p:nvPr/>
        </p:nvSpPr>
        <p:spPr bwMode="auto">
          <a:xfrm>
            <a:off x="4572000" y="3964614"/>
            <a:ext cx="4195192" cy="954107"/>
          </a:xfrm>
          <a:prstGeom prst="rect">
            <a:avLst/>
          </a:prstGeom>
          <a:noFill/>
          <a:ln w="9525">
            <a:noFill/>
            <a:miter lim="800000"/>
            <a:headEnd/>
            <a:tailEnd/>
          </a:ln>
        </p:spPr>
        <p:txBody>
          <a:bodyPr wrap="square">
            <a:spAutoFit/>
          </a:bodyPr>
          <a:lstStyle/>
          <a:p>
            <a:pPr marL="457200" indent="-457200">
              <a:spcBef>
                <a:spcPct val="50000"/>
              </a:spcBef>
              <a:buFont typeface="Wingdings" panose="05000000000000000000" pitchFamily="2" charset="2"/>
              <a:buChar char="q"/>
            </a:pPr>
            <a:r>
              <a:rPr lang="he-IL" sz="2800" b="1" dirty="0">
                <a:solidFill>
                  <a:schemeClr val="bg1"/>
                </a:solidFill>
                <a:cs typeface="David" pitchFamily="2" charset="-79"/>
              </a:rPr>
              <a:t>אפילו לתאומים זהים יש טביעות אצבעות שונות.</a:t>
            </a:r>
            <a:endParaRPr lang="en-US" sz="2800" b="1" dirty="0">
              <a:solidFill>
                <a:schemeClr val="bg1"/>
              </a:solidFill>
              <a:cs typeface="David" pitchFamily="2" charset="-79"/>
            </a:endParaRPr>
          </a:p>
        </p:txBody>
      </p:sp>
      <p:sp>
        <p:nvSpPr>
          <p:cNvPr id="4101" name="Text Box 5"/>
          <p:cNvSpPr txBox="1">
            <a:spLocks noChangeArrowheads="1"/>
          </p:cNvSpPr>
          <p:nvPr/>
        </p:nvSpPr>
        <p:spPr bwMode="auto">
          <a:xfrm>
            <a:off x="4592536" y="5093604"/>
            <a:ext cx="4347592" cy="1384995"/>
          </a:xfrm>
          <a:prstGeom prst="rect">
            <a:avLst/>
          </a:prstGeom>
          <a:noFill/>
          <a:ln w="9525">
            <a:noFill/>
            <a:miter lim="800000"/>
            <a:headEnd/>
            <a:tailEnd/>
          </a:ln>
        </p:spPr>
        <p:txBody>
          <a:bodyPr wrap="square">
            <a:spAutoFit/>
          </a:bodyPr>
          <a:lstStyle/>
          <a:p>
            <a:pPr marL="457200" indent="-457200">
              <a:spcBef>
                <a:spcPct val="50000"/>
              </a:spcBef>
              <a:buFont typeface="Wingdings" panose="05000000000000000000" pitchFamily="2" charset="2"/>
              <a:buChar char="q"/>
            </a:pPr>
            <a:r>
              <a:rPr lang="he-IL" sz="2800" b="1" dirty="0">
                <a:solidFill>
                  <a:schemeClr val="bg1"/>
                </a:solidFill>
                <a:cs typeface="David" pitchFamily="2" charset="-79"/>
              </a:rPr>
              <a:t>ניתן להרשיע חשוד בביצוע  עבירה על-סמך טביעת אצבעות כראיה יחידה.</a:t>
            </a:r>
            <a:endParaRPr lang="en-US" sz="2800" b="1" dirty="0">
              <a:solidFill>
                <a:schemeClr val="bg1"/>
              </a:solidFill>
              <a:cs typeface="David" pitchFamily="2" charset="-79"/>
            </a:endParaRPr>
          </a:p>
        </p:txBody>
      </p:sp>
      <p:pic>
        <p:nvPicPr>
          <p:cNvPr id="6146"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09601" y="1864296"/>
            <a:ext cx="3460575" cy="34605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WordArt 2"/>
          <p:cNvSpPr>
            <a:spLocks noGrp="1" noChangeArrowheads="1" noChangeShapeType="1" noTextEdit="1"/>
          </p:cNvSpPr>
          <p:nvPr>
            <p:ph type="title" idx="4294967295"/>
          </p:nvPr>
        </p:nvSpPr>
        <p:spPr bwMode="auto">
          <a:xfrm>
            <a:off x="725848" y="636334"/>
            <a:ext cx="7560840" cy="859520"/>
          </a:xfrm>
          <a:prstGeom prst="rect">
            <a:avLst/>
          </a:prstGeom>
          <a:noFill/>
          <a:ln>
            <a:noFill/>
            <a:prstDash/>
          </a:ln>
          <a:effec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847"/>
              </a:avLst>
            </a:prstTxWarp>
            <a:no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3600" b="1" i="0" u="none" strike="noStrike" kern="10" cap="none" spc="0" normalizeH="0" baseline="0" noProof="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mn-lt"/>
                <a:ea typeface="+mn-ea"/>
                <a:cs typeface="Narkisim"/>
              </a:rPr>
              <a:t>צורות יסודיות של טביעת אצבעות</a:t>
            </a:r>
          </a:p>
        </p:txBody>
      </p:sp>
      <p:grpSp>
        <p:nvGrpSpPr>
          <p:cNvPr id="2" name="Group 19" descr="טביעות אצבע"/>
          <p:cNvGrpSpPr>
            <a:grpSpLocks/>
          </p:cNvGrpSpPr>
          <p:nvPr/>
        </p:nvGrpSpPr>
        <p:grpSpPr bwMode="auto">
          <a:xfrm>
            <a:off x="755576" y="2095500"/>
            <a:ext cx="7874000" cy="1905000"/>
            <a:chOff x="288" y="1344"/>
            <a:chExt cx="4960" cy="1200"/>
          </a:xfrm>
        </p:grpSpPr>
        <p:pic>
          <p:nvPicPr>
            <p:cNvPr id="7181" name="Picture 4" descr="img"/>
            <p:cNvPicPr>
              <a:picLocks noChangeAspect="1" noChangeArrowheads="1"/>
            </p:cNvPicPr>
            <p:nvPr/>
          </p:nvPicPr>
          <p:blipFill>
            <a:blip r:embed="rId2" cstate="email">
              <a:extLst>
                <a:ext uri="{28A0092B-C50C-407E-A947-70E740481C1C}">
                  <a14:useLocalDpi xmlns:a14="http://schemas.microsoft.com/office/drawing/2010/main"/>
                </a:ext>
              </a:extLst>
            </a:blip>
            <a:srcRect l="6264" t="4996" r="6264" b="23309"/>
            <a:stretch>
              <a:fillRect/>
            </a:stretch>
          </p:blipFill>
          <p:spPr bwMode="auto">
            <a:xfrm>
              <a:off x="4080" y="1344"/>
              <a:ext cx="1168" cy="1200"/>
            </a:xfrm>
            <a:prstGeom prst="rect">
              <a:avLst/>
            </a:prstGeom>
            <a:noFill/>
            <a:ln w="19050">
              <a:solidFill>
                <a:srgbClr val="333333"/>
              </a:solidFill>
              <a:miter lim="800000"/>
              <a:headEnd/>
              <a:tailEnd/>
            </a:ln>
          </p:spPr>
        </p:pic>
        <p:pic>
          <p:nvPicPr>
            <p:cNvPr id="7182" name="Picture 5" descr="S-Arch-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8" y="1344"/>
              <a:ext cx="1118" cy="1200"/>
            </a:xfrm>
            <a:prstGeom prst="rect">
              <a:avLst/>
            </a:prstGeom>
            <a:noFill/>
            <a:ln w="19050">
              <a:solidFill>
                <a:srgbClr val="333333"/>
              </a:solidFill>
              <a:miter lim="800000"/>
              <a:headEnd/>
              <a:tailEnd/>
            </a:ln>
          </p:spPr>
        </p:pic>
      </p:grpSp>
      <p:grpSp>
        <p:nvGrpSpPr>
          <p:cNvPr id="3" name="Group 15">
            <a:extLst>
              <a:ext uri="{C183D7F6-B498-43B3-948B-1728B52AA6E4}">
                <adec:decorative xmlns:adec="http://schemas.microsoft.com/office/drawing/2017/decorative" val="1"/>
              </a:ext>
            </a:extLst>
          </p:cNvPr>
          <p:cNvGrpSpPr>
            <a:grpSpLocks/>
          </p:cNvGrpSpPr>
          <p:nvPr/>
        </p:nvGrpSpPr>
        <p:grpSpPr bwMode="auto">
          <a:xfrm>
            <a:off x="647700" y="4324353"/>
            <a:ext cx="7981950" cy="646113"/>
            <a:chOff x="288" y="2736"/>
            <a:chExt cx="5028" cy="407"/>
          </a:xfrm>
        </p:grpSpPr>
        <p:sp>
          <p:nvSpPr>
            <p:cNvPr id="7178" name="Text Box 6"/>
            <p:cNvSpPr txBox="1">
              <a:spLocks noChangeArrowheads="1"/>
            </p:cNvSpPr>
            <p:nvPr/>
          </p:nvSpPr>
          <p:spPr bwMode="auto">
            <a:xfrm>
              <a:off x="4212" y="2736"/>
              <a:ext cx="1104" cy="368"/>
            </a:xfrm>
            <a:prstGeom prst="rect">
              <a:avLst/>
            </a:prstGeom>
            <a:noFill/>
            <a:ln w="9525">
              <a:noFill/>
              <a:miter lim="800000"/>
              <a:headEnd/>
              <a:tailEnd/>
            </a:ln>
          </p:spPr>
          <p:txBody>
            <a:bodyPr>
              <a:spAutoFit/>
            </a:bodyPr>
            <a:lstStyle/>
            <a:p>
              <a:pPr algn="ctr">
                <a:spcBef>
                  <a:spcPct val="50000"/>
                </a:spcBef>
              </a:pPr>
              <a:r>
                <a:rPr lang="he-IL" sz="3200" b="1" dirty="0">
                  <a:solidFill>
                    <a:schemeClr val="bg1"/>
                  </a:solidFill>
                  <a:cs typeface="David" pitchFamily="2" charset="-79"/>
                </a:rPr>
                <a:t>לולאה</a:t>
              </a:r>
              <a:endParaRPr lang="en-US" sz="3200" b="1" dirty="0">
                <a:solidFill>
                  <a:schemeClr val="bg1"/>
                </a:solidFill>
                <a:cs typeface="David" pitchFamily="2" charset="-79"/>
              </a:endParaRPr>
            </a:p>
          </p:txBody>
        </p:sp>
        <p:sp>
          <p:nvSpPr>
            <p:cNvPr id="7179" name="Text Box 7"/>
            <p:cNvSpPr txBox="1">
              <a:spLocks noChangeArrowheads="1"/>
            </p:cNvSpPr>
            <p:nvPr/>
          </p:nvSpPr>
          <p:spPr bwMode="auto">
            <a:xfrm>
              <a:off x="2208" y="2736"/>
              <a:ext cx="1104" cy="368"/>
            </a:xfrm>
            <a:prstGeom prst="rect">
              <a:avLst/>
            </a:prstGeom>
            <a:noFill/>
            <a:ln w="9525">
              <a:noFill/>
              <a:miter lim="800000"/>
              <a:headEnd/>
              <a:tailEnd/>
            </a:ln>
          </p:spPr>
          <p:txBody>
            <a:bodyPr>
              <a:spAutoFit/>
            </a:bodyPr>
            <a:lstStyle/>
            <a:p>
              <a:pPr algn="ctr">
                <a:spcBef>
                  <a:spcPct val="50000"/>
                </a:spcBef>
              </a:pPr>
              <a:r>
                <a:rPr lang="he-IL" sz="3200" b="1" dirty="0">
                  <a:solidFill>
                    <a:schemeClr val="bg1"/>
                  </a:solidFill>
                  <a:cs typeface="David" pitchFamily="2" charset="-79"/>
                </a:rPr>
                <a:t>מערבולת</a:t>
              </a:r>
              <a:endParaRPr lang="en-US" sz="3200" b="1" dirty="0">
                <a:solidFill>
                  <a:schemeClr val="bg1"/>
                </a:solidFill>
                <a:cs typeface="David" pitchFamily="2" charset="-79"/>
              </a:endParaRPr>
            </a:p>
          </p:txBody>
        </p:sp>
        <p:sp>
          <p:nvSpPr>
            <p:cNvPr id="7180" name="Text Box 8"/>
            <p:cNvSpPr txBox="1">
              <a:spLocks noChangeArrowheads="1"/>
            </p:cNvSpPr>
            <p:nvPr/>
          </p:nvSpPr>
          <p:spPr bwMode="auto">
            <a:xfrm>
              <a:off x="288" y="2736"/>
              <a:ext cx="1104" cy="407"/>
            </a:xfrm>
            <a:prstGeom prst="rect">
              <a:avLst/>
            </a:prstGeom>
            <a:noFill/>
            <a:ln w="9525">
              <a:noFill/>
              <a:miter lim="800000"/>
              <a:headEnd/>
              <a:tailEnd/>
            </a:ln>
          </p:spPr>
          <p:txBody>
            <a:bodyPr>
              <a:spAutoFit/>
            </a:bodyPr>
            <a:lstStyle/>
            <a:p>
              <a:pPr algn="ctr">
                <a:spcBef>
                  <a:spcPct val="50000"/>
                </a:spcBef>
              </a:pPr>
              <a:r>
                <a:rPr lang="he-IL" sz="3600" b="1" dirty="0">
                  <a:solidFill>
                    <a:schemeClr val="bg1"/>
                  </a:solidFill>
                  <a:cs typeface="David" pitchFamily="2" charset="-79"/>
                </a:rPr>
                <a:t>קשת</a:t>
              </a:r>
              <a:endParaRPr lang="en-US" sz="3600" b="1" dirty="0">
                <a:solidFill>
                  <a:schemeClr val="bg1"/>
                </a:solidFill>
                <a:cs typeface="David" pitchFamily="2" charset="-79"/>
              </a:endParaRPr>
            </a:p>
          </p:txBody>
        </p:sp>
      </p:grpSp>
      <p:grpSp>
        <p:nvGrpSpPr>
          <p:cNvPr id="4" name="Group 16">
            <a:extLst>
              <a:ext uri="{C183D7F6-B498-43B3-948B-1728B52AA6E4}">
                <adec:decorative xmlns:adec="http://schemas.microsoft.com/office/drawing/2017/decorative" val="1"/>
              </a:ext>
            </a:extLst>
          </p:cNvPr>
          <p:cNvGrpSpPr>
            <a:grpSpLocks/>
          </p:cNvGrpSpPr>
          <p:nvPr/>
        </p:nvGrpSpPr>
        <p:grpSpPr bwMode="auto">
          <a:xfrm>
            <a:off x="1187624" y="5064615"/>
            <a:ext cx="6934200" cy="369888"/>
            <a:chOff x="576" y="3216"/>
            <a:chExt cx="4368" cy="233"/>
          </a:xfrm>
        </p:grpSpPr>
        <p:sp>
          <p:nvSpPr>
            <p:cNvPr id="7175" name="Text Box 9"/>
            <p:cNvSpPr txBox="1">
              <a:spLocks noChangeArrowheads="1"/>
            </p:cNvSpPr>
            <p:nvPr/>
          </p:nvSpPr>
          <p:spPr bwMode="auto">
            <a:xfrm>
              <a:off x="4416" y="3216"/>
              <a:ext cx="528" cy="233"/>
            </a:xfrm>
            <a:prstGeom prst="rect">
              <a:avLst/>
            </a:prstGeom>
            <a:noFill/>
            <a:ln w="9525">
              <a:noFill/>
              <a:miter lim="800000"/>
              <a:headEnd/>
              <a:tailEnd/>
            </a:ln>
          </p:spPr>
          <p:txBody>
            <a:bodyPr>
              <a:spAutoFit/>
            </a:bodyPr>
            <a:lstStyle/>
            <a:p>
              <a:pPr algn="ctr">
                <a:spcBef>
                  <a:spcPct val="50000"/>
                </a:spcBef>
              </a:pPr>
              <a:r>
                <a:rPr lang="he-IL" b="1" dirty="0">
                  <a:solidFill>
                    <a:schemeClr val="bg1"/>
                  </a:solidFill>
                  <a:cs typeface="David" pitchFamily="2" charset="-79"/>
                </a:rPr>
                <a:t>60%</a:t>
              </a:r>
              <a:endParaRPr lang="en-US" b="1" dirty="0">
                <a:solidFill>
                  <a:schemeClr val="bg1"/>
                </a:solidFill>
                <a:cs typeface="David" pitchFamily="2" charset="-79"/>
              </a:endParaRPr>
            </a:p>
          </p:txBody>
        </p:sp>
        <p:sp>
          <p:nvSpPr>
            <p:cNvPr id="7176" name="Text Box 10"/>
            <p:cNvSpPr txBox="1">
              <a:spLocks noChangeArrowheads="1"/>
            </p:cNvSpPr>
            <p:nvPr/>
          </p:nvSpPr>
          <p:spPr bwMode="auto">
            <a:xfrm>
              <a:off x="2496" y="3216"/>
              <a:ext cx="528" cy="233"/>
            </a:xfrm>
            <a:prstGeom prst="rect">
              <a:avLst/>
            </a:prstGeom>
            <a:noFill/>
            <a:ln w="9525">
              <a:noFill/>
              <a:miter lim="800000"/>
              <a:headEnd/>
              <a:tailEnd/>
            </a:ln>
          </p:spPr>
          <p:txBody>
            <a:bodyPr>
              <a:spAutoFit/>
            </a:bodyPr>
            <a:lstStyle/>
            <a:p>
              <a:pPr algn="ctr">
                <a:spcBef>
                  <a:spcPct val="50000"/>
                </a:spcBef>
              </a:pPr>
              <a:r>
                <a:rPr lang="he-IL" b="1" dirty="0">
                  <a:solidFill>
                    <a:schemeClr val="bg1"/>
                  </a:solidFill>
                  <a:cs typeface="David" pitchFamily="2" charset="-79"/>
                </a:rPr>
                <a:t>35%</a:t>
              </a:r>
              <a:endParaRPr lang="en-US" b="1" dirty="0">
                <a:solidFill>
                  <a:schemeClr val="bg1"/>
                </a:solidFill>
                <a:cs typeface="David" pitchFamily="2" charset="-79"/>
              </a:endParaRPr>
            </a:p>
          </p:txBody>
        </p:sp>
        <p:sp>
          <p:nvSpPr>
            <p:cNvPr id="7177" name="Text Box 11"/>
            <p:cNvSpPr txBox="1">
              <a:spLocks noChangeArrowheads="1"/>
            </p:cNvSpPr>
            <p:nvPr/>
          </p:nvSpPr>
          <p:spPr bwMode="auto">
            <a:xfrm>
              <a:off x="576" y="3216"/>
              <a:ext cx="528" cy="233"/>
            </a:xfrm>
            <a:prstGeom prst="rect">
              <a:avLst/>
            </a:prstGeom>
            <a:noFill/>
            <a:ln w="9525">
              <a:noFill/>
              <a:miter lim="800000"/>
              <a:headEnd/>
              <a:tailEnd/>
            </a:ln>
          </p:spPr>
          <p:txBody>
            <a:bodyPr>
              <a:spAutoFit/>
            </a:bodyPr>
            <a:lstStyle/>
            <a:p>
              <a:pPr algn="ctr">
                <a:spcBef>
                  <a:spcPct val="50000"/>
                </a:spcBef>
              </a:pPr>
              <a:r>
                <a:rPr lang="he-IL" b="1" dirty="0">
                  <a:solidFill>
                    <a:schemeClr val="bg1"/>
                  </a:solidFill>
                  <a:cs typeface="David" pitchFamily="2" charset="-79"/>
                </a:rPr>
                <a:t>5%</a:t>
              </a:r>
              <a:endParaRPr lang="en-US" b="1" dirty="0">
                <a:solidFill>
                  <a:schemeClr val="bg1"/>
                </a:solidFill>
                <a:cs typeface="David" pitchFamily="2" charset="-79"/>
              </a:endParaRPr>
            </a:p>
          </p:txBody>
        </p:sp>
      </p:grpSp>
      <p:pic>
        <p:nvPicPr>
          <p:cNvPr id="7174" name="Picture 18" descr="fingerprint">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682206" y="2095500"/>
            <a:ext cx="1779588" cy="1981200"/>
          </a:xfrm>
          <a:prstGeom prst="rect">
            <a:avLst/>
          </a:prstGeom>
          <a:noFill/>
          <a:ln w="9525">
            <a:solidFill>
              <a:schemeClr val="tx1"/>
            </a:solid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8194" name="WordArt 1026"/>
          <p:cNvSpPr>
            <a:spLocks noGrp="1" noChangeArrowheads="1" noChangeShapeType="1" noTextEdit="1"/>
          </p:cNvSpPr>
          <p:nvPr>
            <p:ph type="title" idx="4294967295"/>
          </p:nvPr>
        </p:nvSpPr>
        <p:spPr bwMode="auto">
          <a:xfrm>
            <a:off x="723900" y="259714"/>
            <a:ext cx="8153400" cy="762000"/>
          </a:xfrm>
          <a:prstGeom prst="rect">
            <a:avLst/>
          </a:prstGeom>
          <a:noFill/>
          <a:ln>
            <a:noFill/>
            <a:prstDash/>
          </a:ln>
          <a:effec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3600" b="1" i="0" u="none" strike="noStrike" kern="10" cap="none" spc="0" normalizeH="0" baseline="0" noProof="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mn-lt"/>
                <a:ea typeface="+mn-ea"/>
                <a:cs typeface="Narkisim"/>
              </a:rPr>
              <a:t>המאגר הממוחשב של טביעת האצבעות - </a:t>
            </a:r>
            <a:r>
              <a:rPr kumimoji="0" lang="en-US" sz="3600" b="1" i="0" u="none" strike="noStrike" kern="10" cap="none" spc="0" normalizeH="0" baseline="0" noProof="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mn-lt"/>
                <a:ea typeface="+mn-ea"/>
                <a:cs typeface="Narkisim"/>
              </a:rPr>
              <a:t>AFIS</a:t>
            </a:r>
            <a:endParaRPr kumimoji="0" lang="he-IL" sz="3600" b="1" i="0" u="none" strike="noStrike" kern="10" cap="none" spc="0" normalizeH="0" baseline="0" noProof="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mn-lt"/>
              <a:ea typeface="+mn-ea"/>
              <a:cs typeface="Narkisim"/>
            </a:endParaRPr>
          </a:p>
        </p:txBody>
      </p:sp>
      <p:pic>
        <p:nvPicPr>
          <p:cNvPr id="8195" name="Picture 1027">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1038225" y="2420888"/>
            <a:ext cx="3533775" cy="382587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196" name="Text Box 1028"/>
          <p:cNvSpPr txBox="1">
            <a:spLocks noChangeArrowheads="1"/>
          </p:cNvSpPr>
          <p:nvPr/>
        </p:nvSpPr>
        <p:spPr bwMode="auto">
          <a:xfrm>
            <a:off x="4800600" y="1752600"/>
            <a:ext cx="3886200" cy="4792663"/>
          </a:xfrm>
          <a:prstGeom prst="rect">
            <a:avLst/>
          </a:prstGeom>
          <a:noFill/>
          <a:ln w="9525">
            <a:noFill/>
            <a:miter lim="800000"/>
            <a:headEnd/>
            <a:tailEnd/>
          </a:ln>
        </p:spPr>
        <p:txBody>
          <a:bodyPr>
            <a:spAutoFit/>
          </a:bodyPr>
          <a:lstStyle/>
          <a:p>
            <a:pPr marL="457200" indent="-457200">
              <a:spcBef>
                <a:spcPct val="50000"/>
              </a:spcBef>
              <a:buFontTx/>
              <a:buAutoNum type="arabicPeriod"/>
            </a:pPr>
            <a:r>
              <a:rPr lang="he-IL" sz="2800" b="1" dirty="0">
                <a:solidFill>
                  <a:schemeClr val="accent1">
                    <a:lumMod val="75000"/>
                  </a:schemeClr>
                </a:solidFill>
                <a:cs typeface="David" pitchFamily="2" charset="-79"/>
              </a:rPr>
              <a:t>קליטת טביעת אצבעות מזירת הפשע.</a:t>
            </a:r>
          </a:p>
          <a:p>
            <a:pPr marL="457200" indent="-457200">
              <a:spcBef>
                <a:spcPct val="50000"/>
              </a:spcBef>
              <a:buFontTx/>
              <a:buAutoNum type="arabicPeriod"/>
            </a:pPr>
            <a:r>
              <a:rPr lang="he-IL" sz="2800" b="1" dirty="0">
                <a:solidFill>
                  <a:schemeClr val="accent1">
                    <a:lumMod val="75000"/>
                  </a:schemeClr>
                </a:solidFill>
                <a:cs typeface="David" pitchFamily="2" charset="-79"/>
              </a:rPr>
              <a:t>השוואה מול מאגר קיים.</a:t>
            </a:r>
          </a:p>
          <a:p>
            <a:pPr marL="457200" indent="-457200">
              <a:spcBef>
                <a:spcPct val="50000"/>
              </a:spcBef>
              <a:buFontTx/>
              <a:buAutoNum type="arabicPeriod"/>
            </a:pPr>
            <a:r>
              <a:rPr lang="he-IL" sz="2800" b="1" dirty="0">
                <a:solidFill>
                  <a:schemeClr val="accent1">
                    <a:lumMod val="75000"/>
                  </a:schemeClr>
                </a:solidFill>
                <a:cs typeface="David" pitchFamily="2" charset="-79"/>
              </a:rPr>
              <a:t>קביעה ע"י מומחה על זהות בין הטביעות.</a:t>
            </a:r>
          </a:p>
          <a:p>
            <a:pPr marL="457200" indent="-457200">
              <a:spcBef>
                <a:spcPct val="50000"/>
              </a:spcBef>
              <a:buFontTx/>
              <a:buAutoNum type="arabicPeriod"/>
            </a:pPr>
            <a:r>
              <a:rPr lang="he-IL" sz="2800" b="1" dirty="0">
                <a:solidFill>
                  <a:schemeClr val="accent1">
                    <a:lumMod val="75000"/>
                  </a:schemeClr>
                </a:solidFill>
                <a:cs typeface="David" pitchFamily="2" charset="-79"/>
              </a:rPr>
              <a:t>אם אין "גילוי", הכנסה למאגר הטביעות הבלתי מזוהות.</a:t>
            </a:r>
          </a:p>
          <a:p>
            <a:pPr marL="457200" indent="-457200">
              <a:spcBef>
                <a:spcPct val="50000"/>
              </a:spcBef>
              <a:buFontTx/>
              <a:buAutoNum type="arabicPeriod"/>
            </a:pPr>
            <a:endParaRPr lang="en-US" sz="2800" b="1" dirty="0">
              <a:solidFill>
                <a:schemeClr val="accent1">
                  <a:lumMod val="75000"/>
                </a:schemeClr>
              </a:solidFill>
              <a:cs typeface="David" pitchFamily="2" charset="-79"/>
            </a:endParaRPr>
          </a:p>
        </p:txBody>
      </p:sp>
    </p:spTree>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1457</TotalTime>
  <Words>895</Words>
  <Application>Microsoft Office PowerPoint</Application>
  <PresentationFormat>On-screen Show (4:3)</PresentationFormat>
  <Paragraphs>141</Paragraphs>
  <Slides>19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19</vt:i4>
      </vt:variant>
    </vt:vector>
  </HeadingPairs>
  <TitlesOfParts>
    <vt:vector size="29" baseType="lpstr">
      <vt:lpstr>Arial</vt:lpstr>
      <vt:lpstr>Calibri</vt:lpstr>
      <vt:lpstr>Calibri Light</vt:lpstr>
      <vt:lpstr>Courier New</vt:lpstr>
      <vt:lpstr>David</vt:lpstr>
      <vt:lpstr>Times New Roman (Hebrew)</vt:lpstr>
      <vt:lpstr>Wingdings</vt:lpstr>
      <vt:lpstr>Wingdings 2</vt:lpstr>
      <vt:lpstr>HDOfficeLightV0</vt:lpstr>
      <vt:lpstr>ערכת נושא Office</vt:lpstr>
      <vt:lpstr>לאן נעלם הבוראקס???</vt:lpstr>
      <vt:lpstr>המשטרה עצרה חמישה חשודים</vt:lpstr>
      <vt:lpstr>מימצאים מזירת הפשע</vt:lpstr>
      <vt:lpstr>רשימת ממצאים אפשריים מזירת הפשע</vt:lpstr>
      <vt:lpstr> אלכס פלג מומחה לזיהוי פלילי/המרכז למחקר ולמידע</vt:lpstr>
      <vt:lpstr>מה עושים עם הממצאים</vt:lpstr>
      <vt:lpstr>מעבדה להשוואת טביעות אצבע</vt:lpstr>
      <vt:lpstr>צורות יסודיות של טביעת אצבעות</vt:lpstr>
      <vt:lpstr>המאגר הממוחשב של טביעת האצבעות - AFIS</vt:lpstr>
      <vt:lpstr>לא רק טביעת אצבעות...</vt:lpstr>
      <vt:lpstr>הכנת תבנית גבס לעקבות נעליים</vt:lpstr>
      <vt:lpstr>מעבדת מסמכים</vt:lpstr>
      <vt:lpstr>מעבדת חומרים  זיהוי אבקות בעזרת אינדיקטורים</vt:lpstr>
      <vt:lpstr>סיפורי בדים מעובד מתוך הספר סביב הסיב/חנה מרגל</vt:lpstr>
      <vt:lpstr>צורות שונות של עיבוד הבדים</vt:lpstr>
      <vt:lpstr>מעבדת סיבים</vt:lpstr>
      <vt:lpstr>אז מיהו השודד???</vt:lpstr>
      <vt:lpstr>סיכום הממצאים מזירת הפשע</vt:lpstr>
      <vt:lpstr>השודד הוא.....      חשוד מס.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לאן נעלם הבוראקס???</dc:title>
  <dc:creator>כללי</dc:creator>
  <cp:lastModifiedBy>Shelly Livne</cp:lastModifiedBy>
  <cp:revision>120</cp:revision>
  <dcterms:created xsi:type="dcterms:W3CDTF">2018-06-16T20:46:35Z</dcterms:created>
  <dcterms:modified xsi:type="dcterms:W3CDTF">2025-12-23T14:43:44Z</dcterms:modified>
</cp:coreProperties>
</file>