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9" r:id="rId2"/>
    <p:sldId id="263" r:id="rId3"/>
    <p:sldId id="264" r:id="rId4"/>
    <p:sldId id="280" r:id="rId5"/>
    <p:sldId id="281" r:id="rId6"/>
    <p:sldId id="291" r:id="rId7"/>
    <p:sldId id="292" r:id="rId8"/>
    <p:sldId id="274" r:id="rId9"/>
    <p:sldId id="257" r:id="rId10"/>
    <p:sldId id="275" r:id="rId11"/>
    <p:sldId id="268" r:id="rId12"/>
    <p:sldId id="282" r:id="rId13"/>
    <p:sldId id="283" r:id="rId14"/>
    <p:sldId id="284" r:id="rId15"/>
    <p:sldId id="258" r:id="rId16"/>
    <p:sldId id="285" r:id="rId17"/>
    <p:sldId id="286" r:id="rId18"/>
    <p:sldId id="289" r:id="rId19"/>
    <p:sldId id="287" r:id="rId20"/>
    <p:sldId id="288" r:id="rId21"/>
    <p:sldId id="266" r:id="rId22"/>
    <p:sldId id="270" r:id="rId23"/>
    <p:sldId id="267" r:id="rId24"/>
    <p:sldId id="259" r:id="rId25"/>
    <p:sldId id="265" r:id="rId26"/>
    <p:sldId id="273" r:id="rId27"/>
    <p:sldId id="277" r:id="rId28"/>
    <p:sldId id="278" r:id="rId29"/>
    <p:sldId id="260" r:id="rId30"/>
    <p:sldId id="276" r:id="rId31"/>
    <p:sldId id="293" r:id="rId32"/>
  </p:sldIdLst>
  <p:sldSz cx="12192000" cy="6858000"/>
  <p:notesSz cx="6797675" cy="9928225"/>
  <p:defaultTextStyle>
    <a:defPPr>
      <a:defRPr lang="he-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29" autoAdjust="0"/>
  </p:normalViewPr>
  <p:slideViewPr>
    <p:cSldViewPr snapToGrid="0">
      <p:cViewPr varScale="1">
        <p:scale>
          <a:sx n="64" d="100"/>
          <a:sy n="64" d="100"/>
        </p:scale>
        <p:origin x="91" y="33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7853C602-4BEF-43D6-B9E6-2D3DDAAE8B31}" type="datetimeFigureOut">
              <a:rPr lang="he-IL" smtClean="0"/>
              <a:t>ג'/טבת/תשפ"ו</a:t>
            </a:fld>
            <a:endParaRPr lang="he-IL"/>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he-IL"/>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Slide Number Placeholder 5"/>
          <p:cNvSpPr>
            <a:spLocks noGrp="1"/>
          </p:cNvSpPr>
          <p:nvPr>
            <p:ph type="sldNum" sz="quarter" idx="12"/>
          </p:nvPr>
        </p:nvSpPr>
        <p:spPr>
          <a:xfrm>
            <a:off x="10352540" y="295729"/>
            <a:ext cx="838199" cy="767687"/>
          </a:xfrm>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3603226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6" name="Footer Placeholder 5"/>
          <p:cNvSpPr>
            <a:spLocks noGrp="1"/>
          </p:cNvSpPr>
          <p:nvPr>
            <p:ph type="ftr" sz="quarter" idx="11"/>
          </p:nvPr>
        </p:nvSpPr>
        <p:spPr/>
        <p:txBody>
          <a:bodyPr/>
          <a:lstStyle/>
          <a:p>
            <a:endParaRPr lang="he-IL"/>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1268819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1530260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3712292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226030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16997063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8" name="Footer Placeholder 7"/>
          <p:cNvSpPr>
            <a:spLocks noGrp="1"/>
          </p:cNvSpPr>
          <p:nvPr>
            <p:ph type="ftr" sz="quarter" idx="11"/>
          </p:nvPr>
        </p:nvSpPr>
        <p:spPr>
          <a:xfrm>
            <a:off x="561111" y="6391838"/>
            <a:ext cx="3644282" cy="304801"/>
          </a:xfrm>
        </p:spPr>
        <p:txBody>
          <a:bodyPr/>
          <a:lstStyle/>
          <a:p>
            <a:endParaRPr lang="he-IL"/>
          </a:p>
        </p:txBody>
      </p:sp>
      <p:sp>
        <p:nvSpPr>
          <p:cNvPr id="9" name="Slide Number Placeholder 8"/>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33591558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7853C602-4BEF-43D6-B9E6-2D3DDAAE8B31}" type="datetimeFigureOut">
              <a:rPr lang="he-IL" smtClean="0"/>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39249622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7853C602-4BEF-43D6-B9E6-2D3DDAAE8B31}" type="datetimeFigureOut">
              <a:rPr lang="he-IL" smtClean="0"/>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2503931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3548229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1208352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2746899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732777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626390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3" name="Footer Placeholder 2"/>
          <p:cNvSpPr>
            <a:spLocks noGrp="1"/>
          </p:cNvSpPr>
          <p:nvPr>
            <p:ph type="ftr" sz="quarter" idx="11"/>
          </p:nvPr>
        </p:nvSpPr>
        <p:spPr/>
        <p:txBody>
          <a:bodyPr/>
          <a:lstStyle/>
          <a:p>
            <a:endParaRPr lang="he-IL"/>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4144486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6" name="Footer Placeholder 5"/>
          <p:cNvSpPr>
            <a:spLocks noGrp="1"/>
          </p:cNvSpPr>
          <p:nvPr>
            <p:ph type="ftr" sz="quarter" idx="11"/>
          </p:nvPr>
        </p:nvSpPr>
        <p:spPr/>
        <p:txBody>
          <a:bodyPr/>
          <a:lstStyle/>
          <a:p>
            <a:endParaRPr lang="he-IL"/>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3492055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853C602-4BEF-43D6-B9E6-2D3DDAAE8B31}" type="datetimeFigureOut">
              <a:rPr lang="he-IL" smtClean="0"/>
              <a:t>ג'/טבת/תשפ"ו</a:t>
            </a:fld>
            <a:endParaRPr lang="he-IL"/>
          </a:p>
        </p:txBody>
      </p:sp>
      <p:sp>
        <p:nvSpPr>
          <p:cNvPr id="6" name="Footer Placeholder 5"/>
          <p:cNvSpPr>
            <a:spLocks noGrp="1"/>
          </p:cNvSpPr>
          <p:nvPr>
            <p:ph type="ftr" sz="quarter" idx="11"/>
          </p:nvPr>
        </p:nvSpPr>
        <p:spPr/>
        <p:txBody>
          <a:bodyPr/>
          <a:lstStyle/>
          <a:p>
            <a:endParaRPr lang="he-IL"/>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ACA2C13-121B-4768-8BB0-5B47968E31CB}" type="slidenum">
              <a:rPr lang="he-IL" smtClean="0"/>
              <a:t>‹#›</a:t>
            </a:fld>
            <a:endParaRPr lang="he-IL"/>
          </a:p>
        </p:txBody>
      </p:sp>
    </p:spTree>
    <p:extLst>
      <p:ext uri="{BB962C8B-B14F-4D97-AF65-F5344CB8AC3E}">
        <p14:creationId xmlns:p14="http://schemas.microsoft.com/office/powerpoint/2010/main" val="44857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7853C602-4BEF-43D6-B9E6-2D3DDAAE8B31}" type="datetimeFigureOut">
              <a:rPr lang="he-IL" smtClean="0"/>
              <a:t>ג'/טבת/תשפ"ו</a:t>
            </a:fld>
            <a:endParaRPr lang="he-IL"/>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he-IL"/>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ACA2C13-121B-4768-8BB0-5B47968E31CB}" type="slidenum">
              <a:rPr lang="he-IL" smtClean="0"/>
              <a:t>‹#›</a:t>
            </a:fld>
            <a:endParaRPr lang="he-IL"/>
          </a:p>
        </p:txBody>
      </p:sp>
    </p:spTree>
    <p:extLst>
      <p:ext uri="{BB962C8B-B14F-4D97-AF65-F5344CB8AC3E}">
        <p14:creationId xmlns:p14="http://schemas.microsoft.com/office/powerpoint/2010/main" val="63190259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vimeo.com/289474226/782e554404" TargetMode="External"/><Relationship Id="rId2" Type="http://schemas.openxmlformats.org/officeDocument/2006/relationships/hyperlink" Target="https://he.wikipedia.org/wiki/Clostridium_acetobutylicu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ranlevi.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davidson.weizmann.ac.il/online/sciencehistory/%D7%94%D7%99%D7%95%D7%9D-%D7%9C%D7%A4%D7%A0%D7%99-%D7%94%D7%A9%D7%95%D7%95%D7%93%D7%99-%D7%A9%D7%90%D7%97%D7%A8%D7%90%D7%99-%D7%9C%D7%9E%D7%9C%D7%97%D7%9E%D7%94-%D7%95%D7%9C%D7%A9%D7%9C%D7%95%D7%9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acidpedia.org/formic_acid/" TargetMode="External"/><Relationship Id="rId2" Type="http://schemas.openxmlformats.org/officeDocument/2006/relationships/hyperlink" Target="https://onlinelibrary.wiley.com/doi/pdf/10.1002/14356007.a12_013.pub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C183D7F6-B498-43B3-948B-1728B52AA6E4}">
                <adec:decorative xmlns:adec="http://schemas.microsoft.com/office/drawing/2017/decorative" val="0"/>
              </a:ext>
            </a:extLst>
          </p:cNvPr>
          <p:cNvSpPr>
            <a:spLocks noGrp="1"/>
          </p:cNvSpPr>
          <p:nvPr>
            <p:ph type="ctrTitle"/>
          </p:nvPr>
        </p:nvSpPr>
        <p:spPr>
          <a:xfrm>
            <a:off x="1154954" y="1546854"/>
            <a:ext cx="8825658" cy="986367"/>
          </a:xfrm>
        </p:spPr>
        <p:txBody>
          <a:bodyPr/>
          <a:lstStyle/>
          <a:p>
            <a:pPr algn="ctr"/>
            <a:r>
              <a:rPr lang="he-IL" dirty="0"/>
              <a:t>מפגש סינכרוני שני   11.6</a:t>
            </a:r>
          </a:p>
        </p:txBody>
      </p:sp>
      <p:sp>
        <p:nvSpPr>
          <p:cNvPr id="3" name="Subtitle 2"/>
          <p:cNvSpPr>
            <a:spLocks noGrp="1"/>
          </p:cNvSpPr>
          <p:nvPr>
            <p:ph type="subTitle" idx="1"/>
          </p:nvPr>
        </p:nvSpPr>
        <p:spPr>
          <a:xfrm>
            <a:off x="1154954" y="2938688"/>
            <a:ext cx="8825658" cy="861420"/>
          </a:xfrm>
        </p:spPr>
        <p:txBody>
          <a:bodyPr>
            <a:noAutofit/>
          </a:bodyPr>
          <a:lstStyle/>
          <a:p>
            <a:pPr algn="ctr" rtl="1"/>
            <a:r>
              <a:rPr lang="he-IL" sz="3200" b="1" dirty="0">
                <a:solidFill>
                  <a:schemeClr val="bg1">
                    <a:lumMod val="95000"/>
                  </a:schemeClr>
                </a:solidFill>
              </a:rPr>
              <a:t>הכימיה בעבר</a:t>
            </a:r>
          </a:p>
          <a:p>
            <a:pPr marL="457200" indent="-457200" algn="r" rtl="1">
              <a:buFont typeface="+mj-lt"/>
              <a:buAutoNum type="arabicPeriod"/>
            </a:pPr>
            <a:endParaRPr lang="he-IL" sz="3200" dirty="0">
              <a:solidFill>
                <a:srgbClr val="002060"/>
              </a:solidFill>
            </a:endParaRPr>
          </a:p>
          <a:p>
            <a:pPr marL="457200" indent="-457200" algn="r" rtl="1">
              <a:buFont typeface="+mj-lt"/>
              <a:buAutoNum type="arabicPeriod"/>
            </a:pPr>
            <a:endParaRPr lang="he-IL" sz="3200" dirty="0">
              <a:solidFill>
                <a:srgbClr val="002060"/>
              </a:solidFill>
            </a:endParaRPr>
          </a:p>
          <a:p>
            <a:pPr marL="457200" indent="-457200" algn="r" rtl="1">
              <a:buFont typeface="+mj-lt"/>
              <a:buAutoNum type="arabicPeriod"/>
            </a:pPr>
            <a:endParaRPr lang="he-IL" sz="3200" dirty="0">
              <a:solidFill>
                <a:srgbClr val="002060"/>
              </a:solidFill>
            </a:endParaRPr>
          </a:p>
        </p:txBody>
      </p:sp>
      <p:pic>
        <p:nvPicPr>
          <p:cNvPr id="4" name="תמונה 2">
            <a:extLs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964566" y="727549"/>
            <a:ext cx="5206435" cy="615749"/>
          </a:xfrm>
          <a:prstGeom prst="rect">
            <a:avLst/>
          </a:prstGeom>
        </p:spPr>
      </p:pic>
      <p:pic>
        <p:nvPicPr>
          <p:cNvPr id="5" name="תמונה 4">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967521" y="5327355"/>
            <a:ext cx="4822354" cy="920576"/>
          </a:xfrm>
          <a:prstGeom prst="rect">
            <a:avLst/>
          </a:prstGeom>
        </p:spPr>
      </p:pic>
      <p:sp>
        <p:nvSpPr>
          <p:cNvPr id="6" name="TextBox 5">
            <a:extLst>
              <a:ext uri="{C183D7F6-B498-43B3-948B-1728B52AA6E4}">
                <adec:decorative xmlns:adec="http://schemas.microsoft.com/office/drawing/2017/decorative" val="1"/>
              </a:ext>
            </a:extLst>
          </p:cNvPr>
          <p:cNvSpPr txBox="1"/>
          <p:nvPr/>
        </p:nvSpPr>
        <p:spPr>
          <a:xfrm>
            <a:off x="1879848" y="4022050"/>
            <a:ext cx="6997700" cy="1384995"/>
          </a:xfrm>
          <a:prstGeom prst="rect">
            <a:avLst/>
          </a:prstGeom>
          <a:noFill/>
        </p:spPr>
        <p:txBody>
          <a:bodyPr wrap="square" rtlCol="1">
            <a:spAutoFit/>
          </a:bodyPr>
          <a:lstStyle/>
          <a:p>
            <a:pPr algn="ctr"/>
            <a:r>
              <a:rPr lang="he-IL" sz="2800" b="1" dirty="0">
                <a:solidFill>
                  <a:schemeClr val="accent4"/>
                </a:solidFill>
              </a:rPr>
              <a:t>קורס מקוון תשע"ט – הכנת מכינת קיץ בכימיה לבוגרי כיתה ט </a:t>
            </a:r>
          </a:p>
          <a:p>
            <a:pPr algn="ctr"/>
            <a:endParaRPr lang="he-IL" sz="2800" b="1" dirty="0">
              <a:solidFill>
                <a:schemeClr val="accent4"/>
              </a:solidFill>
            </a:endParaRPr>
          </a:p>
        </p:txBody>
      </p:sp>
    </p:spTree>
    <p:extLst>
      <p:ext uri="{BB962C8B-B14F-4D97-AF65-F5344CB8AC3E}">
        <p14:creationId xmlns:p14="http://schemas.microsoft.com/office/powerpoint/2010/main" val="3200049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he-IL" dirty="0"/>
              <a:t>משחק השלשות </a:t>
            </a:r>
            <a:r>
              <a:rPr lang="he-IL" dirty="0">
                <a:solidFill>
                  <a:srgbClr val="00B0F0"/>
                </a:solidFill>
              </a:rPr>
              <a:t>ברשת</a:t>
            </a:r>
          </a:p>
        </p:txBody>
      </p:sp>
      <p:sp>
        <p:nvSpPr>
          <p:cNvPr id="3" name="Content Placeholder 2"/>
          <p:cNvSpPr>
            <a:spLocks noGrp="1"/>
          </p:cNvSpPr>
          <p:nvPr>
            <p:ph idx="1"/>
          </p:nvPr>
        </p:nvSpPr>
        <p:spPr/>
        <p:txBody>
          <a:bodyPr/>
          <a:lstStyle/>
          <a:p>
            <a:pPr marL="0" indent="0" algn="r" rtl="1">
              <a:buNone/>
            </a:pPr>
            <a:r>
              <a:rPr lang="he-IL" dirty="0"/>
              <a:t>משחק למורים</a:t>
            </a:r>
          </a:p>
          <a:p>
            <a:pPr algn="r" rtl="1"/>
            <a:r>
              <a:rPr lang="he-IL" dirty="0"/>
              <a:t>חלקו את הכרטיסיות לשלשות!</a:t>
            </a:r>
          </a:p>
          <a:p>
            <a:pPr algn="r" rtl="1"/>
            <a:r>
              <a:rPr lang="he-IL" dirty="0"/>
              <a:t>השתמשו </a:t>
            </a:r>
            <a:r>
              <a:rPr lang="he-IL" b="1" dirty="0">
                <a:solidFill>
                  <a:srgbClr val="FFC000"/>
                </a:solidFill>
              </a:rPr>
              <a:t>במרקר</a:t>
            </a:r>
            <a:r>
              <a:rPr lang="he-IL" dirty="0"/>
              <a:t> </a:t>
            </a:r>
          </a:p>
        </p:txBody>
      </p:sp>
    </p:spTree>
    <p:extLst>
      <p:ext uri="{BB962C8B-B14F-4D97-AF65-F5344CB8AC3E}">
        <p14:creationId xmlns:p14="http://schemas.microsoft.com/office/powerpoint/2010/main" val="1385900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a:t>משחק השלשות </a:t>
            </a:r>
            <a:r>
              <a:rPr lang="he-IL" dirty="0">
                <a:solidFill>
                  <a:srgbClr val="FFC000"/>
                </a:solidFill>
              </a:rPr>
              <a:t>בכיתה</a:t>
            </a:r>
          </a:p>
        </p:txBody>
      </p:sp>
      <p:sp>
        <p:nvSpPr>
          <p:cNvPr id="5" name="מציין מיקום תוכן 4"/>
          <p:cNvSpPr>
            <a:spLocks noGrp="1"/>
          </p:cNvSpPr>
          <p:nvPr>
            <p:ph idx="1"/>
          </p:nvPr>
        </p:nvSpPr>
        <p:spPr/>
        <p:txBody>
          <a:bodyPr>
            <a:normAutofit fontScale="92500" lnSpcReduction="20000"/>
          </a:bodyPr>
          <a:lstStyle/>
          <a:p>
            <a:pPr marL="0" indent="0" algn="r" rtl="1">
              <a:buNone/>
            </a:pPr>
            <a:r>
              <a:rPr lang="he-IL" sz="2800" b="1" dirty="0">
                <a:solidFill>
                  <a:srgbClr val="00B0F0"/>
                </a:solidFill>
              </a:rPr>
              <a:t>בכיתה: </a:t>
            </a:r>
          </a:p>
          <a:p>
            <a:pPr marL="0" indent="0" algn="r" rtl="1">
              <a:buNone/>
            </a:pPr>
            <a:r>
              <a:rPr lang="he-IL" sz="2800" b="1" dirty="0">
                <a:solidFill>
                  <a:srgbClr val="00B0F0"/>
                </a:solidFill>
              </a:rPr>
              <a:t>בכל כרטיסיה רמז לדמות היסטורית הקשורה למדע</a:t>
            </a:r>
          </a:p>
          <a:p>
            <a:pPr marL="0" indent="0" algn="r" rtl="1">
              <a:buNone/>
            </a:pPr>
            <a:r>
              <a:rPr lang="he-IL" dirty="0"/>
              <a:t>חלוקת כרטיסיות לתלמידים. לכל תלמיד כרטיסיה.  בעזרת חיפוש מידע ברשת, התלמידים נחלקים לשלשות על פי הכרטיסיות. </a:t>
            </a:r>
          </a:p>
          <a:p>
            <a:pPr algn="r" rtl="1"/>
            <a:r>
              <a:rPr lang="he-IL" dirty="0"/>
              <a:t>כל שלושה תלמידים מחפשים מידע </a:t>
            </a:r>
            <a:r>
              <a:rPr lang="he-IL" b="1" dirty="0"/>
              <a:t>נוסף </a:t>
            </a:r>
            <a:r>
              <a:rPr lang="he-IL" dirty="0"/>
              <a:t>על הדמות שגילו. </a:t>
            </a:r>
          </a:p>
          <a:p>
            <a:pPr algn="r" rtl="1"/>
            <a:r>
              <a:rPr lang="he-IL" dirty="0"/>
              <a:t>מכינים ציר זמן על הלוח. </a:t>
            </a:r>
          </a:p>
          <a:p>
            <a:pPr algn="r" rtl="1"/>
            <a:r>
              <a:rPr lang="he-IL" dirty="0"/>
              <a:t>וכותבים פרטים מעל. </a:t>
            </a:r>
          </a:p>
          <a:p>
            <a:pPr algn="r" rtl="1"/>
            <a:endParaRPr lang="he-IL" dirty="0"/>
          </a:p>
          <a:p>
            <a:pPr algn="r" rtl="1"/>
            <a:endParaRPr lang="he-IL" dirty="0"/>
          </a:p>
          <a:p>
            <a:pPr algn="r" rtl="1"/>
            <a:r>
              <a:rPr lang="he-IL" dirty="0">
                <a:solidFill>
                  <a:srgbClr val="FF0000"/>
                </a:solidFill>
                <a:effectLst>
                  <a:outerShdw blurRad="38100" dist="38100" dir="2700000" algn="tl">
                    <a:srgbClr val="000000">
                      <a:alpha val="43137"/>
                    </a:srgbClr>
                  </a:outerShdw>
                </a:effectLst>
              </a:rPr>
              <a:t>במפגש הסינכרוני-מעבר למשחק </a:t>
            </a:r>
          </a:p>
        </p:txBody>
      </p:sp>
    </p:spTree>
    <p:extLst>
      <p:ext uri="{BB962C8B-B14F-4D97-AF65-F5344CB8AC3E}">
        <p14:creationId xmlns:p14="http://schemas.microsoft.com/office/powerpoint/2010/main" val="1774739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מדע</a:t>
            </a:r>
          </a:p>
        </p:txBody>
      </p:sp>
      <p:sp>
        <p:nvSpPr>
          <p:cNvPr id="3" name="מציין מיקום תוכן 2"/>
          <p:cNvSpPr>
            <a:spLocks noGrp="1"/>
          </p:cNvSpPr>
          <p:nvPr>
            <p:ph idx="1"/>
          </p:nvPr>
        </p:nvSpPr>
        <p:spPr/>
        <p:txBody>
          <a:bodyPr/>
          <a:lstStyle/>
          <a:p>
            <a:r>
              <a:rPr lang="he-IL" sz="2400" dirty="0"/>
              <a:t>תחום העוסק בחקר התכונות המבנה והקשר של דברים חומריים. </a:t>
            </a:r>
            <a:r>
              <a:rPr lang="he-IL" sz="1400" dirty="0" err="1"/>
              <a:t>בכלר.ז</a:t>
            </a:r>
            <a:r>
              <a:rPr lang="he-IL" sz="1400" dirty="0"/>
              <a:t>. </a:t>
            </a:r>
          </a:p>
          <a:p>
            <a:r>
              <a:rPr lang="he-IL" sz="2400" dirty="0"/>
              <a:t>המדע מושתת על אפשרויות הבחינה של </a:t>
            </a:r>
            <a:r>
              <a:rPr lang="he-IL" sz="2400" dirty="0" err="1"/>
              <a:t>ההיפותיזה</a:t>
            </a:r>
            <a:r>
              <a:rPr lang="he-IL" sz="2400" dirty="0"/>
              <a:t> (השערה) שלו. </a:t>
            </a:r>
          </a:p>
          <a:p>
            <a:r>
              <a:rPr lang="he-IL" sz="2400" dirty="0"/>
              <a:t>מחקר שיטתי במקצוע מסוים, מאורגן ומבוסס על עובדות, תצפיות או ניסויים שסוכמו לחוקים, לכללים ולאמיתות.  </a:t>
            </a:r>
            <a:r>
              <a:rPr lang="he-IL" sz="1400" dirty="0"/>
              <a:t>מילון אבן שושן</a:t>
            </a:r>
          </a:p>
          <a:p>
            <a:endParaRPr lang="he-IL" sz="1400" dirty="0"/>
          </a:p>
        </p:txBody>
      </p:sp>
    </p:spTree>
    <p:extLst>
      <p:ext uri="{BB962C8B-B14F-4D97-AF65-F5344CB8AC3E}">
        <p14:creationId xmlns:p14="http://schemas.microsoft.com/office/powerpoint/2010/main" val="885711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מדען</a:t>
            </a:r>
          </a:p>
        </p:txBody>
      </p:sp>
      <p:sp>
        <p:nvSpPr>
          <p:cNvPr id="3" name="מציין מיקום תוכן 2"/>
          <p:cNvSpPr>
            <a:spLocks noGrp="1"/>
          </p:cNvSpPr>
          <p:nvPr>
            <p:ph idx="1"/>
          </p:nvPr>
        </p:nvSpPr>
        <p:spPr/>
        <p:txBody>
          <a:bodyPr>
            <a:normAutofit fontScale="85000" lnSpcReduction="10000"/>
          </a:bodyPr>
          <a:lstStyle/>
          <a:p>
            <a:r>
              <a:rPr lang="he-IL" dirty="0"/>
              <a:t>איש מדע, מלומד וחוקר. </a:t>
            </a:r>
            <a:r>
              <a:rPr lang="he-IL" sz="1400" dirty="0"/>
              <a:t>מילון אבן שושן</a:t>
            </a:r>
          </a:p>
          <a:p>
            <a:r>
              <a:rPr lang="he-IL" sz="1400" dirty="0"/>
              <a:t>"........</a:t>
            </a:r>
            <a:r>
              <a:rPr lang="he-IL" dirty="0"/>
              <a:t> המדענים, עמיתי הפוסט-דוקטורט והסטודנטים החושבים מחוץ לקופסה ותרים אחר פתרונות חדשים לבעיות דוחקות......" </a:t>
            </a:r>
            <a:r>
              <a:rPr lang="he-IL" sz="1700" dirty="0"/>
              <a:t>מכון ויצמן למדע</a:t>
            </a:r>
          </a:p>
          <a:p>
            <a:endParaRPr lang="he-IL" sz="1400" dirty="0"/>
          </a:p>
          <a:p>
            <a:pPr marL="0" indent="0">
              <a:buNone/>
            </a:pPr>
            <a:r>
              <a:rPr lang="he-IL" sz="1400" dirty="0"/>
              <a:t>           נראה שמשמעות זו השתנתה לאורך ההיסטוריה. </a:t>
            </a:r>
          </a:p>
          <a:p>
            <a:r>
              <a:rPr lang="he-IL" dirty="0"/>
              <a:t>המדען מתעניין בחוקים השולטים בתופעות.</a:t>
            </a:r>
          </a:p>
          <a:p>
            <a:pPr marL="0" indent="0">
              <a:buNone/>
            </a:pPr>
            <a:r>
              <a:rPr lang="he-IL" dirty="0"/>
              <a:t>   לפחות מאז המאה ה-17 המדע המודרני </a:t>
            </a:r>
            <a:r>
              <a:rPr lang="he-IL" u="sng" dirty="0"/>
              <a:t>מבוסס על ניסויים</a:t>
            </a:r>
          </a:p>
          <a:p>
            <a:pPr>
              <a:buFont typeface="Courier New" panose="02070309020205020404" pitchFamily="49" charset="0"/>
              <a:buChar char="o"/>
            </a:pPr>
            <a:r>
              <a:rPr lang="he-IL" dirty="0"/>
              <a:t>חוק שימור החומר</a:t>
            </a:r>
          </a:p>
          <a:p>
            <a:pPr>
              <a:buFont typeface="Courier New" panose="02070309020205020404" pitchFamily="49" charset="0"/>
              <a:buChar char="o"/>
            </a:pPr>
            <a:r>
              <a:rPr lang="he-IL" dirty="0"/>
              <a:t>מיון יסודות – טבלה מחזורית </a:t>
            </a:r>
          </a:p>
          <a:p>
            <a:pPr>
              <a:buFont typeface="Courier New" panose="02070309020205020404" pitchFamily="49" charset="0"/>
              <a:buChar char="o"/>
            </a:pPr>
            <a:r>
              <a:rPr lang="he-IL" dirty="0"/>
              <a:t>מבנה האטום..........</a:t>
            </a:r>
          </a:p>
          <a:p>
            <a:pPr>
              <a:buFont typeface="Courier New" panose="02070309020205020404" pitchFamily="49" charset="0"/>
              <a:buChar char="o"/>
            </a:pPr>
            <a:r>
              <a:rPr lang="he-IL" dirty="0"/>
              <a:t>מבנה </a:t>
            </a:r>
            <a:r>
              <a:rPr lang="he-IL" dirty="0" err="1"/>
              <a:t>הריבוזומים</a:t>
            </a:r>
            <a:endParaRPr lang="he-IL" dirty="0"/>
          </a:p>
          <a:p>
            <a:pPr>
              <a:buFont typeface="Courier New" panose="02070309020205020404" pitchFamily="49" charset="0"/>
              <a:buChar char="o"/>
            </a:pPr>
            <a:endParaRPr lang="he-IL" dirty="0"/>
          </a:p>
        </p:txBody>
      </p:sp>
      <p:pic>
        <p:nvPicPr>
          <p:cNvPr id="4" name="תמונה 8" descr="עדה יונת"/>
          <p:cNvPicPr>
            <a:picLocks noChangeAspect="1"/>
          </p:cNvPicPr>
          <p:nvPr/>
        </p:nvPicPr>
        <p:blipFill>
          <a:blip r:embed="rId2" cstate="print"/>
          <a:stretch>
            <a:fillRect/>
          </a:stretch>
        </p:blipFill>
        <p:spPr>
          <a:xfrm>
            <a:off x="2999656" y="4437112"/>
            <a:ext cx="2160240" cy="2171114"/>
          </a:xfrm>
          <a:prstGeom prst="rect">
            <a:avLst/>
          </a:prstGeom>
        </p:spPr>
      </p:pic>
    </p:spTree>
    <p:extLst>
      <p:ext uri="{BB962C8B-B14F-4D97-AF65-F5344CB8AC3E}">
        <p14:creationId xmlns:p14="http://schemas.microsoft.com/office/powerpoint/2010/main" val="3590789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תהליך החקר המדעי</a:t>
            </a:r>
          </a:p>
        </p:txBody>
      </p:sp>
      <p:sp>
        <p:nvSpPr>
          <p:cNvPr id="3" name="מציין מיקום תוכן 2"/>
          <p:cNvSpPr>
            <a:spLocks noGrp="1"/>
          </p:cNvSpPr>
          <p:nvPr>
            <p:ph idx="1"/>
          </p:nvPr>
        </p:nvSpPr>
        <p:spPr/>
        <p:txBody>
          <a:bodyPr>
            <a:normAutofit/>
          </a:bodyPr>
          <a:lstStyle/>
          <a:p>
            <a:r>
              <a:rPr lang="he-IL" dirty="0"/>
              <a:t>המדע מבוסס על אפשרות הבחינה של השערות. </a:t>
            </a:r>
          </a:p>
          <a:p>
            <a:r>
              <a:rPr lang="he-IL" dirty="0"/>
              <a:t>ביצוע ניסוי היא דרך לבחון אם ההשערות נכונות. </a:t>
            </a:r>
          </a:p>
          <a:p>
            <a:endParaRPr lang="he-IL" dirty="0"/>
          </a:p>
          <a:p>
            <a:r>
              <a:rPr lang="he-IL" dirty="0"/>
              <a:t>אם מסקנות הניסויים תומכים בהשערה הרי שההשערה </a:t>
            </a:r>
            <a:r>
              <a:rPr lang="he-IL" b="1" dirty="0">
                <a:solidFill>
                  <a:schemeClr val="accent1">
                    <a:lumMod val="60000"/>
                    <a:lumOff val="40000"/>
                  </a:schemeClr>
                </a:solidFill>
              </a:rPr>
              <a:t>מאוששת</a:t>
            </a:r>
            <a:r>
              <a:rPr lang="he-IL" dirty="0"/>
              <a:t> , נתמכת ,אין הוכחה של 100%</a:t>
            </a:r>
          </a:p>
          <a:p>
            <a:endParaRPr lang="he-IL" dirty="0"/>
          </a:p>
          <a:p>
            <a:pPr marL="0" indent="0">
              <a:buNone/>
            </a:pPr>
            <a:r>
              <a:rPr lang="he-IL" dirty="0"/>
              <a:t>אם מסקנות הניסוי סותרות את ההשערה הרי שהיא </a:t>
            </a:r>
            <a:r>
              <a:rPr lang="he-IL" b="1" dirty="0">
                <a:solidFill>
                  <a:schemeClr val="accent1">
                    <a:lumMod val="60000"/>
                    <a:lumOff val="40000"/>
                  </a:schemeClr>
                </a:solidFill>
              </a:rPr>
              <a:t>מופרכת</a:t>
            </a:r>
            <a:r>
              <a:rPr lang="he-IL" dirty="0"/>
              <a:t>. מספיק ניסוי אחד להפרכה של השערה או תיאוריה. </a:t>
            </a:r>
          </a:p>
        </p:txBody>
      </p:sp>
    </p:spTree>
    <p:extLst>
      <p:ext uri="{BB962C8B-B14F-4D97-AF65-F5344CB8AC3E}">
        <p14:creationId xmlns:p14="http://schemas.microsoft.com/office/powerpoint/2010/main" val="98548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he-IL" dirty="0"/>
              <a:t>ניסויים ששינו את ההבנה שלנו על תופעות מדעיות</a:t>
            </a:r>
          </a:p>
        </p:txBody>
      </p:sp>
      <p:sp>
        <p:nvSpPr>
          <p:cNvPr id="3" name="Content Placeholder 2"/>
          <p:cNvSpPr>
            <a:spLocks noGrp="1"/>
          </p:cNvSpPr>
          <p:nvPr>
            <p:ph idx="1"/>
          </p:nvPr>
        </p:nvSpPr>
        <p:spPr/>
        <p:txBody>
          <a:bodyPr>
            <a:normAutofit/>
          </a:bodyPr>
          <a:lstStyle/>
          <a:p>
            <a:pPr algn="r" rtl="1"/>
            <a:r>
              <a:rPr lang="he-IL" dirty="0"/>
              <a:t>לא תמיד נערכו ניסויים: פילוסופיה לעומת מדע ניסויי ומדויק</a:t>
            </a:r>
          </a:p>
          <a:p>
            <a:pPr algn="r" rtl="1"/>
            <a:r>
              <a:rPr lang="he-IL" dirty="0"/>
              <a:t>הניסויים הטובים הם אלו שמפריכים תיאוריות התקדמות בתיאוריות מדעיות</a:t>
            </a:r>
          </a:p>
          <a:p>
            <a:pPr algn="r" rtl="1"/>
            <a:r>
              <a:rPr lang="he-IL" dirty="0"/>
              <a:t>מדע איכותי לעומת מדע כמותי  על ידי ג'וסף </a:t>
            </a:r>
            <a:r>
              <a:rPr lang="he-IL" dirty="0" err="1"/>
              <a:t>בלאק</a:t>
            </a:r>
            <a:r>
              <a:rPr lang="he-IL" dirty="0"/>
              <a:t>, </a:t>
            </a:r>
            <a:r>
              <a:rPr lang="he-IL" dirty="0" err="1"/>
              <a:t>גלאזגו</a:t>
            </a:r>
            <a:r>
              <a:rPr lang="he-IL" dirty="0"/>
              <a:t> סקוטלנד.</a:t>
            </a:r>
          </a:p>
          <a:p>
            <a:pPr algn="r" rtl="1"/>
            <a:r>
              <a:rPr lang="he-IL" dirty="0"/>
              <a:t>ניסויים בכימיה</a:t>
            </a:r>
          </a:p>
          <a:p>
            <a:pPr algn="r" rtl="1"/>
            <a:endParaRPr lang="he-IL" dirty="0">
              <a:solidFill>
                <a:srgbClr val="FF0000"/>
              </a:solidFill>
            </a:endParaRPr>
          </a:p>
          <a:p>
            <a:pPr algn="r" rtl="1"/>
            <a:endParaRPr lang="he-IL" dirty="0"/>
          </a:p>
          <a:p>
            <a:pPr algn="r" rtl="1"/>
            <a:endParaRPr lang="he-IL" dirty="0"/>
          </a:p>
        </p:txBody>
      </p:sp>
    </p:spTree>
    <p:extLst>
      <p:ext uri="{BB962C8B-B14F-4D97-AF65-F5344CB8AC3E}">
        <p14:creationId xmlns:p14="http://schemas.microsoft.com/office/powerpoint/2010/main" val="1897057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"חקר" בעת העתיקה</a:t>
            </a:r>
          </a:p>
        </p:txBody>
      </p:sp>
      <p:sp>
        <p:nvSpPr>
          <p:cNvPr id="3" name="Content Placeholder 2"/>
          <p:cNvSpPr>
            <a:spLocks noGrp="1"/>
          </p:cNvSpPr>
          <p:nvPr>
            <p:ph idx="1"/>
          </p:nvPr>
        </p:nvSpPr>
        <p:spPr/>
        <p:txBody>
          <a:bodyPr>
            <a:normAutofit/>
          </a:bodyPr>
          <a:lstStyle/>
          <a:p>
            <a:r>
              <a:rPr lang="he-IL" dirty="0"/>
              <a:t>אריסטו </a:t>
            </a:r>
            <a:r>
              <a:rPr lang="he-IL" dirty="0">
                <a:solidFill>
                  <a:schemeClr val="accent5">
                    <a:lumMod val="75000"/>
                  </a:schemeClr>
                </a:solidFill>
              </a:rPr>
              <a:t>פילוסוף</a:t>
            </a:r>
            <a:r>
              <a:rPr lang="he-IL" dirty="0"/>
              <a:t> יווני 322-384 לפני סה"נ</a:t>
            </a:r>
          </a:p>
          <a:p>
            <a:r>
              <a:rPr lang="he-IL" dirty="0"/>
              <a:t>".....הפיסיקה וחיבורים אחרים הקשורים בנושא זה, מכילים </a:t>
            </a:r>
            <a:r>
              <a:rPr lang="he-IL" dirty="0">
                <a:solidFill>
                  <a:srgbClr val="FF0000"/>
                </a:solidFill>
              </a:rPr>
              <a:t>דיונים וניתוחים של מושגים כגון טבע, שינוי, מקרה, זמן, מקום, המשכיות, אינסוף, גידול</a:t>
            </a:r>
            <a:r>
              <a:rPr lang="he-IL" dirty="0"/>
              <a:t>. הוכחות שהתנועה היא נצחית ושישנו בנמצא מניע ראשוני שהוא נצחי-המניע הבלתי-מונע; ותורה סבוכה וענפה אודות המבנה הממשי של היקום, דרך התהוותו ואופן פעולתו. ברור כי תוכן תורתו של אריסטו בנושאים אלה איננו עוד אקטואלי בימינו..... </a:t>
            </a:r>
          </a:p>
        </p:txBody>
      </p:sp>
      <p:graphicFrame>
        <p:nvGraphicFramePr>
          <p:cNvPr id="4" name="Table 3"/>
          <p:cNvGraphicFramePr>
            <a:graphicFrameLocks noGrp="1"/>
          </p:cNvGraphicFramePr>
          <p:nvPr>
            <p:extLst>
              <p:ext uri="{D42A27DB-BD31-4B8C-83A1-F6EECF244321}">
                <p14:modId xmlns:p14="http://schemas.microsoft.com/office/powerpoint/2010/main" val="1890654705"/>
              </p:ext>
            </p:extLst>
          </p:nvPr>
        </p:nvGraphicFramePr>
        <p:xfrm>
          <a:off x="3415528" y="4660566"/>
          <a:ext cx="4978896" cy="822960"/>
        </p:xfrm>
        <a:graphic>
          <a:graphicData uri="http://schemas.openxmlformats.org/drawingml/2006/table">
            <a:tbl>
              <a:tblPr firstRow="1"/>
              <a:tblGrid>
                <a:gridCol w="4978896">
                  <a:extLst>
                    <a:ext uri="{9D8B030D-6E8A-4147-A177-3AD203B41FA5}">
                      <a16:colId xmlns:a16="http://schemas.microsoft.com/office/drawing/2014/main" val="1769585064"/>
                    </a:ext>
                  </a:extLst>
                </a:gridCol>
              </a:tblGrid>
              <a:tr h="0">
                <a:tc>
                  <a:txBody>
                    <a:bodyPr/>
                    <a:lstStyle/>
                    <a:p>
                      <a:br>
                        <a:rPr lang="he-IL" b="1" dirty="0">
                          <a:effectLst/>
                        </a:rPr>
                      </a:br>
                      <a:r>
                        <a:rPr lang="he-IL" b="1" dirty="0">
                          <a:effectLst/>
                        </a:rPr>
                        <a:t>אריסטו</a:t>
                      </a:r>
                      <a:br>
                        <a:rPr lang="he-IL" dirty="0">
                          <a:effectLst/>
                        </a:rPr>
                      </a:br>
                      <a:r>
                        <a:rPr lang="he-IL" dirty="0">
                          <a:effectLst/>
                        </a:rPr>
                        <a:t>מחבר: פרופ' ג'. או. </a:t>
                      </a:r>
                      <a:r>
                        <a:rPr lang="he-IL" dirty="0" err="1">
                          <a:effectLst/>
                        </a:rPr>
                        <a:t>יורמסון</a:t>
                      </a:r>
                      <a:endParaRPr lang="he-IL" dirty="0">
                        <a:effectLst/>
                      </a:endParaRPr>
                    </a:p>
                  </a:txBody>
                  <a:tcPr marL="0" marR="0" marT="0" marB="0" anchor="ctr">
                    <a:lnL>
                      <a:noFill/>
                    </a:lnL>
                    <a:lnR>
                      <a:noFill/>
                    </a:lnR>
                    <a:lnT>
                      <a:noFill/>
                    </a:lnT>
                    <a:lnB>
                      <a:noFill/>
                    </a:lnB>
                    <a:solidFill>
                      <a:srgbClr val="FFFFCC"/>
                    </a:solidFill>
                  </a:tcPr>
                </a:tc>
                <a:extLst>
                  <a:ext uri="{0D108BD9-81ED-4DB2-BD59-A6C34878D82A}">
                    <a16:rowId xmlns:a16="http://schemas.microsoft.com/office/drawing/2014/main" val="4158135517"/>
                  </a:ext>
                </a:extLst>
              </a:tr>
            </a:tbl>
          </a:graphicData>
        </a:graphic>
      </p:graphicFrame>
    </p:spTree>
    <p:extLst>
      <p:ext uri="{BB962C8B-B14F-4D97-AF65-F5344CB8AC3E}">
        <p14:creationId xmlns:p14="http://schemas.microsoft.com/office/powerpoint/2010/main" val="3197862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האלכימאים</a:t>
            </a:r>
          </a:p>
        </p:txBody>
      </p:sp>
      <p:sp>
        <p:nvSpPr>
          <p:cNvPr id="3" name="Content Placeholder 2"/>
          <p:cNvSpPr>
            <a:spLocks noGrp="1"/>
          </p:cNvSpPr>
          <p:nvPr>
            <p:ph idx="1"/>
          </p:nvPr>
        </p:nvSpPr>
        <p:spPr/>
        <p:txBody>
          <a:bodyPr>
            <a:normAutofit/>
          </a:bodyPr>
          <a:lstStyle/>
          <a:p>
            <a:r>
              <a:rPr lang="he-IL" dirty="0"/>
              <a:t>מאפיינים: </a:t>
            </a:r>
            <a:r>
              <a:rPr lang="he-IL" dirty="0" err="1"/>
              <a:t>מיסתורין</a:t>
            </a:r>
            <a:r>
              <a:rPr lang="he-IL" dirty="0"/>
              <a:t>, שפה ייחודית, לא ברורה,  טקסים, חיפוש אחר </a:t>
            </a:r>
            <a:r>
              <a:rPr lang="he-IL" dirty="0">
                <a:solidFill>
                  <a:srgbClr val="FF0000"/>
                </a:solidFill>
              </a:rPr>
              <a:t>אבן החכמים שתאפשר הפיכת עופרת לזהב </a:t>
            </a:r>
          </a:p>
          <a:p>
            <a:r>
              <a:rPr lang="he-IL" dirty="0">
                <a:solidFill>
                  <a:srgbClr val="FF0000"/>
                </a:solidFill>
              </a:rPr>
              <a:t>בעלי מוניטין לא רציני ושרלטנים. </a:t>
            </a:r>
          </a:p>
          <a:p>
            <a:r>
              <a:rPr lang="he-IL" dirty="0">
                <a:solidFill>
                  <a:srgbClr val="FF0000"/>
                </a:solidFill>
              </a:rPr>
              <a:t>הסתכנו בעוני, נחשבו כמגוחכים ונכשלו רוב הזמן בהשגת מטרתם. </a:t>
            </a:r>
          </a:p>
          <a:p>
            <a:endParaRPr lang="he-IL" dirty="0">
              <a:solidFill>
                <a:srgbClr val="FF0000"/>
              </a:solidFill>
            </a:endParaRPr>
          </a:p>
          <a:p>
            <a:endParaRPr lang="he-IL" dirty="0">
              <a:solidFill>
                <a:srgbClr val="FF0000"/>
              </a:solidFill>
            </a:endParaRPr>
          </a:p>
          <a:p>
            <a:endParaRPr lang="he-IL" dirty="0"/>
          </a:p>
          <a:p>
            <a:endParaRPr lang="he-IL" dirty="0"/>
          </a:p>
          <a:p>
            <a:endParaRPr lang="he-IL" dirty="0"/>
          </a:p>
          <a:p>
            <a:endParaRPr lang="he-IL" dirty="0"/>
          </a:p>
          <a:p>
            <a:endParaRPr lang="he-IL" dirty="0"/>
          </a:p>
        </p:txBody>
      </p:sp>
    </p:spTree>
    <p:extLst>
      <p:ext uri="{BB962C8B-B14F-4D97-AF65-F5344CB8AC3E}">
        <p14:creationId xmlns:p14="http://schemas.microsoft.com/office/powerpoint/2010/main" val="1171097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זיקוק</a:t>
            </a:r>
          </a:p>
        </p:txBody>
      </p:sp>
      <p:pic>
        <p:nvPicPr>
          <p:cNvPr id="4" name="Content Placeholder 3">
            <a:extLst>
              <a:ext uri="{C183D7F6-B498-43B3-948B-1728B52AA6E4}">
                <adec:decorative xmlns:adec="http://schemas.microsoft.com/office/drawing/2017/decorative" val="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58297" y="1158879"/>
            <a:ext cx="2794000" cy="2197100"/>
          </a:xfr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3421" y="3717032"/>
            <a:ext cx="2970330" cy="1944216"/>
          </a:xfrm>
          <a:prstGeom prst="rect">
            <a:avLst/>
          </a:prstGeom>
        </p:spPr>
      </p:pic>
      <p:pic>
        <p:nvPicPr>
          <p:cNvPr id="6" name="Picture 5">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0176" y="3861048"/>
            <a:ext cx="2095500" cy="2781300"/>
          </a:xfrm>
          <a:prstGeom prst="rect">
            <a:avLst/>
          </a:prstGeom>
        </p:spPr>
      </p:pic>
      <p:sp>
        <p:nvSpPr>
          <p:cNvPr id="7" name="Curved Right Arrow 6">
            <a:extLst>
              <a:ext uri="{C183D7F6-B498-43B3-948B-1728B52AA6E4}">
                <adec:decorative xmlns:adec="http://schemas.microsoft.com/office/drawing/2017/decorative" val="1"/>
              </a:ext>
            </a:extLst>
          </p:cNvPr>
          <p:cNvSpPr/>
          <p:nvPr/>
        </p:nvSpPr>
        <p:spPr>
          <a:xfrm rot="19357815">
            <a:off x="3521924" y="3324827"/>
            <a:ext cx="360040" cy="1368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8" name="Curved Right Arrow 7">
            <a:extLst>
              <a:ext uri="{C183D7F6-B498-43B3-948B-1728B52AA6E4}">
                <adec:decorative xmlns:adec="http://schemas.microsoft.com/office/drawing/2017/decorative" val="1"/>
              </a:ext>
            </a:extLst>
          </p:cNvPr>
          <p:cNvSpPr/>
          <p:nvPr/>
        </p:nvSpPr>
        <p:spPr>
          <a:xfrm rot="17675634">
            <a:off x="6456040" y="5632630"/>
            <a:ext cx="360040" cy="1368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9" name="Rectangle 8">
            <a:extLst>
              <a:ext uri="{C183D7F6-B498-43B3-948B-1728B52AA6E4}">
                <adec:decorative xmlns:adec="http://schemas.microsoft.com/office/drawing/2017/decorative" val="1"/>
              </a:ext>
            </a:extLst>
          </p:cNvPr>
          <p:cNvSpPr/>
          <p:nvPr/>
        </p:nvSpPr>
        <p:spPr>
          <a:xfrm>
            <a:off x="5939121" y="2514166"/>
            <a:ext cx="4564070" cy="369332"/>
          </a:xfrm>
          <a:prstGeom prst="rect">
            <a:avLst/>
          </a:prstGeom>
        </p:spPr>
        <p:txBody>
          <a:bodyPr wrap="none">
            <a:spAutoFit/>
          </a:bodyPr>
          <a:lstStyle/>
          <a:p>
            <a:r>
              <a:rPr lang="en-US" dirty="0"/>
              <a:t>https://en.wikipedia.org/wiki/Distillation</a:t>
            </a:r>
            <a:endParaRPr lang="he-IL" dirty="0"/>
          </a:p>
        </p:txBody>
      </p:sp>
    </p:spTree>
    <p:extLst>
      <p:ext uri="{BB962C8B-B14F-4D97-AF65-F5344CB8AC3E}">
        <p14:creationId xmlns:p14="http://schemas.microsoft.com/office/powerpoint/2010/main" val="13689285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e-IL" dirty="0"/>
              <a:t>הסתכלות נוספת על האלכימאים</a:t>
            </a:r>
          </a:p>
        </p:txBody>
      </p:sp>
      <p:sp>
        <p:nvSpPr>
          <p:cNvPr id="3" name="Content Placeholder 2"/>
          <p:cNvSpPr>
            <a:spLocks noGrp="1"/>
          </p:cNvSpPr>
          <p:nvPr>
            <p:ph idx="1"/>
          </p:nvPr>
        </p:nvSpPr>
        <p:spPr/>
        <p:txBody>
          <a:bodyPr>
            <a:normAutofit/>
          </a:bodyPr>
          <a:lstStyle/>
          <a:p>
            <a:r>
              <a:rPr lang="he-IL" dirty="0"/>
              <a:t>הסתכלות נוספת על התקופה מורה כי היה להם עיקרון מנחה, שפה מוצפנת בקודים והם התבססו על התנסויות: הפרדת חומרים, חימום ושריפה וחיבור חומרים מחדש.</a:t>
            </a:r>
          </a:p>
          <a:p>
            <a:r>
              <a:rPr lang="he-IL" dirty="0"/>
              <a:t>האלכימאים גילו: חומצות, בסיסים, מלחים </a:t>
            </a:r>
            <a:r>
              <a:rPr lang="he-IL" dirty="0" err="1"/>
              <a:t>וכוהלים</a:t>
            </a:r>
            <a:r>
              <a:rPr lang="he-IL" dirty="0"/>
              <a:t>. יצרו תגובות כימיות יפות וכן גילו יסודות. תיעדו מה שעשו.</a:t>
            </a:r>
          </a:p>
          <a:p>
            <a:r>
              <a:rPr lang="he-IL" dirty="0"/>
              <a:t>הכימיה המודרנית חייבת רבות לתצפיות שלהם. יתכן והשיטות היו במחלוקת אבל התוצאות מדברות בעד עצמם. </a:t>
            </a:r>
          </a:p>
        </p:txBody>
      </p:sp>
    </p:spTree>
    <p:extLst>
      <p:ext uri="{BB962C8B-B14F-4D97-AF65-F5344CB8AC3E}">
        <p14:creationId xmlns:p14="http://schemas.microsoft.com/office/powerpoint/2010/main" val="339105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a:t>התגובה הכימית הראשונה- שרפה</a:t>
            </a:r>
          </a:p>
        </p:txBody>
      </p:sp>
      <p:sp>
        <p:nvSpPr>
          <p:cNvPr id="3" name="מציין מיקום תוכן 2"/>
          <p:cNvSpPr>
            <a:spLocks noGrp="1"/>
          </p:cNvSpPr>
          <p:nvPr>
            <p:ph idx="1"/>
          </p:nvPr>
        </p:nvSpPr>
        <p:spPr/>
        <p:txBody>
          <a:bodyPr>
            <a:normAutofit/>
          </a:bodyPr>
          <a:lstStyle/>
          <a:p>
            <a:pPr algn="r" rtl="1"/>
            <a:r>
              <a:rPr lang="he-IL" dirty="0"/>
              <a:t>תהליכי שרפה</a:t>
            </a:r>
          </a:p>
          <a:p>
            <a:pPr algn="r" rtl="1"/>
            <a:r>
              <a:rPr lang="he-IL" dirty="0"/>
              <a:t>ההיסטוריה של הכימיה עוסקת בנושאים הבאים:</a:t>
            </a:r>
            <a:endParaRPr lang="en-US" dirty="0"/>
          </a:p>
          <a:p>
            <a:pPr lvl="0" algn="r" rtl="1"/>
            <a:r>
              <a:rPr lang="he-IL" dirty="0"/>
              <a:t>חומרים- יסודות, תרכובות, שימושים</a:t>
            </a:r>
            <a:endParaRPr lang="en-US" dirty="0"/>
          </a:p>
          <a:p>
            <a:pPr lvl="0" algn="r" rtl="1"/>
            <a:r>
              <a:rPr lang="he-IL" dirty="0"/>
              <a:t>גילויים והמצאות</a:t>
            </a:r>
            <a:endParaRPr lang="en-US" dirty="0"/>
          </a:p>
          <a:p>
            <a:pPr lvl="0" algn="r" rtl="1"/>
            <a:r>
              <a:rPr lang="he-IL" dirty="0"/>
              <a:t>פתוח תיאוריות וניסוח כללים ועקרונות</a:t>
            </a:r>
            <a:endParaRPr lang="en-US" dirty="0"/>
          </a:p>
          <a:p>
            <a:pPr lvl="0" algn="r" rtl="1"/>
            <a:r>
              <a:rPr lang="he-IL" dirty="0"/>
              <a:t>אנשים-מגלים, מדענים, ממציאים</a:t>
            </a:r>
            <a:endParaRPr lang="en-US" dirty="0"/>
          </a:p>
          <a:p>
            <a:pPr algn="r" rtl="1"/>
            <a:r>
              <a:rPr lang="he-IL" dirty="0"/>
              <a:t> כישלונות והצלחות...</a:t>
            </a:r>
          </a:p>
          <a:p>
            <a:pPr algn="r" rtl="1"/>
            <a:r>
              <a:rPr lang="he-IL" b="1" dirty="0">
                <a:solidFill>
                  <a:schemeClr val="accent6">
                    <a:lumMod val="50000"/>
                  </a:schemeClr>
                </a:solidFill>
              </a:rPr>
              <a:t>ההיבט האנושי מאחורי הכללים</a:t>
            </a:r>
          </a:p>
        </p:txBody>
      </p:sp>
      <p:pic>
        <p:nvPicPr>
          <p:cNvPr id="4" name="תמונה 3" descr="התפרצות הר געש"/>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501" y="3429000"/>
            <a:ext cx="5241282" cy="2898775"/>
          </a:xfrm>
          <a:prstGeom prst="rect">
            <a:avLst/>
          </a:prstGeom>
        </p:spPr>
      </p:pic>
    </p:spTree>
    <p:extLst>
      <p:ext uri="{BB962C8B-B14F-4D97-AF65-F5344CB8AC3E}">
        <p14:creationId xmlns:p14="http://schemas.microsoft.com/office/powerpoint/2010/main" val="2430469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he-IL" dirty="0"/>
              <a:t>  </a:t>
            </a:r>
            <a:r>
              <a:rPr lang="he-IL" dirty="0" err="1"/>
              <a:t>הניג</a:t>
            </a:r>
            <a:r>
              <a:rPr lang="he-IL" dirty="0"/>
              <a:t> </a:t>
            </a:r>
            <a:r>
              <a:rPr lang="he-IL" dirty="0" err="1"/>
              <a:t>בראנד</a:t>
            </a:r>
            <a:r>
              <a:rPr lang="he-IL" dirty="0"/>
              <a:t> 1669   אלכימאי ידוע </a:t>
            </a:r>
            <a:br>
              <a:rPr lang="he-IL" dirty="0"/>
            </a:br>
            <a:endParaRPr lang="he-IL" dirty="0"/>
          </a:p>
        </p:txBody>
      </p:sp>
    </p:spTree>
    <p:extLst>
      <p:ext uri="{BB962C8B-B14F-4D97-AF65-F5344CB8AC3E}">
        <p14:creationId xmlns:p14="http://schemas.microsoft.com/office/powerpoint/2010/main" val="2710695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a:t>ניסוי קדום ושחזורו</a:t>
            </a:r>
          </a:p>
        </p:txBody>
      </p:sp>
      <p:sp>
        <p:nvSpPr>
          <p:cNvPr id="3" name="מציין מיקום תוכן 2"/>
          <p:cNvSpPr>
            <a:spLocks noGrp="1"/>
          </p:cNvSpPr>
          <p:nvPr>
            <p:ph idx="1"/>
          </p:nvPr>
        </p:nvSpPr>
        <p:spPr/>
        <p:txBody>
          <a:bodyPr/>
          <a:lstStyle/>
          <a:p>
            <a:pPr algn="r" rtl="1"/>
            <a:r>
              <a:rPr lang="he-IL" dirty="0"/>
              <a:t>הרצון לחפש את הזהב</a:t>
            </a:r>
          </a:p>
          <a:p>
            <a:pPr algn="r" rtl="1"/>
            <a:r>
              <a:rPr lang="he-IL" dirty="0" err="1"/>
              <a:t>הניג</a:t>
            </a:r>
            <a:r>
              <a:rPr lang="he-IL" dirty="0"/>
              <a:t> </a:t>
            </a:r>
            <a:r>
              <a:rPr lang="he-IL" dirty="0" err="1"/>
              <a:t>בראנד</a:t>
            </a:r>
            <a:r>
              <a:rPr lang="he-IL" dirty="0"/>
              <a:t> 1669 </a:t>
            </a:r>
          </a:p>
          <a:p>
            <a:pPr algn="r" rtl="1"/>
            <a:r>
              <a:rPr lang="he-IL" b="1" dirty="0">
                <a:solidFill>
                  <a:srgbClr val="00B050"/>
                </a:solidFill>
                <a:effectLst>
                  <a:outerShdw blurRad="38100" dist="38100" dir="2700000" algn="tl">
                    <a:srgbClr val="000000">
                      <a:alpha val="43137"/>
                    </a:srgbClr>
                  </a:outerShdw>
                </a:effectLst>
              </a:rPr>
              <a:t>מעבר לסרטון </a:t>
            </a:r>
            <a:endParaRPr lang="en-US" b="1" dirty="0">
              <a:solidFill>
                <a:srgbClr val="00B050"/>
              </a:solidFill>
              <a:effectLst>
                <a:outerShdw blurRad="38100" dist="38100" dir="2700000" algn="tl">
                  <a:srgbClr val="000000">
                    <a:alpha val="43137"/>
                  </a:srgbClr>
                </a:outerShdw>
              </a:effectLst>
            </a:endParaRPr>
          </a:p>
          <a:p>
            <a:pPr algn="r" rtl="1"/>
            <a:r>
              <a:rPr lang="en-US" dirty="0"/>
              <a:t>CHEMISTRY A volatile history </a:t>
            </a:r>
            <a:r>
              <a:rPr lang="he-IL" dirty="0"/>
              <a:t> </a:t>
            </a:r>
          </a:p>
          <a:p>
            <a:pPr marL="0" indent="0" algn="r" rtl="1">
              <a:buNone/>
            </a:pPr>
            <a:r>
              <a:rPr lang="he-IL" dirty="0"/>
              <a:t>כימיה היסטוריה מתנדפת </a:t>
            </a:r>
          </a:p>
          <a:p>
            <a:pPr marL="0" indent="0" algn="r" rtl="1">
              <a:buNone/>
            </a:pPr>
            <a:r>
              <a:rPr lang="he-IL" dirty="0"/>
              <a:t>סידרה מאוד מעניינת !</a:t>
            </a:r>
          </a:p>
          <a:p>
            <a:pPr algn="r" rtl="1"/>
            <a:endParaRPr lang="he-IL" dirty="0"/>
          </a:p>
          <a:p>
            <a:pPr algn="r" rtl="1"/>
            <a:endParaRPr lang="he-IL" dirty="0"/>
          </a:p>
          <a:p>
            <a:pPr algn="r" rtl="1"/>
            <a:endParaRPr lang="he-IL" dirty="0"/>
          </a:p>
          <a:p>
            <a:pPr algn="r" rtl="1"/>
            <a:endParaRPr lang="he-IL" dirty="0"/>
          </a:p>
          <a:p>
            <a:pPr algn="r" rtl="1"/>
            <a:endParaRPr lang="he-IL" dirty="0"/>
          </a:p>
        </p:txBody>
      </p:sp>
    </p:spTree>
    <p:extLst>
      <p:ext uri="{BB962C8B-B14F-4D97-AF65-F5344CB8AC3E}">
        <p14:creationId xmlns:p14="http://schemas.microsoft.com/office/powerpoint/2010/main" val="16066930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t>ניסוי </a:t>
            </a:r>
            <a:r>
              <a:rPr lang="he-IL" dirty="0" err="1"/>
              <a:t>לבואזייה</a:t>
            </a:r>
            <a:r>
              <a:rPr lang="he-IL" dirty="0"/>
              <a:t> </a:t>
            </a:r>
            <a:r>
              <a:rPr lang="en-US" dirty="0"/>
              <a:t> 1708 </a:t>
            </a:r>
            <a:endParaRPr lang="he-IL" dirty="0"/>
          </a:p>
        </p:txBody>
      </p:sp>
      <p:sp>
        <p:nvSpPr>
          <p:cNvPr id="3" name="מציין מיקום תוכן 2"/>
          <p:cNvSpPr>
            <a:spLocks noGrp="1"/>
          </p:cNvSpPr>
          <p:nvPr>
            <p:ph idx="1"/>
          </p:nvPr>
        </p:nvSpPr>
        <p:spPr/>
        <p:txBody>
          <a:bodyPr>
            <a:normAutofit/>
          </a:bodyPr>
          <a:lstStyle/>
          <a:p>
            <a:pPr algn="r" rtl="1"/>
            <a:r>
              <a:rPr lang="he-IL" b="1" dirty="0"/>
              <a:t>ניסוי בו תוכננו משתנים הייתה שאלת חקר ונערכו תצפיות ומדידות חישוביות. </a:t>
            </a:r>
          </a:p>
          <a:p>
            <a:pPr algn="r" rtl="1"/>
            <a:r>
              <a:rPr lang="he-IL" dirty="0"/>
              <a:t>עכבר הוכנס למכל חשוך עם דופן כפולה. בדופן הכפולה היה שלג. העכבר נשאר במנוחה למשך 10 שעות.</a:t>
            </a:r>
          </a:p>
          <a:p>
            <a:pPr algn="r" rtl="1"/>
            <a:r>
              <a:rPr lang="he-IL" dirty="0"/>
              <a:t>נמדדה כמות המים שהתקבלה מהתכת הקרח עקב האנרגיה שנפלטה מגופו של העכבר. </a:t>
            </a:r>
          </a:p>
          <a:p>
            <a:pPr algn="r" rtl="1"/>
            <a:r>
              <a:rPr lang="he-IL" dirty="0" err="1"/>
              <a:t>בסידרת</a:t>
            </a:r>
            <a:r>
              <a:rPr lang="he-IL" dirty="0"/>
              <a:t> </a:t>
            </a:r>
            <a:r>
              <a:rPr lang="he-IL" dirty="0" err="1"/>
              <a:t>נסיויים</a:t>
            </a:r>
            <a:r>
              <a:rPr lang="he-IL" dirty="0"/>
              <a:t> מתוכננים נמדד נפח האוויר שהעכבר פלט.</a:t>
            </a:r>
          </a:p>
          <a:p>
            <a:pPr algn="r" rtl="1"/>
            <a:r>
              <a:rPr lang="he-IL" dirty="0"/>
              <a:t>מסקנתו הייתה כי </a:t>
            </a:r>
            <a:r>
              <a:rPr lang="he-IL" b="1" dirty="0">
                <a:solidFill>
                  <a:srgbClr val="FF0000"/>
                </a:solidFill>
              </a:rPr>
              <a:t>יצורים חיים משתמשים בשריפת פחמן (מהמזון) ומשהו מהאוויר, על מנת ליצור </a:t>
            </a:r>
            <a:r>
              <a:rPr lang="he-IL" b="1" dirty="0" err="1">
                <a:solidFill>
                  <a:srgbClr val="FF0000"/>
                </a:solidFill>
              </a:rPr>
              <a:t>אוייר</a:t>
            </a:r>
            <a:r>
              <a:rPr lang="he-IL" b="1" dirty="0">
                <a:solidFill>
                  <a:srgbClr val="FF0000"/>
                </a:solidFill>
              </a:rPr>
              <a:t> מקובע. </a:t>
            </a:r>
            <a:r>
              <a:rPr lang="en-US" b="1" dirty="0">
                <a:solidFill>
                  <a:srgbClr val="FF0000"/>
                </a:solidFill>
              </a:rPr>
              <a:t>FIXED AIR </a:t>
            </a:r>
            <a:r>
              <a:rPr lang="he-IL" b="1" dirty="0">
                <a:solidFill>
                  <a:srgbClr val="FF0000"/>
                </a:solidFill>
              </a:rPr>
              <a:t> על מנת להפיק אנרגיה לחימום הגוף</a:t>
            </a:r>
            <a:r>
              <a:rPr lang="en-US" b="1" dirty="0">
                <a:solidFill>
                  <a:srgbClr val="FF0000"/>
                </a:solidFill>
              </a:rPr>
              <a:t> </a:t>
            </a:r>
            <a:r>
              <a:rPr lang="he-IL" b="1" dirty="0">
                <a:solidFill>
                  <a:srgbClr val="FF0000"/>
                </a:solidFill>
              </a:rPr>
              <a:t> בדיוק כמו בערת נר. </a:t>
            </a:r>
          </a:p>
        </p:txBody>
      </p:sp>
    </p:spTree>
    <p:extLst>
      <p:ext uri="{BB962C8B-B14F-4D97-AF65-F5344CB8AC3E}">
        <p14:creationId xmlns:p14="http://schemas.microsoft.com/office/powerpoint/2010/main" val="4146230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algn="r" rtl="1"/>
            <a:r>
              <a:rPr lang="he-IL" dirty="0"/>
              <a:t>התפתחות התיאוריה האטומית</a:t>
            </a:r>
            <a:br>
              <a:rPr lang="he-IL" dirty="0"/>
            </a:br>
            <a:r>
              <a:rPr lang="he-IL" b="1" dirty="0">
                <a:solidFill>
                  <a:srgbClr val="00B050"/>
                </a:solidFill>
                <a:effectLst>
                  <a:outerShdw blurRad="38100" dist="38100" dir="2700000" algn="tl">
                    <a:srgbClr val="000000">
                      <a:alpha val="43137"/>
                    </a:srgbClr>
                  </a:outerShdw>
                </a:effectLst>
              </a:rPr>
              <a:t>הניסויים החשובים היו אלו שהפריכו תיאוריות </a:t>
            </a:r>
          </a:p>
        </p:txBody>
      </p:sp>
      <p:sp>
        <p:nvSpPr>
          <p:cNvPr id="3" name="מציין מיקום תוכן 2"/>
          <p:cNvSpPr>
            <a:spLocks noGrp="1"/>
          </p:cNvSpPr>
          <p:nvPr>
            <p:ph idx="1"/>
          </p:nvPr>
        </p:nvSpPr>
        <p:spPr/>
        <p:txBody>
          <a:bodyPr>
            <a:normAutofit fontScale="92500" lnSpcReduction="20000"/>
          </a:bodyPr>
          <a:lstStyle/>
          <a:p>
            <a:pPr algn="r" rtl="1"/>
            <a:r>
              <a:rPr lang="he-IL" b="1" dirty="0">
                <a:solidFill>
                  <a:srgbClr val="00B050"/>
                </a:solidFill>
              </a:rPr>
              <a:t>פילוסופים</a:t>
            </a:r>
            <a:r>
              <a:rPr lang="he-IL" dirty="0"/>
              <a:t>: תורת ארבעת היסודות  </a:t>
            </a:r>
          </a:p>
          <a:p>
            <a:pPr algn="r" rtl="1"/>
            <a:r>
              <a:rPr lang="he-IL" dirty="0">
                <a:solidFill>
                  <a:srgbClr val="FF0000"/>
                </a:solidFill>
              </a:rPr>
              <a:t>ניסויים</a:t>
            </a:r>
            <a:r>
              <a:rPr lang="he-IL" dirty="0"/>
              <a:t>-הוכחה כי אוויר, מים ואדמה אינן יסודות. אש אינו חומר. </a:t>
            </a:r>
          </a:p>
          <a:p>
            <a:pPr algn="r" rtl="1"/>
            <a:r>
              <a:rPr lang="he-IL" dirty="0"/>
              <a:t>דלטון- אטום הוא חלקיק שלא ניתן לחלוקה. יש סוגים רבים של אטומים. כל האטומים של אותו סוג שווים. </a:t>
            </a:r>
          </a:p>
          <a:p>
            <a:pPr algn="r" rtl="1"/>
            <a:r>
              <a:rPr lang="he-IL" dirty="0">
                <a:solidFill>
                  <a:srgbClr val="FF0000"/>
                </a:solidFill>
              </a:rPr>
              <a:t>ניסוי תומסון –קרני </a:t>
            </a:r>
            <a:r>
              <a:rPr lang="he-IL" dirty="0" err="1">
                <a:solidFill>
                  <a:srgbClr val="FF0000"/>
                </a:solidFill>
              </a:rPr>
              <a:t>קתודה</a:t>
            </a:r>
            <a:r>
              <a:rPr lang="he-IL" dirty="0"/>
              <a:t>. – ניסוי מפריך</a:t>
            </a:r>
          </a:p>
          <a:p>
            <a:pPr algn="r" rtl="1"/>
            <a:r>
              <a:rPr lang="he-IL" dirty="0"/>
              <a:t>תומסון - בתוך האטום יש אלקטרונים. </a:t>
            </a:r>
          </a:p>
          <a:p>
            <a:pPr algn="r" rtl="1"/>
            <a:r>
              <a:rPr lang="he-IL" dirty="0">
                <a:solidFill>
                  <a:srgbClr val="FF0000"/>
                </a:solidFill>
              </a:rPr>
              <a:t>ניסוי </a:t>
            </a:r>
            <a:r>
              <a:rPr lang="he-IL" dirty="0" err="1">
                <a:solidFill>
                  <a:srgbClr val="FF0000"/>
                </a:solidFill>
              </a:rPr>
              <a:t>רתרפורד</a:t>
            </a:r>
            <a:r>
              <a:rPr lang="he-IL" dirty="0">
                <a:solidFill>
                  <a:srgbClr val="FF0000"/>
                </a:solidFill>
              </a:rPr>
              <a:t> – ניסוי עלה הזהב. ניסוי מפריך</a:t>
            </a:r>
          </a:p>
          <a:p>
            <a:pPr algn="r" rtl="1"/>
            <a:r>
              <a:rPr lang="he-IL" dirty="0"/>
              <a:t>מודל האטום הגרעיני.</a:t>
            </a:r>
          </a:p>
          <a:p>
            <a:pPr algn="r" rtl="1"/>
            <a:r>
              <a:rPr lang="he-IL" dirty="0">
                <a:solidFill>
                  <a:srgbClr val="FF0000"/>
                </a:solidFill>
              </a:rPr>
              <a:t>ספקטרום קווי ליסודות שונים</a:t>
            </a:r>
          </a:p>
          <a:p>
            <a:pPr algn="r" rtl="1"/>
            <a:r>
              <a:rPr lang="he-IL" dirty="0"/>
              <a:t>מודל האטום על פי בוהר</a:t>
            </a:r>
          </a:p>
          <a:p>
            <a:pPr algn="r" rtl="1"/>
            <a:endParaRPr lang="he-IL" dirty="0"/>
          </a:p>
        </p:txBody>
      </p:sp>
    </p:spTree>
    <p:extLst>
      <p:ext uri="{BB962C8B-B14F-4D97-AF65-F5344CB8AC3E}">
        <p14:creationId xmlns:p14="http://schemas.microsoft.com/office/powerpoint/2010/main" val="164756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e-IL" dirty="0"/>
              <a:t>התפתחות המדע והשפעה על ההיסטוריה – המקרה של המהפכה התעשייתית</a:t>
            </a:r>
          </a:p>
        </p:txBody>
      </p:sp>
      <p:sp>
        <p:nvSpPr>
          <p:cNvPr id="3" name="Content Placeholder 2"/>
          <p:cNvSpPr>
            <a:spLocks noGrp="1"/>
          </p:cNvSpPr>
          <p:nvPr>
            <p:ph idx="1"/>
          </p:nvPr>
        </p:nvSpPr>
        <p:spPr/>
        <p:txBody>
          <a:bodyPr/>
          <a:lstStyle/>
          <a:p>
            <a:pPr algn="r" rtl="1"/>
            <a:r>
              <a:rPr lang="he-IL" dirty="0"/>
              <a:t>המחקרים בתחום הקשר בין אנרגיה בצורת חום לטמפרטורה הובילו</a:t>
            </a:r>
          </a:p>
          <a:p>
            <a:pPr marL="0" indent="0" algn="r" rtl="1">
              <a:buNone/>
            </a:pPr>
            <a:r>
              <a:rPr lang="he-IL" dirty="0"/>
              <a:t>לפתוח של מנוע הקיטור אשר העצים את המהפכה התעשייתית. 1763</a:t>
            </a:r>
            <a:endParaRPr lang="en-US" dirty="0"/>
          </a:p>
          <a:p>
            <a:pPr marL="514350" indent="-514350" algn="r" rtl="1">
              <a:buAutoNum type="arabicPlain" startAt="1791"/>
            </a:pPr>
            <a:r>
              <a:rPr lang="he-IL" dirty="0"/>
              <a:t> לואיג'י </a:t>
            </a:r>
            <a:r>
              <a:rPr lang="he-IL" dirty="0" err="1"/>
              <a:t>גלואני</a:t>
            </a:r>
            <a:r>
              <a:rPr lang="he-IL" dirty="0"/>
              <a:t>- ניסוי עם צפרדע</a:t>
            </a:r>
          </a:p>
          <a:p>
            <a:pPr marL="514350" indent="-514350" algn="r" rtl="1">
              <a:buAutoNum type="arabicPlain" startAt="1791"/>
            </a:pPr>
            <a:r>
              <a:rPr lang="he-IL" dirty="0"/>
              <a:t>כדור פורח למטרות המדע 1804</a:t>
            </a:r>
          </a:p>
          <a:p>
            <a:pPr marL="0" indent="0" algn="r" rtl="1">
              <a:buNone/>
            </a:pPr>
            <a:endParaRPr lang="he-IL" dirty="0"/>
          </a:p>
          <a:p>
            <a:pPr algn="r" rtl="1"/>
            <a:endParaRPr lang="he-IL" dirty="0"/>
          </a:p>
        </p:txBody>
      </p:sp>
    </p:spTree>
    <p:extLst>
      <p:ext uri="{BB962C8B-B14F-4D97-AF65-F5344CB8AC3E}">
        <p14:creationId xmlns:p14="http://schemas.microsoft.com/office/powerpoint/2010/main" val="826642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a:t>מגלים וממציאים </a:t>
            </a:r>
          </a:p>
        </p:txBody>
      </p:sp>
      <p:sp>
        <p:nvSpPr>
          <p:cNvPr id="3" name="מציין מיקום תוכן 2"/>
          <p:cNvSpPr>
            <a:spLocks noGrp="1"/>
          </p:cNvSpPr>
          <p:nvPr>
            <p:ph idx="1"/>
          </p:nvPr>
        </p:nvSpPr>
        <p:spPr/>
        <p:txBody>
          <a:bodyPr>
            <a:normAutofit/>
          </a:bodyPr>
          <a:lstStyle/>
          <a:p>
            <a:pPr algn="r" rtl="1"/>
            <a:r>
              <a:rPr lang="he-IL" sz="4000" b="1" dirty="0">
                <a:solidFill>
                  <a:srgbClr val="00B050"/>
                </a:solidFill>
                <a:effectLst>
                  <a:outerShdw blurRad="38100" dist="38100" dir="2700000" algn="tl">
                    <a:srgbClr val="000000">
                      <a:alpha val="43137"/>
                    </a:srgbClr>
                  </a:outerShdw>
                </a:effectLst>
              </a:rPr>
              <a:t>כתבי חידה</a:t>
            </a:r>
          </a:p>
        </p:txBody>
      </p:sp>
    </p:spTree>
    <p:extLst>
      <p:ext uri="{BB962C8B-B14F-4D97-AF65-F5344CB8AC3E}">
        <p14:creationId xmlns:p14="http://schemas.microsoft.com/office/powerpoint/2010/main" val="25783612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a:t>מגלים וממציאים אמרות מעניינות</a:t>
            </a:r>
          </a:p>
        </p:txBody>
      </p:sp>
      <p:sp>
        <p:nvSpPr>
          <p:cNvPr id="3" name="מציין מיקום תוכן 2"/>
          <p:cNvSpPr>
            <a:spLocks noGrp="1"/>
          </p:cNvSpPr>
          <p:nvPr>
            <p:ph idx="1"/>
          </p:nvPr>
        </p:nvSpPr>
        <p:spPr/>
        <p:txBody>
          <a:bodyPr>
            <a:normAutofit/>
          </a:bodyPr>
          <a:lstStyle/>
          <a:p>
            <a:pPr algn="r" rtl="1"/>
            <a:r>
              <a:rPr lang="he-IL" dirty="0">
                <a:solidFill>
                  <a:srgbClr val="FF0000"/>
                </a:solidFill>
              </a:rPr>
              <a:t>"אם תגלה מלכודת עכברים טובה, כולם יגיעו אליך!" </a:t>
            </a:r>
          </a:p>
          <a:p>
            <a:pPr algn="r" rtl="1"/>
            <a:r>
              <a:rPr lang="he-IL" dirty="0"/>
              <a:t>ההיסטוריה מוכיחה אחרת......זהירות, שיקול דעת, בדיקה, חשיבה....</a:t>
            </a:r>
          </a:p>
          <a:p>
            <a:pPr algn="r" rtl="1"/>
            <a:r>
              <a:rPr lang="he-IL" dirty="0"/>
              <a:t>1899 – "כל מה שניתן היה להמציא כבר הומצא!" מנהל משרד הפטנטים </a:t>
            </a:r>
          </a:p>
          <a:p>
            <a:pPr algn="r" rtl="1"/>
            <a:r>
              <a:rPr lang="he-IL" dirty="0"/>
              <a:t>בראשית דרכה של המכונית הפועלת על מנוע שריפה פנימית – "אתה לא תשכנע אנשים לשבת על פצצה!"</a:t>
            </a:r>
          </a:p>
          <a:p>
            <a:pPr algn="r" rtl="1"/>
            <a:r>
              <a:rPr lang="he-IL" dirty="0"/>
              <a:t>זוכה פרס נובל , </a:t>
            </a:r>
            <a:r>
              <a:rPr lang="he-IL" dirty="0" err="1"/>
              <a:t>מיליקן</a:t>
            </a:r>
            <a:r>
              <a:rPr lang="he-IL" dirty="0"/>
              <a:t>- 1923 –" לא נראה לי שהאדם יכול לשלוט על אנרגיית האטום!".</a:t>
            </a:r>
          </a:p>
          <a:p>
            <a:pPr algn="r" rtl="1"/>
            <a:r>
              <a:rPr lang="he-IL" dirty="0"/>
              <a:t>1977 – מנהל חברת מחשבים  " אין סיבה שלכל אדם יהיה מחשב בביתו!".</a:t>
            </a:r>
          </a:p>
          <a:p>
            <a:pPr algn="r" rtl="1"/>
            <a:r>
              <a:rPr lang="he-IL" dirty="0"/>
              <a:t>לסיכום עצת מומחה: " אל תעלה תחזיות אף פעם. כי אם תטעה אף אחד לא ישכח לך את זה אך אם תחזה נכון, אף אחד לא יזכור זאת!".</a:t>
            </a:r>
          </a:p>
        </p:txBody>
      </p:sp>
    </p:spTree>
    <p:extLst>
      <p:ext uri="{BB962C8B-B14F-4D97-AF65-F5344CB8AC3E}">
        <p14:creationId xmlns:p14="http://schemas.microsoft.com/office/powerpoint/2010/main" val="3090522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he-IL" dirty="0"/>
              <a:t>תומס אלווה אדיסון</a:t>
            </a:r>
          </a:p>
        </p:txBody>
      </p:sp>
      <p:sp>
        <p:nvSpPr>
          <p:cNvPr id="3" name="Content Placeholder 2"/>
          <p:cNvSpPr>
            <a:spLocks noGrp="1"/>
          </p:cNvSpPr>
          <p:nvPr>
            <p:ph idx="1"/>
          </p:nvPr>
        </p:nvSpPr>
        <p:spPr/>
        <p:txBody>
          <a:bodyPr/>
          <a:lstStyle/>
          <a:p>
            <a:pPr algn="r" rtl="1"/>
            <a:r>
              <a:rPr lang="he-IL" dirty="0"/>
              <a:t>ממציא, מפתח פטנטים, אך גם רבים אחרים נוספים.....</a:t>
            </a:r>
          </a:p>
          <a:p>
            <a:pPr algn="r" rtl="1"/>
            <a:r>
              <a:rPr lang="he-IL" dirty="0"/>
              <a:t>הרבה ניסיונות עד להצלחה..</a:t>
            </a:r>
          </a:p>
          <a:p>
            <a:pPr algn="r" rtl="1"/>
            <a:r>
              <a:rPr lang="he-IL" dirty="0"/>
              <a:t>שגיאות – </a:t>
            </a:r>
            <a:r>
              <a:rPr lang="he-IL" dirty="0" err="1"/>
              <a:t>ניולנדס</a:t>
            </a:r>
            <a:r>
              <a:rPr lang="he-IL" dirty="0"/>
              <a:t> הקדים את </a:t>
            </a:r>
            <a:r>
              <a:rPr lang="he-IL" dirty="0" err="1"/>
              <a:t>מנדלייב</a:t>
            </a:r>
            <a:r>
              <a:rPr lang="he-IL" dirty="0"/>
              <a:t> אך נסוג בו....</a:t>
            </a:r>
          </a:p>
          <a:p>
            <a:pPr algn="r" rtl="1"/>
            <a:endParaRPr lang="he-IL" dirty="0"/>
          </a:p>
        </p:txBody>
      </p:sp>
    </p:spTree>
    <p:extLst>
      <p:ext uri="{BB962C8B-B14F-4D97-AF65-F5344CB8AC3E}">
        <p14:creationId xmlns:p14="http://schemas.microsoft.com/office/powerpoint/2010/main" val="36089818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he-IL" dirty="0"/>
              <a:t>מקצת מהמדענים המפורסמים מישראל</a:t>
            </a:r>
          </a:p>
        </p:txBody>
      </p:sp>
      <p:sp>
        <p:nvSpPr>
          <p:cNvPr id="3" name="Content Placeholder 2"/>
          <p:cNvSpPr>
            <a:spLocks noGrp="1"/>
          </p:cNvSpPr>
          <p:nvPr>
            <p:ph idx="1"/>
          </p:nvPr>
        </p:nvSpPr>
        <p:spPr/>
        <p:txBody>
          <a:bodyPr>
            <a:normAutofit fontScale="92500" lnSpcReduction="10000"/>
          </a:bodyPr>
          <a:lstStyle/>
          <a:p>
            <a:pPr algn="r" rtl="1"/>
            <a:r>
              <a:rPr lang="he-IL" dirty="0"/>
              <a:t>פרסי נובל בכימיה.....</a:t>
            </a:r>
          </a:p>
          <a:p>
            <a:pPr algn="r" rtl="1"/>
            <a:r>
              <a:rPr lang="he-IL" dirty="0"/>
              <a:t>ולפניהם חוקרים בעל שם בינלאומי כגון </a:t>
            </a:r>
          </a:p>
          <a:p>
            <a:pPr algn="r" rtl="1"/>
            <a:r>
              <a:rPr lang="he-IL" b="1" dirty="0">
                <a:solidFill>
                  <a:srgbClr val="FF0000"/>
                </a:solidFill>
                <a:effectLst>
                  <a:outerShdw blurRad="38100" dist="38100" dir="2700000" algn="tl">
                    <a:srgbClr val="000000">
                      <a:alpha val="43137"/>
                    </a:srgbClr>
                  </a:outerShdw>
                </a:effectLst>
              </a:rPr>
              <a:t>ד"ר חיים ויצמן – הנשיא הראשון של מדינת ישראל </a:t>
            </a:r>
          </a:p>
          <a:p>
            <a:pPr algn="r" rtl="1"/>
            <a:r>
              <a:rPr lang="he-IL" dirty="0"/>
              <a:t>" בעת ששימש כמרצה בכיר באוניברסיטת מנצ'סטר שבאנגליה, השתמש ויצמן בחיידק </a:t>
            </a:r>
            <a:r>
              <a:rPr lang="en-US" i="1" dirty="0">
                <a:hlinkClick r:id="rId2" tooltip="Clostridium acetobutylicum"/>
              </a:rPr>
              <a:t>Clostridium </a:t>
            </a:r>
            <a:r>
              <a:rPr lang="en-US" i="1" dirty="0" err="1">
                <a:hlinkClick r:id="rId2" tooltip="Clostridium acetobutylicum"/>
              </a:rPr>
              <a:t>acetobutylicum</a:t>
            </a:r>
            <a:r>
              <a:rPr lang="en-US" dirty="0"/>
              <a:t> (</a:t>
            </a:r>
            <a:r>
              <a:rPr lang="he-IL" dirty="0"/>
              <a:t>שמכונה לעיתים אורגניזם ויצמן על שמו) בתור כלי ביוכימי על מנת לייצר אצטון, </a:t>
            </a:r>
            <a:r>
              <a:rPr lang="he-IL" dirty="0" err="1"/>
              <a:t>אתאנול</a:t>
            </a:r>
            <a:r>
              <a:rPr lang="he-IL" dirty="0"/>
              <a:t> </a:t>
            </a:r>
            <a:r>
              <a:rPr lang="he-IL" dirty="0" err="1"/>
              <a:t>ובוטאנול</a:t>
            </a:r>
            <a:r>
              <a:rPr lang="he-IL" dirty="0"/>
              <a:t> מעמילן בשיטה הקרויה </a:t>
            </a:r>
            <a:r>
              <a:rPr lang="en-US" dirty="0"/>
              <a:t>Acetone–butanol–ethanol fermentation ‏(ABE process). </a:t>
            </a:r>
            <a:endParaRPr lang="he-IL" dirty="0"/>
          </a:p>
          <a:p>
            <a:pPr algn="r" rtl="1"/>
            <a:r>
              <a:rPr lang="he-IL" dirty="0"/>
              <a:t>על בסיס המצאתו הוקמה תעשיית חירום צבאית. בשנת 1936, לצד עבודתו במפעל הציוני, התמסר ויצמן לעבודה מדעית ב"מכון זיו" ברחובות שאותו ייסד בשנת 1934 ואשר בשנת 1949 נקרא מכון ויצמן. קישור </a:t>
            </a:r>
            <a:r>
              <a:rPr lang="he-IL" dirty="0">
                <a:hlinkClick r:id="rId3"/>
              </a:rPr>
              <a:t>לסרטון </a:t>
            </a:r>
            <a:endParaRPr lang="en-US" dirty="0"/>
          </a:p>
          <a:p>
            <a:r>
              <a:rPr lang="he-IL" b="1" dirty="0">
                <a:solidFill>
                  <a:srgbClr val="FF0000"/>
                </a:solidFill>
              </a:rPr>
              <a:t>להכניס לסינכרוני קישור ישיר</a:t>
            </a:r>
          </a:p>
        </p:txBody>
      </p:sp>
    </p:spTree>
    <p:extLst>
      <p:ext uri="{BB962C8B-B14F-4D97-AF65-F5344CB8AC3E}">
        <p14:creationId xmlns:p14="http://schemas.microsoft.com/office/powerpoint/2010/main" val="12666217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he-IL" dirty="0"/>
              <a:t>תחום דעת:  היסטוריה ופילוסופיה של המדע מקורות מידע</a:t>
            </a:r>
          </a:p>
        </p:txBody>
      </p:sp>
      <p:sp>
        <p:nvSpPr>
          <p:cNvPr id="3" name="Content Placeholder 2"/>
          <p:cNvSpPr>
            <a:spLocks noGrp="1"/>
          </p:cNvSpPr>
          <p:nvPr>
            <p:ph idx="1"/>
          </p:nvPr>
        </p:nvSpPr>
        <p:spPr/>
        <p:txBody>
          <a:bodyPr>
            <a:normAutofit lnSpcReduction="10000"/>
          </a:bodyPr>
          <a:lstStyle/>
          <a:p>
            <a:pPr algn="r" rtl="1"/>
            <a:r>
              <a:rPr lang="he-IL" dirty="0"/>
              <a:t>ספרי מדע </a:t>
            </a:r>
            <a:r>
              <a:rPr lang="he-IL" dirty="0" err="1"/>
              <a:t>פופולרים</a:t>
            </a:r>
            <a:r>
              <a:rPr lang="he-IL" dirty="0"/>
              <a:t> רבים על חיי מדענים</a:t>
            </a:r>
          </a:p>
          <a:p>
            <a:pPr algn="r" rtl="1"/>
            <a:r>
              <a:rPr lang="he-IL" dirty="0"/>
              <a:t>תחום מחקר</a:t>
            </a:r>
            <a:r>
              <a:rPr lang="en-US" dirty="0"/>
              <a:t> </a:t>
            </a:r>
            <a:r>
              <a:rPr lang="he-IL" dirty="0"/>
              <a:t> - מאמרים אקדמיים</a:t>
            </a:r>
          </a:p>
          <a:p>
            <a:pPr algn="r" rtl="1"/>
            <a:r>
              <a:rPr lang="he-IL" dirty="0"/>
              <a:t>ספרים </a:t>
            </a:r>
            <a:r>
              <a:rPr lang="he-IL" dirty="0" err="1"/>
              <a:t>בידיונים</a:t>
            </a:r>
            <a:r>
              <a:rPr lang="he-IL" dirty="0"/>
              <a:t> – </a:t>
            </a:r>
            <a:r>
              <a:rPr lang="he-IL" dirty="0" err="1"/>
              <a:t>ז'ול</a:t>
            </a:r>
            <a:r>
              <a:rPr lang="he-IL" dirty="0"/>
              <a:t> ורן -20,000 מייל מתחת לפני המים, מהארץ לירח, פריז במאה העשרים.....</a:t>
            </a:r>
            <a:endParaRPr lang="en-US" dirty="0"/>
          </a:p>
          <a:p>
            <a:pPr algn="r" rtl="1"/>
            <a:r>
              <a:rPr lang="he-IL" dirty="0"/>
              <a:t>עושים היסטוריה – </a:t>
            </a:r>
            <a:r>
              <a:rPr lang="he-IL" dirty="0" err="1"/>
              <a:t>פודקאסט</a:t>
            </a:r>
            <a:r>
              <a:rPr lang="he-IL" dirty="0"/>
              <a:t> </a:t>
            </a:r>
            <a:r>
              <a:rPr lang="en-US" dirty="0">
                <a:hlinkClick r:id="rId2"/>
              </a:rPr>
              <a:t> https://www.ranlevi.com/</a:t>
            </a:r>
            <a:endParaRPr lang="he-IL" dirty="0"/>
          </a:p>
          <a:p>
            <a:pPr algn="r" rtl="1"/>
            <a:r>
              <a:rPr lang="he-IL" dirty="0"/>
              <a:t>סרטונים וסרטים רבים בתחום רק לדעת מה לחפש... </a:t>
            </a:r>
          </a:p>
          <a:p>
            <a:pPr algn="r" rtl="1"/>
            <a:r>
              <a:rPr lang="he-IL" dirty="0"/>
              <a:t>דרך לגיוון ההוראה. לספר על האנשים שמאחורי החוקים. </a:t>
            </a:r>
          </a:p>
          <a:p>
            <a:pPr algn="r" rtl="1"/>
            <a:r>
              <a:rPr lang="he-IL" dirty="0"/>
              <a:t>ספר לימוד – מנהרת הזמן – רחל ממלוק, מכון ויצמן. </a:t>
            </a:r>
          </a:p>
          <a:p>
            <a:pPr algn="r" rtl="1"/>
            <a:r>
              <a:rPr lang="he-IL" dirty="0"/>
              <a:t>אתר המורים לכימיה- "החודש בכימיה"</a:t>
            </a:r>
          </a:p>
        </p:txBody>
      </p:sp>
    </p:spTree>
    <p:extLst>
      <p:ext uri="{BB962C8B-B14F-4D97-AF65-F5344CB8AC3E}">
        <p14:creationId xmlns:p14="http://schemas.microsoft.com/office/powerpoint/2010/main" val="3421902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a:t>נקודות ציון בהיסטוריה האנושית </a:t>
            </a:r>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2204533116"/>
              </p:ext>
            </p:extLst>
          </p:nvPr>
        </p:nvGraphicFramePr>
        <p:xfrm>
          <a:off x="762001" y="1680632"/>
          <a:ext cx="10083799" cy="5745736"/>
        </p:xfrm>
        <a:graphic>
          <a:graphicData uri="http://schemas.openxmlformats.org/drawingml/2006/table">
            <a:tbl>
              <a:tblPr rtl="1" firstRow="1" bandRow="1">
                <a:tableStyleId>{5C22544A-7EE6-4342-B048-85BDC9FD1C3A}</a:tableStyleId>
              </a:tblPr>
              <a:tblGrid>
                <a:gridCol w="3465115">
                  <a:extLst>
                    <a:ext uri="{9D8B030D-6E8A-4147-A177-3AD203B41FA5}">
                      <a16:colId xmlns:a16="http://schemas.microsoft.com/office/drawing/2014/main" val="20000"/>
                    </a:ext>
                  </a:extLst>
                </a:gridCol>
                <a:gridCol w="2206228">
                  <a:extLst>
                    <a:ext uri="{9D8B030D-6E8A-4147-A177-3AD203B41FA5}">
                      <a16:colId xmlns:a16="http://schemas.microsoft.com/office/drawing/2014/main" val="20001"/>
                    </a:ext>
                  </a:extLst>
                </a:gridCol>
                <a:gridCol w="2206228">
                  <a:extLst>
                    <a:ext uri="{9D8B030D-6E8A-4147-A177-3AD203B41FA5}">
                      <a16:colId xmlns:a16="http://schemas.microsoft.com/office/drawing/2014/main" val="20002"/>
                    </a:ext>
                  </a:extLst>
                </a:gridCol>
                <a:gridCol w="2206228">
                  <a:extLst>
                    <a:ext uri="{9D8B030D-6E8A-4147-A177-3AD203B41FA5}">
                      <a16:colId xmlns:a16="http://schemas.microsoft.com/office/drawing/2014/main" val="20003"/>
                    </a:ext>
                  </a:extLst>
                </a:gridCol>
              </a:tblGrid>
              <a:tr h="370840">
                <a:tc>
                  <a:txBody>
                    <a:bodyPr/>
                    <a:lstStyle/>
                    <a:p>
                      <a:pPr algn="r" rtl="1">
                        <a:lnSpc>
                          <a:spcPct val="107000"/>
                        </a:lnSpc>
                        <a:spcAft>
                          <a:spcPts val="0"/>
                        </a:spcAft>
                      </a:pPr>
                      <a:r>
                        <a:rPr lang="he-IL" sz="2400">
                          <a:effectLst/>
                          <a:latin typeface="Calibri"/>
                          <a:ea typeface="Calibri"/>
                          <a:cs typeface="Arial"/>
                        </a:rPr>
                        <a:t>התקופה</a:t>
                      </a:r>
                      <a:endParaRPr lang="en-US" sz="2400">
                        <a:effectLst/>
                        <a:latin typeface="Calibri"/>
                        <a:ea typeface="Calibri"/>
                        <a:cs typeface="Arial"/>
                      </a:endParaRPr>
                    </a:p>
                  </a:txBody>
                  <a:tcPr marL="57554" marR="57554" marT="0" marB="0"/>
                </a:tc>
                <a:tc>
                  <a:txBody>
                    <a:bodyPr/>
                    <a:lstStyle/>
                    <a:p>
                      <a:pPr algn="r" rtl="1">
                        <a:lnSpc>
                          <a:spcPct val="107000"/>
                        </a:lnSpc>
                        <a:spcAft>
                          <a:spcPts val="0"/>
                        </a:spcAft>
                      </a:pPr>
                      <a:r>
                        <a:rPr lang="he-IL" sz="2400">
                          <a:effectLst/>
                          <a:latin typeface="Calibri"/>
                          <a:ea typeface="Calibri"/>
                          <a:cs typeface="Arial"/>
                        </a:rPr>
                        <a:t>הכינוי</a:t>
                      </a:r>
                      <a:endParaRPr lang="en-US" sz="2400">
                        <a:effectLst/>
                        <a:latin typeface="Calibri"/>
                        <a:ea typeface="Calibri"/>
                        <a:cs typeface="Arial"/>
                      </a:endParaRPr>
                    </a:p>
                  </a:txBody>
                  <a:tcPr marL="57554" marR="57554" marT="0" marB="0"/>
                </a:tc>
                <a:tc>
                  <a:txBody>
                    <a:bodyPr/>
                    <a:lstStyle/>
                    <a:p>
                      <a:pPr algn="r" rtl="1">
                        <a:lnSpc>
                          <a:spcPct val="107000"/>
                        </a:lnSpc>
                        <a:spcAft>
                          <a:spcPts val="0"/>
                        </a:spcAft>
                      </a:pPr>
                      <a:r>
                        <a:rPr lang="he-IL" sz="2400">
                          <a:effectLst/>
                          <a:latin typeface="Calibri"/>
                          <a:ea typeface="Calibri"/>
                          <a:cs typeface="Arial"/>
                        </a:rPr>
                        <a:t>חומרים </a:t>
                      </a:r>
                      <a:endParaRPr lang="en-US" sz="2400">
                        <a:effectLst/>
                        <a:latin typeface="Calibri"/>
                        <a:ea typeface="Calibri"/>
                        <a:cs typeface="Arial"/>
                      </a:endParaRPr>
                    </a:p>
                  </a:txBody>
                  <a:tcPr marL="57554" marR="57554" marT="0" marB="0"/>
                </a:tc>
                <a:tc>
                  <a:txBody>
                    <a:bodyPr/>
                    <a:lstStyle/>
                    <a:p>
                      <a:pPr algn="r" rtl="1">
                        <a:lnSpc>
                          <a:spcPct val="107000"/>
                        </a:lnSpc>
                        <a:spcAft>
                          <a:spcPts val="0"/>
                        </a:spcAft>
                      </a:pPr>
                      <a:r>
                        <a:rPr lang="he-IL" sz="2400">
                          <a:effectLst/>
                          <a:latin typeface="Calibri"/>
                          <a:ea typeface="Calibri"/>
                          <a:cs typeface="Arial"/>
                        </a:rPr>
                        <a:t>שימושים</a:t>
                      </a:r>
                      <a:endParaRPr lang="en-US" sz="2400">
                        <a:effectLst/>
                        <a:latin typeface="Calibri"/>
                        <a:ea typeface="Calibri"/>
                        <a:cs typeface="Arial"/>
                      </a:endParaRPr>
                    </a:p>
                  </a:txBody>
                  <a:tcPr marL="57554" marR="57554" marT="0" marB="0"/>
                </a:tc>
                <a:extLst>
                  <a:ext uri="{0D108BD9-81ED-4DB2-BD59-A6C34878D82A}">
                    <a16:rowId xmlns:a16="http://schemas.microsoft.com/office/drawing/2014/main" val="10000"/>
                  </a:ext>
                </a:extLst>
              </a:tr>
              <a:tr h="370840">
                <a:tc>
                  <a:txBody>
                    <a:bodyPr/>
                    <a:lstStyle/>
                    <a:p>
                      <a:pPr algn="ctr" rtl="0">
                        <a:lnSpc>
                          <a:spcPct val="107000"/>
                        </a:lnSpc>
                        <a:spcAft>
                          <a:spcPts val="0"/>
                        </a:spcAft>
                      </a:pPr>
                      <a:r>
                        <a:rPr lang="en-US" sz="2400" dirty="0">
                          <a:effectLst/>
                          <a:latin typeface="Calibri"/>
                          <a:ea typeface="Calibri"/>
                          <a:cs typeface="Arial"/>
                        </a:rPr>
                        <a:t>7000</a:t>
                      </a:r>
                      <a:r>
                        <a:rPr lang="he-IL" sz="2400" dirty="0">
                          <a:effectLst/>
                          <a:latin typeface="Calibri"/>
                          <a:ea typeface="Calibri"/>
                          <a:cs typeface="Arial"/>
                        </a:rPr>
                        <a:t>  לפנה"ס  </a:t>
                      </a:r>
                      <a:endParaRPr lang="en-US" sz="2400" dirty="0">
                        <a:effectLst/>
                        <a:latin typeface="Calibri"/>
                        <a:ea typeface="Calibri"/>
                        <a:cs typeface="Arial"/>
                      </a:endParaRPr>
                    </a:p>
                    <a:p>
                      <a:pPr algn="ctr" rtl="1">
                        <a:lnSpc>
                          <a:spcPct val="107000"/>
                        </a:lnSpc>
                        <a:spcAft>
                          <a:spcPts val="0"/>
                        </a:spcAft>
                      </a:pPr>
                      <a:r>
                        <a:rPr lang="en-US" sz="2400" dirty="0">
                          <a:effectLst/>
                          <a:latin typeface="Calibri"/>
                          <a:ea typeface="Calibri"/>
                          <a:cs typeface="Arial"/>
                        </a:rPr>
                        <a:t> </a:t>
                      </a:r>
                    </a:p>
                  </a:txBody>
                  <a:tcPr marL="57554" marR="57554" marT="0" marB="0"/>
                </a:tc>
                <a:tc>
                  <a:txBody>
                    <a:bodyPr/>
                    <a:lstStyle/>
                    <a:p>
                      <a:pPr algn="r" rtl="1">
                        <a:lnSpc>
                          <a:spcPct val="107000"/>
                        </a:lnSpc>
                        <a:spcAft>
                          <a:spcPts val="0"/>
                        </a:spcAft>
                      </a:pPr>
                      <a:r>
                        <a:rPr lang="he-IL" sz="2400" dirty="0">
                          <a:effectLst/>
                          <a:latin typeface="Calibri"/>
                          <a:ea typeface="Calibri"/>
                          <a:cs typeface="Arial"/>
                        </a:rPr>
                        <a:t>תקופת האבן</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dirty="0">
                          <a:effectLst/>
                          <a:latin typeface="Calibri"/>
                          <a:ea typeface="Calibri"/>
                          <a:cs typeface="Arial"/>
                        </a:rPr>
                        <a:t>עץ, אבן</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a:effectLst/>
                          <a:latin typeface="Calibri"/>
                          <a:ea typeface="Calibri"/>
                          <a:cs typeface="Arial"/>
                        </a:rPr>
                        <a:t>הבערת אש, כלי ציד</a:t>
                      </a:r>
                      <a:endParaRPr lang="en-US" sz="2400">
                        <a:effectLst/>
                        <a:latin typeface="Calibri"/>
                        <a:ea typeface="Calibri"/>
                        <a:cs typeface="Arial"/>
                      </a:endParaRPr>
                    </a:p>
                  </a:txBody>
                  <a:tcPr marL="57554" marR="57554" marT="0" marB="0"/>
                </a:tc>
                <a:extLst>
                  <a:ext uri="{0D108BD9-81ED-4DB2-BD59-A6C34878D82A}">
                    <a16:rowId xmlns:a16="http://schemas.microsoft.com/office/drawing/2014/main" val="10001"/>
                  </a:ext>
                </a:extLst>
              </a:tr>
              <a:tr h="370840">
                <a:tc>
                  <a:txBody>
                    <a:bodyPr/>
                    <a:lstStyle/>
                    <a:p>
                      <a:pPr algn="ctr" rtl="0">
                        <a:lnSpc>
                          <a:spcPct val="107000"/>
                        </a:lnSpc>
                        <a:spcAft>
                          <a:spcPts val="0"/>
                        </a:spcAft>
                      </a:pPr>
                      <a:r>
                        <a:rPr lang="en-US" sz="2400" dirty="0">
                          <a:effectLst/>
                          <a:latin typeface="Calibri"/>
                          <a:ea typeface="Calibri"/>
                          <a:cs typeface="Arial"/>
                        </a:rPr>
                        <a:t>5000</a:t>
                      </a:r>
                      <a:r>
                        <a:rPr lang="he-IL" sz="2400" dirty="0">
                          <a:effectLst/>
                          <a:latin typeface="Calibri"/>
                          <a:ea typeface="Calibri"/>
                          <a:cs typeface="Arial"/>
                        </a:rPr>
                        <a:t> לפנה"ס </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a:effectLst/>
                          <a:latin typeface="Calibri"/>
                          <a:ea typeface="Calibri"/>
                          <a:cs typeface="Arial"/>
                        </a:rPr>
                        <a:t>תקופת הנחושת </a:t>
                      </a:r>
                      <a:endParaRPr lang="en-US" sz="2400">
                        <a:effectLst/>
                        <a:latin typeface="Calibri"/>
                        <a:ea typeface="Calibri"/>
                        <a:cs typeface="Arial"/>
                      </a:endParaRPr>
                    </a:p>
                  </a:txBody>
                  <a:tcPr marL="57554" marR="57554" marT="0" marB="0"/>
                </a:tc>
                <a:tc>
                  <a:txBody>
                    <a:bodyPr/>
                    <a:lstStyle/>
                    <a:p>
                      <a:pPr algn="r" rtl="1">
                        <a:lnSpc>
                          <a:spcPct val="107000"/>
                        </a:lnSpc>
                        <a:spcAft>
                          <a:spcPts val="0"/>
                        </a:spcAft>
                      </a:pPr>
                      <a:r>
                        <a:rPr lang="he-IL" sz="2400" dirty="0">
                          <a:effectLst/>
                          <a:latin typeface="Calibri"/>
                          <a:ea typeface="Calibri"/>
                          <a:cs typeface="Arial"/>
                        </a:rPr>
                        <a:t>גילוי ה</a:t>
                      </a:r>
                      <a:r>
                        <a:rPr lang="he-IL" sz="2400" dirty="0">
                          <a:solidFill>
                            <a:srgbClr val="C00000"/>
                          </a:solidFill>
                          <a:effectLst/>
                          <a:latin typeface="Calibri"/>
                          <a:ea typeface="Calibri"/>
                          <a:cs typeface="Arial"/>
                        </a:rPr>
                        <a:t>נחושת</a:t>
                      </a:r>
                      <a:r>
                        <a:rPr lang="he-IL" sz="2400" dirty="0">
                          <a:effectLst/>
                          <a:latin typeface="Calibri"/>
                          <a:ea typeface="Calibri"/>
                          <a:cs typeface="Arial"/>
                        </a:rPr>
                        <a:t> והפקתה </a:t>
                      </a:r>
                      <a:r>
                        <a:rPr lang="he-IL" sz="2400" dirty="0" err="1">
                          <a:effectLst/>
                          <a:latin typeface="Calibri"/>
                          <a:ea typeface="Calibri"/>
                          <a:cs typeface="Arial"/>
                        </a:rPr>
                        <a:t>ממלאכיט</a:t>
                      </a:r>
                      <a:r>
                        <a:rPr lang="he-IL" sz="2400" dirty="0">
                          <a:effectLst/>
                          <a:latin typeface="Calibri"/>
                          <a:ea typeface="Calibri"/>
                          <a:cs typeface="Arial"/>
                        </a:rPr>
                        <a:t> </a:t>
                      </a:r>
                    </a:p>
                  </a:txBody>
                  <a:tcPr marL="57554" marR="57554" marT="0" marB="0"/>
                </a:tc>
                <a:tc>
                  <a:txBody>
                    <a:bodyPr/>
                    <a:lstStyle/>
                    <a:p>
                      <a:pPr algn="r" rtl="1">
                        <a:lnSpc>
                          <a:spcPct val="107000"/>
                        </a:lnSpc>
                        <a:spcAft>
                          <a:spcPts val="0"/>
                        </a:spcAft>
                      </a:pPr>
                      <a:r>
                        <a:rPr lang="he-IL" sz="2400">
                          <a:effectLst/>
                          <a:latin typeface="Calibri"/>
                          <a:ea typeface="Calibri"/>
                          <a:cs typeface="Arial"/>
                        </a:rPr>
                        <a:t>כלי נשק</a:t>
                      </a:r>
                      <a:endParaRPr lang="en-US" sz="2400">
                        <a:effectLst/>
                        <a:latin typeface="Calibri"/>
                        <a:ea typeface="Calibri"/>
                        <a:cs typeface="Arial"/>
                      </a:endParaRPr>
                    </a:p>
                  </a:txBody>
                  <a:tcPr marL="57554" marR="57554" marT="0" marB="0"/>
                </a:tc>
                <a:extLst>
                  <a:ext uri="{0D108BD9-81ED-4DB2-BD59-A6C34878D82A}">
                    <a16:rowId xmlns:a16="http://schemas.microsoft.com/office/drawing/2014/main" val="10002"/>
                  </a:ext>
                </a:extLst>
              </a:tr>
              <a:tr h="370840">
                <a:tc>
                  <a:txBody>
                    <a:bodyPr/>
                    <a:lstStyle/>
                    <a:p>
                      <a:pPr algn="ctr" rtl="1">
                        <a:lnSpc>
                          <a:spcPct val="107000"/>
                        </a:lnSpc>
                        <a:spcAft>
                          <a:spcPts val="0"/>
                        </a:spcAft>
                      </a:pPr>
                      <a:r>
                        <a:rPr lang="he-IL" sz="2400" dirty="0">
                          <a:effectLst/>
                          <a:latin typeface="Calibri"/>
                          <a:ea typeface="Calibri"/>
                          <a:cs typeface="Arial"/>
                        </a:rPr>
                        <a:t>בין 2000 </a:t>
                      </a:r>
                    </a:p>
                    <a:p>
                      <a:pPr algn="ctr" rtl="1">
                        <a:lnSpc>
                          <a:spcPct val="107000"/>
                        </a:lnSpc>
                        <a:spcAft>
                          <a:spcPts val="0"/>
                        </a:spcAft>
                      </a:pPr>
                      <a:r>
                        <a:rPr lang="he-IL" sz="2400" dirty="0">
                          <a:effectLst/>
                          <a:latin typeface="Calibri"/>
                          <a:ea typeface="Calibri"/>
                          <a:cs typeface="Arial"/>
                        </a:rPr>
                        <a:t>ל-</a:t>
                      </a:r>
                      <a:r>
                        <a:rPr lang="en-US" sz="2400" dirty="0">
                          <a:effectLst/>
                          <a:latin typeface="Arial"/>
                          <a:ea typeface="Calibri"/>
                          <a:cs typeface="Arial"/>
                        </a:rPr>
                        <a:t>1000 </a:t>
                      </a:r>
                      <a:r>
                        <a:rPr lang="en-US" sz="2400" dirty="0">
                          <a:effectLst/>
                          <a:latin typeface="Calibri"/>
                          <a:ea typeface="Calibri"/>
                          <a:cs typeface="Arial"/>
                        </a:rPr>
                        <a:t> </a:t>
                      </a:r>
                      <a:r>
                        <a:rPr lang="he-IL" sz="2400" dirty="0">
                          <a:effectLst/>
                          <a:latin typeface="Calibri"/>
                          <a:ea typeface="Calibri"/>
                          <a:cs typeface="Arial"/>
                        </a:rPr>
                        <a:t>  לפנה"ס</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a:effectLst/>
                          <a:latin typeface="Calibri"/>
                          <a:ea typeface="Calibri"/>
                          <a:cs typeface="Arial"/>
                        </a:rPr>
                        <a:t>תקופת הברונזה (ארד)</a:t>
                      </a:r>
                      <a:endParaRPr lang="en-US" sz="2400">
                        <a:effectLst/>
                        <a:latin typeface="Calibri"/>
                        <a:ea typeface="Calibri"/>
                        <a:cs typeface="Arial"/>
                      </a:endParaRPr>
                    </a:p>
                  </a:txBody>
                  <a:tcPr marL="57554" marR="57554" marT="0" marB="0"/>
                </a:tc>
                <a:tc>
                  <a:txBody>
                    <a:bodyPr/>
                    <a:lstStyle/>
                    <a:p>
                      <a:pPr algn="r" rtl="1">
                        <a:lnSpc>
                          <a:spcPct val="107000"/>
                        </a:lnSpc>
                        <a:spcAft>
                          <a:spcPts val="0"/>
                        </a:spcAft>
                      </a:pPr>
                      <a:r>
                        <a:rPr lang="he-IL" sz="2400" dirty="0">
                          <a:solidFill>
                            <a:srgbClr val="C00000"/>
                          </a:solidFill>
                          <a:effectLst/>
                          <a:latin typeface="Calibri"/>
                          <a:ea typeface="Calibri"/>
                          <a:cs typeface="Arial"/>
                        </a:rPr>
                        <a:t>ארד</a:t>
                      </a:r>
                      <a:r>
                        <a:rPr lang="he-IL" sz="2400" dirty="0">
                          <a:effectLst/>
                          <a:latin typeface="Calibri"/>
                          <a:ea typeface="Calibri"/>
                          <a:cs typeface="Arial"/>
                        </a:rPr>
                        <a:t>=סגסוגת נחושת ובדיל התפתחות הידע על מטלורגיה</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a:effectLst/>
                          <a:latin typeface="Calibri"/>
                          <a:ea typeface="Calibri"/>
                          <a:cs typeface="Arial"/>
                        </a:rPr>
                        <a:t>כלי נשק</a:t>
                      </a:r>
                      <a:endParaRPr lang="en-US" sz="2400">
                        <a:effectLst/>
                        <a:latin typeface="Calibri"/>
                        <a:ea typeface="Calibri"/>
                        <a:cs typeface="Arial"/>
                      </a:endParaRPr>
                    </a:p>
                  </a:txBody>
                  <a:tcPr marL="57554" marR="57554" marT="0" marB="0"/>
                </a:tc>
                <a:extLst>
                  <a:ext uri="{0D108BD9-81ED-4DB2-BD59-A6C34878D82A}">
                    <a16:rowId xmlns:a16="http://schemas.microsoft.com/office/drawing/2014/main" val="10003"/>
                  </a:ext>
                </a:extLst>
              </a:tr>
              <a:tr h="370840">
                <a:tc>
                  <a:txBody>
                    <a:bodyPr/>
                    <a:lstStyle/>
                    <a:p>
                      <a:pPr algn="ctr" rtl="0">
                        <a:lnSpc>
                          <a:spcPct val="107000"/>
                        </a:lnSpc>
                        <a:spcAft>
                          <a:spcPts val="0"/>
                        </a:spcAft>
                      </a:pPr>
                      <a:r>
                        <a:rPr lang="he-IL" sz="2400" dirty="0">
                          <a:effectLst/>
                          <a:latin typeface="Arial"/>
                          <a:ea typeface="Calibri"/>
                          <a:cs typeface="Arial"/>
                        </a:rPr>
                        <a:t> 1000לפנה"ס ועד ימינו</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a:effectLst/>
                          <a:latin typeface="Calibri"/>
                          <a:ea typeface="Calibri"/>
                          <a:cs typeface="Arial"/>
                        </a:rPr>
                        <a:t>תקופת הברזל </a:t>
                      </a:r>
                      <a:endParaRPr lang="en-US" sz="2400">
                        <a:effectLst/>
                        <a:latin typeface="Calibri"/>
                        <a:ea typeface="Calibri"/>
                        <a:cs typeface="Arial"/>
                      </a:endParaRPr>
                    </a:p>
                  </a:txBody>
                  <a:tcPr marL="57554" marR="57554" marT="0" marB="0"/>
                </a:tc>
                <a:tc>
                  <a:txBody>
                    <a:bodyPr/>
                    <a:lstStyle/>
                    <a:p>
                      <a:pPr algn="r" rtl="1">
                        <a:lnSpc>
                          <a:spcPct val="107000"/>
                        </a:lnSpc>
                        <a:spcAft>
                          <a:spcPts val="0"/>
                        </a:spcAft>
                      </a:pPr>
                      <a:r>
                        <a:rPr lang="he-IL" sz="2400" dirty="0">
                          <a:solidFill>
                            <a:srgbClr val="C00000"/>
                          </a:solidFill>
                          <a:effectLst/>
                          <a:latin typeface="Calibri"/>
                          <a:ea typeface="Calibri"/>
                          <a:cs typeface="Arial"/>
                        </a:rPr>
                        <a:t>ברזל</a:t>
                      </a:r>
                      <a:r>
                        <a:rPr lang="he-IL" sz="2400" dirty="0">
                          <a:effectLst/>
                          <a:latin typeface="Calibri"/>
                          <a:ea typeface="Calibri"/>
                          <a:cs typeface="Arial"/>
                        </a:rPr>
                        <a:t> ומתכות אחרות.</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dirty="0">
                          <a:effectLst/>
                          <a:latin typeface="Calibri"/>
                          <a:ea typeface="Calibri"/>
                          <a:cs typeface="Arial"/>
                        </a:rPr>
                        <a:t>כלי נשק</a:t>
                      </a:r>
                      <a:endParaRPr lang="en-US" sz="2400" dirty="0">
                        <a:effectLst/>
                        <a:latin typeface="Calibri"/>
                        <a:ea typeface="Calibri"/>
                        <a:cs typeface="Arial"/>
                      </a:endParaRPr>
                    </a:p>
                  </a:txBody>
                  <a:tcPr marL="57554" marR="57554" marT="0" marB="0"/>
                </a:tc>
                <a:extLst>
                  <a:ext uri="{0D108BD9-81ED-4DB2-BD59-A6C34878D82A}">
                    <a16:rowId xmlns:a16="http://schemas.microsoft.com/office/drawing/2014/main" val="10004"/>
                  </a:ext>
                </a:extLst>
              </a:tr>
              <a:tr h="370840">
                <a:tc>
                  <a:txBody>
                    <a:bodyPr/>
                    <a:lstStyle/>
                    <a:p>
                      <a:pPr algn="ctr" rtl="0">
                        <a:lnSpc>
                          <a:spcPct val="107000"/>
                        </a:lnSpc>
                        <a:spcAft>
                          <a:spcPts val="0"/>
                        </a:spcAft>
                      </a:pP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dirty="0">
                          <a:effectLst/>
                          <a:latin typeface="Calibri"/>
                          <a:ea typeface="Calibri"/>
                          <a:cs typeface="Arial"/>
                        </a:rPr>
                        <a:t>הפלסטיק</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r>
                        <a:rPr lang="he-IL" sz="2400" dirty="0">
                          <a:effectLst/>
                          <a:latin typeface="Calibri"/>
                          <a:ea typeface="Calibri"/>
                          <a:cs typeface="Arial"/>
                        </a:rPr>
                        <a:t>יסודות</a:t>
                      </a:r>
                      <a:r>
                        <a:rPr lang="he-IL" sz="2400" baseline="0" dirty="0">
                          <a:effectLst/>
                          <a:latin typeface="Calibri"/>
                          <a:ea typeface="Calibri"/>
                          <a:cs typeface="Arial"/>
                        </a:rPr>
                        <a:t> ותרכובות חדשים, גם מלאכותיים</a:t>
                      </a:r>
                      <a:endParaRPr lang="en-US" sz="2400" dirty="0">
                        <a:effectLst/>
                        <a:latin typeface="Calibri"/>
                        <a:ea typeface="Calibri"/>
                        <a:cs typeface="Arial"/>
                      </a:endParaRPr>
                    </a:p>
                  </a:txBody>
                  <a:tcPr marL="57554" marR="57554" marT="0" marB="0"/>
                </a:tc>
                <a:tc>
                  <a:txBody>
                    <a:bodyPr/>
                    <a:lstStyle/>
                    <a:p>
                      <a:pPr algn="r" rtl="1">
                        <a:lnSpc>
                          <a:spcPct val="107000"/>
                        </a:lnSpc>
                        <a:spcAft>
                          <a:spcPts val="0"/>
                        </a:spcAft>
                      </a:pPr>
                      <a:endParaRPr lang="en-US" sz="2400" dirty="0">
                        <a:effectLst/>
                        <a:latin typeface="Calibri"/>
                        <a:ea typeface="Calibri"/>
                        <a:cs typeface="Arial"/>
                      </a:endParaRPr>
                    </a:p>
                  </a:txBody>
                  <a:tcPr marL="57554" marR="57554" marT="0" marB="0"/>
                </a:tc>
                <a:extLst>
                  <a:ext uri="{0D108BD9-81ED-4DB2-BD59-A6C34878D82A}">
                    <a16:rowId xmlns:a16="http://schemas.microsoft.com/office/drawing/2014/main" val="275454305"/>
                  </a:ext>
                </a:extLst>
              </a:tr>
            </a:tbl>
          </a:graphicData>
        </a:graphic>
      </p:graphicFrame>
    </p:spTree>
    <p:extLst>
      <p:ext uri="{BB962C8B-B14F-4D97-AF65-F5344CB8AC3E}">
        <p14:creationId xmlns:p14="http://schemas.microsoft.com/office/powerpoint/2010/main" val="5067741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he-IL" dirty="0"/>
              <a:t>סיכום הנושא</a:t>
            </a:r>
          </a:p>
        </p:txBody>
      </p:sp>
      <p:sp>
        <p:nvSpPr>
          <p:cNvPr id="3" name="Content Placeholder 2"/>
          <p:cNvSpPr>
            <a:spLocks noGrp="1"/>
          </p:cNvSpPr>
          <p:nvPr>
            <p:ph idx="1"/>
          </p:nvPr>
        </p:nvSpPr>
        <p:spPr/>
        <p:txBody>
          <a:bodyPr>
            <a:normAutofit/>
          </a:bodyPr>
          <a:lstStyle/>
          <a:p>
            <a:pPr marL="0" indent="0" algn="r" rtl="1">
              <a:buNone/>
            </a:pPr>
            <a:r>
              <a:rPr lang="he-IL" dirty="0"/>
              <a:t>גיוון ההוראה והעברת מסרים</a:t>
            </a:r>
          </a:p>
          <a:p>
            <a:pPr algn="r" rtl="1"/>
            <a:r>
              <a:rPr lang="he-IL" dirty="0"/>
              <a:t>המדע מתפתח בזכות האנשים</a:t>
            </a:r>
          </a:p>
          <a:p>
            <a:pPr algn="r" rtl="1"/>
            <a:r>
              <a:rPr lang="he-IL" dirty="0"/>
              <a:t>תחום משפיע על כל תחומי החיים</a:t>
            </a:r>
          </a:p>
          <a:p>
            <a:pPr algn="r" rtl="1"/>
            <a:r>
              <a:rPr lang="he-IL" dirty="0"/>
              <a:t>סיפורים על מדעניות </a:t>
            </a:r>
          </a:p>
          <a:p>
            <a:pPr algn="r" rtl="1"/>
            <a:r>
              <a:rPr lang="he-IL" dirty="0"/>
              <a:t>סיפורים על אינטריגות- מדענים כבני אדם....</a:t>
            </a:r>
          </a:p>
          <a:p>
            <a:pPr algn="r" rtl="1"/>
            <a:r>
              <a:rPr lang="he-IL" dirty="0"/>
              <a:t>סופי לעת עתה..</a:t>
            </a:r>
          </a:p>
          <a:p>
            <a:pPr algn="r" rtl="1"/>
            <a:r>
              <a:rPr lang="he-IL" dirty="0"/>
              <a:t>העתיד בידיכם</a:t>
            </a:r>
          </a:p>
          <a:p>
            <a:pPr algn="r" rtl="1"/>
            <a:r>
              <a:rPr lang="he-IL" dirty="0"/>
              <a:t>שילוב סיפורים ומידע.....</a:t>
            </a:r>
          </a:p>
          <a:p>
            <a:pPr algn="r" rtl="1"/>
            <a:endParaRPr lang="he-IL" dirty="0"/>
          </a:p>
        </p:txBody>
      </p:sp>
    </p:spTree>
    <p:extLst>
      <p:ext uri="{BB962C8B-B14F-4D97-AF65-F5344CB8AC3E}">
        <p14:creationId xmlns:p14="http://schemas.microsoft.com/office/powerpoint/2010/main" val="4956162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סדרות</a:t>
            </a:r>
          </a:p>
        </p:txBody>
      </p:sp>
      <p:sp>
        <p:nvSpPr>
          <p:cNvPr id="3" name="Content Placeholder 2"/>
          <p:cNvSpPr>
            <a:spLocks noGrp="1"/>
          </p:cNvSpPr>
          <p:nvPr>
            <p:ph idx="1"/>
          </p:nvPr>
        </p:nvSpPr>
        <p:spPr/>
        <p:txBody>
          <a:bodyPr/>
          <a:lstStyle/>
          <a:p>
            <a:pPr marL="0" indent="0">
              <a:buNone/>
            </a:pPr>
            <a:r>
              <a:rPr lang="he-IL" dirty="0"/>
              <a:t>מהסדרה ויקטוריה</a:t>
            </a:r>
          </a:p>
          <a:p>
            <a:pPr marL="0" indent="0">
              <a:buNone/>
            </a:pPr>
            <a:endParaRPr lang="he-IL" dirty="0"/>
          </a:p>
          <a:p>
            <a:pPr marL="0" indent="0">
              <a:buNone/>
            </a:pPr>
            <a:r>
              <a:rPr lang="he-IL" dirty="0"/>
              <a:t>ג'ון </a:t>
            </a:r>
            <a:r>
              <a:rPr lang="he-IL"/>
              <a:t>סנואו</a:t>
            </a:r>
          </a:p>
        </p:txBody>
      </p:sp>
    </p:spTree>
    <p:extLst>
      <p:ext uri="{BB962C8B-B14F-4D97-AF65-F5344CB8AC3E}">
        <p14:creationId xmlns:p14="http://schemas.microsoft.com/office/powerpoint/2010/main" val="2852034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he-IL" dirty="0"/>
              <a:t>"חומרים"  שמורים שלחו – מטלה 3</a:t>
            </a:r>
          </a:p>
        </p:txBody>
      </p:sp>
      <p:sp>
        <p:nvSpPr>
          <p:cNvPr id="3" name="Content Placeholder 2"/>
          <p:cNvSpPr>
            <a:spLocks noGrp="1"/>
          </p:cNvSpPr>
          <p:nvPr>
            <p:ph idx="1"/>
          </p:nvPr>
        </p:nvSpPr>
        <p:spPr/>
        <p:txBody>
          <a:bodyPr/>
          <a:lstStyle/>
          <a:p>
            <a:pPr marL="0" indent="0">
              <a:buNone/>
            </a:pPr>
            <a:r>
              <a:rPr lang="he-IL" dirty="0"/>
              <a:t>     מאת רן </a:t>
            </a:r>
            <a:r>
              <a:rPr lang="he-IL" dirty="0" err="1"/>
              <a:t>פיורקו</a:t>
            </a:r>
            <a:endParaRPr lang="he-IL" dirty="0"/>
          </a:p>
          <a:p>
            <a:r>
              <a:rPr lang="he-IL" dirty="0"/>
              <a:t>בחרתי לכתוב על </a:t>
            </a:r>
            <a:r>
              <a:rPr lang="he-IL" u="sng" dirty="0"/>
              <a:t>ניטרו גליצרין (דינמיט):</a:t>
            </a:r>
            <a:endParaRPr lang="en-US" u="sng" dirty="0"/>
          </a:p>
          <a:p>
            <a:r>
              <a:rPr lang="he-IL" dirty="0" err="1"/>
              <a:t>הניטרו</a:t>
            </a:r>
            <a:r>
              <a:rPr lang="he-IL" dirty="0"/>
              <a:t> גליצרין , נוזל שקוף , שמנוני רעיל ובעל טעם מתקתק הכין בפעם הראשונה כימאי איטלקי בשם </a:t>
            </a:r>
            <a:r>
              <a:rPr lang="he-IL" dirty="0" err="1"/>
              <a:t>אסקניו</a:t>
            </a:r>
            <a:r>
              <a:rPr lang="he-IL" dirty="0"/>
              <a:t> </a:t>
            </a:r>
            <a:r>
              <a:rPr lang="he-IL" dirty="0" err="1"/>
              <a:t>סובררו</a:t>
            </a:r>
            <a:r>
              <a:rPr lang="he-IL" dirty="0"/>
              <a:t>. הכימאי הוסיף גליצרול לחומצה </a:t>
            </a:r>
            <a:r>
              <a:rPr lang="he-IL" dirty="0" err="1"/>
              <a:t>ניטרית</a:t>
            </a:r>
            <a:r>
              <a:rPr lang="he-IL" dirty="0"/>
              <a:t> וחומצה </a:t>
            </a:r>
            <a:r>
              <a:rPr lang="he-IL" dirty="0" err="1"/>
              <a:t>סולפורית</a:t>
            </a:r>
            <a:r>
              <a:rPr lang="he-IL" dirty="0"/>
              <a:t>. בזמן ההכנה של החומר הוא נפצע וזנח את המשך הפיתוח והמחקר. החומר גם נקרא – " השמן המתפוצץ". אלפרד נבל חקר את היישומים האפשריים לחומר נפיץ זה בשנים </a:t>
            </a:r>
            <a:r>
              <a:rPr lang="he-IL" dirty="0">
                <a:solidFill>
                  <a:schemeClr val="accent5">
                    <a:lumMod val="75000"/>
                  </a:schemeClr>
                </a:solidFill>
              </a:rPr>
              <a:t>1859-1861</a:t>
            </a:r>
            <a:r>
              <a:rPr lang="he-IL" dirty="0"/>
              <a:t>. בשנת 1962 הוא בנה מפעל בשוודיה ליצור הדינמיט באופן בטוח יחסית לתקופה זו. למרות זאת בשנת 1864 המפעל התפוצץ תוך פגיעה והרג במספר עובדים במקום. בהמשך אלפרד נובל רשם פטנט ליצור הניטרוגליצרין. ........ויקיפדיה.</a:t>
            </a:r>
          </a:p>
          <a:p>
            <a:endParaRPr lang="he-IL" dirty="0"/>
          </a:p>
        </p:txBody>
      </p:sp>
    </p:spTree>
    <p:extLst>
      <p:ext uri="{BB962C8B-B14F-4D97-AF65-F5344CB8AC3E}">
        <p14:creationId xmlns:p14="http://schemas.microsoft.com/office/powerpoint/2010/main" val="143878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he-IL" dirty="0"/>
              <a:t>אלפרד נובל</a:t>
            </a:r>
          </a:p>
        </p:txBody>
      </p:sp>
      <p:sp>
        <p:nvSpPr>
          <p:cNvPr id="3" name="Content Placeholder 2"/>
          <p:cNvSpPr>
            <a:spLocks noGrp="1"/>
          </p:cNvSpPr>
          <p:nvPr>
            <p:ph idx="1"/>
          </p:nvPr>
        </p:nvSpPr>
        <p:spPr/>
        <p:txBody>
          <a:bodyPr/>
          <a:lstStyle/>
          <a:p>
            <a:r>
              <a:rPr lang="he-IL" dirty="0"/>
              <a:t>,....אלפרד נובל הוסיף חרסית עשירה בצורן. התערובת הייתה יציבה יותר אך שמרה על תכונות הפיצוץ של הניטרוגליצרין. כמו כן היה אפשר לייצר בעזרת התערובת מוטות ובעזרתם לפוצץ סלעים בעזרת חורי קידוח.  בעקבות זאת הוקמו מפעלים נוספים לייצור הדינמיט. המילה "</a:t>
            </a:r>
            <a:r>
              <a:rPr lang="he-IL" dirty="0" err="1"/>
              <a:t>דינאמיס</a:t>
            </a:r>
            <a:r>
              <a:rPr lang="he-IL" dirty="0"/>
              <a:t>" ביוונית פירושה </a:t>
            </a:r>
            <a:r>
              <a:rPr lang="he-IL" dirty="0" err="1"/>
              <a:t>כח</a:t>
            </a:r>
            <a:r>
              <a:rPr lang="he-IL" dirty="0"/>
              <a:t>, נובל החליט לקרא לתערובת שהמציא דינמיט בעקבות הביטוי היווני. </a:t>
            </a:r>
          </a:p>
          <a:p>
            <a:endParaRPr lang="he-IL" dirty="0"/>
          </a:p>
          <a:p>
            <a:br>
              <a:rPr lang="he-IL" dirty="0"/>
            </a:br>
            <a:endParaRPr lang="he-IL" dirty="0"/>
          </a:p>
          <a:p>
            <a:endParaRPr lang="he-IL" dirty="0"/>
          </a:p>
          <a:p>
            <a:r>
              <a:rPr lang="he-IL" dirty="0"/>
              <a:t>מקור </a:t>
            </a:r>
            <a:r>
              <a:rPr lang="he-IL" dirty="0">
                <a:solidFill>
                  <a:srgbClr val="FF0000"/>
                </a:solidFill>
                <a:hlinkClick r:id="rId2"/>
              </a:rPr>
              <a:t>ממכון דוידסון</a:t>
            </a:r>
            <a:endParaRPr lang="he-IL" dirty="0">
              <a:solidFill>
                <a:srgbClr val="FF0000"/>
              </a:solidFill>
            </a:endParaRPr>
          </a:p>
        </p:txBody>
      </p:sp>
      <p:pic>
        <p:nvPicPr>
          <p:cNvPr id="4" name="תמונה 1" descr="צוואתו של נובל"/>
          <p:cNvPicPr/>
          <p:nvPr/>
        </p:nvPicPr>
        <p:blipFill>
          <a:blip r:embed="rId3"/>
          <a:stretch>
            <a:fillRect/>
          </a:stretch>
        </p:blipFill>
        <p:spPr>
          <a:xfrm>
            <a:off x="2364206" y="3992479"/>
            <a:ext cx="7211956" cy="1536700"/>
          </a:xfrm>
          <a:prstGeom prst="rect">
            <a:avLst/>
          </a:prstGeom>
        </p:spPr>
      </p:pic>
    </p:spTree>
    <p:extLst>
      <p:ext uri="{BB962C8B-B14F-4D97-AF65-F5344CB8AC3E}">
        <p14:creationId xmlns:p14="http://schemas.microsoft.com/office/powerpoint/2010/main" val="3137728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he-IL" dirty="0"/>
              <a:t>על חומצה </a:t>
            </a:r>
            <a:r>
              <a:rPr lang="he-IL" dirty="0" err="1"/>
              <a:t>פורמית</a:t>
            </a:r>
            <a:r>
              <a:rPr lang="he-IL" dirty="0"/>
              <a:t> – מאת אמירה אלוש</a:t>
            </a:r>
          </a:p>
        </p:txBody>
      </p:sp>
      <p:sp>
        <p:nvSpPr>
          <p:cNvPr id="3" name="Content Placeholder 2"/>
          <p:cNvSpPr>
            <a:spLocks noGrp="1"/>
          </p:cNvSpPr>
          <p:nvPr>
            <p:ph idx="1"/>
          </p:nvPr>
        </p:nvSpPr>
        <p:spPr/>
        <p:txBody>
          <a:bodyPr>
            <a:normAutofit/>
          </a:bodyPr>
          <a:lstStyle/>
          <a:p>
            <a:r>
              <a:rPr lang="he-IL" dirty="0"/>
              <a:t>חומצה </a:t>
            </a:r>
            <a:r>
              <a:rPr lang="he-IL" dirty="0" err="1"/>
              <a:t>פורמית</a:t>
            </a:r>
            <a:r>
              <a:rPr lang="he-IL" dirty="0"/>
              <a:t> נמצאת בטבע במיוחד בנשיכה או בעקיצות של חרקים, במיוחד של דבורים ונמלים. </a:t>
            </a:r>
            <a:endParaRPr lang="en-US" dirty="0"/>
          </a:p>
          <a:p>
            <a:r>
              <a:rPr lang="he-IL" dirty="0">
                <a:solidFill>
                  <a:srgbClr val="FF0000"/>
                </a:solidFill>
              </a:rPr>
              <a:t>אל </a:t>
            </a:r>
            <a:r>
              <a:rPr lang="he-IL" dirty="0" err="1">
                <a:solidFill>
                  <a:srgbClr val="FF0000"/>
                </a:solidFill>
              </a:rPr>
              <a:t>כימאיים</a:t>
            </a:r>
            <a:r>
              <a:rPr lang="he-IL" dirty="0">
                <a:solidFill>
                  <a:srgbClr val="FF0000"/>
                </a:solidFill>
              </a:rPr>
              <a:t> </a:t>
            </a:r>
            <a:r>
              <a:rPr lang="he-IL" dirty="0"/>
              <a:t>גילו במאה ה-15 שקינים של נמלים פולטים אדים חומציים. בשנת </a:t>
            </a:r>
            <a:r>
              <a:rPr lang="he-IL" dirty="0">
                <a:solidFill>
                  <a:srgbClr val="FF0000"/>
                </a:solidFill>
              </a:rPr>
              <a:t>1671 </a:t>
            </a:r>
            <a:r>
              <a:rPr lang="he-IL" dirty="0"/>
              <a:t>הבחין המדען ג'ון </a:t>
            </a:r>
            <a:r>
              <a:rPr lang="he-IL" dirty="0" err="1"/>
              <a:t>ריי</a:t>
            </a:r>
            <a:r>
              <a:rPr lang="he-IL" dirty="0"/>
              <a:t> שהמתכות ברזל ועופרת עוברות קורוזיה באוויר מעל קיני נמלים. כאשר זיקקו זיקוק של קיטור נמלים, התקבל נוזל שקוף שהגיב עם עופרת. החומצה </a:t>
            </a:r>
            <a:r>
              <a:rPr lang="he-IL" dirty="0" err="1"/>
              <a:t>הפורמית</a:t>
            </a:r>
            <a:r>
              <a:rPr lang="he-IL" dirty="0"/>
              <a:t> שהתקבלה בזיקוק היא חומצה חזקה.</a:t>
            </a:r>
            <a:endParaRPr lang="en-US" dirty="0"/>
          </a:p>
          <a:p>
            <a:r>
              <a:rPr lang="he-IL" dirty="0"/>
              <a:t>תכונות החומצה </a:t>
            </a:r>
            <a:r>
              <a:rPr lang="he-IL" dirty="0" err="1"/>
              <a:t>פורמית</a:t>
            </a:r>
            <a:r>
              <a:rPr lang="he-IL" dirty="0"/>
              <a:t>: היא החומצה החזקה ביותר בכל החומצות האורגניות הלא </a:t>
            </a:r>
            <a:r>
              <a:rPr lang="he-IL" dirty="0" err="1"/>
              <a:t>מותמרות</a:t>
            </a:r>
            <a:r>
              <a:rPr lang="he-IL" dirty="0"/>
              <a:t> ומתפרקת לפחמן חד חמצני או דו-חמצני ומים. היא נוזל בטמפרטורת החדר, מסיסה במים, בעלת טמפרטורת היתוך של  </a:t>
            </a:r>
            <a:r>
              <a:rPr lang="en-US" dirty="0"/>
              <a:t>8.4 </a:t>
            </a:r>
            <a:r>
              <a:rPr lang="en-US" baseline="30000" dirty="0"/>
              <a:t>0</a:t>
            </a:r>
            <a:r>
              <a:rPr lang="en-US" dirty="0"/>
              <a:t>C   </a:t>
            </a:r>
            <a:r>
              <a:rPr lang="he-IL" dirty="0"/>
              <a:t>  וטמפרטורת רתיחה של </a:t>
            </a:r>
            <a:r>
              <a:rPr lang="en-US" dirty="0"/>
              <a:t>.100.8 </a:t>
            </a:r>
            <a:r>
              <a:rPr lang="en-US" baseline="30000" dirty="0"/>
              <a:t>0</a:t>
            </a:r>
            <a:r>
              <a:rPr lang="en-US" dirty="0"/>
              <a:t>C </a:t>
            </a:r>
            <a:r>
              <a:rPr lang="he-IL" dirty="0"/>
              <a:t>החומצה </a:t>
            </a:r>
            <a:r>
              <a:rPr lang="he-IL" dirty="0" err="1"/>
              <a:t>הפורמית</a:t>
            </a:r>
            <a:r>
              <a:rPr lang="he-IL" dirty="0"/>
              <a:t> עוברת </a:t>
            </a:r>
            <a:r>
              <a:rPr lang="he-IL" dirty="0" err="1"/>
              <a:t>דימריזציה</a:t>
            </a:r>
            <a:r>
              <a:rPr lang="he-IL" dirty="0"/>
              <a:t> במצב צבירה גזי. </a:t>
            </a:r>
            <a:endParaRPr lang="en-US" dirty="0"/>
          </a:p>
        </p:txBody>
      </p:sp>
    </p:spTree>
    <p:extLst>
      <p:ext uri="{BB962C8B-B14F-4D97-AF65-F5344CB8AC3E}">
        <p14:creationId xmlns:p14="http://schemas.microsoft.com/office/powerpoint/2010/main" val="4123374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he-IL" dirty="0"/>
              <a:t>חומצה </a:t>
            </a:r>
            <a:r>
              <a:rPr lang="he-IL" dirty="0" err="1"/>
              <a:t>פורמית</a:t>
            </a:r>
            <a:r>
              <a:rPr lang="he-IL" dirty="0"/>
              <a:t> ...המשך</a:t>
            </a:r>
          </a:p>
        </p:txBody>
      </p:sp>
      <p:sp>
        <p:nvSpPr>
          <p:cNvPr id="3" name="Content Placeholder 2"/>
          <p:cNvSpPr>
            <a:spLocks noGrp="1"/>
          </p:cNvSpPr>
          <p:nvPr>
            <p:ph idx="1"/>
          </p:nvPr>
        </p:nvSpPr>
        <p:spPr/>
        <p:txBody>
          <a:bodyPr>
            <a:normAutofit fontScale="70000" lnSpcReduction="20000"/>
          </a:bodyPr>
          <a:lstStyle/>
          <a:p>
            <a:r>
              <a:rPr lang="he-IL" sz="3000" dirty="0"/>
              <a:t>משנות השישים ידועה החומצה </a:t>
            </a:r>
            <a:r>
              <a:rPr lang="he-IL" sz="3000" dirty="0" err="1"/>
              <a:t>הפורמית</a:t>
            </a:r>
            <a:r>
              <a:rPr lang="he-IL" sz="3000" dirty="0"/>
              <a:t> כחומר </a:t>
            </a:r>
            <a:r>
              <a:rPr lang="he-IL" sz="3000" dirty="0" err="1"/>
              <a:t>אנטיבקטריאלי</a:t>
            </a:r>
            <a:r>
              <a:rPr lang="he-IL" sz="3000" dirty="0"/>
              <a:t>, וכחומר הדברה כנגד סלמונלה וטפילים של דבורים, גם בעלי חיים כגון ציפורים משפשפים את כנפיהם על נמלים כנראה כדי להקטין את מספר הטפילים שעוקצים אותם. </a:t>
            </a:r>
          </a:p>
          <a:p>
            <a:r>
              <a:rPr lang="he-IL" sz="3000" dirty="0"/>
              <a:t>חומצה </a:t>
            </a:r>
            <a:r>
              <a:rPr lang="he-IL" sz="3000" dirty="0" err="1"/>
              <a:t>פורמית</a:t>
            </a:r>
            <a:r>
              <a:rPr lang="he-IL" sz="3000" dirty="0"/>
              <a:t> משמשת כחומר משמר במזון לחיות משק, מלחים של חומצה </a:t>
            </a:r>
            <a:r>
              <a:rPr lang="he-IL" sz="3000" dirty="0" err="1"/>
              <a:t>פורמית</a:t>
            </a:r>
            <a:r>
              <a:rPr lang="he-IL" sz="3000" dirty="0"/>
              <a:t> משמשים כחומר מונע קיפאון...</a:t>
            </a:r>
          </a:p>
          <a:p>
            <a:r>
              <a:rPr lang="he-IL" sz="3000" dirty="0"/>
              <a:t> החומצה </a:t>
            </a:r>
            <a:r>
              <a:rPr lang="he-IL" sz="3000" dirty="0" err="1"/>
              <a:t>הפורמית</a:t>
            </a:r>
            <a:r>
              <a:rPr lang="he-IL" sz="3000" dirty="0"/>
              <a:t> משולבת בתהליך צביעת הבדים וכן בתעשיית עיבוד עורות. הוספת חומצה </a:t>
            </a:r>
            <a:r>
              <a:rPr lang="he-IL" sz="3000" dirty="0" err="1"/>
              <a:t>פורמית</a:t>
            </a:r>
            <a:r>
              <a:rPr lang="he-IL" sz="3000" dirty="0"/>
              <a:t> משפרת את הפרדת הגופרית מתחמוצות של גופרית הנפלטות משריפת פחם. </a:t>
            </a:r>
            <a:endParaRPr lang="en-US" dirty="0"/>
          </a:p>
          <a:p>
            <a:pPr lvl="0"/>
            <a:r>
              <a:rPr lang="he-IL" dirty="0"/>
              <a:t>ויקיפדיה -חומצה </a:t>
            </a:r>
            <a:r>
              <a:rPr lang="he-IL" dirty="0" err="1"/>
              <a:t>פורמית</a:t>
            </a:r>
            <a:endParaRPr lang="en-US" dirty="0"/>
          </a:p>
          <a:p>
            <a:pPr lvl="0"/>
            <a:r>
              <a:rPr lang="en-US" u="sng" dirty="0">
                <a:hlinkClick r:id="rId2"/>
              </a:rPr>
              <a:t>https://onlinelibrary.wiley.com/doi/pdf/10.1002/14356007.a12_013.pub3</a:t>
            </a:r>
            <a:endParaRPr lang="en-US" dirty="0"/>
          </a:p>
          <a:p>
            <a:pPr lvl="0"/>
            <a:r>
              <a:rPr lang="en-US" u="sng" dirty="0">
                <a:hlinkClick r:id="rId3"/>
              </a:rPr>
              <a:t>http://acidpedia.org/formic_acid/</a:t>
            </a:r>
            <a:endParaRPr lang="en-US" dirty="0"/>
          </a:p>
          <a:p>
            <a:endParaRPr lang="he-IL" dirty="0"/>
          </a:p>
          <a:p>
            <a:endParaRPr lang="he-IL" dirty="0"/>
          </a:p>
        </p:txBody>
      </p:sp>
    </p:spTree>
    <p:extLst>
      <p:ext uri="{BB962C8B-B14F-4D97-AF65-F5344CB8AC3E}">
        <p14:creationId xmlns:p14="http://schemas.microsoft.com/office/powerpoint/2010/main" val="729445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he-IL" dirty="0"/>
              <a:t>העידן המודרני</a:t>
            </a:r>
          </a:p>
        </p:txBody>
      </p:sp>
      <p:sp>
        <p:nvSpPr>
          <p:cNvPr id="3" name="Content Placeholder 2"/>
          <p:cNvSpPr>
            <a:spLocks noGrp="1"/>
          </p:cNvSpPr>
          <p:nvPr>
            <p:ph idx="1"/>
          </p:nvPr>
        </p:nvSpPr>
        <p:spPr/>
        <p:txBody>
          <a:bodyPr/>
          <a:lstStyle/>
          <a:p>
            <a:pPr algn="r" rtl="1"/>
            <a:r>
              <a:rPr lang="he-IL" dirty="0"/>
              <a:t>המהפכה התעשייתית – תחילת המאה ה- 19</a:t>
            </a:r>
          </a:p>
          <a:p>
            <a:pPr algn="r" rtl="1"/>
            <a:r>
              <a:rPr lang="he-IL" dirty="0"/>
              <a:t>החלה בבריטניה: זמינות ברזל ופחם</a:t>
            </a:r>
          </a:p>
          <a:p>
            <a:pPr algn="r" rtl="1"/>
            <a:r>
              <a:rPr lang="he-IL" dirty="0"/>
              <a:t>פיתוח מכונות הביא לייצור המוני</a:t>
            </a:r>
          </a:p>
          <a:p>
            <a:pPr algn="r" rtl="1"/>
            <a:r>
              <a:rPr lang="he-IL" dirty="0"/>
              <a:t>מעבר לערים ושימוש גדל </a:t>
            </a:r>
            <a:r>
              <a:rPr lang="he-IL" dirty="0" err="1"/>
              <a:t>בדלקים</a:t>
            </a:r>
            <a:r>
              <a:rPr lang="he-IL" dirty="0"/>
              <a:t> (בעיקר פחם) </a:t>
            </a:r>
          </a:p>
          <a:p>
            <a:pPr algn="r" rtl="1"/>
            <a:r>
              <a:rPr lang="he-IL" dirty="0"/>
              <a:t>המצאת מנוע הקיטור (הפעלת רכבות).</a:t>
            </a:r>
          </a:p>
        </p:txBody>
      </p:sp>
    </p:spTree>
    <p:extLst>
      <p:ext uri="{BB962C8B-B14F-4D97-AF65-F5344CB8AC3E}">
        <p14:creationId xmlns:p14="http://schemas.microsoft.com/office/powerpoint/2010/main" val="2772309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he-IL" dirty="0"/>
              <a:t>התפתחות המדע / כימיה</a:t>
            </a:r>
          </a:p>
        </p:txBody>
      </p:sp>
      <p:sp>
        <p:nvSpPr>
          <p:cNvPr id="3" name="Content Placeholder 2"/>
          <p:cNvSpPr>
            <a:spLocks noGrp="1"/>
          </p:cNvSpPr>
          <p:nvPr>
            <p:ph idx="1"/>
          </p:nvPr>
        </p:nvSpPr>
        <p:spPr/>
        <p:txBody>
          <a:bodyPr>
            <a:normAutofit/>
          </a:bodyPr>
          <a:lstStyle/>
          <a:p>
            <a:pPr algn="r" rtl="1"/>
            <a:r>
              <a:rPr lang="he-IL" dirty="0"/>
              <a:t>הפילוסופים היוונים: </a:t>
            </a:r>
            <a:r>
              <a:rPr lang="he-IL" dirty="0" err="1"/>
              <a:t>דמוקריטוס</a:t>
            </a:r>
            <a:r>
              <a:rPr lang="he-IL" dirty="0"/>
              <a:t> (החומר בנוי מחלקיקים ) לעומת אריסטו- החומר רציף.   </a:t>
            </a:r>
          </a:p>
          <a:p>
            <a:pPr algn="r" rtl="1"/>
            <a:r>
              <a:rPr lang="he-IL" dirty="0"/>
              <a:t>תורת ארבעת היסודות של אריסטו-אדמה, אוויר, אש, מים. </a:t>
            </a:r>
          </a:p>
          <a:p>
            <a:pPr algn="r" rtl="1"/>
            <a:r>
              <a:rPr lang="he-IL" dirty="0"/>
              <a:t>האלכימאים: מסתורין, שיטות, גילוי יסודות, שיטות הפרדה. </a:t>
            </a:r>
          </a:p>
          <a:p>
            <a:pPr algn="r" rtl="1"/>
            <a:r>
              <a:rPr lang="he-IL" dirty="0"/>
              <a:t>המים כתרכובת, תורת הפלוגיסטון</a:t>
            </a:r>
          </a:p>
          <a:p>
            <a:pPr algn="r" rtl="1"/>
            <a:r>
              <a:rPr lang="he-IL" dirty="0"/>
              <a:t>המהפכה המדעית</a:t>
            </a:r>
          </a:p>
          <a:p>
            <a:pPr algn="r" rtl="1"/>
            <a:r>
              <a:rPr lang="he-IL" dirty="0"/>
              <a:t>תיאוריות שנפלו – תורת הפלוגיסטון או תורת </a:t>
            </a:r>
            <a:r>
              <a:rPr lang="he-IL" dirty="0" err="1"/>
              <a:t>הקלוריק</a:t>
            </a:r>
            <a:r>
              <a:rPr lang="he-IL" dirty="0"/>
              <a:t> או ( סיבוב כדור הרץ סביב השמש)</a:t>
            </a:r>
          </a:p>
          <a:p>
            <a:pPr algn="r" rtl="1"/>
            <a:r>
              <a:rPr lang="he-IL" u="sng" dirty="0"/>
              <a:t>כימאים</a:t>
            </a:r>
            <a:r>
              <a:rPr lang="he-IL" dirty="0"/>
              <a:t> ראשונים – </a:t>
            </a:r>
            <a:r>
              <a:rPr lang="he-IL" dirty="0" err="1"/>
              <a:t>לבואזייה</a:t>
            </a:r>
            <a:r>
              <a:rPr lang="he-IL" dirty="0"/>
              <a:t>, בויל, </a:t>
            </a:r>
          </a:p>
          <a:p>
            <a:pPr algn="r" rtl="1"/>
            <a:r>
              <a:rPr lang="he-IL" dirty="0"/>
              <a:t>התפתחות התיאוריה של הבנת מבנה האטום</a:t>
            </a:r>
          </a:p>
          <a:p>
            <a:pPr algn="r" rtl="1"/>
            <a:endParaRPr lang="he-IL" dirty="0"/>
          </a:p>
        </p:txBody>
      </p:sp>
    </p:spTree>
    <p:extLst>
      <p:ext uri="{BB962C8B-B14F-4D97-AF65-F5344CB8AC3E}">
        <p14:creationId xmlns:p14="http://schemas.microsoft.com/office/powerpoint/2010/main" val="181592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1762</TotalTime>
  <Words>1800</Words>
  <Application>Microsoft Office PowerPoint</Application>
  <PresentationFormat>Widescreen</PresentationFormat>
  <Paragraphs>210</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Century Gothic</vt:lpstr>
      <vt:lpstr>Courier New</vt:lpstr>
      <vt:lpstr>Wingdings 3</vt:lpstr>
      <vt:lpstr>Ion Boardroom</vt:lpstr>
      <vt:lpstr>מפגש סינכרוני שני   11.6</vt:lpstr>
      <vt:lpstr>התגובה הכימית הראשונה- שרפה</vt:lpstr>
      <vt:lpstr>נקודות ציון בהיסטוריה האנושית </vt:lpstr>
      <vt:lpstr>"חומרים"  שמורים שלחו – מטלה 3</vt:lpstr>
      <vt:lpstr>אלפרד נובל</vt:lpstr>
      <vt:lpstr>על חומצה פורמית – מאת אמירה אלוש</vt:lpstr>
      <vt:lpstr>חומצה פורמית ...המשך</vt:lpstr>
      <vt:lpstr>העידן המודרני</vt:lpstr>
      <vt:lpstr>התפתחות המדע / כימיה</vt:lpstr>
      <vt:lpstr>משחק השלשות ברשת</vt:lpstr>
      <vt:lpstr>משחק השלשות בכיתה</vt:lpstr>
      <vt:lpstr>מדע</vt:lpstr>
      <vt:lpstr>מדען</vt:lpstr>
      <vt:lpstr>תהליך החקר המדעי</vt:lpstr>
      <vt:lpstr>ניסויים ששינו את ההבנה שלנו על תופעות מדעיות</vt:lpstr>
      <vt:lpstr>"חקר" בעת העתיקה</vt:lpstr>
      <vt:lpstr>האלכימאים</vt:lpstr>
      <vt:lpstr>זיקוק</vt:lpstr>
      <vt:lpstr>הסתכלות נוספת על האלכימאים</vt:lpstr>
      <vt:lpstr>  הניג בראנד 1669   אלכימאי ידוע  </vt:lpstr>
      <vt:lpstr>ניסוי קדום ושחזורו</vt:lpstr>
      <vt:lpstr>ניסוי לבואזייה  1708 </vt:lpstr>
      <vt:lpstr>התפתחות התיאוריה האטומית הניסויים החשובים היו אלו שהפריכו תיאוריות </vt:lpstr>
      <vt:lpstr>התפתחות המדע והשפעה על ההיסטוריה – המקרה של המהפכה התעשייתית</vt:lpstr>
      <vt:lpstr>מגלים וממציאים </vt:lpstr>
      <vt:lpstr>מגלים וממציאים אמרות מעניינות</vt:lpstr>
      <vt:lpstr>תומס אלווה אדיסון</vt:lpstr>
      <vt:lpstr>מקצת מהמדענים המפורסמים מישראל</vt:lpstr>
      <vt:lpstr>תחום דעת:  היסטוריה ופילוסופיה של המדע מקורות מידע</vt:lpstr>
      <vt:lpstr>סיכום הנושא</vt:lpstr>
      <vt:lpstr>סדרות</vt:lpstr>
    </vt:vector>
  </TitlesOfParts>
  <Company>Weizmann Institute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הכימיה בעבר</dc:title>
  <dc:creator>WICC</dc:creator>
  <cp:lastModifiedBy>Shelly Livne</cp:lastModifiedBy>
  <cp:revision>55</cp:revision>
  <cp:lastPrinted>2018-05-22T10:28:10Z</cp:lastPrinted>
  <dcterms:created xsi:type="dcterms:W3CDTF">2018-05-22T10:21:55Z</dcterms:created>
  <dcterms:modified xsi:type="dcterms:W3CDTF">2025-12-23T13:29:11Z</dcterms:modified>
</cp:coreProperties>
</file>