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handoutMasterIdLst>
    <p:handoutMasterId r:id="rId29"/>
  </p:handoutMasterIdLst>
  <p:sldIdLst>
    <p:sldId id="256" r:id="rId2"/>
    <p:sldId id="257" r:id="rId3"/>
    <p:sldId id="259" r:id="rId4"/>
    <p:sldId id="258" r:id="rId5"/>
    <p:sldId id="266" r:id="rId6"/>
    <p:sldId id="279" r:id="rId7"/>
    <p:sldId id="297" r:id="rId8"/>
    <p:sldId id="267" r:id="rId9"/>
    <p:sldId id="299" r:id="rId10"/>
    <p:sldId id="263" r:id="rId11"/>
    <p:sldId id="265" r:id="rId12"/>
    <p:sldId id="280" r:id="rId13"/>
    <p:sldId id="302" r:id="rId14"/>
    <p:sldId id="264" r:id="rId15"/>
    <p:sldId id="281" r:id="rId16"/>
    <p:sldId id="283" r:id="rId17"/>
    <p:sldId id="300" r:id="rId18"/>
    <p:sldId id="301" r:id="rId19"/>
    <p:sldId id="284" r:id="rId20"/>
    <p:sldId id="298" r:id="rId21"/>
    <p:sldId id="286" r:id="rId22"/>
    <p:sldId id="287" r:id="rId23"/>
    <p:sldId id="285" r:id="rId24"/>
    <p:sldId id="262" r:id="rId25"/>
    <p:sldId id="260" r:id="rId26"/>
    <p:sldId id="276" r:id="rId27"/>
    <p:sldId id="296" r:id="rId28"/>
  </p:sldIdLst>
  <p:sldSz cx="12192000" cy="6858000"/>
  <p:notesSz cx="6797675" cy="9928225"/>
  <p:defaultTextStyle>
    <a:defPPr>
      <a:defRPr lang="he-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650" autoAdjust="0"/>
    <p:restoredTop sz="94660"/>
  </p:normalViewPr>
  <p:slideViewPr>
    <p:cSldViewPr snapToGrid="0">
      <p:cViewPr varScale="1">
        <p:scale>
          <a:sx n="74" d="100"/>
          <a:sy n="74" d="100"/>
        </p:scale>
        <p:origin x="106" y="221"/>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64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r">
              <a:defRPr sz="1200"/>
            </a:lvl1pPr>
          </a:lstStyle>
          <a:p>
            <a:endParaRPr lang="he-IL"/>
          </a:p>
        </p:txBody>
      </p:sp>
      <p:sp>
        <p:nvSpPr>
          <p:cNvPr id="3" name="Date Placehold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l">
              <a:defRPr sz="1200"/>
            </a:lvl1pPr>
          </a:lstStyle>
          <a:p>
            <a:fld id="{77DD6382-8D3D-49A1-8A93-1FBD08B801A1}" type="datetimeFigureOut">
              <a:rPr lang="he-IL" smtClean="0"/>
              <a:t>כ"ו/כסלו/תשפ"ו</a:t>
            </a:fld>
            <a:endParaRPr lang="he-IL"/>
          </a:p>
        </p:txBody>
      </p:sp>
      <p:sp>
        <p:nvSpPr>
          <p:cNvPr id="4" name="Footer Placeholder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r">
              <a:defRPr sz="1200"/>
            </a:lvl1pPr>
          </a:lstStyle>
          <a:p>
            <a:endParaRPr lang="he-IL"/>
          </a:p>
        </p:txBody>
      </p:sp>
      <p:sp>
        <p:nvSpPr>
          <p:cNvPr id="5" name="Slide Number Placeholder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l">
              <a:defRPr sz="1200"/>
            </a:lvl1pPr>
          </a:lstStyle>
          <a:p>
            <a:fld id="{07706DC5-648F-49E4-A2B2-380D18CCD39F}" type="slidenum">
              <a:rPr lang="he-IL" smtClean="0"/>
              <a:t>‹#›</a:t>
            </a:fld>
            <a:endParaRPr lang="he-IL"/>
          </a:p>
        </p:txBody>
      </p:sp>
    </p:spTree>
    <p:extLst>
      <p:ext uri="{BB962C8B-B14F-4D97-AF65-F5344CB8AC3E}">
        <p14:creationId xmlns:p14="http://schemas.microsoft.com/office/powerpoint/2010/main" val="236771583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E7B088B-E531-49A7-87CE-10C421F0E28C}" type="datetimeFigureOut">
              <a:rPr lang="he-IL" smtClean="0"/>
              <a:t>כ"ו/כסלו/תשפ"ו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E5FB005-8074-4D1F-8AC8-2A95C2717F55}" type="slidenum">
              <a:rPr lang="he-IL" smtClean="0"/>
              <a:t>‹#›</a:t>
            </a:fld>
            <a:endParaRPr lang="he-IL"/>
          </a:p>
        </p:txBody>
      </p:sp>
    </p:spTree>
    <p:extLst>
      <p:ext uri="{BB962C8B-B14F-4D97-AF65-F5344CB8AC3E}">
        <p14:creationId xmlns:p14="http://schemas.microsoft.com/office/powerpoint/2010/main" val="1529186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7B088B-E531-49A7-87CE-10C421F0E28C}" type="datetimeFigureOut">
              <a:rPr lang="he-IL" smtClean="0"/>
              <a:t>כ"ו/כסלו/תשפ"ו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E5FB005-8074-4D1F-8AC8-2A95C2717F55}" type="slidenum">
              <a:rPr lang="he-IL" smtClean="0"/>
              <a:t>‹#›</a:t>
            </a:fld>
            <a:endParaRPr lang="he-IL"/>
          </a:p>
        </p:txBody>
      </p:sp>
    </p:spTree>
    <p:extLst>
      <p:ext uri="{BB962C8B-B14F-4D97-AF65-F5344CB8AC3E}">
        <p14:creationId xmlns:p14="http://schemas.microsoft.com/office/powerpoint/2010/main" val="381179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7B088B-E531-49A7-87CE-10C421F0E28C}" type="datetimeFigureOut">
              <a:rPr lang="he-IL" smtClean="0"/>
              <a:t>כ"ו/כסלו/תשפ"ו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E5FB005-8074-4D1F-8AC8-2A95C2717F55}" type="slidenum">
              <a:rPr lang="he-IL" smtClean="0"/>
              <a:t>‹#›</a:t>
            </a:fld>
            <a:endParaRPr lang="he-I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22659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7B088B-E531-49A7-87CE-10C421F0E28C}" type="datetimeFigureOut">
              <a:rPr lang="he-IL" smtClean="0"/>
              <a:t>כ"ו/כסלו/תשפ"ו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E5FB005-8074-4D1F-8AC8-2A95C2717F55}" type="slidenum">
              <a:rPr lang="he-IL" smtClean="0"/>
              <a:t>‹#›</a:t>
            </a:fld>
            <a:endParaRPr lang="he-IL"/>
          </a:p>
        </p:txBody>
      </p:sp>
    </p:spTree>
    <p:extLst>
      <p:ext uri="{BB962C8B-B14F-4D97-AF65-F5344CB8AC3E}">
        <p14:creationId xmlns:p14="http://schemas.microsoft.com/office/powerpoint/2010/main" val="1480472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7B088B-E531-49A7-87CE-10C421F0E28C}" type="datetimeFigureOut">
              <a:rPr lang="he-IL" smtClean="0"/>
              <a:t>כ"ו/כסלו/תשפ"ו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E5FB005-8074-4D1F-8AC8-2A95C2717F55}" type="slidenum">
              <a:rPr lang="he-IL" smtClean="0"/>
              <a:t>‹#›</a:t>
            </a:fld>
            <a:endParaRPr lang="he-I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01138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7B088B-E531-49A7-87CE-10C421F0E28C}" type="datetimeFigureOut">
              <a:rPr lang="he-IL" smtClean="0"/>
              <a:t>כ"ו/כסלו/תשפ"ו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E5FB005-8074-4D1F-8AC8-2A95C2717F55}" type="slidenum">
              <a:rPr lang="he-IL" smtClean="0"/>
              <a:t>‹#›</a:t>
            </a:fld>
            <a:endParaRPr lang="he-IL"/>
          </a:p>
        </p:txBody>
      </p:sp>
    </p:spTree>
    <p:extLst>
      <p:ext uri="{BB962C8B-B14F-4D97-AF65-F5344CB8AC3E}">
        <p14:creationId xmlns:p14="http://schemas.microsoft.com/office/powerpoint/2010/main" val="3001147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7B088B-E531-49A7-87CE-10C421F0E28C}" type="datetimeFigureOut">
              <a:rPr lang="he-IL" smtClean="0"/>
              <a:t>כ"ו/כסלו/תשפ"ו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E5FB005-8074-4D1F-8AC8-2A95C2717F55}" type="slidenum">
              <a:rPr lang="he-IL" smtClean="0"/>
              <a:t>‹#›</a:t>
            </a:fld>
            <a:endParaRPr lang="he-IL"/>
          </a:p>
        </p:txBody>
      </p:sp>
    </p:spTree>
    <p:extLst>
      <p:ext uri="{BB962C8B-B14F-4D97-AF65-F5344CB8AC3E}">
        <p14:creationId xmlns:p14="http://schemas.microsoft.com/office/powerpoint/2010/main" val="4185513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7B088B-E531-49A7-87CE-10C421F0E28C}" type="datetimeFigureOut">
              <a:rPr lang="he-IL" smtClean="0"/>
              <a:t>כ"ו/כסלו/תשפ"ו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E5FB005-8074-4D1F-8AC8-2A95C2717F55}" type="slidenum">
              <a:rPr lang="he-IL" smtClean="0"/>
              <a:t>‹#›</a:t>
            </a:fld>
            <a:endParaRPr lang="he-IL"/>
          </a:p>
        </p:txBody>
      </p:sp>
    </p:spTree>
    <p:extLst>
      <p:ext uri="{BB962C8B-B14F-4D97-AF65-F5344CB8AC3E}">
        <p14:creationId xmlns:p14="http://schemas.microsoft.com/office/powerpoint/2010/main" val="634933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7B088B-E531-49A7-87CE-10C421F0E28C}" type="datetimeFigureOut">
              <a:rPr lang="he-IL" smtClean="0"/>
              <a:t>כ"ו/כסלו/תשפ"ו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E5FB005-8074-4D1F-8AC8-2A95C2717F55}" type="slidenum">
              <a:rPr lang="he-IL" smtClean="0"/>
              <a:t>‹#›</a:t>
            </a:fld>
            <a:endParaRPr lang="he-IL"/>
          </a:p>
        </p:txBody>
      </p:sp>
    </p:spTree>
    <p:extLst>
      <p:ext uri="{BB962C8B-B14F-4D97-AF65-F5344CB8AC3E}">
        <p14:creationId xmlns:p14="http://schemas.microsoft.com/office/powerpoint/2010/main" val="1231868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7B088B-E531-49A7-87CE-10C421F0E28C}" type="datetimeFigureOut">
              <a:rPr lang="he-IL" smtClean="0"/>
              <a:t>כ"ו/כסלו/תשפ"ו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E5FB005-8074-4D1F-8AC8-2A95C2717F55}" type="slidenum">
              <a:rPr lang="he-IL" smtClean="0"/>
              <a:t>‹#›</a:t>
            </a:fld>
            <a:endParaRPr lang="he-IL"/>
          </a:p>
        </p:txBody>
      </p:sp>
    </p:spTree>
    <p:extLst>
      <p:ext uri="{BB962C8B-B14F-4D97-AF65-F5344CB8AC3E}">
        <p14:creationId xmlns:p14="http://schemas.microsoft.com/office/powerpoint/2010/main" val="23146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E7B088B-E531-49A7-87CE-10C421F0E28C}" type="datetimeFigureOut">
              <a:rPr lang="he-IL" smtClean="0"/>
              <a:t>כ"ו/כסלו/תשפ"ו</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BE5FB005-8074-4D1F-8AC8-2A95C2717F55}" type="slidenum">
              <a:rPr lang="he-IL" smtClean="0"/>
              <a:t>‹#›</a:t>
            </a:fld>
            <a:endParaRPr lang="he-IL"/>
          </a:p>
        </p:txBody>
      </p:sp>
    </p:spTree>
    <p:extLst>
      <p:ext uri="{BB962C8B-B14F-4D97-AF65-F5344CB8AC3E}">
        <p14:creationId xmlns:p14="http://schemas.microsoft.com/office/powerpoint/2010/main" val="1815566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E7B088B-E531-49A7-87CE-10C421F0E28C}" type="datetimeFigureOut">
              <a:rPr lang="he-IL" smtClean="0"/>
              <a:t>כ"ו/כסלו/תשפ"ו</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BE5FB005-8074-4D1F-8AC8-2A95C2717F55}" type="slidenum">
              <a:rPr lang="he-IL" smtClean="0"/>
              <a:t>‹#›</a:t>
            </a:fld>
            <a:endParaRPr lang="he-IL"/>
          </a:p>
        </p:txBody>
      </p:sp>
    </p:spTree>
    <p:extLst>
      <p:ext uri="{BB962C8B-B14F-4D97-AF65-F5344CB8AC3E}">
        <p14:creationId xmlns:p14="http://schemas.microsoft.com/office/powerpoint/2010/main" val="2411351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E7B088B-E531-49A7-87CE-10C421F0E28C}" type="datetimeFigureOut">
              <a:rPr lang="he-IL" smtClean="0"/>
              <a:t>כ"ו/כסלו/תשפ"ו</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BE5FB005-8074-4D1F-8AC8-2A95C2717F55}" type="slidenum">
              <a:rPr lang="he-IL" smtClean="0"/>
              <a:t>‹#›</a:t>
            </a:fld>
            <a:endParaRPr lang="he-IL"/>
          </a:p>
        </p:txBody>
      </p:sp>
    </p:spTree>
    <p:extLst>
      <p:ext uri="{BB962C8B-B14F-4D97-AF65-F5344CB8AC3E}">
        <p14:creationId xmlns:p14="http://schemas.microsoft.com/office/powerpoint/2010/main" val="3428289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7B088B-E531-49A7-87CE-10C421F0E28C}" type="datetimeFigureOut">
              <a:rPr lang="he-IL" smtClean="0"/>
              <a:t>כ"ו/כסלו/תשפ"ו</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BE5FB005-8074-4D1F-8AC8-2A95C2717F55}" type="slidenum">
              <a:rPr lang="he-IL" smtClean="0"/>
              <a:t>‹#›</a:t>
            </a:fld>
            <a:endParaRPr lang="he-IL"/>
          </a:p>
        </p:txBody>
      </p:sp>
    </p:spTree>
    <p:extLst>
      <p:ext uri="{BB962C8B-B14F-4D97-AF65-F5344CB8AC3E}">
        <p14:creationId xmlns:p14="http://schemas.microsoft.com/office/powerpoint/2010/main" val="170910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7B088B-E531-49A7-87CE-10C421F0E28C}" type="datetimeFigureOut">
              <a:rPr lang="he-IL" smtClean="0"/>
              <a:t>כ"ו/כסלו/תשפ"ו</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BE5FB005-8074-4D1F-8AC8-2A95C2717F55}" type="slidenum">
              <a:rPr lang="he-IL" smtClean="0"/>
              <a:t>‹#›</a:t>
            </a:fld>
            <a:endParaRPr lang="he-IL"/>
          </a:p>
        </p:txBody>
      </p:sp>
    </p:spTree>
    <p:extLst>
      <p:ext uri="{BB962C8B-B14F-4D97-AF65-F5344CB8AC3E}">
        <p14:creationId xmlns:p14="http://schemas.microsoft.com/office/powerpoint/2010/main" val="69103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BE5FB005-8074-4D1F-8AC8-2A95C2717F55}" type="slidenum">
              <a:rPr lang="he-IL" smtClean="0"/>
              <a:t>‹#›</a:t>
            </a:fld>
            <a:endParaRPr lang="he-IL"/>
          </a:p>
        </p:txBody>
      </p:sp>
      <p:sp>
        <p:nvSpPr>
          <p:cNvPr id="5" name="Date Placeholder 4"/>
          <p:cNvSpPr>
            <a:spLocks noGrp="1"/>
          </p:cNvSpPr>
          <p:nvPr>
            <p:ph type="dt" sz="half" idx="10"/>
          </p:nvPr>
        </p:nvSpPr>
        <p:spPr/>
        <p:txBody>
          <a:bodyPr/>
          <a:lstStyle/>
          <a:p>
            <a:fld id="{1E7B088B-E531-49A7-87CE-10C421F0E28C}" type="datetimeFigureOut">
              <a:rPr lang="he-IL" smtClean="0"/>
              <a:t>כ"ו/כסלו/תשפ"ו</a:t>
            </a:fld>
            <a:endParaRPr lang="he-IL"/>
          </a:p>
        </p:txBody>
      </p:sp>
    </p:spTree>
    <p:extLst>
      <p:ext uri="{BB962C8B-B14F-4D97-AF65-F5344CB8AC3E}">
        <p14:creationId xmlns:p14="http://schemas.microsoft.com/office/powerpoint/2010/main" val="2341777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E7B088B-E531-49A7-87CE-10C421F0E28C}" type="datetimeFigureOut">
              <a:rPr lang="he-IL" smtClean="0"/>
              <a:t>כ"ו/כסלו/תשפ"ו</a:t>
            </a:fld>
            <a:endParaRPr lang="he-I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E5FB005-8074-4D1F-8AC8-2A95C2717F55}" type="slidenum">
              <a:rPr lang="he-IL" smtClean="0"/>
              <a:t>‹#›</a:t>
            </a:fld>
            <a:endParaRPr lang="he-IL"/>
          </a:p>
        </p:txBody>
      </p:sp>
    </p:spTree>
    <p:extLst>
      <p:ext uri="{BB962C8B-B14F-4D97-AF65-F5344CB8AC3E}">
        <p14:creationId xmlns:p14="http://schemas.microsoft.com/office/powerpoint/2010/main" val="197798381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Lst>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w3schools.com/colors/colors_rgb.asp"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eureka.org.il/%D7%A6%D7%91%D7%A2%D7%99%D7%9D_%D7%A2%D7%AA%D7%99%D7%A7%D7%99%D7%9D"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www.greenwin.kkl.org.il/features/holidays/purim/natural_colors/" TargetMode="External"/><Relationship Id="rId2" Type="http://schemas.openxmlformats.org/officeDocument/2006/relationships/hyperlink" Target="https://www.youtube.com/watch?v=b5JgooGgwtQ"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youtube.com/watch?v=E8uEmZyy88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moti-art.com/?p=1431#.XQdd7NJva7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title" idx="4294967295"/>
          </p:nvPr>
        </p:nvSpPr>
        <p:spPr>
          <a:xfrm>
            <a:off x="4166755" y="2417330"/>
            <a:ext cx="3279486" cy="10969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r" defTabSz="457200" rtl="1" eaLnBrk="1" fontAlgn="auto" latinLnBrk="0" hangingPunct="1">
              <a:lnSpc>
                <a:spcPct val="100000"/>
              </a:lnSpc>
              <a:spcBef>
                <a:spcPts val="1000"/>
              </a:spcBef>
              <a:spcAft>
                <a:spcPts val="0"/>
              </a:spcAft>
              <a:buClr>
                <a:schemeClr val="accent1"/>
              </a:buClr>
              <a:buSzPct val="80000"/>
              <a:buFont typeface="Wingdings 3" charset="2"/>
              <a:buNone/>
              <a:tabLst/>
              <a:defRPr/>
            </a:pPr>
            <a:r>
              <a:rPr kumimoji="0" lang="he-IL" sz="4400" b="1" i="0" u="none" strike="noStrike" kern="1200" cap="none" spc="0" normalizeH="0" baseline="0" noProof="0" dirty="0">
                <a:ln>
                  <a:noFill/>
                </a:ln>
                <a:solidFill>
                  <a:srgbClr val="002060"/>
                </a:solidFill>
                <a:effectLst/>
                <a:uLnTx/>
                <a:uFillTx/>
                <a:latin typeface="+mn-lt"/>
                <a:ea typeface="+mn-ea"/>
                <a:cs typeface="+mn-cs"/>
              </a:rPr>
              <a:t>חומרי צבע</a:t>
            </a:r>
          </a:p>
        </p:txBody>
      </p:sp>
      <p:pic>
        <p:nvPicPr>
          <p:cNvPr id="4" name="תמונה 2" descr="לוגואים"/>
          <p:cNvPicPr>
            <a:picLocks noChangeAspect="1"/>
          </p:cNvPicPr>
          <p:nvPr/>
        </p:nvPicPr>
        <p:blipFill>
          <a:blip r:embed="rId2"/>
          <a:stretch>
            <a:fillRect/>
          </a:stretch>
        </p:blipFill>
        <p:spPr>
          <a:xfrm>
            <a:off x="821990" y="257649"/>
            <a:ext cx="9275316" cy="1096963"/>
          </a:xfrm>
          <a:prstGeom prst="rect">
            <a:avLst/>
          </a:prstGeom>
        </p:spPr>
      </p:pic>
      <p:pic>
        <p:nvPicPr>
          <p:cNvPr id="5" name="תמונה 4" descr="לוגואים"/>
          <p:cNvPicPr>
            <a:picLocks noChangeAspect="1"/>
          </p:cNvPicPr>
          <p:nvPr/>
        </p:nvPicPr>
        <p:blipFill>
          <a:blip r:embed="rId3"/>
          <a:stretch>
            <a:fillRect/>
          </a:stretch>
        </p:blipFill>
        <p:spPr>
          <a:xfrm>
            <a:off x="2967521" y="5873455"/>
            <a:ext cx="4822354" cy="920576"/>
          </a:xfrm>
          <a:prstGeom prst="rect">
            <a:avLst/>
          </a:prstGeom>
        </p:spPr>
      </p:pic>
    </p:spTree>
    <p:extLst>
      <p:ext uri="{BB962C8B-B14F-4D97-AF65-F5344CB8AC3E}">
        <p14:creationId xmlns:p14="http://schemas.microsoft.com/office/powerpoint/2010/main" val="549925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dirty="0"/>
              <a:t>אפשרות להרחבת  הניסוי שעשינו לניסוי חקר</a:t>
            </a:r>
          </a:p>
        </p:txBody>
      </p:sp>
      <p:sp>
        <p:nvSpPr>
          <p:cNvPr id="3" name="מציין מיקום תוכן 2"/>
          <p:cNvSpPr>
            <a:spLocks noGrp="1"/>
          </p:cNvSpPr>
          <p:nvPr>
            <p:ph idx="1"/>
          </p:nvPr>
        </p:nvSpPr>
        <p:spPr/>
        <p:txBody>
          <a:bodyPr/>
          <a:lstStyle/>
          <a:p>
            <a:pPr marL="0" indent="0" algn="r" rtl="1">
              <a:buNone/>
            </a:pPr>
            <a:r>
              <a:rPr lang="he-IL" dirty="0"/>
              <a:t>חקר</a:t>
            </a:r>
          </a:p>
          <a:p>
            <a:pPr algn="r" rtl="1"/>
            <a:r>
              <a:rPr lang="he-IL" dirty="0">
                <a:solidFill>
                  <a:srgbClr val="FF0000"/>
                </a:solidFill>
              </a:rPr>
              <a:t>משתנה בלתי תלוי-   </a:t>
            </a:r>
            <a:r>
              <a:rPr lang="he-IL" dirty="0"/>
              <a:t>מסת הגיר, נפח הממס, נפח המקשר, סוג המשטח הצבוע, מסת הצבע. </a:t>
            </a:r>
          </a:p>
          <a:p>
            <a:pPr algn="r" rtl="1"/>
            <a:r>
              <a:rPr lang="he-IL" dirty="0">
                <a:solidFill>
                  <a:srgbClr val="FF0000"/>
                </a:solidFill>
              </a:rPr>
              <a:t>משתנה תלוי-    </a:t>
            </a:r>
            <a:r>
              <a:rPr lang="he-IL" dirty="0"/>
              <a:t>הזמן הלוקח לצבע להתייבש (משתנה מדיד), </a:t>
            </a:r>
          </a:p>
          <a:p>
            <a:pPr algn="r" rtl="1"/>
            <a:r>
              <a:rPr lang="he-IL" dirty="0"/>
              <a:t>                        עוצמת הגוון (משתנה </a:t>
            </a:r>
            <a:r>
              <a:rPr lang="he-IL" dirty="0" err="1"/>
              <a:t>דרוגי</a:t>
            </a:r>
            <a:r>
              <a:rPr lang="he-IL" dirty="0"/>
              <a:t>) </a:t>
            </a:r>
          </a:p>
          <a:p>
            <a:pPr marL="0" indent="0" algn="r" rtl="1">
              <a:buNone/>
            </a:pPr>
            <a:r>
              <a:rPr lang="he-IL" dirty="0"/>
              <a:t>                           </a:t>
            </a:r>
            <a:r>
              <a:rPr lang="he-IL" dirty="0">
                <a:solidFill>
                  <a:srgbClr val="FF0000"/>
                </a:solidFill>
              </a:rPr>
              <a:t>תוכנה?</a:t>
            </a:r>
          </a:p>
          <a:p>
            <a:pPr algn="r" rtl="1"/>
            <a:endParaRPr lang="he-IL" dirty="0"/>
          </a:p>
          <a:p>
            <a:pPr algn="r" rtl="1"/>
            <a:r>
              <a:rPr lang="he-IL" b="1" dirty="0">
                <a:solidFill>
                  <a:srgbClr val="0070C0"/>
                </a:solidFill>
                <a:effectLst>
                  <a:outerShdw blurRad="38100" dist="38100" dir="2700000" algn="tl">
                    <a:srgbClr val="000000">
                      <a:alpha val="43137"/>
                    </a:srgbClr>
                  </a:outerShdw>
                </a:effectLst>
              </a:rPr>
              <a:t>האם יש לכם רעיונות נוספים?</a:t>
            </a:r>
          </a:p>
        </p:txBody>
      </p:sp>
    </p:spTree>
    <p:extLst>
      <p:ext uri="{BB962C8B-B14F-4D97-AF65-F5344CB8AC3E}">
        <p14:creationId xmlns:p14="http://schemas.microsoft.com/office/powerpoint/2010/main" val="2124146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a:t>רקע מדעי</a:t>
            </a:r>
          </a:p>
        </p:txBody>
      </p:sp>
      <p:sp>
        <p:nvSpPr>
          <p:cNvPr id="3" name="מציין מיקום תוכן 2"/>
          <p:cNvSpPr>
            <a:spLocks noGrp="1"/>
          </p:cNvSpPr>
          <p:nvPr>
            <p:ph idx="1"/>
          </p:nvPr>
        </p:nvSpPr>
        <p:spPr/>
        <p:txBody>
          <a:bodyPr/>
          <a:lstStyle/>
          <a:p>
            <a:pPr algn="r" rtl="1"/>
            <a:r>
              <a:rPr lang="he-IL" sz="2400" b="1" dirty="0">
                <a:solidFill>
                  <a:srgbClr val="FF0000"/>
                </a:solidFill>
                <a:effectLst>
                  <a:outerShdw blurRad="38100" dist="38100" dir="2700000" algn="tl">
                    <a:srgbClr val="000000">
                      <a:alpha val="43137"/>
                    </a:srgbClr>
                  </a:outerShdw>
                </a:effectLst>
              </a:rPr>
              <a:t>פיגמנטים</a:t>
            </a:r>
            <a:r>
              <a:rPr lang="he-IL" dirty="0"/>
              <a:t> – כיצד רואים צבע?</a:t>
            </a:r>
          </a:p>
          <a:p>
            <a:pPr algn="r" rtl="1"/>
            <a:r>
              <a:rPr lang="he-IL" sz="2400" b="1" dirty="0">
                <a:solidFill>
                  <a:srgbClr val="FF0000"/>
                </a:solidFill>
                <a:effectLst>
                  <a:outerShdw blurRad="38100" dist="38100" dir="2700000" algn="tl">
                    <a:srgbClr val="000000">
                      <a:alpha val="43137"/>
                    </a:srgbClr>
                  </a:outerShdw>
                </a:effectLst>
              </a:rPr>
              <a:t>פולימר כמקשר </a:t>
            </a:r>
            <a:r>
              <a:rPr lang="he-IL" dirty="0"/>
              <a:t>– מהם פולימרים?</a:t>
            </a:r>
          </a:p>
          <a:p>
            <a:pPr algn="r" rtl="1"/>
            <a:r>
              <a:rPr lang="he-IL" sz="2400" b="1" dirty="0">
                <a:solidFill>
                  <a:srgbClr val="FF0000"/>
                </a:solidFill>
                <a:effectLst>
                  <a:outerShdw blurRad="38100" dist="38100" dir="2700000" algn="tl">
                    <a:srgbClr val="000000">
                      <a:alpha val="43137"/>
                    </a:srgbClr>
                  </a:outerShdw>
                </a:effectLst>
              </a:rPr>
              <a:t>מים</a:t>
            </a:r>
            <a:r>
              <a:rPr lang="he-IL" dirty="0"/>
              <a:t> </a:t>
            </a:r>
            <a:r>
              <a:rPr lang="he-IL" sz="2400" b="1" dirty="0">
                <a:solidFill>
                  <a:srgbClr val="FF0000"/>
                </a:solidFill>
                <a:effectLst>
                  <a:outerShdw blurRad="38100" dist="38100" dir="2700000" algn="tl">
                    <a:srgbClr val="000000">
                      <a:alpha val="43137"/>
                    </a:srgbClr>
                  </a:outerShdw>
                </a:effectLst>
              </a:rPr>
              <a:t>כממס</a:t>
            </a:r>
            <a:r>
              <a:rPr lang="he-IL" dirty="0"/>
              <a:t>- תמיסות </a:t>
            </a:r>
          </a:p>
        </p:txBody>
      </p:sp>
    </p:spTree>
    <p:extLst>
      <p:ext uri="{BB962C8B-B14F-4D97-AF65-F5344CB8AC3E}">
        <p14:creationId xmlns:p14="http://schemas.microsoft.com/office/powerpoint/2010/main" val="2463307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012816" y="816638"/>
            <a:ext cx="5418666" cy="1320800"/>
          </a:xfrm>
        </p:spPr>
        <p:txBody>
          <a:bodyPr/>
          <a:lstStyle/>
          <a:p>
            <a:pPr algn="ctr"/>
            <a:r>
              <a:rPr lang="he-IL" dirty="0"/>
              <a:t>ראיית צבעים </a:t>
            </a:r>
          </a:p>
        </p:txBody>
      </p:sp>
      <p:sp>
        <p:nvSpPr>
          <p:cNvPr id="3" name="מציין מיקום תוכן 2"/>
          <p:cNvSpPr>
            <a:spLocks noGrp="1"/>
          </p:cNvSpPr>
          <p:nvPr>
            <p:ph idx="1"/>
          </p:nvPr>
        </p:nvSpPr>
        <p:spPr/>
        <p:txBody>
          <a:bodyPr/>
          <a:lstStyle/>
          <a:p>
            <a:pPr marL="0" indent="0" algn="r" rtl="1">
              <a:buNone/>
            </a:pPr>
            <a:r>
              <a:rPr lang="he-IL" dirty="0"/>
              <a:t>ראיית צבעים </a:t>
            </a:r>
            <a:r>
              <a:rPr lang="he-IL" u="sng" dirty="0"/>
              <a:t>ממקורות אור </a:t>
            </a:r>
            <a:r>
              <a:rPr lang="he-IL" dirty="0"/>
              <a:t>– </a:t>
            </a:r>
            <a:r>
              <a:rPr lang="he-IL" sz="3200" b="1" dirty="0">
                <a:solidFill>
                  <a:srgbClr val="FF0000"/>
                </a:solidFill>
              </a:rPr>
              <a:t>שיטת חיבור צבעים-שיטה חיבורית </a:t>
            </a:r>
          </a:p>
          <a:p>
            <a:pPr algn="r" rtl="1"/>
            <a:r>
              <a:rPr lang="he-IL" dirty="0"/>
              <a:t>ערבוב </a:t>
            </a:r>
            <a:r>
              <a:rPr lang="he-IL" b="1" dirty="0">
                <a:solidFill>
                  <a:srgbClr val="FF0000"/>
                </a:solidFill>
              </a:rPr>
              <a:t>אלומות אור </a:t>
            </a:r>
            <a:r>
              <a:rPr lang="he-IL" dirty="0"/>
              <a:t>המגיעים ממקורות אור שונים</a:t>
            </a:r>
          </a:p>
          <a:p>
            <a:pPr algn="r" rtl="1"/>
            <a:r>
              <a:rPr lang="he-IL" dirty="0"/>
              <a:t>ערבוב אלומת אור אדומה </a:t>
            </a:r>
            <a:r>
              <a:rPr lang="en-US" dirty="0"/>
              <a:t>RED</a:t>
            </a:r>
            <a:r>
              <a:rPr lang="he-IL" dirty="0"/>
              <a:t>, אלומת אור ירוקה </a:t>
            </a:r>
            <a:r>
              <a:rPr lang="en-US" dirty="0"/>
              <a:t>GREEN</a:t>
            </a:r>
            <a:r>
              <a:rPr lang="he-IL" dirty="0"/>
              <a:t> ואלומת אור כחולה </a:t>
            </a:r>
            <a:r>
              <a:rPr lang="en-US" dirty="0"/>
              <a:t>BLUE </a:t>
            </a:r>
            <a:r>
              <a:rPr lang="he-IL" dirty="0"/>
              <a:t>  תיצור אור לבן  </a:t>
            </a:r>
          </a:p>
          <a:p>
            <a:pPr algn="r" rtl="1"/>
            <a:r>
              <a:rPr lang="he-IL" dirty="0"/>
              <a:t>שיטת </a:t>
            </a:r>
            <a:r>
              <a:rPr lang="en-US" dirty="0"/>
              <a:t>RGB   </a:t>
            </a:r>
            <a:endParaRPr lang="he-IL" dirty="0"/>
          </a:p>
          <a:p>
            <a:pPr marL="0" indent="0" algn="r" rtl="1">
              <a:buNone/>
            </a:pPr>
            <a:r>
              <a:rPr lang="he-IL" sz="4000" dirty="0"/>
              <a:t>סימולטור צבע</a:t>
            </a:r>
          </a:p>
          <a:p>
            <a:pPr algn="r" rtl="1"/>
            <a:r>
              <a:rPr lang="en-US" dirty="0">
                <a:hlinkClick r:id="rId2"/>
              </a:rPr>
              <a:t>https://www.w3schools.com/colors/colors_rgb.asp</a:t>
            </a:r>
            <a:endParaRPr lang="he-IL" dirty="0"/>
          </a:p>
          <a:p>
            <a:pPr algn="r" rtl="1"/>
            <a:endParaRPr lang="he-IL" dirty="0"/>
          </a:p>
        </p:txBody>
      </p:sp>
      <p:pic>
        <p:nvPicPr>
          <p:cNvPr id="4" name="Picture 3" descr="חיבור צבעי אור בסיסיים"/>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750" y="3879850"/>
            <a:ext cx="2095500" cy="2095500"/>
          </a:xfrm>
          <a:prstGeom prst="rect">
            <a:avLst/>
          </a:prstGeom>
        </p:spPr>
      </p:pic>
    </p:spTree>
    <p:extLst>
      <p:ext uri="{BB962C8B-B14F-4D97-AF65-F5344CB8AC3E}">
        <p14:creationId xmlns:p14="http://schemas.microsoft.com/office/powerpoint/2010/main" val="2739516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he-IL" dirty="0"/>
              <a:t>קישורים</a:t>
            </a:r>
          </a:p>
        </p:txBody>
      </p:sp>
      <p:sp>
        <p:nvSpPr>
          <p:cNvPr id="3" name="Content Placeholder 2"/>
          <p:cNvSpPr>
            <a:spLocks noGrp="1"/>
          </p:cNvSpPr>
          <p:nvPr>
            <p:ph idx="1"/>
          </p:nvPr>
        </p:nvSpPr>
        <p:spPr/>
        <p:txBody>
          <a:bodyPr/>
          <a:lstStyle/>
          <a:p>
            <a:r>
              <a:rPr lang="he-IL" dirty="0"/>
              <a:t>היכנסו אל האתר הזה:</a:t>
            </a:r>
          </a:p>
          <a:p>
            <a:r>
              <a:rPr lang="en-US" dirty="0">
                <a:hlinkClick r:id="rId2"/>
              </a:rPr>
              <a:t>https://eureka.org.il/%D7%A6%D7%91%D7%A2%D7%99%D7%9D_%D7%A2%D7%AA%D7%99%D7%A7%D7%99%D7%9D</a:t>
            </a:r>
            <a:endParaRPr lang="he-IL" dirty="0"/>
          </a:p>
          <a:p>
            <a:endParaRPr lang="he-IL" dirty="0"/>
          </a:p>
          <a:p>
            <a:r>
              <a:rPr lang="he-IL" dirty="0"/>
              <a:t>יש בו מידע רב על צבעים עתיקים ועוד.....</a:t>
            </a:r>
          </a:p>
        </p:txBody>
      </p:sp>
    </p:spTree>
    <p:extLst>
      <p:ext uri="{BB962C8B-B14F-4D97-AF65-F5344CB8AC3E}">
        <p14:creationId xmlns:p14="http://schemas.microsoft.com/office/powerpoint/2010/main" val="1873149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dirty="0"/>
              <a:t>ראית צבעים של גופים</a:t>
            </a:r>
            <a:br>
              <a:rPr lang="he-IL" dirty="0"/>
            </a:br>
            <a:endParaRPr lang="he-IL" dirty="0"/>
          </a:p>
        </p:txBody>
      </p:sp>
      <p:sp>
        <p:nvSpPr>
          <p:cNvPr id="3" name="מציין מיקום תוכן 2"/>
          <p:cNvSpPr>
            <a:spLocks noGrp="1"/>
          </p:cNvSpPr>
          <p:nvPr>
            <p:ph idx="1"/>
          </p:nvPr>
        </p:nvSpPr>
        <p:spPr/>
        <p:txBody>
          <a:bodyPr/>
          <a:lstStyle/>
          <a:p>
            <a:pPr algn="r" rtl="1"/>
            <a:r>
              <a:rPr lang="he-IL" dirty="0"/>
              <a:t>חומרי צבע רואים בעזרת </a:t>
            </a:r>
            <a:r>
              <a:rPr lang="he-IL" dirty="0">
                <a:solidFill>
                  <a:srgbClr val="FF0000"/>
                </a:solidFill>
              </a:rPr>
              <a:t>שיטת חיסור צבעים - </a:t>
            </a:r>
            <a:r>
              <a:rPr lang="he-IL" b="1" dirty="0">
                <a:solidFill>
                  <a:srgbClr val="FF0000"/>
                </a:solidFill>
              </a:rPr>
              <a:t>השיטה </a:t>
            </a:r>
            <a:r>
              <a:rPr lang="he-IL" b="1" dirty="0" err="1">
                <a:solidFill>
                  <a:srgbClr val="FF0000"/>
                </a:solidFill>
              </a:rPr>
              <a:t>החיסורית</a:t>
            </a:r>
            <a:r>
              <a:rPr lang="he-IL" dirty="0"/>
              <a:t>. </a:t>
            </a:r>
          </a:p>
          <a:p>
            <a:pPr marL="0" indent="0" algn="r" rtl="1">
              <a:buNone/>
            </a:pPr>
            <a:r>
              <a:rPr lang="he-IL" dirty="0"/>
              <a:t>מהי שיטה זו?</a:t>
            </a:r>
          </a:p>
          <a:p>
            <a:pPr algn="r" rtl="1"/>
            <a:r>
              <a:rPr lang="he-IL" dirty="0"/>
              <a:t>האור הלבן המגיע לעינינו מכיל את כל אורכי הגל של הספקטרום אותם אנו מפרשים כצבעים. </a:t>
            </a:r>
          </a:p>
          <a:p>
            <a:pPr algn="r" rtl="1"/>
            <a:r>
              <a:rPr lang="he-IL" dirty="0"/>
              <a:t>גוף שיש בו פיגמנט מסוים קולט את האור הלבן, בולע חלק מאורכי הגל של הספקטרום ומחזיר את הקרינה </a:t>
            </a:r>
            <a:r>
              <a:rPr lang="he-IL" dirty="0">
                <a:solidFill>
                  <a:srgbClr val="FF0000"/>
                </a:solidFill>
              </a:rPr>
              <a:t>שלא נבלעה</a:t>
            </a:r>
            <a:r>
              <a:rPr lang="he-IL" dirty="0"/>
              <a:t>. התוצאה המפורשת בעיניים ובמוח נראית לנו כצבע מסוים. כלומר מכלל הספקטרום של האור הנראה </a:t>
            </a:r>
            <a:r>
              <a:rPr lang="he-IL" dirty="0">
                <a:solidFill>
                  <a:srgbClr val="FF0000"/>
                </a:solidFill>
              </a:rPr>
              <a:t>מחסרים</a:t>
            </a:r>
            <a:r>
              <a:rPr lang="he-IL" dirty="0"/>
              <a:t> את אורכי הגל </a:t>
            </a:r>
            <a:r>
              <a:rPr lang="he-IL" dirty="0">
                <a:solidFill>
                  <a:srgbClr val="FF0000"/>
                </a:solidFill>
              </a:rPr>
              <a:t>הנבלעים</a:t>
            </a:r>
            <a:r>
              <a:rPr lang="he-IL" dirty="0"/>
              <a:t>.</a:t>
            </a:r>
          </a:p>
          <a:p>
            <a:pPr algn="r" rtl="1"/>
            <a:r>
              <a:rPr lang="he-IL" dirty="0"/>
              <a:t>צבע הגוף אותו אנו רואים </a:t>
            </a:r>
            <a:r>
              <a:rPr lang="he-IL" dirty="0">
                <a:solidFill>
                  <a:srgbClr val="00B050"/>
                </a:solidFill>
              </a:rPr>
              <a:t>תלוי</a:t>
            </a:r>
            <a:r>
              <a:rPr lang="he-IL" dirty="0"/>
              <a:t> בצבע בו מאירים את הגוף. </a:t>
            </a:r>
          </a:p>
        </p:txBody>
      </p:sp>
    </p:spTree>
    <p:extLst>
      <p:ext uri="{BB962C8B-B14F-4D97-AF65-F5344CB8AC3E}">
        <p14:creationId xmlns:p14="http://schemas.microsoft.com/office/powerpoint/2010/main" val="4120010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איך העין רואה צבע</a:t>
            </a:r>
          </a:p>
        </p:txBody>
      </p:sp>
      <p:sp>
        <p:nvSpPr>
          <p:cNvPr id="3" name="מציין מיקום תוכן 2"/>
          <p:cNvSpPr>
            <a:spLocks noGrp="1"/>
          </p:cNvSpPr>
          <p:nvPr>
            <p:ph idx="1"/>
          </p:nvPr>
        </p:nvSpPr>
        <p:spPr/>
        <p:txBody>
          <a:bodyPr/>
          <a:lstStyle/>
          <a:p>
            <a:pPr marL="0" indent="0" algn="r">
              <a:buNone/>
            </a:pPr>
            <a:r>
              <a:rPr lang="he-IL" dirty="0"/>
              <a:t>גוף שיש בו </a:t>
            </a:r>
            <a:r>
              <a:rPr lang="he-IL" dirty="0">
                <a:solidFill>
                  <a:srgbClr val="FF0000"/>
                </a:solidFill>
              </a:rPr>
              <a:t>פיגמנט</a:t>
            </a:r>
            <a:r>
              <a:rPr lang="he-IL" dirty="0"/>
              <a:t> מסוים קולט את האור הלבן, בולע חלק מאורכי הגל של הספקטרום הנראה ומחזיר (או מעביר) את הקרינה שלא נבלעה. התוצאה המפורשת בעיניים ובמוח נראית לנו כצבע מסוים. </a:t>
            </a:r>
          </a:p>
          <a:p>
            <a:pPr algn="r"/>
            <a:endParaRPr lang="he-IL" dirty="0"/>
          </a:p>
        </p:txBody>
      </p:sp>
      <p:pic>
        <p:nvPicPr>
          <p:cNvPr id="2050" name="Picture 2" descr="ראיית צבע אדום"/>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425" y="2731635"/>
            <a:ext cx="5564073" cy="3927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8927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פיגמנטים = צבענים</a:t>
            </a:r>
          </a:p>
        </p:txBody>
      </p:sp>
      <p:sp>
        <p:nvSpPr>
          <p:cNvPr id="3" name="מציין מיקום תוכן 2"/>
          <p:cNvSpPr>
            <a:spLocks noGrp="1"/>
          </p:cNvSpPr>
          <p:nvPr>
            <p:ph idx="1"/>
          </p:nvPr>
        </p:nvSpPr>
        <p:spPr/>
        <p:txBody>
          <a:bodyPr/>
          <a:lstStyle/>
          <a:p>
            <a:pPr marL="0" indent="0" algn="r">
              <a:buNone/>
            </a:pPr>
            <a:r>
              <a:rPr lang="he-IL" dirty="0"/>
              <a:t>צבענים הם חומרים בעלי מבנה מיוחד הגורם לכך שכאשר אור לבן פוגע בהם מתרחשת אינטראקציה בין המולקולות לגלים באורכי הגל בתחום הנראה והם נראים לעיננו ומפורשים כבעלי צבע מסוים. בתמיסה שקופה אין אינטראקציה בין המולקולות לבין הקרינה בתחום הנראה ולכן איננו רואים צבע. </a:t>
            </a:r>
          </a:p>
          <a:p>
            <a:pPr marL="0" indent="0" algn="r">
              <a:buNone/>
            </a:pPr>
            <a:r>
              <a:rPr lang="he-IL" dirty="0"/>
              <a:t>תמיסת סוכר במים = שקופה</a:t>
            </a:r>
          </a:p>
          <a:p>
            <a:pPr marL="0" indent="0" algn="r">
              <a:buNone/>
            </a:pPr>
            <a:r>
              <a:rPr lang="he-IL" dirty="0"/>
              <a:t>תמיסת נחושת </a:t>
            </a:r>
            <a:r>
              <a:rPr lang="he-IL" dirty="0" err="1"/>
              <a:t>כלורית</a:t>
            </a:r>
            <a:r>
              <a:rPr lang="he-IL" dirty="0"/>
              <a:t> במים = צבעונית</a:t>
            </a:r>
          </a:p>
          <a:p>
            <a:pPr marL="0" indent="0" algn="r" rtl="1">
              <a:buNone/>
            </a:pPr>
            <a:r>
              <a:rPr lang="he-IL" dirty="0"/>
              <a:t> נחושת </a:t>
            </a:r>
            <a:r>
              <a:rPr lang="he-IL" dirty="0" err="1"/>
              <a:t>כלורית</a:t>
            </a:r>
            <a:r>
              <a:rPr lang="he-IL" dirty="0"/>
              <a:t> היא צבען. </a:t>
            </a:r>
          </a:p>
          <a:p>
            <a:pPr marL="0" indent="0" algn="r" rtl="1">
              <a:buNone/>
            </a:pPr>
            <a:endParaRPr lang="he-IL" dirty="0">
              <a:solidFill>
                <a:srgbClr val="FF0000"/>
              </a:solidFill>
            </a:endParaRPr>
          </a:p>
        </p:txBody>
      </p:sp>
      <p:pic>
        <p:nvPicPr>
          <p:cNvPr id="4" name="Picture 3" descr="כוס עם נוזל בצבע כחול"/>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4" y="3728706"/>
            <a:ext cx="2466975" cy="1847850"/>
          </a:xfrm>
          <a:prstGeom prst="rect">
            <a:avLst/>
          </a:prstGeom>
        </p:spPr>
      </p:pic>
      <p:pic>
        <p:nvPicPr>
          <p:cNvPr id="5" name="Picture 4" descr="כוס עם נוזל צלול"/>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7412" y="3514393"/>
            <a:ext cx="2009775" cy="2276475"/>
          </a:xfrm>
          <a:prstGeom prst="rect">
            <a:avLst/>
          </a:prstGeom>
        </p:spPr>
      </p:pic>
    </p:spTree>
    <p:extLst>
      <p:ext uri="{BB962C8B-B14F-4D97-AF65-F5344CB8AC3E}">
        <p14:creationId xmlns:p14="http://schemas.microsoft.com/office/powerpoint/2010/main" val="3955982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תרכובות שהם צבענים שונים</a:t>
            </a:r>
          </a:p>
        </p:txBody>
      </p:sp>
      <p:sp>
        <p:nvSpPr>
          <p:cNvPr id="3" name="מציין מיקום תוכן 2"/>
          <p:cNvSpPr>
            <a:spLocks noGrp="1"/>
          </p:cNvSpPr>
          <p:nvPr>
            <p:ph sz="half" idx="1"/>
          </p:nvPr>
        </p:nvSpPr>
        <p:spPr/>
        <p:txBody>
          <a:bodyPr/>
          <a:lstStyle/>
          <a:p>
            <a:r>
              <a:rPr lang="en-US" dirty="0"/>
              <a:t>PbCrO</a:t>
            </a:r>
            <a:r>
              <a:rPr lang="en-US" baseline="-25000" dirty="0"/>
              <a:t>4</a:t>
            </a:r>
            <a:endParaRPr lang="he-IL" baseline="-25000" dirty="0"/>
          </a:p>
          <a:p>
            <a:r>
              <a:rPr lang="en-US" dirty="0" err="1"/>
              <a:t>CdS</a:t>
            </a:r>
            <a:r>
              <a:rPr lang="en-US" dirty="0"/>
              <a:t>)</a:t>
            </a:r>
            <a:endParaRPr lang="he-IL" dirty="0"/>
          </a:p>
          <a:p>
            <a:r>
              <a:rPr lang="en-US" dirty="0" err="1"/>
              <a:t>HgS</a:t>
            </a:r>
            <a:endParaRPr lang="en-US" dirty="0"/>
          </a:p>
          <a:p>
            <a:endParaRPr lang="he-IL" dirty="0"/>
          </a:p>
        </p:txBody>
      </p:sp>
      <p:sp>
        <p:nvSpPr>
          <p:cNvPr id="4" name="מציין מיקום תוכן 3"/>
          <p:cNvSpPr>
            <a:spLocks noGrp="1"/>
          </p:cNvSpPr>
          <p:nvPr>
            <p:ph sz="half" idx="2"/>
          </p:nvPr>
        </p:nvSpPr>
        <p:spPr/>
        <p:txBody>
          <a:bodyPr>
            <a:normAutofit/>
          </a:bodyPr>
          <a:lstStyle/>
          <a:p>
            <a:r>
              <a:rPr lang="he-IL" sz="2400" dirty="0">
                <a:solidFill>
                  <a:srgbClr val="00B050"/>
                </a:solidFill>
              </a:rPr>
              <a:t>פיגמנטים של קדמיום, כרום, קובלט, נחושת, עופרת, אבץ, כספית.......</a:t>
            </a:r>
          </a:p>
          <a:p>
            <a:endParaRPr lang="he-IL" sz="2400" dirty="0">
              <a:solidFill>
                <a:srgbClr val="00B050"/>
              </a:solidFill>
            </a:endParaRPr>
          </a:p>
        </p:txBody>
      </p:sp>
    </p:spTree>
    <p:extLst>
      <p:ext uri="{BB962C8B-B14F-4D97-AF65-F5344CB8AC3E}">
        <p14:creationId xmlns:p14="http://schemas.microsoft.com/office/powerpoint/2010/main" val="538054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מקורות נוספים</a:t>
            </a:r>
          </a:p>
        </p:txBody>
      </p:sp>
      <p:sp>
        <p:nvSpPr>
          <p:cNvPr id="3" name="מציין מיקום תוכן 2"/>
          <p:cNvSpPr>
            <a:spLocks noGrp="1"/>
          </p:cNvSpPr>
          <p:nvPr>
            <p:ph idx="1"/>
          </p:nvPr>
        </p:nvSpPr>
        <p:spPr/>
        <p:txBody>
          <a:bodyPr/>
          <a:lstStyle/>
          <a:p>
            <a:endParaRPr lang="he-IL" dirty="0"/>
          </a:p>
          <a:p>
            <a:r>
              <a:rPr lang="he-IL" dirty="0"/>
              <a:t>סרטון קצר על ראיית צבעים  (קצת ילדותי ) </a:t>
            </a:r>
          </a:p>
          <a:p>
            <a:r>
              <a:rPr lang="en-US" dirty="0">
                <a:hlinkClick r:id="rId2"/>
              </a:rPr>
              <a:t>https://www.youtube.com/watch?v=b5JgooGgwtQ</a:t>
            </a:r>
            <a:endParaRPr lang="he-IL" dirty="0"/>
          </a:p>
          <a:p>
            <a:endParaRPr lang="he-IL" dirty="0"/>
          </a:p>
          <a:p>
            <a:endParaRPr lang="he-IL" dirty="0"/>
          </a:p>
          <a:p>
            <a:pPr marL="0" indent="0">
              <a:buNone/>
            </a:pPr>
            <a:r>
              <a:rPr lang="he-IL" dirty="0"/>
              <a:t>מאמר על צבעים מהטבע</a:t>
            </a:r>
          </a:p>
          <a:p>
            <a:r>
              <a:rPr lang="en-US" dirty="0">
                <a:hlinkClick r:id="rId3"/>
              </a:rPr>
              <a:t>http://www.greenwin.kkl.org.il/features/holidays/purim/natural_colors/</a:t>
            </a:r>
            <a:endParaRPr lang="he-IL" dirty="0"/>
          </a:p>
          <a:p>
            <a:endParaRPr lang="he-IL" dirty="0"/>
          </a:p>
          <a:p>
            <a:endParaRPr lang="he-IL" dirty="0"/>
          </a:p>
        </p:txBody>
      </p:sp>
    </p:spTree>
    <p:extLst>
      <p:ext uri="{BB962C8B-B14F-4D97-AF65-F5344CB8AC3E}">
        <p14:creationId xmlns:p14="http://schemas.microsoft.com/office/powerpoint/2010/main" val="3115347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a:t>ערבוב חומרי צבע   </a:t>
            </a:r>
            <a:r>
              <a:rPr lang="he-IL" sz="3200" dirty="0"/>
              <a:t>(תוצרת עצמית).</a:t>
            </a:r>
          </a:p>
        </p:txBody>
      </p:sp>
      <p:sp>
        <p:nvSpPr>
          <p:cNvPr id="3" name="מציין מיקום תוכן 2"/>
          <p:cNvSpPr>
            <a:spLocks noGrp="1"/>
          </p:cNvSpPr>
          <p:nvPr>
            <p:ph idx="1"/>
          </p:nvPr>
        </p:nvSpPr>
        <p:spPr/>
        <p:txBody>
          <a:bodyPr/>
          <a:lstStyle/>
          <a:p>
            <a:endParaRPr lang="he-IL" dirty="0"/>
          </a:p>
        </p:txBody>
      </p:sp>
      <p:pic>
        <p:nvPicPr>
          <p:cNvPr id="3074" name="Picture 2" descr="משטח צבוע בצבעי בסיס עם חפיפה בין הצבעים"/>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047" y="1913641"/>
            <a:ext cx="5335571" cy="400167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ערבוב של כל הצבעים יחד"/>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9440" y="1831156"/>
            <a:ext cx="5319860" cy="3989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858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he-IL" dirty="0"/>
              <a:t>מהו צבע?</a:t>
            </a:r>
          </a:p>
        </p:txBody>
      </p:sp>
      <p:sp>
        <p:nvSpPr>
          <p:cNvPr id="3" name="Content Placeholder 2"/>
          <p:cNvSpPr>
            <a:spLocks noGrp="1"/>
          </p:cNvSpPr>
          <p:nvPr>
            <p:ph idx="1"/>
          </p:nvPr>
        </p:nvSpPr>
        <p:spPr/>
        <p:txBody>
          <a:bodyPr/>
          <a:lstStyle/>
          <a:p>
            <a:pPr marL="0" indent="0" algn="r" rtl="1">
              <a:buNone/>
            </a:pPr>
            <a:r>
              <a:rPr lang="he-IL" dirty="0"/>
              <a:t>בעברית למילה </a:t>
            </a:r>
            <a:r>
              <a:rPr lang="he-IL" b="1" dirty="0">
                <a:solidFill>
                  <a:srgbClr val="FF0000"/>
                </a:solidFill>
                <a:effectLst>
                  <a:outerShdw blurRad="38100" dist="38100" dir="2700000" algn="tl">
                    <a:srgbClr val="000000">
                      <a:alpha val="43137"/>
                    </a:srgbClr>
                  </a:outerShdw>
                </a:effectLst>
              </a:rPr>
              <a:t>צבע </a:t>
            </a:r>
            <a:r>
              <a:rPr lang="he-IL" dirty="0"/>
              <a:t> יש שני מובנים:</a:t>
            </a:r>
          </a:p>
          <a:p>
            <a:pPr algn="r" rtl="1"/>
            <a:r>
              <a:rPr lang="he-IL" dirty="0"/>
              <a:t> </a:t>
            </a:r>
            <a:r>
              <a:rPr lang="he-IL" b="1" dirty="0">
                <a:solidFill>
                  <a:srgbClr val="0070C0"/>
                </a:solidFill>
              </a:rPr>
              <a:t>גוון</a:t>
            </a:r>
            <a:r>
              <a:rPr lang="he-IL" dirty="0">
                <a:solidFill>
                  <a:srgbClr val="0070C0"/>
                </a:solidFill>
              </a:rPr>
              <a:t> </a:t>
            </a:r>
            <a:r>
              <a:rPr lang="he-IL" dirty="0">
                <a:solidFill>
                  <a:schemeClr val="accent2">
                    <a:lumMod val="60000"/>
                    <a:lumOff val="40000"/>
                  </a:schemeClr>
                </a:solidFill>
              </a:rPr>
              <a:t>(</a:t>
            </a:r>
            <a:r>
              <a:rPr lang="en-US" dirty="0">
                <a:solidFill>
                  <a:schemeClr val="accent2">
                    <a:lumMod val="60000"/>
                    <a:lumOff val="40000"/>
                  </a:schemeClr>
                </a:solidFill>
              </a:rPr>
              <a:t>(</a:t>
            </a:r>
            <a:r>
              <a:rPr lang="en-US" dirty="0">
                <a:solidFill>
                  <a:srgbClr val="0070C0"/>
                </a:solidFill>
              </a:rPr>
              <a:t>color</a:t>
            </a:r>
            <a:r>
              <a:rPr lang="he-IL" dirty="0"/>
              <a:t>-הרושם שאנו רואים על פי קרני האור שמשטח מחזיר או קולט.</a:t>
            </a:r>
          </a:p>
          <a:p>
            <a:pPr marL="0" indent="0" algn="r" rtl="1">
              <a:buNone/>
            </a:pPr>
            <a:r>
              <a:rPr lang="he-IL" dirty="0"/>
              <a:t>      או </a:t>
            </a:r>
          </a:p>
          <a:p>
            <a:pPr algn="r" rtl="1"/>
            <a:r>
              <a:rPr lang="he-IL" b="1" dirty="0">
                <a:solidFill>
                  <a:srgbClr val="00B050"/>
                </a:solidFill>
                <a:effectLst>
                  <a:outerShdw blurRad="38100" dist="38100" dir="2700000" algn="tl">
                    <a:srgbClr val="000000">
                      <a:alpha val="43137"/>
                    </a:srgbClr>
                  </a:outerShdw>
                </a:effectLst>
              </a:rPr>
              <a:t>חומר</a:t>
            </a:r>
            <a:r>
              <a:rPr lang="he-IL" dirty="0"/>
              <a:t> שאתו צובעים </a:t>
            </a:r>
            <a:r>
              <a:rPr lang="en-US" dirty="0"/>
              <a:t>(</a:t>
            </a:r>
            <a:r>
              <a:rPr lang="en-US" b="1" dirty="0">
                <a:solidFill>
                  <a:srgbClr val="00B050"/>
                </a:solidFill>
                <a:effectLst>
                  <a:outerShdw blurRad="38100" dist="38100" dir="2700000" algn="tl">
                    <a:srgbClr val="000000">
                      <a:alpha val="43137"/>
                    </a:srgbClr>
                  </a:outerShdw>
                </a:effectLst>
              </a:rPr>
              <a:t>paint</a:t>
            </a:r>
            <a:r>
              <a:rPr lang="en-US" dirty="0"/>
              <a:t>) </a:t>
            </a:r>
            <a:r>
              <a:rPr lang="he-IL" dirty="0"/>
              <a:t> החומר המשמש לצביעת משטחים שונים. </a:t>
            </a:r>
          </a:p>
        </p:txBody>
      </p:sp>
    </p:spTree>
    <p:extLst>
      <p:ext uri="{BB962C8B-B14F-4D97-AF65-F5344CB8AC3E}">
        <p14:creationId xmlns:p14="http://schemas.microsoft.com/office/powerpoint/2010/main" val="3393179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ערבוב צבעים מקצועי </a:t>
            </a:r>
          </a:p>
        </p:txBody>
      </p:sp>
      <p:sp>
        <p:nvSpPr>
          <p:cNvPr id="3" name="מציין מיקום תוכן 2"/>
          <p:cNvSpPr>
            <a:spLocks noGrp="1"/>
          </p:cNvSpPr>
          <p:nvPr>
            <p:ph idx="1"/>
          </p:nvPr>
        </p:nvSpPr>
        <p:spPr/>
        <p:txBody>
          <a:bodyPr/>
          <a:lstStyle/>
          <a:p>
            <a:r>
              <a:rPr lang="he-IL" dirty="0"/>
              <a:t>מעבר לסרטון על ערבוב צבעים </a:t>
            </a:r>
          </a:p>
          <a:p>
            <a:pPr marL="0" indent="0">
              <a:buNone/>
            </a:pPr>
            <a:r>
              <a:rPr lang="he-IL" dirty="0"/>
              <a:t>     0-2:34</a:t>
            </a:r>
          </a:p>
        </p:txBody>
      </p:sp>
    </p:spTree>
    <p:extLst>
      <p:ext uri="{BB962C8B-B14F-4D97-AF65-F5344CB8AC3E}">
        <p14:creationId xmlns:p14="http://schemas.microsoft.com/office/powerpoint/2010/main" val="2256520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dirty="0"/>
              <a:t>מה מרכיב את הצבע שהעין רואה</a:t>
            </a:r>
          </a:p>
        </p:txBody>
      </p:sp>
      <p:sp>
        <p:nvSpPr>
          <p:cNvPr id="3" name="מציין מיקום תוכן 2"/>
          <p:cNvSpPr>
            <a:spLocks noGrp="1"/>
          </p:cNvSpPr>
          <p:nvPr>
            <p:ph idx="1"/>
          </p:nvPr>
        </p:nvSpPr>
        <p:spPr/>
        <p:txBody>
          <a:bodyPr/>
          <a:lstStyle/>
          <a:p>
            <a:pPr marL="0" indent="0" algn="r">
              <a:buNone/>
            </a:pPr>
            <a:r>
              <a:rPr lang="he-IL" dirty="0"/>
              <a:t>בואו נשלים יחד את הטבלה הבאה</a:t>
            </a:r>
          </a:p>
          <a:p>
            <a:pPr marL="0" indent="0" algn="r">
              <a:buNone/>
            </a:pPr>
            <a:r>
              <a:rPr lang="he-IL" dirty="0"/>
              <a:t>מאירים את הגופים באור </a:t>
            </a:r>
            <a:r>
              <a:rPr lang="he-IL" b="1" dirty="0">
                <a:effectLst>
                  <a:outerShdw blurRad="38100" dist="38100" dir="2700000" algn="tl">
                    <a:srgbClr val="000000">
                      <a:alpha val="43137"/>
                    </a:srgbClr>
                  </a:outerShdw>
                </a:effectLst>
              </a:rPr>
              <a:t>לבן</a:t>
            </a:r>
          </a:p>
        </p:txBody>
      </p:sp>
      <p:graphicFrame>
        <p:nvGraphicFramePr>
          <p:cNvPr id="4" name="טבלה 3"/>
          <p:cNvGraphicFramePr>
            <a:graphicFrameLocks noGrp="1"/>
          </p:cNvGraphicFramePr>
          <p:nvPr>
            <p:extLst>
              <p:ext uri="{D42A27DB-BD31-4B8C-83A1-F6EECF244321}">
                <p14:modId xmlns:p14="http://schemas.microsoft.com/office/powerpoint/2010/main" val="3187503217"/>
              </p:ext>
            </p:extLst>
          </p:nvPr>
        </p:nvGraphicFramePr>
        <p:xfrm>
          <a:off x="1146003" y="3272762"/>
          <a:ext cx="8127999" cy="2768600"/>
        </p:xfrm>
        <a:graphic>
          <a:graphicData uri="http://schemas.openxmlformats.org/drawingml/2006/table">
            <a:tbl>
              <a:tblPr rtl="1" firstRow="1" bandRow="1">
                <a:tableStyleId>{5C22544A-7EE6-4342-B048-85BDC9FD1C3A}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370840">
                <a:tc>
                  <a:txBody>
                    <a:bodyPr/>
                    <a:lstStyle/>
                    <a:p>
                      <a:pPr algn="r" rtl="1"/>
                      <a:r>
                        <a:rPr lang="he-IL" dirty="0">
                          <a:solidFill>
                            <a:schemeClr val="accent2">
                              <a:lumMod val="50000"/>
                            </a:schemeClr>
                          </a:solidFill>
                        </a:rPr>
                        <a:t>צבע הגוף כפי שנתפס בעיננו</a:t>
                      </a:r>
                    </a:p>
                  </a:txBody>
                  <a:tcPr/>
                </a:tc>
                <a:tc>
                  <a:txBody>
                    <a:bodyPr/>
                    <a:lstStyle/>
                    <a:p>
                      <a:pPr algn="r" rtl="1"/>
                      <a:r>
                        <a:rPr lang="he-IL" dirty="0">
                          <a:solidFill>
                            <a:schemeClr val="accent2">
                              <a:lumMod val="50000"/>
                            </a:schemeClr>
                          </a:solidFill>
                        </a:rPr>
                        <a:t>אורכי גל נבלעים</a:t>
                      </a:r>
                    </a:p>
                    <a:p>
                      <a:pPr algn="r" rtl="1"/>
                      <a:r>
                        <a:rPr lang="he-IL" dirty="0">
                          <a:solidFill>
                            <a:schemeClr val="accent2">
                              <a:lumMod val="50000"/>
                            </a:schemeClr>
                          </a:solidFill>
                        </a:rPr>
                        <a:t>מתוך: </a:t>
                      </a:r>
                      <a:r>
                        <a:rPr lang="he-IL" dirty="0">
                          <a:solidFill>
                            <a:srgbClr val="FF0000"/>
                          </a:solidFill>
                        </a:rPr>
                        <a:t>אדום</a:t>
                      </a:r>
                      <a:r>
                        <a:rPr lang="he-IL" dirty="0"/>
                        <a:t>, </a:t>
                      </a:r>
                      <a:r>
                        <a:rPr lang="he-IL" dirty="0">
                          <a:solidFill>
                            <a:schemeClr val="accent3">
                              <a:lumMod val="50000"/>
                            </a:schemeClr>
                          </a:solidFill>
                        </a:rPr>
                        <a:t>ירוק</a:t>
                      </a:r>
                      <a:r>
                        <a:rPr lang="he-IL" dirty="0"/>
                        <a:t>, </a:t>
                      </a:r>
                      <a:r>
                        <a:rPr lang="he-IL" dirty="0">
                          <a:solidFill>
                            <a:srgbClr val="0070C0"/>
                          </a:solidFill>
                        </a:rPr>
                        <a:t>כחול</a:t>
                      </a:r>
                    </a:p>
                  </a:txBody>
                  <a:tcPr/>
                </a:tc>
                <a:tc>
                  <a:txBody>
                    <a:bodyPr/>
                    <a:lstStyle/>
                    <a:p>
                      <a:pPr algn="r" rtl="1"/>
                      <a:r>
                        <a:rPr lang="he-IL" dirty="0">
                          <a:solidFill>
                            <a:schemeClr val="accent2">
                              <a:lumMod val="50000"/>
                            </a:schemeClr>
                          </a:solidFill>
                        </a:rPr>
                        <a:t>אורכי גל מפוזרים ומוחזרים מתוך: </a:t>
                      </a:r>
                    </a:p>
                    <a:p>
                      <a:pPr algn="r" rtl="1"/>
                      <a:r>
                        <a:rPr lang="he-IL" dirty="0">
                          <a:solidFill>
                            <a:schemeClr val="accent2">
                              <a:lumMod val="50000"/>
                            </a:schemeClr>
                          </a:solidFill>
                        </a:rPr>
                        <a:t> </a:t>
                      </a:r>
                      <a:r>
                        <a:rPr lang="he-IL" dirty="0">
                          <a:solidFill>
                            <a:srgbClr val="FF0000"/>
                          </a:solidFill>
                        </a:rPr>
                        <a:t>אדום</a:t>
                      </a:r>
                      <a:r>
                        <a:rPr lang="he-IL" dirty="0"/>
                        <a:t>, </a:t>
                      </a:r>
                      <a:r>
                        <a:rPr lang="he-IL" dirty="0">
                          <a:solidFill>
                            <a:schemeClr val="accent3">
                              <a:lumMod val="50000"/>
                            </a:schemeClr>
                          </a:solidFill>
                        </a:rPr>
                        <a:t>ירוק</a:t>
                      </a:r>
                      <a:r>
                        <a:rPr lang="he-IL" dirty="0"/>
                        <a:t>, </a:t>
                      </a:r>
                      <a:r>
                        <a:rPr lang="he-IL" dirty="0">
                          <a:solidFill>
                            <a:srgbClr val="0070C0"/>
                          </a:solidFill>
                        </a:rPr>
                        <a:t>כחול</a:t>
                      </a:r>
                    </a:p>
                  </a:txBody>
                  <a:tcPr/>
                </a:tc>
                <a:extLst>
                  <a:ext uri="{0D108BD9-81ED-4DB2-BD59-A6C34878D82A}">
                    <a16:rowId xmlns:a16="http://schemas.microsoft.com/office/drawing/2014/main" val="10000"/>
                  </a:ext>
                </a:extLst>
              </a:tr>
              <a:tr h="370840">
                <a:tc>
                  <a:txBody>
                    <a:bodyPr/>
                    <a:lstStyle/>
                    <a:p>
                      <a:pPr algn="r" rtl="1"/>
                      <a:r>
                        <a:rPr lang="he-IL" dirty="0"/>
                        <a:t>כחול</a:t>
                      </a:r>
                    </a:p>
                  </a:txBody>
                  <a:tcPr/>
                </a:tc>
                <a:tc>
                  <a:txBody>
                    <a:bodyPr/>
                    <a:lstStyle/>
                    <a:p>
                      <a:pPr rtl="1"/>
                      <a:endParaRPr lang="he-IL" dirty="0"/>
                    </a:p>
                  </a:txBody>
                  <a:tcPr/>
                </a:tc>
                <a:tc>
                  <a:txBody>
                    <a:bodyPr/>
                    <a:lstStyle/>
                    <a:p>
                      <a:pPr rtl="1"/>
                      <a:endParaRPr lang="he-IL"/>
                    </a:p>
                  </a:txBody>
                  <a:tcPr/>
                </a:tc>
                <a:extLst>
                  <a:ext uri="{0D108BD9-81ED-4DB2-BD59-A6C34878D82A}">
                    <a16:rowId xmlns:a16="http://schemas.microsoft.com/office/drawing/2014/main" val="10001"/>
                  </a:ext>
                </a:extLst>
              </a:tr>
              <a:tr h="370840">
                <a:tc>
                  <a:txBody>
                    <a:bodyPr/>
                    <a:lstStyle/>
                    <a:p>
                      <a:pPr algn="r" rtl="1"/>
                      <a:r>
                        <a:rPr lang="he-IL" dirty="0"/>
                        <a:t>טורקיז</a:t>
                      </a:r>
                    </a:p>
                  </a:txBody>
                  <a:tcPr/>
                </a:tc>
                <a:tc>
                  <a:txBody>
                    <a:bodyPr/>
                    <a:lstStyle/>
                    <a:p>
                      <a:pPr rtl="1"/>
                      <a:endParaRPr lang="he-IL"/>
                    </a:p>
                  </a:txBody>
                  <a:tcPr/>
                </a:tc>
                <a:tc>
                  <a:txBody>
                    <a:bodyPr/>
                    <a:lstStyle/>
                    <a:p>
                      <a:pPr rtl="1"/>
                      <a:endParaRPr lang="he-IL"/>
                    </a:p>
                  </a:txBody>
                  <a:tcPr/>
                </a:tc>
                <a:extLst>
                  <a:ext uri="{0D108BD9-81ED-4DB2-BD59-A6C34878D82A}">
                    <a16:rowId xmlns:a16="http://schemas.microsoft.com/office/drawing/2014/main" val="10002"/>
                  </a:ext>
                </a:extLst>
              </a:tr>
              <a:tr h="370840">
                <a:tc>
                  <a:txBody>
                    <a:bodyPr/>
                    <a:lstStyle/>
                    <a:p>
                      <a:pPr algn="r" rtl="1"/>
                      <a:r>
                        <a:rPr lang="he-IL" dirty="0"/>
                        <a:t>לבן</a:t>
                      </a:r>
                    </a:p>
                  </a:txBody>
                  <a:tcPr/>
                </a:tc>
                <a:tc>
                  <a:txBody>
                    <a:bodyPr/>
                    <a:lstStyle/>
                    <a:p>
                      <a:pPr rtl="1"/>
                      <a:endParaRPr lang="he-IL"/>
                    </a:p>
                  </a:txBody>
                  <a:tcPr/>
                </a:tc>
                <a:tc>
                  <a:txBody>
                    <a:bodyPr/>
                    <a:lstStyle/>
                    <a:p>
                      <a:pPr rtl="1"/>
                      <a:endParaRPr lang="he-IL"/>
                    </a:p>
                  </a:txBody>
                  <a:tcPr/>
                </a:tc>
                <a:extLst>
                  <a:ext uri="{0D108BD9-81ED-4DB2-BD59-A6C34878D82A}">
                    <a16:rowId xmlns:a16="http://schemas.microsoft.com/office/drawing/2014/main" val="10003"/>
                  </a:ext>
                </a:extLst>
              </a:tr>
              <a:tr h="370840">
                <a:tc>
                  <a:txBody>
                    <a:bodyPr/>
                    <a:lstStyle/>
                    <a:p>
                      <a:pPr algn="r" rtl="1"/>
                      <a:r>
                        <a:rPr lang="he-IL" dirty="0"/>
                        <a:t>שחור</a:t>
                      </a:r>
                    </a:p>
                  </a:txBody>
                  <a:tcPr/>
                </a:tc>
                <a:tc>
                  <a:txBody>
                    <a:bodyPr/>
                    <a:lstStyle/>
                    <a:p>
                      <a:pPr rtl="1"/>
                      <a:endParaRPr lang="he-IL"/>
                    </a:p>
                  </a:txBody>
                  <a:tcPr/>
                </a:tc>
                <a:tc>
                  <a:txBody>
                    <a:bodyPr/>
                    <a:lstStyle/>
                    <a:p>
                      <a:pPr rtl="1"/>
                      <a:endParaRPr lang="he-IL"/>
                    </a:p>
                  </a:txBody>
                  <a:tcPr/>
                </a:tc>
                <a:extLst>
                  <a:ext uri="{0D108BD9-81ED-4DB2-BD59-A6C34878D82A}">
                    <a16:rowId xmlns:a16="http://schemas.microsoft.com/office/drawing/2014/main" val="10004"/>
                  </a:ext>
                </a:extLst>
              </a:tr>
              <a:tr h="370840">
                <a:tc>
                  <a:txBody>
                    <a:bodyPr/>
                    <a:lstStyle/>
                    <a:p>
                      <a:pPr algn="r" rtl="1"/>
                      <a:r>
                        <a:rPr lang="he-IL" dirty="0"/>
                        <a:t>אדום</a:t>
                      </a:r>
                    </a:p>
                  </a:txBody>
                  <a:tcPr/>
                </a:tc>
                <a:tc>
                  <a:txBody>
                    <a:bodyPr/>
                    <a:lstStyle/>
                    <a:p>
                      <a:pPr rtl="1"/>
                      <a:endParaRPr lang="he-IL" dirty="0"/>
                    </a:p>
                  </a:txBody>
                  <a:tcPr/>
                </a:tc>
                <a:tc>
                  <a:txBody>
                    <a:bodyPr/>
                    <a:lstStyle/>
                    <a:p>
                      <a:pPr rtl="1"/>
                      <a:endParaRPr lang="he-IL"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76458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dirty="0"/>
              <a:t>השלימו את החסר בטבלה</a:t>
            </a:r>
          </a:p>
        </p:txBody>
      </p:sp>
      <p:graphicFrame>
        <p:nvGraphicFramePr>
          <p:cNvPr id="4" name="מציין מיקום תוכן 3"/>
          <p:cNvGraphicFramePr>
            <a:graphicFrameLocks noGrp="1"/>
          </p:cNvGraphicFramePr>
          <p:nvPr>
            <p:ph idx="1"/>
            <p:extLst>
              <p:ext uri="{D42A27DB-BD31-4B8C-83A1-F6EECF244321}">
                <p14:modId xmlns:p14="http://schemas.microsoft.com/office/powerpoint/2010/main" val="111849837"/>
              </p:ext>
            </p:extLst>
          </p:nvPr>
        </p:nvGraphicFramePr>
        <p:xfrm>
          <a:off x="677861" y="2160588"/>
          <a:ext cx="8596314" cy="2026920"/>
        </p:xfrm>
        <a:graphic>
          <a:graphicData uri="http://schemas.openxmlformats.org/drawingml/2006/table">
            <a:tbl>
              <a:tblPr rtl="1" firstRow="1" bandRow="1">
                <a:tableStyleId>{5C22544A-7EE6-4342-B048-85BDC9FD1C3A}</a:tableStyleId>
              </a:tblPr>
              <a:tblGrid>
                <a:gridCol w="2865438">
                  <a:extLst>
                    <a:ext uri="{9D8B030D-6E8A-4147-A177-3AD203B41FA5}">
                      <a16:colId xmlns:a16="http://schemas.microsoft.com/office/drawing/2014/main" val="20000"/>
                    </a:ext>
                  </a:extLst>
                </a:gridCol>
                <a:gridCol w="2865438">
                  <a:extLst>
                    <a:ext uri="{9D8B030D-6E8A-4147-A177-3AD203B41FA5}">
                      <a16:colId xmlns:a16="http://schemas.microsoft.com/office/drawing/2014/main" val="20001"/>
                    </a:ext>
                  </a:extLst>
                </a:gridCol>
                <a:gridCol w="2865438">
                  <a:extLst>
                    <a:ext uri="{9D8B030D-6E8A-4147-A177-3AD203B41FA5}">
                      <a16:colId xmlns:a16="http://schemas.microsoft.com/office/drawing/2014/main" val="20002"/>
                    </a:ext>
                  </a:extLst>
                </a:gridCol>
              </a:tblGrid>
              <a:tr h="370840">
                <a:tc>
                  <a:txBody>
                    <a:bodyPr/>
                    <a:lstStyle/>
                    <a:p>
                      <a:pPr algn="r" rtl="1"/>
                      <a:r>
                        <a:rPr lang="he-IL" baseline="0" dirty="0">
                          <a:solidFill>
                            <a:schemeClr val="accent2">
                              <a:lumMod val="50000"/>
                            </a:schemeClr>
                          </a:solidFill>
                        </a:rPr>
                        <a:t>הגוף כפי שנראה באור לבן</a:t>
                      </a:r>
                      <a:endParaRPr lang="he-IL" dirty="0">
                        <a:solidFill>
                          <a:schemeClr val="accent2">
                            <a:lumMod val="50000"/>
                          </a:schemeClr>
                        </a:solidFill>
                      </a:endParaRPr>
                    </a:p>
                  </a:txBody>
                  <a:tcPr marL="74751" marR="74751"/>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dirty="0">
                          <a:solidFill>
                            <a:schemeClr val="accent2">
                              <a:lumMod val="50000"/>
                            </a:schemeClr>
                          </a:solidFill>
                        </a:rPr>
                        <a:t>החדר חשוך ומאירים בו את הגוף באור  ...</a:t>
                      </a:r>
                    </a:p>
                    <a:p>
                      <a:pPr algn="r" rtl="1"/>
                      <a:endParaRPr lang="he-IL" dirty="0">
                        <a:solidFill>
                          <a:schemeClr val="accent2">
                            <a:lumMod val="50000"/>
                          </a:schemeClr>
                        </a:solidFill>
                      </a:endParaRPr>
                    </a:p>
                  </a:txBody>
                  <a:tcPr marL="74751" marR="74751"/>
                </a:tc>
                <a:tc>
                  <a:txBody>
                    <a:bodyPr/>
                    <a:lstStyle/>
                    <a:p>
                      <a:pPr algn="r" rtl="1"/>
                      <a:r>
                        <a:rPr lang="he-IL" dirty="0">
                          <a:solidFill>
                            <a:schemeClr val="accent2">
                              <a:lumMod val="50000"/>
                            </a:schemeClr>
                          </a:solidFill>
                        </a:rPr>
                        <a:t>הצבע בו נראה את הגוף</a:t>
                      </a:r>
                    </a:p>
                  </a:txBody>
                  <a:tcPr marL="74751" marR="74751"/>
                </a:tc>
                <a:extLst>
                  <a:ext uri="{0D108BD9-81ED-4DB2-BD59-A6C34878D82A}">
                    <a16:rowId xmlns:a16="http://schemas.microsoft.com/office/drawing/2014/main" val="10000"/>
                  </a:ext>
                </a:extLst>
              </a:tr>
              <a:tr h="370840">
                <a:tc>
                  <a:txBody>
                    <a:bodyPr/>
                    <a:lstStyle/>
                    <a:p>
                      <a:pPr algn="r" rtl="1"/>
                      <a:r>
                        <a:rPr lang="he-IL" dirty="0"/>
                        <a:t>כדור אדום</a:t>
                      </a:r>
                    </a:p>
                  </a:txBody>
                  <a:tcPr marL="74751" marR="74751"/>
                </a:tc>
                <a:tc>
                  <a:txBody>
                    <a:bodyPr/>
                    <a:lstStyle/>
                    <a:p>
                      <a:pPr algn="r" rtl="1"/>
                      <a:r>
                        <a:rPr lang="he-IL" dirty="0"/>
                        <a:t>כחול</a:t>
                      </a:r>
                    </a:p>
                  </a:txBody>
                  <a:tcPr marL="74751" marR="74751"/>
                </a:tc>
                <a:tc>
                  <a:txBody>
                    <a:bodyPr/>
                    <a:lstStyle/>
                    <a:p>
                      <a:pPr algn="r" rtl="1"/>
                      <a:endParaRPr lang="he-IL" dirty="0"/>
                    </a:p>
                  </a:txBody>
                  <a:tcPr marL="74751" marR="74751"/>
                </a:tc>
                <a:extLst>
                  <a:ext uri="{0D108BD9-81ED-4DB2-BD59-A6C34878D82A}">
                    <a16:rowId xmlns:a16="http://schemas.microsoft.com/office/drawing/2014/main" val="10001"/>
                  </a:ext>
                </a:extLst>
              </a:tr>
              <a:tr h="370840">
                <a:tc>
                  <a:txBody>
                    <a:bodyPr/>
                    <a:lstStyle/>
                    <a:p>
                      <a:pPr algn="r" rtl="1"/>
                      <a:r>
                        <a:rPr lang="he-IL" dirty="0"/>
                        <a:t>עציץ ירוק</a:t>
                      </a:r>
                    </a:p>
                  </a:txBody>
                  <a:tcPr marL="74751" marR="74751"/>
                </a:tc>
                <a:tc>
                  <a:txBody>
                    <a:bodyPr/>
                    <a:lstStyle/>
                    <a:p>
                      <a:pPr algn="r" rtl="1"/>
                      <a:r>
                        <a:rPr lang="he-IL" dirty="0"/>
                        <a:t>אדום</a:t>
                      </a:r>
                    </a:p>
                  </a:txBody>
                  <a:tcPr marL="74751" marR="74751"/>
                </a:tc>
                <a:tc>
                  <a:txBody>
                    <a:bodyPr/>
                    <a:lstStyle/>
                    <a:p>
                      <a:pPr rtl="1"/>
                      <a:endParaRPr lang="he-IL"/>
                    </a:p>
                  </a:txBody>
                  <a:tcPr marL="74751" marR="74751"/>
                </a:tc>
                <a:extLst>
                  <a:ext uri="{0D108BD9-81ED-4DB2-BD59-A6C34878D82A}">
                    <a16:rowId xmlns:a16="http://schemas.microsoft.com/office/drawing/2014/main" val="10002"/>
                  </a:ext>
                </a:extLst>
              </a:tr>
              <a:tr h="370840">
                <a:tc>
                  <a:txBody>
                    <a:bodyPr/>
                    <a:lstStyle/>
                    <a:p>
                      <a:pPr algn="r" rtl="1"/>
                      <a:r>
                        <a:rPr lang="he-IL" dirty="0"/>
                        <a:t>קובייה</a:t>
                      </a:r>
                      <a:r>
                        <a:rPr lang="he-IL" baseline="0" dirty="0"/>
                        <a:t> ירוקה</a:t>
                      </a:r>
                      <a:endParaRPr lang="he-IL" dirty="0"/>
                    </a:p>
                  </a:txBody>
                  <a:tcPr marL="74751" marR="74751"/>
                </a:tc>
                <a:tc>
                  <a:txBody>
                    <a:bodyPr/>
                    <a:lstStyle/>
                    <a:p>
                      <a:pPr algn="r" rtl="1"/>
                      <a:r>
                        <a:rPr lang="he-IL" dirty="0"/>
                        <a:t>ירוק</a:t>
                      </a:r>
                    </a:p>
                  </a:txBody>
                  <a:tcPr marL="74751" marR="74751"/>
                </a:tc>
                <a:tc>
                  <a:txBody>
                    <a:bodyPr/>
                    <a:lstStyle/>
                    <a:p>
                      <a:pPr rtl="1"/>
                      <a:endParaRPr lang="he-IL" dirty="0"/>
                    </a:p>
                  </a:txBody>
                  <a:tcPr marL="74751" marR="74751"/>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7273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a:t>צבע וציור</a:t>
            </a:r>
            <a:br>
              <a:rPr lang="he-IL" dirty="0"/>
            </a:br>
            <a:r>
              <a:rPr lang="he-IL" dirty="0"/>
              <a:t>ציור בימי הביניים</a:t>
            </a:r>
          </a:p>
        </p:txBody>
      </p:sp>
      <p:sp>
        <p:nvSpPr>
          <p:cNvPr id="3" name="Content Placeholder 2">
            <a:extLst>
              <a:ext uri="{FF2B5EF4-FFF2-40B4-BE49-F238E27FC236}">
                <a16:creationId xmlns:a16="http://schemas.microsoft.com/office/drawing/2014/main" id="{F0EB6EDA-6BC8-6C22-2889-D4EABCE616C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2018078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dirty="0"/>
              <a:t>צבע : ציורים, שחזור ציורים </a:t>
            </a:r>
          </a:p>
        </p:txBody>
      </p:sp>
      <p:pic>
        <p:nvPicPr>
          <p:cNvPr id="4" name="Content Placeholder 3" descr="תלמידים מציירים"/>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62385" y="1027906"/>
            <a:ext cx="3256829" cy="4351338"/>
          </a:xfrm>
        </p:spPr>
      </p:pic>
      <p:sp>
        <p:nvSpPr>
          <p:cNvPr id="5" name="Rectangle 4"/>
          <p:cNvSpPr/>
          <p:nvPr/>
        </p:nvSpPr>
        <p:spPr>
          <a:xfrm>
            <a:off x="838200" y="5556935"/>
            <a:ext cx="6096000" cy="646331"/>
          </a:xfrm>
          <a:prstGeom prst="rect">
            <a:avLst/>
          </a:prstGeom>
        </p:spPr>
        <p:txBody>
          <a:bodyPr>
            <a:spAutoFit/>
          </a:bodyPr>
          <a:lstStyle/>
          <a:p>
            <a:r>
              <a:rPr lang="he-IL" dirty="0" err="1"/>
              <a:t>By</a:t>
            </a:r>
            <a:r>
              <a:rPr lang="he-IL" dirty="0"/>
              <a:t> </a:t>
            </a:r>
            <a:r>
              <a:rPr lang="he-IL" dirty="0" err="1"/>
              <a:t>Paterm</a:t>
            </a:r>
            <a:r>
              <a:rPr lang="he-IL" dirty="0"/>
              <a:t> - </a:t>
            </a:r>
            <a:r>
              <a:rPr lang="he-IL" dirty="0" err="1"/>
              <a:t>Self-photographed</a:t>
            </a:r>
            <a:r>
              <a:rPr lang="he-IL" dirty="0"/>
              <a:t>, CC BY-SA 3.0, https://commons.wikimedia.org/w/index.php?curid=2870097</a:t>
            </a:r>
          </a:p>
        </p:txBody>
      </p:sp>
      <p:sp>
        <p:nvSpPr>
          <p:cNvPr id="6" name="TextBox 5">
            <a:extLst>
              <a:ext uri="{C183D7F6-B498-43B3-948B-1728B52AA6E4}">
                <adec:decorative xmlns:adec="http://schemas.microsoft.com/office/drawing/2017/decorative" val="1"/>
              </a:ext>
            </a:extLst>
          </p:cNvPr>
          <p:cNvSpPr txBox="1"/>
          <p:nvPr/>
        </p:nvSpPr>
        <p:spPr>
          <a:xfrm>
            <a:off x="14160500" y="7574756"/>
            <a:ext cx="5613400" cy="2082800"/>
          </a:xfrm>
          <a:prstGeom prst="rect">
            <a:avLst/>
          </a:prstGeom>
          <a:noFill/>
        </p:spPr>
        <p:txBody>
          <a:bodyPr wrap="square" rtlCol="1">
            <a:spAutoFit/>
          </a:bodyPr>
          <a:lstStyle/>
          <a:p>
            <a:endParaRPr lang="he-IL" dirty="0"/>
          </a:p>
        </p:txBody>
      </p:sp>
      <p:pic>
        <p:nvPicPr>
          <p:cNvPr id="1026" name="Picture 2" descr="שיחזור צבעים של תמונה"/>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4393" y="2421334"/>
            <a:ext cx="2095500" cy="246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7509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he-IL" dirty="0"/>
              <a:t>צבעים מהטבע.....</a:t>
            </a:r>
          </a:p>
        </p:txBody>
      </p:sp>
      <p:sp>
        <p:nvSpPr>
          <p:cNvPr id="3" name="Content Placeholder 2"/>
          <p:cNvSpPr>
            <a:spLocks noGrp="1"/>
          </p:cNvSpPr>
          <p:nvPr>
            <p:ph idx="1"/>
          </p:nvPr>
        </p:nvSpPr>
        <p:spPr/>
        <p:txBody>
          <a:bodyPr/>
          <a:lstStyle/>
          <a:p>
            <a:pPr algn="r" rtl="1"/>
            <a:r>
              <a:rPr lang="he-IL" dirty="0"/>
              <a:t>עיסוק בגמולוגיה!</a:t>
            </a:r>
          </a:p>
          <a:p>
            <a:pPr algn="r" rtl="1"/>
            <a:r>
              <a:rPr lang="he-IL" dirty="0"/>
              <a:t>אבני חן צבעוניות</a:t>
            </a:r>
          </a:p>
          <a:p>
            <a:pPr algn="r" rtl="1"/>
            <a:r>
              <a:rPr lang="he-IL" dirty="0"/>
              <a:t>  קוורץ</a:t>
            </a:r>
          </a:p>
          <a:p>
            <a:pPr algn="r" rtl="1"/>
            <a:r>
              <a:rPr lang="he-IL" dirty="0"/>
              <a:t> מינרלים שונים באדמה..........</a:t>
            </a:r>
          </a:p>
        </p:txBody>
      </p:sp>
      <p:pic>
        <p:nvPicPr>
          <p:cNvPr id="4" name="תמונה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6284" y="4095036"/>
            <a:ext cx="3048000" cy="2023872"/>
          </a:xfrm>
          <a:prstGeom prst="rect">
            <a:avLst/>
          </a:prstGeom>
        </p:spPr>
      </p:pic>
      <p:pic>
        <p:nvPicPr>
          <p:cNvPr id="5122" name="Picture 2" descr="תמונת נוף של סלעים צבעוניים"/>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16" y="302419"/>
            <a:ext cx="5277997" cy="3958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170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a:solidFill>
                  <a:srgbClr val="0070C0"/>
                </a:solidFill>
              </a:rPr>
              <a:t>פולימרים </a:t>
            </a:r>
            <a:r>
              <a:rPr lang="he-IL" dirty="0"/>
              <a:t>- מרכיב בחומר צבע</a:t>
            </a:r>
          </a:p>
        </p:txBody>
      </p:sp>
      <p:sp>
        <p:nvSpPr>
          <p:cNvPr id="3" name="מציין מיקום תוכן 2"/>
          <p:cNvSpPr>
            <a:spLocks noGrp="1"/>
          </p:cNvSpPr>
          <p:nvPr>
            <p:ph idx="1"/>
          </p:nvPr>
        </p:nvSpPr>
        <p:spPr>
          <a:xfrm>
            <a:off x="802025" y="1488613"/>
            <a:ext cx="8596668" cy="3880773"/>
          </a:xfrm>
        </p:spPr>
        <p:txBody>
          <a:bodyPr/>
          <a:lstStyle/>
          <a:p>
            <a:pPr marL="0" indent="0" algn="r" rtl="1">
              <a:buNone/>
            </a:pPr>
            <a:r>
              <a:rPr lang="he-IL" dirty="0"/>
              <a:t>חומרים הבנויים ממולקולות ענק.</a:t>
            </a:r>
          </a:p>
          <a:p>
            <a:pPr marL="0" indent="0" algn="r" rtl="1">
              <a:buNone/>
            </a:pPr>
            <a:r>
              <a:rPr lang="he-IL" dirty="0"/>
              <a:t>הנמצאות בטבע בחי ובצומח : חלבונים, דנ"א, עמילן</a:t>
            </a:r>
          </a:p>
          <a:p>
            <a:pPr marL="0" indent="0" algn="r" rtl="1">
              <a:buNone/>
            </a:pPr>
            <a:r>
              <a:rPr lang="he-IL" dirty="0"/>
              <a:t>מעשה ידי אדם: פוליאתילן </a:t>
            </a:r>
            <a:r>
              <a:rPr lang="en-US" dirty="0"/>
              <a:t>PE</a:t>
            </a:r>
            <a:r>
              <a:rPr lang="he-IL" dirty="0"/>
              <a:t> לדוגמה.   מוצרים שונים, תכונות, שינוי תכונות...מבוא לנושא הנלמד בכימיה......</a:t>
            </a:r>
          </a:p>
          <a:p>
            <a:pPr marL="0" indent="0" algn="r" rtl="1">
              <a:buNone/>
            </a:pPr>
            <a:r>
              <a:rPr lang="he-IL" dirty="0"/>
              <a:t>לדוגמה: דבק פלסטי – תחליב של מים והפולימר </a:t>
            </a:r>
            <a:r>
              <a:rPr lang="he-IL" dirty="0" err="1"/>
              <a:t>פוליויניל</a:t>
            </a:r>
            <a:r>
              <a:rPr lang="he-IL" dirty="0"/>
              <a:t> </a:t>
            </a:r>
            <a:r>
              <a:rPr lang="he-IL" dirty="0" err="1"/>
              <a:t>אצטאט</a:t>
            </a:r>
            <a:r>
              <a:rPr lang="he-IL" dirty="0"/>
              <a:t> </a:t>
            </a:r>
            <a:r>
              <a:rPr lang="en-US" dirty="0" err="1"/>
              <a:t>PVAc</a:t>
            </a:r>
            <a:endParaRPr lang="he-IL" dirty="0"/>
          </a:p>
          <a:p>
            <a:pPr marL="0" indent="0" algn="r" rtl="1">
              <a:buNone/>
            </a:pPr>
            <a:r>
              <a:rPr lang="he-IL" dirty="0"/>
              <a:t>בכיתה ניתן להרחיב בנושא ולעשות </a:t>
            </a:r>
          </a:p>
          <a:p>
            <a:pPr marL="0" indent="0" algn="r" rtl="1">
              <a:buNone/>
            </a:pPr>
            <a:r>
              <a:rPr lang="he-IL" dirty="0"/>
              <a:t>ניסוי לבדיקת תכונות של פולימרים- משחקים עם דבק פלסטי</a:t>
            </a:r>
          </a:p>
          <a:p>
            <a:pPr marL="0" indent="0" algn="r" rtl="1">
              <a:buNone/>
            </a:pPr>
            <a:r>
              <a:rPr lang="he-IL" dirty="0"/>
              <a:t>הכנת </a:t>
            </a:r>
            <a:r>
              <a:rPr lang="he-IL" dirty="0" err="1"/>
              <a:t>סילי</a:t>
            </a:r>
            <a:r>
              <a:rPr lang="he-IL" dirty="0"/>
              <a:t> </a:t>
            </a:r>
            <a:r>
              <a:rPr lang="he-IL" dirty="0" err="1"/>
              <a:t>פוטי</a:t>
            </a:r>
            <a:r>
              <a:rPr lang="he-IL" dirty="0"/>
              <a:t> (</a:t>
            </a:r>
            <a:r>
              <a:rPr lang="he-IL" dirty="0" err="1"/>
              <a:t>סליים</a:t>
            </a:r>
            <a:r>
              <a:rPr lang="he-IL" dirty="0"/>
              <a:t>) כחקר של תכונות הפולימרים. </a:t>
            </a:r>
          </a:p>
          <a:p>
            <a:pPr marL="0" indent="0" algn="r" rtl="1">
              <a:buNone/>
            </a:pPr>
            <a:endParaRPr lang="he-IL" dirty="0"/>
          </a:p>
          <a:p>
            <a:pPr marL="0" indent="0" algn="r" rtl="1">
              <a:buNone/>
            </a:pPr>
            <a:endParaRPr lang="he-IL" dirty="0"/>
          </a:p>
        </p:txBody>
      </p:sp>
      <p:pic>
        <p:nvPicPr>
          <p:cNvPr id="4" name="תמונה 3" descr="נוסחת מבנה ומודלים של ויניל אצטט ופולי ויניל אצטט PV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718" y="3756127"/>
            <a:ext cx="2998783" cy="2608941"/>
          </a:xfrm>
          <a:prstGeom prst="rect">
            <a:avLst/>
          </a:prstGeom>
        </p:spPr>
      </p:pic>
    </p:spTree>
    <p:extLst>
      <p:ext uri="{BB962C8B-B14F-4D97-AF65-F5344CB8AC3E}">
        <p14:creationId xmlns:p14="http://schemas.microsoft.com/office/powerpoint/2010/main" val="8642245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he-IL" dirty="0"/>
              <a:t>צבע וסוכריות....</a:t>
            </a:r>
          </a:p>
        </p:txBody>
      </p:sp>
      <p:sp>
        <p:nvSpPr>
          <p:cNvPr id="3" name="Content Placeholder 2"/>
          <p:cNvSpPr>
            <a:spLocks noGrp="1"/>
          </p:cNvSpPr>
          <p:nvPr>
            <p:ph idx="1"/>
          </p:nvPr>
        </p:nvSpPr>
        <p:spPr/>
        <p:txBody>
          <a:bodyPr/>
          <a:lstStyle/>
          <a:p>
            <a:r>
              <a:rPr lang="en-US" dirty="0">
                <a:hlinkClick r:id="rId2"/>
              </a:rPr>
              <a:t>https://www.youtube.com/watch?v=E8uEmZyy88M</a:t>
            </a:r>
            <a:endParaRPr lang="he-IL" dirty="0"/>
          </a:p>
          <a:p>
            <a:endParaRPr lang="he-IL" dirty="0"/>
          </a:p>
        </p:txBody>
      </p:sp>
    </p:spTree>
    <p:extLst>
      <p:ext uri="{BB962C8B-B14F-4D97-AF65-F5344CB8AC3E}">
        <p14:creationId xmlns:p14="http://schemas.microsoft.com/office/powerpoint/2010/main" val="3282727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he-IL" dirty="0"/>
              <a:t>חומרי צבע בעת העתיקה</a:t>
            </a:r>
          </a:p>
        </p:txBody>
      </p:sp>
      <p:sp>
        <p:nvSpPr>
          <p:cNvPr id="3" name="Content Placeholder 2"/>
          <p:cNvSpPr>
            <a:spLocks noGrp="1"/>
          </p:cNvSpPr>
          <p:nvPr>
            <p:ph idx="1"/>
          </p:nvPr>
        </p:nvSpPr>
        <p:spPr/>
        <p:txBody>
          <a:bodyPr/>
          <a:lstStyle/>
          <a:p>
            <a:pPr algn="r" rtl="1"/>
            <a:r>
              <a:rPr lang="he-IL" dirty="0"/>
              <a:t>פיגמנטים-צבענים.</a:t>
            </a:r>
          </a:p>
          <a:p>
            <a:pPr marL="0" indent="0" algn="r" rtl="1">
              <a:buNone/>
            </a:pPr>
            <a:r>
              <a:rPr lang="he-IL" dirty="0"/>
              <a:t>מקור של </a:t>
            </a:r>
            <a:r>
              <a:rPr lang="he-IL" dirty="0" err="1"/>
              <a:t>פגמנטים</a:t>
            </a:r>
            <a:r>
              <a:rPr lang="he-IL" dirty="0"/>
              <a:t>:</a:t>
            </a:r>
          </a:p>
          <a:p>
            <a:pPr algn="r" rtl="1"/>
            <a:r>
              <a:rPr lang="he-IL" b="1" dirty="0">
                <a:solidFill>
                  <a:srgbClr val="FF0000"/>
                </a:solidFill>
              </a:rPr>
              <a:t>מהחי</a:t>
            </a:r>
            <a:r>
              <a:rPr lang="he-IL" dirty="0"/>
              <a:t> – ארגמן מחלזונות,</a:t>
            </a:r>
          </a:p>
          <a:p>
            <a:pPr algn="r" rtl="1"/>
            <a:r>
              <a:rPr lang="he-IL" b="1" dirty="0">
                <a:solidFill>
                  <a:schemeClr val="accent6">
                    <a:lumMod val="60000"/>
                    <a:lumOff val="40000"/>
                  </a:schemeClr>
                </a:solidFill>
              </a:rPr>
              <a:t>מהצומח</a:t>
            </a:r>
            <a:r>
              <a:rPr lang="he-IL" dirty="0"/>
              <a:t> – מעלי כותרת של פרחים, גבעולים ופרות של צמחים, כגון אינדיגו-מעלים של הצמח ניל הצבעים, מתבלינים כגון כורכום.</a:t>
            </a:r>
          </a:p>
          <a:p>
            <a:pPr algn="r" rtl="1"/>
            <a:r>
              <a:rPr lang="he-IL" b="1" dirty="0">
                <a:solidFill>
                  <a:schemeClr val="accent4">
                    <a:lumMod val="75000"/>
                  </a:schemeClr>
                </a:solidFill>
              </a:rPr>
              <a:t>ממינרלים</a:t>
            </a:r>
            <a:r>
              <a:rPr lang="he-IL" dirty="0"/>
              <a:t> – המכילים תרכובות צבעוניות, גבישים, ואבקות. </a:t>
            </a:r>
            <a:endParaRPr lang="en-US" dirty="0"/>
          </a:p>
          <a:p>
            <a:pPr algn="r" rtl="1"/>
            <a:endParaRPr lang="he-IL" dirty="0"/>
          </a:p>
          <a:p>
            <a:pPr algn="r" rtl="1"/>
            <a:endParaRPr lang="he-IL" dirty="0"/>
          </a:p>
          <a:p>
            <a:pPr algn="r" rtl="1"/>
            <a:endParaRPr lang="he-IL" dirty="0"/>
          </a:p>
        </p:txBody>
      </p:sp>
      <p:pic>
        <p:nvPicPr>
          <p:cNvPr id="1026" name="Picture 2">
            <a:extLs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328" y="379436"/>
            <a:ext cx="3048000" cy="2030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069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he-IL" dirty="0"/>
              <a:t>ניסוי תלמיד: הכנת חומר צבע</a:t>
            </a:r>
            <a:br>
              <a:rPr lang="he-IL" dirty="0"/>
            </a:br>
            <a:r>
              <a:rPr lang="he-IL" dirty="0"/>
              <a:t> </a:t>
            </a:r>
          </a:p>
        </p:txBody>
      </p:sp>
      <p:sp>
        <p:nvSpPr>
          <p:cNvPr id="3" name="Content Placeholder 2"/>
          <p:cNvSpPr>
            <a:spLocks noGrp="1"/>
          </p:cNvSpPr>
          <p:nvPr>
            <p:ph idx="1"/>
          </p:nvPr>
        </p:nvSpPr>
        <p:spPr/>
        <p:txBody>
          <a:bodyPr>
            <a:normAutofit/>
          </a:bodyPr>
          <a:lstStyle/>
          <a:p>
            <a:pPr marL="0" indent="0" algn="r" rtl="1">
              <a:buNone/>
            </a:pPr>
            <a:r>
              <a:rPr lang="he-IL" dirty="0"/>
              <a:t>מהלך הניסוי- ערבוב פיגמנט, ממס (מדלל), מקשר (</a:t>
            </a:r>
            <a:r>
              <a:rPr lang="he-IL" dirty="0" err="1"/>
              <a:t>חפ"ש</a:t>
            </a:r>
            <a:r>
              <a:rPr lang="he-IL" dirty="0"/>
              <a:t>).</a:t>
            </a:r>
          </a:p>
          <a:p>
            <a:pPr marL="0" indent="0" algn="r" rtl="1">
              <a:buNone/>
            </a:pPr>
            <a:r>
              <a:rPr lang="he-IL" dirty="0"/>
              <a:t>חומרים</a:t>
            </a:r>
          </a:p>
          <a:p>
            <a:pPr algn="r" rtl="1"/>
            <a:r>
              <a:rPr lang="he-IL" dirty="0"/>
              <a:t>גירים צבעוניים</a:t>
            </a:r>
          </a:p>
          <a:p>
            <a:pPr algn="r" rtl="1"/>
            <a:r>
              <a:rPr lang="he-IL" dirty="0"/>
              <a:t>מים </a:t>
            </a:r>
          </a:p>
          <a:p>
            <a:pPr algn="r" rtl="1"/>
            <a:r>
              <a:rPr lang="he-IL" dirty="0"/>
              <a:t>דבק פלסטי</a:t>
            </a:r>
          </a:p>
          <a:p>
            <a:pPr algn="r" rtl="1"/>
            <a:endParaRPr lang="he-IL" dirty="0"/>
          </a:p>
          <a:p>
            <a:pPr algn="r" rtl="1"/>
            <a:r>
              <a:rPr lang="he-IL" dirty="0">
                <a:solidFill>
                  <a:srgbClr val="FF0000"/>
                </a:solidFill>
              </a:rPr>
              <a:t>מהספר</a:t>
            </a:r>
            <a:r>
              <a:rPr lang="he-IL" dirty="0"/>
              <a:t>: דרך הצבע מערכות בתעשייה- ליאורה סער, מירי </a:t>
            </a:r>
            <a:r>
              <a:rPr lang="he-IL" dirty="0" err="1"/>
              <a:t>קסנר</a:t>
            </a:r>
            <a:r>
              <a:rPr lang="he-IL" dirty="0"/>
              <a:t> מכון ויצמן. </a:t>
            </a:r>
          </a:p>
        </p:txBody>
      </p:sp>
    </p:spTree>
    <p:extLst>
      <p:ext uri="{BB962C8B-B14F-4D97-AF65-F5344CB8AC3E}">
        <p14:creationId xmlns:p14="http://schemas.microsoft.com/office/powerpoint/2010/main" val="3680233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66800" y="364740"/>
            <a:ext cx="7339445" cy="1325563"/>
          </a:xfrm>
        </p:spPr>
        <p:txBody>
          <a:bodyPr/>
          <a:lstStyle/>
          <a:p>
            <a:pPr algn="r" rtl="1"/>
            <a:r>
              <a:rPr lang="he-IL" b="1" dirty="0"/>
              <a:t>הכנת צבע </a:t>
            </a:r>
            <a:endParaRPr lang="he-IL" dirty="0"/>
          </a:p>
        </p:txBody>
      </p:sp>
      <p:pic>
        <p:nvPicPr>
          <p:cNvPr id="4" name="מציין מיקום תוכן 3">
            <a:extLst>
              <a:ext uri="{C183D7F6-B498-43B3-948B-1728B52AA6E4}">
                <adec:decorative xmlns:adec="http://schemas.microsoft.com/office/drawing/2017/decorative" val="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06129" y="2043295"/>
            <a:ext cx="3255390" cy="2441542"/>
          </a:xfrm>
        </p:spPr>
      </p:pic>
      <p:pic>
        <p:nvPicPr>
          <p:cNvPr id="5" name="תמונה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3377" y="2043295"/>
            <a:ext cx="3255389" cy="2441542"/>
          </a:xfrm>
          <a:prstGeom prst="rect">
            <a:avLst/>
          </a:prstGeom>
        </p:spPr>
      </p:pic>
      <p:sp>
        <p:nvSpPr>
          <p:cNvPr id="6" name="TextBox 5"/>
          <p:cNvSpPr txBox="1"/>
          <p:nvPr/>
        </p:nvSpPr>
        <p:spPr>
          <a:xfrm>
            <a:off x="332937" y="1909570"/>
            <a:ext cx="3403077" cy="2862322"/>
          </a:xfrm>
          <a:prstGeom prst="rect">
            <a:avLst/>
          </a:prstGeom>
          <a:noFill/>
        </p:spPr>
        <p:txBody>
          <a:bodyPr wrap="square" rtlCol="1">
            <a:spAutoFit/>
          </a:bodyPr>
          <a:lstStyle/>
          <a:p>
            <a:pPr algn="r" rtl="1"/>
            <a:r>
              <a:rPr lang="he-IL" b="1" dirty="0">
                <a:solidFill>
                  <a:srgbClr val="FF0000"/>
                </a:solidFill>
              </a:rPr>
              <a:t>ציוד וחומרים</a:t>
            </a:r>
          </a:p>
          <a:p>
            <a:pPr algn="r" rtl="1"/>
            <a:r>
              <a:rPr lang="he-IL" dirty="0"/>
              <a:t>גירים צבעוניים פשוטים</a:t>
            </a:r>
          </a:p>
          <a:p>
            <a:pPr algn="r" rtl="1"/>
            <a:r>
              <a:rPr lang="he-IL" dirty="0"/>
              <a:t>מכחולים</a:t>
            </a:r>
          </a:p>
          <a:p>
            <a:pPr algn="r" rtl="1"/>
            <a:r>
              <a:rPr lang="he-IL" dirty="0"/>
              <a:t>דבק פלסטי</a:t>
            </a:r>
          </a:p>
          <a:p>
            <a:pPr algn="r" rtl="1"/>
            <a:r>
              <a:rPr lang="he-IL" dirty="0"/>
              <a:t>מים </a:t>
            </a:r>
          </a:p>
          <a:p>
            <a:pPr algn="r" rtl="1"/>
            <a:r>
              <a:rPr lang="he-IL" dirty="0"/>
              <a:t>2 כוסיות כימיות בנפח 100מ"ל</a:t>
            </a:r>
          </a:p>
          <a:p>
            <a:pPr algn="r" rtl="1"/>
            <a:r>
              <a:rPr lang="he-IL" dirty="0"/>
              <a:t>עלי ומכתש או </a:t>
            </a:r>
          </a:p>
          <a:p>
            <a:pPr algn="r" rtl="1"/>
            <a:r>
              <a:rPr lang="he-IL" dirty="0"/>
              <a:t>מערוך עם שקיות </a:t>
            </a:r>
            <a:r>
              <a:rPr lang="en-US" dirty="0"/>
              <a:t>PE</a:t>
            </a:r>
            <a:endParaRPr lang="he-IL" dirty="0"/>
          </a:p>
          <a:p>
            <a:pPr algn="r" rtl="1"/>
            <a:r>
              <a:rPr lang="he-IL" dirty="0"/>
              <a:t>משטחים לצביעה: דף לבן, קרטון, עץ.....</a:t>
            </a:r>
          </a:p>
        </p:txBody>
      </p:sp>
    </p:spTree>
    <p:extLst>
      <p:ext uri="{BB962C8B-B14F-4D97-AF65-F5344CB8AC3E}">
        <p14:creationId xmlns:p14="http://schemas.microsoft.com/office/powerpoint/2010/main" val="227523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683279" y="395754"/>
            <a:ext cx="2346421" cy="1320800"/>
          </a:xfrm>
        </p:spPr>
        <p:txBody>
          <a:bodyPr/>
          <a:lstStyle/>
          <a:p>
            <a:r>
              <a:rPr lang="he-IL" b="1" dirty="0"/>
              <a:t>דרך ההכנה</a:t>
            </a:r>
            <a:endParaRPr lang="he-IL" dirty="0"/>
          </a:p>
        </p:txBody>
      </p:sp>
      <p:pic>
        <p:nvPicPr>
          <p:cNvPr id="4" name="מציין מיקום תוכן 3">
            <a:extLst>
              <a:ext uri="{C183D7F6-B498-43B3-948B-1728B52AA6E4}">
                <adec:decorative xmlns:adec="http://schemas.microsoft.com/office/drawing/2017/decorative" val="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070646" y="1716553"/>
            <a:ext cx="2680421" cy="2010316"/>
          </a:xfrm>
        </p:spPr>
      </p:pic>
      <p:pic>
        <p:nvPicPr>
          <p:cNvPr id="5" name="תמונה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1308" y="1716553"/>
            <a:ext cx="2699207" cy="2024405"/>
          </a:xfrm>
          <a:prstGeom prst="rect">
            <a:avLst/>
          </a:prstGeom>
        </p:spPr>
      </p:pic>
      <p:pic>
        <p:nvPicPr>
          <p:cNvPr id="7" name="תמונה 6">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1970" y="1716554"/>
            <a:ext cx="2699208" cy="2024406"/>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6865885" y="3926049"/>
            <a:ext cx="2885182" cy="1200329"/>
          </a:xfrm>
          <a:prstGeom prst="rect">
            <a:avLst/>
          </a:prstGeom>
          <a:noFill/>
        </p:spPr>
        <p:txBody>
          <a:bodyPr wrap="square" rtlCol="1">
            <a:spAutoFit/>
          </a:bodyPr>
          <a:lstStyle/>
          <a:p>
            <a:pPr algn="r" rtl="1"/>
            <a:r>
              <a:rPr lang="he-IL" dirty="0"/>
              <a:t>1. מפוררים את הגיר לאבקה. בעזרת מכתש ועלי או בעזרת מערוך ושקית </a:t>
            </a:r>
            <a:r>
              <a:rPr lang="en-US" dirty="0"/>
              <a:t>PE</a:t>
            </a:r>
            <a:r>
              <a:rPr lang="he-IL" dirty="0"/>
              <a:t> בה הוכנס הגיר.</a:t>
            </a:r>
          </a:p>
        </p:txBody>
      </p:sp>
      <p:sp>
        <p:nvSpPr>
          <p:cNvPr id="10" name="TextBox 9">
            <a:extLst>
              <a:ext uri="{C183D7F6-B498-43B3-948B-1728B52AA6E4}">
                <adec:decorative xmlns:adec="http://schemas.microsoft.com/office/drawing/2017/decorative" val="1"/>
              </a:ext>
            </a:extLst>
          </p:cNvPr>
          <p:cNvSpPr txBox="1"/>
          <p:nvPr/>
        </p:nvSpPr>
        <p:spPr>
          <a:xfrm>
            <a:off x="4292412" y="3926049"/>
            <a:ext cx="2498103" cy="646331"/>
          </a:xfrm>
          <a:prstGeom prst="rect">
            <a:avLst/>
          </a:prstGeom>
          <a:noFill/>
        </p:spPr>
        <p:txBody>
          <a:bodyPr wrap="square" rtlCol="1">
            <a:spAutoFit/>
          </a:bodyPr>
          <a:lstStyle/>
          <a:p>
            <a:pPr algn="r" rtl="1"/>
            <a:r>
              <a:rPr lang="he-IL" dirty="0"/>
              <a:t>2. מידת המסיסות של הגיר במים אינה טובה. </a:t>
            </a:r>
          </a:p>
        </p:txBody>
      </p:sp>
      <p:sp>
        <p:nvSpPr>
          <p:cNvPr id="11" name="TextBox 10">
            <a:extLst>
              <a:ext uri="{C183D7F6-B498-43B3-948B-1728B52AA6E4}">
                <adec:decorative xmlns:adec="http://schemas.microsoft.com/office/drawing/2017/decorative" val="1"/>
              </a:ext>
            </a:extLst>
          </p:cNvPr>
          <p:cNvSpPr txBox="1"/>
          <p:nvPr/>
        </p:nvSpPr>
        <p:spPr>
          <a:xfrm>
            <a:off x="1111970" y="3926049"/>
            <a:ext cx="2844717" cy="923330"/>
          </a:xfrm>
          <a:prstGeom prst="rect">
            <a:avLst/>
          </a:prstGeom>
          <a:noFill/>
        </p:spPr>
        <p:txBody>
          <a:bodyPr wrap="square" rtlCol="1">
            <a:spAutoFit/>
          </a:bodyPr>
          <a:lstStyle/>
          <a:p>
            <a:pPr algn="r"/>
            <a:r>
              <a:rPr lang="he-IL" dirty="0"/>
              <a:t>3. מכינים תמיסה של 30 מ"ל דבק פלסטי ו-10 מ"ל מים ומוסיפים אבקה מגיר אחד.</a:t>
            </a:r>
          </a:p>
        </p:txBody>
      </p:sp>
    </p:spTree>
    <p:extLst>
      <p:ext uri="{BB962C8B-B14F-4D97-AF65-F5344CB8AC3E}">
        <p14:creationId xmlns:p14="http://schemas.microsoft.com/office/powerpoint/2010/main" val="1660576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151917" y="521213"/>
            <a:ext cx="2824402" cy="1320800"/>
          </a:xfrm>
        </p:spPr>
        <p:txBody>
          <a:bodyPr/>
          <a:lstStyle/>
          <a:p>
            <a:r>
              <a:rPr lang="he-IL" b="1" dirty="0"/>
              <a:t>המשך ההכנה</a:t>
            </a:r>
            <a:endParaRPr lang="he-IL" dirty="0"/>
          </a:p>
        </p:txBody>
      </p:sp>
      <p:pic>
        <p:nvPicPr>
          <p:cNvPr id="4" name="תמונה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3857" y="1418376"/>
            <a:ext cx="3275282" cy="2456462"/>
          </a:xfrm>
          <a:prstGeom prst="rect">
            <a:avLst/>
          </a:prstGeom>
        </p:spPr>
      </p:pic>
      <p:sp>
        <p:nvSpPr>
          <p:cNvPr id="5" name="TextBox 4">
            <a:extLst>
              <a:ext uri="{C183D7F6-B498-43B3-948B-1728B52AA6E4}">
                <adec:decorative xmlns:adec="http://schemas.microsoft.com/office/drawing/2017/decorative" val="1"/>
              </a:ext>
            </a:extLst>
          </p:cNvPr>
          <p:cNvSpPr txBox="1"/>
          <p:nvPr/>
        </p:nvSpPr>
        <p:spPr>
          <a:xfrm>
            <a:off x="348178" y="1842013"/>
            <a:ext cx="4958499" cy="369332"/>
          </a:xfrm>
          <a:prstGeom prst="rect">
            <a:avLst/>
          </a:prstGeom>
          <a:noFill/>
        </p:spPr>
        <p:txBody>
          <a:bodyPr wrap="square" rtlCol="1">
            <a:spAutoFit/>
          </a:bodyPr>
          <a:lstStyle/>
          <a:p>
            <a:r>
              <a:rPr lang="he-IL" dirty="0"/>
              <a:t>4. צובעים משטח לבן בצבע שהוכן בעזרת מכחול    </a:t>
            </a:r>
          </a:p>
        </p:txBody>
      </p:sp>
      <p:pic>
        <p:nvPicPr>
          <p:cNvPr id="6" name="תמונה 5">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9895" y="3926384"/>
            <a:ext cx="3275282" cy="2456461"/>
          </a:xfrm>
          <a:prstGeom prst="rect">
            <a:avLst/>
          </a:prstGeom>
        </p:spPr>
      </p:pic>
      <p:sp>
        <p:nvSpPr>
          <p:cNvPr id="8" name="TextBox 7">
            <a:extLst>
              <a:ext uri="{C183D7F6-B498-43B3-948B-1728B52AA6E4}">
                <adec:decorative xmlns:adec="http://schemas.microsoft.com/office/drawing/2017/decorative" val="1"/>
              </a:ext>
            </a:extLst>
          </p:cNvPr>
          <p:cNvSpPr txBox="1"/>
          <p:nvPr/>
        </p:nvSpPr>
        <p:spPr>
          <a:xfrm>
            <a:off x="2398477" y="4008748"/>
            <a:ext cx="3101418" cy="369332"/>
          </a:xfrm>
          <a:prstGeom prst="rect">
            <a:avLst/>
          </a:prstGeom>
          <a:noFill/>
        </p:spPr>
        <p:txBody>
          <a:bodyPr wrap="square" rtlCol="1">
            <a:spAutoFit/>
          </a:bodyPr>
          <a:lstStyle/>
          <a:p>
            <a:r>
              <a:rPr lang="he-IL" dirty="0"/>
              <a:t>5. המשטח הצבוע לאחר שעה</a:t>
            </a:r>
          </a:p>
        </p:txBody>
      </p:sp>
      <p:sp>
        <p:nvSpPr>
          <p:cNvPr id="9" name="TextBox 8">
            <a:extLst>
              <a:ext uri="{C183D7F6-B498-43B3-948B-1728B52AA6E4}">
                <adec:decorative xmlns:adec="http://schemas.microsoft.com/office/drawing/2017/decorative" val="1"/>
              </a:ext>
            </a:extLst>
          </p:cNvPr>
          <p:cNvSpPr txBox="1"/>
          <p:nvPr/>
        </p:nvSpPr>
        <p:spPr>
          <a:xfrm>
            <a:off x="1032767" y="4645900"/>
            <a:ext cx="3968303" cy="923330"/>
          </a:xfrm>
          <a:prstGeom prst="rect">
            <a:avLst/>
          </a:prstGeom>
          <a:noFill/>
        </p:spPr>
        <p:txBody>
          <a:bodyPr wrap="square" rtlCol="1">
            <a:spAutoFit/>
          </a:bodyPr>
          <a:lstStyle/>
          <a:p>
            <a:pPr algn="r"/>
            <a:r>
              <a:rPr lang="he-IL" dirty="0"/>
              <a:t>המים שבצבע התאדו ומתקבל צבע הדבוק חזק למשטח.  </a:t>
            </a:r>
          </a:p>
          <a:p>
            <a:pPr algn="r"/>
            <a:r>
              <a:rPr lang="he-IL" dirty="0"/>
              <a:t>(דומה לעיקרון של צבעים </a:t>
            </a:r>
            <a:r>
              <a:rPr lang="he-IL" dirty="0" err="1"/>
              <a:t>אקרילים</a:t>
            </a:r>
            <a:r>
              <a:rPr lang="he-IL" dirty="0"/>
              <a:t>)</a:t>
            </a:r>
          </a:p>
        </p:txBody>
      </p:sp>
    </p:spTree>
    <p:extLst>
      <p:ext uri="{BB962C8B-B14F-4D97-AF65-F5344CB8AC3E}">
        <p14:creationId xmlns:p14="http://schemas.microsoft.com/office/powerpoint/2010/main" val="277674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a:t>הסבר הניסוי</a:t>
            </a:r>
          </a:p>
        </p:txBody>
      </p:sp>
      <p:sp>
        <p:nvSpPr>
          <p:cNvPr id="3" name="מציין מיקום תוכן 2"/>
          <p:cNvSpPr>
            <a:spLocks noGrp="1"/>
          </p:cNvSpPr>
          <p:nvPr>
            <p:ph idx="1"/>
          </p:nvPr>
        </p:nvSpPr>
        <p:spPr/>
        <p:txBody>
          <a:bodyPr/>
          <a:lstStyle/>
          <a:p>
            <a:pPr algn="r" rtl="1"/>
            <a:r>
              <a:rPr lang="he-IL" dirty="0"/>
              <a:t>גיר צבעוני מכיל חומר בשם סידן גופרתי. ניתן להוסיף לו פיגמנטים שונים ליצירת גירים צבעוניים. גיר משמש לסימון על משטחים קשים כיון שהחומר מתפורר והחלקיקים יוצרים קשר רופף עם המשטח. ( גירים ללוח המורה....).</a:t>
            </a:r>
          </a:p>
          <a:p>
            <a:pPr algn="r" rtl="1"/>
            <a:r>
              <a:rPr lang="he-IL" dirty="0"/>
              <a:t>חומר המילוי והפיגמנטים  אינם מסיסים היטב במים. </a:t>
            </a:r>
          </a:p>
          <a:p>
            <a:pPr algn="r" rtl="1"/>
            <a:r>
              <a:rPr lang="he-IL" dirty="0"/>
              <a:t>ערבוב הפיגמנטים  עם תמיסת פולימר (תמיסת דבק פלסטי) יוצר תחליב המאפשר שימוש בצבע. </a:t>
            </a:r>
          </a:p>
          <a:p>
            <a:pPr algn="r" rtl="1"/>
            <a:r>
              <a:rPr lang="he-IL" dirty="0"/>
              <a:t>בעזרת התחליב הנוזלי, צובעים משטחים.</a:t>
            </a:r>
          </a:p>
          <a:p>
            <a:pPr algn="r" rtl="1"/>
            <a:r>
              <a:rPr lang="he-IL" dirty="0"/>
              <a:t>בזמן ייבוש הצבע המים מתאדים והפיגמנט והפולימר נקשרים למשטח שנצבע. </a:t>
            </a:r>
          </a:p>
        </p:txBody>
      </p:sp>
    </p:spTree>
    <p:extLst>
      <p:ext uri="{BB962C8B-B14F-4D97-AF65-F5344CB8AC3E}">
        <p14:creationId xmlns:p14="http://schemas.microsoft.com/office/powerpoint/2010/main" val="1878875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סוגי צבעים</a:t>
            </a:r>
          </a:p>
        </p:txBody>
      </p:sp>
      <p:sp>
        <p:nvSpPr>
          <p:cNvPr id="3" name="מציין מיקום תוכן 2"/>
          <p:cNvSpPr>
            <a:spLocks noGrp="1"/>
          </p:cNvSpPr>
          <p:nvPr>
            <p:ph idx="1"/>
          </p:nvPr>
        </p:nvSpPr>
        <p:spPr/>
        <p:txBody>
          <a:bodyPr/>
          <a:lstStyle/>
          <a:p>
            <a:r>
              <a:rPr lang="he-IL" dirty="0"/>
              <a:t>קיימים צבעי מים שקופים, צבעי גואש אטומים, צבעי שמן, צבעי אקריליק. </a:t>
            </a:r>
          </a:p>
          <a:p>
            <a:r>
              <a:rPr lang="he-IL" dirty="0"/>
              <a:t>שונים בסוג הממס.</a:t>
            </a:r>
          </a:p>
          <a:p>
            <a:r>
              <a:rPr lang="he-IL" dirty="0"/>
              <a:t>מאמר קצר על סוגי צבעים:</a:t>
            </a:r>
          </a:p>
          <a:p>
            <a:r>
              <a:rPr lang="en-US" dirty="0">
                <a:hlinkClick r:id="rId2"/>
              </a:rPr>
              <a:t>https://www.moti-art.com/?p=1431#.XQdd7NJva70</a:t>
            </a:r>
            <a:endParaRPr lang="he-IL" dirty="0"/>
          </a:p>
          <a:p>
            <a:r>
              <a:rPr lang="he-IL" dirty="0">
                <a:solidFill>
                  <a:srgbClr val="FF0000"/>
                </a:solidFill>
              </a:rPr>
              <a:t>שיתוף מסך</a:t>
            </a:r>
          </a:p>
        </p:txBody>
      </p:sp>
    </p:spTree>
    <p:extLst>
      <p:ext uri="{BB962C8B-B14F-4D97-AF65-F5344CB8AC3E}">
        <p14:creationId xmlns:p14="http://schemas.microsoft.com/office/powerpoint/2010/main" val="95031642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1792</TotalTime>
  <Words>1062</Words>
  <Application>Microsoft Office PowerPoint</Application>
  <PresentationFormat>Widescreen</PresentationFormat>
  <Paragraphs>147</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Trebuchet MS</vt:lpstr>
      <vt:lpstr>Wingdings 3</vt:lpstr>
      <vt:lpstr>Facet</vt:lpstr>
      <vt:lpstr>חומרי צבע</vt:lpstr>
      <vt:lpstr>מהו צבע?</vt:lpstr>
      <vt:lpstr>חומרי צבע בעת העתיקה</vt:lpstr>
      <vt:lpstr>ניסוי תלמיד: הכנת חומר צבע  </vt:lpstr>
      <vt:lpstr>הכנת צבע </vt:lpstr>
      <vt:lpstr>דרך ההכנה</vt:lpstr>
      <vt:lpstr>המשך ההכנה</vt:lpstr>
      <vt:lpstr>הסבר הניסוי</vt:lpstr>
      <vt:lpstr>סוגי צבעים</vt:lpstr>
      <vt:lpstr>אפשרות להרחבת  הניסוי שעשינו לניסוי חקר</vt:lpstr>
      <vt:lpstr>רקע מדעי</vt:lpstr>
      <vt:lpstr>ראיית צבעים </vt:lpstr>
      <vt:lpstr>קישורים</vt:lpstr>
      <vt:lpstr>ראית צבעים של גופים </vt:lpstr>
      <vt:lpstr>איך העין רואה צבע</vt:lpstr>
      <vt:lpstr>פיגמנטים = צבענים</vt:lpstr>
      <vt:lpstr>תרכובות שהם צבענים שונים</vt:lpstr>
      <vt:lpstr>מקורות נוספים</vt:lpstr>
      <vt:lpstr>ערבוב חומרי צבע   (תוצרת עצמית).</vt:lpstr>
      <vt:lpstr>ערבוב צבעים מקצועי </vt:lpstr>
      <vt:lpstr>מה מרכיב את הצבע שהעין רואה</vt:lpstr>
      <vt:lpstr>השלימו את החסר בטבלה</vt:lpstr>
      <vt:lpstr>צבע וציור ציור בימי הביניים</vt:lpstr>
      <vt:lpstr>צבע : ציורים, שחזור ציורים </vt:lpstr>
      <vt:lpstr>צבעים מהטבע.....</vt:lpstr>
      <vt:lpstr>פולימרים - מרכיב בחומר צבע</vt:lpstr>
      <vt:lpstr>צבע וסוכריות....</vt:lpstr>
    </vt:vector>
  </TitlesOfParts>
  <Company>Weizmann Institute of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מפגש סינכרוני 18.6</dc:title>
  <dc:creator>WICC</dc:creator>
  <cp:lastModifiedBy>Shelly Livne</cp:lastModifiedBy>
  <cp:revision>86</cp:revision>
  <cp:lastPrinted>2019-06-18T14:16:25Z</cp:lastPrinted>
  <dcterms:created xsi:type="dcterms:W3CDTF">2018-06-05T13:03:10Z</dcterms:created>
  <dcterms:modified xsi:type="dcterms:W3CDTF">2025-12-16T10:40:14Z</dcterms:modified>
</cp:coreProperties>
</file>