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8" r:id="rId2"/>
    <p:sldId id="259" r:id="rId3"/>
    <p:sldId id="261" r:id="rId4"/>
    <p:sldId id="263" r:id="rId5"/>
    <p:sldId id="265" r:id="rId6"/>
    <p:sldId id="266" r:id="rId7"/>
    <p:sldId id="267" r:id="rId8"/>
    <p:sldId id="268" r:id="rId9"/>
    <p:sldId id="26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68" d="100"/>
          <a:sy n="68" d="100"/>
        </p:scale>
        <p:origin x="96" y="3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58409-27E9-47E5-B30E-B5590B5EC81E}" type="datetimeFigureOut">
              <a:rPr lang="he-IL" smtClean="0"/>
              <a:t>כ"ה/כסלו/תשפ"ו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99C5-33D3-4BC6-8131-1F3FD499A96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2518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58409-27E9-47E5-B30E-B5590B5EC81E}" type="datetimeFigureOut">
              <a:rPr lang="he-IL" smtClean="0"/>
              <a:t>כ"ה/כסלו/תשפ"ו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99C5-33D3-4BC6-8131-1F3FD499A96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0315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58409-27E9-47E5-B30E-B5590B5EC81E}" type="datetimeFigureOut">
              <a:rPr lang="he-IL" smtClean="0"/>
              <a:t>כ"ה/כסלו/תשפ"ו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99C5-33D3-4BC6-8131-1F3FD499A96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1179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58409-27E9-47E5-B30E-B5590B5EC81E}" type="datetimeFigureOut">
              <a:rPr lang="he-IL" smtClean="0"/>
              <a:t>כ"ה/כסלו/תשפ"ו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99C5-33D3-4BC6-8131-1F3FD499A96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38884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58409-27E9-47E5-B30E-B5590B5EC81E}" type="datetimeFigureOut">
              <a:rPr lang="he-IL" smtClean="0"/>
              <a:t>כ"ה/כסלו/תשפ"ו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99C5-33D3-4BC6-8131-1F3FD499A96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88462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58409-27E9-47E5-B30E-B5590B5EC81E}" type="datetimeFigureOut">
              <a:rPr lang="he-IL" smtClean="0"/>
              <a:t>כ"ה/כסלו/תשפ"ו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99C5-33D3-4BC6-8131-1F3FD499A96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0824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58409-27E9-47E5-B30E-B5590B5EC81E}" type="datetimeFigureOut">
              <a:rPr lang="he-IL" smtClean="0"/>
              <a:t>כ"ה/כסלו/תשפ"ו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99C5-33D3-4BC6-8131-1F3FD499A96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89170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58409-27E9-47E5-B30E-B5590B5EC81E}" type="datetimeFigureOut">
              <a:rPr lang="he-IL" smtClean="0"/>
              <a:t>כ"ה/כסלו/תשפ"ו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99C5-33D3-4BC6-8131-1F3FD499A96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05122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58409-27E9-47E5-B30E-B5590B5EC81E}" type="datetimeFigureOut">
              <a:rPr lang="he-IL" smtClean="0"/>
              <a:t>כ"ה/כסלו/תשפ"ו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99C5-33D3-4BC6-8131-1F3FD499A96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38442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58409-27E9-47E5-B30E-B5590B5EC81E}" type="datetimeFigureOut">
              <a:rPr lang="he-IL" smtClean="0"/>
              <a:t>כ"ה/כסלו/תשפ"ו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99C5-33D3-4BC6-8131-1F3FD499A96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32133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58409-27E9-47E5-B30E-B5590B5EC81E}" type="datetimeFigureOut">
              <a:rPr lang="he-IL" smtClean="0"/>
              <a:t>כ"ה/כסלו/תשפ"ו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99C5-33D3-4BC6-8131-1F3FD499A96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64456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58409-27E9-47E5-B30E-B5590B5EC81E}" type="datetimeFigureOut">
              <a:rPr lang="he-IL" smtClean="0"/>
              <a:t>כ"ה/כסלו/תשפ"ו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C99C5-33D3-4BC6-8131-1F3FD499A96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644281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2232FEB1-23B3-41FB-A475-CA3215598B7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433320" y="0"/>
            <a:ext cx="7772400" cy="1470025"/>
          </a:xfrm>
        </p:spPr>
        <p:txBody>
          <a:bodyPr>
            <a:normAutofit/>
          </a:bodyPr>
          <a:lstStyle/>
          <a:p>
            <a:pPr eaLnBrk="1" hangingPunct="1"/>
            <a:r>
              <a:rPr lang="he-IL" altLang="he-IL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הכימיה של קרם ידיים</a:t>
            </a:r>
            <a:endParaRPr lang="en-US" altLang="he-IL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grpSp>
        <p:nvGrpSpPr>
          <p:cNvPr id="6" name="קבוצה 5">
            <a:extLst>
              <a:ext uri="{FF2B5EF4-FFF2-40B4-BE49-F238E27FC236}">
                <a16:creationId xmlns:a16="http://schemas.microsoft.com/office/drawing/2014/main" id="{5C6060AE-7B7B-444C-AD31-3325C4E3F0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89857" y="1889760"/>
            <a:ext cx="3029743" cy="4582159"/>
            <a:chOff x="587217" y="1930240"/>
            <a:chExt cx="2452767" cy="3993039"/>
          </a:xfrm>
        </p:grpSpPr>
        <p:pic>
          <p:nvPicPr>
            <p:cNvPr id="2" name="תמונה 1">
              <a:extLst>
                <a:ext uri="{FF2B5EF4-FFF2-40B4-BE49-F238E27FC236}">
                  <a16:creationId xmlns:a16="http://schemas.microsoft.com/office/drawing/2014/main" id="{4927F5E3-BAF3-4F60-9F1E-940566BFC15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000" b="90000" l="10000" r="9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 rot="9745522">
              <a:off x="587217" y="2444114"/>
              <a:ext cx="1638300" cy="3366770"/>
            </a:xfrm>
            <a:prstGeom prst="rect">
              <a:avLst/>
            </a:prstGeom>
          </p:spPr>
        </p:pic>
        <p:pic>
          <p:nvPicPr>
            <p:cNvPr id="3" name="תמונה 2">
              <a:extLst>
                <a:ext uri="{FF2B5EF4-FFF2-40B4-BE49-F238E27FC236}">
                  <a16:creationId xmlns:a16="http://schemas.microsoft.com/office/drawing/2014/main" id="{DFA2A4CC-7CCD-455D-A8D0-DBAD6FE472D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1400" b="90000" l="10000" r="90000">
                          <a14:foregroundMark x1="45277" y1="5991" x2="49600" y2="12400"/>
                          <a14:foregroundMark x1="57545" y1="6974" x2="57800" y2="6800"/>
                          <a14:foregroundMark x1="49600" y1="12400" x2="56772" y2="7502"/>
                          <a14:foregroundMark x1="54087" y1="4834" x2="50818" y2="3104"/>
                          <a14:foregroundMark x1="54723" y1="5171" x2="54237" y2="4914"/>
                          <a14:foregroundMark x1="55823" y1="5753" x2="55202" y2="5424"/>
                          <a14:foregroundMark x1="57287" y1="6528" x2="56366" y2="6041"/>
                          <a14:foregroundMark x1="57800" y1="6800" x2="57673" y2="6733"/>
                          <a14:backgroundMark x1="44200" y1="4800" x2="42800" y2="3200"/>
                          <a14:backgroundMark x1="55000" y1="6400" x2="55400" y2="6800"/>
                          <a14:backgroundMark x1="55200" y1="4200" x2="56000" y2="3800"/>
                          <a14:backgroundMark x1="53600" y1="5600" x2="53800" y2="5600"/>
                          <a14:backgroundMark x1="58200" y1="2800" x2="58000" y2="2400"/>
                          <a14:backgroundMark x1="49200" y1="800" x2="38400" y2="2400"/>
                          <a14:backgroundMark x1="38400" y1="2400" x2="49000" y2="3000"/>
                          <a14:backgroundMark x1="49000" y1="3000" x2="49400" y2="2000"/>
                          <a14:backgroundMark x1="59600" y1="4800" x2="59000" y2="5000"/>
                          <a14:backgroundMark x1="58200" y1="4800" x2="58800" y2="4600"/>
                        </a14:backgroundRemoval>
                      </a14:imgEffect>
                    </a14:imgLayer>
                  </a14:imgProps>
                </a:ext>
              </a:extLst>
            </a:blip>
            <a:srcRect l="33953" t="4014" r="34900" b="12143"/>
            <a:stretch/>
          </p:blipFill>
          <p:spPr>
            <a:xfrm>
              <a:off x="1556624" y="1930240"/>
              <a:ext cx="1483360" cy="3993039"/>
            </a:xfrm>
            <a:prstGeom prst="rect">
              <a:avLst/>
            </a:prstGeom>
          </p:spPr>
        </p:pic>
      </p:grpSp>
      <p:pic>
        <p:nvPicPr>
          <p:cNvPr id="24586" name="Picture 2" descr="http://www.ifeel.co.il/pagemodule/image1/689/62689/2.jpg?1249037417">
            <a:extLst>
              <a:ext uri="{FF2B5EF4-FFF2-40B4-BE49-F238E27FC236}">
                <a16:creationId xmlns:a16="http://schemas.microsoft.com/office/drawing/2014/main" id="{B7C00CED-01C9-4114-8B1E-4978DCD415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8240" y="3587688"/>
            <a:ext cx="4070588" cy="2690068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תמונה 4">
            <a:extLst>
              <a:ext uri="{FF2B5EF4-FFF2-40B4-BE49-F238E27FC236}">
                <a16:creationId xmlns:a16="http://schemas.microsoft.com/office/drawing/2014/main" id="{73D647ED-3DA3-4AA0-A102-D23D88BB6F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53518" y="2275346"/>
            <a:ext cx="3991903" cy="292536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6" name="Rectangle 135">
            <a:extLst>
              <a:ext uri="{FF2B5EF4-FFF2-40B4-BE49-F238E27FC236}">
                <a16:creationId xmlns:a16="http://schemas.microsoft.com/office/drawing/2014/main" id="{9F79630B-0F0B-446E-A637-38FA8F61D1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B3437C99-FC8E-4311-B48A-F0C4C329B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5028" y="-1"/>
            <a:ext cx="12192000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Picture 2" descr="http://www.ifeel.co.il/pagemodule/image1/689/62689/2.jpg?1249037417">
            <a:extLst>
              <a:ext uri="{FF2B5EF4-FFF2-40B4-BE49-F238E27FC236}">
                <a16:creationId xmlns:a16="http://schemas.microsoft.com/office/drawing/2014/main" id="{73072C8C-8C46-43F1-8B77-91DBCA8A1CC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25" r="25333"/>
          <a:stretch/>
        </p:blipFill>
        <p:spPr bwMode="auto">
          <a:xfrm>
            <a:off x="6233372" y="-3"/>
            <a:ext cx="5958628" cy="6857999"/>
          </a:xfrm>
          <a:custGeom>
            <a:avLst/>
            <a:gdLst/>
            <a:ahLst/>
            <a:cxnLst/>
            <a:rect l="l" t="t" r="r" b="b"/>
            <a:pathLst>
              <a:path w="7243812" h="6857999">
                <a:moveTo>
                  <a:pt x="609803" y="0"/>
                </a:moveTo>
                <a:lnTo>
                  <a:pt x="1222601" y="0"/>
                </a:lnTo>
                <a:lnTo>
                  <a:pt x="1223032" y="1645"/>
                </a:lnTo>
                <a:lnTo>
                  <a:pt x="1343371" y="1645"/>
                </a:lnTo>
                <a:lnTo>
                  <a:pt x="1343665" y="0"/>
                </a:lnTo>
                <a:lnTo>
                  <a:pt x="1884172" y="0"/>
                </a:lnTo>
                <a:lnTo>
                  <a:pt x="1884280" y="1645"/>
                </a:lnTo>
                <a:lnTo>
                  <a:pt x="7243812" y="1645"/>
                </a:lnTo>
                <a:lnTo>
                  <a:pt x="7243812" y="6857999"/>
                </a:lnTo>
                <a:lnTo>
                  <a:pt x="133676" y="6857999"/>
                </a:lnTo>
                <a:lnTo>
                  <a:pt x="114609" y="6843646"/>
                </a:lnTo>
                <a:cubicBezTo>
                  <a:pt x="106811" y="6836369"/>
                  <a:pt x="103243" y="6828354"/>
                  <a:pt x="111459" y="6817746"/>
                </a:cubicBezTo>
                <a:cubicBezTo>
                  <a:pt x="93943" y="6769544"/>
                  <a:pt x="97901" y="6796071"/>
                  <a:pt x="113412" y="6759582"/>
                </a:cubicBezTo>
                <a:cubicBezTo>
                  <a:pt x="110188" y="6732087"/>
                  <a:pt x="99653" y="6727133"/>
                  <a:pt x="100729" y="6705297"/>
                </a:cubicBezTo>
                <a:cubicBezTo>
                  <a:pt x="94563" y="6675394"/>
                  <a:pt x="99792" y="6669536"/>
                  <a:pt x="87662" y="6640957"/>
                </a:cubicBezTo>
                <a:cubicBezTo>
                  <a:pt x="74199" y="6591883"/>
                  <a:pt x="82185" y="6576319"/>
                  <a:pt x="83084" y="6541313"/>
                </a:cubicBezTo>
                <a:cubicBezTo>
                  <a:pt x="82225" y="6490855"/>
                  <a:pt x="67640" y="6422980"/>
                  <a:pt x="59444" y="6370251"/>
                </a:cubicBezTo>
                <a:cubicBezTo>
                  <a:pt x="51248" y="6317522"/>
                  <a:pt x="30729" y="6270972"/>
                  <a:pt x="33908" y="6224938"/>
                </a:cubicBezTo>
                <a:lnTo>
                  <a:pt x="30063" y="6089693"/>
                </a:lnTo>
                <a:cubicBezTo>
                  <a:pt x="25730" y="6032039"/>
                  <a:pt x="3474" y="5997051"/>
                  <a:pt x="29101" y="5973994"/>
                </a:cubicBezTo>
                <a:cubicBezTo>
                  <a:pt x="17018" y="5940131"/>
                  <a:pt x="41135" y="5955713"/>
                  <a:pt x="33855" y="5939847"/>
                </a:cubicBezTo>
                <a:lnTo>
                  <a:pt x="12982" y="5906467"/>
                </a:lnTo>
                <a:lnTo>
                  <a:pt x="8416" y="5862699"/>
                </a:lnTo>
                <a:cubicBezTo>
                  <a:pt x="7895" y="5838948"/>
                  <a:pt x="8409" y="5853058"/>
                  <a:pt x="12052" y="5823324"/>
                </a:cubicBezTo>
                <a:cubicBezTo>
                  <a:pt x="11631" y="5805291"/>
                  <a:pt x="11213" y="5787258"/>
                  <a:pt x="10793" y="5769225"/>
                </a:cubicBezTo>
                <a:cubicBezTo>
                  <a:pt x="17866" y="5738356"/>
                  <a:pt x="19121" y="5696311"/>
                  <a:pt x="25986" y="5667896"/>
                </a:cubicBezTo>
                <a:cubicBezTo>
                  <a:pt x="16329" y="5647975"/>
                  <a:pt x="42195" y="5619318"/>
                  <a:pt x="43687" y="5594585"/>
                </a:cubicBezTo>
                <a:cubicBezTo>
                  <a:pt x="32512" y="5517959"/>
                  <a:pt x="44052" y="5536542"/>
                  <a:pt x="40019" y="5464225"/>
                </a:cubicBezTo>
                <a:cubicBezTo>
                  <a:pt x="32676" y="5400671"/>
                  <a:pt x="26469" y="5311951"/>
                  <a:pt x="22904" y="5269726"/>
                </a:cubicBezTo>
                <a:cubicBezTo>
                  <a:pt x="19341" y="5227501"/>
                  <a:pt x="14742" y="5212581"/>
                  <a:pt x="18628" y="5210876"/>
                </a:cubicBezTo>
                <a:cubicBezTo>
                  <a:pt x="-20300" y="5161742"/>
                  <a:pt x="15511" y="5141336"/>
                  <a:pt x="5392" y="5111369"/>
                </a:cubicBezTo>
                <a:cubicBezTo>
                  <a:pt x="10662" y="5053859"/>
                  <a:pt x="15546" y="5034036"/>
                  <a:pt x="13324" y="5009272"/>
                </a:cubicBezTo>
                <a:cubicBezTo>
                  <a:pt x="25126" y="4982633"/>
                  <a:pt x="74251" y="4956261"/>
                  <a:pt x="48699" y="4925805"/>
                </a:cubicBezTo>
                <a:cubicBezTo>
                  <a:pt x="76704" y="4931200"/>
                  <a:pt x="39437" y="4888353"/>
                  <a:pt x="62925" y="4877992"/>
                </a:cubicBezTo>
                <a:cubicBezTo>
                  <a:pt x="82480" y="4871554"/>
                  <a:pt x="75731" y="4857054"/>
                  <a:pt x="79496" y="4844323"/>
                </a:cubicBezTo>
                <a:cubicBezTo>
                  <a:pt x="97657" y="4832308"/>
                  <a:pt x="110974" y="4752352"/>
                  <a:pt x="101400" y="4733115"/>
                </a:cubicBezTo>
                <a:cubicBezTo>
                  <a:pt x="108185" y="4679357"/>
                  <a:pt x="119720" y="4662889"/>
                  <a:pt x="111223" y="4625153"/>
                </a:cubicBezTo>
                <a:cubicBezTo>
                  <a:pt x="106592" y="4588197"/>
                  <a:pt x="114401" y="4567830"/>
                  <a:pt x="126359" y="4539168"/>
                </a:cubicBezTo>
                <a:cubicBezTo>
                  <a:pt x="126535" y="4522289"/>
                  <a:pt x="126710" y="4505410"/>
                  <a:pt x="126886" y="4488531"/>
                </a:cubicBezTo>
                <a:cubicBezTo>
                  <a:pt x="126165" y="4473140"/>
                  <a:pt x="132917" y="4437329"/>
                  <a:pt x="135099" y="4411258"/>
                </a:cubicBezTo>
                <a:cubicBezTo>
                  <a:pt x="107667" y="4345686"/>
                  <a:pt x="146840" y="4280033"/>
                  <a:pt x="132327" y="4219510"/>
                </a:cubicBezTo>
                <a:cubicBezTo>
                  <a:pt x="138549" y="4158987"/>
                  <a:pt x="124091" y="4192084"/>
                  <a:pt x="172424" y="4048117"/>
                </a:cubicBezTo>
                <a:cubicBezTo>
                  <a:pt x="167703" y="4015047"/>
                  <a:pt x="203806" y="3905047"/>
                  <a:pt x="177666" y="3878222"/>
                </a:cubicBezTo>
                <a:cubicBezTo>
                  <a:pt x="167714" y="3821305"/>
                  <a:pt x="183914" y="3845122"/>
                  <a:pt x="156982" y="3778166"/>
                </a:cubicBezTo>
                <a:cubicBezTo>
                  <a:pt x="160365" y="3760234"/>
                  <a:pt x="142791" y="3724716"/>
                  <a:pt x="142115" y="3707357"/>
                </a:cubicBezTo>
                <a:cubicBezTo>
                  <a:pt x="139253" y="3688591"/>
                  <a:pt x="140202" y="3672776"/>
                  <a:pt x="139805" y="3665569"/>
                </a:cubicBezTo>
                <a:cubicBezTo>
                  <a:pt x="139778" y="3665084"/>
                  <a:pt x="139750" y="3664599"/>
                  <a:pt x="139723" y="3664114"/>
                </a:cubicBezTo>
                <a:lnTo>
                  <a:pt x="134134" y="3653088"/>
                </a:lnTo>
                <a:lnTo>
                  <a:pt x="126568" y="3641228"/>
                </a:lnTo>
                <a:cubicBezTo>
                  <a:pt x="126560" y="3629488"/>
                  <a:pt x="126549" y="3617747"/>
                  <a:pt x="126540" y="3606007"/>
                </a:cubicBezTo>
                <a:lnTo>
                  <a:pt x="134645" y="3597336"/>
                </a:lnTo>
                <a:lnTo>
                  <a:pt x="131649" y="3586412"/>
                </a:lnTo>
                <a:lnTo>
                  <a:pt x="134221" y="3569719"/>
                </a:lnTo>
                <a:lnTo>
                  <a:pt x="133795" y="3568021"/>
                </a:lnTo>
                <a:lnTo>
                  <a:pt x="130189" y="3553678"/>
                </a:lnTo>
                <a:lnTo>
                  <a:pt x="129827" y="3552249"/>
                </a:lnTo>
                <a:lnTo>
                  <a:pt x="122183" y="3542019"/>
                </a:lnTo>
                <a:lnTo>
                  <a:pt x="112426" y="3531201"/>
                </a:lnTo>
                <a:lnTo>
                  <a:pt x="105626" y="3496391"/>
                </a:lnTo>
                <a:lnTo>
                  <a:pt x="111971" y="3486850"/>
                </a:lnTo>
                <a:lnTo>
                  <a:pt x="106910" y="3476412"/>
                </a:lnTo>
                <a:cubicBezTo>
                  <a:pt x="105781" y="3466028"/>
                  <a:pt x="105824" y="3433967"/>
                  <a:pt x="105209" y="3424545"/>
                </a:cubicBezTo>
                <a:lnTo>
                  <a:pt x="103215" y="3419880"/>
                </a:lnTo>
                <a:lnTo>
                  <a:pt x="104953" y="3415218"/>
                </a:lnTo>
                <a:lnTo>
                  <a:pt x="101255" y="3409825"/>
                </a:lnTo>
                <a:lnTo>
                  <a:pt x="103044" y="3407057"/>
                </a:lnTo>
                <a:lnTo>
                  <a:pt x="89764" y="3378959"/>
                </a:lnTo>
                <a:lnTo>
                  <a:pt x="83991" y="3362948"/>
                </a:lnTo>
                <a:lnTo>
                  <a:pt x="66858" y="3332072"/>
                </a:lnTo>
                <a:lnTo>
                  <a:pt x="69057" y="3325671"/>
                </a:lnTo>
                <a:lnTo>
                  <a:pt x="51631" y="3278130"/>
                </a:lnTo>
                <a:lnTo>
                  <a:pt x="53959" y="3277179"/>
                </a:lnTo>
                <a:lnTo>
                  <a:pt x="60205" y="3262610"/>
                </a:lnTo>
                <a:lnTo>
                  <a:pt x="58998" y="3258677"/>
                </a:lnTo>
                <a:cubicBezTo>
                  <a:pt x="46010" y="3210316"/>
                  <a:pt x="80872" y="3236545"/>
                  <a:pt x="45170" y="3180546"/>
                </a:cubicBezTo>
                <a:cubicBezTo>
                  <a:pt x="53643" y="3171780"/>
                  <a:pt x="52550" y="3163902"/>
                  <a:pt x="45228" y="3151828"/>
                </a:cubicBezTo>
                <a:cubicBezTo>
                  <a:pt x="39651" y="3128169"/>
                  <a:pt x="64667" y="3124610"/>
                  <a:pt x="45020" y="3103777"/>
                </a:cubicBezTo>
                <a:cubicBezTo>
                  <a:pt x="59127" y="3105196"/>
                  <a:pt x="41123" y="3057428"/>
                  <a:pt x="57092" y="3065434"/>
                </a:cubicBezTo>
                <a:cubicBezTo>
                  <a:pt x="55435" y="3051512"/>
                  <a:pt x="40803" y="3032637"/>
                  <a:pt x="35088" y="3020247"/>
                </a:cubicBezTo>
                <a:cubicBezTo>
                  <a:pt x="32503" y="3002537"/>
                  <a:pt x="18197" y="3001119"/>
                  <a:pt x="22803" y="2991092"/>
                </a:cubicBezTo>
                <a:cubicBezTo>
                  <a:pt x="24338" y="2987749"/>
                  <a:pt x="27975" y="2983455"/>
                  <a:pt x="34850" y="2977278"/>
                </a:cubicBezTo>
                <a:cubicBezTo>
                  <a:pt x="22587" y="2954448"/>
                  <a:pt x="35600" y="2946689"/>
                  <a:pt x="36223" y="2911749"/>
                </a:cubicBezTo>
                <a:cubicBezTo>
                  <a:pt x="35158" y="2886513"/>
                  <a:pt x="29761" y="2843788"/>
                  <a:pt x="28462" y="2825860"/>
                </a:cubicBezTo>
                <a:cubicBezTo>
                  <a:pt x="28449" y="2818634"/>
                  <a:pt x="28437" y="2811409"/>
                  <a:pt x="28424" y="2804183"/>
                </a:cubicBezTo>
                <a:lnTo>
                  <a:pt x="21292" y="2790136"/>
                </a:lnTo>
                <a:lnTo>
                  <a:pt x="16179" y="2760208"/>
                </a:lnTo>
                <a:lnTo>
                  <a:pt x="22858" y="2751112"/>
                </a:lnTo>
                <a:lnTo>
                  <a:pt x="18505" y="2740278"/>
                </a:lnTo>
                <a:lnTo>
                  <a:pt x="22482" y="2726489"/>
                </a:lnTo>
                <a:lnTo>
                  <a:pt x="18175" y="2725052"/>
                </a:lnTo>
                <a:lnTo>
                  <a:pt x="10521" y="2715895"/>
                </a:lnTo>
                <a:lnTo>
                  <a:pt x="25499" y="2665666"/>
                </a:lnTo>
                <a:lnTo>
                  <a:pt x="30658" y="2635351"/>
                </a:lnTo>
                <a:cubicBezTo>
                  <a:pt x="30723" y="2625597"/>
                  <a:pt x="30791" y="2615842"/>
                  <a:pt x="30857" y="2606088"/>
                </a:cubicBezTo>
                <a:lnTo>
                  <a:pt x="37532" y="2596456"/>
                </a:lnTo>
                <a:cubicBezTo>
                  <a:pt x="41239" y="2582253"/>
                  <a:pt x="34640" y="2564757"/>
                  <a:pt x="36511" y="2549900"/>
                </a:cubicBezTo>
                <a:lnTo>
                  <a:pt x="53712" y="2496499"/>
                </a:lnTo>
                <a:cubicBezTo>
                  <a:pt x="53527" y="2492743"/>
                  <a:pt x="64725" y="2449625"/>
                  <a:pt x="64540" y="2445869"/>
                </a:cubicBezTo>
                <a:cubicBezTo>
                  <a:pt x="61940" y="2441580"/>
                  <a:pt x="65575" y="2413465"/>
                  <a:pt x="64348" y="2408995"/>
                </a:cubicBezTo>
                <a:cubicBezTo>
                  <a:pt x="100333" y="2407546"/>
                  <a:pt x="71752" y="2329020"/>
                  <a:pt x="101725" y="2335735"/>
                </a:cubicBezTo>
                <a:cubicBezTo>
                  <a:pt x="120512" y="2299003"/>
                  <a:pt x="138791" y="2291744"/>
                  <a:pt x="147278" y="2260088"/>
                </a:cubicBezTo>
                <a:cubicBezTo>
                  <a:pt x="152668" y="2224200"/>
                  <a:pt x="143589" y="2220953"/>
                  <a:pt x="152643" y="2193455"/>
                </a:cubicBezTo>
                <a:cubicBezTo>
                  <a:pt x="152701" y="2159228"/>
                  <a:pt x="131577" y="2138038"/>
                  <a:pt x="161815" y="2107942"/>
                </a:cubicBezTo>
                <a:lnTo>
                  <a:pt x="168884" y="2024270"/>
                </a:lnTo>
                <a:lnTo>
                  <a:pt x="210800" y="1969445"/>
                </a:lnTo>
                <a:lnTo>
                  <a:pt x="215063" y="1961162"/>
                </a:lnTo>
                <a:lnTo>
                  <a:pt x="226767" y="1945112"/>
                </a:lnTo>
                <a:lnTo>
                  <a:pt x="225906" y="1942021"/>
                </a:lnTo>
                <a:lnTo>
                  <a:pt x="220555" y="1935584"/>
                </a:lnTo>
                <a:cubicBezTo>
                  <a:pt x="220179" y="1930292"/>
                  <a:pt x="223282" y="1914884"/>
                  <a:pt x="223648" y="1910265"/>
                </a:cubicBezTo>
                <a:cubicBezTo>
                  <a:pt x="221934" y="1909994"/>
                  <a:pt x="221895" y="1909162"/>
                  <a:pt x="222758" y="1907867"/>
                </a:cubicBezTo>
                <a:lnTo>
                  <a:pt x="229387" y="1899379"/>
                </a:lnTo>
                <a:lnTo>
                  <a:pt x="231548" y="1895114"/>
                </a:lnTo>
                <a:lnTo>
                  <a:pt x="216553" y="1892417"/>
                </a:lnTo>
                <a:cubicBezTo>
                  <a:pt x="209075" y="1884999"/>
                  <a:pt x="222114" y="1866643"/>
                  <a:pt x="209739" y="1861483"/>
                </a:cubicBezTo>
                <a:cubicBezTo>
                  <a:pt x="214584" y="1853278"/>
                  <a:pt x="219066" y="1844665"/>
                  <a:pt x="222950" y="1835810"/>
                </a:cubicBezTo>
                <a:lnTo>
                  <a:pt x="224812" y="1830569"/>
                </a:lnTo>
                <a:lnTo>
                  <a:pt x="224522" y="1830429"/>
                </a:lnTo>
                <a:cubicBezTo>
                  <a:pt x="224224" y="1829219"/>
                  <a:pt x="224571" y="1827468"/>
                  <a:pt x="225830" y="1824832"/>
                </a:cubicBezTo>
                <a:lnTo>
                  <a:pt x="228207" y="1821003"/>
                </a:lnTo>
                <a:lnTo>
                  <a:pt x="230878" y="1807109"/>
                </a:lnTo>
                <a:lnTo>
                  <a:pt x="227355" y="1805316"/>
                </a:lnTo>
                <a:lnTo>
                  <a:pt x="228132" y="1804434"/>
                </a:lnTo>
                <a:cubicBezTo>
                  <a:pt x="237533" y="1798221"/>
                  <a:pt x="248274" y="1797417"/>
                  <a:pt x="223762" y="1784314"/>
                </a:cubicBezTo>
                <a:cubicBezTo>
                  <a:pt x="240655" y="1769422"/>
                  <a:pt x="224912" y="1763793"/>
                  <a:pt x="226521" y="1740358"/>
                </a:cubicBezTo>
                <a:cubicBezTo>
                  <a:pt x="240385" y="1732435"/>
                  <a:pt x="239102" y="1724301"/>
                  <a:pt x="233164" y="1715685"/>
                </a:cubicBezTo>
                <a:cubicBezTo>
                  <a:pt x="245499" y="1694404"/>
                  <a:pt x="240415" y="1672675"/>
                  <a:pt x="245819" y="1647555"/>
                </a:cubicBezTo>
                <a:cubicBezTo>
                  <a:pt x="268668" y="1622803"/>
                  <a:pt x="248434" y="1605585"/>
                  <a:pt x="254317" y="1578752"/>
                </a:cubicBezTo>
                <a:lnTo>
                  <a:pt x="249918" y="1546022"/>
                </a:lnTo>
                <a:cubicBezTo>
                  <a:pt x="251996" y="1543635"/>
                  <a:pt x="248777" y="1521210"/>
                  <a:pt x="248927" y="1519929"/>
                </a:cubicBezTo>
                <a:lnTo>
                  <a:pt x="248704" y="1519731"/>
                </a:lnTo>
                <a:lnTo>
                  <a:pt x="252245" y="1514846"/>
                </a:lnTo>
                <a:cubicBezTo>
                  <a:pt x="255314" y="1501295"/>
                  <a:pt x="252199" y="1477394"/>
                  <a:pt x="254681" y="1463304"/>
                </a:cubicBezTo>
                <a:cubicBezTo>
                  <a:pt x="257024" y="1459891"/>
                  <a:pt x="268983" y="1432466"/>
                  <a:pt x="267138" y="1430305"/>
                </a:cubicBezTo>
                <a:lnTo>
                  <a:pt x="266110" y="1429568"/>
                </a:lnTo>
                <a:lnTo>
                  <a:pt x="286784" y="1404045"/>
                </a:lnTo>
                <a:lnTo>
                  <a:pt x="294521" y="1360879"/>
                </a:lnTo>
                <a:lnTo>
                  <a:pt x="324750" y="1301993"/>
                </a:lnTo>
                <a:lnTo>
                  <a:pt x="328780" y="1210776"/>
                </a:lnTo>
                <a:cubicBezTo>
                  <a:pt x="344171" y="1197232"/>
                  <a:pt x="343390" y="1192124"/>
                  <a:pt x="346123" y="1157176"/>
                </a:cubicBezTo>
                <a:cubicBezTo>
                  <a:pt x="359383" y="1110140"/>
                  <a:pt x="355619" y="1111028"/>
                  <a:pt x="349331" y="1063288"/>
                </a:cubicBezTo>
                <a:cubicBezTo>
                  <a:pt x="364194" y="1005331"/>
                  <a:pt x="362778" y="969963"/>
                  <a:pt x="431245" y="889417"/>
                </a:cubicBezTo>
                <a:lnTo>
                  <a:pt x="459477" y="816346"/>
                </a:lnTo>
                <a:cubicBezTo>
                  <a:pt x="465006" y="808083"/>
                  <a:pt x="496978" y="764380"/>
                  <a:pt x="489268" y="752692"/>
                </a:cubicBezTo>
                <a:lnTo>
                  <a:pt x="505368" y="724368"/>
                </a:lnTo>
                <a:lnTo>
                  <a:pt x="511178" y="722494"/>
                </a:lnTo>
                <a:lnTo>
                  <a:pt x="514451" y="717531"/>
                </a:lnTo>
                <a:cubicBezTo>
                  <a:pt x="514171" y="710761"/>
                  <a:pt x="513893" y="703992"/>
                  <a:pt x="513612" y="697222"/>
                </a:cubicBezTo>
                <a:cubicBezTo>
                  <a:pt x="513272" y="693376"/>
                  <a:pt x="513720" y="690905"/>
                  <a:pt x="514772" y="689289"/>
                </a:cubicBezTo>
                <a:lnTo>
                  <a:pt x="515249" y="689151"/>
                </a:lnTo>
                <a:cubicBezTo>
                  <a:pt x="515320" y="686637"/>
                  <a:pt x="515389" y="684122"/>
                  <a:pt x="515461" y="681608"/>
                </a:cubicBezTo>
                <a:cubicBezTo>
                  <a:pt x="522970" y="666964"/>
                  <a:pt x="551123" y="617831"/>
                  <a:pt x="560298" y="601285"/>
                </a:cubicBezTo>
                <a:cubicBezTo>
                  <a:pt x="558549" y="585107"/>
                  <a:pt x="540289" y="573171"/>
                  <a:pt x="570504" y="582332"/>
                </a:cubicBezTo>
                <a:cubicBezTo>
                  <a:pt x="570816" y="577121"/>
                  <a:pt x="573898" y="574271"/>
                  <a:pt x="578347" y="572511"/>
                </a:cubicBezTo>
                <a:lnTo>
                  <a:pt x="580375" y="572092"/>
                </a:lnTo>
                <a:lnTo>
                  <a:pt x="575722" y="536015"/>
                </a:lnTo>
                <a:lnTo>
                  <a:pt x="578705" y="531675"/>
                </a:lnTo>
                <a:lnTo>
                  <a:pt x="564084" y="491380"/>
                </a:lnTo>
                <a:cubicBezTo>
                  <a:pt x="560969" y="487340"/>
                  <a:pt x="560134" y="482008"/>
                  <a:pt x="564457" y="473782"/>
                </a:cubicBezTo>
                <a:lnTo>
                  <a:pt x="566413" y="472000"/>
                </a:lnTo>
                <a:lnTo>
                  <a:pt x="584600" y="354566"/>
                </a:lnTo>
                <a:cubicBezTo>
                  <a:pt x="586100" y="325288"/>
                  <a:pt x="584583" y="317533"/>
                  <a:pt x="588077" y="265704"/>
                </a:cubicBezTo>
                <a:cubicBezTo>
                  <a:pt x="588008" y="205530"/>
                  <a:pt x="578491" y="226511"/>
                  <a:pt x="580576" y="187093"/>
                </a:cubicBezTo>
                <a:cubicBezTo>
                  <a:pt x="579265" y="162458"/>
                  <a:pt x="569240" y="117589"/>
                  <a:pt x="587928" y="130336"/>
                </a:cubicBezTo>
                <a:cubicBezTo>
                  <a:pt x="552635" y="69804"/>
                  <a:pt x="604651" y="82036"/>
                  <a:pt x="593881" y="17287"/>
                </a:cubicBezTo>
                <a:cubicBezTo>
                  <a:pt x="600399" y="13784"/>
                  <a:pt x="605413" y="8440"/>
                  <a:pt x="609224" y="17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4" name="Rectangle 9">
            <a:extLst>
              <a:ext uri="{FF2B5EF4-FFF2-40B4-BE49-F238E27FC236}">
                <a16:creationId xmlns:a16="http://schemas.microsoft.com/office/drawing/2014/main" id="{88A44874-0292-4E93-A4C9-15F3B746C8F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14960" y="-7"/>
            <a:ext cx="8585200" cy="1330839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r" rtl="0">
              <a:lnSpc>
                <a:spcPct val="150000"/>
              </a:lnSpc>
            </a:pPr>
            <a:r>
              <a:rPr lang="en-US" altLang="he-IL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קרם</a:t>
            </a:r>
            <a:r>
              <a:rPr lang="en-US" altLang="he-IL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altLang="he-IL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ידיים</a:t>
            </a:r>
            <a:r>
              <a:rPr lang="en-US" altLang="he-IL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altLang="he-IL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נועד</a:t>
            </a:r>
            <a:r>
              <a:rPr lang="en-US" altLang="he-IL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altLang="he-IL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לרכך</a:t>
            </a:r>
            <a:r>
              <a:rPr lang="en-US" altLang="he-IL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altLang="he-IL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ולמנוע</a:t>
            </a:r>
            <a:r>
              <a:rPr lang="en-US" altLang="he-IL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altLang="he-IL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התייבשות</a:t>
            </a:r>
            <a:r>
              <a:rPr lang="en-US" altLang="he-IL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altLang="he-IL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של</a:t>
            </a:r>
            <a:r>
              <a:rPr lang="en-US" altLang="he-IL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altLang="he-IL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העור</a:t>
            </a:r>
            <a:endParaRPr lang="en-US" altLang="he-IL" sz="3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34211" name="Rectangle 3">
            <a:extLst>
              <a:ext uri="{FF2B5EF4-FFF2-40B4-BE49-F238E27FC236}">
                <a16:creationId xmlns:a16="http://schemas.microsoft.com/office/drawing/2014/main" id="{E6B5DD49-B328-471D-82C2-0FE99FA460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44394" y="1848661"/>
            <a:ext cx="6403023" cy="466389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rmAutofit/>
          </a:bodyPr>
          <a:lstStyle>
            <a:lvl1pPr marL="542925" indent="-477838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indent="-228600" algn="r" defTabSz="914400">
              <a:lnSpc>
                <a:spcPct val="150000"/>
              </a:lnSpc>
              <a:spcAft>
                <a:spcPct val="20000"/>
              </a:spcAft>
              <a:buClr>
                <a:srgbClr val="001926"/>
              </a:buClr>
              <a:buFont typeface="Arial" panose="020B0604020202020204" pitchFamily="34" charset="0"/>
              <a:buChar char="•"/>
            </a:pPr>
            <a:r>
              <a:rPr lang="en-US" altLang="he-IL" sz="2800" b="1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קרם</a:t>
            </a:r>
            <a:r>
              <a:rPr lang="en-US" altLang="he-IL" sz="28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 </a:t>
            </a:r>
            <a:r>
              <a:rPr lang="en-US" altLang="he-IL" sz="2800" b="1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ידיים</a:t>
            </a:r>
            <a:r>
              <a:rPr lang="en-US" altLang="he-IL" sz="28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 </a:t>
            </a:r>
            <a:r>
              <a:rPr lang="en-US" altLang="he-IL" sz="2800" b="1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הוא</a:t>
            </a:r>
            <a:r>
              <a:rPr lang="en-US" altLang="he-IL" sz="28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 </a:t>
            </a:r>
            <a:r>
              <a:rPr lang="en-US" altLang="he-IL" sz="2800" b="1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תערובת</a:t>
            </a:r>
            <a:r>
              <a:rPr lang="en-US" altLang="he-IL" sz="28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 </a:t>
            </a:r>
            <a:r>
              <a:rPr lang="en-US" altLang="he-IL" sz="2800" b="1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אחידה</a:t>
            </a:r>
            <a:r>
              <a:rPr lang="en-US" altLang="he-IL" sz="28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 </a:t>
            </a:r>
            <a:r>
              <a:rPr lang="en-US" altLang="he-IL" sz="2800" b="1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המכילה</a:t>
            </a:r>
            <a:r>
              <a:rPr lang="en-US" altLang="he-IL" sz="28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 </a:t>
            </a:r>
            <a:r>
              <a:rPr lang="en-US" altLang="he-IL" sz="2800" b="1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מרכיב</a:t>
            </a:r>
            <a:r>
              <a:rPr lang="en-US" altLang="he-IL" sz="28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 </a:t>
            </a:r>
            <a:r>
              <a:rPr lang="en-US" altLang="he-IL" sz="2800" b="1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מימי</a:t>
            </a:r>
            <a:r>
              <a:rPr lang="en-US" altLang="he-IL" sz="28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 </a:t>
            </a:r>
            <a:r>
              <a:rPr lang="en-US" altLang="he-IL" sz="2800" b="1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ומרכיב</a:t>
            </a:r>
            <a:r>
              <a:rPr lang="en-US" altLang="he-IL" sz="28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 </a:t>
            </a:r>
            <a:r>
              <a:rPr lang="en-US" altLang="he-IL" sz="2800" b="1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שומני</a:t>
            </a:r>
            <a:r>
              <a:rPr lang="en-US" altLang="he-IL" sz="28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 </a:t>
            </a:r>
          </a:p>
          <a:p>
            <a:pPr indent="-228600" algn="r" defTabSz="914400">
              <a:lnSpc>
                <a:spcPct val="150000"/>
              </a:lnSpc>
              <a:spcAft>
                <a:spcPct val="20000"/>
              </a:spcAft>
              <a:buClr>
                <a:srgbClr val="001926"/>
              </a:buClr>
              <a:buFont typeface="Arial" panose="020B0604020202020204" pitchFamily="34" charset="0"/>
              <a:buChar char="•"/>
            </a:pPr>
            <a:r>
              <a:rPr lang="en-US" altLang="he-IL" sz="28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 </a:t>
            </a:r>
            <a:r>
              <a:rPr lang="en-US" altLang="he-IL" sz="2800" b="1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המרכיב</a:t>
            </a:r>
            <a:r>
              <a:rPr lang="en-US" altLang="he-IL" sz="28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 </a:t>
            </a:r>
            <a:r>
              <a:rPr lang="en-US" altLang="he-IL" sz="2800" b="1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השומני</a:t>
            </a:r>
            <a:r>
              <a:rPr lang="en-US" altLang="he-IL" sz="28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 </a:t>
            </a:r>
            <a:r>
              <a:rPr lang="en-US" altLang="he-IL" sz="2800" b="1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בקרם</a:t>
            </a:r>
            <a:r>
              <a:rPr lang="en-US" altLang="he-IL" sz="28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 </a:t>
            </a:r>
            <a:r>
              <a:rPr lang="en-US" altLang="he-IL" sz="2800" b="1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נותן</a:t>
            </a:r>
            <a:r>
              <a:rPr lang="en-US" altLang="he-IL" sz="28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 </a:t>
            </a:r>
            <a:r>
              <a:rPr lang="en-US" altLang="he-IL" sz="2800" b="1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את</a:t>
            </a:r>
            <a:r>
              <a:rPr lang="en-US" altLang="he-IL" sz="28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 </a:t>
            </a:r>
            <a:r>
              <a:rPr lang="en-US" altLang="he-IL" sz="2800" b="1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תכונת</a:t>
            </a:r>
            <a:r>
              <a:rPr lang="en-US" altLang="he-IL" sz="28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 </a:t>
            </a:r>
            <a:r>
              <a:rPr lang="en-US" altLang="he-IL" sz="2800" b="1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הריכוך</a:t>
            </a:r>
            <a:r>
              <a:rPr lang="en-US" altLang="he-IL" sz="28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 </a:t>
            </a:r>
          </a:p>
          <a:p>
            <a:pPr indent="-228600" algn="r" defTabSz="914400">
              <a:lnSpc>
                <a:spcPct val="150000"/>
              </a:lnSpc>
              <a:spcAft>
                <a:spcPct val="20000"/>
              </a:spcAft>
              <a:buClr>
                <a:srgbClr val="001926"/>
              </a:buClr>
              <a:buFont typeface="Arial" panose="020B0604020202020204" pitchFamily="34" charset="0"/>
              <a:buChar char="•"/>
            </a:pPr>
            <a:r>
              <a:rPr lang="en-US" altLang="he-IL" sz="2800" b="1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המרכיב</a:t>
            </a:r>
            <a:r>
              <a:rPr lang="en-US" altLang="he-IL" sz="28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  </a:t>
            </a:r>
            <a:r>
              <a:rPr lang="en-US" altLang="he-IL" sz="2800" b="1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המימי</a:t>
            </a:r>
            <a:r>
              <a:rPr lang="en-US" altLang="he-IL" sz="28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  </a:t>
            </a:r>
            <a:r>
              <a:rPr lang="en-US" altLang="he-IL" sz="2800" b="1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מאפשר</a:t>
            </a:r>
            <a:r>
              <a:rPr lang="en-US" altLang="he-IL" sz="28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 </a:t>
            </a:r>
            <a:r>
              <a:rPr lang="en-US" altLang="he-IL" sz="2800" b="1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ספיגה</a:t>
            </a:r>
            <a:r>
              <a:rPr lang="en-US" altLang="he-IL" sz="28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 </a:t>
            </a:r>
            <a:r>
              <a:rPr lang="en-US" altLang="he-IL" sz="2800" b="1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טובה</a:t>
            </a:r>
            <a:r>
              <a:rPr lang="en-US" altLang="he-IL" sz="28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 </a:t>
            </a:r>
            <a:r>
              <a:rPr lang="en-US" altLang="he-IL" sz="2800" b="1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של</a:t>
            </a:r>
            <a:r>
              <a:rPr lang="en-US" altLang="he-IL" sz="28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 </a:t>
            </a:r>
            <a:r>
              <a:rPr lang="en-US" altLang="he-IL" sz="2800" b="1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הקרם</a:t>
            </a:r>
            <a:r>
              <a:rPr lang="en-US" altLang="he-IL" sz="28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 </a:t>
            </a:r>
            <a:r>
              <a:rPr lang="en-US" altLang="he-IL" sz="2800" b="1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לתוך</a:t>
            </a:r>
            <a:r>
              <a:rPr lang="en-US" altLang="he-IL" sz="28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 </a:t>
            </a:r>
            <a:r>
              <a:rPr lang="en-US" altLang="he-IL" sz="2800" b="1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העור</a:t>
            </a:r>
            <a:r>
              <a:rPr lang="en-US" altLang="he-IL" sz="28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 </a:t>
            </a:r>
          </a:p>
          <a:p>
            <a:pPr indent="-228600" defTabSz="914400">
              <a:lnSpc>
                <a:spcPct val="90000"/>
              </a:lnSpc>
              <a:spcAft>
                <a:spcPct val="20000"/>
              </a:spcAft>
              <a:buClr>
                <a:srgbClr val="001926"/>
              </a:buClr>
              <a:buFont typeface="Arial" panose="020B0604020202020204" pitchFamily="34" charset="0"/>
              <a:buChar char="•"/>
            </a:pPr>
            <a:endParaRPr lang="en-US" altLang="he-IL" sz="2000" b="1" dirty="0">
              <a:solidFill>
                <a:schemeClr val="accent4">
                  <a:lumMod val="40000"/>
                  <a:lumOff val="6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>
            <a:extLst>
              <a:ext uri="{FF2B5EF4-FFF2-40B4-BE49-F238E27FC236}">
                <a16:creationId xmlns:a16="http://schemas.microsoft.com/office/drawing/2014/main" id="{ABA43E65-1F57-4FDD-B893-3765321E6CE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178083" y="619760"/>
            <a:ext cx="9835834" cy="614681"/>
          </a:xfrm>
          <a:noFill/>
        </p:spPr>
        <p:txBody>
          <a:bodyPr>
            <a:noAutofit/>
          </a:bodyPr>
          <a:lstStyle/>
          <a:p>
            <a:pPr eaLnBrk="1" hangingPunct="1"/>
            <a:r>
              <a:rPr lang="he-IL" altLang="he-IL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מהו ההרכב המיטבי של קרם הידיים?</a:t>
            </a:r>
            <a:endParaRPr lang="en-US" altLang="he-IL" sz="5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734211" name="Rectangle 3">
            <a:extLst>
              <a:ext uri="{FF2B5EF4-FFF2-40B4-BE49-F238E27FC236}">
                <a16:creationId xmlns:a16="http://schemas.microsoft.com/office/drawing/2014/main" id="{CEF0A314-146F-45FE-A353-AD1417A99F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4237" y="2139951"/>
            <a:ext cx="8839200" cy="317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79437" indent="-514350" algn="r">
              <a:spcBef>
                <a:spcPct val="20000"/>
              </a:spcBef>
              <a:spcAft>
                <a:spcPct val="20000"/>
              </a:spcAft>
              <a:buClr>
                <a:srgbClr val="001926"/>
              </a:buClr>
              <a:buFont typeface="Wingdings" panose="05000000000000000000" pitchFamily="2" charset="2"/>
              <a:buChar char="Ø"/>
              <a:defRPr/>
            </a:pPr>
            <a:r>
              <a:rPr lang="he-IL" altLang="he-IL" sz="3400" b="1" dirty="0">
                <a:solidFill>
                  <a:schemeClr val="tx2"/>
                </a:solidFill>
              </a:rPr>
              <a:t>#</a:t>
            </a:r>
            <a:r>
              <a:rPr lang="he-IL" altLang="he-IL" sz="34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אחוז גבוה יותר של </a:t>
            </a:r>
            <a:r>
              <a:rPr lang="he-IL" altLang="he-IL" sz="3400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המרכיב השומני  </a:t>
            </a:r>
            <a:r>
              <a:rPr lang="he-IL" altLang="he-IL" sz="34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יגרום להזנה טובה יותר של העור אך להפחתת כושר הספיגה. </a:t>
            </a:r>
          </a:p>
          <a:p>
            <a:pPr marL="542925" indent="-477838" algn="r">
              <a:spcBef>
                <a:spcPct val="20000"/>
              </a:spcBef>
              <a:spcAft>
                <a:spcPct val="20000"/>
              </a:spcAft>
              <a:buClr>
                <a:srgbClr val="001926"/>
              </a:buClr>
              <a:buFont typeface="Wingdings 2" pitchFamily="18" charset="2"/>
              <a:buChar char="â"/>
              <a:defRPr/>
            </a:pPr>
            <a:r>
              <a:rPr lang="he-IL" altLang="he-IL" sz="3400" b="1" dirty="0">
                <a:solidFill>
                  <a:schemeClr val="tx2"/>
                </a:solidFill>
              </a:rPr>
              <a:t># </a:t>
            </a:r>
            <a:r>
              <a:rPr lang="he-IL" altLang="he-IL" sz="34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אחוז גבוה יותר של </a:t>
            </a:r>
            <a:r>
              <a:rPr lang="he-IL" altLang="he-IL" sz="3400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המרכיב המימי  </a:t>
            </a:r>
            <a:r>
              <a:rPr lang="he-IL" altLang="he-IL" sz="34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ישפר את כושר הספיגה אך  לא ירכך  טוב את העור. </a:t>
            </a:r>
            <a:r>
              <a:rPr lang="en-US" altLang="he-IL" sz="34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</a:p>
        </p:txBody>
      </p:sp>
      <p:pic>
        <p:nvPicPr>
          <p:cNvPr id="2" name="תמונה 1">
            <a:extLst>
              <a:ext uri="{FF2B5EF4-FFF2-40B4-BE49-F238E27FC236}">
                <a16:creationId xmlns:a16="http://schemas.microsoft.com/office/drawing/2014/main" id="{DF62681B-0DD1-4E12-8DFB-F595754489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37007" y="2553032"/>
            <a:ext cx="2926334" cy="404809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>
            <a:extLst>
              <a:ext uri="{FF2B5EF4-FFF2-40B4-BE49-F238E27FC236}">
                <a16:creationId xmlns:a16="http://schemas.microsoft.com/office/drawing/2014/main" id="{9D78EFDA-2AE3-47FE-8E96-79FF84B60B9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500313" y="274321"/>
            <a:ext cx="7377112" cy="981075"/>
          </a:xfrm>
          <a:noFill/>
        </p:spPr>
        <p:txBody>
          <a:bodyPr>
            <a:normAutofit/>
          </a:bodyPr>
          <a:lstStyle/>
          <a:p>
            <a:pPr eaLnBrk="1" hangingPunct="1"/>
            <a:r>
              <a:rPr lang="he-IL" altLang="he-IL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אז מה הבעיה?</a:t>
            </a:r>
            <a:endParaRPr lang="en-US" altLang="he-IL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29704" name="AutoShape 8">
            <a:extLst>
              <a:ext uri="{FF2B5EF4-FFF2-40B4-BE49-F238E27FC236}">
                <a16:creationId xmlns:a16="http://schemas.microsoft.com/office/drawing/2014/main" id="{42246448-FEBD-44E5-A173-1DAA74AB86EA}"/>
              </a:ext>
            </a:extLst>
          </p:cNvPr>
          <p:cNvSpPr>
            <a:spLocks noChangeArrowheads="1"/>
          </p:cNvSpPr>
          <p:nvPr/>
        </p:nvSpPr>
        <p:spPr bwMode="auto">
          <a:xfrm rot="20456538">
            <a:off x="4693920" y="2783840"/>
            <a:ext cx="6815809" cy="1659811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e-IL" altLang="he-IL" b="1" dirty="0">
                <a:solidFill>
                  <a:schemeClr val="bg1"/>
                </a:solidFill>
              </a:rPr>
              <a:t>איך מאחדים חומר הידרופובי והידרופילי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e-IL" altLang="he-IL" b="1" dirty="0">
                <a:solidFill>
                  <a:schemeClr val="bg1"/>
                </a:solidFill>
              </a:rPr>
              <a:t>לתערובת בעלת מרקם אחיד ונעים?</a:t>
            </a:r>
            <a:endParaRPr lang="en-US" altLang="he-IL" b="1" dirty="0">
              <a:solidFill>
                <a:schemeClr val="bg1"/>
              </a:solidFill>
            </a:endParaRPr>
          </a:p>
        </p:txBody>
      </p:sp>
      <p:pic>
        <p:nvPicPr>
          <p:cNvPr id="2" name="תמונה 1" descr="כוס עם מים וטיפות שמן בתוך המים">
            <a:extLst>
              <a:ext uri="{FF2B5EF4-FFF2-40B4-BE49-F238E27FC236}">
                <a16:creationId xmlns:a16="http://schemas.microsoft.com/office/drawing/2014/main" id="{724EDF9C-D43C-404B-9F31-07D069E3551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523" t="2574" r="15361" b="6173"/>
          <a:stretch/>
        </p:blipFill>
        <p:spPr>
          <a:xfrm>
            <a:off x="418111" y="1882457"/>
            <a:ext cx="3879925" cy="47012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222" name="Rectangle 136">
            <a:extLst>
              <a:ext uri="{FF2B5EF4-FFF2-40B4-BE49-F238E27FC236}">
                <a16:creationId xmlns:a16="http://schemas.microsoft.com/office/drawing/2014/main" id="{362D44EE-C852-4460-B8B5-C4F2BC205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F24E6581-A767-4B28-882D-F11340FA862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979263" y="1035977"/>
            <a:ext cx="6043563" cy="4303734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he-IL" altLang="he-IL" sz="4200" b="1" dirty="0"/>
              <a:t>צריך להוסיף חומר שיתווך </a:t>
            </a:r>
            <a:br>
              <a:rPr lang="he-IL" altLang="he-IL" sz="4200" b="1" dirty="0"/>
            </a:br>
            <a:br>
              <a:rPr lang="he-IL" altLang="he-IL" sz="4200" b="1" dirty="0"/>
            </a:br>
            <a:r>
              <a:rPr lang="he-IL" altLang="he-IL" sz="4200" b="1" dirty="0"/>
              <a:t>בין המים לשמן!</a:t>
            </a:r>
            <a:br>
              <a:rPr lang="he-IL" altLang="he-IL" sz="4200" b="1" dirty="0"/>
            </a:br>
            <a:br>
              <a:rPr lang="he-IL" altLang="he-IL" sz="4200" b="1" dirty="0"/>
            </a:br>
            <a:r>
              <a:rPr lang="he-IL" altLang="he-IL" sz="4200" b="1" dirty="0"/>
              <a:t>חומר זה נקרא </a:t>
            </a:r>
            <a:r>
              <a:rPr lang="he-IL" altLang="he-IL" sz="4200" b="1" dirty="0" err="1">
                <a:solidFill>
                  <a:srgbClr val="C00000"/>
                </a:solidFill>
              </a:rPr>
              <a:t>ח</a:t>
            </a:r>
            <a:r>
              <a:rPr lang="he-IL" altLang="he-IL" sz="4200" b="1" dirty="0" err="1"/>
              <a:t>פ"ש</a:t>
            </a:r>
            <a:r>
              <a:rPr lang="he-IL" altLang="he-IL" sz="4200" b="1" dirty="0"/>
              <a:t> </a:t>
            </a:r>
            <a:br>
              <a:rPr lang="he-IL" altLang="he-IL" sz="4200" b="1" dirty="0"/>
            </a:br>
            <a:br>
              <a:rPr lang="he-IL" altLang="he-IL" sz="4200" b="1" dirty="0"/>
            </a:br>
            <a:r>
              <a:rPr lang="he-IL" altLang="he-IL" b="1" dirty="0">
                <a:solidFill>
                  <a:srgbClr val="C00000"/>
                </a:solidFill>
              </a:rPr>
              <a:t>ח</a:t>
            </a:r>
            <a:r>
              <a:rPr lang="he-IL" altLang="he-IL" sz="4200" b="1" dirty="0"/>
              <a:t>ומר </a:t>
            </a:r>
            <a:r>
              <a:rPr lang="he-IL" altLang="he-IL" b="1" dirty="0">
                <a:solidFill>
                  <a:srgbClr val="C00000"/>
                </a:solidFill>
              </a:rPr>
              <a:t>פ</a:t>
            </a:r>
            <a:r>
              <a:rPr lang="he-IL" altLang="he-IL" sz="4200" b="1" dirty="0"/>
              <a:t>עיל </a:t>
            </a:r>
            <a:r>
              <a:rPr lang="he-IL" altLang="he-IL" b="1" dirty="0">
                <a:solidFill>
                  <a:srgbClr val="C00000"/>
                </a:solidFill>
              </a:rPr>
              <a:t>ש</a:t>
            </a:r>
            <a:r>
              <a:rPr lang="he-IL" altLang="he-IL" sz="4200" b="1" dirty="0"/>
              <a:t>טח</a:t>
            </a:r>
            <a:endParaRPr lang="en-US" altLang="he-IL" sz="4200" b="1" dirty="0"/>
          </a:p>
        </p:txBody>
      </p:sp>
      <p:sp>
        <p:nvSpPr>
          <p:cNvPr id="9223" name="Freeform: Shape 138">
            <a:extLst>
              <a:ext uri="{FF2B5EF4-FFF2-40B4-BE49-F238E27FC236}">
                <a16:creationId xmlns:a16="http://schemas.microsoft.com/office/drawing/2014/main" id="{658970D8-8D1D-4B5C-894B-E871CC865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224" name="Freeform: Shape 140">
            <a:extLst>
              <a:ext uri="{FF2B5EF4-FFF2-40B4-BE49-F238E27FC236}">
                <a16:creationId xmlns:a16="http://schemas.microsoft.com/office/drawing/2014/main" id="{F227E5B6-9132-43CA-B503-37A18562A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49052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225" name="Freeform: Shape 142">
            <a:extLst>
              <a:ext uri="{FF2B5EF4-FFF2-40B4-BE49-F238E27FC236}">
                <a16:creationId xmlns:a16="http://schemas.microsoft.com/office/drawing/2014/main" id="{03C2051E-A88D-48E5-BACF-AAED178927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5" name="Freeform: Shape 144">
            <a:extLst>
              <a:ext uri="{FF2B5EF4-FFF2-40B4-BE49-F238E27FC236}">
                <a16:creationId xmlns:a16="http://schemas.microsoft.com/office/drawing/2014/main" id="{7821A508-2985-4905-874A-527429BAA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7" name="Freeform: Shape 146">
            <a:extLst>
              <a:ext uri="{FF2B5EF4-FFF2-40B4-BE49-F238E27FC236}">
                <a16:creationId xmlns:a16="http://schemas.microsoft.com/office/drawing/2014/main" id="{D2929CB1-0E3C-4B2D-ADC5-0154FB33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697761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2" name="תמונה 1" descr="מודל של מיצלה">
            <a:extLst>
              <a:ext uri="{FF2B5EF4-FFF2-40B4-BE49-F238E27FC236}">
                <a16:creationId xmlns:a16="http://schemas.microsoft.com/office/drawing/2014/main" id="{3858F8DD-F227-4453-B151-D6165E924D1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898" b="172"/>
          <a:stretch/>
        </p:blipFill>
        <p:spPr>
          <a:xfrm>
            <a:off x="631840" y="598720"/>
            <a:ext cx="5178249" cy="5178249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</p:spPr>
      </p:pic>
      <p:sp>
        <p:nvSpPr>
          <p:cNvPr id="149" name="Freeform: Shape 148">
            <a:extLst>
              <a:ext uri="{FF2B5EF4-FFF2-40B4-BE49-F238E27FC236}">
                <a16:creationId xmlns:a16="http://schemas.microsoft.com/office/drawing/2014/main" id="{5F2F0C84-BE8C-4DC2-A6D3-30349A801D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520513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>
            <a:extLst>
              <a:ext uri="{FF2B5EF4-FFF2-40B4-BE49-F238E27FC236}">
                <a16:creationId xmlns:a16="http://schemas.microsoft.com/office/drawing/2014/main" id="{0C3E6D7A-86D8-42B7-99B3-3A7CAC35DB2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822576" y="434977"/>
            <a:ext cx="7377112" cy="1152525"/>
          </a:xfrm>
          <a:noFill/>
        </p:spPr>
        <p:txBody>
          <a:bodyPr/>
          <a:lstStyle/>
          <a:p>
            <a:pPr eaLnBrk="1" hangingPunct="1"/>
            <a:r>
              <a:rPr lang="he-IL" altLang="he-IL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תכונות </a:t>
            </a:r>
            <a:r>
              <a:rPr lang="he-IL" altLang="he-IL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החפ"ש</a:t>
            </a:r>
            <a:endParaRPr lang="en-US" altLang="he-IL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grpSp>
        <p:nvGrpSpPr>
          <p:cNvPr id="32791" name="Group 23" descr="מודל של חפ&quot;ש">
            <a:extLst>
              <a:ext uri="{FF2B5EF4-FFF2-40B4-BE49-F238E27FC236}">
                <a16:creationId xmlns:a16="http://schemas.microsoft.com/office/drawing/2014/main" id="{30D54D65-AF78-4A3C-9019-C127D33ABBA9}"/>
              </a:ext>
            </a:extLst>
          </p:cNvPr>
          <p:cNvGrpSpPr>
            <a:grpSpLocks/>
          </p:cNvGrpSpPr>
          <p:nvPr/>
        </p:nvGrpSpPr>
        <p:grpSpPr bwMode="auto">
          <a:xfrm>
            <a:off x="1992314" y="4076700"/>
            <a:ext cx="4967287" cy="2520950"/>
            <a:chOff x="295" y="2568"/>
            <a:chExt cx="3129" cy="1588"/>
          </a:xfrm>
        </p:grpSpPr>
        <p:sp>
          <p:nvSpPr>
            <p:cNvPr id="10247" name="AutoShape 22">
              <a:extLst>
                <a:ext uri="{FF2B5EF4-FFF2-40B4-BE49-F238E27FC236}">
                  <a16:creationId xmlns:a16="http://schemas.microsoft.com/office/drawing/2014/main" id="{524D59D9-F4D8-45A4-B7A2-C021CFF7B9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5" y="2568"/>
              <a:ext cx="3129" cy="1588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28575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he-IL" altLang="he-IL" sz="1800"/>
            </a:p>
          </p:txBody>
        </p:sp>
        <p:pic>
          <p:nvPicPr>
            <p:cNvPr id="10248" name="Picture 2" descr="11">
              <a:extLst>
                <a:ext uri="{FF2B5EF4-FFF2-40B4-BE49-F238E27FC236}">
                  <a16:creationId xmlns:a16="http://schemas.microsoft.com/office/drawing/2014/main" id="{3B9EBC2C-6781-4D14-AB9E-7DA789590D5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858" t="27586" r="18062" b="41379"/>
            <a:stretch>
              <a:fillRect/>
            </a:stretch>
          </p:blipFill>
          <p:spPr bwMode="auto">
            <a:xfrm>
              <a:off x="624" y="3120"/>
              <a:ext cx="1680" cy="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BEF429E-32A5-4898-BA55-1A13267EEB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2" y="3430"/>
              <a:ext cx="288" cy="38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n-US" sz="1400">
                <a:solidFill>
                  <a:schemeClr val="lt1"/>
                </a:solidFill>
              </a:endParaRPr>
            </a:p>
          </p:txBody>
        </p:sp>
        <p:sp>
          <p:nvSpPr>
            <p:cNvPr id="10250" name="Rectangle 7">
              <a:extLst>
                <a:ext uri="{FF2B5EF4-FFF2-40B4-BE49-F238E27FC236}">
                  <a16:creationId xmlns:a16="http://schemas.microsoft.com/office/drawing/2014/main" id="{536F7914-5FE4-49E2-88AE-4DE55F95A6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3249"/>
              <a:ext cx="866" cy="29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he-IL" altLang="he-IL" sz="2400">
                  <a:solidFill>
                    <a:schemeClr val="folHlink"/>
                  </a:solidFill>
                  <a:latin typeface="Century Gothic" panose="020B0502020202020204" pitchFamily="34" charset="0"/>
                  <a:cs typeface="Gisha" panose="020B0502040204020203" pitchFamily="34" charset="-79"/>
                </a:rPr>
                <a:t>אוהב מים</a:t>
              </a:r>
              <a:endParaRPr lang="en-US" altLang="he-IL" sz="2400">
                <a:solidFill>
                  <a:schemeClr val="folHlink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0251" name="TextBox 6">
              <a:extLst>
                <a:ext uri="{FF2B5EF4-FFF2-40B4-BE49-F238E27FC236}">
                  <a16:creationId xmlns:a16="http://schemas.microsoft.com/office/drawing/2014/main" id="{AE63D728-8656-4A58-BF8F-F9BCD6963A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4" y="2750"/>
              <a:ext cx="972" cy="29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he-IL" altLang="he-IL" sz="2400">
                  <a:solidFill>
                    <a:schemeClr val="folHlink"/>
                  </a:solidFill>
                  <a:latin typeface="Century Gothic" panose="020B0502020202020204" pitchFamily="34" charset="0"/>
                  <a:cs typeface="Gisha" panose="020B0502040204020203" pitchFamily="34" charset="-79"/>
                </a:rPr>
                <a:t>פוחד ממים</a:t>
              </a:r>
              <a:endParaRPr lang="en-US" altLang="he-IL" sz="2400">
                <a:solidFill>
                  <a:schemeClr val="folHlink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0252" name="AutoShape 20">
              <a:extLst>
                <a:ext uri="{FF2B5EF4-FFF2-40B4-BE49-F238E27FC236}">
                  <a16:creationId xmlns:a16="http://schemas.microsoft.com/office/drawing/2014/main" id="{6E9F4B00-1008-4AE7-8DB1-DDAC06BCD5F5}"/>
                </a:ext>
              </a:extLst>
            </p:cNvPr>
            <p:cNvSpPr>
              <a:spLocks/>
            </p:cNvSpPr>
            <p:nvPr/>
          </p:nvSpPr>
          <p:spPr bwMode="auto">
            <a:xfrm>
              <a:off x="2336" y="3158"/>
              <a:ext cx="136" cy="544"/>
            </a:xfrm>
            <a:prstGeom prst="rightBrace">
              <a:avLst>
                <a:gd name="adj1" fmla="val 33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he-IL" altLang="he-IL" sz="1800"/>
            </a:p>
          </p:txBody>
        </p:sp>
        <p:sp>
          <p:nvSpPr>
            <p:cNvPr id="10253" name="AutoShape 21">
              <a:extLst>
                <a:ext uri="{FF2B5EF4-FFF2-40B4-BE49-F238E27FC236}">
                  <a16:creationId xmlns:a16="http://schemas.microsoft.com/office/drawing/2014/main" id="{596D537F-1B69-43F5-93C0-3315842737C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4" y="2590"/>
              <a:ext cx="226" cy="1180"/>
            </a:xfrm>
            <a:prstGeom prst="leftBrace">
              <a:avLst>
                <a:gd name="adj1" fmla="val 43510"/>
                <a:gd name="adj2" fmla="val 50000"/>
              </a:avLst>
            </a:prstGeom>
            <a:noFill/>
            <a:ln w="1905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he-IL" altLang="he-IL" sz="1800"/>
            </a:p>
          </p:txBody>
        </p:sp>
      </p:grpSp>
      <p:sp>
        <p:nvSpPr>
          <p:cNvPr id="10246" name="Text Box 24">
            <a:extLst>
              <a:ext uri="{FF2B5EF4-FFF2-40B4-BE49-F238E27FC236}">
                <a16:creationId xmlns:a16="http://schemas.microsoft.com/office/drawing/2014/main" id="{9FD2205C-7BE3-4538-A0EC-5E97159766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0" y="1844676"/>
            <a:ext cx="7056438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50000"/>
              </a:spcBef>
              <a:buFont typeface="Wingdings 2" panose="05020102010507070707" pitchFamily="18" charset="2"/>
              <a:buChar char="â"/>
            </a:pPr>
            <a:r>
              <a:rPr lang="he-IL" altLang="he-IL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צד אוהב מים – הידרופילי</a:t>
            </a:r>
          </a:p>
          <a:p>
            <a:pPr algn="r" rtl="1" eaLnBrk="1" hangingPunct="1">
              <a:spcBef>
                <a:spcPct val="50000"/>
              </a:spcBef>
              <a:buFont typeface="Wingdings 2" panose="05020102010507070707" pitchFamily="18" charset="2"/>
              <a:buChar char="â"/>
            </a:pPr>
            <a:r>
              <a:rPr lang="he-IL" altLang="he-IL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צד אוהב שמן (פוחד ממים) - הידרופובי</a:t>
            </a:r>
            <a:endParaRPr lang="en-US" altLang="he-IL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>
            <a:extLst>
              <a:ext uri="{FF2B5EF4-FFF2-40B4-BE49-F238E27FC236}">
                <a16:creationId xmlns:a16="http://schemas.microsoft.com/office/drawing/2014/main" id="{2B2A27B3-58D2-4400-9386-5C55E248B73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56695" y="216623"/>
            <a:ext cx="7377113" cy="1152525"/>
          </a:xfrm>
          <a:noFill/>
        </p:spPr>
        <p:txBody>
          <a:bodyPr/>
          <a:lstStyle/>
          <a:p>
            <a:pPr eaLnBrk="1" hangingPunct="1"/>
            <a:r>
              <a:rPr lang="he-IL" altLang="he-IL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כיצד עובד </a:t>
            </a:r>
            <a:r>
              <a:rPr lang="he-IL" altLang="he-IL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חפ"ש</a:t>
            </a:r>
            <a:r>
              <a:rPr lang="he-IL" altLang="he-IL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?</a:t>
            </a:r>
            <a:endParaRPr lang="en-US" altLang="he-IL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grpSp>
        <p:nvGrpSpPr>
          <p:cNvPr id="33806" name="Group 44" descr="מודל של מים ובתוכם טיפות שמן עטופות במולקולות חפ&quot;ש">
            <a:extLst>
              <a:ext uri="{FF2B5EF4-FFF2-40B4-BE49-F238E27FC236}">
                <a16:creationId xmlns:a16="http://schemas.microsoft.com/office/drawing/2014/main" id="{0FFDE9F9-86C1-456B-AFFC-0F32C4F095CC}"/>
              </a:ext>
            </a:extLst>
          </p:cNvPr>
          <p:cNvGrpSpPr>
            <a:grpSpLocks/>
          </p:cNvGrpSpPr>
          <p:nvPr/>
        </p:nvGrpSpPr>
        <p:grpSpPr bwMode="auto">
          <a:xfrm>
            <a:off x="1750783" y="1696719"/>
            <a:ext cx="7988935" cy="4665345"/>
            <a:chOff x="228600" y="1066800"/>
            <a:chExt cx="8686800" cy="5486400"/>
          </a:xfrm>
        </p:grpSpPr>
        <p:sp>
          <p:nvSpPr>
            <p:cNvPr id="42" name="Rounded Rectangle 41">
              <a:extLst>
                <a:ext uri="{FF2B5EF4-FFF2-40B4-BE49-F238E27FC236}">
                  <a16:creationId xmlns:a16="http://schemas.microsoft.com/office/drawing/2014/main" id="{A5EAC3BD-D17D-4A44-8E5C-9E920B04D4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600" y="1066800"/>
              <a:ext cx="8686800" cy="54864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25400" algn="ctr">
              <a:solidFill>
                <a:schemeClr val="folHlink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lt1"/>
                </a:solidFill>
              </a:endParaRPr>
            </a:p>
          </p:txBody>
        </p:sp>
        <p:pic>
          <p:nvPicPr>
            <p:cNvPr id="12295" name="Picture 2" descr="11">
              <a:extLst>
                <a:ext uri="{FF2B5EF4-FFF2-40B4-BE49-F238E27FC236}">
                  <a16:creationId xmlns:a16="http://schemas.microsoft.com/office/drawing/2014/main" id="{0495F21B-08AE-41A6-BD56-23A0C6A5776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858" t="27586" r="18062" b="41379"/>
            <a:stretch>
              <a:fillRect/>
            </a:stretch>
          </p:blipFill>
          <p:spPr bwMode="auto">
            <a:xfrm rot="5400000">
              <a:off x="7010400" y="3276600"/>
              <a:ext cx="1905000" cy="685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folHlink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296" name="Picture 3" descr="12">
              <a:extLst>
                <a:ext uri="{FF2B5EF4-FFF2-40B4-BE49-F238E27FC236}">
                  <a16:creationId xmlns:a16="http://schemas.microsoft.com/office/drawing/2014/main" id="{2D360900-C23C-4341-B0EC-ED10B2BD14F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896" t="4462" r="6494" b="19704"/>
            <a:stretch>
              <a:fillRect/>
            </a:stretch>
          </p:blipFill>
          <p:spPr bwMode="auto">
            <a:xfrm>
              <a:off x="914400" y="2362200"/>
              <a:ext cx="5257800" cy="2590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folHlink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297" name="TextBox 15">
              <a:extLst>
                <a:ext uri="{FF2B5EF4-FFF2-40B4-BE49-F238E27FC236}">
                  <a16:creationId xmlns:a16="http://schemas.microsoft.com/office/drawing/2014/main" id="{EC7EAF26-8541-480C-8B70-EB52CCA8E5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20643" y="4800799"/>
              <a:ext cx="1374095" cy="4628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folHlink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he-IL" altLang="he-IL" sz="2400">
                  <a:solidFill>
                    <a:schemeClr val="folHlink"/>
                  </a:solidFill>
                  <a:latin typeface="Century Gothic" panose="020B0502020202020204" pitchFamily="34" charset="0"/>
                  <a:cs typeface="Gisha" panose="020B0502040204020203" pitchFamily="34" charset="-79"/>
                </a:rPr>
                <a:t>אוהב מים</a:t>
              </a:r>
              <a:endParaRPr lang="en-US" altLang="he-IL" sz="2400">
                <a:solidFill>
                  <a:schemeClr val="folHlink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2298" name="TextBox 20">
              <a:extLst>
                <a:ext uri="{FF2B5EF4-FFF2-40B4-BE49-F238E27FC236}">
                  <a16:creationId xmlns:a16="http://schemas.microsoft.com/office/drawing/2014/main" id="{0D47C7E6-D384-4F07-B327-33AF280A51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14215" y="1981996"/>
              <a:ext cx="1542410" cy="4628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folHlink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he-IL" altLang="he-IL" sz="2400">
                  <a:solidFill>
                    <a:schemeClr val="folHlink"/>
                  </a:solidFill>
                  <a:latin typeface="Century Gothic" panose="020B0502020202020204" pitchFamily="34" charset="0"/>
                  <a:cs typeface="Gisha" panose="020B0502040204020203" pitchFamily="34" charset="-79"/>
                </a:rPr>
                <a:t>פוחד ממים</a:t>
              </a:r>
              <a:endParaRPr lang="en-US" altLang="he-IL" sz="2400">
                <a:solidFill>
                  <a:schemeClr val="folHlink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2299" name="TextBox 21">
              <a:extLst>
                <a:ext uri="{FF2B5EF4-FFF2-40B4-BE49-F238E27FC236}">
                  <a16:creationId xmlns:a16="http://schemas.microsoft.com/office/drawing/2014/main" id="{C40BBDEA-84FB-409D-A51E-37ABB5D8E7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11802" y="5410399"/>
              <a:ext cx="1402948" cy="4628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folHlink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he-IL" altLang="he-IL" sz="2400">
                  <a:solidFill>
                    <a:schemeClr val="folHlink"/>
                  </a:solidFill>
                  <a:latin typeface="Century Gothic" panose="020B0502020202020204" pitchFamily="34" charset="0"/>
                  <a:cs typeface="Gisha" panose="020B0502040204020203" pitchFamily="34" charset="-79"/>
                </a:rPr>
                <a:t>טיפת שמן</a:t>
              </a:r>
              <a:endParaRPr lang="en-US" altLang="he-IL" sz="2400">
                <a:solidFill>
                  <a:schemeClr val="folHlink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2300" name="TextBox 22">
              <a:extLst>
                <a:ext uri="{FF2B5EF4-FFF2-40B4-BE49-F238E27FC236}">
                  <a16:creationId xmlns:a16="http://schemas.microsoft.com/office/drawing/2014/main" id="{1F66A471-AE0B-49F1-A037-15EA8C9D41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69425" y="5486798"/>
              <a:ext cx="883575" cy="4628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folHlink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he-IL" altLang="he-IL" sz="2400">
                  <a:solidFill>
                    <a:schemeClr val="folHlink"/>
                  </a:solidFill>
                  <a:latin typeface="Century Gothic" panose="020B0502020202020204" pitchFamily="34" charset="0"/>
                  <a:cs typeface="Gisha" panose="020B0502040204020203" pitchFamily="34" charset="-79"/>
                </a:rPr>
                <a:t>חפ"ש</a:t>
              </a:r>
              <a:endParaRPr lang="en-US" altLang="he-IL" sz="2400">
                <a:solidFill>
                  <a:schemeClr val="folHlink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2301" name="TextBox 23">
              <a:extLst>
                <a:ext uri="{FF2B5EF4-FFF2-40B4-BE49-F238E27FC236}">
                  <a16:creationId xmlns:a16="http://schemas.microsoft.com/office/drawing/2014/main" id="{5450F56C-BB10-493F-A5FC-61BC3E3630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05299" y="1752799"/>
              <a:ext cx="2071401" cy="4628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folHlink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he-IL" altLang="he-IL" sz="2400">
                  <a:solidFill>
                    <a:schemeClr val="folHlink"/>
                  </a:solidFill>
                  <a:latin typeface="Century Gothic" panose="020B0502020202020204" pitchFamily="34" charset="0"/>
                  <a:cs typeface="Gisha" panose="020B0502040204020203" pitchFamily="34" charset="-79"/>
                </a:rPr>
                <a:t>ממולקולות מים</a:t>
              </a:r>
              <a:endParaRPr lang="en-US" altLang="he-IL" sz="2400">
                <a:solidFill>
                  <a:schemeClr val="folHlink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14825D08-C4AF-4572-ADF8-35922D5EFA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000" y="4800799"/>
              <a:ext cx="2133600" cy="45680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chemeClr val="folHlink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lt1"/>
                </a:solidFill>
              </a:endParaRPr>
            </a:p>
          </p:txBody>
        </p:sp>
        <p:cxnSp>
          <p:nvCxnSpPr>
            <p:cNvPr id="12303" name="Straight Arrow Connector 32">
              <a:extLst>
                <a:ext uri="{FF2B5EF4-FFF2-40B4-BE49-F238E27FC236}">
                  <a16:creationId xmlns:a16="http://schemas.microsoft.com/office/drawing/2014/main" id="{89820242-7F01-42DE-A95F-7F4A8B33A7A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 flipH="1" flipV="1">
              <a:off x="2476500" y="4533900"/>
              <a:ext cx="1219200" cy="685800"/>
            </a:xfrm>
            <a:prstGeom prst="straightConnector1">
              <a:avLst/>
            </a:prstGeom>
            <a:noFill/>
            <a:ln w="9525" algn="ctr">
              <a:solidFill>
                <a:schemeClr val="folHlink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04" name="Straight Arrow Connector 34">
              <a:extLst>
                <a:ext uri="{FF2B5EF4-FFF2-40B4-BE49-F238E27FC236}">
                  <a16:creationId xmlns:a16="http://schemas.microsoft.com/office/drawing/2014/main" id="{A4A9BFFD-1AE1-4C14-ABCC-EEB17F08604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2514600" y="2286000"/>
              <a:ext cx="304800" cy="1588"/>
            </a:xfrm>
            <a:prstGeom prst="straightConnector1">
              <a:avLst/>
            </a:prstGeom>
            <a:noFill/>
            <a:ln w="9525" algn="ctr">
              <a:solidFill>
                <a:schemeClr val="folHlink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05" name="Straight Arrow Connector 36">
              <a:extLst>
                <a:ext uri="{FF2B5EF4-FFF2-40B4-BE49-F238E27FC236}">
                  <a16:creationId xmlns:a16="http://schemas.microsoft.com/office/drawing/2014/main" id="{7C1DF348-55E8-49EE-BE10-C88AFF9BC10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 flipH="1">
              <a:off x="2514600" y="2362200"/>
              <a:ext cx="609600" cy="152400"/>
            </a:xfrm>
            <a:prstGeom prst="straightConnector1">
              <a:avLst/>
            </a:prstGeom>
            <a:noFill/>
            <a:ln w="9525" algn="ctr">
              <a:solidFill>
                <a:schemeClr val="folHlink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06" name="Straight Arrow Connector 38">
              <a:extLst>
                <a:ext uri="{FF2B5EF4-FFF2-40B4-BE49-F238E27FC236}">
                  <a16:creationId xmlns:a16="http://schemas.microsoft.com/office/drawing/2014/main" id="{4890B295-E362-467A-9B2C-46907913CEE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819400" y="2133600"/>
              <a:ext cx="457200" cy="381000"/>
            </a:xfrm>
            <a:prstGeom prst="straightConnector1">
              <a:avLst/>
            </a:prstGeom>
            <a:noFill/>
            <a:ln w="9525" algn="ctr">
              <a:solidFill>
                <a:schemeClr val="folHlink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759EEB48-07F7-4807-92B5-64FC89B69D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81400" y="4648001"/>
              <a:ext cx="228600" cy="22919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chemeClr val="folHlink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857D1C11-014A-4C46-AA02-3873635B1A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1200" y="4648001"/>
              <a:ext cx="228600" cy="22919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chemeClr val="folHlink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lt1"/>
                </a:solidFill>
              </a:endParaRPr>
            </a:p>
          </p:txBody>
        </p:sp>
        <p:cxnSp>
          <p:nvCxnSpPr>
            <p:cNvPr id="12309" name="Elbow Connector 26">
              <a:extLst>
                <a:ext uri="{FF2B5EF4-FFF2-40B4-BE49-F238E27FC236}">
                  <a16:creationId xmlns:a16="http://schemas.microsoft.com/office/drawing/2014/main" id="{529DB464-883B-4756-9EBA-F7FC40103CA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 flipV="1">
              <a:off x="3733800" y="4724400"/>
              <a:ext cx="685800" cy="685800"/>
            </a:xfrm>
            <a:prstGeom prst="bentConnector3">
              <a:avLst>
                <a:gd name="adj1" fmla="val 50000"/>
              </a:avLst>
            </a:prstGeom>
            <a:noFill/>
            <a:ln w="9525" algn="ctr">
              <a:solidFill>
                <a:schemeClr val="folHlink"/>
              </a:solidFill>
              <a:miter lim="800000"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EC84EF73-6C8D-4C2E-8327-BD8D329E38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15200" y="2591596"/>
              <a:ext cx="609600" cy="30400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chemeClr val="folHlink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7F4D3EDF-5C2F-4DE3-B2A0-5EC8F9078E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8200" y="2056803"/>
              <a:ext cx="609600" cy="38199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chemeClr val="folHlink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lt1"/>
                </a:solidFill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Rectangle 151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922" y="453981"/>
            <a:ext cx="6675120" cy="1877811"/>
          </a:xfrm>
          <a:prstGeom prst="rect">
            <a:avLst/>
          </a:prstGeom>
          <a:solidFill>
            <a:srgbClr val="957035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F0638945-F9CE-45E1-B410-A3E73381A8E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31520" y="731520"/>
            <a:ext cx="6089904" cy="142646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n-US" altLang="he-IL" sz="4400" b="1" dirty="0" err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FFFF"/>
                </a:solidFill>
              </a:rPr>
              <a:t>אילו</a:t>
            </a:r>
            <a:r>
              <a:rPr lang="en-US" altLang="he-IL" sz="4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en-US" altLang="he-IL" sz="4400" b="1" dirty="0" err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FFFF"/>
                </a:solidFill>
              </a:rPr>
              <a:t>תכונות</a:t>
            </a:r>
            <a:r>
              <a:rPr lang="en-US" altLang="he-IL" sz="4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en-US" altLang="he-IL" sz="4400" b="1" dirty="0" err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FFFF"/>
                </a:solidFill>
              </a:rPr>
              <a:t>נוספות</a:t>
            </a:r>
            <a:r>
              <a:rPr lang="en-US" altLang="he-IL" sz="4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en-US" altLang="he-IL" sz="4400" b="1" dirty="0" err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FFFF"/>
                </a:solidFill>
              </a:rPr>
              <a:t>היינו</a:t>
            </a:r>
            <a:r>
              <a:rPr lang="en-US" altLang="he-IL" sz="4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en-US" altLang="he-IL" sz="4400" b="1" dirty="0" err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FFFF"/>
                </a:solidFill>
              </a:rPr>
              <a:t>רוצים</a:t>
            </a:r>
            <a:r>
              <a:rPr lang="en-US" altLang="he-IL" sz="4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en-US" altLang="he-IL" sz="4400" b="1" dirty="0" err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FFFF"/>
                </a:solidFill>
              </a:rPr>
              <a:t>לקרם</a:t>
            </a:r>
            <a:r>
              <a:rPr lang="en-US" altLang="he-IL" sz="4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en-US" altLang="he-IL" sz="4400" b="1" dirty="0" err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FFFF"/>
                </a:solidFill>
              </a:rPr>
              <a:t>ידיים</a:t>
            </a:r>
            <a:r>
              <a:rPr lang="he-IL" altLang="he-IL" sz="4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FFFF"/>
                </a:solidFill>
              </a:rPr>
              <a:t>?</a:t>
            </a:r>
            <a:endParaRPr lang="en-US" altLang="he-IL" sz="44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FFFF"/>
              </a:solidFill>
            </a:endParaRPr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77100" y="461737"/>
            <a:ext cx="2149361" cy="1870055"/>
          </a:xfrm>
          <a:prstGeom prst="rect">
            <a:avLst/>
          </a:prstGeom>
          <a:solidFill>
            <a:schemeClr val="accent5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E186B68C-84BC-4A6E-99D1-EE87483C1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73768" y="453155"/>
            <a:ext cx="2149358" cy="1878638"/>
          </a:xfrm>
          <a:prstGeom prst="rect">
            <a:avLst/>
          </a:prstGeom>
          <a:solidFill>
            <a:srgbClr val="CACE4B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920" y="2480956"/>
            <a:ext cx="6675121" cy="3918122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30" name="Text Box 14">
            <a:extLst>
              <a:ext uri="{FF2B5EF4-FFF2-40B4-BE49-F238E27FC236}">
                <a16:creationId xmlns:a16="http://schemas.microsoft.com/office/drawing/2014/main" id="{44DCD671-EA26-49AF-BB81-D22AFF3F7A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920" y="2798385"/>
            <a:ext cx="6362503" cy="328326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marL="365125" indent="-36512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indent="-228600" algn="r" defTabSz="914400" rtl="1">
              <a:lnSpc>
                <a:spcPct val="9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he-IL" sz="2800" b="1" dirty="0" err="1">
                <a:latin typeface="+mn-lt"/>
                <a:cs typeface="+mn-cs"/>
              </a:rPr>
              <a:t>נעים</a:t>
            </a:r>
            <a:r>
              <a:rPr lang="en-US" altLang="he-IL" sz="2800" b="1" dirty="0">
                <a:latin typeface="+mn-lt"/>
                <a:cs typeface="+mn-cs"/>
              </a:rPr>
              <a:t> </a:t>
            </a:r>
            <a:r>
              <a:rPr lang="en-US" altLang="he-IL" sz="2800" b="1" dirty="0" err="1">
                <a:latin typeface="+mn-lt"/>
                <a:cs typeface="+mn-cs"/>
              </a:rPr>
              <a:t>למגע</a:t>
            </a:r>
            <a:endParaRPr lang="en-US" altLang="he-IL" sz="2800" b="1" dirty="0">
              <a:latin typeface="+mn-lt"/>
              <a:cs typeface="+mn-cs"/>
            </a:endParaRPr>
          </a:p>
          <a:p>
            <a:pPr indent="-228600" algn="r" defTabSz="914400" rtl="1">
              <a:lnSpc>
                <a:spcPct val="9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he-IL" sz="2800" b="1" dirty="0" err="1">
                <a:latin typeface="+mn-lt"/>
                <a:cs typeface="+mn-cs"/>
              </a:rPr>
              <a:t>אחיד</a:t>
            </a:r>
            <a:r>
              <a:rPr lang="en-US" altLang="he-IL" sz="2800" b="1" dirty="0">
                <a:latin typeface="+mn-lt"/>
                <a:cs typeface="+mn-cs"/>
              </a:rPr>
              <a:t> – </a:t>
            </a:r>
            <a:r>
              <a:rPr lang="en-US" altLang="he-IL" sz="2800" b="1" dirty="0" err="1">
                <a:latin typeface="+mn-lt"/>
                <a:cs typeface="+mn-cs"/>
              </a:rPr>
              <a:t>שלא</a:t>
            </a:r>
            <a:r>
              <a:rPr lang="en-US" altLang="he-IL" sz="2800" b="1" dirty="0">
                <a:latin typeface="+mn-lt"/>
                <a:cs typeface="+mn-cs"/>
              </a:rPr>
              <a:t> </a:t>
            </a:r>
            <a:r>
              <a:rPr lang="en-US" altLang="he-IL" sz="2800" b="1" dirty="0" err="1">
                <a:latin typeface="+mn-lt"/>
                <a:cs typeface="+mn-cs"/>
              </a:rPr>
              <a:t>תיפרד</a:t>
            </a:r>
            <a:r>
              <a:rPr lang="en-US" altLang="he-IL" sz="2800" b="1" dirty="0">
                <a:latin typeface="+mn-lt"/>
                <a:cs typeface="+mn-cs"/>
              </a:rPr>
              <a:t> </a:t>
            </a:r>
            <a:r>
              <a:rPr lang="en-US" altLang="he-IL" sz="2800" b="1" dirty="0" err="1">
                <a:latin typeface="+mn-lt"/>
                <a:cs typeface="+mn-cs"/>
              </a:rPr>
              <a:t>ממנו</a:t>
            </a:r>
            <a:r>
              <a:rPr lang="en-US" altLang="he-IL" sz="2800" b="1" dirty="0">
                <a:latin typeface="+mn-lt"/>
                <a:cs typeface="+mn-cs"/>
              </a:rPr>
              <a:t> </a:t>
            </a:r>
            <a:r>
              <a:rPr lang="en-US" altLang="he-IL" sz="2800" b="1" dirty="0" err="1">
                <a:latin typeface="+mn-lt"/>
                <a:cs typeface="+mn-cs"/>
              </a:rPr>
              <a:t>שכבת</a:t>
            </a:r>
            <a:r>
              <a:rPr lang="en-US" altLang="he-IL" sz="2800" b="1" dirty="0">
                <a:latin typeface="+mn-lt"/>
                <a:cs typeface="+mn-cs"/>
              </a:rPr>
              <a:t> </a:t>
            </a:r>
            <a:r>
              <a:rPr lang="en-US" altLang="he-IL" sz="2800" b="1" dirty="0" err="1">
                <a:latin typeface="+mn-lt"/>
                <a:cs typeface="+mn-cs"/>
              </a:rPr>
              <a:t>השומן</a:t>
            </a:r>
            <a:endParaRPr lang="en-US" altLang="he-IL" sz="2800" b="1" dirty="0">
              <a:latin typeface="+mn-lt"/>
              <a:cs typeface="+mn-cs"/>
            </a:endParaRPr>
          </a:p>
          <a:p>
            <a:pPr indent="-228600" algn="r" defTabSz="914400" rtl="1">
              <a:lnSpc>
                <a:spcPct val="9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he-IL" sz="2800" b="1" dirty="0" err="1">
                <a:latin typeface="+mn-lt"/>
                <a:cs typeface="+mn-cs"/>
              </a:rPr>
              <a:t>עמידות</a:t>
            </a:r>
            <a:r>
              <a:rPr lang="en-US" altLang="he-IL" sz="2800" b="1" dirty="0">
                <a:latin typeface="+mn-lt"/>
                <a:cs typeface="+mn-cs"/>
              </a:rPr>
              <a:t> </a:t>
            </a:r>
            <a:r>
              <a:rPr lang="en-US" altLang="he-IL" sz="2800" b="1" dirty="0" err="1">
                <a:latin typeface="+mn-lt"/>
                <a:cs typeface="+mn-cs"/>
              </a:rPr>
              <a:t>לאורך</a:t>
            </a:r>
            <a:r>
              <a:rPr lang="en-US" altLang="he-IL" sz="2800" b="1" dirty="0">
                <a:latin typeface="+mn-lt"/>
                <a:cs typeface="+mn-cs"/>
              </a:rPr>
              <a:t> </a:t>
            </a:r>
            <a:r>
              <a:rPr lang="en-US" altLang="he-IL" sz="2800" b="1" dirty="0" err="1">
                <a:latin typeface="+mn-lt"/>
                <a:cs typeface="+mn-cs"/>
              </a:rPr>
              <a:t>זמן</a:t>
            </a:r>
            <a:r>
              <a:rPr lang="en-US" altLang="he-IL" sz="2800" b="1" dirty="0">
                <a:latin typeface="+mn-lt"/>
                <a:cs typeface="+mn-cs"/>
              </a:rPr>
              <a:t> – </a:t>
            </a:r>
            <a:r>
              <a:rPr lang="en-US" altLang="he-IL" sz="2800" b="1" dirty="0" err="1">
                <a:latin typeface="+mn-lt"/>
                <a:cs typeface="+mn-cs"/>
              </a:rPr>
              <a:t>שלא</a:t>
            </a:r>
            <a:r>
              <a:rPr lang="en-US" altLang="he-IL" sz="2800" b="1" dirty="0">
                <a:latin typeface="+mn-lt"/>
                <a:cs typeface="+mn-cs"/>
              </a:rPr>
              <a:t> </a:t>
            </a:r>
            <a:r>
              <a:rPr lang="en-US" altLang="he-IL" sz="2800" b="1" dirty="0" err="1">
                <a:latin typeface="+mn-lt"/>
                <a:cs typeface="+mn-cs"/>
              </a:rPr>
              <a:t>יצמחו</a:t>
            </a:r>
            <a:r>
              <a:rPr lang="en-US" altLang="he-IL" sz="2800" b="1" dirty="0">
                <a:latin typeface="+mn-lt"/>
                <a:cs typeface="+mn-cs"/>
              </a:rPr>
              <a:t> </a:t>
            </a:r>
            <a:r>
              <a:rPr lang="en-US" altLang="he-IL" sz="2800" b="1" dirty="0" err="1">
                <a:latin typeface="+mn-lt"/>
                <a:cs typeface="+mn-cs"/>
              </a:rPr>
              <a:t>חיידקים</a:t>
            </a:r>
            <a:endParaRPr lang="en-US" altLang="he-IL" sz="2800" b="1" dirty="0">
              <a:latin typeface="+mn-lt"/>
              <a:cs typeface="+mn-cs"/>
            </a:endParaRPr>
          </a:p>
          <a:p>
            <a:pPr indent="-228600" algn="r" defTabSz="914400" rtl="1">
              <a:lnSpc>
                <a:spcPct val="9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he-IL" sz="2800" b="1" dirty="0" err="1">
                <a:latin typeface="+mn-lt"/>
                <a:cs typeface="+mn-cs"/>
              </a:rPr>
              <a:t>ריח</a:t>
            </a:r>
            <a:r>
              <a:rPr lang="en-US" altLang="he-IL" sz="2800" b="1" dirty="0">
                <a:latin typeface="+mn-lt"/>
                <a:cs typeface="+mn-cs"/>
              </a:rPr>
              <a:t> </a:t>
            </a:r>
            <a:r>
              <a:rPr lang="en-US" altLang="he-IL" sz="2800" b="1" dirty="0" err="1">
                <a:latin typeface="+mn-lt"/>
                <a:cs typeface="+mn-cs"/>
              </a:rPr>
              <a:t>נעים</a:t>
            </a:r>
            <a:endParaRPr lang="en-US" altLang="he-IL" sz="2800" b="1" dirty="0">
              <a:latin typeface="+mn-lt"/>
              <a:cs typeface="+mn-cs"/>
            </a:endParaRPr>
          </a:p>
          <a:p>
            <a:pPr indent="-228600" algn="r" defTabSz="914400" rtl="1">
              <a:lnSpc>
                <a:spcPct val="9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he-IL" sz="2800" b="1" dirty="0" err="1">
                <a:latin typeface="+mn-lt"/>
                <a:cs typeface="+mn-cs"/>
              </a:rPr>
              <a:t>לא</a:t>
            </a:r>
            <a:r>
              <a:rPr lang="en-US" altLang="he-IL" sz="2800" b="1" dirty="0">
                <a:latin typeface="+mn-lt"/>
                <a:cs typeface="+mn-cs"/>
              </a:rPr>
              <a:t> </a:t>
            </a:r>
            <a:r>
              <a:rPr lang="en-US" altLang="he-IL" sz="2800" b="1" dirty="0" err="1">
                <a:latin typeface="+mn-lt"/>
                <a:cs typeface="+mn-cs"/>
              </a:rPr>
              <a:t>יקר</a:t>
            </a:r>
            <a:r>
              <a:rPr lang="en-US" altLang="he-IL" sz="2800" b="1" dirty="0">
                <a:latin typeface="+mn-lt"/>
                <a:cs typeface="+mn-cs"/>
              </a:rPr>
              <a:t> </a:t>
            </a:r>
            <a:r>
              <a:rPr lang="en-US" altLang="he-IL" sz="2800" b="1" dirty="0" err="1">
                <a:latin typeface="+mn-lt"/>
                <a:cs typeface="+mn-cs"/>
              </a:rPr>
              <a:t>מידי</a:t>
            </a:r>
            <a:endParaRPr lang="en-US" altLang="he-IL" sz="2800" b="1" dirty="0">
              <a:latin typeface="+mn-lt"/>
              <a:cs typeface="+mn-cs"/>
            </a:endParaRPr>
          </a:p>
          <a:p>
            <a:pPr indent="-228600" algn="r" defTabSz="914400" rtl="1">
              <a:lnSpc>
                <a:spcPct val="9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he-IL" sz="2800" b="1" dirty="0" err="1">
                <a:latin typeface="+mn-lt"/>
                <a:cs typeface="+mn-cs"/>
              </a:rPr>
              <a:t>אריזה</a:t>
            </a:r>
            <a:r>
              <a:rPr lang="en-US" altLang="he-IL" sz="2800" b="1" dirty="0">
                <a:latin typeface="+mn-lt"/>
                <a:cs typeface="+mn-cs"/>
              </a:rPr>
              <a:t> </a:t>
            </a:r>
            <a:r>
              <a:rPr lang="en-US" altLang="he-IL" sz="2800" b="1" dirty="0" err="1">
                <a:latin typeface="+mn-lt"/>
                <a:cs typeface="+mn-cs"/>
              </a:rPr>
              <a:t>נאה</a:t>
            </a:r>
            <a:endParaRPr lang="en-US" altLang="he-IL" sz="2800" b="1" dirty="0">
              <a:latin typeface="+mn-lt"/>
              <a:cs typeface="+mn-cs"/>
            </a:endParaRPr>
          </a:p>
        </p:txBody>
      </p:sp>
      <p:pic>
        <p:nvPicPr>
          <p:cNvPr id="2" name="תמונה 1">
            <a:extLst>
              <a:ext uri="{FF2B5EF4-FFF2-40B4-BE49-F238E27FC236}">
                <a16:creationId xmlns:a16="http://schemas.microsoft.com/office/drawing/2014/main" id="{6699A84A-8FA5-447F-A611-B170B6AEF8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t="29527" b="4611"/>
          <a:stretch/>
        </p:blipFill>
        <p:spPr>
          <a:xfrm>
            <a:off x="7705188" y="2885988"/>
            <a:ext cx="3737159" cy="32860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8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8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8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8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48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48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30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4">
            <a:extLst>
              <a:ext uri="{FF2B5EF4-FFF2-40B4-BE49-F238E27FC236}">
                <a16:creationId xmlns:a16="http://schemas.microsoft.com/office/drawing/2014/main" id="{74CE47E0-C450-4A11-8692-888C136E8EB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535238" y="524510"/>
            <a:ext cx="7377112" cy="647700"/>
          </a:xfrm>
          <a:noFill/>
        </p:spPr>
        <p:txBody>
          <a:bodyPr>
            <a:noAutofit/>
          </a:bodyPr>
          <a:lstStyle/>
          <a:p>
            <a:pPr eaLnBrk="1" hangingPunct="1"/>
            <a:r>
              <a:rPr lang="he-IL" altLang="he-IL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הוראות הכנה לקרם ידיים</a:t>
            </a:r>
            <a:endParaRPr lang="en-US" altLang="he-IL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5846" name="Text Box 6">
            <a:extLst>
              <a:ext uri="{FF2B5EF4-FFF2-40B4-BE49-F238E27FC236}">
                <a16:creationId xmlns:a16="http://schemas.microsoft.com/office/drawing/2014/main" id="{9EFDCD2E-0CFB-4C1F-AB56-F86998EA17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" y="1964056"/>
            <a:ext cx="10755630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50000"/>
              </a:spcBef>
              <a:buFontTx/>
              <a:buAutoNum type="arabicPeriod"/>
            </a:pPr>
            <a:r>
              <a:rPr lang="he-IL" altLang="he-IL" sz="2400" b="1" dirty="0">
                <a:solidFill>
                  <a:schemeClr val="tx2"/>
                </a:solidFill>
              </a:rPr>
              <a:t>לכוס כימית שנפחה 250 מ"ל הכניסו 4 גרם גליצרין מונו </a:t>
            </a:r>
            <a:r>
              <a:rPr lang="he-IL" altLang="he-IL" sz="2400" b="1" dirty="0" err="1">
                <a:solidFill>
                  <a:schemeClr val="tx2"/>
                </a:solidFill>
              </a:rPr>
              <a:t>סטראט</a:t>
            </a:r>
            <a:endParaRPr lang="he-IL" altLang="he-IL" sz="2400" b="1" dirty="0">
              <a:solidFill>
                <a:schemeClr val="tx2"/>
              </a:solidFill>
            </a:endParaRPr>
          </a:p>
          <a:p>
            <a:pPr algn="r" rtl="1" eaLnBrk="1" hangingPunct="1">
              <a:spcBef>
                <a:spcPct val="50000"/>
              </a:spcBef>
              <a:buFontTx/>
              <a:buAutoNum type="arabicPeriod"/>
            </a:pPr>
            <a:r>
              <a:rPr lang="he-IL" altLang="he-IL" sz="2400" b="1" dirty="0">
                <a:solidFill>
                  <a:schemeClr val="tx2"/>
                </a:solidFill>
              </a:rPr>
              <a:t>הוסיפו לכוס את שמן החמניות + חומר משמר + גליצרין</a:t>
            </a:r>
          </a:p>
          <a:p>
            <a:pPr algn="r" rtl="1" eaLnBrk="1" hangingPunct="1">
              <a:spcBef>
                <a:spcPct val="50000"/>
              </a:spcBef>
              <a:buFontTx/>
              <a:buAutoNum type="arabicPeriod"/>
            </a:pPr>
            <a:r>
              <a:rPr lang="he-IL" altLang="he-IL" sz="2400" b="1" dirty="0">
                <a:solidFill>
                  <a:schemeClr val="tx2"/>
                </a:solidFill>
              </a:rPr>
              <a:t>הכניסו את הכוס לאמבט מים חמים </a:t>
            </a:r>
            <a:r>
              <a:rPr lang="en-US" altLang="he-IL" sz="2400" b="1" dirty="0">
                <a:solidFill>
                  <a:schemeClr val="tx2"/>
                </a:solidFill>
              </a:rPr>
              <a:t>(75ºC)</a:t>
            </a:r>
            <a:r>
              <a:rPr lang="he-IL" altLang="he-IL" sz="2400" b="1" dirty="0">
                <a:solidFill>
                  <a:schemeClr val="tx2"/>
                </a:solidFill>
              </a:rPr>
              <a:t> וערבבו במקל עד קבלת תערובת אחידה</a:t>
            </a:r>
          </a:p>
          <a:p>
            <a:pPr algn="r" rtl="1" eaLnBrk="1" hangingPunct="1">
              <a:spcBef>
                <a:spcPct val="50000"/>
              </a:spcBef>
              <a:buFontTx/>
              <a:buAutoNum type="arabicPeriod"/>
            </a:pPr>
            <a:r>
              <a:rPr lang="he-IL" altLang="he-IL" sz="2400" b="1" dirty="0">
                <a:solidFill>
                  <a:schemeClr val="tx2"/>
                </a:solidFill>
              </a:rPr>
              <a:t>הוסיפו </a:t>
            </a:r>
            <a:r>
              <a:rPr lang="he-IL" altLang="he-IL" sz="2400" b="1" dirty="0" err="1">
                <a:solidFill>
                  <a:schemeClr val="tx2"/>
                </a:solidFill>
              </a:rPr>
              <a:t>ספיג'ל</a:t>
            </a:r>
            <a:r>
              <a:rPr lang="he-IL" altLang="he-IL" sz="2400" b="1" dirty="0">
                <a:solidFill>
                  <a:schemeClr val="tx2"/>
                </a:solidFill>
              </a:rPr>
              <a:t> (</a:t>
            </a:r>
            <a:r>
              <a:rPr lang="he-IL" altLang="he-IL" sz="2400" b="1" dirty="0" err="1">
                <a:solidFill>
                  <a:schemeClr val="tx2"/>
                </a:solidFill>
              </a:rPr>
              <a:t>חפ"ש</a:t>
            </a:r>
            <a:r>
              <a:rPr lang="he-IL" altLang="he-IL" sz="2400" b="1" dirty="0">
                <a:solidFill>
                  <a:schemeClr val="tx2"/>
                </a:solidFill>
              </a:rPr>
              <a:t>)</a:t>
            </a:r>
          </a:p>
          <a:p>
            <a:pPr algn="r" rtl="1" eaLnBrk="1" hangingPunct="1">
              <a:spcBef>
                <a:spcPct val="50000"/>
              </a:spcBef>
              <a:buFontTx/>
              <a:buAutoNum type="arabicPeriod"/>
            </a:pPr>
            <a:r>
              <a:rPr lang="he-IL" altLang="he-IL" sz="2400" b="1" dirty="0">
                <a:solidFill>
                  <a:schemeClr val="tx2"/>
                </a:solidFill>
              </a:rPr>
              <a:t>הוסיפו 50 מ"ל מים חמים ב- </a:t>
            </a:r>
            <a:r>
              <a:rPr lang="en-US" altLang="he-IL" sz="2400" b="1" dirty="0">
                <a:solidFill>
                  <a:schemeClr val="tx2"/>
                </a:solidFill>
              </a:rPr>
              <a:t>75ºC</a:t>
            </a:r>
            <a:r>
              <a:rPr lang="he-IL" altLang="he-IL" sz="2400" b="1" dirty="0">
                <a:solidFill>
                  <a:schemeClr val="tx2"/>
                </a:solidFill>
              </a:rPr>
              <a:t> וערבבו</a:t>
            </a:r>
          </a:p>
          <a:p>
            <a:pPr algn="r" rtl="1" eaLnBrk="1" hangingPunct="1">
              <a:spcBef>
                <a:spcPct val="50000"/>
              </a:spcBef>
              <a:buFontTx/>
              <a:buAutoNum type="arabicPeriod"/>
            </a:pPr>
            <a:r>
              <a:rPr lang="he-IL" altLang="he-IL" sz="2400" b="1" dirty="0">
                <a:solidFill>
                  <a:schemeClr val="tx2"/>
                </a:solidFill>
              </a:rPr>
              <a:t>לאחר התקררות התערובת ל- </a:t>
            </a:r>
            <a:r>
              <a:rPr lang="en-US" altLang="he-IL" sz="2400" b="1" dirty="0">
                <a:solidFill>
                  <a:schemeClr val="tx2"/>
                </a:solidFill>
              </a:rPr>
              <a:t>40ºC</a:t>
            </a:r>
            <a:r>
              <a:rPr lang="he-IL" altLang="he-IL" sz="2400" b="1" dirty="0">
                <a:solidFill>
                  <a:schemeClr val="tx2"/>
                </a:solidFill>
              </a:rPr>
              <a:t> הוסיפו מספר טיפות של תמצית בושם</a:t>
            </a:r>
          </a:p>
          <a:p>
            <a:pPr algn="r" rtl="1" eaLnBrk="1" hangingPunct="1">
              <a:spcBef>
                <a:spcPct val="50000"/>
              </a:spcBef>
              <a:buFontTx/>
              <a:buAutoNum type="arabicPeriod"/>
            </a:pPr>
            <a:r>
              <a:rPr lang="he-IL" altLang="he-IL" sz="2400" b="1" dirty="0">
                <a:solidFill>
                  <a:schemeClr val="tx2"/>
                </a:solidFill>
              </a:rPr>
              <a:t>העבירו למיכל אחסון</a:t>
            </a:r>
            <a:endParaRPr lang="en-US" altLang="he-IL" sz="2400" b="1" dirty="0">
              <a:solidFill>
                <a:schemeClr val="tx2"/>
              </a:solidFill>
            </a:endParaRPr>
          </a:p>
        </p:txBody>
      </p:sp>
      <p:pic>
        <p:nvPicPr>
          <p:cNvPr id="2" name="תמונה 1">
            <a:extLst>
              <a:ext uri="{FF2B5EF4-FFF2-40B4-BE49-F238E27FC236}">
                <a16:creationId xmlns:a16="http://schemas.microsoft.com/office/drawing/2014/main" id="{C267AA0F-70A8-4BAF-BBE4-D7E8EE7FBF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t="34676" b="5783"/>
          <a:stretch/>
        </p:blipFill>
        <p:spPr>
          <a:xfrm>
            <a:off x="386714" y="1071881"/>
            <a:ext cx="2244725" cy="17843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ערכת נושא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ערכת נושא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ערכת נושא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</TotalTime>
  <Words>251</Words>
  <Application>Microsoft Office PowerPoint</Application>
  <PresentationFormat>Widescreen</PresentationFormat>
  <Paragraphs>38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Wingdings</vt:lpstr>
      <vt:lpstr>Wingdings 2</vt:lpstr>
      <vt:lpstr>Office Theme</vt:lpstr>
      <vt:lpstr>הכימיה של קרם ידיים</vt:lpstr>
      <vt:lpstr>קרם ידיים נועד לרכך ולמנוע התייבשות של העור</vt:lpstr>
      <vt:lpstr>מהו ההרכב המיטבי של קרם הידיים?</vt:lpstr>
      <vt:lpstr>אז מה הבעיה?</vt:lpstr>
      <vt:lpstr>צריך להוסיף חומר שיתווך   בין המים לשמן!  חומר זה נקרא חפ"ש   חומר פעיל שטח</vt:lpstr>
      <vt:lpstr>תכונות החפ"ש</vt:lpstr>
      <vt:lpstr>כיצד עובד חפ"ש?</vt:lpstr>
      <vt:lpstr>אילו תכונות נוספות היינו רוצים לקרם ידיים?</vt:lpstr>
      <vt:lpstr>הוראות הכנה לקרם ידיים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הכימיה של קרם ידיים?</dc:title>
  <dc:creator>אילן לוי</dc:creator>
  <cp:lastModifiedBy>Shelly Livne</cp:lastModifiedBy>
  <cp:revision>15</cp:revision>
  <dcterms:created xsi:type="dcterms:W3CDTF">2021-05-02T11:24:16Z</dcterms:created>
  <dcterms:modified xsi:type="dcterms:W3CDTF">2025-12-15T10:05:15Z</dcterms:modified>
</cp:coreProperties>
</file>