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5" r:id="rId19"/>
    <p:sldId id="276"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4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485"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7867F4-3611-4A2F-8F59-2AF9ADC66963}" type="datetimeFigureOut">
              <a:rPr lang="en-US" smtClean="0"/>
              <a:t>3/25/2025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3396E5-4F2E-4326-9E46-6C98E1AE3C28}" type="slidenum">
              <a:rPr lang="en-US" smtClean="0"/>
              <a:t>‹#›</a:t>
            </a:fld>
            <a:endParaRPr lang="en-US"/>
          </a:p>
        </p:txBody>
      </p:sp>
    </p:spTree>
    <p:extLst>
      <p:ext uri="{BB962C8B-B14F-4D97-AF65-F5344CB8AC3E}">
        <p14:creationId xmlns:p14="http://schemas.microsoft.com/office/powerpoint/2010/main" val="30299157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fld id="{D08A1D4E-FF56-4AC2-BF33-908542EAE158}" type="slidenum">
              <a:rPr lang="en-US" altLang="en-US"/>
              <a:pPr/>
              <a:t>5</a:t>
            </a:fld>
            <a:endParaRPr lang="en-US"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1015599F-CBB8-4A16-B7B2-9A21C7B8F8C0}" type="slidenum">
              <a:rPr lang="en-US" altLang="en-US"/>
              <a:pPr/>
              <a:t>6</a:t>
            </a:fld>
            <a:endParaRPr lang="en-US" alt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06495A5B-FBB5-4809-B663-490C057D3ACF}" type="slidenum">
              <a:rPr lang="en-US" altLang="en-US"/>
              <a:pPr/>
              <a:t>9</a:t>
            </a:fld>
            <a:endParaRPr lang="en-US" alt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D16A8197-6A8D-4570-9F08-6137FF93E6EB}" type="slidenum">
              <a:rPr lang="en-US" altLang="en-US"/>
              <a:pPr/>
              <a:t>10</a:t>
            </a:fld>
            <a:endParaRPr lang="en-US" alt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7C875DA3-392A-4B41-A091-5944F5B1B55A}" type="slidenum">
              <a:rPr lang="en-US" altLang="en-US"/>
              <a:pPr/>
              <a:t>11</a:t>
            </a:fld>
            <a:endParaRPr lang="en-US"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5683381-C1A5-4E7B-AD5A-236D5E026203}" type="datetimeFigureOut">
              <a:rPr lang="en-US" smtClean="0"/>
              <a:t>3/25/2025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FD859FB-E4F5-4D5E-B525-BB81FA38E01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683381-C1A5-4E7B-AD5A-236D5E026203}"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D859FB-E4F5-4D5E-B525-BB81FA38E01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683381-C1A5-4E7B-AD5A-236D5E026203}"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D859FB-E4F5-4D5E-B525-BB81FA38E01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683381-C1A5-4E7B-AD5A-236D5E026203}"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D859FB-E4F5-4D5E-B525-BB81FA38E01B}"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5683381-C1A5-4E7B-AD5A-236D5E026203}" type="datetimeFigureOut">
              <a:rPr lang="en-US" smtClean="0"/>
              <a:t>3/25/2025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D859FB-E4F5-4D5E-B525-BB81FA38E01B}"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683381-C1A5-4E7B-AD5A-236D5E026203}" type="datetimeFigureOut">
              <a:rPr lang="en-US" smtClean="0"/>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D859FB-E4F5-4D5E-B525-BB81FA38E01B}"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5683381-C1A5-4E7B-AD5A-236D5E026203}" type="datetimeFigureOut">
              <a:rPr lang="en-US" smtClean="0"/>
              <a:t>3/25/2025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D859FB-E4F5-4D5E-B525-BB81FA38E01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5683381-C1A5-4E7B-AD5A-236D5E026203}" type="datetimeFigureOut">
              <a:rPr lang="en-US" smtClean="0"/>
              <a:t>3/25/2025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D859FB-E4F5-4D5E-B525-BB81FA38E01B}"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683381-C1A5-4E7B-AD5A-236D5E026203}" type="datetimeFigureOut">
              <a:rPr lang="en-US" smtClean="0"/>
              <a:t>3/25/2025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D859FB-E4F5-4D5E-B525-BB81FA38E01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05683381-C1A5-4E7B-AD5A-236D5E026203}" type="datetimeFigureOut">
              <a:rPr lang="en-US" smtClean="0"/>
              <a:t>3/25/2025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D859FB-E4F5-4D5E-B525-BB81FA38E01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5683381-C1A5-4E7B-AD5A-236D5E026203}" type="datetimeFigureOut">
              <a:rPr lang="en-US" smtClean="0"/>
              <a:t>3/25/2025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FD859FB-E4F5-4D5E-B525-BB81FA38E01B}"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5683381-C1A5-4E7B-AD5A-236D5E026203}" type="datetimeFigureOut">
              <a:rPr lang="en-US" smtClean="0"/>
              <a:t>3/25/2025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FD859FB-E4F5-4D5E-B525-BB81FA38E01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3200400" y="2362200"/>
            <a:ext cx="2514600" cy="180049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uLnTx/>
                <a:uFillTx/>
                <a:latin typeface="+mn-lt"/>
                <a:ea typeface="+mn-ea"/>
                <a:cs typeface="+mn-cs"/>
              </a:rPr>
              <a:t>And Chemistry</a:t>
            </a:r>
            <a:endParaRPr kumimoji="0" lang="he-IL" sz="2800" b="1" i="0" u="none" strike="noStrike" kern="1200" cap="none" spc="0" normalizeH="0" baseline="0" noProof="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he-IL" sz="2800" b="1" i="0" u="none" strike="noStrike" kern="1200" cap="none" spc="0" normalizeH="0" baseline="0" noProof="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700" b="1" i="0" u="none" strike="noStrike" kern="1200" cap="none" spc="0" normalizeH="0" baseline="0" noProof="0" dirty="0">
              <a:ln>
                <a:noFill/>
              </a:ln>
              <a:solidFill>
                <a:schemeClr val="tx1"/>
              </a:solidFill>
              <a:effectLst/>
              <a:uLnTx/>
              <a:uFillTx/>
              <a:latin typeface="David" pitchFamily="34" charset="-79"/>
              <a:ea typeface="+mn-ea"/>
              <a:cs typeface="David" pitchFamily="34" charset="-79"/>
            </a:endParaRPr>
          </a:p>
        </p:txBody>
      </p:sp>
      <p:sp>
        <p:nvSpPr>
          <p:cNvPr id="3" name="Subtitle 2"/>
          <p:cNvSpPr>
            <a:spLocks noGrp="1"/>
          </p:cNvSpPr>
          <p:nvPr>
            <p:ph type="subTitle" idx="1"/>
          </p:nvPr>
        </p:nvSpPr>
        <p:spPr>
          <a:xfrm>
            <a:off x="2590800" y="4114800"/>
            <a:ext cx="3886200" cy="1828800"/>
          </a:xfrm>
        </p:spPr>
        <p:txBody>
          <a:bodyPr/>
          <a:lstStyle/>
          <a:p>
            <a:pPr algn="ctr" rtl="1"/>
            <a:r>
              <a:rPr lang="he-IL" b="1" dirty="0" err="1">
                <a:solidFill>
                  <a:schemeClr val="tx1"/>
                </a:solidFill>
                <a:latin typeface="David" pitchFamily="34" charset="-79"/>
                <a:cs typeface="David" pitchFamily="34" charset="-79"/>
              </a:rPr>
              <a:t>ג'יריס</a:t>
            </a:r>
            <a:r>
              <a:rPr lang="he-IL" b="1" dirty="0">
                <a:solidFill>
                  <a:schemeClr val="tx1"/>
                </a:solidFill>
                <a:latin typeface="David" pitchFamily="34" charset="-79"/>
                <a:cs typeface="David" pitchFamily="34" charset="-79"/>
              </a:rPr>
              <a:t> תמר</a:t>
            </a:r>
          </a:p>
          <a:p>
            <a:pPr algn="ctr" rtl="1"/>
            <a:r>
              <a:rPr lang="he-IL" b="1" dirty="0" err="1">
                <a:solidFill>
                  <a:schemeClr val="tx1"/>
                </a:solidFill>
                <a:latin typeface="David" pitchFamily="34" charset="-79"/>
                <a:cs typeface="David" pitchFamily="34" charset="-79"/>
              </a:rPr>
              <a:t>ח'ורי</a:t>
            </a:r>
            <a:r>
              <a:rPr lang="he-IL" b="1" dirty="0">
                <a:solidFill>
                  <a:schemeClr val="tx1"/>
                </a:solidFill>
                <a:latin typeface="David" pitchFamily="34" charset="-79"/>
                <a:cs typeface="David" pitchFamily="34" charset="-79"/>
              </a:rPr>
              <a:t> קתי</a:t>
            </a:r>
            <a:endParaRPr lang="en-US" b="1" dirty="0">
              <a:solidFill>
                <a:schemeClr val="tx1"/>
              </a:solidFill>
              <a:latin typeface="David" pitchFamily="34" charset="-79"/>
              <a:cs typeface="David" pitchFamily="34" charset="-79"/>
            </a:endParaRPr>
          </a:p>
        </p:txBody>
      </p:sp>
      <p:pic>
        <p:nvPicPr>
          <p:cNvPr id="1026" name="Picture 2">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a:off x="2971800" y="381000"/>
            <a:ext cx="2790825" cy="1847851"/>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7"/>
          <p:cNvSpPr txBox="1">
            <a:spLocks noGrp="1" noChangeArrowheads="1"/>
          </p:cNvSpPr>
          <p:nvPr>
            <p:ph type="title" idx="4294967295"/>
          </p:nvPr>
        </p:nvSpPr>
        <p:spPr>
          <a:xfrm>
            <a:off x="1219200" y="228600"/>
            <a:ext cx="7543800" cy="808038"/>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scene3d>
              <a:camera prst="orthographicFront"/>
              <a:lightRig rig="soft" dir="t"/>
            </a:scene3d>
            <a:sp3d prstMaterial="softEdge">
              <a:bevelT w="25400" h="25400"/>
            </a:sp3d>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he-IL"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David" pitchFamily="34" charset="-79"/>
                <a:ea typeface="+mj-ea"/>
                <a:cs typeface="David" pitchFamily="34" charset="-79"/>
              </a:rPr>
              <a:t>תהליך ייצור השבבים </a:t>
            </a:r>
            <a:endParaRPr kumimoji="0" lang="en-US" alt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pic>
        <p:nvPicPr>
          <p:cNvPr id="132102" name="Picture 6">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0" y="2057400"/>
            <a:ext cx="3810000" cy="3810000"/>
          </a:xfrm>
          <a:prstGeom prst="rect">
            <a:avLst/>
          </a:prstGeom>
          <a:noFill/>
          <a:ln w="9525">
            <a:noFill/>
            <a:miter lim="800000"/>
            <a:headEnd/>
            <a:tailEnd/>
          </a:ln>
        </p:spPr>
      </p:pic>
      <p:sp>
        <p:nvSpPr>
          <p:cNvPr id="45060" name="Rectangle 3"/>
          <p:cNvSpPr>
            <a:spLocks noGrp="1" noChangeArrowheads="1"/>
          </p:cNvSpPr>
          <p:nvPr>
            <p:ph idx="1"/>
          </p:nvPr>
        </p:nvSpPr>
        <p:spPr>
          <a:xfrm>
            <a:off x="457200" y="1447800"/>
            <a:ext cx="7620000" cy="4411663"/>
          </a:xfrm>
        </p:spPr>
        <p:txBody>
          <a:bodyPr/>
          <a:lstStyle/>
          <a:p>
            <a:pPr algn="r" rtl="1" eaLnBrk="1" hangingPunct="1">
              <a:buFont typeface="Wingdings" pitchFamily="2" charset="2"/>
              <a:buChar char="Ø"/>
            </a:pPr>
            <a:r>
              <a:rPr lang="he-IL" altLang="en-US" dirty="0">
                <a:latin typeface="David" pitchFamily="34" charset="-79"/>
                <a:cs typeface="David" pitchFamily="34" charset="-79"/>
              </a:rPr>
              <a:t>בונים מאות שבבים על כל פרוסה וחותכים אותה לפרוסות קטנות</a:t>
            </a:r>
            <a:endParaRPr lang="en-US" altLang="en-US" dirty="0">
              <a:latin typeface="David" pitchFamily="34" charset="-79"/>
              <a:cs typeface="David" pitchFamily="34" charset="-79"/>
            </a:endParaRPr>
          </a:p>
        </p:txBody>
      </p:sp>
      <p:grpSp>
        <p:nvGrpSpPr>
          <p:cNvPr id="2" name="Group 12">
            <a:extLst>
              <a:ext uri="{C183D7F6-B498-43B3-948B-1728B52AA6E4}">
                <adec:decorative xmlns:adec="http://schemas.microsoft.com/office/drawing/2017/decorative" val="1"/>
              </a:ext>
            </a:extLst>
          </p:cNvPr>
          <p:cNvGrpSpPr>
            <a:grpSpLocks/>
          </p:cNvGrpSpPr>
          <p:nvPr/>
        </p:nvGrpSpPr>
        <p:grpSpPr bwMode="auto">
          <a:xfrm>
            <a:off x="2133600" y="2438400"/>
            <a:ext cx="4800600" cy="3810000"/>
            <a:chOff x="864" y="1536"/>
            <a:chExt cx="3024" cy="2400"/>
          </a:xfrm>
        </p:grpSpPr>
        <p:sp>
          <p:nvSpPr>
            <p:cNvPr id="45067" name="Rectangle 7"/>
            <p:cNvSpPr>
              <a:spLocks noChangeArrowheads="1"/>
            </p:cNvSpPr>
            <p:nvPr/>
          </p:nvSpPr>
          <p:spPr bwMode="auto">
            <a:xfrm>
              <a:off x="864" y="2208"/>
              <a:ext cx="288" cy="288"/>
            </a:xfrm>
            <a:prstGeom prst="rect">
              <a:avLst/>
            </a:prstGeom>
            <a:noFill/>
            <a:ln w="28575">
              <a:solidFill>
                <a:srgbClr val="FF0000"/>
              </a:solidFill>
              <a:miter lim="800000"/>
              <a:headEnd/>
              <a:tailEnd/>
            </a:ln>
          </p:spPr>
          <p:txBody>
            <a:bodyPr wrap="none" anchor="ctr"/>
            <a:lstStyle/>
            <a:p>
              <a:pPr eaLnBrk="1" hangingPunct="1"/>
              <a:endParaRPr lang="en-US" altLang="en-US"/>
            </a:p>
          </p:txBody>
        </p:sp>
        <p:sp>
          <p:nvSpPr>
            <p:cNvPr id="45068" name="Line 8"/>
            <p:cNvSpPr>
              <a:spLocks noChangeShapeType="1"/>
            </p:cNvSpPr>
            <p:nvPr/>
          </p:nvSpPr>
          <p:spPr bwMode="auto">
            <a:xfrm>
              <a:off x="864" y="2496"/>
              <a:ext cx="624" cy="1392"/>
            </a:xfrm>
            <a:prstGeom prst="line">
              <a:avLst/>
            </a:prstGeom>
            <a:noFill/>
            <a:ln w="28575">
              <a:solidFill>
                <a:srgbClr val="FF0000"/>
              </a:solidFill>
              <a:round/>
              <a:headEnd/>
              <a:tailEnd/>
            </a:ln>
          </p:spPr>
          <p:txBody>
            <a:bodyPr/>
            <a:lstStyle/>
            <a:p>
              <a:endParaRPr lang="en-US"/>
            </a:p>
          </p:txBody>
        </p:sp>
        <p:sp>
          <p:nvSpPr>
            <p:cNvPr id="45069" name="Line 9"/>
            <p:cNvSpPr>
              <a:spLocks noChangeShapeType="1"/>
            </p:cNvSpPr>
            <p:nvPr/>
          </p:nvSpPr>
          <p:spPr bwMode="auto">
            <a:xfrm flipV="1">
              <a:off x="864" y="1536"/>
              <a:ext cx="624" cy="672"/>
            </a:xfrm>
            <a:prstGeom prst="line">
              <a:avLst/>
            </a:prstGeom>
            <a:noFill/>
            <a:ln w="28575">
              <a:solidFill>
                <a:srgbClr val="FF0000"/>
              </a:solidFill>
              <a:round/>
              <a:headEnd/>
              <a:tailEnd/>
            </a:ln>
          </p:spPr>
          <p:txBody>
            <a:bodyPr/>
            <a:lstStyle/>
            <a:p>
              <a:endParaRPr lang="en-US"/>
            </a:p>
          </p:txBody>
        </p:sp>
        <p:pic>
          <p:nvPicPr>
            <p:cNvPr id="45070" name="Picture 5" descr="Map"/>
            <p:cNvPicPr>
              <a:picLocks noChangeAspect="1" noChangeArrowheads="1"/>
            </p:cNvPicPr>
            <p:nvPr/>
          </p:nvPicPr>
          <p:blipFill>
            <a:blip r:embed="rId4" cstate="print"/>
            <a:srcRect/>
            <a:stretch>
              <a:fillRect/>
            </a:stretch>
          </p:blipFill>
          <p:spPr bwMode="auto">
            <a:xfrm>
              <a:off x="1488" y="1536"/>
              <a:ext cx="2400" cy="2400"/>
            </a:xfrm>
            <a:prstGeom prst="rect">
              <a:avLst/>
            </a:prstGeom>
            <a:noFill/>
            <a:ln w="9525">
              <a:noFill/>
              <a:miter lim="800000"/>
              <a:headEnd/>
              <a:tailEnd/>
            </a:ln>
          </p:spPr>
        </p:pic>
      </p:grpSp>
      <p:grpSp>
        <p:nvGrpSpPr>
          <p:cNvPr id="3" name="Group 16">
            <a:extLst>
              <a:ext uri="{C183D7F6-B498-43B3-948B-1728B52AA6E4}">
                <adec:decorative xmlns:adec="http://schemas.microsoft.com/office/drawing/2017/decorative" val="1"/>
              </a:ext>
            </a:extLst>
          </p:cNvPr>
          <p:cNvGrpSpPr>
            <a:grpSpLocks/>
          </p:cNvGrpSpPr>
          <p:nvPr/>
        </p:nvGrpSpPr>
        <p:grpSpPr bwMode="auto">
          <a:xfrm>
            <a:off x="3886200" y="2895600"/>
            <a:ext cx="4953000" cy="3810000"/>
            <a:chOff x="2448" y="1824"/>
            <a:chExt cx="3120" cy="2400"/>
          </a:xfrm>
        </p:grpSpPr>
        <p:pic>
          <p:nvPicPr>
            <p:cNvPr id="45063" name="Picture 4" descr="Map"/>
            <p:cNvPicPr>
              <a:picLocks noChangeAspect="1" noChangeArrowheads="1"/>
            </p:cNvPicPr>
            <p:nvPr/>
          </p:nvPicPr>
          <p:blipFill>
            <a:blip r:embed="rId5" cstate="print"/>
            <a:srcRect/>
            <a:stretch>
              <a:fillRect/>
            </a:stretch>
          </p:blipFill>
          <p:spPr bwMode="auto">
            <a:xfrm>
              <a:off x="3168" y="1824"/>
              <a:ext cx="2400" cy="2400"/>
            </a:xfrm>
            <a:prstGeom prst="rect">
              <a:avLst/>
            </a:prstGeom>
            <a:noFill/>
            <a:ln w="9525">
              <a:noFill/>
              <a:miter lim="800000"/>
              <a:headEnd/>
              <a:tailEnd/>
            </a:ln>
          </p:spPr>
        </p:pic>
        <p:sp>
          <p:nvSpPr>
            <p:cNvPr id="45064" name="Rectangle 13"/>
            <p:cNvSpPr>
              <a:spLocks noChangeArrowheads="1"/>
            </p:cNvSpPr>
            <p:nvPr/>
          </p:nvSpPr>
          <p:spPr bwMode="auto">
            <a:xfrm>
              <a:off x="2448" y="2496"/>
              <a:ext cx="480" cy="480"/>
            </a:xfrm>
            <a:prstGeom prst="rect">
              <a:avLst/>
            </a:prstGeom>
            <a:noFill/>
            <a:ln w="38100">
              <a:solidFill>
                <a:srgbClr val="0000FF"/>
              </a:solidFill>
              <a:miter lim="800000"/>
              <a:headEnd/>
              <a:tailEnd/>
            </a:ln>
          </p:spPr>
          <p:txBody>
            <a:bodyPr wrap="none" anchor="ctr"/>
            <a:lstStyle/>
            <a:p>
              <a:pPr eaLnBrk="1" hangingPunct="1"/>
              <a:endParaRPr lang="en-US" altLang="en-US"/>
            </a:p>
          </p:txBody>
        </p:sp>
        <p:sp>
          <p:nvSpPr>
            <p:cNvPr id="45065" name="Line 14"/>
            <p:cNvSpPr>
              <a:spLocks noChangeShapeType="1"/>
            </p:cNvSpPr>
            <p:nvPr/>
          </p:nvSpPr>
          <p:spPr bwMode="auto">
            <a:xfrm>
              <a:off x="2448" y="2976"/>
              <a:ext cx="720" cy="1200"/>
            </a:xfrm>
            <a:prstGeom prst="line">
              <a:avLst/>
            </a:prstGeom>
            <a:noFill/>
            <a:ln w="38100">
              <a:solidFill>
                <a:srgbClr val="0000FF"/>
              </a:solidFill>
              <a:round/>
              <a:headEnd/>
              <a:tailEnd/>
            </a:ln>
          </p:spPr>
          <p:txBody>
            <a:bodyPr/>
            <a:lstStyle/>
            <a:p>
              <a:endParaRPr lang="en-US"/>
            </a:p>
          </p:txBody>
        </p:sp>
        <p:sp>
          <p:nvSpPr>
            <p:cNvPr id="45066" name="Line 15"/>
            <p:cNvSpPr>
              <a:spLocks noChangeShapeType="1"/>
            </p:cNvSpPr>
            <p:nvPr/>
          </p:nvSpPr>
          <p:spPr bwMode="auto">
            <a:xfrm flipV="1">
              <a:off x="2448" y="1824"/>
              <a:ext cx="720" cy="672"/>
            </a:xfrm>
            <a:prstGeom prst="line">
              <a:avLst/>
            </a:prstGeom>
            <a:noFill/>
            <a:ln w="38100">
              <a:solidFill>
                <a:srgbClr val="0000FF"/>
              </a:solidFill>
              <a:round/>
              <a:headEnd/>
              <a:tailEnd/>
            </a:ln>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210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p:cNvSpPr>
            <a:spLocks noGrp="1" noChangeArrowheads="1"/>
          </p:cNvSpPr>
          <p:nvPr>
            <p:ph type="title"/>
          </p:nvPr>
        </p:nvSpPr>
        <p:spPr>
          <a:xfrm>
            <a:off x="304800" y="457200"/>
            <a:ext cx="7543800" cy="838200"/>
          </a:xfrm>
        </p:spPr>
        <p:txBody>
          <a:bodyPr/>
          <a:lstStyle/>
          <a:p>
            <a:pPr algn="r" rtl="1" eaLnBrk="1" hangingPunct="1"/>
            <a:r>
              <a:rPr lang="he-IL" altLang="en-US" dirty="0">
                <a:latin typeface="David" pitchFamily="34" charset="-79"/>
                <a:cs typeface="David" pitchFamily="34" charset="-79"/>
              </a:rPr>
              <a:t>יוצרים צורות על הסיליקון</a:t>
            </a:r>
            <a:endParaRPr lang="en-US" altLang="en-US" dirty="0">
              <a:latin typeface="David" pitchFamily="34" charset="-79"/>
              <a:cs typeface="David" pitchFamily="34" charset="-79"/>
            </a:endParaRPr>
          </a:p>
        </p:txBody>
      </p:sp>
      <p:pic>
        <p:nvPicPr>
          <p:cNvPr id="51202" name="Picture 5" descr="4_Litho"/>
          <p:cNvPicPr>
            <a:picLocks noChangeAspect="1" noChangeArrowheads="1"/>
          </p:cNvPicPr>
          <p:nvPr/>
        </p:nvPicPr>
        <p:blipFill>
          <a:blip r:embed="rId3" cstate="print"/>
          <a:srcRect/>
          <a:stretch>
            <a:fillRect/>
          </a:stretch>
        </p:blipFill>
        <p:spPr bwMode="auto">
          <a:xfrm>
            <a:off x="152400" y="1405731"/>
            <a:ext cx="3733800" cy="5105400"/>
          </a:xfrm>
          <a:prstGeom prst="rect">
            <a:avLst/>
          </a:prstGeom>
          <a:noFill/>
          <a:ln w="9525">
            <a:noFill/>
            <a:miter lim="800000"/>
            <a:headEnd/>
            <a:tailEnd/>
          </a:ln>
        </p:spPr>
      </p:pic>
      <p:sp>
        <p:nvSpPr>
          <p:cNvPr id="133123" name="Rectangle 3"/>
          <p:cNvSpPr>
            <a:spLocks noGrp="1" noChangeArrowheads="1"/>
          </p:cNvSpPr>
          <p:nvPr>
            <p:ph idx="1"/>
          </p:nvPr>
        </p:nvSpPr>
        <p:spPr>
          <a:xfrm>
            <a:off x="3657600" y="1752600"/>
            <a:ext cx="4572000" cy="4411663"/>
          </a:xfrm>
        </p:spPr>
        <p:txBody>
          <a:bodyPr/>
          <a:lstStyle/>
          <a:p>
            <a:pPr algn="r" rtl="1" eaLnBrk="1" hangingPunct="1"/>
            <a:r>
              <a:rPr lang="he-IL" altLang="en-US" dirty="0">
                <a:latin typeface="David" pitchFamily="34" charset="-79"/>
                <a:cs typeface="David" pitchFamily="34" charset="-79"/>
              </a:rPr>
              <a:t>מניחים שכבות אחת על השנייה </a:t>
            </a:r>
            <a:endParaRPr lang="en-US" altLang="en-US" dirty="0">
              <a:latin typeface="David" pitchFamily="34" charset="-79"/>
              <a:cs typeface="David" pitchFamily="34" charset="-79"/>
            </a:endParaRPr>
          </a:p>
          <a:p>
            <a:pPr lvl="1" algn="r" rtl="1" eaLnBrk="1" hangingPunct="1"/>
            <a:r>
              <a:rPr lang="he-IL" altLang="en-US" b="1" dirty="0">
                <a:solidFill>
                  <a:schemeClr val="accent3"/>
                </a:solidFill>
                <a:latin typeface="David" pitchFamily="34" charset="-79"/>
                <a:cs typeface="David" pitchFamily="34" charset="-79"/>
              </a:rPr>
              <a:t>עם חומר מבודד ביניהן</a:t>
            </a:r>
          </a:p>
          <a:p>
            <a:pPr lvl="1" algn="r" rtl="1" eaLnBrk="1" hangingPunct="1">
              <a:buFont typeface="Wingdings" pitchFamily="2" charset="2"/>
              <a:buNone/>
            </a:pPr>
            <a:endParaRPr lang="en-US" altLang="en-US" dirty="0">
              <a:latin typeface="David" pitchFamily="34" charset="-79"/>
              <a:cs typeface="David" pitchFamily="34" charset="-79"/>
            </a:endParaRPr>
          </a:p>
          <a:p>
            <a:pPr algn="r" rtl="1" eaLnBrk="1" hangingPunct="1"/>
            <a:endParaRPr lang="en-US" altLang="en-US" dirty="0">
              <a:latin typeface="David" pitchFamily="34" charset="-79"/>
              <a:cs typeface="David" pitchFamily="34" charset="-79"/>
            </a:endParaRPr>
          </a:p>
          <a:p>
            <a:pPr algn="r" rtl="1" eaLnBrk="1" hangingPunct="1"/>
            <a:r>
              <a:rPr lang="he-IL" altLang="en-US" dirty="0">
                <a:latin typeface="David" pitchFamily="34" charset="-79"/>
                <a:cs typeface="David" pitchFamily="34" charset="-79"/>
              </a:rPr>
              <a:t>משתמשים במסכה כדי ליצור את הצורות</a:t>
            </a:r>
          </a:p>
          <a:p>
            <a:pPr algn="r" rtl="1" eaLnBrk="1" hangingPunct="1">
              <a:buFont typeface="Wingdings" pitchFamily="2" charset="2"/>
              <a:buNone/>
            </a:pPr>
            <a:endParaRPr lang="en-US" altLang="en-US" dirty="0">
              <a:latin typeface="David" pitchFamily="34" charset="-79"/>
              <a:cs typeface="David" pitchFamily="34" charset="-79"/>
            </a:endParaRPr>
          </a:p>
        </p:txBody>
      </p:sp>
      <p:sp>
        <p:nvSpPr>
          <p:cNvPr id="51205" name="Rectangle 7"/>
          <p:cNvSpPr>
            <a:spLocks noChangeArrowheads="1"/>
          </p:cNvSpPr>
          <p:nvPr/>
        </p:nvSpPr>
        <p:spPr bwMode="auto">
          <a:xfrm>
            <a:off x="2743200" y="2133600"/>
            <a:ext cx="838200" cy="304800"/>
          </a:xfrm>
          <a:prstGeom prst="rect">
            <a:avLst/>
          </a:prstGeom>
          <a:solidFill>
            <a:schemeClr val="bg1"/>
          </a:solidFill>
          <a:ln w="9525">
            <a:noFill/>
            <a:miter lim="800000"/>
            <a:headEnd/>
            <a:tailEnd/>
          </a:ln>
        </p:spPr>
        <p:txBody>
          <a:bodyPr>
            <a:spAutoFit/>
          </a:bodyPr>
          <a:lstStyle/>
          <a:p>
            <a:pPr eaLnBrk="1" hangingPunct="1"/>
            <a:r>
              <a:rPr lang="he-IL" altLang="en-US" sz="1400"/>
              <a:t>אור</a:t>
            </a:r>
            <a:r>
              <a:rPr lang="en-US" altLang="en-US" sz="1400"/>
              <a:t> </a:t>
            </a:r>
            <a:endParaRPr lang="en-US" altLang="en-US"/>
          </a:p>
        </p:txBody>
      </p:sp>
      <p:sp>
        <p:nvSpPr>
          <p:cNvPr id="51206" name="Rectangle 8"/>
          <p:cNvSpPr>
            <a:spLocks noChangeArrowheads="1"/>
          </p:cNvSpPr>
          <p:nvPr/>
        </p:nvSpPr>
        <p:spPr bwMode="auto">
          <a:xfrm>
            <a:off x="2667000" y="2590800"/>
            <a:ext cx="838200" cy="738664"/>
          </a:xfrm>
          <a:prstGeom prst="rect">
            <a:avLst/>
          </a:prstGeom>
          <a:solidFill>
            <a:schemeClr val="bg1"/>
          </a:solidFill>
          <a:ln w="9525">
            <a:noFill/>
            <a:miter lim="800000"/>
            <a:headEnd/>
            <a:tailEnd/>
          </a:ln>
        </p:spPr>
        <p:txBody>
          <a:bodyPr>
            <a:spAutoFit/>
          </a:bodyPr>
          <a:lstStyle/>
          <a:p>
            <a:pPr algn="r" rtl="1" eaLnBrk="1" hangingPunct="1"/>
            <a:r>
              <a:rPr lang="he-IL" altLang="en-US" sz="1400" dirty="0"/>
              <a:t>רשת (מסכה)</a:t>
            </a:r>
          </a:p>
          <a:p>
            <a:pPr algn="r" rtl="1" eaLnBrk="1" hangingPunct="1"/>
            <a:r>
              <a:rPr lang="en-US" altLang="en-US" sz="1400" dirty="0"/>
              <a:t> </a:t>
            </a:r>
          </a:p>
        </p:txBody>
      </p:sp>
      <p:sp>
        <p:nvSpPr>
          <p:cNvPr id="51207" name="Rectangle 10"/>
          <p:cNvSpPr>
            <a:spLocks noChangeArrowheads="1"/>
          </p:cNvSpPr>
          <p:nvPr/>
        </p:nvSpPr>
        <p:spPr bwMode="auto">
          <a:xfrm>
            <a:off x="2743200" y="4114800"/>
            <a:ext cx="838200" cy="304800"/>
          </a:xfrm>
          <a:prstGeom prst="rect">
            <a:avLst/>
          </a:prstGeom>
          <a:solidFill>
            <a:schemeClr val="bg1"/>
          </a:solidFill>
          <a:ln w="9525">
            <a:noFill/>
            <a:miter lim="800000"/>
            <a:headEnd/>
            <a:tailEnd/>
          </a:ln>
        </p:spPr>
        <p:txBody>
          <a:bodyPr>
            <a:spAutoFit/>
          </a:bodyPr>
          <a:lstStyle/>
          <a:p>
            <a:pPr eaLnBrk="1" hangingPunct="1"/>
            <a:r>
              <a:rPr lang="he-IL" altLang="en-US" sz="1400"/>
              <a:t>עדשות</a:t>
            </a:r>
            <a:r>
              <a:rPr lang="en-US" altLang="en-US" sz="1200"/>
              <a:t> </a:t>
            </a:r>
          </a:p>
        </p:txBody>
      </p:sp>
      <p:sp>
        <p:nvSpPr>
          <p:cNvPr id="51208" name="Rectangle 11"/>
          <p:cNvSpPr>
            <a:spLocks noChangeArrowheads="1"/>
          </p:cNvSpPr>
          <p:nvPr/>
        </p:nvSpPr>
        <p:spPr bwMode="auto">
          <a:xfrm>
            <a:off x="2362200" y="4495800"/>
            <a:ext cx="1295400" cy="1155700"/>
          </a:xfrm>
          <a:prstGeom prst="rect">
            <a:avLst/>
          </a:prstGeom>
          <a:solidFill>
            <a:schemeClr val="bg1"/>
          </a:solidFill>
          <a:ln w="9525">
            <a:noFill/>
            <a:miter lim="800000"/>
            <a:headEnd/>
            <a:tailEnd/>
          </a:ln>
        </p:spPr>
        <p:txBody>
          <a:bodyPr>
            <a:spAutoFit/>
          </a:bodyPr>
          <a:lstStyle/>
          <a:p>
            <a:pPr algn="r" rtl="1" eaLnBrk="1" hangingPunct="1"/>
            <a:r>
              <a:rPr lang="he-IL" altLang="en-US" sz="1400"/>
              <a:t>תבנית המועתקת שוב ושוב על הפרוסה</a:t>
            </a:r>
          </a:p>
          <a:p>
            <a:pPr algn="r" rtl="1" eaLnBrk="1" hangingPunct="1"/>
            <a:endParaRPr lang="en-US" altLang="en-US" sz="1400"/>
          </a:p>
        </p:txBody>
      </p:sp>
      <p:sp>
        <p:nvSpPr>
          <p:cNvPr id="51209" name="Rectangle 12"/>
          <p:cNvSpPr>
            <a:spLocks noChangeArrowheads="1"/>
          </p:cNvSpPr>
          <p:nvPr/>
        </p:nvSpPr>
        <p:spPr bwMode="auto">
          <a:xfrm>
            <a:off x="2133600" y="6096000"/>
            <a:ext cx="1752600" cy="517525"/>
          </a:xfrm>
          <a:prstGeom prst="rect">
            <a:avLst/>
          </a:prstGeom>
          <a:solidFill>
            <a:schemeClr val="bg1"/>
          </a:solidFill>
          <a:ln w="9525">
            <a:noFill/>
            <a:miter lim="800000"/>
            <a:headEnd/>
            <a:tailEnd/>
          </a:ln>
        </p:spPr>
        <p:txBody>
          <a:bodyPr>
            <a:spAutoFit/>
          </a:bodyPr>
          <a:lstStyle/>
          <a:p>
            <a:pPr algn="r" rtl="1" eaLnBrk="1" hangingPunct="1"/>
            <a:r>
              <a:rPr lang="he-IL" altLang="en-US" sz="1400"/>
              <a:t>פרוסה (עם פוטורזיסט)</a:t>
            </a:r>
          </a:p>
          <a:p>
            <a:pPr algn="r" rtl="1" eaLnBrk="1" hangingPunct="1"/>
            <a:r>
              <a:rPr lang="en-US" altLang="en-US" sz="14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2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31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r" rtl="1"/>
            <a:r>
              <a:rPr lang="he-IL" dirty="0">
                <a:latin typeface="David" pitchFamily="34" charset="-79"/>
                <a:cs typeface="David" pitchFamily="34" charset="-79"/>
              </a:rPr>
              <a:t>ומה הכימיה בכל התהליך הזה?</a:t>
            </a:r>
            <a:endParaRPr lang="en-US" dirty="0">
              <a:latin typeface="David" pitchFamily="34" charset="-79"/>
              <a:cs typeface="David" pitchFamily="34" charset="-79"/>
            </a:endParaRPr>
          </a:p>
        </p:txBody>
      </p:sp>
      <p:sp>
        <p:nvSpPr>
          <p:cNvPr id="2" name="Content Placeholder 1"/>
          <p:cNvSpPr>
            <a:spLocks noGrp="1"/>
          </p:cNvSpPr>
          <p:nvPr>
            <p:ph idx="1"/>
          </p:nvPr>
        </p:nvSpPr>
        <p:spPr/>
        <p:txBody>
          <a:bodyPr/>
          <a:lstStyle/>
          <a:p>
            <a:pPr algn="r" rtl="1">
              <a:lnSpc>
                <a:spcPct val="150000"/>
              </a:lnSpc>
              <a:buFont typeface="Wingdings" pitchFamily="2" charset="2"/>
              <a:buChar char="Ø"/>
            </a:pPr>
            <a:r>
              <a:rPr lang="he-IL" dirty="0">
                <a:latin typeface="David" pitchFamily="34" charset="-79"/>
                <a:cs typeface="David" pitchFamily="34" charset="-79"/>
              </a:rPr>
              <a:t>נתמקד בייצור שכבות הבידוד בהם מעורבים תהליכים כימיים מורכבים וננסה לפשטם.</a:t>
            </a:r>
          </a:p>
          <a:p>
            <a:pPr algn="r" rtl="1">
              <a:lnSpc>
                <a:spcPct val="150000"/>
              </a:lnSpc>
              <a:buFont typeface="Wingdings" pitchFamily="2" charset="2"/>
              <a:buChar char="Ø"/>
            </a:pPr>
            <a:r>
              <a:rPr lang="he-IL" dirty="0">
                <a:latin typeface="David" pitchFamily="34" charset="-79"/>
                <a:cs typeface="David" pitchFamily="34" charset="-79"/>
              </a:rPr>
              <a:t>ראשית כל, נתייחס ליתרונות הסיליקון, </a:t>
            </a:r>
            <a:r>
              <a:rPr lang="en-US" dirty="0">
                <a:latin typeface="David" pitchFamily="34" charset="-79"/>
                <a:cs typeface="David" pitchFamily="34" charset="-79"/>
              </a:rPr>
              <a:t>Si</a:t>
            </a:r>
          </a:p>
        </p:txBody>
      </p:sp>
    </p:spTree>
    <p:extLst>
      <p:ext uri="{BB962C8B-B14F-4D97-AF65-F5344CB8AC3E}">
        <p14:creationId xmlns:p14="http://schemas.microsoft.com/office/powerpoint/2010/main" val="1884841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914400"/>
            <a:ext cx="8382000" cy="5943600"/>
          </a:xfrm>
        </p:spPr>
        <p:txBody>
          <a:bodyPr>
            <a:noAutofit/>
          </a:bodyPr>
          <a:lstStyle/>
          <a:p>
            <a:pPr algn="r" rtl="1">
              <a:lnSpc>
                <a:spcPct val="160000"/>
              </a:lnSpc>
              <a:buFont typeface="Wingdings" pitchFamily="2" charset="2"/>
              <a:buChar char="Ø"/>
            </a:pPr>
            <a:r>
              <a:rPr lang="he-IL" sz="2400" dirty="0">
                <a:latin typeface="David" pitchFamily="34" charset="-79"/>
                <a:cs typeface="David" pitchFamily="34" charset="-79"/>
              </a:rPr>
              <a:t>כאמור, תהליך ייצור השבבים (מיקרו-מעבדים) מבוסס על הסיליקון, </a:t>
            </a:r>
            <a:r>
              <a:rPr lang="en-US" sz="2400" dirty="0">
                <a:latin typeface="David" pitchFamily="34" charset="-79"/>
                <a:cs typeface="David" pitchFamily="34" charset="-79"/>
              </a:rPr>
              <a:t>Si</a:t>
            </a:r>
            <a:r>
              <a:rPr lang="he-IL" sz="2400" dirty="0">
                <a:latin typeface="David" pitchFamily="34" charset="-79"/>
                <a:cs typeface="David" pitchFamily="34" charset="-79"/>
              </a:rPr>
              <a:t>. זאת בשל תכונותיו הפיסיקליות כמוליך למחיצה (</a:t>
            </a:r>
            <a:r>
              <a:rPr lang="en-US" sz="2400" dirty="0">
                <a:latin typeface="David" pitchFamily="34" charset="-79"/>
                <a:cs typeface="David" pitchFamily="34" charset="-79"/>
              </a:rPr>
              <a:t>semiconductor</a:t>
            </a:r>
            <a:r>
              <a:rPr lang="he-IL" sz="2400" dirty="0">
                <a:latin typeface="David" pitchFamily="34" charset="-79"/>
                <a:cs typeface="David" pitchFamily="34" charset="-79"/>
              </a:rPr>
              <a:t>), והעובדה בהיותו זול וקל להשגה מהטבע (מהחול).</a:t>
            </a:r>
          </a:p>
          <a:p>
            <a:pPr algn="r" rtl="1">
              <a:lnSpc>
                <a:spcPct val="160000"/>
              </a:lnSpc>
              <a:buFont typeface="Wingdings" pitchFamily="2" charset="2"/>
              <a:buChar char="Ø"/>
            </a:pPr>
            <a:r>
              <a:rPr lang="he-IL" sz="2400" dirty="0">
                <a:latin typeface="David" pitchFamily="34" charset="-79"/>
                <a:cs typeface="David" pitchFamily="34" charset="-79"/>
              </a:rPr>
              <a:t>ייחודיותו של הסיליקון בתעשייה היא בהיותו מוליך למחיצה. לפיכך, על ידי תגובתו עם אטומים/ מולקולות </a:t>
            </a:r>
            <a:r>
              <a:rPr lang="he-IL" sz="2400" dirty="0" err="1">
                <a:latin typeface="David" pitchFamily="34" charset="-79"/>
                <a:cs typeface="David" pitchFamily="34" charset="-79"/>
              </a:rPr>
              <a:t>מסויימים</a:t>
            </a:r>
            <a:r>
              <a:rPr lang="he-IL" sz="2400" dirty="0">
                <a:latin typeface="David" pitchFamily="34" charset="-79"/>
                <a:cs typeface="David" pitchFamily="34" charset="-79"/>
              </a:rPr>
              <a:t> כגון </a:t>
            </a:r>
            <a:r>
              <a:rPr lang="en-US" sz="2400" dirty="0">
                <a:latin typeface="David" pitchFamily="34" charset="-79"/>
                <a:cs typeface="David" pitchFamily="34" charset="-79"/>
              </a:rPr>
              <a:t>(NH3,N2O) </a:t>
            </a:r>
            <a:r>
              <a:rPr lang="he-IL" sz="2400" dirty="0">
                <a:latin typeface="David" pitchFamily="34" charset="-79"/>
                <a:cs typeface="David" pitchFamily="34" charset="-79"/>
              </a:rPr>
              <a:t>, התוצר הופך לחומר מבודד (</a:t>
            </a:r>
            <a:r>
              <a:rPr lang="en-US" sz="2400" dirty="0">
                <a:latin typeface="David" pitchFamily="34" charset="-79"/>
                <a:cs typeface="David" pitchFamily="34" charset="-79"/>
              </a:rPr>
              <a:t>insulator</a:t>
            </a:r>
            <a:r>
              <a:rPr lang="he-IL" sz="2400" dirty="0">
                <a:latin typeface="David" pitchFamily="34" charset="-79"/>
                <a:cs typeface="David" pitchFamily="34" charset="-79"/>
              </a:rPr>
              <a:t>). בעוד, אם משתילים (</a:t>
            </a:r>
            <a:r>
              <a:rPr lang="he-IL" sz="2400" dirty="0" err="1">
                <a:latin typeface="David" pitchFamily="34" charset="-79"/>
                <a:cs typeface="David" pitchFamily="34" charset="-79"/>
              </a:rPr>
              <a:t>הסממה</a:t>
            </a:r>
            <a:r>
              <a:rPr lang="he-IL" sz="2400" dirty="0">
                <a:latin typeface="David" pitchFamily="34" charset="-79"/>
                <a:cs typeface="David" pitchFamily="34" charset="-79"/>
              </a:rPr>
              <a:t>- זיהום) אותו על ידי אטומים כגון (</a:t>
            </a:r>
            <a:r>
              <a:rPr lang="en-US" sz="2400" dirty="0">
                <a:latin typeface="David" pitchFamily="34" charset="-79"/>
                <a:cs typeface="David" pitchFamily="34" charset="-79"/>
              </a:rPr>
              <a:t>B, As</a:t>
            </a:r>
            <a:r>
              <a:rPr lang="he-IL" sz="2400" dirty="0">
                <a:latin typeface="David" pitchFamily="34" charset="-79"/>
                <a:cs typeface="David" pitchFamily="34" charset="-79"/>
              </a:rPr>
              <a:t>) מקבלים חומר מוליך (</a:t>
            </a:r>
            <a:r>
              <a:rPr lang="en-US" sz="2400" dirty="0">
                <a:latin typeface="David" pitchFamily="34" charset="-79"/>
                <a:cs typeface="David" pitchFamily="34" charset="-79"/>
              </a:rPr>
              <a:t>conductor</a:t>
            </a:r>
            <a:r>
              <a:rPr lang="he-IL" sz="2400" dirty="0">
                <a:latin typeface="David" pitchFamily="34" charset="-79"/>
                <a:cs typeface="David" pitchFamily="34" charset="-79"/>
              </a:rPr>
              <a:t>). </a:t>
            </a:r>
          </a:p>
          <a:p>
            <a:pPr algn="r" rtl="1">
              <a:lnSpc>
                <a:spcPct val="160000"/>
              </a:lnSpc>
              <a:buFont typeface="Wingdings" pitchFamily="2" charset="2"/>
              <a:buChar char="Ø"/>
            </a:pPr>
            <a:r>
              <a:rPr lang="he-IL" sz="2400" dirty="0">
                <a:latin typeface="David" pitchFamily="34" charset="-79"/>
                <a:cs typeface="David" pitchFamily="34" charset="-79"/>
              </a:rPr>
              <a:t>השבבים בנויים ממיליוני טרנזיסטורים אשר מצד אחד מבודדים אחד מהשני בעזרת חומר מבודד, </a:t>
            </a:r>
            <a:r>
              <a:rPr lang="en-US" sz="2400" dirty="0">
                <a:latin typeface="David" pitchFamily="34" charset="-79"/>
                <a:cs typeface="David" pitchFamily="34" charset="-79"/>
              </a:rPr>
              <a:t>SiO2</a:t>
            </a:r>
            <a:r>
              <a:rPr lang="he-IL" sz="2400" dirty="0"/>
              <a:t>, </a:t>
            </a:r>
            <a:r>
              <a:rPr lang="he-IL" sz="2400" dirty="0">
                <a:latin typeface="David" pitchFamily="34" charset="-79"/>
                <a:cs typeface="David" pitchFamily="34" charset="-79"/>
              </a:rPr>
              <a:t>ומצד שני מחוברים אחד לשני על ידי פסי מתכת.</a:t>
            </a:r>
          </a:p>
          <a:p>
            <a:pPr algn="r" rtl="1">
              <a:lnSpc>
                <a:spcPct val="160000"/>
              </a:lnSpc>
              <a:buFont typeface="Wingdings" pitchFamily="2" charset="2"/>
              <a:buChar char="Ø"/>
            </a:pPr>
            <a:endParaRPr lang="en-US" sz="2400" dirty="0">
              <a:latin typeface="David" pitchFamily="34" charset="-79"/>
              <a:cs typeface="David" pitchFamily="34" charset="-79"/>
            </a:endParaRPr>
          </a:p>
          <a:p>
            <a:pPr>
              <a:lnSpc>
                <a:spcPct val="160000"/>
              </a:lnSpc>
            </a:pPr>
            <a:br>
              <a:rPr lang="en-US" sz="2400" dirty="0">
                <a:latin typeface="David" pitchFamily="34" charset="-79"/>
                <a:cs typeface="David" pitchFamily="34" charset="-79"/>
              </a:rPr>
            </a:br>
            <a:endParaRPr lang="en-US" sz="2400" dirty="0">
              <a:latin typeface="David" pitchFamily="34" charset="-79"/>
              <a:cs typeface="David" pitchFamily="34" charset="-79"/>
            </a:endParaRPr>
          </a:p>
        </p:txBody>
      </p:sp>
      <p:sp>
        <p:nvSpPr>
          <p:cNvPr id="3" name="Title 2"/>
          <p:cNvSpPr>
            <a:spLocks noGrp="1"/>
          </p:cNvSpPr>
          <p:nvPr>
            <p:ph type="title"/>
          </p:nvPr>
        </p:nvSpPr>
        <p:spPr>
          <a:xfrm>
            <a:off x="762000" y="0"/>
            <a:ext cx="8229600" cy="1143000"/>
          </a:xfrm>
        </p:spPr>
        <p:txBody>
          <a:bodyPr/>
          <a:lstStyle/>
          <a:p>
            <a:pPr algn="just" rtl="1"/>
            <a:r>
              <a:rPr lang="he-IL" dirty="0">
                <a:latin typeface="David" pitchFamily="34" charset="-79"/>
                <a:cs typeface="David" pitchFamily="34" charset="-79"/>
              </a:rPr>
              <a:t>יתרונות הסיליקון, </a:t>
            </a:r>
            <a:r>
              <a:rPr lang="en-US" dirty="0">
                <a:latin typeface="David" pitchFamily="34" charset="-79"/>
                <a:cs typeface="David" pitchFamily="34" charset="-79"/>
              </a:rPr>
              <a:t>Si</a:t>
            </a:r>
          </a:p>
        </p:txBody>
      </p:sp>
    </p:spTree>
    <p:extLst>
      <p:ext uri="{BB962C8B-B14F-4D97-AF65-F5344CB8AC3E}">
        <p14:creationId xmlns:p14="http://schemas.microsoft.com/office/powerpoint/2010/main" val="3265089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just" rtl="1"/>
            <a:r>
              <a:rPr lang="he-IL" dirty="0">
                <a:latin typeface="David" pitchFamily="34" charset="-79"/>
                <a:cs typeface="David" pitchFamily="34" charset="-79"/>
              </a:rPr>
              <a:t>מדוע ישנו צורך בבידוד?</a:t>
            </a:r>
            <a:endParaRPr lang="en-US" dirty="0">
              <a:latin typeface="David" pitchFamily="34" charset="-79"/>
              <a:cs typeface="David" pitchFamily="34" charset="-79"/>
            </a:endParaRPr>
          </a:p>
        </p:txBody>
      </p:sp>
      <p:sp>
        <p:nvSpPr>
          <p:cNvPr id="2" name="Content Placeholder 1"/>
          <p:cNvSpPr>
            <a:spLocks noGrp="1"/>
          </p:cNvSpPr>
          <p:nvPr>
            <p:ph idx="1"/>
          </p:nvPr>
        </p:nvSpPr>
        <p:spPr/>
        <p:txBody>
          <a:bodyPr>
            <a:normAutofit fontScale="92500" lnSpcReduction="10000"/>
          </a:bodyPr>
          <a:lstStyle/>
          <a:p>
            <a:pPr algn="just" rtl="1">
              <a:buFont typeface="Wingdings" pitchFamily="2" charset="2"/>
              <a:buChar char="Ø"/>
            </a:pPr>
            <a:r>
              <a:rPr lang="he-IL" dirty="0">
                <a:latin typeface="David" pitchFamily="34" charset="-79"/>
                <a:cs typeface="David" pitchFamily="34" charset="-79"/>
              </a:rPr>
              <a:t>קיים צורך בשני סוגי בידוד:</a:t>
            </a:r>
            <a:endParaRPr lang="en-US" dirty="0">
              <a:latin typeface="David" pitchFamily="34" charset="-79"/>
              <a:cs typeface="David" pitchFamily="34" charset="-79"/>
            </a:endParaRPr>
          </a:p>
          <a:p>
            <a:pPr algn="just" rtl="1">
              <a:buNone/>
            </a:pPr>
            <a:endParaRPr lang="he-IL" dirty="0">
              <a:latin typeface="David" pitchFamily="34" charset="-79"/>
              <a:cs typeface="David" pitchFamily="34" charset="-79"/>
            </a:endParaRPr>
          </a:p>
          <a:p>
            <a:pPr algn="just" rtl="1">
              <a:buFont typeface="Courier New" pitchFamily="49" charset="0"/>
              <a:buChar char="o"/>
            </a:pPr>
            <a:r>
              <a:rPr lang="he-IL" b="1" dirty="0">
                <a:latin typeface="David" pitchFamily="34" charset="-79"/>
                <a:cs typeface="David" pitchFamily="34" charset="-79"/>
              </a:rPr>
              <a:t>בידוד חשמלי- </a:t>
            </a:r>
            <a:r>
              <a:rPr lang="he-IL" dirty="0">
                <a:latin typeface="David" pitchFamily="34" charset="-79"/>
                <a:cs typeface="David" pitchFamily="34" charset="-79"/>
              </a:rPr>
              <a:t>נעשה על ידי צורן דו-חמצני (סיליקון אוקסיד), </a:t>
            </a:r>
            <a:r>
              <a:rPr lang="en-US" b="1" dirty="0">
                <a:solidFill>
                  <a:schemeClr val="accent3"/>
                </a:solidFill>
                <a:latin typeface="David" pitchFamily="34" charset="-79"/>
                <a:cs typeface="David" pitchFamily="34" charset="-79"/>
              </a:rPr>
              <a:t>SiO</a:t>
            </a:r>
            <a:r>
              <a:rPr lang="en-US" b="1" baseline="-25000" dirty="0">
                <a:solidFill>
                  <a:schemeClr val="accent3"/>
                </a:solidFill>
                <a:latin typeface="David" pitchFamily="34" charset="-79"/>
                <a:cs typeface="David" pitchFamily="34" charset="-79"/>
              </a:rPr>
              <a:t>2</a:t>
            </a:r>
            <a:r>
              <a:rPr lang="he-IL" baseline="-25000" dirty="0">
                <a:solidFill>
                  <a:schemeClr val="accent3"/>
                </a:solidFill>
                <a:latin typeface="David" pitchFamily="34" charset="-79"/>
                <a:cs typeface="David" pitchFamily="34" charset="-79"/>
              </a:rPr>
              <a:t>. </a:t>
            </a:r>
            <a:r>
              <a:rPr lang="he-IL" dirty="0">
                <a:latin typeface="David" pitchFamily="34" charset="-79"/>
                <a:cs typeface="David" pitchFamily="34" charset="-79"/>
              </a:rPr>
              <a:t>בידוד בין הטרנזיסטורים בשכבת השבב או בין שכבות השבב.</a:t>
            </a:r>
          </a:p>
          <a:p>
            <a:pPr algn="just" rtl="1">
              <a:buFont typeface="Courier New" pitchFamily="49" charset="0"/>
              <a:buChar char="o"/>
            </a:pPr>
            <a:r>
              <a:rPr lang="he-IL" dirty="0">
                <a:latin typeface="David" pitchFamily="34" charset="-79"/>
                <a:cs typeface="David" pitchFamily="34" charset="-79"/>
              </a:rPr>
              <a:t>בידוד כשכבת </a:t>
            </a:r>
            <a:r>
              <a:rPr lang="he-IL" dirty="0" err="1">
                <a:latin typeface="David" pitchFamily="34" charset="-79"/>
                <a:cs typeface="David" pitchFamily="34" charset="-79"/>
              </a:rPr>
              <a:t>פסיבציה</a:t>
            </a:r>
            <a:r>
              <a:rPr lang="he-IL" dirty="0">
                <a:latin typeface="David" pitchFamily="34" charset="-79"/>
                <a:cs typeface="David" pitchFamily="34" charset="-79"/>
              </a:rPr>
              <a:t>- נעשה על ידי סיליקון </a:t>
            </a:r>
            <a:r>
              <a:rPr lang="he-IL" dirty="0" err="1">
                <a:latin typeface="David" pitchFamily="34" charset="-79"/>
                <a:cs typeface="David" pitchFamily="34" charset="-79"/>
              </a:rPr>
              <a:t>ניטריד</a:t>
            </a:r>
            <a:r>
              <a:rPr lang="he-IL" baseline="-25000" dirty="0">
                <a:latin typeface="David" pitchFamily="34" charset="-79"/>
                <a:cs typeface="David" pitchFamily="34" charset="-79"/>
              </a:rPr>
              <a:t>, </a:t>
            </a:r>
            <a:r>
              <a:rPr lang="en-US" b="1" dirty="0">
                <a:solidFill>
                  <a:schemeClr val="accent3"/>
                </a:solidFill>
                <a:latin typeface="David" pitchFamily="34" charset="-79"/>
                <a:cs typeface="David" pitchFamily="34" charset="-79"/>
              </a:rPr>
              <a:t>Si</a:t>
            </a:r>
            <a:r>
              <a:rPr lang="en-US" b="1" baseline="-25000" dirty="0">
                <a:solidFill>
                  <a:schemeClr val="accent3"/>
                </a:solidFill>
                <a:latin typeface="David" pitchFamily="34" charset="-79"/>
                <a:cs typeface="David" pitchFamily="34" charset="-79"/>
              </a:rPr>
              <a:t>3</a:t>
            </a:r>
            <a:r>
              <a:rPr lang="en-US" b="1" dirty="0">
                <a:solidFill>
                  <a:schemeClr val="accent3"/>
                </a:solidFill>
                <a:latin typeface="David" pitchFamily="34" charset="-79"/>
                <a:cs typeface="David" pitchFamily="34" charset="-79"/>
              </a:rPr>
              <a:t>N</a:t>
            </a:r>
            <a:r>
              <a:rPr lang="en-US" b="1" baseline="-25000" dirty="0">
                <a:solidFill>
                  <a:schemeClr val="accent3"/>
                </a:solidFill>
                <a:latin typeface="David" pitchFamily="34" charset="-79"/>
                <a:cs typeface="David" pitchFamily="34" charset="-79"/>
              </a:rPr>
              <a:t>4</a:t>
            </a:r>
            <a:r>
              <a:rPr lang="he-IL" b="1" baseline="-25000" dirty="0">
                <a:solidFill>
                  <a:schemeClr val="accent3"/>
                </a:solidFill>
                <a:latin typeface="David" pitchFamily="34" charset="-79"/>
                <a:cs typeface="David" pitchFamily="34" charset="-79"/>
              </a:rPr>
              <a:t>. </a:t>
            </a:r>
            <a:r>
              <a:rPr lang="he-IL" dirty="0">
                <a:latin typeface="David" pitchFamily="34" charset="-79"/>
                <a:cs typeface="David" pitchFamily="34" charset="-79"/>
              </a:rPr>
              <a:t>משמש כשכבת </a:t>
            </a:r>
            <a:r>
              <a:rPr lang="he-IL" dirty="0" err="1">
                <a:latin typeface="David" pitchFamily="34" charset="-79"/>
                <a:cs typeface="David" pitchFamily="34" charset="-79"/>
              </a:rPr>
              <a:t>פסיבציה</a:t>
            </a:r>
            <a:r>
              <a:rPr lang="he-IL" dirty="0">
                <a:latin typeface="David" pitchFamily="34" charset="-79"/>
                <a:cs typeface="David" pitchFamily="34" charset="-79"/>
              </a:rPr>
              <a:t>: </a:t>
            </a:r>
          </a:p>
          <a:p>
            <a:pPr marL="624078" indent="-514350" algn="just" rtl="1">
              <a:buAutoNum type="arabicPeriod"/>
            </a:pPr>
            <a:r>
              <a:rPr lang="he-IL" b="1" dirty="0">
                <a:latin typeface="David" pitchFamily="34" charset="-79"/>
                <a:cs typeface="David" pitchFamily="34" charset="-79"/>
              </a:rPr>
              <a:t>מניעת נזק חיצוני: </a:t>
            </a:r>
            <a:r>
              <a:rPr lang="he-IL" dirty="0">
                <a:latin typeface="David" pitchFamily="34" charset="-79"/>
                <a:cs typeface="David" pitchFamily="34" charset="-79"/>
              </a:rPr>
              <a:t>רטיבות (כניסת מים לשבב) או זיהום על ידי כל חומר אחר כגון נתרן.  </a:t>
            </a:r>
          </a:p>
          <a:p>
            <a:pPr marL="624078" indent="-514350" algn="just" rtl="1">
              <a:buAutoNum type="arabicPeriod"/>
            </a:pPr>
            <a:r>
              <a:rPr lang="he-IL" b="1" dirty="0">
                <a:latin typeface="David" pitchFamily="34" charset="-79"/>
                <a:cs typeface="David" pitchFamily="34" charset="-79"/>
              </a:rPr>
              <a:t>מניעת דיפוזיה </a:t>
            </a:r>
            <a:r>
              <a:rPr lang="he-IL" dirty="0">
                <a:latin typeface="David" pitchFamily="34" charset="-79"/>
                <a:cs typeface="David" pitchFamily="34" charset="-79"/>
              </a:rPr>
              <a:t>של אטומי הנחושת בפסים המוליכים לשכבות המבודדות של סיליקון אוקסיד</a:t>
            </a:r>
            <a:r>
              <a:rPr lang="he-IL" b="1" dirty="0">
                <a:solidFill>
                  <a:schemeClr val="accent3"/>
                </a:solidFill>
                <a:latin typeface="David" pitchFamily="34" charset="-79"/>
                <a:cs typeface="David" pitchFamily="34" charset="-79"/>
              </a:rPr>
              <a:t>.</a:t>
            </a:r>
            <a:r>
              <a:rPr lang="he-IL" b="1" baseline="-25000" dirty="0">
                <a:solidFill>
                  <a:schemeClr val="accent3"/>
                </a:solidFill>
                <a:latin typeface="David" pitchFamily="34" charset="-79"/>
                <a:cs typeface="David" pitchFamily="34" charset="-79"/>
              </a:rPr>
              <a:t> </a:t>
            </a:r>
          </a:p>
          <a:p>
            <a:pPr marL="624078" indent="-514350" algn="just" rtl="1">
              <a:buAutoNum type="arabicPeriod"/>
            </a:pPr>
            <a:r>
              <a:rPr lang="he-IL" b="1" dirty="0">
                <a:latin typeface="David" pitchFamily="34" charset="-79"/>
                <a:cs typeface="David" pitchFamily="34" charset="-79"/>
              </a:rPr>
              <a:t>מניעת מכות </a:t>
            </a:r>
            <a:r>
              <a:rPr lang="he-IL" dirty="0">
                <a:latin typeface="David" pitchFamily="34" charset="-79"/>
                <a:cs typeface="David" pitchFamily="34" charset="-79"/>
              </a:rPr>
              <a:t>על ידי הוספת שכבה עליונה </a:t>
            </a:r>
            <a:r>
              <a:rPr lang="he-IL" dirty="0" err="1">
                <a:latin typeface="David" pitchFamily="34" charset="-79"/>
                <a:cs typeface="David" pitchFamily="34" charset="-79"/>
              </a:rPr>
              <a:t>מהניטריד</a:t>
            </a:r>
            <a:r>
              <a:rPr lang="he-IL" dirty="0">
                <a:latin typeface="David" pitchFamily="34" charset="-79"/>
                <a:cs typeface="David" pitchFamily="34" charset="-79"/>
              </a:rPr>
              <a:t>.</a:t>
            </a:r>
            <a:endParaRPr lang="en-US" dirty="0">
              <a:latin typeface="David" pitchFamily="34" charset="-79"/>
              <a:cs typeface="David" pitchFamily="34" charset="-79"/>
            </a:endParaRPr>
          </a:p>
        </p:txBody>
      </p:sp>
    </p:spTree>
    <p:extLst>
      <p:ext uri="{BB962C8B-B14F-4D97-AF65-F5344CB8AC3E}">
        <p14:creationId xmlns:p14="http://schemas.microsoft.com/office/powerpoint/2010/main" val="566556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r" rtl="1"/>
            <a:r>
              <a:rPr lang="he-IL" dirty="0">
                <a:latin typeface="David" pitchFamily="34" charset="-79"/>
                <a:cs typeface="David" pitchFamily="34" charset="-79"/>
              </a:rPr>
              <a:t>התהליכים הכימיים ליצירת המבודדים</a:t>
            </a:r>
            <a:endParaRPr lang="en-US" dirty="0">
              <a:latin typeface="David" pitchFamily="34" charset="-79"/>
              <a:cs typeface="David" pitchFamily="34" charset="-79"/>
            </a:endParaRPr>
          </a:p>
        </p:txBody>
      </p:sp>
      <p:sp>
        <p:nvSpPr>
          <p:cNvPr id="2" name="Content Placeholder 1"/>
          <p:cNvSpPr>
            <a:spLocks noGrp="1"/>
          </p:cNvSpPr>
          <p:nvPr>
            <p:ph idx="1"/>
          </p:nvPr>
        </p:nvSpPr>
        <p:spPr/>
        <p:txBody>
          <a:bodyPr>
            <a:normAutofit/>
          </a:bodyPr>
          <a:lstStyle/>
          <a:p>
            <a:pPr algn="just" rtl="1">
              <a:buFont typeface="Wingdings" pitchFamily="2" charset="2"/>
              <a:buChar char="Ø"/>
            </a:pPr>
            <a:r>
              <a:rPr lang="he-IL" dirty="0">
                <a:latin typeface="David" pitchFamily="34" charset="-79"/>
                <a:cs typeface="David" pitchFamily="34" charset="-79"/>
              </a:rPr>
              <a:t>התהליך הכימי נקרא:</a:t>
            </a:r>
          </a:p>
          <a:p>
            <a:pPr algn="just">
              <a:buNone/>
            </a:pPr>
            <a:r>
              <a:rPr lang="he-IL" b="1" dirty="0">
                <a:solidFill>
                  <a:schemeClr val="accent3"/>
                </a:solidFill>
                <a:latin typeface="David" pitchFamily="34" charset="-79"/>
                <a:cs typeface="David" pitchFamily="34" charset="-79"/>
              </a:rPr>
              <a:t> </a:t>
            </a:r>
            <a:r>
              <a:rPr lang="en-US" b="1" dirty="0">
                <a:solidFill>
                  <a:schemeClr val="accent3"/>
                </a:solidFill>
                <a:latin typeface="David" pitchFamily="34" charset="-79"/>
                <a:cs typeface="David" pitchFamily="34" charset="-79"/>
              </a:rPr>
              <a:t>CVD- Chemical Vapor Deposition</a:t>
            </a:r>
            <a:r>
              <a:rPr lang="he-IL" b="1" dirty="0">
                <a:solidFill>
                  <a:schemeClr val="accent3"/>
                </a:solidFill>
                <a:latin typeface="David" pitchFamily="34" charset="-79"/>
                <a:cs typeface="David" pitchFamily="34" charset="-79"/>
              </a:rPr>
              <a:t>. </a:t>
            </a:r>
          </a:p>
          <a:p>
            <a:pPr algn="just" rtl="1">
              <a:buFont typeface="Wingdings" pitchFamily="2" charset="2"/>
              <a:buChar char="Ø"/>
            </a:pPr>
            <a:r>
              <a:rPr lang="he-IL" dirty="0">
                <a:latin typeface="David" pitchFamily="34" charset="-79"/>
                <a:cs typeface="David" pitchFamily="34" charset="-79"/>
              </a:rPr>
              <a:t>תהליך לייצור חומרים מוצקים באיכות ואחוז ניקיון גבוהים. כאשר המגיבים הם גזים. התוצרים המוצקים נוצרים באמצעות תהליכי שיקוע.</a:t>
            </a:r>
          </a:p>
          <a:p>
            <a:pPr algn="just" rtl="1">
              <a:buFont typeface="Wingdings" pitchFamily="2" charset="2"/>
              <a:buChar char="Ø"/>
            </a:pPr>
            <a:r>
              <a:rPr lang="he-IL" b="1" dirty="0">
                <a:latin typeface="David" pitchFamily="34" charset="-79"/>
                <a:cs typeface="David" pitchFamily="34" charset="-79"/>
              </a:rPr>
              <a:t>יתרונות שיטה זו: </a:t>
            </a:r>
            <a:r>
              <a:rPr lang="he-IL" dirty="0">
                <a:latin typeface="David" pitchFamily="34" charset="-79"/>
                <a:cs typeface="David" pitchFamily="34" charset="-79"/>
              </a:rPr>
              <a:t>בהיות המגיבים במצג גזי, זה מקל על ההובלה ופחות לכלוכים. בנוסף, תוצרי הלוואי הם חומרים נדיפים שניתן להיפטר מהם בקלות יחסית.</a:t>
            </a:r>
            <a:endParaRPr lang="en-US" dirty="0">
              <a:latin typeface="David" pitchFamily="34" charset="-79"/>
              <a:cs typeface="David" pitchFamily="34" charset="-79"/>
            </a:endParaRPr>
          </a:p>
        </p:txBody>
      </p:sp>
    </p:spTree>
    <p:extLst>
      <p:ext uri="{BB962C8B-B14F-4D97-AF65-F5344CB8AC3E}">
        <p14:creationId xmlns:p14="http://schemas.microsoft.com/office/powerpoint/2010/main" val="3411750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r" rtl="1"/>
            <a:r>
              <a:rPr lang="he-IL" dirty="0">
                <a:latin typeface="David" pitchFamily="34" charset="-79"/>
                <a:cs typeface="David" pitchFamily="34" charset="-79"/>
              </a:rPr>
              <a:t>תגובות כימיות ליצירת סיליקון אוקסיד</a:t>
            </a:r>
            <a:endParaRPr lang="en-US" dirty="0">
              <a:latin typeface="David" pitchFamily="34" charset="-79"/>
              <a:cs typeface="David" pitchFamily="34" charset="-79"/>
            </a:endParaRPr>
          </a:p>
        </p:txBody>
      </p:sp>
      <p:sp>
        <p:nvSpPr>
          <p:cNvPr id="2" name="Content Placeholder 1"/>
          <p:cNvSpPr>
            <a:spLocks noGrp="1"/>
          </p:cNvSpPr>
          <p:nvPr>
            <p:ph idx="1"/>
          </p:nvPr>
        </p:nvSpPr>
        <p:spPr>
          <a:xfrm>
            <a:off x="457200" y="1481328"/>
            <a:ext cx="8382000" cy="4919472"/>
          </a:xfrm>
        </p:spPr>
        <p:txBody>
          <a:bodyPr>
            <a:normAutofit fontScale="92500" lnSpcReduction="10000"/>
          </a:bodyPr>
          <a:lstStyle/>
          <a:p>
            <a:pPr algn="just" rtl="1">
              <a:buFont typeface="Wingdings" pitchFamily="2" charset="2"/>
              <a:buChar char="Ø"/>
            </a:pPr>
            <a:r>
              <a:rPr lang="he-IL" dirty="0">
                <a:latin typeface="David" pitchFamily="34" charset="-79"/>
                <a:cs typeface="David" pitchFamily="34" charset="-79"/>
              </a:rPr>
              <a:t>קיימות שתי תגובות כימיות עיקריות של חמצון-חיזור עם </a:t>
            </a:r>
            <a:r>
              <a:rPr lang="he-IL" dirty="0" err="1">
                <a:latin typeface="David" pitchFamily="34" charset="-79"/>
                <a:cs typeface="David" pitchFamily="34" charset="-79"/>
              </a:rPr>
              <a:t>סילן</a:t>
            </a:r>
            <a:r>
              <a:rPr lang="he-IL" dirty="0">
                <a:latin typeface="David" pitchFamily="34" charset="-79"/>
                <a:cs typeface="David" pitchFamily="34" charset="-79"/>
              </a:rPr>
              <a:t>, </a:t>
            </a:r>
            <a:r>
              <a:rPr lang="pt-BR" dirty="0">
                <a:latin typeface="David" pitchFamily="34" charset="-79"/>
                <a:cs typeface="David" pitchFamily="34" charset="-79"/>
              </a:rPr>
              <a:t>SiH</a:t>
            </a:r>
            <a:r>
              <a:rPr lang="pt-BR" baseline="-25000" dirty="0">
                <a:latin typeface="David" pitchFamily="34" charset="-79"/>
                <a:cs typeface="David" pitchFamily="34" charset="-79"/>
              </a:rPr>
              <a:t>4</a:t>
            </a:r>
            <a:endParaRPr lang="he-IL" dirty="0">
              <a:latin typeface="David" pitchFamily="34" charset="-79"/>
              <a:cs typeface="David" pitchFamily="34" charset="-79"/>
            </a:endParaRPr>
          </a:p>
          <a:p>
            <a:pPr algn="just">
              <a:buNone/>
            </a:pPr>
            <a:r>
              <a:rPr lang="en-US" dirty="0">
                <a:latin typeface="David" pitchFamily="34" charset="-79"/>
                <a:cs typeface="David" pitchFamily="34" charset="-79"/>
              </a:rPr>
              <a:t>1. </a:t>
            </a:r>
          </a:p>
          <a:p>
            <a:pPr algn="just" rtl="1">
              <a:buNone/>
            </a:pPr>
            <a:r>
              <a:rPr lang="he-IL" dirty="0">
                <a:latin typeface="David" pitchFamily="34" charset="-79"/>
                <a:cs typeface="David" pitchFamily="34" charset="-79"/>
              </a:rPr>
              <a:t>תגובה זו מאוד </a:t>
            </a:r>
            <a:r>
              <a:rPr lang="he-IL" dirty="0" err="1">
                <a:latin typeface="David" pitchFamily="34" charset="-79"/>
                <a:cs typeface="David" pitchFamily="34" charset="-79"/>
              </a:rPr>
              <a:t>ריאקטיבית</a:t>
            </a:r>
            <a:r>
              <a:rPr lang="he-IL" dirty="0">
                <a:latin typeface="David" pitchFamily="34" charset="-79"/>
                <a:cs typeface="David" pitchFamily="34" charset="-79"/>
              </a:rPr>
              <a:t> וקשה לבקר את התהליך ולכן משתמשים במקום החמצן (מחמצן) במחמצן אחר, </a:t>
            </a:r>
            <a:r>
              <a:rPr lang="he-IL" dirty="0" err="1">
                <a:latin typeface="David" pitchFamily="34" charset="-79"/>
                <a:cs typeface="David" pitchFamily="34" charset="-79"/>
              </a:rPr>
              <a:t>ניטרוס</a:t>
            </a:r>
            <a:r>
              <a:rPr lang="he-IL" dirty="0">
                <a:latin typeface="David" pitchFamily="34" charset="-79"/>
                <a:cs typeface="David" pitchFamily="34" charset="-79"/>
              </a:rPr>
              <a:t> אוקסיד (גז צחוק), </a:t>
            </a:r>
            <a:r>
              <a:rPr lang="en-US" dirty="0">
                <a:latin typeface="David" pitchFamily="34" charset="-79"/>
                <a:cs typeface="David" pitchFamily="34" charset="-79"/>
              </a:rPr>
              <a:t>N</a:t>
            </a:r>
            <a:r>
              <a:rPr lang="en-US" baseline="-25000" dirty="0">
                <a:latin typeface="David" pitchFamily="34" charset="-79"/>
                <a:cs typeface="David" pitchFamily="34" charset="-79"/>
              </a:rPr>
              <a:t>2</a:t>
            </a:r>
            <a:r>
              <a:rPr lang="en-US" dirty="0">
                <a:latin typeface="David" pitchFamily="34" charset="-79"/>
                <a:cs typeface="David" pitchFamily="34" charset="-79"/>
              </a:rPr>
              <a:t>O</a:t>
            </a:r>
            <a:r>
              <a:rPr lang="he-IL" dirty="0">
                <a:latin typeface="David" pitchFamily="34" charset="-79"/>
                <a:cs typeface="David" pitchFamily="34" charset="-79"/>
              </a:rPr>
              <a:t>:</a:t>
            </a:r>
          </a:p>
          <a:p>
            <a:pPr algn="just">
              <a:buNone/>
            </a:pPr>
            <a:r>
              <a:rPr lang="en-US" dirty="0">
                <a:latin typeface="David" pitchFamily="34" charset="-79"/>
                <a:cs typeface="David" pitchFamily="34" charset="-79"/>
              </a:rPr>
              <a:t>2. </a:t>
            </a:r>
            <a:endParaRPr lang="he-IL" dirty="0">
              <a:latin typeface="David" pitchFamily="34" charset="-79"/>
              <a:cs typeface="David" pitchFamily="34" charset="-79"/>
            </a:endParaRPr>
          </a:p>
          <a:p>
            <a:pPr algn="r">
              <a:buNone/>
            </a:pPr>
            <a:r>
              <a:rPr lang="he-IL" dirty="0">
                <a:latin typeface="David" pitchFamily="34" charset="-79"/>
                <a:cs typeface="David" pitchFamily="34" charset="-79"/>
              </a:rPr>
              <a:t>על מנת לשלוט באיכות האוקסיד יש לשלוט ביחס </a:t>
            </a:r>
            <a:r>
              <a:rPr lang="he-IL" dirty="0" err="1">
                <a:latin typeface="David" pitchFamily="34" charset="-79"/>
                <a:cs typeface="David" pitchFamily="34" charset="-79"/>
              </a:rPr>
              <a:t>הסטיוכיומטרי</a:t>
            </a:r>
            <a:r>
              <a:rPr lang="he-IL" dirty="0">
                <a:latin typeface="David" pitchFamily="34" charset="-79"/>
                <a:cs typeface="David" pitchFamily="34" charset="-79"/>
              </a:rPr>
              <a:t> בין החומרים המגיבים על מנת שלא יישאר סיליקון שיגיב עם החנקן וליצור תרכובות עם חנקן לא רצויות כגון:</a:t>
            </a:r>
          </a:p>
          <a:p>
            <a:pPr algn="r">
              <a:buNone/>
            </a:pPr>
            <a:r>
              <a:rPr lang="en-US" dirty="0" err="1">
                <a:latin typeface="David" pitchFamily="34" charset="-79"/>
                <a:cs typeface="David" pitchFamily="34" charset="-79"/>
              </a:rPr>
              <a:t>SiON</a:t>
            </a:r>
            <a:r>
              <a:rPr lang="en-US" dirty="0">
                <a:latin typeface="David" pitchFamily="34" charset="-79"/>
                <a:cs typeface="David" pitchFamily="34" charset="-79"/>
              </a:rPr>
              <a:t> “</a:t>
            </a:r>
            <a:r>
              <a:rPr lang="en-US" dirty="0" err="1">
                <a:latin typeface="David" pitchFamily="34" charset="-79"/>
                <a:cs typeface="David" pitchFamily="34" charset="-79"/>
              </a:rPr>
              <a:t>Oxynitride</a:t>
            </a:r>
            <a:r>
              <a:rPr lang="en-US" dirty="0">
                <a:latin typeface="David" pitchFamily="34" charset="-79"/>
                <a:cs typeface="David" pitchFamily="34" charset="-79"/>
              </a:rPr>
              <a:t>”</a:t>
            </a:r>
          </a:p>
          <a:p>
            <a:pPr algn="l" rtl="1">
              <a:buNone/>
            </a:pPr>
            <a:r>
              <a:rPr lang="he-IL" dirty="0">
                <a:latin typeface="David" pitchFamily="34" charset="-79"/>
                <a:cs typeface="David" pitchFamily="34" charset="-79"/>
              </a:rPr>
              <a:t> ה- </a:t>
            </a:r>
            <a:r>
              <a:rPr lang="en-US" dirty="0" err="1">
                <a:latin typeface="David" pitchFamily="34" charset="-79"/>
                <a:cs typeface="David" pitchFamily="34" charset="-79"/>
              </a:rPr>
              <a:t>SiON</a:t>
            </a:r>
            <a:r>
              <a:rPr lang="he-IL" dirty="0">
                <a:latin typeface="David" pitchFamily="34" charset="-79"/>
                <a:cs typeface="David" pitchFamily="34" charset="-79"/>
              </a:rPr>
              <a:t> יכול לשמש במקטעים ותהליכים אחרים כשכבה רצויה של </a:t>
            </a:r>
            <a:r>
              <a:rPr lang="en-US" dirty="0">
                <a:latin typeface="David" pitchFamily="34" charset="-79"/>
                <a:cs typeface="David" pitchFamily="34" charset="-79"/>
              </a:rPr>
              <a:t>                         ARC(antireflective coating) layer.</a:t>
            </a:r>
            <a:r>
              <a:rPr lang="he-IL" dirty="0">
                <a:latin typeface="David" pitchFamily="34" charset="-79"/>
                <a:cs typeface="David" pitchFamily="34" charset="-79"/>
              </a:rPr>
              <a:t> </a:t>
            </a:r>
          </a:p>
          <a:p>
            <a:pPr algn="just" rtl="1">
              <a:buNone/>
            </a:pPr>
            <a:endParaRPr lang="en-US" dirty="0">
              <a:latin typeface="David" pitchFamily="34" charset="-79"/>
              <a:cs typeface="David" pitchFamily="34" charset="-79"/>
            </a:endParaRPr>
          </a:p>
        </p:txBody>
      </p:sp>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36108DF7-57EB-0A68-4094-245A00F72F0F}"/>
                  </a:ext>
                </a:extLst>
              </p:cNvPr>
              <p:cNvSpPr txBox="1"/>
              <p:nvPr/>
            </p:nvSpPr>
            <p:spPr>
              <a:xfrm>
                <a:off x="990600" y="2001566"/>
                <a:ext cx="2501582" cy="276999"/>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𝑆𝑖</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𝐻</m:t>
                          </m:r>
                        </m:e>
                        <m:sub>
                          <m:r>
                            <a:rPr lang="en-US" b="0" i="1" smtClean="0">
                              <a:latin typeface="Cambria Math" panose="02040503050406030204" pitchFamily="18" charset="0"/>
                            </a:rPr>
                            <m:t>4</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b="0" i="1" smtClean="0">
                          <a:latin typeface="Cambria Math" panose="02040503050406030204" pitchFamily="18" charset="0"/>
                          <a:ea typeface="Cambria Math" panose="02040503050406030204" pitchFamily="18" charset="0"/>
                        </a:rPr>
                        <m:t>→</m:t>
                      </m:r>
                      <m:r>
                        <a:rPr lang="en-US" i="1">
                          <a:latin typeface="Cambria Math" panose="02040503050406030204" pitchFamily="18" charset="0"/>
                        </a:rPr>
                        <m:t>𝑆𝑖</m:t>
                      </m:r>
                      <m:sSub>
                        <m:sSubPr>
                          <m:ctrlPr>
                            <a:rPr lang="en-US" i="1">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2</m:t>
                          </m:r>
                          <m:r>
                            <a:rPr lang="en-US" b="0" i="1" smtClean="0">
                              <a:latin typeface="Cambria Math" panose="02040503050406030204" pitchFamily="18" charset="0"/>
                            </a:rPr>
                            <m:t>𝐻</m:t>
                          </m:r>
                        </m:e>
                        <m:sub>
                          <m:r>
                            <a:rPr lang="en-US" i="1">
                              <a:latin typeface="Cambria Math" panose="02040503050406030204" pitchFamily="18" charset="0"/>
                            </a:rPr>
                            <m:t>2</m:t>
                          </m:r>
                        </m:sub>
                      </m:sSub>
                    </m:oMath>
                  </m:oMathPara>
                </a14:m>
                <a:endParaRPr lang="en-US" dirty="0"/>
              </a:p>
            </p:txBody>
          </p:sp>
        </mc:Choice>
        <mc:Fallback>
          <p:sp>
            <p:nvSpPr>
              <p:cNvPr id="6" name="TextBox 5">
                <a:extLst>
                  <a:ext uri="{FF2B5EF4-FFF2-40B4-BE49-F238E27FC236}">
                    <a16:creationId xmlns:a16="http://schemas.microsoft.com/office/drawing/2014/main" id="{36108DF7-57EB-0A68-4094-245A00F72F0F}"/>
                  </a:ext>
                </a:extLst>
              </p:cNvPr>
              <p:cNvSpPr txBox="1">
                <a:spLocks noRot="1" noChangeAspect="1" noMove="1" noResize="1" noEditPoints="1" noAdjustHandles="1" noChangeArrowheads="1" noChangeShapeType="1" noTextEdit="1"/>
              </p:cNvSpPr>
              <p:nvPr/>
            </p:nvSpPr>
            <p:spPr>
              <a:xfrm>
                <a:off x="990600" y="2001566"/>
                <a:ext cx="2501582" cy="276999"/>
              </a:xfrm>
              <a:prstGeom prst="rect">
                <a:avLst/>
              </a:prstGeom>
              <a:blipFill>
                <a:blip r:embed="rId2"/>
                <a:stretch>
                  <a:fillRect l="-1707" t="-2174" r="-488" b="-10870"/>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82B1ECCD-A577-E1F5-7B02-3D2495C0FBF5}"/>
                  </a:ext>
                </a:extLst>
              </p:cNvPr>
              <p:cNvSpPr txBox="1"/>
              <p:nvPr/>
            </p:nvSpPr>
            <p:spPr>
              <a:xfrm>
                <a:off x="990600" y="3429000"/>
                <a:ext cx="3461397" cy="276999"/>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𝑆𝑖</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𝐻</m:t>
                          </m:r>
                        </m:e>
                        <m:sub>
                          <m:r>
                            <a:rPr lang="en-US" b="0" i="1" smtClean="0">
                              <a:latin typeface="Cambria Math" panose="02040503050406030204" pitchFamily="18" charset="0"/>
                            </a:rPr>
                            <m:t>4</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r>
                            <a:rPr lang="en-US" b="0" i="1" smtClean="0">
                              <a:latin typeface="Cambria Math" panose="02040503050406030204" pitchFamily="18" charset="0"/>
                            </a:rPr>
                            <m:t>𝑁</m:t>
                          </m:r>
                        </m:e>
                        <m:sub>
                          <m:r>
                            <a:rPr lang="en-US" b="0" i="1" smtClean="0">
                              <a:latin typeface="Cambria Math" panose="02040503050406030204" pitchFamily="18" charset="0"/>
                            </a:rPr>
                            <m:t>2</m:t>
                          </m:r>
                        </m:sub>
                      </m:sSub>
                      <m:r>
                        <a:rPr lang="en-US" b="0" i="1" smtClean="0">
                          <a:latin typeface="Cambria Math" panose="02040503050406030204" pitchFamily="18" charset="0"/>
                        </a:rPr>
                        <m:t>𝑂</m:t>
                      </m:r>
                      <m:r>
                        <a:rPr lang="en-US" b="0" i="1" smtClean="0">
                          <a:latin typeface="Cambria Math" panose="02040503050406030204" pitchFamily="18" charset="0"/>
                          <a:ea typeface="Cambria Math" panose="02040503050406030204" pitchFamily="18" charset="0"/>
                        </a:rPr>
                        <m:t>→</m:t>
                      </m:r>
                      <m:r>
                        <a:rPr lang="en-US" i="1">
                          <a:latin typeface="Cambria Math" panose="02040503050406030204" pitchFamily="18" charset="0"/>
                        </a:rPr>
                        <m:t>𝑆𝑖</m:t>
                      </m:r>
                      <m:sSub>
                        <m:sSubPr>
                          <m:ctrlPr>
                            <a:rPr lang="en-US" i="1">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𝑥</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2</m:t>
                          </m:r>
                          <m:r>
                            <a:rPr lang="en-US" b="0" i="1" smtClean="0">
                              <a:latin typeface="Cambria Math" panose="02040503050406030204" pitchFamily="18" charset="0"/>
                            </a:rPr>
                            <m:t>𝐻</m:t>
                          </m:r>
                        </m:e>
                        <m:sub>
                          <m:r>
                            <a:rPr lang="en-US" i="1">
                              <a:latin typeface="Cambria Math" panose="02040503050406030204" pitchFamily="18" charset="0"/>
                            </a:rPr>
                            <m:t>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𝑥𝑁</m:t>
                          </m:r>
                        </m:e>
                        <m:sub>
                          <m:r>
                            <a:rPr lang="en-US" i="1">
                              <a:latin typeface="Cambria Math" panose="02040503050406030204" pitchFamily="18" charset="0"/>
                            </a:rPr>
                            <m:t>2</m:t>
                          </m:r>
                        </m:sub>
                      </m:sSub>
                    </m:oMath>
                  </m:oMathPara>
                </a14:m>
                <a:endParaRPr lang="en-US" dirty="0"/>
              </a:p>
            </p:txBody>
          </p:sp>
        </mc:Choice>
        <mc:Fallback>
          <p:sp>
            <p:nvSpPr>
              <p:cNvPr id="7" name="TextBox 6">
                <a:extLst>
                  <a:ext uri="{FF2B5EF4-FFF2-40B4-BE49-F238E27FC236}">
                    <a16:creationId xmlns:a16="http://schemas.microsoft.com/office/drawing/2014/main" id="{82B1ECCD-A577-E1F5-7B02-3D2495C0FBF5}"/>
                  </a:ext>
                </a:extLst>
              </p:cNvPr>
              <p:cNvSpPr txBox="1">
                <a:spLocks noRot="1" noChangeAspect="1" noMove="1" noResize="1" noEditPoints="1" noAdjustHandles="1" noChangeArrowheads="1" noChangeShapeType="1" noTextEdit="1"/>
              </p:cNvSpPr>
              <p:nvPr/>
            </p:nvSpPr>
            <p:spPr>
              <a:xfrm>
                <a:off x="990600" y="3429000"/>
                <a:ext cx="3461397" cy="276999"/>
              </a:xfrm>
              <a:prstGeom prst="rect">
                <a:avLst/>
              </a:prstGeom>
              <a:blipFill>
                <a:blip r:embed="rId3"/>
                <a:stretch>
                  <a:fillRect l="-705" t="-4444" b="-11111"/>
                </a:stretch>
              </a:blipFill>
            </p:spPr>
            <p:txBody>
              <a:bodyPr/>
              <a:lstStyle/>
              <a:p>
                <a:r>
                  <a:rPr lang="en-US">
                    <a:noFill/>
                  </a:rPr>
                  <a:t> </a:t>
                </a:r>
              </a:p>
            </p:txBody>
          </p:sp>
        </mc:Fallback>
      </mc:AlternateContent>
    </p:spTree>
    <p:extLst>
      <p:ext uri="{BB962C8B-B14F-4D97-AF65-F5344CB8AC3E}">
        <p14:creationId xmlns:p14="http://schemas.microsoft.com/office/powerpoint/2010/main" val="3972987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r" rtl="1"/>
            <a:r>
              <a:rPr lang="he-IL" dirty="0">
                <a:latin typeface="David" pitchFamily="34" charset="-79"/>
                <a:cs typeface="David" pitchFamily="34" charset="-79"/>
              </a:rPr>
              <a:t>תגובה כימית ליצירת </a:t>
            </a:r>
            <a:r>
              <a:rPr lang="he-IL" dirty="0" err="1">
                <a:latin typeface="David" pitchFamily="34" charset="-79"/>
                <a:cs typeface="David" pitchFamily="34" charset="-79"/>
              </a:rPr>
              <a:t>הניטריד</a:t>
            </a:r>
            <a:endParaRPr lang="en-US" dirty="0">
              <a:latin typeface="David" pitchFamily="34" charset="-79"/>
              <a:cs typeface="David" pitchFamily="34" charset="-79"/>
            </a:endParaRPr>
          </a:p>
        </p:txBody>
      </p:sp>
      <p:sp>
        <p:nvSpPr>
          <p:cNvPr id="2" name="Content Placeholder 1"/>
          <p:cNvSpPr>
            <a:spLocks noGrp="1"/>
          </p:cNvSpPr>
          <p:nvPr>
            <p:ph idx="1"/>
          </p:nvPr>
        </p:nvSpPr>
        <p:spPr>
          <a:xfrm>
            <a:off x="533400" y="1481329"/>
            <a:ext cx="8153400" cy="1490472"/>
          </a:xfrm>
        </p:spPr>
        <p:txBody>
          <a:bodyPr/>
          <a:lstStyle/>
          <a:p>
            <a:pPr>
              <a:buNone/>
            </a:pPr>
            <a:r>
              <a:rPr lang="pt-BR" dirty="0">
                <a:latin typeface="David" pitchFamily="34" charset="-79"/>
                <a:cs typeface="David" pitchFamily="34" charset="-79"/>
              </a:rPr>
              <a:t>SiH</a:t>
            </a:r>
            <a:r>
              <a:rPr lang="pt-BR" baseline="-25000" dirty="0">
                <a:latin typeface="David" pitchFamily="34" charset="-79"/>
                <a:cs typeface="David" pitchFamily="34" charset="-79"/>
              </a:rPr>
              <a:t>4</a:t>
            </a:r>
            <a:r>
              <a:rPr lang="pt-BR" dirty="0">
                <a:latin typeface="David" pitchFamily="34" charset="-79"/>
                <a:cs typeface="David" pitchFamily="34" charset="-79"/>
              </a:rPr>
              <a:t> + 4 NH</a:t>
            </a:r>
            <a:r>
              <a:rPr lang="pt-BR" baseline="-25000" dirty="0">
                <a:latin typeface="David" pitchFamily="34" charset="-79"/>
                <a:cs typeface="David" pitchFamily="34" charset="-79"/>
              </a:rPr>
              <a:t>3</a:t>
            </a:r>
            <a:r>
              <a:rPr lang="pt-BR" dirty="0">
                <a:latin typeface="David" pitchFamily="34" charset="-79"/>
                <a:cs typeface="David" pitchFamily="34" charset="-79"/>
              </a:rPr>
              <a:t> → Si</a:t>
            </a:r>
            <a:r>
              <a:rPr lang="pt-BR" baseline="-25000" dirty="0">
                <a:latin typeface="David" pitchFamily="34" charset="-79"/>
                <a:cs typeface="David" pitchFamily="34" charset="-79"/>
              </a:rPr>
              <a:t>3</a:t>
            </a:r>
            <a:r>
              <a:rPr lang="pt-BR" dirty="0">
                <a:latin typeface="David" pitchFamily="34" charset="-79"/>
                <a:cs typeface="David" pitchFamily="34" charset="-79"/>
              </a:rPr>
              <a:t>N</a:t>
            </a:r>
            <a:r>
              <a:rPr lang="pt-BR" baseline="-25000" dirty="0">
                <a:latin typeface="David" pitchFamily="34" charset="-79"/>
                <a:cs typeface="David" pitchFamily="34" charset="-79"/>
              </a:rPr>
              <a:t>4</a:t>
            </a:r>
            <a:r>
              <a:rPr lang="pt-BR" dirty="0">
                <a:latin typeface="David" pitchFamily="34" charset="-79"/>
                <a:cs typeface="David" pitchFamily="34" charset="-79"/>
              </a:rPr>
              <a:t> + 12 H</a:t>
            </a:r>
            <a:r>
              <a:rPr lang="pt-BR" baseline="-25000" dirty="0">
                <a:latin typeface="David" pitchFamily="34" charset="-79"/>
                <a:cs typeface="David" pitchFamily="34" charset="-79"/>
              </a:rPr>
              <a:t>2</a:t>
            </a:r>
          </a:p>
          <a:p>
            <a:pPr algn="r" rtl="1">
              <a:buNone/>
            </a:pPr>
            <a:r>
              <a:rPr lang="pt-BR" dirty="0">
                <a:latin typeface="David" pitchFamily="34" charset="-79"/>
                <a:cs typeface="David" pitchFamily="34" charset="-79"/>
              </a:rPr>
              <a:t>Si</a:t>
            </a:r>
            <a:r>
              <a:rPr lang="pt-BR" baseline="-25000" dirty="0">
                <a:latin typeface="David" pitchFamily="34" charset="-79"/>
                <a:cs typeface="David" pitchFamily="34" charset="-79"/>
              </a:rPr>
              <a:t>3</a:t>
            </a:r>
            <a:r>
              <a:rPr lang="pt-BR" dirty="0">
                <a:latin typeface="David" pitchFamily="34" charset="-79"/>
                <a:cs typeface="David" pitchFamily="34" charset="-79"/>
              </a:rPr>
              <a:t>N</a:t>
            </a:r>
            <a:r>
              <a:rPr lang="pt-BR" baseline="-25000" dirty="0">
                <a:latin typeface="David" pitchFamily="34" charset="-79"/>
                <a:cs typeface="David" pitchFamily="34" charset="-79"/>
              </a:rPr>
              <a:t>4</a:t>
            </a:r>
            <a:r>
              <a:rPr lang="he-IL" dirty="0">
                <a:latin typeface="David" pitchFamily="34" charset="-79"/>
                <a:cs typeface="David" pitchFamily="34" charset="-79"/>
              </a:rPr>
              <a:t> משמש כציפוי </a:t>
            </a:r>
            <a:r>
              <a:rPr lang="he-IL" dirty="0" err="1">
                <a:latin typeface="David" pitchFamily="34" charset="-79"/>
                <a:cs typeface="David" pitchFamily="34" charset="-79"/>
              </a:rPr>
              <a:t>פסיבציה</a:t>
            </a:r>
            <a:r>
              <a:rPr lang="he-IL" dirty="0">
                <a:latin typeface="David" pitchFamily="34" charset="-79"/>
                <a:cs typeface="David" pitchFamily="34" charset="-79"/>
              </a:rPr>
              <a:t>.</a:t>
            </a:r>
            <a:endParaRPr lang="en-US" dirty="0">
              <a:latin typeface="David" pitchFamily="34" charset="-79"/>
              <a:cs typeface="David" pitchFamily="34" charset="-79"/>
            </a:endParaRPr>
          </a:p>
        </p:txBody>
      </p:sp>
    </p:spTree>
    <p:extLst>
      <p:ext uri="{BB962C8B-B14F-4D97-AF65-F5344CB8AC3E}">
        <p14:creationId xmlns:p14="http://schemas.microsoft.com/office/powerpoint/2010/main" val="1617617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r" rtl="1"/>
            <a:r>
              <a:rPr lang="he-IL" dirty="0">
                <a:latin typeface="David" pitchFamily="34" charset="-79"/>
                <a:cs typeface="David" pitchFamily="34" charset="-79"/>
              </a:rPr>
              <a:t>חסרונות </a:t>
            </a:r>
            <a:r>
              <a:rPr lang="he-IL" dirty="0" err="1">
                <a:latin typeface="David" pitchFamily="34" charset="-79"/>
                <a:cs typeface="David" pitchFamily="34" charset="-79"/>
              </a:rPr>
              <a:t>הסילן</a:t>
            </a:r>
            <a:r>
              <a:rPr lang="he-IL" dirty="0">
                <a:latin typeface="David" pitchFamily="34" charset="-79"/>
                <a:cs typeface="David" pitchFamily="34" charset="-79"/>
              </a:rPr>
              <a:t>, </a:t>
            </a:r>
            <a:r>
              <a:rPr lang="pt-BR" dirty="0">
                <a:latin typeface="David" pitchFamily="34" charset="-79"/>
                <a:cs typeface="David" pitchFamily="34" charset="-79"/>
              </a:rPr>
              <a:t>SiH</a:t>
            </a:r>
            <a:r>
              <a:rPr lang="pt-BR" baseline="-25000" dirty="0">
                <a:latin typeface="David" pitchFamily="34" charset="-79"/>
                <a:cs typeface="David" pitchFamily="34" charset="-79"/>
              </a:rPr>
              <a:t>4</a:t>
            </a:r>
            <a:r>
              <a:rPr lang="he-IL" dirty="0">
                <a:latin typeface="David" pitchFamily="34" charset="-79"/>
                <a:cs typeface="David" pitchFamily="34" charset="-79"/>
              </a:rPr>
              <a:t> </a:t>
            </a:r>
            <a:endParaRPr lang="en-US" dirty="0">
              <a:latin typeface="David" pitchFamily="34" charset="-79"/>
              <a:cs typeface="David" pitchFamily="34" charset="-79"/>
            </a:endParaRPr>
          </a:p>
        </p:txBody>
      </p:sp>
      <p:sp>
        <p:nvSpPr>
          <p:cNvPr id="2" name="Content Placeholder 1"/>
          <p:cNvSpPr>
            <a:spLocks noGrp="1"/>
          </p:cNvSpPr>
          <p:nvPr>
            <p:ph idx="1"/>
          </p:nvPr>
        </p:nvSpPr>
        <p:spPr/>
        <p:txBody>
          <a:bodyPr>
            <a:normAutofit fontScale="92500" lnSpcReduction="10000"/>
          </a:bodyPr>
          <a:lstStyle/>
          <a:p>
            <a:pPr algn="r" rtl="1">
              <a:buFont typeface="Wingdings" pitchFamily="2" charset="2"/>
              <a:buChar char="Ø"/>
            </a:pPr>
            <a:r>
              <a:rPr lang="he-IL" dirty="0">
                <a:latin typeface="David" pitchFamily="34" charset="-79"/>
                <a:cs typeface="David" pitchFamily="34" charset="-79"/>
              </a:rPr>
              <a:t>למרות </a:t>
            </a:r>
            <a:r>
              <a:rPr lang="he-IL" dirty="0" err="1">
                <a:latin typeface="David" pitchFamily="34" charset="-79"/>
                <a:cs typeface="David" pitchFamily="34" charset="-79"/>
              </a:rPr>
              <a:t>שהסילן</a:t>
            </a:r>
            <a:r>
              <a:rPr lang="he-IL" dirty="0">
                <a:latin typeface="David" pitchFamily="34" charset="-79"/>
                <a:cs typeface="David" pitchFamily="34" charset="-79"/>
              </a:rPr>
              <a:t> נמצא במצב גזי, דבר הרצוי בתגובות </a:t>
            </a:r>
            <a:r>
              <a:rPr lang="en-US" dirty="0">
                <a:latin typeface="David" pitchFamily="34" charset="-79"/>
                <a:cs typeface="David" pitchFamily="34" charset="-79"/>
              </a:rPr>
              <a:t>CVD</a:t>
            </a:r>
            <a:r>
              <a:rPr lang="he-IL" dirty="0">
                <a:latin typeface="David" pitchFamily="34" charset="-79"/>
                <a:cs typeface="David" pitchFamily="34" charset="-79"/>
              </a:rPr>
              <a:t>, אך קיים חסרון עיקרי בחומר זה: </a:t>
            </a:r>
          </a:p>
          <a:p>
            <a:pPr algn="r" rtl="1">
              <a:buFont typeface="Wingdings" pitchFamily="2" charset="2"/>
              <a:buChar char="Ø"/>
            </a:pPr>
            <a:r>
              <a:rPr lang="he-IL" dirty="0">
                <a:latin typeface="David" pitchFamily="34" charset="-79"/>
                <a:cs typeface="David" pitchFamily="34" charset="-79"/>
              </a:rPr>
              <a:t>הקשר הקוולנטי בין אטום הסיליקון והמימן הינו חלש ולכן כאשר ממלאים את תעלות </a:t>
            </a:r>
            <a:r>
              <a:rPr lang="he-IL" dirty="0" err="1">
                <a:latin typeface="David" pitchFamily="34" charset="-79"/>
                <a:cs typeface="David" pitchFamily="34" charset="-79"/>
              </a:rPr>
              <a:t>הסילקון</a:t>
            </a:r>
            <a:r>
              <a:rPr lang="he-IL" dirty="0">
                <a:latin typeface="David" pitchFamily="34" charset="-79"/>
                <a:cs typeface="David" pitchFamily="34" charset="-79"/>
              </a:rPr>
              <a:t> בחומר המבודד, קיים חשש כי הקשר החלש יתפרק (מתפרק </a:t>
            </a:r>
            <a:r>
              <a:rPr lang="he-IL" dirty="0" err="1">
                <a:latin typeface="David" pitchFamily="34" charset="-79"/>
                <a:cs typeface="David" pitchFamily="34" charset="-79"/>
              </a:rPr>
              <a:t>בטמפ</a:t>
            </a:r>
            <a:r>
              <a:rPr lang="he-IL" dirty="0">
                <a:latin typeface="David" pitchFamily="34" charset="-79"/>
                <a:cs typeface="David" pitchFamily="34" charset="-79"/>
              </a:rPr>
              <a:t>' נמוכות יחסית של 400 מעלות </a:t>
            </a:r>
            <a:r>
              <a:rPr lang="he-IL" dirty="0" err="1">
                <a:latin typeface="David" pitchFamily="34" charset="-79"/>
                <a:cs typeface="David" pitchFamily="34" charset="-79"/>
              </a:rPr>
              <a:t>צלזיום</a:t>
            </a:r>
            <a:r>
              <a:rPr lang="he-IL" dirty="0">
                <a:latin typeface="David" pitchFamily="34" charset="-79"/>
                <a:cs typeface="David" pitchFamily="34" charset="-79"/>
              </a:rPr>
              <a:t>) ואטומי הסיליקון המשתחררים יידבקו לשכבת הסיליקון של השבב על ידי יצירת קשר קוולנטי עם אטומי הסיליקון או אפילו על ידי קשרי ו.ד.ו. </a:t>
            </a:r>
          </a:p>
          <a:p>
            <a:pPr algn="r" rtl="1">
              <a:buFont typeface="Wingdings" pitchFamily="2" charset="2"/>
              <a:buChar char="Ø"/>
            </a:pPr>
            <a:r>
              <a:rPr lang="he-IL" dirty="0">
                <a:latin typeface="David" pitchFamily="34" charset="-79"/>
                <a:cs typeface="David" pitchFamily="34" charset="-79"/>
              </a:rPr>
              <a:t>כושר ההידבקות שלו יהיה חזק יותר בשכבות העליוניות של תעלות הסיליקון מאשר בתחתונות וכך נוצרים חורים בתעלות והמילוי של החומר המבודד לא יהיה מספיק טוב. דבר המאפשר כניסת יותר מזהמים לחורים אלה.</a:t>
            </a:r>
            <a:endParaRPr lang="en-US" dirty="0">
              <a:latin typeface="David" pitchFamily="34" charset="-79"/>
              <a:cs typeface="David" pitchFamily="34" charset="-79"/>
            </a:endParaRPr>
          </a:p>
        </p:txBody>
      </p:sp>
      <p:pic>
        <p:nvPicPr>
          <p:cNvPr id="4" name="Picture 3">
            <a:extLst>
              <a:ext uri="{C183D7F6-B498-43B3-948B-1728B52AA6E4}">
                <adec:decorative xmlns:adec="http://schemas.microsoft.com/office/drawing/2017/decorative" val="1"/>
              </a:ext>
            </a:extLst>
          </p:cNvPr>
          <p:cNvPicPr>
            <a:picLocks noChangeAspect="1"/>
          </p:cNvPicPr>
          <p:nvPr/>
        </p:nvPicPr>
        <p:blipFill>
          <a:blip r:embed="rId2" cstate="print"/>
          <a:stretch>
            <a:fillRect/>
          </a:stretch>
        </p:blipFill>
        <p:spPr>
          <a:xfrm>
            <a:off x="3352800" y="5616766"/>
            <a:ext cx="1600200" cy="1141012"/>
          </a:xfrm>
          <a:prstGeom prst="rect">
            <a:avLst/>
          </a:prstGeom>
        </p:spPr>
      </p:pic>
      <p:cxnSp>
        <p:nvCxnSpPr>
          <p:cNvPr id="5" name="Straight Arrow Connector 4">
            <a:extLst>
              <a:ext uri="{C183D7F6-B498-43B3-948B-1728B52AA6E4}">
                <adec:decorative xmlns:adec="http://schemas.microsoft.com/office/drawing/2017/decorative" val="1"/>
              </a:ext>
            </a:extLst>
          </p:cNvPr>
          <p:cNvCxnSpPr/>
          <p:nvPr/>
        </p:nvCxnSpPr>
        <p:spPr>
          <a:xfrm flipH="1">
            <a:off x="4038600" y="6172200"/>
            <a:ext cx="1447800" cy="152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5465274" y="5829300"/>
            <a:ext cx="3221525"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rgbClr val="002455"/>
                </a:solidFill>
              </a:rPr>
              <a:t>At the end of the deposition the trench will have Void. And the isolation will not be Ideal.</a:t>
            </a:r>
          </a:p>
        </p:txBody>
      </p:sp>
    </p:spTree>
    <p:extLst>
      <p:ext uri="{BB962C8B-B14F-4D97-AF65-F5344CB8AC3E}">
        <p14:creationId xmlns:p14="http://schemas.microsoft.com/office/powerpoint/2010/main" val="38627011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just" rtl="1"/>
            <a:r>
              <a:rPr lang="he-IL" dirty="0">
                <a:latin typeface="David" pitchFamily="34" charset="-79"/>
                <a:cs typeface="David" pitchFamily="34" charset="-79"/>
              </a:rPr>
              <a:t>כיצד מתגברים על חסרון זה?</a:t>
            </a:r>
            <a:endParaRPr lang="en-US" dirty="0">
              <a:latin typeface="David" pitchFamily="34" charset="-79"/>
              <a:cs typeface="David" pitchFamily="34" charset="-79"/>
            </a:endParaRPr>
          </a:p>
        </p:txBody>
      </p:sp>
      <p:sp>
        <p:nvSpPr>
          <p:cNvPr id="2" name="Content Placeholder 1"/>
          <p:cNvSpPr>
            <a:spLocks noGrp="1"/>
          </p:cNvSpPr>
          <p:nvPr>
            <p:ph idx="1"/>
          </p:nvPr>
        </p:nvSpPr>
        <p:spPr>
          <a:xfrm>
            <a:off x="457200" y="1481328"/>
            <a:ext cx="8229600" cy="4919472"/>
          </a:xfrm>
        </p:spPr>
        <p:txBody>
          <a:bodyPr>
            <a:noAutofit/>
          </a:bodyPr>
          <a:lstStyle/>
          <a:p>
            <a:pPr marL="624078" indent="-514350" algn="r" rtl="1">
              <a:buFont typeface="Wingdings" pitchFamily="2" charset="2"/>
              <a:buChar char="Ø"/>
            </a:pPr>
            <a:r>
              <a:rPr lang="he-IL" sz="2000" dirty="0">
                <a:latin typeface="David" pitchFamily="34" charset="-79"/>
                <a:cs typeface="David" pitchFamily="34" charset="-79"/>
              </a:rPr>
              <a:t>מחליפים את </a:t>
            </a:r>
            <a:r>
              <a:rPr lang="he-IL" sz="2000" dirty="0" err="1">
                <a:latin typeface="David" pitchFamily="34" charset="-79"/>
                <a:cs typeface="David" pitchFamily="34" charset="-79"/>
              </a:rPr>
              <a:t>הסילן</a:t>
            </a:r>
            <a:r>
              <a:rPr lang="he-IL" sz="2000" dirty="0">
                <a:latin typeface="David" pitchFamily="34" charset="-79"/>
                <a:cs typeface="David" pitchFamily="34" charset="-79"/>
              </a:rPr>
              <a:t> בחומר אחר הנקרא: </a:t>
            </a:r>
            <a:endParaRPr lang="en-US" sz="2000" dirty="0">
              <a:latin typeface="David" pitchFamily="34" charset="-79"/>
              <a:cs typeface="David" pitchFamily="34" charset="-79"/>
            </a:endParaRPr>
          </a:p>
          <a:p>
            <a:pPr marL="624078" indent="-514350" algn="l">
              <a:buFont typeface="Wingdings" pitchFamily="2" charset="2"/>
              <a:buChar char="Ø"/>
            </a:pPr>
            <a:r>
              <a:rPr lang="he-IL" sz="2000" dirty="0">
                <a:latin typeface="David" pitchFamily="34" charset="-79"/>
                <a:cs typeface="David" pitchFamily="34" charset="-79"/>
              </a:rPr>
              <a:t> </a:t>
            </a:r>
            <a:r>
              <a:rPr lang="en-US" sz="2000" b="1" dirty="0">
                <a:solidFill>
                  <a:schemeClr val="accent3"/>
                </a:solidFill>
                <a:latin typeface="David" pitchFamily="34" charset="-79"/>
                <a:cs typeface="David" pitchFamily="34" charset="-79"/>
              </a:rPr>
              <a:t>TEOS</a:t>
            </a:r>
            <a:r>
              <a:rPr lang="en-US" sz="2000" dirty="0">
                <a:latin typeface="David" pitchFamily="34" charset="-79"/>
                <a:cs typeface="David" pitchFamily="34" charset="-79"/>
              </a:rPr>
              <a:t>- tetra ethyl</a:t>
            </a:r>
            <a:r>
              <a:rPr lang="he-IL" sz="2000" dirty="0">
                <a:latin typeface="David" pitchFamily="34" charset="-79"/>
                <a:cs typeface="David" pitchFamily="34" charset="-79"/>
              </a:rPr>
              <a:t> </a:t>
            </a:r>
            <a:r>
              <a:rPr lang="en-US" sz="2000" dirty="0" err="1">
                <a:latin typeface="David" pitchFamily="34" charset="-79"/>
                <a:cs typeface="David" pitchFamily="34" charset="-79"/>
              </a:rPr>
              <a:t>ortho</a:t>
            </a:r>
            <a:r>
              <a:rPr lang="he-IL" sz="2000" dirty="0">
                <a:latin typeface="David" pitchFamily="34" charset="-79"/>
                <a:cs typeface="David" pitchFamily="34" charset="-79"/>
              </a:rPr>
              <a:t> </a:t>
            </a:r>
            <a:r>
              <a:rPr lang="en-US" sz="2000" dirty="0">
                <a:latin typeface="David" pitchFamily="34" charset="-79"/>
                <a:cs typeface="David" pitchFamily="34" charset="-79"/>
              </a:rPr>
              <a:t>silicate</a:t>
            </a:r>
            <a:endParaRPr lang="he-IL" sz="2000" dirty="0">
              <a:latin typeface="David" pitchFamily="34" charset="-79"/>
              <a:cs typeface="David" pitchFamily="34" charset="-79"/>
            </a:endParaRPr>
          </a:p>
          <a:p>
            <a:pPr marL="624078" indent="-514350" algn="ctr">
              <a:buNone/>
            </a:pPr>
            <a:endParaRPr lang="he-IL" sz="2000" dirty="0">
              <a:latin typeface="David" pitchFamily="34" charset="-79"/>
              <a:cs typeface="David" pitchFamily="34" charset="-79"/>
            </a:endParaRPr>
          </a:p>
          <a:p>
            <a:pPr marL="624078" indent="-514350" algn="ctr">
              <a:buNone/>
            </a:pPr>
            <a:endParaRPr lang="he-IL" sz="2000" dirty="0">
              <a:latin typeface="David" pitchFamily="34" charset="-79"/>
              <a:cs typeface="David" pitchFamily="34" charset="-79"/>
            </a:endParaRPr>
          </a:p>
          <a:p>
            <a:pPr marL="624078" indent="-514350" algn="ctr">
              <a:buNone/>
            </a:pPr>
            <a:endParaRPr lang="he-IL" sz="2000" dirty="0">
              <a:latin typeface="David" pitchFamily="34" charset="-79"/>
              <a:cs typeface="David" pitchFamily="34" charset="-79"/>
            </a:endParaRPr>
          </a:p>
          <a:p>
            <a:pPr marL="624078" indent="-514350" algn="ctr">
              <a:buNone/>
            </a:pPr>
            <a:endParaRPr lang="he-IL" sz="2000" dirty="0">
              <a:latin typeface="David" pitchFamily="34" charset="-79"/>
              <a:cs typeface="David" pitchFamily="34" charset="-79"/>
            </a:endParaRPr>
          </a:p>
          <a:p>
            <a:pPr marL="624078" indent="-514350" algn="ctr">
              <a:buNone/>
            </a:pPr>
            <a:endParaRPr lang="he-IL" sz="2000" dirty="0">
              <a:latin typeface="David" pitchFamily="34" charset="-79"/>
              <a:cs typeface="David" pitchFamily="34" charset="-79"/>
            </a:endParaRPr>
          </a:p>
          <a:p>
            <a:pPr marL="624078" indent="-514350" algn="ctr">
              <a:buNone/>
            </a:pPr>
            <a:endParaRPr lang="he-IL" sz="2000" dirty="0">
              <a:latin typeface="David" pitchFamily="34" charset="-79"/>
              <a:cs typeface="David" pitchFamily="34" charset="-79"/>
            </a:endParaRPr>
          </a:p>
          <a:p>
            <a:pPr marL="624078" indent="-514350" algn="ctr">
              <a:buNone/>
            </a:pPr>
            <a:endParaRPr lang="he-IL" sz="2000" dirty="0">
              <a:latin typeface="David" pitchFamily="34" charset="-79"/>
              <a:cs typeface="David" pitchFamily="34" charset="-79"/>
            </a:endParaRPr>
          </a:p>
          <a:p>
            <a:pPr marL="624078" indent="-514350" algn="just" rtl="1">
              <a:buFont typeface="Wingdings" pitchFamily="2" charset="2"/>
              <a:buChar char="Ø"/>
            </a:pPr>
            <a:r>
              <a:rPr lang="he-IL" sz="2000" dirty="0">
                <a:latin typeface="David" pitchFamily="34" charset="-79"/>
                <a:cs typeface="David" pitchFamily="34" charset="-79"/>
              </a:rPr>
              <a:t>חומר זה הינו נוזלי בגלל קשרי ו.ד.ו חזקים בין המולקולות ולכן יש צורך לאדות אותו לפני ביצוע התגובה.</a:t>
            </a:r>
          </a:p>
          <a:p>
            <a:pPr marL="624078" indent="-514350" algn="just" rtl="1">
              <a:buFont typeface="Wingdings" pitchFamily="2" charset="2"/>
              <a:buChar char="Ø"/>
            </a:pPr>
            <a:r>
              <a:rPr lang="he-IL" sz="2000" dirty="0">
                <a:latin typeface="David" pitchFamily="34" charset="-79"/>
                <a:cs typeface="David" pitchFamily="34" charset="-79"/>
              </a:rPr>
              <a:t>היתרון בחומר זה הוא שאטומי הסיליקון אינם משתחררים מהמולקולה ולכן לא נדבקים על שכבות הסיליקון.</a:t>
            </a:r>
          </a:p>
          <a:p>
            <a:pPr marL="624078" indent="-514350" algn="just" rtl="1">
              <a:buFont typeface="Wingdings" pitchFamily="2" charset="2"/>
              <a:buChar char="Ø"/>
            </a:pPr>
            <a:r>
              <a:rPr lang="he-IL" sz="2000" dirty="0">
                <a:latin typeface="David" pitchFamily="34" charset="-79"/>
                <a:cs typeface="David" pitchFamily="34" charset="-79"/>
              </a:rPr>
              <a:t>התגובה היא: </a:t>
            </a:r>
            <a:endParaRPr lang="en-US" sz="2000" dirty="0">
              <a:latin typeface="David" pitchFamily="34" charset="-79"/>
              <a:cs typeface="David" pitchFamily="34" charset="-79"/>
            </a:endParaRPr>
          </a:p>
        </p:txBody>
      </p:sp>
      <p:pic>
        <p:nvPicPr>
          <p:cNvPr id="4" name="Picture 3">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a:xfrm>
            <a:off x="3505200" y="2209800"/>
            <a:ext cx="2819400" cy="2404782"/>
          </a:xfrm>
          <a:prstGeom prst="rect">
            <a:avLst/>
          </a:prstGeom>
        </p:spPr>
      </p:pic>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0B4D22DF-8892-45AA-E09F-06BEFECD240B}"/>
                  </a:ext>
                </a:extLst>
              </p:cNvPr>
              <p:cNvSpPr txBox="1"/>
              <p:nvPr/>
            </p:nvSpPr>
            <p:spPr>
              <a:xfrm>
                <a:off x="2895600" y="6123801"/>
                <a:ext cx="3687228" cy="276999"/>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𝑆𝑖</m:t>
                      </m:r>
                      <m:sSub>
                        <m:sSubPr>
                          <m:ctrlPr>
                            <a:rPr lang="en-US" b="0" i="1" smtClean="0">
                              <a:latin typeface="Cambria Math" panose="02040503050406030204" pitchFamily="18" charset="0"/>
                            </a:rPr>
                          </m:ctrlPr>
                        </m:sSubPr>
                        <m:e>
                          <m:r>
                            <a:rPr lang="en-US" b="0" i="1" smtClean="0">
                              <a:latin typeface="Cambria Math" panose="02040503050406030204" pitchFamily="18" charset="0"/>
                            </a:rPr>
                            <m:t>(</m:t>
                          </m:r>
                          <m:r>
                            <a:rPr lang="en-US" b="0" i="1" smtClean="0">
                              <a:latin typeface="Cambria Math" panose="02040503050406030204" pitchFamily="18" charset="0"/>
                            </a:rPr>
                            <m:t>𝑂</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𝐶</m:t>
                              </m:r>
                            </m:e>
                            <m:sub>
                              <m:r>
                                <a:rPr lang="en-US" b="0" i="1" smtClean="0">
                                  <a:latin typeface="Cambria Math" panose="02040503050406030204" pitchFamily="18" charset="0"/>
                                </a:rPr>
                                <m:t>2</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𝐻</m:t>
                              </m:r>
                            </m:e>
                            <m:sub>
                              <m:r>
                                <a:rPr lang="en-US" b="0" i="1" smtClean="0">
                                  <a:latin typeface="Cambria Math" panose="02040503050406030204" pitchFamily="18" charset="0"/>
                                </a:rPr>
                                <m:t>5</m:t>
                              </m:r>
                            </m:sub>
                          </m:sSub>
                          <m:r>
                            <a:rPr lang="en-US" b="0" i="1" smtClean="0">
                              <a:latin typeface="Cambria Math" panose="02040503050406030204" pitchFamily="18" charset="0"/>
                            </a:rPr>
                            <m:t>)</m:t>
                          </m:r>
                        </m:e>
                        <m:sub>
                          <m:r>
                            <a:rPr lang="en-US" b="0" i="1" smtClean="0">
                              <a:latin typeface="Cambria Math" panose="02040503050406030204" pitchFamily="18" charset="0"/>
                            </a:rPr>
                            <m:t>4</m:t>
                          </m:r>
                        </m:sub>
                      </m:sSub>
                      <m:r>
                        <a:rPr lang="en-US" b="0" i="1" smtClean="0">
                          <a:latin typeface="Cambria Math" panose="02040503050406030204" pitchFamily="18" charset="0"/>
                          <a:ea typeface="Cambria Math" panose="02040503050406030204" pitchFamily="18" charset="0"/>
                        </a:rPr>
                        <m:t>→</m:t>
                      </m:r>
                      <m:r>
                        <a:rPr lang="en-US" i="1" smtClean="0">
                          <a:latin typeface="Cambria Math" panose="02040503050406030204" pitchFamily="18" charset="0"/>
                        </a:rPr>
                        <m:t>𝑆</m:t>
                      </m:r>
                      <m:r>
                        <a:rPr lang="en-US" i="1">
                          <a:latin typeface="Cambria Math" panose="02040503050406030204" pitchFamily="18" charset="0"/>
                        </a:rPr>
                        <m:t>𝑖</m:t>
                      </m:r>
                      <m:sSub>
                        <m:sSubPr>
                          <m:ctrlPr>
                            <a:rPr lang="en-US" i="1">
                              <a:latin typeface="Cambria Math" panose="02040503050406030204" pitchFamily="18" charset="0"/>
                            </a:rPr>
                          </m:ctrlPr>
                        </m:sSubPr>
                        <m:e>
                          <m:r>
                            <a:rPr lang="en-US" b="0" i="1" smtClean="0">
                              <a:latin typeface="Cambria Math" panose="02040503050406030204" pitchFamily="18" charset="0"/>
                            </a:rPr>
                            <m:t>𝑂</m:t>
                          </m:r>
                        </m:e>
                        <m:sub>
                          <m:r>
                            <a:rPr lang="en-US" b="0" i="1" smtClean="0">
                              <a:latin typeface="Cambria Math" panose="02040503050406030204" pitchFamily="18" charset="0"/>
                            </a:rPr>
                            <m:t>𝑥</m:t>
                          </m:r>
                        </m:sub>
                      </m:sSub>
                      <m:r>
                        <a:rPr lang="en-US" i="1">
                          <a:latin typeface="Cambria Math" panose="02040503050406030204" pitchFamily="18" charset="0"/>
                        </a:rPr>
                        <m:t>+</m:t>
                      </m:r>
                      <m:r>
                        <a:rPr lang="en-US" i="1" smtClean="0">
                          <a:latin typeface="Cambria Math" panose="02040503050406030204" pitchFamily="18" charset="0"/>
                        </a:rPr>
                        <m:t>𝑏</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𝑝𝑟𝑜𝑑𝑢𝑐𝑡𝑠</m:t>
                      </m:r>
                    </m:oMath>
                  </m:oMathPara>
                </a14:m>
                <a:endParaRPr lang="en-US" dirty="0"/>
              </a:p>
            </p:txBody>
          </p:sp>
        </mc:Choice>
        <mc:Fallback>
          <p:sp>
            <p:nvSpPr>
              <p:cNvPr id="6" name="TextBox 5">
                <a:extLst>
                  <a:ext uri="{FF2B5EF4-FFF2-40B4-BE49-F238E27FC236}">
                    <a16:creationId xmlns:a16="http://schemas.microsoft.com/office/drawing/2014/main" id="{0B4D22DF-8892-45AA-E09F-06BEFECD240B}"/>
                  </a:ext>
                </a:extLst>
              </p:cNvPr>
              <p:cNvSpPr txBox="1">
                <a:spLocks noRot="1" noChangeAspect="1" noMove="1" noResize="1" noEditPoints="1" noAdjustHandles="1" noChangeArrowheads="1" noChangeShapeType="1" noTextEdit="1"/>
              </p:cNvSpPr>
              <p:nvPr/>
            </p:nvSpPr>
            <p:spPr>
              <a:xfrm>
                <a:off x="2895600" y="6123801"/>
                <a:ext cx="3687228" cy="276999"/>
              </a:xfrm>
              <a:prstGeom prst="rect">
                <a:avLst/>
              </a:prstGeom>
              <a:blipFill>
                <a:blip r:embed="rId3"/>
                <a:stretch>
                  <a:fillRect l="-826" t="-8889" r="-1488" b="-31111"/>
                </a:stretch>
              </a:blipFill>
            </p:spPr>
            <p:txBody>
              <a:bodyPr/>
              <a:lstStyle/>
              <a:p>
                <a:r>
                  <a:rPr lang="en-US">
                    <a:noFill/>
                  </a:rPr>
                  <a:t> </a:t>
                </a:r>
              </a:p>
            </p:txBody>
          </p:sp>
        </mc:Fallback>
      </mc:AlternateContent>
    </p:spTree>
    <p:extLst>
      <p:ext uri="{BB962C8B-B14F-4D97-AF65-F5344CB8AC3E}">
        <p14:creationId xmlns:p14="http://schemas.microsoft.com/office/powerpoint/2010/main" val="272912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04800"/>
            <a:ext cx="8229600" cy="563562"/>
          </a:xfrm>
        </p:spPr>
        <p:txBody>
          <a:bodyPr>
            <a:normAutofit fontScale="90000"/>
          </a:bodyPr>
          <a:lstStyle/>
          <a:p>
            <a:pPr algn="r" rtl="1"/>
            <a:r>
              <a:rPr lang="he-IL" dirty="0">
                <a:latin typeface="David" pitchFamily="34" charset="-79"/>
                <a:cs typeface="David" pitchFamily="34" charset="-79"/>
              </a:rPr>
              <a:t>אינטל בכללי.....</a:t>
            </a:r>
            <a:br>
              <a:rPr lang="he-IL" dirty="0">
                <a:latin typeface="David" pitchFamily="34" charset="-79"/>
                <a:cs typeface="David" pitchFamily="34" charset="-79"/>
              </a:rPr>
            </a:br>
            <a:endParaRPr lang="en-US" dirty="0">
              <a:latin typeface="David" pitchFamily="34" charset="-79"/>
              <a:cs typeface="David" pitchFamily="34" charset="-79"/>
            </a:endParaRPr>
          </a:p>
        </p:txBody>
      </p:sp>
      <p:sp>
        <p:nvSpPr>
          <p:cNvPr id="2" name="Content Placeholder 1"/>
          <p:cNvSpPr>
            <a:spLocks noGrp="1"/>
          </p:cNvSpPr>
          <p:nvPr>
            <p:ph idx="1"/>
          </p:nvPr>
        </p:nvSpPr>
        <p:spPr>
          <a:xfrm>
            <a:off x="457200" y="1066800"/>
            <a:ext cx="8534400" cy="5334000"/>
          </a:xfrm>
        </p:spPr>
        <p:txBody>
          <a:bodyPr>
            <a:normAutofit/>
          </a:bodyPr>
          <a:lstStyle/>
          <a:p>
            <a:pPr algn="just" rtl="1">
              <a:buFont typeface="Wingdings" pitchFamily="2" charset="2"/>
              <a:buChar char="Ø"/>
            </a:pPr>
            <a:r>
              <a:rPr lang="he-IL" b="1" dirty="0">
                <a:latin typeface="David" pitchFamily="34" charset="-79"/>
                <a:cs typeface="David" pitchFamily="34" charset="-79"/>
              </a:rPr>
              <a:t>אינטל</a:t>
            </a:r>
            <a:r>
              <a:rPr lang="he-IL" dirty="0">
                <a:latin typeface="David" pitchFamily="34" charset="-79"/>
                <a:cs typeface="David" pitchFamily="34" charset="-79"/>
              </a:rPr>
              <a:t> באנגלית:</a:t>
            </a:r>
            <a:r>
              <a:rPr lang="en-US" b="1" dirty="0">
                <a:latin typeface="David" pitchFamily="34" charset="-79"/>
                <a:cs typeface="David" pitchFamily="34" charset="-79"/>
              </a:rPr>
              <a:t>Intel</a:t>
            </a:r>
            <a:r>
              <a:rPr lang="en-US" dirty="0">
                <a:latin typeface="David" pitchFamily="34" charset="-79"/>
                <a:cs typeface="David" pitchFamily="34" charset="-79"/>
              </a:rPr>
              <a:t>) </a:t>
            </a:r>
            <a:r>
              <a:rPr lang="he-IL" dirty="0">
                <a:latin typeface="David" pitchFamily="34" charset="-79"/>
                <a:cs typeface="David" pitchFamily="34" charset="-79"/>
              </a:rPr>
              <a:t>) הוא תאגיד בינלאומי אמריקאי, אחת מהחברות החשובות בעולם בתחום של תכנון וייצור </a:t>
            </a:r>
            <a:r>
              <a:rPr lang="he-IL" b="1" dirty="0">
                <a:solidFill>
                  <a:schemeClr val="accent3"/>
                </a:solidFill>
                <a:latin typeface="David" pitchFamily="34" charset="-79"/>
                <a:cs typeface="David" pitchFamily="34" charset="-79"/>
              </a:rPr>
              <a:t>מיקרו-מעבדים (שבבים)</a:t>
            </a:r>
            <a:r>
              <a:rPr lang="he-IL" dirty="0">
                <a:latin typeface="David" pitchFamily="34" charset="-79"/>
                <a:cs typeface="David" pitchFamily="34" charset="-79"/>
              </a:rPr>
              <a:t> ומעגלים משולבים. כמו כן, אינטל מייצרת כרטיסי רשת, </a:t>
            </a:r>
            <a:r>
              <a:rPr lang="he-IL" b="1" dirty="0">
                <a:solidFill>
                  <a:schemeClr val="accent3"/>
                </a:solidFill>
                <a:latin typeface="David" pitchFamily="34" charset="-79"/>
                <a:cs typeface="David" pitchFamily="34" charset="-79"/>
              </a:rPr>
              <a:t>מערכות שבבים </a:t>
            </a:r>
            <a:r>
              <a:rPr lang="he-IL" dirty="0">
                <a:latin typeface="David" pitchFamily="34" charset="-79"/>
                <a:cs typeface="David" pitchFamily="34" charset="-79"/>
              </a:rPr>
              <a:t>ללוחות אם, מוצרי תכנה והתקנים אחרים. לאינטל פרויקטי מחקר מתקדמים בכל ההיבטים של ייצור </a:t>
            </a:r>
            <a:r>
              <a:rPr lang="he-IL" b="1" dirty="0">
                <a:solidFill>
                  <a:schemeClr val="accent3"/>
                </a:solidFill>
                <a:latin typeface="David" pitchFamily="34" charset="-79"/>
                <a:cs typeface="David" pitchFamily="34" charset="-79"/>
              </a:rPr>
              <a:t>מוליכים למחצה </a:t>
            </a:r>
            <a:r>
              <a:rPr lang="he-IL" dirty="0">
                <a:latin typeface="David" pitchFamily="34" charset="-79"/>
                <a:cs typeface="David" pitchFamily="34" charset="-79"/>
              </a:rPr>
              <a:t>וגם לא מעט פרויקטים בתחום התוכנה כמו מהדר לשפות תכנות וערכת פיתוח לעיבודים גרפיים.</a:t>
            </a:r>
          </a:p>
          <a:p>
            <a:pPr algn="just" rtl="1">
              <a:buNone/>
            </a:pPr>
            <a:endParaRPr lang="he-IL" dirty="0">
              <a:latin typeface="David" pitchFamily="34" charset="-79"/>
              <a:cs typeface="David" pitchFamily="34" charset="-79"/>
            </a:endParaRPr>
          </a:p>
          <a:p>
            <a:pPr algn="just" rtl="1">
              <a:buFont typeface="Wingdings" pitchFamily="2" charset="2"/>
              <a:buChar char="Ø"/>
            </a:pPr>
            <a:r>
              <a:rPr lang="he-IL" dirty="0">
                <a:latin typeface="David" pitchFamily="34" charset="-79"/>
                <a:cs typeface="David" pitchFamily="34" charset="-79"/>
              </a:rPr>
              <a:t>נכון ל-2013 מועסקים באינטל כ-107,600 עובדים. מניית אינטל נסחרת בנאסד"ק, בשווי שוק של כ-125 מיליארד דולר אמריקאי. ב-2013 ההכנסות השנתיות שלה הגיעו ל-52.708 מיליארד דולר, והרווח הנקי עמד על 9.62 מיליארד דולר.</a:t>
            </a:r>
          </a:p>
          <a:p>
            <a:pPr algn="just" rtl="1">
              <a:buFont typeface="Wingdings" pitchFamily="2" charset="2"/>
              <a:buChar char="Ø"/>
            </a:pPr>
            <a:endParaRPr lang="en-US" dirty="0">
              <a:latin typeface="David" pitchFamily="34" charset="-79"/>
              <a:cs typeface="David" pitchFamily="34" charset="-79"/>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type="title" idx="4294967295"/>
          </p:nvPr>
        </p:nvSpPr>
        <p:spPr>
          <a:xfrm>
            <a:off x="609600" y="228600"/>
            <a:ext cx="8229600" cy="45259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pitchFamily="2" charset="2"/>
              <a:buChar char="Ø"/>
              <a:tabLst/>
              <a:defRPr/>
            </a:pPr>
            <a:r>
              <a:rPr kumimoji="0" lang="he-IL" sz="2700" b="1" i="0" u="none" strike="noStrike" kern="1200" cap="none" spc="0" normalizeH="0" baseline="0" noProof="0" dirty="0">
                <a:ln/>
                <a:solidFill>
                  <a:schemeClr val="accent3"/>
                </a:solidFill>
                <a:effectLst/>
                <a:uLnTx/>
                <a:uFillTx/>
                <a:latin typeface="David" pitchFamily="34" charset="-79"/>
                <a:ea typeface="+mn-ea"/>
                <a:cs typeface="David" pitchFamily="34" charset="-79"/>
              </a:rPr>
              <a:t>מסקנה: קיים קשר הדוק בין הייטק לכימיה. </a:t>
            </a:r>
          </a:p>
          <a:p>
            <a:pPr marL="365760" marR="0" lvl="0" indent="-256032" algn="r" defTabSz="914400" rtl="1" eaLnBrk="1" fontAlgn="auto" latinLnBrk="0" hangingPunct="1">
              <a:lnSpc>
                <a:spcPct val="100000"/>
              </a:lnSpc>
              <a:spcBef>
                <a:spcPts val="400"/>
              </a:spcBef>
              <a:spcAft>
                <a:spcPts val="0"/>
              </a:spcAft>
              <a:buClr>
                <a:schemeClr val="accent1"/>
              </a:buClr>
              <a:buSzPct val="68000"/>
              <a:buFont typeface="Wingdings" pitchFamily="2" charset="2"/>
              <a:buChar char="Ø"/>
              <a:tabLst/>
              <a:defRPr/>
            </a:pPr>
            <a:r>
              <a:rPr kumimoji="0" lang="he-IL" sz="2700" b="1" i="0" u="none" strike="noStrike" kern="1200" cap="none" spc="0" normalizeH="0" baseline="0" noProof="0" dirty="0">
                <a:ln/>
                <a:solidFill>
                  <a:schemeClr val="accent3"/>
                </a:solidFill>
                <a:effectLst/>
                <a:uLnTx/>
                <a:uFillTx/>
                <a:latin typeface="David" pitchFamily="34" charset="-79"/>
                <a:ea typeface="+mn-ea"/>
                <a:cs typeface="David" pitchFamily="34" charset="-79"/>
              </a:rPr>
              <a:t>מי מכם חושב שהוא אכן מתאים לעבוד ככימאי בחברות הייטק? </a:t>
            </a:r>
            <a:endParaRPr kumimoji="0" lang="en-US" sz="2700" b="1" i="0" u="none" strike="noStrike" kern="1200" cap="none" spc="0" normalizeH="0" baseline="0" noProof="0" dirty="0">
              <a:ln/>
              <a:solidFill>
                <a:schemeClr val="accent3"/>
              </a:solidFill>
              <a:effectLst/>
              <a:uLnTx/>
              <a:uFillTx/>
              <a:latin typeface="David" pitchFamily="34" charset="-79"/>
              <a:ea typeface="+mn-ea"/>
              <a:cs typeface="David" pitchFamily="34" charset="-79"/>
            </a:endParaRPr>
          </a:p>
        </p:txBody>
      </p:sp>
      <p:pic>
        <p:nvPicPr>
          <p:cNvPr id="4" name="Picture 6" descr="resourcefile"/>
          <p:cNvPicPr>
            <a:picLocks noChangeAspect="1" noChangeArrowheads="1"/>
          </p:cNvPicPr>
          <p:nvPr/>
        </p:nvPicPr>
        <p:blipFill>
          <a:blip r:embed="rId2" cstate="print"/>
          <a:srcRect/>
          <a:stretch>
            <a:fillRect/>
          </a:stretch>
        </p:blipFill>
        <p:spPr bwMode="auto">
          <a:xfrm>
            <a:off x="2659521" y="1219200"/>
            <a:ext cx="4298279" cy="5638800"/>
          </a:xfrm>
          <a:prstGeom prst="rect">
            <a:avLst/>
          </a:prstGeom>
          <a:noFill/>
          <a:ln w="9525">
            <a:noFill/>
            <a:miter lim="800000"/>
            <a:headEnd/>
            <a:tailEnd/>
          </a:ln>
        </p:spPr>
      </p:pic>
      <p:sp>
        <p:nvSpPr>
          <p:cNvPr id="5" name="Smiley Face 4">
            <a:extLst>
              <a:ext uri="{C183D7F6-B498-43B3-948B-1728B52AA6E4}">
                <adec:decorative xmlns:adec="http://schemas.microsoft.com/office/drawing/2017/decorative" val="1"/>
              </a:ext>
            </a:extLst>
          </p:cNvPr>
          <p:cNvSpPr/>
          <p:nvPr/>
        </p:nvSpPr>
        <p:spPr>
          <a:xfrm>
            <a:off x="762000" y="2438400"/>
            <a:ext cx="914400" cy="914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miley Face 5">
            <a:extLst>
              <a:ext uri="{C183D7F6-B498-43B3-948B-1728B52AA6E4}">
                <adec:decorative xmlns:adec="http://schemas.microsoft.com/office/drawing/2017/decorative" val="1"/>
              </a:ext>
            </a:extLst>
          </p:cNvPr>
          <p:cNvSpPr/>
          <p:nvPr/>
        </p:nvSpPr>
        <p:spPr>
          <a:xfrm>
            <a:off x="7620000" y="4343400"/>
            <a:ext cx="914400" cy="9144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40653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r" rtl="1"/>
            <a:r>
              <a:rPr lang="he-IL" dirty="0">
                <a:latin typeface="David" pitchFamily="34" charset="-79"/>
                <a:cs typeface="David" pitchFamily="34" charset="-79"/>
              </a:rPr>
              <a:t>ומה לאינטל וכימיה?</a:t>
            </a:r>
            <a:endParaRPr lang="en-US" dirty="0">
              <a:latin typeface="David" pitchFamily="34" charset="-79"/>
              <a:cs typeface="David" pitchFamily="34" charset="-79"/>
            </a:endParaRPr>
          </a:p>
        </p:txBody>
      </p:sp>
      <p:sp>
        <p:nvSpPr>
          <p:cNvPr id="2" name="Content Placeholder 1"/>
          <p:cNvSpPr>
            <a:spLocks noGrp="1"/>
          </p:cNvSpPr>
          <p:nvPr>
            <p:ph idx="1"/>
          </p:nvPr>
        </p:nvSpPr>
        <p:spPr/>
        <p:txBody>
          <a:bodyPr>
            <a:noAutofit/>
          </a:bodyPr>
          <a:lstStyle/>
          <a:p>
            <a:pPr algn="just" rtl="1">
              <a:lnSpc>
                <a:spcPct val="150000"/>
              </a:lnSpc>
              <a:buFont typeface="Wingdings" pitchFamily="2" charset="2"/>
              <a:buChar char="Ø"/>
            </a:pPr>
            <a:r>
              <a:rPr lang="he-IL" sz="3200" dirty="0">
                <a:latin typeface="David" pitchFamily="34" charset="-79"/>
                <a:cs typeface="David" pitchFamily="34" charset="-79"/>
              </a:rPr>
              <a:t>על מנת להראות את הקשר בין תעשיית </a:t>
            </a:r>
            <a:r>
              <a:rPr lang="he-IL" sz="3200" dirty="0" err="1">
                <a:latin typeface="David" pitchFamily="34" charset="-79"/>
                <a:cs typeface="David" pitchFamily="34" charset="-79"/>
              </a:rPr>
              <a:t>ההייטק</a:t>
            </a:r>
            <a:r>
              <a:rPr lang="he-IL" sz="3200" dirty="0">
                <a:latin typeface="David" pitchFamily="34" charset="-79"/>
                <a:cs typeface="David" pitchFamily="34" charset="-79"/>
              </a:rPr>
              <a:t> החשובה בחברה החשובה בעולם לבין הכימיה, יצרנו קשר עם כימאי בכיר אשר עובד בחברה מזה כ-20 שנה (ידיד טוב מימי הלימודים לתואר ראשון בכימיה). </a:t>
            </a:r>
          </a:p>
          <a:p>
            <a:pPr algn="just" rtl="1">
              <a:lnSpc>
                <a:spcPct val="150000"/>
              </a:lnSpc>
              <a:buFont typeface="Wingdings" pitchFamily="2" charset="2"/>
              <a:buChar char="Ø"/>
            </a:pPr>
            <a:r>
              <a:rPr lang="he-IL" sz="3200" dirty="0">
                <a:latin typeface="David" pitchFamily="34" charset="-79"/>
                <a:cs typeface="David" pitchFamily="34" charset="-79"/>
              </a:rPr>
              <a:t>התמקדנו בתעשיית השבבים (</a:t>
            </a:r>
            <a:r>
              <a:rPr lang="en-US" sz="3200" dirty="0">
                <a:latin typeface="David" pitchFamily="34" charset="-79"/>
                <a:cs typeface="David" pitchFamily="34" charset="-79"/>
              </a:rPr>
              <a:t>Chips</a:t>
            </a:r>
            <a:r>
              <a:rPr lang="he-IL" sz="3200" dirty="0">
                <a:latin typeface="David" pitchFamily="34" charset="-79"/>
                <a:cs typeface="David" pitchFamily="34" charset="-79"/>
              </a:rPr>
              <a:t>) והקשר שלה לכימיה.</a:t>
            </a:r>
          </a:p>
          <a:p>
            <a:pPr algn="just" rtl="1">
              <a:lnSpc>
                <a:spcPct val="150000"/>
              </a:lnSpc>
              <a:buNone/>
            </a:pPr>
            <a:endParaRPr lang="en-US" sz="3200" dirty="0">
              <a:latin typeface="David" pitchFamily="34" charset="-79"/>
              <a:cs typeface="David" pitchFamily="34" charset="-79"/>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just" rtl="1"/>
            <a:r>
              <a:rPr lang="he-IL" dirty="0">
                <a:latin typeface="David" pitchFamily="34" charset="-79"/>
                <a:cs typeface="David" pitchFamily="34" charset="-79"/>
              </a:rPr>
              <a:t>שבבים והכימיה שביניהם</a:t>
            </a:r>
            <a:endParaRPr lang="en-US" dirty="0">
              <a:latin typeface="David" pitchFamily="34" charset="-79"/>
              <a:cs typeface="David" pitchFamily="34" charset="-79"/>
            </a:endParaRPr>
          </a:p>
        </p:txBody>
      </p:sp>
      <p:sp>
        <p:nvSpPr>
          <p:cNvPr id="2" name="Content Placeholder 1"/>
          <p:cNvSpPr>
            <a:spLocks noGrp="1"/>
          </p:cNvSpPr>
          <p:nvPr>
            <p:ph idx="1"/>
          </p:nvPr>
        </p:nvSpPr>
        <p:spPr/>
        <p:txBody>
          <a:bodyPr/>
          <a:lstStyle/>
          <a:p>
            <a:pPr algn="r" rtl="1">
              <a:lnSpc>
                <a:spcPct val="150000"/>
              </a:lnSpc>
              <a:buFont typeface="Wingdings" pitchFamily="2" charset="2"/>
              <a:buChar char="Ø"/>
            </a:pPr>
            <a:r>
              <a:rPr lang="he-IL" dirty="0">
                <a:latin typeface="David" pitchFamily="34" charset="-79"/>
                <a:cs typeface="David" pitchFamily="34" charset="-79"/>
              </a:rPr>
              <a:t>המצגת מחולקת לשני חלקים:</a:t>
            </a:r>
          </a:p>
          <a:p>
            <a:pPr algn="r" rtl="1">
              <a:lnSpc>
                <a:spcPct val="150000"/>
              </a:lnSpc>
              <a:buNone/>
            </a:pPr>
            <a:r>
              <a:rPr lang="he-IL" dirty="0">
                <a:latin typeface="David" pitchFamily="34" charset="-79"/>
                <a:cs typeface="David" pitchFamily="34" charset="-79"/>
              </a:rPr>
              <a:t>א. הסבר על תעשיית השבבים באופן כללי.</a:t>
            </a:r>
          </a:p>
          <a:p>
            <a:pPr algn="r" rtl="1">
              <a:lnSpc>
                <a:spcPct val="150000"/>
              </a:lnSpc>
              <a:buNone/>
            </a:pPr>
            <a:r>
              <a:rPr lang="he-IL" dirty="0">
                <a:latin typeface="David" pitchFamily="34" charset="-79"/>
                <a:cs typeface="David" pitchFamily="34" charset="-79"/>
              </a:rPr>
              <a:t>ב. הכימיה בתעשיית השבבים.</a:t>
            </a:r>
            <a:endParaRPr lang="en-US" dirty="0">
              <a:latin typeface="David" pitchFamily="34" charset="-79"/>
              <a:cs typeface="David" pitchFamily="34" charset="-79"/>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p:txBody>
          <a:bodyPr/>
          <a:lstStyle/>
          <a:p>
            <a:pPr algn="r" rtl="1" eaLnBrk="1" hangingPunct="1"/>
            <a:r>
              <a:rPr lang="he-IL" altLang="en-US" dirty="0">
                <a:latin typeface="David" pitchFamily="34" charset="-79"/>
                <a:cs typeface="David" pitchFamily="34" charset="-79"/>
              </a:rPr>
              <a:t>הם נמצאים בכל מקום סביבכם: </a:t>
            </a:r>
          </a:p>
          <a:p>
            <a:pPr lvl="1" algn="r" rtl="1" eaLnBrk="1" hangingPunct="1"/>
            <a:r>
              <a:rPr lang="he-IL" altLang="en-US" sz="2800" dirty="0">
                <a:latin typeface="David" pitchFamily="34" charset="-79"/>
                <a:cs typeface="David" pitchFamily="34" charset="-79"/>
              </a:rPr>
              <a:t>במכוניות</a:t>
            </a:r>
          </a:p>
          <a:p>
            <a:pPr lvl="1" algn="r" rtl="1" eaLnBrk="1" hangingPunct="1"/>
            <a:r>
              <a:rPr lang="he-IL" altLang="en-US" sz="2800" dirty="0">
                <a:latin typeface="David" pitchFamily="34" charset="-79"/>
                <a:cs typeface="David" pitchFamily="34" charset="-79"/>
              </a:rPr>
              <a:t>בטלפונים </a:t>
            </a:r>
            <a:r>
              <a:rPr lang="he-IL" altLang="en-US" sz="2800" dirty="0" err="1">
                <a:latin typeface="David" pitchFamily="34" charset="-79"/>
                <a:cs typeface="David" pitchFamily="34" charset="-79"/>
              </a:rPr>
              <a:t>הסלולרים</a:t>
            </a:r>
            <a:r>
              <a:rPr lang="he-IL" altLang="en-US" sz="2800" dirty="0">
                <a:latin typeface="David" pitchFamily="34" charset="-79"/>
                <a:cs typeface="David" pitchFamily="34" charset="-79"/>
              </a:rPr>
              <a:t> </a:t>
            </a:r>
            <a:endParaRPr lang="en-US" altLang="en-US" sz="2800" dirty="0">
              <a:latin typeface="David" pitchFamily="34" charset="-79"/>
              <a:cs typeface="David" pitchFamily="34" charset="-79"/>
            </a:endParaRPr>
          </a:p>
          <a:p>
            <a:pPr lvl="1" algn="r" rtl="1" eaLnBrk="1" hangingPunct="1"/>
            <a:r>
              <a:rPr lang="he-IL" altLang="en-US" sz="2800" dirty="0">
                <a:latin typeface="David" pitchFamily="34" charset="-79"/>
                <a:cs typeface="David" pitchFamily="34" charset="-79"/>
              </a:rPr>
              <a:t>במטוסים </a:t>
            </a:r>
            <a:r>
              <a:rPr lang="en-US" altLang="en-US" sz="2800" dirty="0">
                <a:latin typeface="David" pitchFamily="34" charset="-79"/>
                <a:cs typeface="David" pitchFamily="34" charset="-79"/>
              </a:rPr>
              <a:t> </a:t>
            </a:r>
          </a:p>
          <a:p>
            <a:pPr lvl="1" algn="r" rtl="1" eaLnBrk="1" hangingPunct="1"/>
            <a:r>
              <a:rPr lang="he-IL" altLang="en-US" sz="2800" dirty="0">
                <a:latin typeface="David" pitchFamily="34" charset="-79"/>
                <a:cs typeface="David" pitchFamily="34" charset="-79"/>
              </a:rPr>
              <a:t>במכונות כביסה</a:t>
            </a:r>
            <a:endParaRPr lang="en-US" altLang="en-US" sz="2800" dirty="0">
              <a:latin typeface="David" pitchFamily="34" charset="-79"/>
              <a:cs typeface="David" pitchFamily="34" charset="-79"/>
            </a:endParaRPr>
          </a:p>
          <a:p>
            <a:pPr lvl="1" algn="r" rtl="1" eaLnBrk="1" hangingPunct="1"/>
            <a:r>
              <a:rPr lang="he-IL" altLang="en-US" sz="2800" dirty="0">
                <a:latin typeface="David" pitchFamily="34" charset="-79"/>
                <a:cs typeface="David" pitchFamily="34" charset="-79"/>
              </a:rPr>
              <a:t>במחשבים </a:t>
            </a:r>
            <a:endParaRPr lang="en-US" altLang="en-US" sz="2800" dirty="0">
              <a:latin typeface="David" pitchFamily="34" charset="-79"/>
              <a:cs typeface="David" pitchFamily="34" charset="-79"/>
            </a:endParaRPr>
          </a:p>
          <a:p>
            <a:pPr lvl="1" algn="r" rtl="1" eaLnBrk="1" hangingPunct="1"/>
            <a:r>
              <a:rPr lang="he-IL" altLang="en-US" sz="2800" dirty="0">
                <a:latin typeface="David" pitchFamily="34" charset="-79"/>
                <a:cs typeface="David" pitchFamily="34" charset="-79"/>
              </a:rPr>
              <a:t>בשעונים </a:t>
            </a:r>
            <a:endParaRPr lang="en-US" altLang="en-US" sz="2800" dirty="0">
              <a:latin typeface="David" pitchFamily="34" charset="-79"/>
              <a:cs typeface="David" pitchFamily="34" charset="-79"/>
            </a:endParaRPr>
          </a:p>
          <a:p>
            <a:pPr lvl="1" algn="r" rtl="1" eaLnBrk="1" hangingPunct="1"/>
            <a:r>
              <a:rPr lang="he-IL" altLang="en-US" sz="2800" dirty="0">
                <a:latin typeface="David" pitchFamily="34" charset="-79"/>
                <a:cs typeface="David" pitchFamily="34" charset="-79"/>
              </a:rPr>
              <a:t>ועוד...</a:t>
            </a:r>
            <a:endParaRPr lang="en-US" altLang="en-US" dirty="0">
              <a:latin typeface="David" pitchFamily="34" charset="-79"/>
              <a:cs typeface="David" pitchFamily="34" charset="-79"/>
            </a:endParaRPr>
          </a:p>
        </p:txBody>
      </p:sp>
      <p:sp>
        <p:nvSpPr>
          <p:cNvPr id="6146" name="Rectangle 2"/>
          <p:cNvSpPr>
            <a:spLocks noGrp="1" noChangeArrowheads="1"/>
          </p:cNvSpPr>
          <p:nvPr>
            <p:ph type="title"/>
          </p:nvPr>
        </p:nvSpPr>
        <p:spPr>
          <a:xfrm>
            <a:off x="2209800" y="381000"/>
            <a:ext cx="6553200" cy="808038"/>
          </a:xfrm>
        </p:spPr>
        <p:txBody>
          <a:bodyPr/>
          <a:lstStyle/>
          <a:p>
            <a:pPr algn="ctr" rtl="1" eaLnBrk="1" hangingPunct="1"/>
            <a:r>
              <a:rPr lang="he-IL" altLang="en-US" dirty="0">
                <a:latin typeface="David" pitchFamily="34" charset="-79"/>
                <a:cs typeface="David" pitchFamily="34" charset="-79"/>
              </a:rPr>
              <a:t>האם ראיתם פעם שבב?</a:t>
            </a:r>
            <a:endParaRPr lang="en-US" altLang="en-US" dirty="0">
              <a:latin typeface="David" pitchFamily="34" charset="-79"/>
              <a:cs typeface="David" pitchFamily="34" charset="-79"/>
            </a:endParaRPr>
          </a:p>
        </p:txBody>
      </p:sp>
      <p:pic>
        <p:nvPicPr>
          <p:cNvPr id="6148" name="Picture 5" descr="ite_031l"/>
          <p:cNvPicPr>
            <a:picLocks noChangeAspect="1" noChangeArrowheads="1"/>
          </p:cNvPicPr>
          <p:nvPr/>
        </p:nvPicPr>
        <p:blipFill>
          <a:blip r:embed="rId3" cstate="print"/>
          <a:srcRect/>
          <a:stretch>
            <a:fillRect/>
          </a:stretch>
        </p:blipFill>
        <p:spPr bwMode="auto">
          <a:xfrm>
            <a:off x="152400" y="2133600"/>
            <a:ext cx="4762500" cy="31718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55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55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55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55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355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355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idx="1"/>
          </p:nvPr>
        </p:nvSpPr>
        <p:spPr>
          <a:xfrm>
            <a:off x="1066800" y="1524000"/>
            <a:ext cx="7772400" cy="2438400"/>
          </a:xfrm>
          <a:noFill/>
        </p:spPr>
        <p:txBody>
          <a:bodyPr>
            <a:normAutofit lnSpcReduction="10000"/>
          </a:bodyPr>
          <a:lstStyle/>
          <a:p>
            <a:pPr algn="r" rtl="1" eaLnBrk="1" hangingPunct="1"/>
            <a:r>
              <a:rPr lang="he-IL" altLang="en-US" sz="3400" dirty="0">
                <a:latin typeface="David" pitchFamily="34" charset="-79"/>
                <a:cs typeface="David" pitchFamily="34" charset="-79"/>
              </a:rPr>
              <a:t>אה, זה קל </a:t>
            </a:r>
            <a:r>
              <a:rPr lang="he-IL" altLang="en-US" sz="3400" dirty="0">
                <a:latin typeface="David" pitchFamily="34" charset="-79"/>
                <a:cs typeface="David" pitchFamily="34" charset="-79"/>
                <a:sym typeface="Wingdings" pitchFamily="2" charset="2"/>
              </a:rPr>
              <a:t></a:t>
            </a:r>
            <a:r>
              <a:rPr lang="he-IL" altLang="en-US" sz="3400" dirty="0">
                <a:latin typeface="David" pitchFamily="34" charset="-79"/>
                <a:cs typeface="David" pitchFamily="34" charset="-79"/>
              </a:rPr>
              <a:t>...</a:t>
            </a:r>
          </a:p>
          <a:p>
            <a:pPr lvl="1" algn="r" rtl="1" eaLnBrk="1" hangingPunct="1"/>
            <a:r>
              <a:rPr lang="he-IL" altLang="en-US" sz="3000" dirty="0">
                <a:latin typeface="David" pitchFamily="34" charset="-79"/>
                <a:cs typeface="David" pitchFamily="34" charset="-79"/>
              </a:rPr>
              <a:t>הציבו כ-30 מיליון טרנזיסטורים על שטח בגודל ציפורן האגודל שלכם. חברו אותם ביניהם ומנעו כל לכלוך.</a:t>
            </a:r>
          </a:p>
          <a:p>
            <a:pPr lvl="1" algn="r" rtl="1" eaLnBrk="1" hangingPunct="1"/>
            <a:r>
              <a:rPr lang="he-IL" altLang="en-US" sz="3000" dirty="0">
                <a:latin typeface="David" pitchFamily="34" charset="-79"/>
                <a:cs typeface="David" pitchFamily="34" charset="-79"/>
              </a:rPr>
              <a:t>אז...השבב בנוי ממספר רב של טרנזיסטורים.</a:t>
            </a:r>
            <a:endParaRPr lang="en-US" altLang="en-US" sz="3000" dirty="0">
              <a:latin typeface="David" pitchFamily="34" charset="-79"/>
              <a:cs typeface="David" pitchFamily="34" charset="-79"/>
            </a:endParaRPr>
          </a:p>
          <a:p>
            <a:pPr eaLnBrk="1" hangingPunct="1"/>
            <a:endParaRPr lang="en-US" altLang="en-US" sz="3400" dirty="0">
              <a:latin typeface="David" pitchFamily="34" charset="-79"/>
              <a:cs typeface="David" pitchFamily="34" charset="-79"/>
            </a:endParaRPr>
          </a:p>
        </p:txBody>
      </p:sp>
      <p:sp>
        <p:nvSpPr>
          <p:cNvPr id="38914" name="Rectangle 2"/>
          <p:cNvSpPr>
            <a:spLocks noGrp="1" noChangeArrowheads="1"/>
          </p:cNvSpPr>
          <p:nvPr>
            <p:ph type="title"/>
          </p:nvPr>
        </p:nvSpPr>
        <p:spPr>
          <a:xfrm>
            <a:off x="0" y="457200"/>
            <a:ext cx="7543800" cy="685800"/>
          </a:xfrm>
        </p:spPr>
        <p:txBody>
          <a:bodyPr>
            <a:normAutofit fontScale="90000"/>
          </a:bodyPr>
          <a:lstStyle/>
          <a:p>
            <a:pPr algn="r" rtl="1" eaLnBrk="1" hangingPunct="1"/>
            <a:r>
              <a:rPr lang="he-IL" altLang="en-US" dirty="0">
                <a:latin typeface="David" pitchFamily="34" charset="-79"/>
                <a:cs typeface="David" pitchFamily="34" charset="-79"/>
              </a:rPr>
              <a:t>אז איך באינטל בונים שבב?</a:t>
            </a:r>
            <a:endParaRPr lang="en-US" altLang="en-US" dirty="0">
              <a:latin typeface="David" pitchFamily="34" charset="-79"/>
              <a:cs typeface="David" pitchFamily="34" charset="-79"/>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697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69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228600"/>
            <a:ext cx="8229600" cy="1143000"/>
          </a:xfrm>
        </p:spPr>
        <p:txBody>
          <a:bodyPr/>
          <a:lstStyle/>
          <a:p>
            <a:pPr algn="r" rtl="1"/>
            <a:r>
              <a:rPr lang="he-IL" dirty="0">
                <a:latin typeface="David" pitchFamily="34" charset="-79"/>
                <a:cs typeface="David" pitchFamily="34" charset="-79"/>
              </a:rPr>
              <a:t>מהו טרנזיסטור?</a:t>
            </a:r>
            <a:endParaRPr lang="en-US" dirty="0">
              <a:latin typeface="David" pitchFamily="34" charset="-79"/>
              <a:cs typeface="David" pitchFamily="34" charset="-79"/>
            </a:endParaRPr>
          </a:p>
        </p:txBody>
      </p:sp>
      <p:sp>
        <p:nvSpPr>
          <p:cNvPr id="2" name="Content Placeholder 1"/>
          <p:cNvSpPr>
            <a:spLocks noGrp="1"/>
          </p:cNvSpPr>
          <p:nvPr>
            <p:ph idx="1"/>
          </p:nvPr>
        </p:nvSpPr>
        <p:spPr/>
        <p:txBody>
          <a:bodyPr>
            <a:normAutofit/>
          </a:bodyPr>
          <a:lstStyle/>
          <a:p>
            <a:pPr algn="r" rtl="1">
              <a:buFont typeface="Wingdings" pitchFamily="2" charset="2"/>
              <a:buChar char="Ø"/>
            </a:pPr>
            <a:r>
              <a:rPr lang="he-IL" altLang="en-US" dirty="0">
                <a:latin typeface="David" pitchFamily="34" charset="-79"/>
                <a:cs typeface="David" pitchFamily="34" charset="-79"/>
              </a:rPr>
              <a:t>טרנזיסטור הינו מתג פשוט שאפשר להדליק על ידי אספקת מתח חשמלי.</a:t>
            </a:r>
          </a:p>
          <a:p>
            <a:pPr algn="r" rtl="1">
              <a:buFont typeface="Wingdings" pitchFamily="2" charset="2"/>
              <a:buChar char="Ø"/>
            </a:pPr>
            <a:r>
              <a:rPr lang="he-IL" altLang="en-US" dirty="0">
                <a:latin typeface="David" pitchFamily="34" charset="-79"/>
                <a:cs typeface="David" pitchFamily="34" charset="-79"/>
              </a:rPr>
              <a:t>ניתן לחבר מספר טרנזיסטורים ביחד ולבצע פונקציות לוגיות- כלומר מספר משימות יחד.</a:t>
            </a:r>
          </a:p>
          <a:p>
            <a:pPr algn="r" rtl="1">
              <a:buFont typeface="Wingdings" pitchFamily="2" charset="2"/>
              <a:buChar char="Ø"/>
            </a:pPr>
            <a:r>
              <a:rPr lang="he-IL" altLang="en-US" dirty="0">
                <a:latin typeface="David" pitchFamily="34" charset="-79"/>
                <a:cs typeface="David" pitchFamily="34" charset="-79"/>
              </a:rPr>
              <a:t>כאמור, שבב מורכב ממספר רב מאוד של טרנזיסטורים, לפיכך:</a:t>
            </a:r>
          </a:p>
          <a:p>
            <a:pPr algn="r" rtl="1">
              <a:lnSpc>
                <a:spcPct val="90000"/>
              </a:lnSpc>
              <a:buFont typeface="Wingdings" pitchFamily="2" charset="2"/>
              <a:buChar char="Ø"/>
            </a:pPr>
            <a:r>
              <a:rPr lang="he-IL" altLang="en-US" sz="2400" dirty="0">
                <a:latin typeface="David" pitchFamily="34" charset="-79"/>
                <a:cs typeface="David" pitchFamily="34" charset="-79"/>
              </a:rPr>
              <a:t>השבבים הם </a:t>
            </a:r>
            <a:r>
              <a:rPr lang="he-IL" altLang="en-US" sz="2400" dirty="0" err="1">
                <a:latin typeface="David" pitchFamily="34" charset="-79"/>
                <a:cs typeface="David" pitchFamily="34" charset="-79"/>
              </a:rPr>
              <a:t>ה'מוח</a:t>
            </a:r>
            <a:r>
              <a:rPr lang="he-IL" altLang="en-US" sz="2400" dirty="0">
                <a:latin typeface="David" pitchFamily="34" charset="-79"/>
                <a:cs typeface="David" pitchFamily="34" charset="-79"/>
              </a:rPr>
              <a:t>' של המכשירים</a:t>
            </a:r>
            <a:endParaRPr lang="en-US" altLang="en-US" sz="2400" dirty="0">
              <a:latin typeface="David" pitchFamily="34" charset="-79"/>
              <a:cs typeface="David" pitchFamily="34" charset="-79"/>
            </a:endParaRPr>
          </a:p>
          <a:p>
            <a:pPr lvl="2" algn="r" rtl="1">
              <a:lnSpc>
                <a:spcPct val="90000"/>
              </a:lnSpc>
              <a:buFont typeface="Wingdings" pitchFamily="2" charset="2"/>
              <a:buChar char="Ø"/>
            </a:pPr>
            <a:r>
              <a:rPr lang="he-IL" altLang="en-US" sz="2400" dirty="0">
                <a:latin typeface="David" pitchFamily="34" charset="-79"/>
                <a:cs typeface="David" pitchFamily="34" charset="-79"/>
              </a:rPr>
              <a:t>הם מסוגלים לחשב בעיות מתמטיות מורכבות</a:t>
            </a:r>
            <a:endParaRPr lang="en-US" altLang="en-US" sz="2400" dirty="0">
              <a:latin typeface="David" pitchFamily="34" charset="-79"/>
              <a:cs typeface="David" pitchFamily="34" charset="-79"/>
            </a:endParaRPr>
          </a:p>
          <a:p>
            <a:pPr lvl="2" algn="r" rtl="1">
              <a:lnSpc>
                <a:spcPct val="90000"/>
              </a:lnSpc>
              <a:buFont typeface="Wingdings" pitchFamily="2" charset="2"/>
              <a:buChar char="Ø"/>
            </a:pPr>
            <a:r>
              <a:rPr lang="he-IL" altLang="en-US" sz="2400" dirty="0">
                <a:latin typeface="David" pitchFamily="34" charset="-79"/>
                <a:cs typeface="David" pitchFamily="34" charset="-79"/>
              </a:rPr>
              <a:t>להפעיל פונקציות לוגיות רבות</a:t>
            </a:r>
            <a:endParaRPr lang="en-US" altLang="en-US" sz="2400" dirty="0">
              <a:latin typeface="David" pitchFamily="34" charset="-79"/>
              <a:cs typeface="David" pitchFamily="34" charset="-79"/>
            </a:endParaRPr>
          </a:p>
          <a:p>
            <a:pPr lvl="2" algn="r" rtl="1">
              <a:lnSpc>
                <a:spcPct val="90000"/>
              </a:lnSpc>
              <a:buFont typeface="Wingdings" pitchFamily="2" charset="2"/>
              <a:buChar char="Ø"/>
            </a:pPr>
            <a:r>
              <a:rPr lang="he-IL" altLang="en-US" sz="2400" dirty="0">
                <a:latin typeface="David" pitchFamily="34" charset="-79"/>
                <a:cs typeface="David" pitchFamily="34" charset="-79"/>
              </a:rPr>
              <a:t>לבצע כל סוג של עיבוד נתונים</a:t>
            </a:r>
            <a:endParaRPr lang="en-US" altLang="en-US" sz="2400" dirty="0">
              <a:latin typeface="David" pitchFamily="34" charset="-79"/>
              <a:cs typeface="David" pitchFamily="34" charset="-79"/>
            </a:endParaRPr>
          </a:p>
          <a:p>
            <a:pPr algn="r" rtl="1">
              <a:buFont typeface="Wingdings" pitchFamily="2" charset="2"/>
              <a:buChar char="Ø"/>
            </a:pPr>
            <a:endParaRPr lang="he-IL" altLang="en-US" dirty="0">
              <a:latin typeface="David" pitchFamily="34" charset="-79"/>
              <a:cs typeface="David" pitchFamily="34" charset="-79"/>
            </a:endParaRPr>
          </a:p>
          <a:p>
            <a:pPr algn="r" rtl="1">
              <a:buNone/>
            </a:pPr>
            <a:endParaRPr lang="he-IL" altLang="en-US" dirty="0">
              <a:latin typeface="David" pitchFamily="34" charset="-79"/>
              <a:cs typeface="David" pitchFamily="34" charset="-79"/>
            </a:endParaRPr>
          </a:p>
          <a:p>
            <a:pPr algn="r" rtl="1">
              <a:buFont typeface="Wingdings" pitchFamily="2" charset="2"/>
              <a:buChar char="Ø"/>
            </a:pPr>
            <a:endParaRPr lang="en-US" dirty="0">
              <a:latin typeface="David" pitchFamily="34" charset="-79"/>
              <a:cs typeface="David" pitchFamily="34" charset="-79"/>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3657600" y="1219200"/>
            <a:ext cx="5257800" cy="4373563"/>
          </a:xfrm>
        </p:spPr>
        <p:txBody>
          <a:bodyPr>
            <a:normAutofit/>
          </a:bodyPr>
          <a:lstStyle/>
          <a:p>
            <a:pPr lvl="1" algn="r" rtl="1" eaLnBrk="1" hangingPunct="1">
              <a:lnSpc>
                <a:spcPct val="150000"/>
              </a:lnSpc>
            </a:pPr>
            <a:r>
              <a:rPr lang="he-IL" altLang="en-US" dirty="0">
                <a:latin typeface="David" pitchFamily="34" charset="-79"/>
                <a:cs typeface="David" pitchFamily="34" charset="-79"/>
              </a:rPr>
              <a:t>תהליך ייצור השבבים מבוסס על ה- </a:t>
            </a:r>
            <a:r>
              <a:rPr lang="en-US" altLang="en-US" dirty="0">
                <a:latin typeface="David" pitchFamily="34" charset="-79"/>
                <a:cs typeface="David" pitchFamily="34" charset="-79"/>
              </a:rPr>
              <a:t>Si</a:t>
            </a:r>
            <a:endParaRPr lang="he-IL" altLang="en-US" dirty="0">
              <a:latin typeface="David" pitchFamily="34" charset="-79"/>
              <a:cs typeface="David" pitchFamily="34" charset="-79"/>
            </a:endParaRPr>
          </a:p>
          <a:p>
            <a:pPr lvl="1" algn="r" rtl="1" eaLnBrk="1" hangingPunct="1">
              <a:lnSpc>
                <a:spcPct val="150000"/>
              </a:lnSpc>
            </a:pPr>
            <a:r>
              <a:rPr lang="he-IL" altLang="en-US" dirty="0">
                <a:latin typeface="David" pitchFamily="34" charset="-79"/>
                <a:cs typeface="David" pitchFamily="34" charset="-79"/>
              </a:rPr>
              <a:t>חול ים מעובד לסיליקון, </a:t>
            </a:r>
            <a:r>
              <a:rPr lang="en-US" altLang="en-US" dirty="0">
                <a:latin typeface="David" pitchFamily="34" charset="-79"/>
                <a:cs typeface="David" pitchFamily="34" charset="-79"/>
              </a:rPr>
              <a:t>Si</a:t>
            </a:r>
          </a:p>
          <a:p>
            <a:pPr lvl="1" algn="r" rtl="1" eaLnBrk="1" hangingPunct="1">
              <a:lnSpc>
                <a:spcPct val="150000"/>
              </a:lnSpc>
            </a:pPr>
            <a:r>
              <a:rPr lang="he-IL" altLang="en-US" dirty="0">
                <a:latin typeface="David" pitchFamily="34" charset="-79"/>
                <a:cs typeface="David" pitchFamily="34" charset="-79"/>
              </a:rPr>
              <a:t>גביש סיליקון ענק (מטיל) נפרס לפרוסות</a:t>
            </a:r>
          </a:p>
          <a:p>
            <a:pPr lvl="1" algn="r" rtl="1" eaLnBrk="1" hangingPunct="1">
              <a:lnSpc>
                <a:spcPct val="150000"/>
              </a:lnSpc>
            </a:pPr>
            <a:r>
              <a:rPr lang="he-IL" altLang="en-US" dirty="0">
                <a:latin typeface="David" pitchFamily="34" charset="-79"/>
                <a:cs typeface="David" pitchFamily="34" charset="-79"/>
              </a:rPr>
              <a:t>כל פרוסה עוברת ליטוש – וזוהי פרוסת הסיליקון שלנו</a:t>
            </a:r>
          </a:p>
          <a:p>
            <a:pPr lvl="1" algn="r" rtl="1" eaLnBrk="1" hangingPunct="1">
              <a:lnSpc>
                <a:spcPct val="150000"/>
              </a:lnSpc>
              <a:buFont typeface="Wingdings" pitchFamily="2" charset="2"/>
              <a:buNone/>
            </a:pPr>
            <a:r>
              <a:rPr lang="en-US" altLang="en-US" dirty="0">
                <a:latin typeface="David" pitchFamily="34" charset="-79"/>
                <a:cs typeface="David" pitchFamily="34" charset="-79"/>
              </a:rPr>
              <a:t>	</a:t>
            </a:r>
          </a:p>
        </p:txBody>
      </p:sp>
      <p:sp>
        <p:nvSpPr>
          <p:cNvPr id="3" name="Title 2"/>
          <p:cNvSpPr>
            <a:spLocks noGrp="1"/>
          </p:cNvSpPr>
          <p:nvPr>
            <p:ph type="title"/>
          </p:nvPr>
        </p:nvSpPr>
        <p:spPr/>
        <p:txBody>
          <a:bodyPr/>
          <a:lstStyle/>
          <a:p>
            <a:pPr algn="r" rtl="1"/>
            <a:r>
              <a:rPr lang="he-IL" dirty="0">
                <a:latin typeface="David" pitchFamily="34" charset="-79"/>
                <a:cs typeface="David" pitchFamily="34" charset="-79"/>
              </a:rPr>
              <a:t>שלבי תהליך ייצור השבבים</a:t>
            </a:r>
            <a:endParaRPr lang="en-US" dirty="0">
              <a:latin typeface="David" pitchFamily="34" charset="-79"/>
              <a:cs typeface="David" pitchFamily="34" charset="-79"/>
            </a:endParaRPr>
          </a:p>
        </p:txBody>
      </p:sp>
      <p:pic>
        <p:nvPicPr>
          <p:cNvPr id="5" name="Picture 4" descr="resourcefile"/>
          <p:cNvPicPr>
            <a:picLocks noChangeAspect="1" noChangeArrowheads="1"/>
          </p:cNvPicPr>
          <p:nvPr/>
        </p:nvPicPr>
        <p:blipFill>
          <a:blip r:embed="rId2" cstate="print"/>
          <a:srcRect/>
          <a:stretch>
            <a:fillRect/>
          </a:stretch>
        </p:blipFill>
        <p:spPr bwMode="auto">
          <a:xfrm>
            <a:off x="0" y="1219200"/>
            <a:ext cx="3568700" cy="5638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7"/>
          <p:cNvSpPr>
            <a:spLocks noGrp="1" noChangeArrowheads="1"/>
          </p:cNvSpPr>
          <p:nvPr>
            <p:ph type="title"/>
          </p:nvPr>
        </p:nvSpPr>
        <p:spPr>
          <a:xfrm>
            <a:off x="609600" y="381000"/>
            <a:ext cx="7543800" cy="808038"/>
          </a:xfrm>
          <a:noFill/>
        </p:spPr>
        <p:txBody>
          <a:bodyPr/>
          <a:lstStyle/>
          <a:p>
            <a:pPr algn="r" rtl="1"/>
            <a:r>
              <a:rPr lang="he-IL" dirty="0">
                <a:latin typeface="David" pitchFamily="34" charset="-79"/>
                <a:cs typeface="David" pitchFamily="34" charset="-79"/>
              </a:rPr>
              <a:t>תהליך ייצור השבבים</a:t>
            </a:r>
            <a:r>
              <a:rPr lang="en-US" dirty="0">
                <a:latin typeface="David" pitchFamily="34" charset="-79"/>
                <a:cs typeface="David" pitchFamily="34" charset="-79"/>
              </a:rPr>
              <a:t> </a:t>
            </a:r>
            <a:r>
              <a:rPr lang="he-IL" dirty="0">
                <a:latin typeface="David" pitchFamily="34" charset="-79"/>
                <a:cs typeface="David" pitchFamily="34" charset="-79"/>
              </a:rPr>
              <a:t>-המשך</a:t>
            </a:r>
            <a:endParaRPr lang="en-US" altLang="en-US" dirty="0"/>
          </a:p>
        </p:txBody>
      </p:sp>
      <p:pic>
        <p:nvPicPr>
          <p:cNvPr id="43010" name="Picture 9">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a:off x="-351388" y="3276600"/>
            <a:ext cx="6067976" cy="3581400"/>
          </a:xfrm>
          <a:prstGeom prst="rect">
            <a:avLst/>
          </a:prstGeom>
          <a:noFill/>
          <a:ln w="9525">
            <a:noFill/>
            <a:miter lim="800000"/>
            <a:headEnd/>
            <a:tailEnd/>
          </a:ln>
        </p:spPr>
      </p:pic>
      <p:pic>
        <p:nvPicPr>
          <p:cNvPr id="43011" name="Picture 8">
            <a:extLst>
              <a:ext uri="{C183D7F6-B498-43B3-948B-1728B52AA6E4}">
                <adec:decorative xmlns:adec="http://schemas.microsoft.com/office/drawing/2017/decorative" val="1"/>
              </a:ext>
            </a:extLst>
          </p:cNvPr>
          <p:cNvPicPr>
            <a:picLocks noChangeAspect="1" noChangeArrowheads="1"/>
          </p:cNvPicPr>
          <p:nvPr/>
        </p:nvPicPr>
        <p:blipFill>
          <a:blip r:embed="rId4" cstate="print"/>
          <a:srcRect/>
          <a:stretch>
            <a:fillRect/>
          </a:stretch>
        </p:blipFill>
        <p:spPr bwMode="auto">
          <a:xfrm>
            <a:off x="3276600" y="1828800"/>
            <a:ext cx="5834843" cy="3200400"/>
          </a:xfrm>
          <a:prstGeom prst="rect">
            <a:avLst/>
          </a:prstGeom>
          <a:noFill/>
          <a:ln w="9525">
            <a:noFill/>
            <a:miter lim="800000"/>
            <a:headEnd/>
            <a:tailEnd/>
          </a:ln>
        </p:spPr>
      </p:pic>
      <p:sp>
        <p:nvSpPr>
          <p:cNvPr id="43015" name="Rectangle 3"/>
          <p:cNvSpPr>
            <a:spLocks noGrp="1" noChangeArrowheads="1"/>
          </p:cNvSpPr>
          <p:nvPr>
            <p:ph idx="1"/>
          </p:nvPr>
        </p:nvSpPr>
        <p:spPr>
          <a:xfrm>
            <a:off x="533400" y="1219200"/>
            <a:ext cx="5410200" cy="719137"/>
          </a:xfrm>
        </p:spPr>
        <p:txBody>
          <a:bodyPr/>
          <a:lstStyle/>
          <a:p>
            <a:pPr algn="r" rtl="1">
              <a:spcBef>
                <a:spcPct val="50000"/>
              </a:spcBef>
              <a:buClrTx/>
              <a:buSzTx/>
              <a:buFontTx/>
              <a:buNone/>
            </a:pPr>
            <a:r>
              <a:rPr lang="he-IL" altLang="en-US" sz="2600" dirty="0">
                <a:latin typeface="David" pitchFamily="34" charset="-79"/>
                <a:cs typeface="David" pitchFamily="34" charset="-79"/>
              </a:rPr>
              <a:t>השבבים נבנים על שטח פנים נקי זה</a:t>
            </a:r>
          </a:p>
        </p:txBody>
      </p:sp>
      <p:sp>
        <p:nvSpPr>
          <p:cNvPr id="43013" name="Rectangle 10">
            <a:extLst>
              <a:ext uri="{C183D7F6-B498-43B3-948B-1728B52AA6E4}">
                <adec:decorative xmlns:adec="http://schemas.microsoft.com/office/drawing/2017/decorative" val="1"/>
              </a:ext>
            </a:extLst>
          </p:cNvPr>
          <p:cNvSpPr>
            <a:spLocks noChangeArrowheads="1"/>
          </p:cNvSpPr>
          <p:nvPr/>
        </p:nvSpPr>
        <p:spPr bwMode="auto">
          <a:xfrm>
            <a:off x="3124200" y="1600200"/>
            <a:ext cx="1219200" cy="1219200"/>
          </a:xfrm>
          <a:prstGeom prst="rect">
            <a:avLst/>
          </a:prstGeom>
          <a:solidFill>
            <a:schemeClr val="bg1"/>
          </a:solidFill>
          <a:ln w="9525">
            <a:noFill/>
            <a:miter lim="800000"/>
            <a:headEnd/>
            <a:tailEnd/>
          </a:ln>
        </p:spPr>
        <p:txBody>
          <a:bodyPr wrap="none" anchor="ctr"/>
          <a:lstStyle/>
          <a:p>
            <a:pPr eaLnBrk="1" hangingPunct="1"/>
            <a:endParaRPr lang="en-US" altLang="en-US"/>
          </a:p>
        </p:txBody>
      </p:sp>
      <p:sp>
        <p:nvSpPr>
          <p:cNvPr id="43014" name="Rectangle 11">
            <a:extLst>
              <a:ext uri="{C183D7F6-B498-43B3-948B-1728B52AA6E4}">
                <adec:decorative xmlns:adec="http://schemas.microsoft.com/office/drawing/2017/decorative" val="1"/>
              </a:ext>
            </a:extLst>
          </p:cNvPr>
          <p:cNvSpPr>
            <a:spLocks noChangeArrowheads="1"/>
          </p:cNvSpPr>
          <p:nvPr/>
        </p:nvSpPr>
        <p:spPr bwMode="auto">
          <a:xfrm>
            <a:off x="32556" y="2819400"/>
            <a:ext cx="820449" cy="1219200"/>
          </a:xfrm>
          <a:prstGeom prst="rect">
            <a:avLst/>
          </a:prstGeom>
          <a:solidFill>
            <a:schemeClr val="bg1"/>
          </a:solidFill>
          <a:ln w="9525">
            <a:noFill/>
            <a:miter lim="800000"/>
            <a:headEnd/>
            <a:tailEnd/>
          </a:ln>
        </p:spPr>
        <p:txBody>
          <a:bodyPr wrap="none" anchor="ctr"/>
          <a:lstStyle/>
          <a:p>
            <a:pPr eaLnBrk="1" hangingPunct="1"/>
            <a:endParaRPr lang="en-US" altLang="en-US"/>
          </a:p>
        </p:txBody>
      </p:sp>
      <p:sp>
        <p:nvSpPr>
          <p:cNvPr id="43016" name="Text Box 13"/>
          <p:cNvSpPr txBox="1">
            <a:spLocks noChangeArrowheads="1"/>
          </p:cNvSpPr>
          <p:nvPr/>
        </p:nvSpPr>
        <p:spPr bwMode="auto">
          <a:xfrm>
            <a:off x="6553200" y="3733800"/>
            <a:ext cx="1676400" cy="1054100"/>
          </a:xfrm>
          <a:prstGeom prst="rect">
            <a:avLst/>
          </a:prstGeom>
          <a:solidFill>
            <a:schemeClr val="bg1"/>
          </a:solidFill>
          <a:ln w="9525">
            <a:noFill/>
            <a:miter lim="800000"/>
            <a:headEnd/>
            <a:tailEnd/>
          </a:ln>
        </p:spPr>
        <p:txBody>
          <a:bodyPr>
            <a:spAutoFit/>
          </a:bodyPr>
          <a:lstStyle/>
          <a:p>
            <a:pPr algn="r" rtl="1" eaLnBrk="1" hangingPunct="1">
              <a:spcBef>
                <a:spcPct val="50000"/>
              </a:spcBef>
            </a:pPr>
            <a:r>
              <a:rPr lang="he-IL" altLang="en-US" dirty="0"/>
              <a:t>גביש סיליקון (מטיל)</a:t>
            </a:r>
          </a:p>
          <a:p>
            <a:pPr eaLnBrk="1" hangingPunct="1">
              <a:spcBef>
                <a:spcPct val="50000"/>
              </a:spcBef>
            </a:pPr>
            <a:endParaRPr lang="en-US" altLang="en-US" dirty="0"/>
          </a:p>
        </p:txBody>
      </p:sp>
      <p:sp>
        <p:nvSpPr>
          <p:cNvPr id="43017" name="Text Box 14"/>
          <p:cNvSpPr txBox="1">
            <a:spLocks noChangeArrowheads="1"/>
          </p:cNvSpPr>
          <p:nvPr/>
        </p:nvSpPr>
        <p:spPr bwMode="auto">
          <a:xfrm>
            <a:off x="2438400" y="5638800"/>
            <a:ext cx="1828800" cy="779463"/>
          </a:xfrm>
          <a:prstGeom prst="rect">
            <a:avLst/>
          </a:prstGeom>
          <a:solidFill>
            <a:schemeClr val="bg1"/>
          </a:solidFill>
          <a:ln w="9525">
            <a:noFill/>
            <a:miter lim="800000"/>
            <a:headEnd/>
            <a:tailEnd/>
          </a:ln>
        </p:spPr>
        <p:txBody>
          <a:bodyPr>
            <a:spAutoFit/>
          </a:bodyPr>
          <a:lstStyle/>
          <a:p>
            <a:pPr algn="r" rtl="1" eaLnBrk="1" hangingPunct="1">
              <a:spcBef>
                <a:spcPct val="50000"/>
              </a:spcBef>
            </a:pPr>
            <a:r>
              <a:rPr lang="he-IL" altLang="en-US" dirty="0">
                <a:latin typeface="David" pitchFamily="34" charset="-79"/>
                <a:cs typeface="David" pitchFamily="34" charset="-79"/>
              </a:rPr>
              <a:t>פרוסה מלוטשת</a:t>
            </a:r>
          </a:p>
          <a:p>
            <a:pPr eaLnBrk="1" hangingPunct="1">
              <a:spcBef>
                <a:spcPct val="50000"/>
              </a:spcBef>
            </a:pPr>
            <a:endParaRPr lang="en-US" altLang="en-US" dirty="0">
              <a:latin typeface="David" pitchFamily="34" charset="-79"/>
              <a:cs typeface="David" pitchFamily="34" charset="-79"/>
            </a:endParaRP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1818</TotalTime>
  <Words>1083</Words>
  <Application>Microsoft Office PowerPoint</Application>
  <PresentationFormat>On-screen Show (4:3)</PresentationFormat>
  <Paragraphs>122</Paragraphs>
  <Slides>20</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Calibri</vt:lpstr>
      <vt:lpstr>Cambria Math</vt:lpstr>
      <vt:lpstr>Courier New</vt:lpstr>
      <vt:lpstr>David</vt:lpstr>
      <vt:lpstr>Lucida Sans Unicode</vt:lpstr>
      <vt:lpstr>Verdana</vt:lpstr>
      <vt:lpstr>Wingdings</vt:lpstr>
      <vt:lpstr>Wingdings 2</vt:lpstr>
      <vt:lpstr>Wingdings 3</vt:lpstr>
      <vt:lpstr>Concourse</vt:lpstr>
      <vt:lpstr>And Chemistry  </vt:lpstr>
      <vt:lpstr>אינטל בכללי..... </vt:lpstr>
      <vt:lpstr>ומה לאינטל וכימיה?</vt:lpstr>
      <vt:lpstr>שבבים והכימיה שביניהם</vt:lpstr>
      <vt:lpstr>האם ראיתם פעם שבב?</vt:lpstr>
      <vt:lpstr>אז איך באינטל בונים שבב?</vt:lpstr>
      <vt:lpstr>מהו טרנזיסטור?</vt:lpstr>
      <vt:lpstr>שלבי תהליך ייצור השבבים</vt:lpstr>
      <vt:lpstr>תהליך ייצור השבבים -המשך</vt:lpstr>
      <vt:lpstr>תהליך ייצור השבבים </vt:lpstr>
      <vt:lpstr>יוצרים צורות על הסיליקון</vt:lpstr>
      <vt:lpstr>ומה הכימיה בכל התהליך הזה?</vt:lpstr>
      <vt:lpstr>יתרונות הסיליקון, Si</vt:lpstr>
      <vt:lpstr>מדוע ישנו צורך בבידוד?</vt:lpstr>
      <vt:lpstr>התהליכים הכימיים ליצירת המבודדים</vt:lpstr>
      <vt:lpstr>תגובות כימיות ליצירת סיליקון אוקסיד</vt:lpstr>
      <vt:lpstr>תגובה כימית ליצירת הניטריד</vt:lpstr>
      <vt:lpstr>חסרונות הסילן, SiH4 </vt:lpstr>
      <vt:lpstr>כיצד מתגברים על חסרון זה?</vt:lpstr>
      <vt:lpstr>מסקנה: קיים קשר הדוק בין הייטק לכימיה.  מי מכם חושב שהוא אכן מתאים לעבוד ככימאי בחברות הייטק?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Khoury</dc:creator>
  <cp:lastModifiedBy>Shelly Livne</cp:lastModifiedBy>
  <cp:revision>4</cp:revision>
  <dcterms:created xsi:type="dcterms:W3CDTF">2014-12-28T12:59:04Z</dcterms:created>
  <dcterms:modified xsi:type="dcterms:W3CDTF">2025-03-25T12:10:02Z</dcterms:modified>
</cp:coreProperties>
</file>