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0" r:id="rId5"/>
    <p:sldId id="259" r:id="rId6"/>
    <p:sldId id="262" r:id="rId7"/>
    <p:sldId id="261" r:id="rId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6" d="100"/>
          <a:sy n="76" d="100"/>
        </p:scale>
        <p:origin x="485"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e-IL"/>
              <a:t>לחץ כדי לערוך סגנון כותרת של תבנית בסיס</a:t>
            </a:r>
            <a:endParaRPr kumimoji="0" lang="en-US"/>
          </a:p>
        </p:txBody>
      </p:sp>
      <p:sp>
        <p:nvSpPr>
          <p:cNvPr id="28" name="מציין מיקום של תאריך 27"/>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17" name="מציין מיקום של כותרת תחתונה 16"/>
          <p:cNvSpPr>
            <a:spLocks noGrp="1"/>
          </p:cNvSpPr>
          <p:nvPr>
            <p:ph type="ftr" sz="quarter" idx="11"/>
          </p:nvPr>
        </p:nvSpPr>
        <p:spPr/>
        <p:txBody>
          <a:bodyPr/>
          <a:lstStyle/>
          <a:p>
            <a:endParaRPr lang="he-IL"/>
          </a:p>
        </p:txBody>
      </p:sp>
      <p:sp>
        <p:nvSpPr>
          <p:cNvPr id="29" name="מציין מיקום של מספר שקופית 28"/>
          <p:cNvSpPr>
            <a:spLocks noGrp="1"/>
          </p:cNvSpPr>
          <p:nvPr>
            <p:ph type="sldNum" sz="quarter" idx="12"/>
          </p:nvPr>
        </p:nvSpPr>
        <p:spPr/>
        <p:txBody>
          <a:bodyPr/>
          <a:lstStyle/>
          <a:p>
            <a:fld id="{19479C79-C807-4A72-A79E-B3A31D051610}" type="slidenum">
              <a:rPr lang="he-IL" smtClean="0"/>
              <a:t>‹#›</a:t>
            </a:fld>
            <a:endParaRPr lang="he-IL"/>
          </a:p>
        </p:txBody>
      </p:sp>
      <p:sp>
        <p:nvSpPr>
          <p:cNvPr id="9" name="כותרת משנה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a:xfrm>
            <a:off x="7924800" y="6416675"/>
            <a:ext cx="762000" cy="365125"/>
          </a:xfrm>
        </p:spPr>
        <p:txBody>
          <a:bodyPr/>
          <a:lstStyle/>
          <a:p>
            <a:fld id="{19479C79-C807-4A72-A79E-B3A31D051610}" type="slidenum">
              <a:rPr lang="he-IL" smtClean="0"/>
              <a:t>‹#›</a:t>
            </a:fld>
            <a:endParaRPr lang="he-I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תוכן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4" name="מציין מיקום טקסט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6" name="מציין מיקום תוכן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4" name="מציין מיקום תוכן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5" name="מציין מיקום של תאריך 4"/>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e-IL">
                <a:solidFill>
                  <a:schemeClr val="lt1"/>
                </a:solidFill>
                <a:latin typeface="+mn-lt"/>
                <a:ea typeface="+mn-ea"/>
                <a:cs typeface="+mn-cs"/>
              </a:rPr>
              <a:t>לחץ על הסמל כדי להוסיף תמונה</a:t>
            </a:r>
            <a:endParaRPr kumimoji="0" lang="en-US" dirty="0">
              <a:solidFill>
                <a:schemeClr val="lt1"/>
              </a:solidFill>
              <a:latin typeface="+mn-lt"/>
              <a:ea typeface="+mn-ea"/>
              <a:cs typeface="+mn-cs"/>
            </a:endParaRPr>
          </a:p>
        </p:txBody>
      </p:sp>
      <p:sp>
        <p:nvSpPr>
          <p:cNvPr id="4" name="מציין מיקום טקסט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4CA5319-99CD-44FB-B31C-4BB014D37173}" type="datetimeFigureOut">
              <a:rPr lang="he-IL" smtClean="0"/>
              <a:t>י"ד/חשון/תשפ"ו</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9479C79-C807-4A72-A79E-B3A31D051610}"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4CA5319-99CD-44FB-B31C-4BB014D37173}" type="datetimeFigureOut">
              <a:rPr lang="he-IL" smtClean="0"/>
              <a:t>י"ד/חשון/תשפ"ו</a:t>
            </a:fld>
            <a:endParaRPr lang="he-IL"/>
          </a:p>
        </p:txBody>
      </p:sp>
      <p:sp>
        <p:nvSpPr>
          <p:cNvPr id="3" name="מציין מיקום של כותרת תחתונה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e-IL"/>
          </a:p>
        </p:txBody>
      </p:sp>
      <p:sp>
        <p:nvSpPr>
          <p:cNvPr id="23" name="מציין מיקום של מספר שקופית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9479C79-C807-4A72-A79E-B3A31D051610}" type="slidenum">
              <a:rPr lang="he-IL" smtClean="0"/>
              <a:t>‹#›</a:t>
            </a:fld>
            <a:endParaRPr lang="he-I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normAutofit/>
          </a:bodyPr>
          <a:lstStyle/>
          <a:p>
            <a:r>
              <a:rPr lang="ar-SA" dirty="0"/>
              <a:t>هل يمكن تحويل معادن بسيطة إلى ذهب؟ </a:t>
            </a:r>
            <a:r>
              <a:rPr lang="he-IL" dirty="0"/>
              <a:t> </a:t>
            </a:r>
          </a:p>
        </p:txBody>
      </p:sp>
      <p:sp>
        <p:nvSpPr>
          <p:cNvPr id="3" name="כותרת משנה 2"/>
          <p:cNvSpPr>
            <a:spLocks noGrp="1"/>
          </p:cNvSpPr>
          <p:nvPr>
            <p:ph type="subTitle" idx="1"/>
          </p:nvPr>
        </p:nvSpPr>
        <p:spPr/>
        <p:txBody>
          <a:bodyPr/>
          <a:lstStyle/>
          <a:p>
            <a:r>
              <a:rPr lang="ar-SA" dirty="0" err="1">
                <a:latin typeface="Aharoni" pitchFamily="2" charset="-79"/>
                <a:cs typeface="Aharoni" pitchFamily="2" charset="-79"/>
              </a:rPr>
              <a:t>باتيا</a:t>
            </a:r>
            <a:r>
              <a:rPr lang="ar-SA" dirty="0">
                <a:latin typeface="Aharoni" pitchFamily="2" charset="-79"/>
                <a:cs typeface="Aharoni" pitchFamily="2" charset="-79"/>
              </a:rPr>
              <a:t> </a:t>
            </a:r>
            <a:r>
              <a:rPr lang="ar-SA" dirty="0" err="1">
                <a:latin typeface="Aharoni" pitchFamily="2" charset="-79"/>
                <a:cs typeface="Aharoni" pitchFamily="2" charset="-79"/>
              </a:rPr>
              <a:t>ليفشتس</a:t>
            </a:r>
            <a:r>
              <a:rPr lang="ar-SA" dirty="0">
                <a:latin typeface="Aharoni" pitchFamily="2" charset="-79"/>
                <a:cs typeface="Aharoni" pitchFamily="2" charset="-79"/>
              </a:rPr>
              <a:t>، شارون </a:t>
            </a:r>
            <a:r>
              <a:rPr lang="ar-SA" dirty="0" err="1">
                <a:latin typeface="Aharoni" pitchFamily="2" charset="-79"/>
                <a:cs typeface="Aharoni" pitchFamily="2" charset="-79"/>
              </a:rPr>
              <a:t>دويتش</a:t>
            </a:r>
            <a:r>
              <a:rPr lang="ar-SA" dirty="0">
                <a:latin typeface="Aharoni" pitchFamily="2" charset="-79"/>
                <a:cs typeface="Aharoni" pitchFamily="2" charset="-79"/>
              </a:rPr>
              <a:t>، </a:t>
            </a:r>
            <a:r>
              <a:rPr lang="ar-SA" dirty="0" err="1">
                <a:latin typeface="Aharoni" pitchFamily="2" charset="-79"/>
                <a:cs typeface="Aharoni" pitchFamily="2" charset="-79"/>
              </a:rPr>
              <a:t>سمدار</a:t>
            </a:r>
            <a:r>
              <a:rPr lang="ar-SA" dirty="0">
                <a:latin typeface="Aharoni" pitchFamily="2" charset="-79"/>
                <a:cs typeface="Aharoni" pitchFamily="2" charset="-79"/>
              </a:rPr>
              <a:t> أهروني</a:t>
            </a:r>
            <a:endParaRPr lang="he-IL" dirty="0"/>
          </a:p>
        </p:txBody>
      </p:sp>
    </p:spTree>
    <p:extLst>
      <p:ext uri="{BB962C8B-B14F-4D97-AF65-F5344CB8AC3E}">
        <p14:creationId xmlns:p14="http://schemas.microsoft.com/office/powerpoint/2010/main" val="213027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a:effectLst>
            <a:outerShdw dist="35921" dir="2700000" algn="ctr" rotWithShape="0">
              <a:srgbClr val="A50021">
                <a:alpha val="50000"/>
              </a:srgb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r"/>
            <a:r>
              <a:rPr lang="ar-SA" sz="4000" b="1" dirty="0">
                <a:solidFill>
                  <a:schemeClr val="accent2"/>
                </a:solidFill>
              </a:rPr>
              <a:t>هل يمكن تحويل معادن بسيطة إلى ذهب؟</a:t>
            </a:r>
            <a:endParaRPr lang="en-US" sz="4000" b="1" dirty="0">
              <a:solidFill>
                <a:schemeClr val="accent2"/>
              </a:solidFill>
            </a:endParaRPr>
          </a:p>
        </p:txBody>
      </p:sp>
      <p:pic>
        <p:nvPicPr>
          <p:cNvPr id="54283" name="Picture 11" descr="tan-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400" y="1557338"/>
            <a:ext cx="4572000" cy="4068762"/>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p:cNvSpPr txBox="1">
            <a:spLocks noChangeArrowheads="1"/>
          </p:cNvSpPr>
          <p:nvPr/>
        </p:nvSpPr>
        <p:spPr bwMode="auto">
          <a:xfrm>
            <a:off x="4159170" y="1531159"/>
            <a:ext cx="44958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sz="3200" dirty="0">
                <a:solidFill>
                  <a:sysClr val="windowText" lastClr="000000"/>
                </a:solidFill>
                <a:latin typeface="Times New Roman" pitchFamily="18" charset="0"/>
                <a:cs typeface="FrankRuehl" pitchFamily="34" charset="-79"/>
              </a:rPr>
              <a:t>"...</a:t>
            </a:r>
            <a:r>
              <a:rPr lang="ar-SA" sz="3200" dirty="0">
                <a:solidFill>
                  <a:sysClr val="windowText" lastClr="000000"/>
                </a:solidFill>
                <a:latin typeface="Times New Roman" pitchFamily="18" charset="0"/>
                <a:cs typeface="FrankRuehl" pitchFamily="34" charset="-79"/>
              </a:rPr>
              <a:t>يتناول علم الخيمياء القديم محاولة إنتاج حجر أسطوريّ، وهو عبارة عن مادّة ذات قدرات سحرية مذهلة. يستطيع الحجر أن يحول كلّ معدن إلى ذهب نقيّ. كما أنّه يُفرز مادّة روح الحياة، وهو يستطيع أن يحوّل كلّ من يشربه  </a:t>
            </a:r>
            <a:r>
              <a:rPr lang="he-IL" sz="3200" dirty="0">
                <a:solidFill>
                  <a:sysClr val="windowText" lastClr="000000"/>
                </a:solidFill>
                <a:latin typeface="Times New Roman" pitchFamily="18" charset="0"/>
                <a:cs typeface="FrankRuehl" pitchFamily="34" charset="-79"/>
              </a:rPr>
              <a:t> </a:t>
            </a:r>
            <a:r>
              <a:rPr lang="ar-SA" sz="3200" dirty="0">
                <a:solidFill>
                  <a:sysClr val="windowText" lastClr="000000"/>
                </a:solidFill>
                <a:latin typeface="Times New Roman" pitchFamily="18" charset="0"/>
                <a:cs typeface="FrankRuehl" pitchFamily="34" charset="-79"/>
              </a:rPr>
              <a:t>إلى الخلود</a:t>
            </a:r>
            <a:r>
              <a:rPr lang="he-IL" sz="3200" dirty="0">
                <a:solidFill>
                  <a:sysClr val="windowText" lastClr="000000"/>
                </a:solidFill>
                <a:latin typeface="Times New Roman" pitchFamily="18" charset="0"/>
                <a:cs typeface="FrankRuehl" pitchFamily="34" charset="-79"/>
              </a:rPr>
              <a:t>....".</a:t>
            </a:r>
            <a:endParaRPr lang="en-US" sz="3200" dirty="0">
              <a:solidFill>
                <a:sysClr val="windowText" lastClr="000000"/>
              </a:solidFill>
              <a:latin typeface="Times New Roman" pitchFamily="18" charset="0"/>
              <a:cs typeface="FrankRuehl" pitchFamily="34" charset="-79"/>
            </a:endParaRPr>
          </a:p>
        </p:txBody>
      </p:sp>
      <p:sp>
        <p:nvSpPr>
          <p:cNvPr id="54285" name="Text Box 13"/>
          <p:cNvSpPr txBox="1">
            <a:spLocks noChangeArrowheads="1"/>
          </p:cNvSpPr>
          <p:nvPr/>
        </p:nvSpPr>
        <p:spPr bwMode="auto">
          <a:xfrm>
            <a:off x="4211638" y="5805488"/>
            <a:ext cx="457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800" b="1" dirty="0">
                <a:solidFill>
                  <a:srgbClr val="000066"/>
                </a:solidFill>
                <a:latin typeface="Arial" panose="020B0604020202020204" pitchFamily="34" charset="0"/>
                <a:cs typeface="Arial" panose="020B0604020202020204" pitchFamily="34" charset="0"/>
              </a:rPr>
              <a:t>من قصة هاري بوتر</a:t>
            </a:r>
            <a:r>
              <a:rPr lang="he-IL" sz="2800" b="1" dirty="0">
                <a:solidFill>
                  <a:srgbClr val="000066"/>
                </a:solidFill>
                <a:latin typeface="Arial" panose="020B0604020202020204" pitchFamily="34" charset="0"/>
                <a:cs typeface="Arial" panose="020B0604020202020204" pitchFamily="34" charset="0"/>
              </a:rPr>
              <a:t> / </a:t>
            </a:r>
            <a:r>
              <a:rPr lang="ar-SA" sz="2800" b="1" dirty="0">
                <a:solidFill>
                  <a:srgbClr val="000066"/>
                </a:solidFill>
                <a:latin typeface="Arial" panose="020B0604020202020204" pitchFamily="34" charset="0"/>
                <a:cs typeface="Arial" panose="020B0604020202020204" pitchFamily="34" charset="0"/>
              </a:rPr>
              <a:t>جيي كيي </a:t>
            </a:r>
            <a:r>
              <a:rPr lang="ar-SA" sz="2800" b="1" dirty="0" err="1">
                <a:solidFill>
                  <a:srgbClr val="000066"/>
                </a:solidFill>
                <a:latin typeface="Arial" panose="020B0604020202020204" pitchFamily="34" charset="0"/>
                <a:cs typeface="Arial" panose="020B0604020202020204" pitchFamily="34" charset="0"/>
              </a:rPr>
              <a:t>رولينج</a:t>
            </a:r>
            <a:endParaRPr lang="en-US" sz="28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916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5" name="Group 5">
            <a:extLst>
              <a:ext uri="{C183D7F6-B498-43B3-948B-1728B52AA6E4}">
                <adec:decorative xmlns:adec="http://schemas.microsoft.com/office/drawing/2017/decorative" val="1"/>
              </a:ext>
            </a:extLst>
          </p:cNvPr>
          <p:cNvGrpSpPr>
            <a:grpSpLocks/>
          </p:cNvGrpSpPr>
          <p:nvPr/>
        </p:nvGrpSpPr>
        <p:grpSpPr bwMode="auto">
          <a:xfrm>
            <a:off x="4067175" y="1989138"/>
            <a:ext cx="4876800" cy="3657600"/>
            <a:chOff x="2544" y="1248"/>
            <a:chExt cx="3072" cy="2304"/>
          </a:xfrm>
        </p:grpSpPr>
        <p:pic>
          <p:nvPicPr>
            <p:cNvPr id="56326" name="Picture 6" descr="tan-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 y="1248"/>
              <a:ext cx="3072" cy="2304"/>
            </a:xfrm>
            <a:prstGeom prst="rect">
              <a:avLst/>
            </a:prstGeom>
            <a:noFill/>
            <a:extLst>
              <a:ext uri="{909E8E84-426E-40DD-AFC4-6F175D3DCCD1}">
                <a14:hiddenFill xmlns:a14="http://schemas.microsoft.com/office/drawing/2010/main">
                  <a:solidFill>
                    <a:srgbClr val="FFFFFF"/>
                  </a:solidFill>
                </a14:hiddenFill>
              </a:ext>
            </a:extLst>
          </p:spPr>
        </p:pic>
        <p:sp>
          <p:nvSpPr>
            <p:cNvPr id="56327" name="Text Box 7"/>
            <p:cNvSpPr txBox="1">
              <a:spLocks noChangeArrowheads="1"/>
            </p:cNvSpPr>
            <p:nvPr/>
          </p:nvSpPr>
          <p:spPr bwMode="auto">
            <a:xfrm>
              <a:off x="2544" y="1440"/>
              <a:ext cx="288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sz="2400" dirty="0">
                  <a:solidFill>
                    <a:schemeClr val="bg1"/>
                  </a:solidFill>
                  <a:latin typeface="Arial" panose="020B0604020202020204" pitchFamily="34" charset="0"/>
                  <a:cs typeface="Arial" panose="020B0604020202020204" pitchFamily="34" charset="0"/>
                </a:rPr>
                <a:t>"</a:t>
              </a:r>
              <a:r>
                <a:rPr lang="ar-SA" sz="2400" dirty="0">
                  <a:solidFill>
                    <a:schemeClr val="bg1"/>
                  </a:solidFill>
                  <a:latin typeface="Arial" panose="020B0604020202020204" pitchFamily="34" charset="0"/>
                  <a:cs typeface="Arial" panose="020B0604020202020204" pitchFamily="34" charset="0"/>
                </a:rPr>
                <a:t>هذا هو سبب وجود الخيمياء</a:t>
              </a:r>
              <a:r>
                <a:rPr lang="he-IL" sz="2400" dirty="0">
                  <a:solidFill>
                    <a:schemeClr val="bg1"/>
                  </a:solidFill>
                  <a:latin typeface="Arial" panose="020B0604020202020204" pitchFamily="34" charset="0"/>
                  <a:cs typeface="Arial" panose="020B0604020202020204" pitchFamily="34" charset="0"/>
                </a:rPr>
                <a:t>"</a:t>
              </a:r>
              <a:r>
                <a:rPr lang="ar-SA" sz="2400" dirty="0">
                  <a:solidFill>
                    <a:schemeClr val="bg1"/>
                  </a:solidFill>
                  <a:latin typeface="Arial" panose="020B0604020202020204" pitchFamily="34" charset="0"/>
                  <a:cs typeface="Arial" panose="020B0604020202020204" pitchFamily="34" charset="0"/>
                </a:rPr>
                <a:t>، قال الفتى.</a:t>
              </a:r>
              <a:r>
                <a:rPr lang="he-IL" sz="2400" dirty="0">
                  <a:solidFill>
                    <a:schemeClr val="bg1"/>
                  </a:solidFill>
                  <a:latin typeface="Arial" panose="020B0604020202020204" pitchFamily="34" charset="0"/>
                  <a:cs typeface="Arial" panose="020B0604020202020204" pitchFamily="34" charset="0"/>
                </a:rPr>
                <a:t> "</a:t>
              </a:r>
              <a:r>
                <a:rPr lang="ar-SA" sz="2400" dirty="0">
                  <a:solidFill>
                    <a:schemeClr val="bg1"/>
                  </a:solidFill>
                  <a:latin typeface="Arial" panose="020B0604020202020204" pitchFamily="34" charset="0"/>
                  <a:cs typeface="Arial" panose="020B0604020202020204" pitchFamily="34" charset="0"/>
                </a:rPr>
                <a:t>كي يبحث كلّ واحد عن كنزه</a:t>
              </a:r>
              <a:r>
                <a:rPr lang="he-IL" sz="2400" dirty="0">
                  <a:solidFill>
                    <a:schemeClr val="bg1"/>
                  </a:solidFill>
                  <a:latin typeface="Arial" panose="020B0604020202020204" pitchFamily="34" charset="0"/>
                  <a:cs typeface="Arial" panose="020B0604020202020204" pitchFamily="34" charset="0"/>
                </a:rPr>
                <a:t> ... </a:t>
              </a:r>
              <a:r>
                <a:rPr lang="ar-SA" sz="2400" dirty="0">
                  <a:solidFill>
                    <a:schemeClr val="bg1"/>
                  </a:solidFill>
                  <a:latin typeface="Arial" panose="020B0604020202020204" pitchFamily="34" charset="0"/>
                  <a:cs typeface="Arial" panose="020B0604020202020204" pitchFamily="34" charset="0"/>
                </a:rPr>
                <a:t>يقوم الرصاص بوظيفته حتّى لم يعد هناك حاجة للرصاص، وعندئذٍ يجب على الرصاص أن يحوّل نفسه إلى ذهب</a:t>
              </a:r>
              <a:r>
                <a:rPr lang="he-IL" sz="2400" dirty="0">
                  <a:solidFill>
                    <a:schemeClr val="bg1"/>
                  </a:solidFill>
                  <a:latin typeface="Arial" panose="020B0604020202020204" pitchFamily="34" charset="0"/>
                  <a:cs typeface="Arial" panose="020B0604020202020204" pitchFamily="34" charset="0"/>
                </a:rPr>
                <a:t>"  </a:t>
              </a:r>
            </a:p>
          </p:txBody>
        </p:sp>
      </p:grpSp>
      <p:sp>
        <p:nvSpPr>
          <p:cNvPr id="56328" name="Text Box 8">
            <a:extLst>
              <a:ext uri="{C183D7F6-B498-43B3-948B-1728B52AA6E4}">
                <adec:decorative xmlns:adec="http://schemas.microsoft.com/office/drawing/2017/decorative" val="1"/>
              </a:ext>
            </a:extLst>
          </p:cNvPr>
          <p:cNvSpPr txBox="1">
            <a:spLocks noChangeArrowheads="1"/>
          </p:cNvSpPr>
          <p:nvPr/>
        </p:nvSpPr>
        <p:spPr bwMode="auto">
          <a:xfrm>
            <a:off x="4267200" y="6019800"/>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sz="2800" b="1" dirty="0">
                <a:solidFill>
                  <a:srgbClr val="000066"/>
                </a:solidFill>
                <a:latin typeface="Times New Roman" pitchFamily="18" charset="0"/>
              </a:rPr>
              <a:t>من </a:t>
            </a:r>
            <a:r>
              <a:rPr lang="ar-SA" sz="2800" b="1" dirty="0" err="1">
                <a:solidFill>
                  <a:srgbClr val="000066"/>
                </a:solidFill>
                <a:latin typeface="Times New Roman" pitchFamily="18" charset="0"/>
              </a:rPr>
              <a:t>الخيميائي</a:t>
            </a:r>
            <a:r>
              <a:rPr lang="he-IL" sz="2800" b="1" dirty="0">
                <a:solidFill>
                  <a:srgbClr val="000066"/>
                </a:solidFill>
                <a:latin typeface="Times New Roman" pitchFamily="18" charset="0"/>
              </a:rPr>
              <a:t>/ </a:t>
            </a:r>
            <a:r>
              <a:rPr lang="ar-SA" sz="2800" b="1" dirty="0" err="1">
                <a:solidFill>
                  <a:srgbClr val="000066"/>
                </a:solidFill>
                <a:latin typeface="Times New Roman" pitchFamily="18" charset="0"/>
              </a:rPr>
              <a:t>بافلو</a:t>
            </a:r>
            <a:r>
              <a:rPr lang="ar-SA" sz="2800" b="1" dirty="0">
                <a:solidFill>
                  <a:srgbClr val="000066"/>
                </a:solidFill>
                <a:latin typeface="Times New Roman" pitchFamily="18" charset="0"/>
              </a:rPr>
              <a:t> </a:t>
            </a:r>
            <a:r>
              <a:rPr lang="ar-SA" sz="2800" b="1" dirty="0" err="1">
                <a:solidFill>
                  <a:srgbClr val="000066"/>
                </a:solidFill>
                <a:latin typeface="Times New Roman" pitchFamily="18" charset="0"/>
              </a:rPr>
              <a:t>كوئول</a:t>
            </a:r>
            <a:endParaRPr lang="en-US" sz="2800" b="1" dirty="0">
              <a:solidFill>
                <a:srgbClr val="000066"/>
              </a:solidFill>
              <a:latin typeface="Times New Roman" pitchFamily="18" charset="0"/>
            </a:endParaRPr>
          </a:p>
        </p:txBody>
      </p:sp>
      <p:sp>
        <p:nvSpPr>
          <p:cNvPr id="56329" name="Rectangle 9">
            <a:extLst>
              <a:ext uri="{C183D7F6-B498-43B3-948B-1728B52AA6E4}">
                <adec:decorative xmlns:adec="http://schemas.microsoft.com/office/drawing/2017/decorative" val="1"/>
              </a:ext>
            </a:extLst>
          </p:cNvPr>
          <p:cNvSpPr>
            <a:spLocks noGrp="1" noChangeArrowheads="1"/>
          </p:cNvSpPr>
          <p:nvPr>
            <p:ph type="title"/>
          </p:nvPr>
        </p:nvSpPr>
        <p:spPr>
          <a:xfrm>
            <a:off x="3995738" y="274638"/>
            <a:ext cx="4897437" cy="1498600"/>
          </a:xfrm>
          <a:noFill/>
          <a:ln/>
          <a:effectLst>
            <a:outerShdw dist="35921" dir="2700000" algn="ctr" rotWithShape="0">
              <a:srgbClr val="A50021">
                <a:alpha val="50000"/>
              </a:srgb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r"/>
            <a:r>
              <a:rPr lang="he-IL" sz="4000" b="1" dirty="0"/>
              <a:t>... </a:t>
            </a:r>
            <a:r>
              <a:rPr lang="ar-SA" sz="3100" dirty="0"/>
              <a:t>هل يمكن تحويل معادن بسيطة إلى ذهب؟ </a:t>
            </a:r>
            <a:endParaRPr lang="en-US" sz="31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06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05056" y="-30832"/>
            <a:ext cx="8229600" cy="1828800"/>
          </a:xfrm>
        </p:spPr>
        <p:txBody>
          <a:bodyPr/>
          <a:lstStyle/>
          <a:p>
            <a:r>
              <a:rPr lang="ar-SA" dirty="0"/>
              <a:t>تجربة القطع النقدية</a:t>
            </a:r>
            <a:endParaRPr lang="he-IL" dirty="0"/>
          </a:p>
        </p:txBody>
      </p:sp>
      <p:pic>
        <p:nvPicPr>
          <p:cNvPr id="1027" name="Picture 3" descr="תמונה של מטבעות " title="תמונה של מטבע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372" y="2348880"/>
            <a:ext cx="4772025" cy="3886200"/>
          </a:xfrm>
          <a:prstGeom prst="rect">
            <a:avLst/>
          </a:prstGeom>
          <a:solidFill>
            <a:schemeClr val="accent2"/>
          </a:solidFill>
          <a:ln>
            <a:noFill/>
          </a:ln>
          <a:effectLst/>
        </p:spPr>
      </p:pic>
    </p:spTree>
    <p:extLst>
      <p:ext uri="{BB962C8B-B14F-4D97-AF65-F5344CB8AC3E}">
        <p14:creationId xmlns:p14="http://schemas.microsoft.com/office/powerpoint/2010/main" val="383584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noFill/>
          <a:ln/>
          <a:effectLst>
            <a:outerShdw dist="35921" dir="2700000" algn="ctr" rotWithShape="0">
              <a:srgbClr val="A50021">
                <a:alpha val="50000"/>
              </a:srgb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he-IL" sz="4000" b="1" dirty="0">
                <a:latin typeface="Arial" panose="020B0604020202020204" pitchFamily="34" charset="0"/>
                <a:cs typeface="Arial" panose="020B0604020202020204" pitchFamily="34" charset="0"/>
              </a:rPr>
              <a:t> </a:t>
            </a:r>
            <a:r>
              <a:rPr lang="ar-SA" sz="4000" b="1" dirty="0">
                <a:latin typeface="Arial" panose="020B0604020202020204" pitchFamily="34" charset="0"/>
                <a:cs typeface="Arial" panose="020B0604020202020204" pitchFamily="34" charset="0"/>
              </a:rPr>
              <a:t>تجربة القطع النقدية</a:t>
            </a:r>
            <a:endParaRPr lang="en-US" sz="4000" b="1" dirty="0">
              <a:latin typeface="Arial" panose="020B0604020202020204" pitchFamily="34" charset="0"/>
              <a:cs typeface="Arial" panose="020B0604020202020204" pitchFamily="34" charset="0"/>
            </a:endParaRPr>
          </a:p>
        </p:txBody>
      </p:sp>
      <p:sp>
        <p:nvSpPr>
          <p:cNvPr id="63491" name="Rectangle 3"/>
          <p:cNvSpPr>
            <a:spLocks noGrp="1" noChangeArrowheads="1"/>
          </p:cNvSpPr>
          <p:nvPr>
            <p:ph idx="1"/>
          </p:nvPr>
        </p:nvSpPr>
        <p:spPr>
          <a:xfrm>
            <a:off x="251520" y="1600200"/>
            <a:ext cx="8640960" cy="4709160"/>
          </a:xfrm>
        </p:spPr>
        <p:txBody>
          <a:bodyPr>
            <a:normAutofit/>
          </a:bodyPr>
          <a:lstStyle/>
          <a:p>
            <a:pPr marL="137160" indent="0">
              <a:buNone/>
            </a:pPr>
            <a:r>
              <a:rPr lang="ar-SA" sz="4000" b="1" dirty="0"/>
              <a:t>تحويل قطعة نقدية من نحاس إلى قطعة نقدية من </a:t>
            </a:r>
            <a:endParaRPr lang="he-IL" sz="4000" b="1" dirty="0"/>
          </a:p>
          <a:p>
            <a:pPr marL="137160" indent="0">
              <a:buNone/>
            </a:pPr>
            <a:r>
              <a:rPr lang="he-IL" sz="4000" b="1" dirty="0"/>
              <a:t>"</a:t>
            </a:r>
            <a:r>
              <a:rPr lang="ar-SA" sz="4000" b="1" dirty="0"/>
              <a:t> فضة </a:t>
            </a:r>
            <a:r>
              <a:rPr lang="he-IL" sz="4000" b="1" dirty="0"/>
              <a:t>"</a:t>
            </a:r>
          </a:p>
          <a:p>
            <a:pPr marL="137160" indent="0">
              <a:buNone/>
            </a:pPr>
            <a:r>
              <a:rPr lang="ar-SA" b="1" dirty="0">
                <a:latin typeface="Arial" panose="020B0604020202020204" pitchFamily="34" charset="0"/>
                <a:cs typeface="Arial" panose="020B0604020202020204" pitchFamily="34" charset="0"/>
              </a:rPr>
              <a:t>أ. إذابة الخارصين</a:t>
            </a:r>
            <a:r>
              <a:rPr lang="he-IL" b="1" dirty="0">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في محلول هيدروكسيد الصوديوم للحصول على أيون</a:t>
            </a:r>
          </a:p>
          <a:p>
            <a:pPr marL="137160" indent="0">
              <a:buNone/>
            </a:pPr>
            <a:r>
              <a:rPr lang="ar-SA" b="1" dirty="0">
                <a:latin typeface="Arial" panose="020B0604020202020204" pitchFamily="34" charset="0"/>
                <a:cs typeface="Arial" panose="020B0604020202020204" pitchFamily="34" charset="0"/>
              </a:rPr>
              <a:t> </a:t>
            </a:r>
            <a:r>
              <a:rPr lang="he-IL" b="1" dirty="0">
                <a:latin typeface="Arial" panose="020B0604020202020204" pitchFamily="34" charset="0"/>
                <a:cs typeface="Arial" panose="020B0604020202020204" pitchFamily="34" charset="0"/>
              </a:rPr>
              <a:t> </a:t>
            </a:r>
            <a:r>
              <a:rPr lang="ar-SA" b="1" dirty="0" err="1">
                <a:latin typeface="Arial" panose="020B0604020202020204" pitchFamily="34" charset="0"/>
                <a:cs typeface="Arial" panose="020B0604020202020204" pitchFamily="34" charset="0"/>
              </a:rPr>
              <a:t>الزينكات</a:t>
            </a:r>
            <a:r>
              <a:rPr lang="ar-SA" b="1" dirty="0">
                <a:latin typeface="Arial" panose="020B0604020202020204" pitchFamily="34" charset="0"/>
                <a:cs typeface="Arial" panose="020B0604020202020204" pitchFamily="34" charset="0"/>
              </a:rPr>
              <a:t>.</a:t>
            </a:r>
            <a:endParaRPr lang="he-IL" b="1" dirty="0">
              <a:latin typeface="Arial" panose="020B0604020202020204" pitchFamily="34" charset="0"/>
              <a:cs typeface="Arial" panose="020B0604020202020204" pitchFamily="34" charset="0"/>
            </a:endParaRPr>
          </a:p>
          <a:p>
            <a:pPr marL="137160" indent="0" algn="l" rtl="0">
              <a:buNone/>
            </a:pPr>
            <a:r>
              <a:rPr lang="en-US" b="1" dirty="0">
                <a:latin typeface="Arial" panose="020B0604020202020204" pitchFamily="34" charset="0"/>
                <a:cs typeface="Arial" panose="020B0604020202020204" pitchFamily="34" charset="0"/>
              </a:rPr>
              <a:t>Zn(s) + 2H</a:t>
            </a:r>
            <a:r>
              <a:rPr lang="en-US" b="1" baseline="-25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O</a:t>
            </a:r>
            <a:r>
              <a:rPr lang="en-US" b="1" baseline="-25000" dirty="0">
                <a:latin typeface="Arial" panose="020B0604020202020204" pitchFamily="34" charset="0"/>
                <a:cs typeface="Arial" panose="020B0604020202020204" pitchFamily="34" charset="0"/>
              </a:rPr>
              <a:t>(l)</a:t>
            </a:r>
            <a:r>
              <a:rPr lang="en-US" b="1" dirty="0">
                <a:latin typeface="Arial" panose="020B0604020202020204" pitchFamily="34" charset="0"/>
                <a:cs typeface="Arial" panose="020B0604020202020204" pitchFamily="34" charset="0"/>
              </a:rPr>
              <a:t> + 2OH</a:t>
            </a:r>
            <a:r>
              <a:rPr lang="en-US" b="1" baseline="30000" dirty="0">
                <a:latin typeface="Arial" panose="020B0604020202020204" pitchFamily="34" charset="0"/>
                <a:cs typeface="Arial" panose="020B0604020202020204" pitchFamily="34" charset="0"/>
                <a:sym typeface="Symbol"/>
              </a:rPr>
              <a:t></a:t>
            </a:r>
            <a:r>
              <a:rPr lang="en-US" b="1" baseline="-25000" dirty="0">
                <a:latin typeface="Arial" panose="020B0604020202020204" pitchFamily="34" charset="0"/>
                <a:cs typeface="Arial" panose="020B0604020202020204" pitchFamily="34" charset="0"/>
              </a:rPr>
              <a:t>(</a:t>
            </a:r>
            <a:r>
              <a:rPr lang="en-US" b="1" baseline="-25000" dirty="0" err="1">
                <a:latin typeface="Arial" panose="020B0604020202020204" pitchFamily="34" charset="0"/>
                <a:cs typeface="Arial" panose="020B0604020202020204" pitchFamily="34" charset="0"/>
              </a:rPr>
              <a:t>aq</a:t>
            </a:r>
            <a:r>
              <a:rPr lang="en-US" b="1" baseline="-25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sym typeface="Symbol"/>
              </a:rPr>
              <a:t></a:t>
            </a:r>
            <a:r>
              <a:rPr lang="en-US" b="1" dirty="0">
                <a:latin typeface="Arial" panose="020B0604020202020204" pitchFamily="34" charset="0"/>
                <a:cs typeface="Arial" panose="020B0604020202020204" pitchFamily="34" charset="0"/>
              </a:rPr>
              <a:t> Zn(OH)</a:t>
            </a:r>
            <a:r>
              <a:rPr lang="en-US" b="1" baseline="-25000" dirty="0">
                <a:latin typeface="Arial" panose="020B0604020202020204" pitchFamily="34" charset="0"/>
                <a:cs typeface="Arial" panose="020B0604020202020204" pitchFamily="34" charset="0"/>
              </a:rPr>
              <a:t>4</a:t>
            </a:r>
            <a:r>
              <a:rPr lang="en-US" b="1" baseline="30000" dirty="0">
                <a:latin typeface="Arial" panose="020B0604020202020204" pitchFamily="34" charset="0"/>
                <a:cs typeface="Arial" panose="020B0604020202020204" pitchFamily="34" charset="0"/>
              </a:rPr>
              <a:t>2</a:t>
            </a:r>
            <a:r>
              <a:rPr lang="en-US" b="1" baseline="30000" dirty="0">
                <a:latin typeface="Arial" panose="020B0604020202020204" pitchFamily="34" charset="0"/>
                <a:cs typeface="Arial" panose="020B0604020202020204" pitchFamily="34" charset="0"/>
                <a:sym typeface="Symbol"/>
              </a:rPr>
              <a:t></a:t>
            </a:r>
            <a:r>
              <a:rPr lang="en-US" b="1" baseline="-25000" dirty="0">
                <a:latin typeface="Arial" panose="020B0604020202020204" pitchFamily="34" charset="0"/>
                <a:cs typeface="Arial" panose="020B0604020202020204" pitchFamily="34" charset="0"/>
              </a:rPr>
              <a:t>(</a:t>
            </a:r>
            <a:r>
              <a:rPr lang="en-US" b="1" baseline="-25000" dirty="0" err="1">
                <a:latin typeface="Arial" panose="020B0604020202020204" pitchFamily="34" charset="0"/>
                <a:cs typeface="Arial" panose="020B0604020202020204" pitchFamily="34" charset="0"/>
              </a:rPr>
              <a:t>aq</a:t>
            </a:r>
            <a:r>
              <a:rPr lang="en-US" b="1" baseline="-25000"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H</a:t>
            </a:r>
            <a:r>
              <a:rPr lang="en-US" b="1" baseline="-25000" dirty="0">
                <a:latin typeface="Arial" panose="020B0604020202020204" pitchFamily="34" charset="0"/>
                <a:cs typeface="Arial" panose="020B0604020202020204" pitchFamily="34" charset="0"/>
              </a:rPr>
              <a:t>2(g)</a:t>
            </a:r>
            <a:r>
              <a:rPr lang="en-US" b="1" dirty="0">
                <a:latin typeface="Arial" panose="020B0604020202020204" pitchFamily="34" charset="0"/>
                <a:cs typeface="Arial" panose="020B0604020202020204" pitchFamily="34" charset="0"/>
              </a:rPr>
              <a:t> </a:t>
            </a:r>
          </a:p>
          <a:p>
            <a:pPr marL="137160" indent="0" algn="r">
              <a:buNone/>
            </a:pPr>
            <a:endParaRPr lang="he-IL" b="1" dirty="0">
              <a:latin typeface="Arial" panose="020B0604020202020204" pitchFamily="34" charset="0"/>
              <a:cs typeface="Arial" panose="020B0604020202020204" pitchFamily="34" charset="0"/>
            </a:endParaRPr>
          </a:p>
          <a:p>
            <a:pPr marL="137160" indent="0">
              <a:buNone/>
            </a:pPr>
            <a:r>
              <a:rPr lang="ar-SA" b="1" dirty="0">
                <a:latin typeface="Arial" panose="020B0604020202020204" pitchFamily="34" charset="0"/>
                <a:cs typeface="Arial" panose="020B0604020202020204" pitchFamily="34" charset="0"/>
              </a:rPr>
              <a:t>ب. تتمّ على قطعة النحاس عمليّة تحصل فيها أيونات </a:t>
            </a:r>
            <a:r>
              <a:rPr lang="ar-SA" b="1" dirty="0" err="1">
                <a:latin typeface="Arial" panose="020B0604020202020204" pitchFamily="34" charset="0"/>
                <a:cs typeface="Arial" panose="020B0604020202020204" pitchFamily="34" charset="0"/>
              </a:rPr>
              <a:t>الزينكات</a:t>
            </a:r>
            <a:r>
              <a:rPr lang="ar-SA" b="1" dirty="0">
                <a:latin typeface="Arial" panose="020B0604020202020204" pitchFamily="34" charset="0"/>
                <a:cs typeface="Arial" panose="020B0604020202020204" pitchFamily="34" charset="0"/>
              </a:rPr>
              <a:t> على إلكترونات، ويَنْتُج طلاء الخارصين الّذي يبدو كالفضة.</a:t>
            </a: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027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3491">
                                            <p:txEl>
                                              <p:pRg st="6" end="6"/>
                                            </p:txEl>
                                          </p:spTgt>
                                        </p:tgtEl>
                                        <p:attrNameLst>
                                          <p:attrName>style.visibility</p:attrName>
                                        </p:attrNameLst>
                                      </p:cBhvr>
                                      <p:to>
                                        <p:strVal val="visible"/>
                                      </p:to>
                                    </p:set>
                                    <p:anim calcmode="lin" valueType="num">
                                      <p:cBhvr additive="base">
                                        <p:cTn id="37" dur="500" fill="hold"/>
                                        <p:tgtEl>
                                          <p:spTgt spid="6349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34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noFill/>
          <a:ln/>
          <a:effectLst>
            <a:outerShdw dist="35921" dir="2700000" algn="ctr" rotWithShape="0">
              <a:srgbClr val="A50021">
                <a:alpha val="50000"/>
              </a:srgb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ar-SA" sz="4000" b="1" dirty="0">
                <a:latin typeface="Arial" panose="020B0604020202020204" pitchFamily="34" charset="0"/>
                <a:cs typeface="Arial" panose="020B0604020202020204" pitchFamily="34" charset="0"/>
              </a:rPr>
              <a:t>تجربة القطع النقدية</a:t>
            </a:r>
            <a:r>
              <a:rPr lang="he-IL" sz="4000" b="1" dirty="0">
                <a:latin typeface="Arial" panose="020B0604020202020204" pitchFamily="34" charset="0"/>
                <a:cs typeface="Arial" panose="020B0604020202020204" pitchFamily="34" charset="0"/>
              </a:rPr>
              <a:t>  </a:t>
            </a:r>
            <a:endParaRPr lang="en-US" sz="4000" b="1" dirty="0">
              <a:latin typeface="Arial" panose="020B0604020202020204" pitchFamily="34" charset="0"/>
              <a:cs typeface="Arial" panose="020B0604020202020204" pitchFamily="34" charset="0"/>
            </a:endParaRPr>
          </a:p>
        </p:txBody>
      </p:sp>
      <p:sp>
        <p:nvSpPr>
          <p:cNvPr id="63491" name="Rectangle 3"/>
          <p:cNvSpPr>
            <a:spLocks noGrp="1" noChangeArrowheads="1"/>
          </p:cNvSpPr>
          <p:nvPr>
            <p:ph idx="1"/>
          </p:nvPr>
        </p:nvSpPr>
        <p:spPr>
          <a:xfrm>
            <a:off x="251520" y="1600200"/>
            <a:ext cx="8640960" cy="4709160"/>
          </a:xfrm>
        </p:spPr>
        <p:txBody>
          <a:bodyPr/>
          <a:lstStyle/>
          <a:p>
            <a:pPr marL="137160" indent="0">
              <a:buNone/>
            </a:pPr>
            <a:r>
              <a:rPr lang="ar-SA" sz="4000" b="1" dirty="0">
                <a:latin typeface="Arial" panose="020B0604020202020204" pitchFamily="34" charset="0"/>
                <a:cs typeface="Arial" panose="020B0604020202020204" pitchFamily="34" charset="0"/>
              </a:rPr>
              <a:t>تحويل قطعة من </a:t>
            </a:r>
            <a:r>
              <a:rPr lang="he-IL" sz="4000" b="1" dirty="0">
                <a:latin typeface="Arial" panose="020B0604020202020204" pitchFamily="34" charset="0"/>
                <a:cs typeface="Arial" panose="020B0604020202020204" pitchFamily="34" charset="0"/>
              </a:rPr>
              <a:t>"</a:t>
            </a:r>
            <a:r>
              <a:rPr lang="ar-SA" sz="4000" b="1" dirty="0">
                <a:latin typeface="Arial" panose="020B0604020202020204" pitchFamily="34" charset="0"/>
                <a:cs typeface="Arial" panose="020B0604020202020204" pitchFamily="34" charset="0"/>
              </a:rPr>
              <a:t>فضة</a:t>
            </a:r>
            <a:r>
              <a:rPr lang="he-IL" sz="4000" b="1" dirty="0">
                <a:latin typeface="Arial" panose="020B0604020202020204" pitchFamily="34" charset="0"/>
                <a:cs typeface="Arial" panose="020B0604020202020204" pitchFamily="34" charset="0"/>
              </a:rPr>
              <a:t>" </a:t>
            </a:r>
            <a:r>
              <a:rPr lang="ar-SA" sz="4000" b="1" dirty="0">
                <a:latin typeface="Arial" panose="020B0604020202020204" pitchFamily="34" charset="0"/>
                <a:cs typeface="Arial" panose="020B0604020202020204" pitchFamily="34" charset="0"/>
              </a:rPr>
              <a:t>إلى قطعة من</a:t>
            </a:r>
            <a:r>
              <a:rPr lang="he-IL" sz="4000" b="1" dirty="0">
                <a:latin typeface="Arial" panose="020B0604020202020204" pitchFamily="34" charset="0"/>
                <a:cs typeface="Arial" panose="020B0604020202020204" pitchFamily="34" charset="0"/>
              </a:rPr>
              <a:t> "</a:t>
            </a:r>
            <a:r>
              <a:rPr lang="ar-SA" sz="4000" b="1" dirty="0">
                <a:latin typeface="Arial" panose="020B0604020202020204" pitchFamily="34" charset="0"/>
                <a:cs typeface="Arial" panose="020B0604020202020204" pitchFamily="34" charset="0"/>
              </a:rPr>
              <a:t>ذهب</a:t>
            </a:r>
            <a:r>
              <a:rPr lang="he-IL" sz="4000" b="1" dirty="0">
                <a:latin typeface="Arial" panose="020B0604020202020204" pitchFamily="34" charset="0"/>
                <a:cs typeface="Arial" panose="020B0604020202020204" pitchFamily="34" charset="0"/>
              </a:rPr>
              <a:t>"</a:t>
            </a:r>
          </a:p>
          <a:p>
            <a:pPr marL="137160" indent="0">
              <a:buNone/>
            </a:pPr>
            <a:r>
              <a:rPr lang="ar-SA" b="1" dirty="0"/>
              <a:t>أ. عندما نسخّن خارصين ونحاس تَنْتُج سبيكة من الخارصين والنحاس نسمّيها النحاس الأصفر </a:t>
            </a:r>
            <a:r>
              <a:rPr lang="he-IL" b="1" dirty="0"/>
              <a:t>- </a:t>
            </a:r>
            <a:r>
              <a:rPr lang="en-US" dirty="0"/>
              <a:t> </a:t>
            </a:r>
            <a:r>
              <a:rPr lang="en-US" b="1" dirty="0"/>
              <a:t>Brass</a:t>
            </a:r>
            <a:endParaRPr lang="he-IL" sz="2800" b="1" dirty="0"/>
          </a:p>
        </p:txBody>
      </p:sp>
      <p:pic>
        <p:nvPicPr>
          <p:cNvPr id="5122" name="Picture 2" descr="תמונה המראה שלוש מטבעות באותו גודל: אחת מזהב, השנייה מכסף והשלישית מפליז " title="תמונה המראה מטבעות עשויםי מכסף, זהב ופליז"/>
          <p:cNvPicPr>
            <a:picLocks noChangeAspect="1" noChangeArrowheads="1"/>
          </p:cNvPicPr>
          <p:nvPr/>
        </p:nvPicPr>
        <p:blipFill rotWithShape="1">
          <a:blip r:embed="rId2">
            <a:extLst>
              <a:ext uri="{28A0092B-C50C-407E-A947-70E740481C1C}">
                <a14:useLocalDpi xmlns:a14="http://schemas.microsoft.com/office/drawing/2010/main" val="0"/>
              </a:ext>
            </a:extLst>
          </a:blip>
          <a:srcRect t="17763" b="21247"/>
          <a:stretch/>
        </p:blipFill>
        <p:spPr bwMode="auto">
          <a:xfrm>
            <a:off x="781432" y="3749040"/>
            <a:ext cx="6474296" cy="208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314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Grp="1" noChangeArrowheads="1"/>
          </p:cNvSpPr>
          <p:nvPr>
            <p:ph type="title"/>
          </p:nvPr>
        </p:nvSpPr>
        <p:spPr>
          <a:noFill/>
          <a:ln/>
          <a:effectLst>
            <a:outerShdw dist="35921" dir="2700000" algn="ctr" rotWithShape="0">
              <a:srgbClr val="A50021">
                <a:alpha val="50000"/>
              </a:srgbClr>
            </a:outerShdw>
          </a:effectLst>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r>
              <a:rPr lang="he-IL" sz="3200" b="1" dirty="0">
                <a:latin typeface="Arial" panose="020B0604020202020204" pitchFamily="34" charset="0"/>
                <a:cs typeface="Arial" panose="020B0604020202020204" pitchFamily="34" charset="0"/>
              </a:rPr>
              <a:t>... </a:t>
            </a:r>
            <a:r>
              <a:rPr lang="ar-SA" sz="3200" dirty="0"/>
              <a:t>هل يمكن تحويل معادن بسيطة</a:t>
            </a:r>
            <a:br>
              <a:rPr lang="ar-SA" sz="3200" dirty="0"/>
            </a:br>
            <a:r>
              <a:rPr lang="ar-SA" sz="3200" dirty="0"/>
              <a:t> إلى ذهب؟ </a:t>
            </a:r>
            <a:endParaRPr lang="en-US" sz="3200" b="1" dirty="0">
              <a:latin typeface="Arial" panose="020B0604020202020204" pitchFamily="34" charset="0"/>
              <a:cs typeface="Arial" panose="020B0604020202020204" pitchFamily="34" charset="0"/>
            </a:endParaRPr>
          </a:p>
        </p:txBody>
      </p:sp>
      <p:sp>
        <p:nvSpPr>
          <p:cNvPr id="63491" name="Rectangle 3"/>
          <p:cNvSpPr>
            <a:spLocks noGrp="1" noChangeArrowheads="1"/>
          </p:cNvSpPr>
          <p:nvPr>
            <p:ph idx="1"/>
          </p:nvPr>
        </p:nvSpPr>
        <p:spPr/>
        <p:txBody>
          <a:bodyPr/>
          <a:lstStyle/>
          <a:p>
            <a:r>
              <a:rPr lang="ar-SA" sz="2800" dirty="0">
                <a:latin typeface="Arial" panose="020B0604020202020204" pitchFamily="34" charset="0"/>
                <a:cs typeface="Arial" panose="020B0604020202020204" pitchFamily="34" charset="0"/>
              </a:rPr>
              <a:t>لا، لا يمكن</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ادّعاء</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 لأنّ الذهب عنصر معيّن والمعادن الأخرى  هي عناصر أخرى </a:t>
            </a:r>
            <a:r>
              <a:rPr lang="he-IL" sz="2800" dirty="0">
                <a:latin typeface="Arial" panose="020B0604020202020204" pitchFamily="34" charset="0"/>
                <a:cs typeface="Arial" panose="020B0604020202020204" pitchFamily="34" charset="0"/>
              </a:rPr>
              <a:t>[</a:t>
            </a:r>
            <a:r>
              <a:rPr lang="ar-SA" sz="2800" dirty="0">
                <a:latin typeface="Arial" panose="020B0604020202020204" pitchFamily="34" charset="0"/>
                <a:cs typeface="Arial" panose="020B0604020202020204" pitchFamily="34" charset="0"/>
              </a:rPr>
              <a:t>أدلة</a:t>
            </a:r>
            <a:r>
              <a:rPr lang="he-IL" sz="2800" dirty="0">
                <a:latin typeface="Arial" panose="020B0604020202020204" pitchFamily="34" charset="0"/>
                <a:cs typeface="Arial" panose="020B0604020202020204" pitchFamily="34" charset="0"/>
              </a:rPr>
              <a:t>] . </a:t>
            </a:r>
            <a:r>
              <a:rPr lang="ar-SA" sz="2800" dirty="0">
                <a:latin typeface="Arial" panose="020B0604020202020204" pitchFamily="34" charset="0"/>
                <a:cs typeface="Arial" panose="020B0604020202020204" pitchFamily="34" charset="0"/>
              </a:rPr>
              <a:t>ومن المعروف أنّ العنصر هو مادّة أساسيّة لا يمكن تحويلها إلى عنصر آخر </a:t>
            </a:r>
            <a:r>
              <a:rPr lang="he-IL" sz="2800" dirty="0">
                <a:latin typeface="Arial" panose="020B0604020202020204" pitchFamily="34" charset="0"/>
                <a:cs typeface="Arial" panose="020B0604020202020204" pitchFamily="34" charset="0"/>
              </a:rPr>
              <a:t>[</a:t>
            </a:r>
            <a:r>
              <a:rPr lang="ar-SA" sz="2800" dirty="0">
                <a:latin typeface="Arial" panose="020B0604020202020204" pitchFamily="34" charset="0"/>
                <a:cs typeface="Arial" panose="020B0604020202020204" pitchFamily="34" charset="0"/>
              </a:rPr>
              <a:t>شرح علمي</a:t>
            </a:r>
            <a:r>
              <a:rPr lang="he-IL" sz="2800" dirty="0">
                <a:latin typeface="Arial" panose="020B0604020202020204" pitchFamily="34" charset="0"/>
                <a:cs typeface="Arial" panose="020B0604020202020204" pitchFamily="34" charset="0"/>
              </a:rPr>
              <a:t>]</a:t>
            </a:r>
          </a:p>
          <a:p>
            <a:r>
              <a:rPr lang="ar-SA" sz="2800" dirty="0">
                <a:latin typeface="Arial" panose="020B0604020202020204" pitchFamily="34" charset="0"/>
                <a:cs typeface="Arial" panose="020B0604020202020204" pitchFamily="34" charset="0"/>
              </a:rPr>
              <a:t>نعم، يمكن</a:t>
            </a:r>
            <a:r>
              <a:rPr lang="he-IL" sz="2800"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ادّعاء</a:t>
            </a:r>
            <a:r>
              <a:rPr lang="he-IL" sz="2800" dirty="0">
                <a:latin typeface="Arial" panose="020B0604020202020204" pitchFamily="34" charset="0"/>
                <a:cs typeface="Arial" panose="020B0604020202020204" pitchFamily="34" charset="0"/>
              </a:rPr>
              <a:t>]</a:t>
            </a:r>
            <a:r>
              <a:rPr lang="ar-SA" sz="2800" dirty="0">
                <a:latin typeface="Arial" panose="020B0604020202020204" pitchFamily="34" charset="0"/>
                <a:cs typeface="Arial" panose="020B0604020202020204" pitchFamily="34" charset="0"/>
              </a:rPr>
              <a:t>، لأنّ الذهب عنصر يحتوي على </a:t>
            </a:r>
            <a:r>
              <a:rPr lang="he-IL" sz="2800" dirty="0">
                <a:latin typeface="Arial" panose="020B0604020202020204" pitchFamily="34" charset="0"/>
                <a:cs typeface="Arial" panose="020B0604020202020204" pitchFamily="34" charset="0"/>
              </a:rPr>
              <a:t>79 </a:t>
            </a:r>
            <a:r>
              <a:rPr lang="ar-SA" sz="2800" dirty="0">
                <a:latin typeface="Arial" panose="020B0604020202020204" pitchFamily="34" charset="0"/>
                <a:cs typeface="Arial" panose="020B0604020202020204" pitchFamily="34" charset="0"/>
              </a:rPr>
              <a:t>برتونًا، وإذا أردنا</a:t>
            </a:r>
            <a:r>
              <a:rPr lang="ar-SA"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تحويل عنصر معيّن إلى ذهب يجب أن نغيّر فيه عدد البروتونات </a:t>
            </a:r>
            <a:r>
              <a:rPr lang="he-IL" sz="2800" dirty="0">
                <a:latin typeface="Arial" panose="020B0604020202020204" pitchFamily="34" charset="0"/>
                <a:cs typeface="Arial" panose="020B0604020202020204" pitchFamily="34" charset="0"/>
              </a:rPr>
              <a:t>[</a:t>
            </a:r>
            <a:r>
              <a:rPr lang="ar-SA" dirty="0">
                <a:latin typeface="Arial" panose="020B0604020202020204" pitchFamily="34" charset="0"/>
                <a:cs typeface="Arial" panose="020B0604020202020204" pitchFamily="34" charset="0"/>
              </a:rPr>
              <a:t>أدلة</a:t>
            </a:r>
            <a:r>
              <a:rPr lang="he-IL" sz="2800" dirty="0">
                <a:latin typeface="Arial" panose="020B0604020202020204" pitchFamily="34" charset="0"/>
                <a:cs typeface="Arial" panose="020B0604020202020204" pitchFamily="34" charset="0"/>
              </a:rPr>
              <a:t>]</a:t>
            </a:r>
            <a:r>
              <a:rPr lang="ar-SA" sz="2800" dirty="0">
                <a:latin typeface="Arial" panose="020B0604020202020204" pitchFamily="34" charset="0"/>
                <a:cs typeface="Arial" panose="020B0604020202020204" pitchFamily="34" charset="0"/>
              </a:rPr>
              <a:t>، يمكن تغيير عدد البروتونات بواسطة تفاعلات نووية تصطدم فيها جُسَيْمات متسارعة بذرات المعدن </a:t>
            </a:r>
            <a:r>
              <a:rPr lang="he-IL" sz="2800" dirty="0">
                <a:latin typeface="Arial" panose="020B0604020202020204" pitchFamily="34" charset="0"/>
                <a:cs typeface="Arial" panose="020B0604020202020204" pitchFamily="34" charset="0"/>
              </a:rPr>
              <a:t>[</a:t>
            </a:r>
            <a:r>
              <a:rPr lang="ar-SA">
                <a:latin typeface="Arial" panose="020B0604020202020204" pitchFamily="34" charset="0"/>
                <a:cs typeface="Arial" panose="020B0604020202020204" pitchFamily="34" charset="0"/>
              </a:rPr>
              <a:t>شرح علمي</a:t>
            </a:r>
            <a:r>
              <a:rPr lang="he-IL" sz="280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كما هو الأمر في إنتاج </a:t>
            </a:r>
            <a:r>
              <a:rPr lang="ar-SA" sz="2800" dirty="0" err="1">
                <a:latin typeface="Arial" panose="020B0604020202020204" pitchFamily="34" charset="0"/>
                <a:cs typeface="Arial" panose="020B0604020202020204" pitchFamily="34" charset="0"/>
              </a:rPr>
              <a:t>البلوتونيوم</a:t>
            </a:r>
            <a:r>
              <a:rPr lang="ar-SA" sz="2800" dirty="0">
                <a:latin typeface="Arial" panose="020B0604020202020204" pitchFamily="34" charset="0"/>
                <a:cs typeface="Arial" panose="020B0604020202020204" pitchFamily="34" charset="0"/>
              </a:rPr>
              <a:t> من اليورانيوم </a:t>
            </a:r>
            <a:r>
              <a:rPr lang="he-IL" sz="2800" dirty="0">
                <a:latin typeface="Arial" panose="020B0604020202020204" pitchFamily="34" charset="0"/>
                <a:cs typeface="Arial" panose="020B0604020202020204" pitchFamily="34" charset="0"/>
              </a:rPr>
              <a:t>[</a:t>
            </a:r>
            <a:r>
              <a:rPr lang="ar-SA" sz="2800" dirty="0">
                <a:latin typeface="Arial" panose="020B0604020202020204" pitchFamily="34" charset="0"/>
                <a:cs typeface="Arial" panose="020B0604020202020204" pitchFamily="34" charset="0"/>
              </a:rPr>
              <a:t>مثال لدعم الشرح</a:t>
            </a:r>
            <a:r>
              <a:rPr lang="he-IL"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976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פסגה">
  <a:themeElements>
    <a:clrScheme name="מודול">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פסגה">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פסגה">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337</TotalTime>
  <Words>357</Words>
  <Application>Microsoft Office PowerPoint</Application>
  <PresentationFormat>On-screen Show (4:3)</PresentationFormat>
  <Paragraphs>23</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Aharoni</vt:lpstr>
      <vt:lpstr>Arial</vt:lpstr>
      <vt:lpstr>Book Antiqua</vt:lpstr>
      <vt:lpstr>Lucida Sans</vt:lpstr>
      <vt:lpstr>Times New Roman</vt:lpstr>
      <vt:lpstr>Wingdings</vt:lpstr>
      <vt:lpstr>Wingdings 2</vt:lpstr>
      <vt:lpstr>Wingdings 3</vt:lpstr>
      <vt:lpstr>פסגה</vt:lpstr>
      <vt:lpstr>هل يمكن تحويل معادن بسيطة إلى ذهب؟  </vt:lpstr>
      <vt:lpstr>هل يمكن تحويل معادن بسيطة إلى ذهب؟</vt:lpstr>
      <vt:lpstr>... هل يمكن تحويل معادن بسيطة إلى ذهب؟ </vt:lpstr>
      <vt:lpstr>تجربة القطع النقدية</vt:lpstr>
      <vt:lpstr> تجربة القطع النقدية</vt:lpstr>
      <vt:lpstr>تجربة القطع النقدية  </vt:lpstr>
      <vt:lpstr>... هل يمكن تحويل معادن بسيطة  إلى ذهب؟ </vt:lpstr>
    </vt:vector>
  </TitlesOfParts>
  <Company>Weizmann Institute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האם ניתן להפוך מתכות פשוטת לזהב?</dc:title>
  <dc:creator>dvora</dc:creator>
  <cp:lastModifiedBy>Shelly Livne</cp:lastModifiedBy>
  <cp:revision>31</cp:revision>
  <dcterms:created xsi:type="dcterms:W3CDTF">2015-06-27T19:27:18Z</dcterms:created>
  <dcterms:modified xsi:type="dcterms:W3CDTF">2025-11-05T13:23:53Z</dcterms:modified>
</cp:coreProperties>
</file>