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5" r:id="rId9"/>
    <p:sldId id="266" r:id="rId10"/>
    <p:sldId id="262" r:id="rId11"/>
    <p:sldId id="263" r:id="rId1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6" d="100"/>
          <a:sy n="76" d="100"/>
        </p:scale>
        <p:origin x="485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6BE4F4F-2E7A-458E-9BA4-05265240B98B}" type="datetimeFigureOut">
              <a:rPr lang="he-IL" smtClean="0"/>
              <a:pPr/>
              <a:t>י"ד/כסלו/תשפ"ו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85BFA3E7-0713-4D76-8131-7CF62D92379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87503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FA3E7-0713-4D76-8131-7CF62D923796}" type="slidenum">
              <a:rPr lang="he-IL" smtClean="0"/>
              <a:pPr/>
              <a:t>4</a:t>
            </a:fld>
            <a:endParaRPr lang="he-I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FA3E7-0713-4D76-8131-7CF62D923796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48230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שולש שווה שוקיים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כותרת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28" name="מציין מיקום של תאריך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FB10898-D82D-4F4F-BE9F-56302D5C1E59}" type="datetimeFigureOut">
              <a:rPr lang="he-IL" smtClean="0"/>
              <a:pPr/>
              <a:t>י"ד/כסלו/תשפ"ו</a:t>
            </a:fld>
            <a:endParaRPr lang="he-IL"/>
          </a:p>
        </p:txBody>
      </p:sp>
      <p:sp>
        <p:nvSpPr>
          <p:cNvPr id="17" name="מציין מיקום של כותרת תחתונה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he-IL"/>
          </a:p>
        </p:txBody>
      </p:sp>
      <p:sp>
        <p:nvSpPr>
          <p:cNvPr id="29" name="מציין מיקום של מספר שקופית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6D7E75F-83F9-4DFF-A1D5-9C2A8ABE783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10898-D82D-4F4F-BE9F-56302D5C1E59}" type="datetimeFigureOut">
              <a:rPr lang="he-IL" smtClean="0"/>
              <a:pPr/>
              <a:t>י"ד/כסלו/תשפ"ו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E75F-83F9-4DFF-A1D5-9C2A8ABE783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10898-D82D-4F4F-BE9F-56302D5C1E59}" type="datetimeFigureOut">
              <a:rPr lang="he-IL" smtClean="0"/>
              <a:pPr/>
              <a:t>י"ד/כסלו/תשפ"ו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E75F-83F9-4DFF-A1D5-9C2A8ABE783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DFB10898-D82D-4F4F-BE9F-56302D5C1E59}" type="datetimeFigureOut">
              <a:rPr lang="he-IL" smtClean="0"/>
              <a:pPr/>
              <a:t>י"ד/כסלו/תשפ"ו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E75F-83F9-4DFF-A1D5-9C2A8ABE783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שולש ישר-זווית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משולש שווה שוקיים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DFB10898-D82D-4F4F-BE9F-56302D5C1E59}" type="datetimeFigureOut">
              <a:rPr lang="he-IL" smtClean="0"/>
              <a:pPr/>
              <a:t>י"ד/כסלו/תשפ"ו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6D7E75F-83F9-4DFF-A1D5-9C2A8ABE7839}" type="slidenum">
              <a:rPr lang="he-IL" smtClean="0"/>
              <a:pPr/>
              <a:t>‹#›</a:t>
            </a:fld>
            <a:endParaRPr lang="he-IL"/>
          </a:p>
        </p:txBody>
      </p:sp>
      <p:cxnSp>
        <p:nvCxnSpPr>
          <p:cNvPr id="11" name="מחבר ישר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מחבר ישר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FB10898-D82D-4F4F-BE9F-56302D5C1E59}" type="datetimeFigureOut">
              <a:rPr lang="he-IL" smtClean="0"/>
              <a:pPr/>
              <a:t>י"ד/כסלו/תשפ"ו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6D7E75F-83F9-4DFF-A1D5-9C2A8ABE783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DFB10898-D82D-4F4F-BE9F-56302D5C1E59}" type="datetimeFigureOut">
              <a:rPr lang="he-IL" smtClean="0"/>
              <a:pPr/>
              <a:t>י"ד/כסלו/תשפ"ו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6D7E75F-83F9-4DFF-A1D5-9C2A8ABE783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10898-D82D-4F4F-BE9F-56302D5C1E59}" type="datetimeFigureOut">
              <a:rPr lang="he-IL" smtClean="0"/>
              <a:pPr/>
              <a:t>י"ד/כסלו/תשפ"ו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7E75F-83F9-4DFF-A1D5-9C2A8ABE783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FB10898-D82D-4F4F-BE9F-56302D5C1E59}" type="datetimeFigureOut">
              <a:rPr lang="he-IL" smtClean="0"/>
              <a:pPr/>
              <a:t>י"ד/כסלו/תשפ"ו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6D7E75F-83F9-4DFF-A1D5-9C2A8ABE783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DFB10898-D82D-4F4F-BE9F-56302D5C1E59}" type="datetimeFigureOut">
              <a:rPr lang="he-IL" smtClean="0"/>
              <a:pPr/>
              <a:t>י"ד/כסלו/תשפ"ו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6D7E75F-83F9-4DFF-A1D5-9C2A8ABE783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/>
              <a:t>לחץ על הסמל כדי להוסיף תמונה</a:t>
            </a:r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DFB10898-D82D-4F4F-BE9F-56302D5C1E59}" type="datetimeFigureOut">
              <a:rPr lang="he-IL" smtClean="0"/>
              <a:pPr/>
              <a:t>י"ד/כסלו/תשפ"ו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6D7E75F-83F9-4DFF-A1D5-9C2A8ABE783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שולש ישר-זווית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מחבר ישר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מחבר ישר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מציין מיקום של כותרת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/>
              <a:t>רמה שנייה</a:t>
            </a:r>
          </a:p>
          <a:p>
            <a:pPr lvl="2" eaLnBrk="1" latinLnBrk="0" hangingPunct="1"/>
            <a:r>
              <a:rPr kumimoji="0" lang="he-IL"/>
              <a:t>רמה שלישית</a:t>
            </a:r>
          </a:p>
          <a:p>
            <a:pPr lvl="3" eaLnBrk="1" latinLnBrk="0" hangingPunct="1"/>
            <a:r>
              <a:rPr kumimoji="0" lang="he-IL"/>
              <a:t>רמה רביעית</a:t>
            </a:r>
          </a:p>
          <a:p>
            <a:pPr lvl="4" eaLnBrk="1" latinLnBrk="0" hangingPunct="1"/>
            <a:r>
              <a:rPr kumimoji="0" lang="he-IL"/>
              <a:t>רמה חמישית</a:t>
            </a:r>
            <a:endParaRPr kumimoji="0" lang="en-US"/>
          </a:p>
        </p:txBody>
      </p:sp>
      <p:sp>
        <p:nvSpPr>
          <p:cNvPr id="14" name="מציין מיקום של תאריך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FB10898-D82D-4F4F-BE9F-56302D5C1E59}" type="datetimeFigureOut">
              <a:rPr lang="he-IL" smtClean="0"/>
              <a:pPr/>
              <a:t>י"ד/כסלו/תשפ"ו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he-IL"/>
          </a:p>
        </p:txBody>
      </p:sp>
      <p:sp>
        <p:nvSpPr>
          <p:cNvPr id="23" name="מציין מיקום של מספר שקופית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6D7E75F-83F9-4DFF-A1D5-9C2A8ABE7839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1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r" rtl="1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899592" y="776288"/>
            <a:ext cx="7703864" cy="4092872"/>
          </a:xfrm>
        </p:spPr>
        <p:txBody>
          <a:bodyPr>
            <a:noAutofit/>
          </a:bodyPr>
          <a:lstStyle/>
          <a:p>
            <a:r>
              <a:rPr lang="he-IL" sz="8000" dirty="0"/>
              <a:t>אנרגיה וביו מסה</a:t>
            </a:r>
            <a:br>
              <a:rPr lang="he-IL" sz="8000" dirty="0"/>
            </a:br>
            <a:r>
              <a:rPr lang="he-IL" sz="8000" dirty="0"/>
              <a:t> </a:t>
            </a:r>
            <a:br>
              <a:rPr lang="he-IL" sz="8000" dirty="0"/>
            </a:br>
            <a:r>
              <a:rPr lang="he-IL" sz="2400" dirty="0">
                <a:effectLst/>
                <a:latin typeface="Arial" pitchFamily="34" charset="0"/>
                <a:cs typeface="Arial" pitchFamily="34" charset="0"/>
              </a:rPr>
              <a:t>יסמין חמוד, דועא נאסר ואתיר סעדיה</a:t>
            </a:r>
            <a:br>
              <a:rPr lang="he-IL" sz="8000" dirty="0"/>
            </a:br>
            <a:br>
              <a:rPr lang="he-IL" sz="2000" dirty="0">
                <a:effectLst/>
              </a:rPr>
            </a:br>
            <a:r>
              <a:rPr lang="he-IL" sz="2000" dirty="0">
                <a:effectLst/>
              </a:rPr>
              <a:t>מעובד לפי איגוד חברות אנרגיה ירוקה לישראל – </a:t>
            </a:r>
            <a:br>
              <a:rPr lang="he-IL" sz="2000" dirty="0">
                <a:effectLst/>
              </a:rPr>
            </a:br>
            <a:r>
              <a:rPr lang="en-US" sz="2000" dirty="0">
                <a:effectLst/>
              </a:rPr>
              <a:t>http://www.renewable.org.il/he-il/biomass-energy/</a:t>
            </a:r>
            <a:endParaRPr lang="he-IL" sz="8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b="1" dirty="0"/>
              <a:t>סיכום</a:t>
            </a:r>
            <a:r>
              <a:rPr lang="he-IL" dirty="0"/>
              <a:t> </a:t>
            </a:r>
            <a:r>
              <a:rPr lang="he-IL" b="1" dirty="0"/>
              <a:t>- 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412776"/>
            <a:ext cx="8363272" cy="5042032"/>
          </a:xfrm>
        </p:spPr>
        <p:txBody>
          <a:bodyPr/>
          <a:lstStyle/>
          <a:p>
            <a:pPr>
              <a:buFontTx/>
              <a:buChar char="-"/>
            </a:pPr>
            <a:r>
              <a:rPr lang="he-IL" dirty="0"/>
              <a:t>ניצול ביו מסה , זמינה ומתחדשת, ליצירת אנרגיה ע"י תהליכים כימיים.</a:t>
            </a:r>
          </a:p>
          <a:p>
            <a:pPr>
              <a:buFontTx/>
              <a:buChar char="-"/>
            </a:pPr>
            <a:r>
              <a:rPr lang="he-IL" dirty="0"/>
              <a:t>לתופעה זו יש מחיר אקולוגי </a:t>
            </a:r>
          </a:p>
          <a:p>
            <a:pPr>
              <a:buFontTx/>
              <a:buChar char="-"/>
            </a:pPr>
            <a:r>
              <a:rPr lang="he-IL" dirty="0"/>
              <a:t>גז </a:t>
            </a:r>
            <a:r>
              <a:rPr lang="he-IL" dirty="0" err="1"/>
              <a:t>המתאן</a:t>
            </a:r>
            <a:r>
              <a:rPr lang="he-IL" dirty="0"/>
              <a:t> ניתן לאגירה וע"כ מאפשר ייצור חשמל בהתאם למדיניות וצרכי משק החשמל.</a:t>
            </a:r>
          </a:p>
          <a:p>
            <a:pPr>
              <a:buNone/>
            </a:pPr>
            <a:r>
              <a:rPr lang="he-IL" dirty="0"/>
              <a:t>- האנרגיה המתחדשת תלויה באספקה סדירה של חומרי הגלם האורגנים וביכולת להפריד את החומרים מיתר </a:t>
            </a:r>
            <a:r>
              <a:rPr lang="he-IL"/>
              <a:t>מרכיבי הפסולת. </a:t>
            </a:r>
          </a:p>
          <a:p>
            <a:pPr>
              <a:buNone/>
            </a:pPr>
            <a:endParaRPr lang="he-I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b="1"/>
              <a:t>הסוף</a:t>
            </a:r>
            <a:br>
              <a:rPr lang="he-IL" b="1"/>
            </a:br>
            <a:r>
              <a:rPr lang="he-IL" b="1"/>
              <a:t> </a:t>
            </a:r>
            <a:endParaRPr lang="he-IL" b="1" dirty="0"/>
          </a:p>
        </p:txBody>
      </p:sp>
      <p:pic>
        <p:nvPicPr>
          <p:cNvPr id="1026" name="Picture 2" descr="תמונת המכון לטיהור שפכים ירושלים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772815"/>
            <a:ext cx="4248472" cy="35403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612370"/>
            <a:ext cx="8219256" cy="5978136"/>
          </a:xfrm>
        </p:spPr>
        <p:txBody>
          <a:bodyPr>
            <a:normAutofit/>
          </a:bodyPr>
          <a:lstStyle/>
          <a:p>
            <a:endParaRPr lang="he-IL" sz="2400" dirty="0"/>
          </a:p>
          <a:p>
            <a:r>
              <a:rPr lang="he-IL" sz="4000" dirty="0"/>
              <a:t>פסולת, חומרים ושפכים אורגנים הנם חומרי גלם זמינים ומתחדשים ליצירת אנרגיה וחשמל.</a:t>
            </a:r>
          </a:p>
          <a:p>
            <a:r>
              <a:rPr lang="he-IL" sz="4000" dirty="0"/>
              <a:t>מקורות אנרגיה –אורגנים- ביו מסה מצויים בחומרים רבים כגון: </a:t>
            </a:r>
          </a:p>
          <a:p>
            <a:pPr>
              <a:buNone/>
            </a:pPr>
            <a:r>
              <a:rPr lang="he-IL" sz="4000" dirty="0"/>
              <a:t>עצים, גזם חקלאי, שאריות מזון, פסולת חקלאית וזבלים אורגנים. 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12C898-3536-073D-19DB-06CFFF5AB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267494"/>
            <a:ext cx="7571184" cy="785242"/>
          </a:xfrm>
        </p:spPr>
        <p:txBody>
          <a:bodyPr/>
          <a:lstStyle/>
          <a:p>
            <a:pPr algn="ctr"/>
            <a:r>
              <a:rPr lang="he-IL" dirty="0"/>
              <a:t>ביו-מסה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0"/>
            <a:r>
              <a:rPr lang="he-IL" dirty="0"/>
              <a:t>לפניך שלוש שיטות אפשריות ליצירת חשמל מביו מסה -  </a:t>
            </a:r>
          </a:p>
        </p:txBody>
      </p:sp>
      <p:sp>
        <p:nvSpPr>
          <p:cNvPr id="7" name="מלבן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1520" y="2348880"/>
            <a:ext cx="1728192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4000" dirty="0"/>
              <a:t>ביו מסה </a:t>
            </a:r>
          </a:p>
        </p:txBody>
      </p:sp>
      <p:sp>
        <p:nvSpPr>
          <p:cNvPr id="11" name="מלבן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99992" y="2276872"/>
            <a:ext cx="1800200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500" dirty="0"/>
              <a:t>הנעת טורבינה </a:t>
            </a:r>
            <a:r>
              <a:rPr lang="he-IL" sz="3500" dirty="0" err="1"/>
              <a:t>קיטורית</a:t>
            </a:r>
            <a:r>
              <a:rPr lang="he-IL" sz="3500" dirty="0"/>
              <a:t> </a:t>
            </a:r>
          </a:p>
        </p:txBody>
      </p:sp>
      <p:sp>
        <p:nvSpPr>
          <p:cNvPr id="13" name="חץ ימינה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67744" y="2492896"/>
            <a:ext cx="2088232" cy="1152128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>
                <a:solidFill>
                  <a:schemeClr val="accent2"/>
                </a:solidFill>
              </a:rPr>
              <a:t>שריפה ישירה </a:t>
            </a:r>
          </a:p>
          <a:p>
            <a:pPr algn="ctr"/>
            <a:r>
              <a:rPr lang="en-US" dirty="0">
                <a:solidFill>
                  <a:schemeClr val="accent2"/>
                </a:solidFill>
              </a:rPr>
              <a:t>Incineration</a:t>
            </a:r>
            <a:endParaRPr lang="he-IL" dirty="0">
              <a:solidFill>
                <a:schemeClr val="accent2"/>
              </a:solidFill>
            </a:endParaRPr>
          </a:p>
        </p:txBody>
      </p:sp>
      <p:sp>
        <p:nvSpPr>
          <p:cNvPr id="15" name="מציין מיקום תוכן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66526"/>
            <a:ext cx="82296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e-IL" sz="2800" b="1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1. שריפה ישירה של ביו מסה -   </a:t>
            </a:r>
          </a:p>
        </p:txBody>
      </p:sp>
      <p:sp>
        <p:nvSpPr>
          <p:cNvPr id="17" name="מלבן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12160" y="4797152"/>
            <a:ext cx="2376264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500" dirty="0"/>
              <a:t>יצירת חשמל </a:t>
            </a:r>
          </a:p>
        </p:txBody>
      </p:sp>
      <p:sp>
        <p:nvSpPr>
          <p:cNvPr id="18" name="חץ מכופף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6480212" y="3032956"/>
            <a:ext cx="1656184" cy="144016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36534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54FD8-8849-76E1-B58B-FEF7A0479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676228"/>
          </a:xfrm>
        </p:spPr>
        <p:txBody>
          <a:bodyPr>
            <a:normAutofit/>
          </a:bodyPr>
          <a:lstStyle/>
          <a:p>
            <a:pPr algn="r"/>
            <a:r>
              <a:rPr lang="he-IL" sz="2800" b="1" dirty="0">
                <a:solidFill>
                  <a:schemeClr val="tx1"/>
                </a:solidFill>
              </a:rPr>
              <a:t>2- שיטת העיכול האנאירובי – שימוש בחיידקים.</a:t>
            </a:r>
          </a:p>
        </p:txBody>
      </p:sp>
      <p:sp>
        <p:nvSpPr>
          <p:cNvPr id="4" name="מלבן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5576" y="1124744"/>
            <a:ext cx="1728192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500" dirty="0"/>
              <a:t>ביו מסה </a:t>
            </a:r>
          </a:p>
        </p:txBody>
      </p:sp>
      <p:sp>
        <p:nvSpPr>
          <p:cNvPr id="5" name="חץ ימינה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27784" y="1484784"/>
            <a:ext cx="2376264" cy="1008112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accent2"/>
              </a:solidFill>
            </a:endParaRPr>
          </a:p>
          <a:p>
            <a:pPr algn="ctr"/>
            <a:r>
              <a:rPr lang="he-IL" dirty="0">
                <a:solidFill>
                  <a:schemeClr val="accent2"/>
                </a:solidFill>
              </a:rPr>
              <a:t>עיכול אנאירובי ע"י חיידקים  </a:t>
            </a:r>
          </a:p>
          <a:p>
            <a:pPr algn="ctr"/>
            <a:r>
              <a:rPr lang="he-IL" dirty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6" name="מלבן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48064" y="1196752"/>
            <a:ext cx="2016224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500" dirty="0"/>
              <a:t>פירוק פסולת וחומרים אורגנים</a:t>
            </a:r>
          </a:p>
        </p:txBody>
      </p:sp>
      <p:sp>
        <p:nvSpPr>
          <p:cNvPr id="7" name="חץ מכופף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7155355" y="2069781"/>
            <a:ext cx="1475162" cy="1025248"/>
          </a:xfrm>
          <a:prstGeom prst="ben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8" name="מלבן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08304" y="3573016"/>
            <a:ext cx="1296144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500" dirty="0"/>
              <a:t>גז ביולוגי עשיר </a:t>
            </a:r>
            <a:r>
              <a:rPr lang="he-IL" sz="2500" dirty="0" err="1"/>
              <a:t>במתאן</a:t>
            </a:r>
            <a:r>
              <a:rPr lang="he-IL" sz="2500" dirty="0"/>
              <a:t> </a:t>
            </a:r>
          </a:p>
        </p:txBody>
      </p:sp>
      <p:sp>
        <p:nvSpPr>
          <p:cNvPr id="9" name="חץ ימינה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 flipV="1">
            <a:off x="6084168" y="3933055"/>
            <a:ext cx="1080120" cy="504055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55976" y="3717032"/>
            <a:ext cx="144016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/>
              <a:t>הנעת טורבינה </a:t>
            </a:r>
          </a:p>
        </p:txBody>
      </p:sp>
      <p:sp>
        <p:nvSpPr>
          <p:cNvPr id="12" name="חץ ימינה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2987824" y="4005064"/>
            <a:ext cx="1152128" cy="504056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מלבן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43608" y="3717032"/>
            <a:ext cx="1512168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/>
              <a:t>יצירת חשמל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84F57-F742-01A5-32DC-68BAEADDF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5741" y="120055"/>
            <a:ext cx="6923112" cy="713234"/>
          </a:xfrm>
        </p:spPr>
        <p:txBody>
          <a:bodyPr vert="horz" anchor="ctr">
            <a:normAutofit/>
          </a:bodyPr>
          <a:lstStyle/>
          <a:p>
            <a:pPr algn="r"/>
            <a:r>
              <a:rPr lang="ar-SA" sz="2800" b="1" dirty="0">
                <a:solidFill>
                  <a:schemeClr val="tx1"/>
                </a:solidFill>
              </a:rPr>
              <a:t>3- </a:t>
            </a:r>
            <a:r>
              <a:rPr lang="he-IL" sz="2800" b="1" dirty="0">
                <a:solidFill>
                  <a:schemeClr val="tx1"/>
                </a:solidFill>
              </a:rPr>
              <a:t>איסוף מתאן </a:t>
            </a:r>
            <a:r>
              <a:rPr lang="he-IL" sz="2800" b="1" dirty="0" err="1">
                <a:solidFill>
                  <a:schemeClr val="tx1"/>
                </a:solidFill>
              </a:rPr>
              <a:t>ממטמונות</a:t>
            </a:r>
            <a:endParaRPr lang="he-IL" sz="2800" b="1" dirty="0">
              <a:solidFill>
                <a:schemeClr val="tx1"/>
              </a:solidFill>
            </a:endParaRPr>
          </a:p>
        </p:txBody>
      </p:sp>
      <p:sp>
        <p:nvSpPr>
          <p:cNvPr id="3" name="מציין מיקום תוכן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833288"/>
            <a:ext cx="8064896" cy="5621519"/>
          </a:xfrm>
        </p:spPr>
        <p:txBody>
          <a:bodyPr>
            <a:normAutofit/>
          </a:bodyPr>
          <a:lstStyle/>
          <a:p>
            <a:pPr>
              <a:buNone/>
            </a:pPr>
            <a:endParaRPr lang="he-IL" sz="2500" b="1" dirty="0">
              <a:latin typeface="Gisha" pitchFamily="34" charset="-79"/>
              <a:cs typeface="Gisha" pitchFamily="34" charset="-79"/>
            </a:endParaRPr>
          </a:p>
        </p:txBody>
      </p:sp>
      <p:sp>
        <p:nvSpPr>
          <p:cNvPr id="4" name="מלבן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1560" y="1196752"/>
            <a:ext cx="2664296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/>
              <a:t>איסוף מתאן משכבות פסולת </a:t>
            </a:r>
            <a:r>
              <a:rPr lang="he-IL" sz="3000" dirty="0" err="1"/>
              <a:t>במטמונות</a:t>
            </a:r>
            <a:r>
              <a:rPr lang="he-IL" sz="3000" dirty="0"/>
              <a:t> </a:t>
            </a:r>
          </a:p>
        </p:txBody>
      </p:sp>
      <p:sp>
        <p:nvSpPr>
          <p:cNvPr id="5" name="חץ ימינה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35896" y="1556792"/>
            <a:ext cx="1584176" cy="93610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6" name="מלבן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08104" y="1268760"/>
            <a:ext cx="2664296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/>
              <a:t>שריפת מתאן בטורבינות </a:t>
            </a:r>
          </a:p>
        </p:txBody>
      </p:sp>
      <p:sp>
        <p:nvSpPr>
          <p:cNvPr id="7" name="חץ למטה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44208" y="2996952"/>
            <a:ext cx="648072" cy="1296144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80112" y="4941168"/>
            <a:ext cx="2232248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3000" dirty="0"/>
              <a:t>ייצור חשמל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 rtl="0"/>
            <a:r>
              <a:rPr lang="he-IL" sz="4500" b="1" dirty="0"/>
              <a:t>תרגיל –</a:t>
            </a:r>
            <a:br>
              <a:rPr lang="he-IL" sz="4500" b="1" dirty="0"/>
            </a:br>
            <a:endParaRPr lang="he-IL" sz="4500" b="1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340768"/>
            <a:ext cx="8291264" cy="5114040"/>
          </a:xfrm>
        </p:spPr>
        <p:txBody>
          <a:bodyPr>
            <a:normAutofit lnSpcReduction="10000"/>
          </a:bodyPr>
          <a:lstStyle/>
          <a:p>
            <a:pPr marL="578358" indent="-514350">
              <a:buAutoNum type="arabicParenR"/>
            </a:pPr>
            <a:r>
              <a:rPr lang="he-IL" dirty="0"/>
              <a:t>לאחר התבוננות בשלוש השיטות הנ"ל, תאר מה המשותף ומה השונה בין כל השיטות? </a:t>
            </a:r>
          </a:p>
          <a:p>
            <a:pPr marL="578358" indent="-514350">
              <a:buAutoNum type="arabicParenR"/>
            </a:pPr>
            <a:r>
              <a:rPr lang="he-IL" dirty="0"/>
              <a:t>השימוש בתהליך השריפה הישירה של הביו מסה ליצירת חשמל אינו מועדף לסביבה. הסבר אמירה זו.</a:t>
            </a:r>
          </a:p>
          <a:p>
            <a:pPr marL="578358" indent="-514350">
              <a:buAutoNum type="arabicParenR"/>
            </a:pPr>
            <a:r>
              <a:rPr lang="he-IL" dirty="0"/>
              <a:t>לגז </a:t>
            </a:r>
            <a:r>
              <a:rPr lang="he-IL" dirty="0" err="1"/>
              <a:t>המתאן</a:t>
            </a:r>
            <a:r>
              <a:rPr lang="he-IL" dirty="0"/>
              <a:t> </a:t>
            </a:r>
            <a:r>
              <a:rPr lang="en-US" dirty="0"/>
              <a:t>CH</a:t>
            </a:r>
            <a:r>
              <a:rPr lang="en-US" baseline="-25000" dirty="0"/>
              <a:t>4</a:t>
            </a:r>
            <a:r>
              <a:rPr lang="he-IL" dirty="0"/>
              <a:t> מבנה </a:t>
            </a:r>
            <a:r>
              <a:rPr lang="he-IL" dirty="0" err="1"/>
              <a:t>טטרהדרלי</a:t>
            </a:r>
            <a:r>
              <a:rPr lang="he-IL" dirty="0"/>
              <a:t>.</a:t>
            </a:r>
          </a:p>
          <a:p>
            <a:pPr marL="578358" indent="-514350">
              <a:buNone/>
            </a:pPr>
            <a:r>
              <a:rPr lang="he-IL" dirty="0"/>
              <a:t>		- צייר נוסחת מבנה </a:t>
            </a:r>
          </a:p>
          <a:p>
            <a:pPr marL="578358" indent="-514350">
              <a:buNone/>
            </a:pPr>
            <a:r>
              <a:rPr lang="he-IL" dirty="0"/>
              <a:t>		- האם </a:t>
            </a:r>
            <a:r>
              <a:rPr lang="he-IL" dirty="0" err="1"/>
              <a:t>למתאן</a:t>
            </a:r>
            <a:r>
              <a:rPr lang="he-IL" dirty="0"/>
              <a:t> יש דו קוטב קבוע?</a:t>
            </a:r>
            <a:r>
              <a:rPr lang="en-US" dirty="0"/>
              <a:t> </a:t>
            </a:r>
          </a:p>
          <a:p>
            <a:pPr marL="578358" indent="-514350">
              <a:buNone/>
            </a:pPr>
            <a:r>
              <a:rPr lang="he-IL" sz="2500" dirty="0">
                <a:solidFill>
                  <a:schemeClr val="accent1"/>
                </a:solidFill>
              </a:rPr>
              <a:t>4) </a:t>
            </a:r>
            <a:r>
              <a:rPr lang="he-IL" dirty="0"/>
              <a:t>כתוב ניסוח מאוזן לתגובת שריפה מלאה של 1 מול גז מתאן </a:t>
            </a:r>
            <a:r>
              <a:rPr lang="en-US" dirty="0"/>
              <a:t>CH</a:t>
            </a:r>
            <a:r>
              <a:rPr lang="en-US" baseline="-25000" dirty="0"/>
              <a:t>4</a:t>
            </a:r>
            <a:r>
              <a:rPr lang="he-IL" baseline="-25000" dirty="0"/>
              <a:t>.</a:t>
            </a:r>
          </a:p>
          <a:p>
            <a:pPr marL="578358" indent="-514350">
              <a:buNone/>
            </a:pPr>
            <a:endParaRPr lang="he-IL" dirty="0"/>
          </a:p>
          <a:p>
            <a:endParaRPr lang="he-I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b="1" dirty="0"/>
              <a:t>המשך תרגיל- 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5114040"/>
          </a:xfrm>
        </p:spPr>
        <p:txBody>
          <a:bodyPr/>
          <a:lstStyle/>
          <a:p>
            <a:pPr>
              <a:buNone/>
            </a:pPr>
            <a:r>
              <a:rPr lang="he-IL" dirty="0">
                <a:solidFill>
                  <a:schemeClr val="accent1"/>
                </a:solidFill>
              </a:rPr>
              <a:t>5) </a:t>
            </a:r>
            <a:r>
              <a:rPr lang="he-IL" dirty="0"/>
              <a:t>בתהליך שריפת 1 מול גז מתאן, נפלטת אנרגיה בסך 890 קילו גאול.</a:t>
            </a:r>
          </a:p>
          <a:p>
            <a:pPr>
              <a:buNone/>
            </a:pPr>
            <a:r>
              <a:rPr lang="he-IL" dirty="0"/>
              <a:t>		</a:t>
            </a:r>
            <a:r>
              <a:rPr lang="he-IL" dirty="0">
                <a:solidFill>
                  <a:schemeClr val="accent1"/>
                </a:solidFill>
              </a:rPr>
              <a:t>א. </a:t>
            </a:r>
            <a:r>
              <a:rPr lang="he-IL" dirty="0"/>
              <a:t>הצג באופן גרפי את השינוי באנרגיה הפנימית של המערכת במהלך התרחשות התגובה.</a:t>
            </a:r>
          </a:p>
          <a:p>
            <a:pPr>
              <a:buNone/>
            </a:pPr>
            <a:r>
              <a:rPr lang="he-IL" dirty="0"/>
              <a:t>		</a:t>
            </a:r>
            <a:r>
              <a:rPr lang="he-IL" dirty="0">
                <a:solidFill>
                  <a:schemeClr val="accent1"/>
                </a:solidFill>
              </a:rPr>
              <a:t>ב. </a:t>
            </a:r>
            <a:r>
              <a:rPr lang="he-IL" dirty="0"/>
              <a:t>מהי כמות האנרגיה שנפלטת בשריפת 1 קילוגרם גז מתאן. </a:t>
            </a:r>
          </a:p>
          <a:p>
            <a:pPr>
              <a:buNone/>
            </a:pPr>
            <a:endParaRPr lang="he-I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b="1" dirty="0"/>
              <a:t>המשך תרגיל  - 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>
              <a:buNone/>
            </a:pPr>
            <a:r>
              <a:rPr lang="he-IL" sz="2500" dirty="0">
                <a:solidFill>
                  <a:schemeClr val="accent1">
                    <a:lumMod val="75000"/>
                  </a:schemeClr>
                </a:solidFill>
              </a:rPr>
              <a:t>6)</a:t>
            </a:r>
            <a:r>
              <a:rPr lang="he-IL" sz="2500" dirty="0"/>
              <a:t> </a:t>
            </a:r>
            <a:r>
              <a:rPr lang="he-IL" dirty="0"/>
              <a:t>המתאן נחשב כאחד מגזי החממה.</a:t>
            </a:r>
          </a:p>
          <a:p>
            <a:pPr marL="64008" indent="0">
              <a:buNone/>
            </a:pPr>
            <a:r>
              <a:rPr lang="he-IL" dirty="0"/>
              <a:t>א. הסבר בקצרה כיצד גזי החממה גורמים לעלייה בטמפ' על פני כדור הארץ?</a:t>
            </a:r>
          </a:p>
          <a:p>
            <a:pPr marL="64008" indent="0">
              <a:buNone/>
            </a:pPr>
            <a:r>
              <a:rPr lang="he-IL" dirty="0"/>
              <a:t>ב. השיטה המתוארת בשקף 4, תורמת לסביבה ערך נוסף מאשר ייצור חשמל. נמק </a:t>
            </a:r>
          </a:p>
          <a:p>
            <a:pPr marL="64008" indent="0">
              <a:buNone/>
            </a:pPr>
            <a:r>
              <a:rPr lang="he-IL" sz="2500" dirty="0">
                <a:solidFill>
                  <a:schemeClr val="accent1">
                    <a:lumMod val="75000"/>
                  </a:schemeClr>
                </a:solidFill>
              </a:rPr>
              <a:t>7)</a:t>
            </a:r>
            <a:r>
              <a:rPr lang="he-IL" sz="2500" dirty="0"/>
              <a:t> </a:t>
            </a:r>
            <a:r>
              <a:rPr lang="he-IL" dirty="0"/>
              <a:t>המתאן בולע קרינה באורך גל </a:t>
            </a:r>
            <a:r>
              <a:rPr lang="en-US" dirty="0"/>
              <a:t>900nm</a:t>
            </a:r>
            <a:r>
              <a:rPr lang="he-IL" dirty="0"/>
              <a:t> . חשב את האנרגיה של הפוטון. פרט את חישוביך.</a:t>
            </a:r>
          </a:p>
        </p:txBody>
      </p:sp>
    </p:spTree>
    <p:extLst>
      <p:ext uri="{BB962C8B-B14F-4D97-AF65-F5344CB8AC3E}">
        <p14:creationId xmlns:p14="http://schemas.microsoft.com/office/powerpoint/2010/main" val="2723471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491EC-A131-6833-5E59-962F810BE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332656"/>
            <a:ext cx="8229600" cy="713234"/>
          </a:xfrm>
        </p:spPr>
        <p:txBody>
          <a:bodyPr>
            <a:normAutofit fontScale="90000"/>
          </a:bodyPr>
          <a:lstStyle/>
          <a:p>
            <a:pPr algn="r"/>
            <a:r>
              <a:rPr lang="he-IL" b="1" dirty="0"/>
              <a:t>המשך תרגיל - 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124744"/>
            <a:ext cx="8363272" cy="56180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e-IL" sz="2500" dirty="0">
                <a:solidFill>
                  <a:schemeClr val="accent1"/>
                </a:solidFill>
              </a:rPr>
              <a:t>8) </a:t>
            </a:r>
            <a:r>
              <a:rPr lang="he-IL" sz="2500" dirty="0"/>
              <a:t>עובד בחברת </a:t>
            </a:r>
            <a:r>
              <a:rPr lang="he-IL" sz="2500" dirty="0" err="1"/>
              <a:t>הייטק</a:t>
            </a:r>
            <a:r>
              <a:rPr lang="he-IL" sz="2500" dirty="0"/>
              <a:t> הציע בפני </a:t>
            </a:r>
            <a:r>
              <a:rPr lang="he-IL" sz="2500" dirty="0" err="1"/>
              <a:t>הכיאמים</a:t>
            </a:r>
            <a:r>
              <a:rPr lang="he-IL" sz="2500" dirty="0"/>
              <a:t> של החברה, דרך נוספת ליצירת חשמל,  שיטת </a:t>
            </a:r>
            <a:r>
              <a:rPr lang="he-IL" sz="2500" dirty="0" err="1"/>
              <a:t>הגזיפיקציה</a:t>
            </a:r>
            <a:r>
              <a:rPr lang="he-IL" sz="2500" dirty="0"/>
              <a:t>-</a:t>
            </a:r>
            <a:r>
              <a:rPr lang="en-US" sz="2500" dirty="0"/>
              <a:t>Gasification </a:t>
            </a:r>
            <a:r>
              <a:rPr lang="he-IL" sz="2500" dirty="0"/>
              <a:t>– שהיא תהליך תרמו-כימי בו מופעלים על חומר מוצק לחצים גבוהים</a:t>
            </a:r>
            <a:r>
              <a:rPr lang="he-IL" sz="2500" b="1" dirty="0"/>
              <a:t> </a:t>
            </a:r>
            <a:r>
              <a:rPr lang="he-IL" sz="2500" dirty="0"/>
              <a:t>בטמפרטורות גבוהות בתנאי חוסר חמצן</a:t>
            </a:r>
            <a:r>
              <a:rPr lang="he-IL" sz="2500" b="1" dirty="0"/>
              <a:t>.</a:t>
            </a:r>
            <a:r>
              <a:rPr lang="he-IL" sz="2500" dirty="0"/>
              <a:t>  התוצר הוא הגז הסינטטי </a:t>
            </a:r>
            <a:r>
              <a:rPr lang="en-US" sz="2500" dirty="0" err="1"/>
              <a:t>Syngas</a:t>
            </a:r>
            <a:r>
              <a:rPr lang="en-US" sz="2500" dirty="0"/>
              <a:t> </a:t>
            </a:r>
            <a:r>
              <a:rPr lang="he-IL" sz="2500" dirty="0"/>
              <a:t>- הגז יכול לשמש להפעלת טורבינות להפקת חשמל. </a:t>
            </a:r>
          </a:p>
          <a:p>
            <a:pPr>
              <a:buNone/>
            </a:pPr>
            <a:r>
              <a:rPr lang="he-IL" sz="2500" dirty="0"/>
              <a:t>אותו עובד הדגיש שיתרונותיו של הגז הסינטטי הוא בזמינותו, ובנוחיות ההעברה שלו.  הגז </a:t>
            </a:r>
            <a:r>
              <a:rPr lang="he-IL" sz="2500" dirty="0" err="1"/>
              <a:t>הסנטטי</a:t>
            </a:r>
            <a:r>
              <a:rPr lang="he-IL" sz="2500" dirty="0"/>
              <a:t> יכול לשמש ליצירת דלקים מבוססי פחמן כמו </a:t>
            </a:r>
            <a:r>
              <a:rPr lang="he-IL" sz="2500" dirty="0" err="1"/>
              <a:t>מתאנול</a:t>
            </a:r>
            <a:r>
              <a:rPr lang="he-IL" sz="2500" dirty="0"/>
              <a:t>.  </a:t>
            </a:r>
          </a:p>
          <a:p>
            <a:pPr>
              <a:buNone/>
            </a:pPr>
            <a:endParaRPr lang="he-IL" sz="2500" dirty="0"/>
          </a:p>
          <a:p>
            <a:pPr>
              <a:buNone/>
            </a:pPr>
            <a:r>
              <a:rPr lang="he-IL" sz="2500" dirty="0"/>
              <a:t>ככימאי בחברת </a:t>
            </a:r>
            <a:r>
              <a:rPr lang="he-IL" sz="2500" dirty="0" err="1"/>
              <a:t>הייטק</a:t>
            </a:r>
            <a:r>
              <a:rPr lang="he-IL" sz="2500" dirty="0"/>
              <a:t>, מה היית דעתך בהצעה זו? מבחינה מדעית, כלכלית, ואקולוגית.</a:t>
            </a:r>
          </a:p>
          <a:p>
            <a:pPr>
              <a:buNone/>
            </a:pPr>
            <a:r>
              <a:rPr lang="he-IL" sz="2500" dirty="0"/>
              <a:t> מה היית ממליץ לאותו עובד לבדוק? לחקור?</a:t>
            </a:r>
          </a:p>
          <a:p>
            <a:pPr>
              <a:buNone/>
            </a:pPr>
            <a:endParaRPr lang="he-IL" dirty="0"/>
          </a:p>
          <a:p>
            <a:pPr>
              <a:buNone/>
            </a:pPr>
            <a:endParaRPr lang="he-IL" sz="25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התלהבות">
  <a:themeElements>
    <a:clrScheme name="התלהבות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התלהבות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התלהבות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1250</TotalTime>
  <Words>490</Words>
  <Application>Microsoft Office PowerPoint</Application>
  <PresentationFormat>On-screen Show (4:3)</PresentationFormat>
  <Paragraphs>56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Gisha</vt:lpstr>
      <vt:lpstr>Verdana</vt:lpstr>
      <vt:lpstr>Wingdings 2</vt:lpstr>
      <vt:lpstr>התלהבות</vt:lpstr>
      <vt:lpstr>אנרגיה וביו מסה   יסמין חמוד, דועא נאסר ואתיר סעדיה  מעובד לפי איגוד חברות אנרגיה ירוקה לישראל –  http://www.renewable.org.il/he-il/biomass-energy/</vt:lpstr>
      <vt:lpstr>ביו-מסה</vt:lpstr>
      <vt:lpstr>לפניך שלוש שיטות אפשריות ליצירת חשמל מביו מסה -  </vt:lpstr>
      <vt:lpstr>2- שיטת העיכול האנאירובי – שימוש בחיידקים.</vt:lpstr>
      <vt:lpstr>3- איסוף מתאן ממטמונות</vt:lpstr>
      <vt:lpstr>תרגיל – </vt:lpstr>
      <vt:lpstr>המשך תרגיל- </vt:lpstr>
      <vt:lpstr>המשך תרגיל  - </vt:lpstr>
      <vt:lpstr>המשך תרגיל - </vt:lpstr>
      <vt:lpstr>סיכום - </vt:lpstr>
      <vt:lpstr>הסוף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Shelly Livne</cp:lastModifiedBy>
  <cp:revision>50</cp:revision>
  <dcterms:created xsi:type="dcterms:W3CDTF">2014-12-05T14:45:16Z</dcterms:created>
  <dcterms:modified xsi:type="dcterms:W3CDTF">2025-12-04T12:39:57Z</dcterms:modified>
</cp:coreProperties>
</file>