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44"/>
  </p:notesMasterIdLst>
  <p:sldIdLst>
    <p:sldId id="356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07" r:id="rId13"/>
    <p:sldId id="303" r:id="rId14"/>
    <p:sldId id="375" r:id="rId15"/>
    <p:sldId id="271" r:id="rId16"/>
    <p:sldId id="384" r:id="rId17"/>
    <p:sldId id="386" r:id="rId18"/>
    <p:sldId id="309" r:id="rId19"/>
    <p:sldId id="311" r:id="rId20"/>
    <p:sldId id="312" r:id="rId21"/>
    <p:sldId id="385" r:id="rId22"/>
    <p:sldId id="313" r:id="rId23"/>
    <p:sldId id="329" r:id="rId24"/>
    <p:sldId id="333" r:id="rId25"/>
    <p:sldId id="331" r:id="rId26"/>
    <p:sldId id="332" r:id="rId27"/>
    <p:sldId id="377" r:id="rId28"/>
    <p:sldId id="378" r:id="rId29"/>
    <p:sldId id="335" r:id="rId30"/>
    <p:sldId id="354" r:id="rId31"/>
    <p:sldId id="337" r:id="rId32"/>
    <p:sldId id="353" r:id="rId33"/>
    <p:sldId id="363" r:id="rId34"/>
    <p:sldId id="339" r:id="rId35"/>
    <p:sldId id="379" r:id="rId36"/>
    <p:sldId id="380" r:id="rId37"/>
    <p:sldId id="381" r:id="rId38"/>
    <p:sldId id="382" r:id="rId39"/>
    <p:sldId id="383" r:id="rId40"/>
    <p:sldId id="345" r:id="rId41"/>
    <p:sldId id="346" r:id="rId42"/>
    <p:sldId id="34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99"/>
    <a:srgbClr val="D20000"/>
    <a:srgbClr val="FFF3F3"/>
    <a:srgbClr val="FFFBFB"/>
    <a:srgbClr val="FFEFEF"/>
    <a:srgbClr val="FE3000"/>
    <a:srgbClr val="00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סגנון בהיר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571" autoAdjust="0"/>
    <p:restoredTop sz="94630" autoAdjust="0"/>
  </p:normalViewPr>
  <p:slideViewPr>
    <p:cSldViewPr>
      <p:cViewPr>
        <p:scale>
          <a:sx n="60" d="100"/>
          <a:sy n="60" d="100"/>
        </p:scale>
        <p:origin x="749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DD6357-B3C1-457D-AA55-EC4C70FC4F3E}" type="datetimeFigureOut">
              <a:rPr lang="he-IL"/>
              <a:pPr>
                <a:defRPr/>
              </a:pPr>
              <a:t>כ"ג/אייר/תשפ"ה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A66FE6-00C6-493B-81BF-D1EB04C139E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E66930-8A00-498C-8F2A-E71BC8AFBC1C}" type="slidenum">
              <a:rPr lang="he-IL" smtClean="0"/>
              <a:pPr>
                <a:defRPr/>
              </a:pPr>
              <a:t>34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059A9-E137-229D-4B6C-F9BC0289B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A9674-0A8E-EAB5-B697-1DEB3CB12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4A945-672A-1554-5F14-C0E62F53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F68129-D904-4B90-B30F-116DB36614A0}" type="datetimeFigureOut">
              <a:rPr lang="he-IL" smtClean="0"/>
              <a:pPr>
                <a:defRPr/>
              </a:pPr>
              <a:t>כ"ג/אייר/תשפ"ה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BE785-5180-B509-C10E-6ECDE67A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7D786-3A7C-60EC-64B1-C9BFA5AE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EFF64-F90E-4C33-B028-42FE25FBC6D2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052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87C5B-64C2-8E9F-6D7D-FAA6F3C2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D1F4C-62DD-9BCC-E4E0-DFB395B56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3C062-9828-D811-761A-D8ED42D94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F68129-D904-4B90-B30F-116DB36614A0}" type="datetimeFigureOut">
              <a:rPr lang="he-IL" smtClean="0"/>
              <a:pPr>
                <a:defRPr/>
              </a:pPr>
              <a:t>כ"ג/אייר/תשפ"ה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2E1C9-B95B-4BC1-35E8-08FAC2F2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7568B-6C0A-3138-CC5D-7109D189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EFF64-F90E-4C33-B028-42FE25FBC6D2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409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C214C4-66D6-4E83-758B-A9CB95B89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3F3AE3-E3E8-3A96-E3E9-F2287743D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7131-5C00-BAE8-88DE-70A95923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F68129-D904-4B90-B30F-116DB36614A0}" type="datetimeFigureOut">
              <a:rPr lang="he-IL" smtClean="0"/>
              <a:pPr>
                <a:defRPr/>
              </a:pPr>
              <a:t>כ"ג/אייר/תשפ"ה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AE10E-1C11-F98D-26B3-EA8F049D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848D8-8633-F643-3C1A-2D4B915B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EFF64-F90E-4C33-B028-42FE25FBC6D2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761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4295-F87C-9A1E-1734-6C063FED3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D40BE-CD94-2FEF-90CD-8F9C722EA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6F55C-A9B9-CBA2-93CF-B42231BB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F68129-D904-4B90-B30F-116DB36614A0}" type="datetimeFigureOut">
              <a:rPr lang="he-IL" smtClean="0"/>
              <a:pPr>
                <a:defRPr/>
              </a:pPr>
              <a:t>כ"ג/אייר/תשפ"ה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776E1-1FBF-8863-0A76-A5D85A41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D0262-AD85-B637-282C-7A8D7DA8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EFF64-F90E-4C33-B028-42FE25FBC6D2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875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E8B2-0B3B-26F8-294F-F1C831BB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F0F08-499C-0A87-630F-E55F816C3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59B7F-5B71-C68C-A726-7A9814A4D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F68129-D904-4B90-B30F-116DB36614A0}" type="datetimeFigureOut">
              <a:rPr lang="he-IL" smtClean="0"/>
              <a:pPr>
                <a:defRPr/>
              </a:pPr>
              <a:t>כ"ג/אייר/תשפ"ה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D6707-6CF5-D836-B280-82C233DA0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48582-46C7-570F-5D4D-7ABAD7EE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EFF64-F90E-4C33-B028-42FE25FBC6D2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404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5F9A-B2B3-A280-BE9D-E1828159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0D84E-098E-83BE-CDDD-C6D08703D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67245-9769-0340-914C-24FD64D1A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9ADA1-385F-8039-EAE6-716A435E1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F68129-D904-4B90-B30F-116DB36614A0}" type="datetimeFigureOut">
              <a:rPr lang="he-IL" smtClean="0"/>
              <a:pPr>
                <a:defRPr/>
              </a:pPr>
              <a:t>כ"ג/אייר/תשפ"ה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9B8DE-72A7-79E8-8851-BE1E635F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00231-AA46-12B7-3224-BF6B18FC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EFF64-F90E-4C33-B028-42FE25FBC6D2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573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98D3-F146-0204-9498-EFC7DB20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4A439-0EFC-EF9D-3AB3-9497DF095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AF867-0D06-AB92-FE21-E9855D8F9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2ED1A6-3067-6779-B9D5-58C1A3134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61855-E275-A0F0-08D5-47C2E00EB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B28C19-F8EE-DB8A-B32F-8849991A5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F68129-D904-4B90-B30F-116DB36614A0}" type="datetimeFigureOut">
              <a:rPr lang="he-IL" smtClean="0"/>
              <a:pPr>
                <a:defRPr/>
              </a:pPr>
              <a:t>כ"ג/אייר/תשפ"ה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81C434-F2CD-6632-1FE4-E28ACC7C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3A73C-5CA1-5F75-34FF-5B2ED15A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EFF64-F90E-4C33-B028-42FE25FBC6D2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273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E4847-9CBE-5F04-B0DC-F733584A1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4D5A7-018F-CDC1-E091-98417E82F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F68129-D904-4B90-B30F-116DB36614A0}" type="datetimeFigureOut">
              <a:rPr lang="he-IL" smtClean="0"/>
              <a:pPr>
                <a:defRPr/>
              </a:pPr>
              <a:t>כ"ג/אייר/תשפ"ה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2949B0-83AC-EED7-6489-BB66EF01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53F3F-D48C-A92D-EE52-6836C0412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EFF64-F90E-4C33-B028-42FE25FBC6D2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065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EBA39F-5149-8EC4-B5BB-36360A322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F68129-D904-4B90-B30F-116DB36614A0}" type="datetimeFigureOut">
              <a:rPr lang="he-IL" smtClean="0"/>
              <a:pPr>
                <a:defRPr/>
              </a:pPr>
              <a:t>כ"ג/אייר/תשפ"ה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94F69-D1E1-7936-5392-5C9D4788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54198-10CA-85D6-E5F3-C5FB64F30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EFF64-F90E-4C33-B028-42FE25FBC6D2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407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88B4-F6F7-B4CE-0131-33087ADA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0BDA0-F1E9-8B49-5C45-4A3B7DDE5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308A0-2E7D-A535-C9FD-6A88D3432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4330D-58ED-1228-B363-544424A1E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F68129-D904-4B90-B30F-116DB36614A0}" type="datetimeFigureOut">
              <a:rPr lang="he-IL" smtClean="0"/>
              <a:pPr>
                <a:defRPr/>
              </a:pPr>
              <a:t>כ"ג/אייר/תשפ"ה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5DA94-E1F6-A971-2E36-34AC1355E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46583-E392-DA7A-FF8A-952E2BCA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EFF64-F90E-4C33-B028-42FE25FBC6D2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279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475F-733A-35B7-16FF-88AB1A27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4A62D-2D09-17F6-51DC-37271F462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C820F-8636-911C-32EE-AAC62A633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84404-9F8C-892C-02B4-7088178D7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F68129-D904-4B90-B30F-116DB36614A0}" type="datetimeFigureOut">
              <a:rPr lang="he-IL" smtClean="0"/>
              <a:pPr>
                <a:defRPr/>
              </a:pPr>
              <a:t>כ"ג/אייר/תשפ"ה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61CE8-E450-EB5F-716F-5B7C9DEF1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560A0-54F9-387D-00F1-EE0D061E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EFF64-F90E-4C33-B028-42FE25FBC6D2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95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9996E9-6738-959E-75B3-2971F9D14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49EDD-9D85-1A31-5386-992208CD5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14AA5-0DBA-3004-EBA2-6537A57B31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C0F68129-D904-4B90-B30F-116DB36614A0}" type="datetimeFigureOut">
              <a:rPr lang="he-IL" smtClean="0"/>
              <a:pPr>
                <a:defRPr/>
              </a:pPr>
              <a:t>כ"ג/אייר/תשפ"ה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88DED-3A80-F189-60AB-A245969D8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A63A7-B780-F19D-4D91-2E9C36394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CF2EFF64-F90E-4C33-B028-42FE25FBC6D2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669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he-IL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שינויי אנטרופיה </a:t>
            </a:r>
            <a:br>
              <a:rPr lang="he-IL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he-I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אוטיליה</a:t>
            </a:r>
            <a:r>
              <a:rPr lang="he-I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רוזנברג</a:t>
            </a:r>
          </a:p>
          <a:p>
            <a:pPr>
              <a:defRPr/>
            </a:pPr>
            <a:r>
              <a:rPr lang="he-I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תשע"א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כותרת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/>
          <a:lstStyle/>
          <a:p>
            <a:pPr algn="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שינויי אנטרופיה בתהליכי אידוי</a:t>
            </a:r>
            <a:endParaRPr lang="he-IL" sz="4000" dirty="0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383613"/>
              </p:ext>
            </p:extLst>
          </p:nvPr>
        </p:nvGraphicFramePr>
        <p:xfrm>
          <a:off x="990600" y="1143000"/>
          <a:ext cx="4936163" cy="5257797"/>
        </p:xfrm>
        <a:graphic>
          <a:graphicData uri="http://schemas.openxmlformats.org/drawingml/2006/table">
            <a:tbl>
              <a:tblPr rtl="1" firstRow="1"/>
              <a:tblGrid>
                <a:gridCol w="1257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5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46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200" b="1" dirty="0">
                          <a:latin typeface="Times New Roman"/>
                          <a:ea typeface="Times New Roman"/>
                          <a:cs typeface="David"/>
                        </a:rPr>
                        <a:t>החומר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David"/>
                          <a:sym typeface="Symbol"/>
                        </a:rPr>
                        <a:t>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David"/>
                        </a:rPr>
                        <a:t>H</a:t>
                      </a:r>
                      <a:r>
                        <a:rPr lang="en-US" sz="1200" b="1" baseline="30000" dirty="0">
                          <a:latin typeface="Times New Roman"/>
                          <a:ea typeface="Times New Roman"/>
                          <a:cs typeface="David"/>
                        </a:rPr>
                        <a:t>o</a:t>
                      </a:r>
                      <a:r>
                        <a:rPr lang="en-US" sz="1200" b="1" baseline="-25000" dirty="0">
                          <a:latin typeface="Times New Roman"/>
                          <a:ea typeface="Times New Roman"/>
                          <a:cs typeface="David"/>
                        </a:rPr>
                        <a:t>v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David"/>
                        </a:rPr>
                        <a:t> ( kJ/mol )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David"/>
                        </a:rPr>
                        <a:t>T</a:t>
                      </a:r>
                      <a:r>
                        <a:rPr lang="en-US" sz="1200" b="1" baseline="-25000" dirty="0">
                          <a:latin typeface="Times New Roman"/>
                          <a:ea typeface="Times New Roman"/>
                          <a:cs typeface="David"/>
                        </a:rPr>
                        <a:t>b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David"/>
                        </a:rPr>
                        <a:t> ( K )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David"/>
                          <a:sym typeface="Symbol"/>
                        </a:rPr>
                        <a:t>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David"/>
                        </a:rPr>
                        <a:t>S</a:t>
                      </a:r>
                      <a:r>
                        <a:rPr lang="en-US" sz="1200" b="1" baseline="30000" dirty="0">
                          <a:latin typeface="Times New Roman"/>
                          <a:ea typeface="Times New Roman"/>
                          <a:cs typeface="David"/>
                        </a:rPr>
                        <a:t>o</a:t>
                      </a:r>
                      <a:r>
                        <a:rPr lang="en-US" sz="1200" b="1" baseline="-25000" dirty="0">
                          <a:latin typeface="Times New Roman"/>
                          <a:ea typeface="Times New Roman"/>
                          <a:cs typeface="David"/>
                        </a:rPr>
                        <a:t>v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David"/>
                        </a:rPr>
                        <a:t>( J/K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David"/>
                          <a:sym typeface="Symbol"/>
                        </a:rPr>
                        <a:t>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David"/>
                        </a:rPr>
                        <a:t>mol )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5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HF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7.56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293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25.8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David"/>
                        </a:rPr>
                        <a:t>HCl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16.21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188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86.2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David"/>
                        </a:rPr>
                        <a:t>HBr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17.68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206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85.8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David"/>
                        </a:rPr>
                        <a:t>HI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19.82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238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83.3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H</a:t>
                      </a:r>
                      <a:r>
                        <a:rPr lang="en-US" sz="1500" b="1" baseline="-25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2</a:t>
                      </a:r>
                      <a:r>
                        <a:rPr lang="en-US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O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41.24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373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110.6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David"/>
                        </a:rPr>
                        <a:t>H</a:t>
                      </a:r>
                      <a:r>
                        <a:rPr lang="en-US" sz="1500" b="1" baseline="-25000" dirty="0">
                          <a:latin typeface="Times New Roman"/>
                          <a:ea typeface="Times New Roman"/>
                          <a:cs typeface="David"/>
                        </a:rPr>
                        <a:t>2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David"/>
                        </a:rPr>
                        <a:t>S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18.73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212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88.4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David"/>
                        </a:rPr>
                        <a:t>H</a:t>
                      </a:r>
                      <a:r>
                        <a:rPr lang="en-US" sz="1500" b="1" baseline="-25000" dirty="0">
                          <a:latin typeface="Times New Roman"/>
                          <a:ea typeface="Times New Roman"/>
                          <a:cs typeface="David"/>
                        </a:rPr>
                        <a:t>2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David"/>
                        </a:rPr>
                        <a:t>Se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19.57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232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84.4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David"/>
                        </a:rPr>
                        <a:t>H</a:t>
                      </a:r>
                      <a:r>
                        <a:rPr lang="en-US" sz="1500" b="1" baseline="-25000" dirty="0">
                          <a:latin typeface="Times New Roman"/>
                          <a:ea typeface="Times New Roman"/>
                          <a:cs typeface="David"/>
                        </a:rPr>
                        <a:t>2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David"/>
                        </a:rPr>
                        <a:t>Te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23.94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271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88.3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NH</a:t>
                      </a:r>
                      <a:r>
                        <a:rPr lang="en-US" sz="1500" b="1" baseline="-25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3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23.4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240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97.5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CH</a:t>
                      </a:r>
                      <a:r>
                        <a:rPr lang="en-US" sz="1500" b="1" baseline="-25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3</a:t>
                      </a:r>
                      <a:r>
                        <a:rPr lang="en-US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OH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35.41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338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104.8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5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CH</a:t>
                      </a:r>
                      <a:r>
                        <a:rPr lang="en-US" sz="1500" b="1" baseline="-25000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3</a:t>
                      </a:r>
                      <a:r>
                        <a:rPr lang="en-US" sz="15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COOH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24.4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391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62.4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חץ למטה 7">
            <a:extLst>
              <a:ext uri="{FF2B5EF4-FFF2-40B4-BE49-F238E27FC236}">
                <a16:creationId xmlns:a16="http://schemas.microsoft.com/office/drawing/2014/main" id="{4FA7EFDB-4D5F-73A1-622B-9059CB54F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99181" y="3060700"/>
            <a:ext cx="304800" cy="45720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4C4886-347D-687B-0D55-07A2ADA6D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 flipH="1">
                <a:off x="6172200" y="1295400"/>
                <a:ext cx="2758765" cy="1354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  <m:r>
                        <a:rPr lang="he-I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he-IL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4C4886-347D-687B-0D55-07A2ADA6D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72200" y="1295400"/>
                <a:ext cx="2758765" cy="13549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A712D2-5617-FD37-8888-EAFB76206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 flipH="1">
                <a:off x="6111217" y="3928214"/>
                <a:ext cx="2758765" cy="13925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he-I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bSup>
                        </m:num>
                        <m:den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A712D2-5617-FD37-8888-EAFB76206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11217" y="3928214"/>
                <a:ext cx="2758765" cy="13925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he-IL" sz="32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שינויי אנטרופיה בתהליכי אידוי של חומרים מולקולריים </a:t>
            </a:r>
            <a:endParaRPr lang="he-IL" sz="3200" dirty="0"/>
          </a:p>
        </p:txBody>
      </p:sp>
      <p:grpSp>
        <p:nvGrpSpPr>
          <p:cNvPr id="3" name="Group 2" descr="דיאגרמת אנטרופיה של מעברי פאזה של חומרים מולקולריים">
            <a:extLst>
              <a:ext uri="{FF2B5EF4-FFF2-40B4-BE49-F238E27FC236}">
                <a16:creationId xmlns:a16="http://schemas.microsoft.com/office/drawing/2014/main" id="{8E8DC6A4-FAE9-C05B-0482-847E43A3EDD8}"/>
              </a:ext>
            </a:extLst>
          </p:cNvPr>
          <p:cNvGrpSpPr/>
          <p:nvPr/>
        </p:nvGrpSpPr>
        <p:grpSpPr>
          <a:xfrm>
            <a:off x="-228600" y="990600"/>
            <a:ext cx="8770938" cy="5259388"/>
            <a:chOff x="-228600" y="990600"/>
            <a:chExt cx="8770938" cy="5259388"/>
          </a:xfrm>
        </p:grpSpPr>
        <p:cxnSp>
          <p:nvCxnSpPr>
            <p:cNvPr id="4" name="מחבר חץ ישר 3"/>
            <p:cNvCxnSpPr/>
            <p:nvPr/>
          </p:nvCxnSpPr>
          <p:spPr>
            <a:xfrm rot="5400000" flipH="1" flipV="1">
              <a:off x="-1485106" y="3618706"/>
              <a:ext cx="5257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מחבר חץ ישר 5"/>
            <p:cNvCxnSpPr/>
            <p:nvPr/>
          </p:nvCxnSpPr>
          <p:spPr>
            <a:xfrm>
              <a:off x="1143000" y="6248400"/>
              <a:ext cx="6400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מחבר ישר 7"/>
            <p:cNvCxnSpPr/>
            <p:nvPr/>
          </p:nvCxnSpPr>
          <p:spPr>
            <a:xfrm>
              <a:off x="1143000" y="5105400"/>
              <a:ext cx="5486400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מחבר ישר 8"/>
            <p:cNvCxnSpPr/>
            <p:nvPr/>
          </p:nvCxnSpPr>
          <p:spPr>
            <a:xfrm>
              <a:off x="1143000" y="4267200"/>
              <a:ext cx="4343400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מחבר ישר 13"/>
            <p:cNvCxnSpPr/>
            <p:nvPr/>
          </p:nvCxnSpPr>
          <p:spPr>
            <a:xfrm>
              <a:off x="1143000" y="3276600"/>
              <a:ext cx="3581400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מלבן 19"/>
            <p:cNvSpPr/>
            <p:nvPr/>
          </p:nvSpPr>
          <p:spPr>
            <a:xfrm>
              <a:off x="1143000" y="1524000"/>
              <a:ext cx="5410200" cy="15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/>
            </a:p>
          </p:txBody>
        </p:sp>
        <p:cxnSp>
          <p:nvCxnSpPr>
            <p:cNvPr id="26" name="מחבר חץ ישר 25"/>
            <p:cNvCxnSpPr/>
            <p:nvPr/>
          </p:nvCxnSpPr>
          <p:spPr>
            <a:xfrm rot="5400000" flipH="1" flipV="1">
              <a:off x="4230687" y="3389313"/>
              <a:ext cx="3427413" cy="1588"/>
            </a:xfrm>
            <a:prstGeom prst="straightConnector1">
              <a:avLst/>
            </a:prstGeom>
            <a:ln w="57150">
              <a:solidFill>
                <a:srgbClr val="D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מחבר חץ ישר 29"/>
            <p:cNvCxnSpPr/>
            <p:nvPr/>
          </p:nvCxnSpPr>
          <p:spPr>
            <a:xfrm rot="5400000" flipH="1" flipV="1">
              <a:off x="3886994" y="2971006"/>
              <a:ext cx="2590800" cy="1588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חץ ישר 31"/>
            <p:cNvCxnSpPr/>
            <p:nvPr/>
          </p:nvCxnSpPr>
          <p:spPr>
            <a:xfrm rot="5400000" flipH="1" flipV="1">
              <a:off x="3734594" y="4190206"/>
              <a:ext cx="1828800" cy="1588"/>
            </a:xfrm>
            <a:prstGeom prst="straightConnector1">
              <a:avLst/>
            </a:prstGeom>
            <a:ln w="571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12" name="TextBox 44"/>
            <p:cNvSpPr txBox="1">
              <a:spLocks noChangeArrowheads="1"/>
            </p:cNvSpPr>
            <p:nvPr/>
          </p:nvSpPr>
          <p:spPr bwMode="auto">
            <a:xfrm>
              <a:off x="1219200" y="4648200"/>
              <a:ext cx="3124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e-IL" sz="2000"/>
                <a:t>נוזל שבו יש קשרי מימן </a:t>
              </a:r>
            </a:p>
          </p:txBody>
        </p:sp>
        <p:sp>
          <p:nvSpPr>
            <p:cNvPr id="51213" name="TextBox 45"/>
            <p:cNvSpPr txBox="1">
              <a:spLocks noChangeArrowheads="1"/>
            </p:cNvSpPr>
            <p:nvPr/>
          </p:nvSpPr>
          <p:spPr bwMode="auto">
            <a:xfrm>
              <a:off x="1295400" y="3810000"/>
              <a:ext cx="3124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e-IL" sz="2000" dirty="0"/>
                <a:t>נוזל שבו יש אינטראקציות </a:t>
              </a:r>
              <a:r>
                <a:rPr lang="he-IL" sz="2000" dirty="0" err="1"/>
                <a:t>ו.ד.ו</a:t>
              </a:r>
              <a:endParaRPr lang="he-IL" sz="2000" dirty="0"/>
            </a:p>
          </p:txBody>
        </p:sp>
        <p:sp>
          <p:nvSpPr>
            <p:cNvPr id="34830" name="TextBox 46"/>
            <p:cNvSpPr txBox="1">
              <a:spLocks noChangeArrowheads="1"/>
            </p:cNvSpPr>
            <p:nvPr/>
          </p:nvSpPr>
          <p:spPr bwMode="auto">
            <a:xfrm>
              <a:off x="1371600" y="2819400"/>
              <a:ext cx="2971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e-IL" sz="2000"/>
                <a:t>גז שבו עדיין יש קשרי מימן</a:t>
              </a:r>
            </a:p>
          </p:txBody>
        </p:sp>
        <p:sp>
          <p:nvSpPr>
            <p:cNvPr id="51215" name="TextBox 47"/>
            <p:cNvSpPr txBox="1">
              <a:spLocks noChangeArrowheads="1"/>
            </p:cNvSpPr>
            <p:nvPr/>
          </p:nvSpPr>
          <p:spPr bwMode="auto">
            <a:xfrm>
              <a:off x="1143000" y="1066800"/>
              <a:ext cx="4876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e-IL" sz="2000"/>
                <a:t>גז שבו האינטראקציות בין המולקולות זניחות</a:t>
              </a:r>
            </a:p>
          </p:txBody>
        </p:sp>
        <p:sp>
          <p:nvSpPr>
            <p:cNvPr id="51216" name="TextBox 48"/>
            <p:cNvSpPr txBox="1">
              <a:spLocks noChangeArrowheads="1"/>
            </p:cNvSpPr>
            <p:nvPr/>
          </p:nvSpPr>
          <p:spPr bwMode="auto">
            <a:xfrm>
              <a:off x="-228600" y="1524000"/>
              <a:ext cx="1371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  <a:ea typeface="Times New Roman" pitchFamily="18" charset="0"/>
                  <a:cs typeface="David" pitchFamily="2" charset="-79"/>
                </a:rPr>
                <a:t>( J/K mol )</a:t>
              </a:r>
              <a:endParaRPr lang="he-IL">
                <a:ea typeface="Times New Roman" pitchFamily="18" charset="0"/>
                <a:cs typeface="David" pitchFamily="2" charset="-79"/>
              </a:endParaRPr>
            </a:p>
          </p:txBody>
        </p:sp>
        <p:sp>
          <p:nvSpPr>
            <p:cNvPr id="51217" name="TextBox 51"/>
            <p:cNvSpPr txBox="1">
              <a:spLocks noChangeArrowheads="1"/>
            </p:cNvSpPr>
            <p:nvPr/>
          </p:nvSpPr>
          <p:spPr bwMode="auto">
            <a:xfrm>
              <a:off x="381000" y="1066800"/>
              <a:ext cx="533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30000"/>
                <a:t>0</a:t>
              </a:r>
              <a:endParaRPr lang="he-IL" sz="2400" b="1"/>
            </a:p>
          </p:txBody>
        </p:sp>
        <p:pic>
          <p:nvPicPr>
            <p:cNvPr id="34834" name="Picture 1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51312" y="5256214"/>
              <a:ext cx="23653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1" name="Picture 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10200" y="3044825"/>
              <a:ext cx="3048000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3" name="Picture 2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9800" y="1981200"/>
              <a:ext cx="25225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שינויי אנטרופיה בתגובות כימיות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657600"/>
          </a:xfrm>
        </p:spPr>
        <p:txBody>
          <a:bodyPr/>
          <a:lstStyle/>
          <a:p>
            <a:pPr algn="r" rtl="1"/>
            <a:r>
              <a:rPr lang="he-IL" dirty="0"/>
              <a:t> שינויי אנטרופיה במערכת</a:t>
            </a:r>
          </a:p>
          <a:p>
            <a:pPr algn="r" rtl="1">
              <a:buFont typeface="Arial" pitchFamily="34" charset="0"/>
              <a:buNone/>
            </a:pPr>
            <a:endParaRPr lang="he-IL" dirty="0"/>
          </a:p>
          <a:p>
            <a:pPr algn="r" rtl="1"/>
            <a:r>
              <a:rPr lang="he-IL" dirty="0"/>
              <a:t>שינויי אנטרופיה בסביבה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שינויי אנטרופיה ביקום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2560EF-7A37-F995-8DFC-3EDC637F1535}"/>
                  </a:ext>
                </a:extLst>
              </p:cNvPr>
              <p:cNvSpPr txBox="1"/>
              <p:nvPr/>
            </p:nvSpPr>
            <p:spPr>
              <a:xfrm>
                <a:off x="2813050" y="1924919"/>
                <a:ext cx="3390900" cy="774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e-I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מערכת</m:t>
                          </m:r>
                        </m:sub>
                        <m:sup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</m:oMath>
                  </m:oMathPara>
                </a14:m>
                <a:endParaRPr lang="en-US" sz="7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2560EF-7A37-F995-8DFC-3EDC637F1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050" y="1924919"/>
                <a:ext cx="3390900" cy="7741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4F7E2E-E20C-0665-BF0D-D5F2A6C44CD8}"/>
                  </a:ext>
                </a:extLst>
              </p:cNvPr>
              <p:cNvSpPr txBox="1"/>
              <p:nvPr/>
            </p:nvSpPr>
            <p:spPr>
              <a:xfrm>
                <a:off x="2108200" y="2798403"/>
                <a:ext cx="4800600" cy="774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e-I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סביבה</m:t>
                          </m:r>
                        </m:sub>
                        <m:sup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</m:oMath>
                  </m:oMathPara>
                </a14:m>
                <a:endParaRPr lang="en-US" sz="7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4F7E2E-E20C-0665-BF0D-D5F2A6C44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200" y="2798403"/>
                <a:ext cx="4800600" cy="7741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D0A658-8926-6E71-D492-D5E8246FC4E0}"/>
                  </a:ext>
                </a:extLst>
              </p:cNvPr>
              <p:cNvSpPr txBox="1"/>
              <p:nvPr/>
            </p:nvSpPr>
            <p:spPr>
              <a:xfrm>
                <a:off x="2813050" y="3586813"/>
                <a:ext cx="3124200" cy="774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e-I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יקום</m:t>
                          </m:r>
                        </m:sub>
                        <m:sup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</m:oMath>
                  </m:oMathPara>
                </a14:m>
                <a:endParaRPr lang="en-US" sz="7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D0A658-8926-6E71-D492-D5E8246FC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050" y="3586813"/>
                <a:ext cx="3124200" cy="7741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שינויי אנטרופיה במערכת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 algn="r" rtl="1">
              <a:buNone/>
              <a:defRPr/>
            </a:pPr>
            <a:r>
              <a:rPr lang="he-IL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חישוב שינוי האנטרופיה במערכת</a:t>
            </a:r>
          </a:p>
          <a:p>
            <a:pPr algn="r" rtl="1">
              <a:buNone/>
              <a:defRPr/>
            </a:pPr>
            <a:endParaRPr lang="he-IL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buFont typeface="Arial" pitchFamily="34" charset="0"/>
              <a:buNone/>
              <a:defRPr/>
            </a:pPr>
            <a:r>
              <a:rPr lang="he-IL" dirty="0"/>
              <a:t>אנטרופיה, </a:t>
            </a:r>
            <a:r>
              <a:rPr lang="en-US" dirty="0">
                <a:cs typeface="Arial" pitchFamily="34" charset="0"/>
              </a:rPr>
              <a:t>S</a:t>
            </a:r>
            <a:r>
              <a:rPr lang="he-IL" dirty="0"/>
              <a:t>, היא פונקצית מצב ולכן: </a:t>
            </a:r>
          </a:p>
          <a:p>
            <a:pPr algn="r" rtl="1">
              <a:buFont typeface="Arial" pitchFamily="34" charset="0"/>
              <a:buNone/>
              <a:defRPr/>
            </a:pPr>
            <a:endParaRPr lang="he-IL" dirty="0"/>
          </a:p>
          <a:p>
            <a:pPr algn="r" rtl="1">
              <a:defRPr/>
            </a:pPr>
            <a:endParaRPr lang="he-IL" dirty="0"/>
          </a:p>
          <a:p>
            <a:pPr algn="r" rtl="1">
              <a:defRPr/>
            </a:pP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9C86C7-C33C-B4DD-3BF7-98589B3A768D}"/>
                  </a:ext>
                </a:extLst>
              </p:cNvPr>
              <p:cNvSpPr txBox="1"/>
              <p:nvPr/>
            </p:nvSpPr>
            <p:spPr>
              <a:xfrm>
                <a:off x="882485" y="3220761"/>
                <a:ext cx="7632865" cy="1284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e-I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מערכת</m:t>
                          </m:r>
                        </m:sub>
                        <m:sup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sSubSup>
                            <m:sSub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e-IL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תוצרים</m:t>
                              </m:r>
                            </m:sub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bSup>
                          <m:r>
                            <a:rPr lang="he-I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sSubSup>
                                <m:sSubSup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he-IL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מגיב</m:t>
                                  </m:r>
                                  <m:r>
                                    <a:rPr lang="he-IL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ים</m:t>
                                  </m:r>
                                </m:sub>
                                <m:sup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sz="7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9C86C7-C33C-B4DD-3BF7-98589B3A7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85" y="3220761"/>
                <a:ext cx="7632865" cy="12848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r" rtl="1"/>
            <a:r>
              <a:rPr lang="he-IL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שינויי אנטרופיה במערכת   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לבן 2"/>
              <p:cNvSpPr/>
              <p:nvPr/>
            </p:nvSpPr>
            <p:spPr>
              <a:xfrm>
                <a:off x="228600" y="1219200"/>
                <a:ext cx="8610600" cy="1827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defRPr/>
                </a:pPr>
                <a:r>
                  <a:rPr lang="he-IL" sz="3200" dirty="0">
                    <a:solidFill>
                      <a:srgbClr val="D2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ניתן להעריך </a:t>
                </a:r>
                <a:r>
                  <a:rPr lang="he-IL" sz="2800" dirty="0"/>
                  <a:t>את הסימן של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מערכת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800" dirty="0"/>
                  <a:t>  בתגובה שבה המגיבים ו/או התוצרים הם גזים , על פי השינוי במספר המולים של גז מתוך ניסוח התגובה.</a:t>
                </a:r>
              </a:p>
              <a:p>
                <a:pPr algn="r" rtl="1">
                  <a:buFont typeface="Arial" pitchFamily="34" charset="0"/>
                  <a:buNone/>
                  <a:defRPr/>
                </a:pPr>
                <a:r>
                  <a:rPr lang="he-IL" dirty="0"/>
                  <a:t>   </a:t>
                </a:r>
              </a:p>
            </p:txBody>
          </p:sp>
        </mc:Choice>
        <mc:Fallback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19200"/>
                <a:ext cx="8610600" cy="1827616"/>
              </a:xfrm>
              <a:prstGeom prst="rect">
                <a:avLst/>
              </a:prstGeom>
              <a:blipFill>
                <a:blip r:embed="rId2"/>
                <a:stretch>
                  <a:fillRect l="-1700" t="-5000" r="-2195" b="-4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629400" y="2971800"/>
            <a:ext cx="1981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לדוגמה :</a:t>
            </a:r>
          </a:p>
        </p:txBody>
      </p:sp>
      <p:sp>
        <p:nvSpPr>
          <p:cNvPr id="6" name="מלבן 5"/>
          <p:cNvSpPr/>
          <p:nvPr/>
        </p:nvSpPr>
        <p:spPr>
          <a:xfrm>
            <a:off x="838200" y="3505200"/>
            <a:ext cx="3554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2C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(s)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+ O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2(g)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2CO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(g) </a:t>
            </a:r>
            <a:endParaRPr lang="he-I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838200" y="4267200"/>
            <a:ext cx="3831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2(g)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2(g)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2NH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3(g)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he-I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38200" y="4953000"/>
            <a:ext cx="3321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(g)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+ O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2(g)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2(g) </a:t>
            </a:r>
            <a:endParaRPr lang="he-I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838200" y="5791200"/>
            <a:ext cx="518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  <a:tab pos="5273675" algn="r"/>
              </a:tabLst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CO</a:t>
            </a:r>
            <a:r>
              <a:rPr kumimoji="0" lang="en-US" sz="28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(g)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+ H</a:t>
            </a:r>
            <a:r>
              <a:rPr kumimoji="0" lang="en-US" sz="28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28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(g)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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CO</a:t>
            </a:r>
            <a:r>
              <a:rPr kumimoji="0" lang="en-US" sz="28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2(g)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+ H</a:t>
            </a:r>
            <a:r>
              <a:rPr kumimoji="0" lang="en-US" sz="28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2(g)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</a:p>
        </p:txBody>
      </p:sp>
      <p:sp>
        <p:nvSpPr>
          <p:cNvPr id="16" name="מלבן 15"/>
          <p:cNvSpPr/>
          <p:nvPr/>
        </p:nvSpPr>
        <p:spPr>
          <a:xfrm>
            <a:off x="5715000" y="5029200"/>
            <a:ext cx="2999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2400" dirty="0">
                <a:solidFill>
                  <a:srgbClr val="C00000"/>
                </a:solidFill>
              </a:rPr>
              <a:t>עלייה קטנה באנטרופיה</a:t>
            </a:r>
            <a:r>
              <a:rPr lang="en-US" dirty="0">
                <a:solidFill>
                  <a:srgbClr val="C00000"/>
                </a:solidFill>
              </a:rPr>
              <a:t> </a:t>
            </a: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5867400"/>
            <a:ext cx="2667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>
                <a:solidFill>
                  <a:srgbClr val="C00000"/>
                </a:solidFill>
              </a:rPr>
              <a:t>לא ניתן להעריך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F9DA07-4CB9-853A-0D28-561F9C053F31}"/>
                  </a:ext>
                </a:extLst>
              </p:cNvPr>
              <p:cNvSpPr txBox="1"/>
              <p:nvPr/>
            </p:nvSpPr>
            <p:spPr>
              <a:xfrm>
                <a:off x="5760720" y="3473073"/>
                <a:ext cx="1981200" cy="603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מערכת</m:t>
                        </m:r>
                      </m:sub>
                      <m:sup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&gt; 0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F9DA07-4CB9-853A-0D28-561F9C053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3473073"/>
                <a:ext cx="1981200" cy="603627"/>
              </a:xfrm>
              <a:prstGeom prst="rect">
                <a:avLst/>
              </a:prstGeom>
              <a:blipFill>
                <a:blip r:embed="rId3"/>
                <a:stretch>
                  <a:fillRect t="-2020" b="-5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D7F8E7-B83A-CB12-E582-C580A48AC5DA}"/>
                  </a:ext>
                </a:extLst>
              </p:cNvPr>
              <p:cNvSpPr txBox="1"/>
              <p:nvPr/>
            </p:nvSpPr>
            <p:spPr>
              <a:xfrm>
                <a:off x="5773420" y="4275405"/>
                <a:ext cx="1981200" cy="603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מערכת</m:t>
                        </m:r>
                      </m:sub>
                      <m:sup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&lt; 0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D7F8E7-B83A-CB12-E582-C580A48AC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420" y="4275405"/>
                <a:ext cx="1981200" cy="603627"/>
              </a:xfrm>
              <a:prstGeom prst="rect">
                <a:avLst/>
              </a:prstGeom>
              <a:blipFill>
                <a:blip r:embed="rId4"/>
                <a:stretch>
                  <a:fillRect t="-2020" b="-5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6081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כותרת 3"/>
          <p:cNvSpPr>
            <a:spLocks noGrp="1"/>
          </p:cNvSpPr>
          <p:nvPr>
            <p:ph type="title"/>
          </p:nvPr>
        </p:nvSpPr>
        <p:spPr>
          <a:xfrm>
            <a:off x="609600" y="-49212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מעברי אנרגיה ושינויי אנטרופיה בסביבה</a:t>
            </a:r>
          </a:p>
        </p:txBody>
      </p:sp>
      <p:sp>
        <p:nvSpPr>
          <p:cNvPr id="33796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5555455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74638" algn="l"/>
              </a:tabLst>
              <a:defRPr/>
            </a:pPr>
            <a:r>
              <a:rPr lang="he-IL" sz="2800" dirty="0">
                <a:cs typeface="+mn-cs"/>
              </a:rPr>
              <a:t>תגובה </a:t>
            </a:r>
            <a:r>
              <a:rPr lang="he-IL" sz="2800" dirty="0" err="1">
                <a:cs typeface="+mn-cs"/>
              </a:rPr>
              <a:t>אקסותרמית</a:t>
            </a:r>
            <a:endParaRPr lang="he-IL" dirty="0">
              <a:cs typeface="+mn-cs"/>
            </a:endParaRPr>
          </a:p>
        </p:txBody>
      </p:sp>
      <p:sp>
        <p:nvSpPr>
          <p:cNvPr id="7" name="TextBox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100" y="5560218"/>
            <a:ext cx="320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800" dirty="0"/>
              <a:t>תגובה </a:t>
            </a:r>
            <a:r>
              <a:rPr lang="he-IL" sz="2800" dirty="0" err="1"/>
              <a:t>אנדותרמית</a:t>
            </a:r>
            <a:endParaRPr lang="he-IL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4FF396-3FB6-A3A5-3D87-4CAF712A3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3600" y="1409700"/>
            <a:ext cx="3429000" cy="4038600"/>
            <a:chOff x="838200" y="1752600"/>
            <a:chExt cx="3429000" cy="4038600"/>
          </a:xfrm>
        </p:grpSpPr>
        <p:sp>
          <p:nvSpPr>
            <p:cNvPr id="6" name="מלבן 5"/>
            <p:cNvSpPr/>
            <p:nvPr/>
          </p:nvSpPr>
          <p:spPr>
            <a:xfrm>
              <a:off x="838200" y="1752600"/>
              <a:ext cx="3429000" cy="403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he-IL" dirty="0"/>
            </a:p>
          </p:txBody>
        </p:sp>
        <p:grpSp>
          <p:nvGrpSpPr>
            <p:cNvPr id="10247" name="קבוצה 13"/>
            <p:cNvGrpSpPr>
              <a:grpSpLocks/>
            </p:cNvGrpSpPr>
            <p:nvPr/>
          </p:nvGrpSpPr>
          <p:grpSpPr bwMode="auto">
            <a:xfrm>
              <a:off x="1371600" y="4419600"/>
              <a:ext cx="838200" cy="762000"/>
              <a:chOff x="1447800" y="4114800"/>
              <a:chExt cx="838200" cy="762000"/>
            </a:xfrm>
          </p:grpSpPr>
          <p:sp>
            <p:nvSpPr>
              <p:cNvPr id="9" name="מלבן 8"/>
              <p:cNvSpPr/>
              <p:nvPr/>
            </p:nvSpPr>
            <p:spPr>
              <a:xfrm>
                <a:off x="1524000" y="4114800"/>
                <a:ext cx="685800" cy="76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/>
              </a:p>
            </p:txBody>
          </p:sp>
          <p:sp>
            <p:nvSpPr>
              <p:cNvPr id="10262" name="TextBox 9"/>
              <p:cNvSpPr txBox="1">
                <a:spLocks noChangeArrowheads="1"/>
              </p:cNvSpPr>
              <p:nvPr/>
            </p:nvSpPr>
            <p:spPr bwMode="auto">
              <a:xfrm>
                <a:off x="1447800" y="4267200"/>
                <a:ext cx="8382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he-IL" sz="1600"/>
                  <a:t>מערכת</a:t>
                </a:r>
              </a:p>
            </p:txBody>
          </p:sp>
        </p:grpSp>
        <p:sp>
          <p:nvSpPr>
            <p:cNvPr id="10248" name="TextBox 11"/>
            <p:cNvSpPr txBox="1">
              <a:spLocks noChangeArrowheads="1"/>
            </p:cNvSpPr>
            <p:nvPr/>
          </p:nvSpPr>
          <p:spPr bwMode="auto">
            <a:xfrm>
              <a:off x="914400" y="1752600"/>
              <a:ext cx="1905000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e-IL" sz="4400"/>
                <a:t>סביבה</a:t>
              </a:r>
            </a:p>
          </p:txBody>
        </p:sp>
        <p:sp>
          <p:nvSpPr>
            <p:cNvPr id="18" name="חץ ימינה 17"/>
            <p:cNvSpPr/>
            <p:nvPr/>
          </p:nvSpPr>
          <p:spPr>
            <a:xfrm>
              <a:off x="2133600" y="4572000"/>
              <a:ext cx="838200" cy="5334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0" name="חץ למעלה 19"/>
            <p:cNvSpPr/>
            <p:nvPr/>
          </p:nvSpPr>
          <p:spPr>
            <a:xfrm>
              <a:off x="3200400" y="2743200"/>
              <a:ext cx="457200" cy="2362200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/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2743200" y="2362200"/>
              <a:ext cx="1219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e-IL" b="1"/>
                <a:t>אנטרופיה</a:t>
              </a:r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2209800" y="4267200"/>
              <a:ext cx="609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tabLst>
                  <a:tab pos="274638" algn="l"/>
                </a:tabLst>
              </a:pPr>
              <a:r>
                <a:rPr lang="en-US" b="1">
                  <a:cs typeface="Times New Roman" pitchFamily="18" charset="0"/>
                </a:rPr>
                <a:t>∆H°</a:t>
              </a:r>
              <a:endParaRPr lang="en-US" sz="2400" b="1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48A6CD5-205B-EDC8-92F9-7E22860E3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40300" y="1409700"/>
            <a:ext cx="3505200" cy="4038600"/>
            <a:chOff x="5334000" y="1752600"/>
            <a:chExt cx="3505200" cy="4038600"/>
          </a:xfrm>
        </p:grpSpPr>
        <p:sp>
          <p:nvSpPr>
            <p:cNvPr id="8" name="מלבן 7"/>
            <p:cNvSpPr/>
            <p:nvPr/>
          </p:nvSpPr>
          <p:spPr>
            <a:xfrm>
              <a:off x="5334000" y="1752600"/>
              <a:ext cx="3505200" cy="403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0249" name="TextBox 12"/>
            <p:cNvSpPr txBox="1">
              <a:spLocks noChangeArrowheads="1"/>
            </p:cNvSpPr>
            <p:nvPr/>
          </p:nvSpPr>
          <p:spPr bwMode="auto">
            <a:xfrm>
              <a:off x="5486400" y="1828800"/>
              <a:ext cx="1905000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e-IL" sz="4400"/>
                <a:t>סביבה</a:t>
              </a:r>
            </a:p>
          </p:txBody>
        </p:sp>
        <p:grpSp>
          <p:nvGrpSpPr>
            <p:cNvPr id="10250" name="קבוצה 14"/>
            <p:cNvGrpSpPr>
              <a:grpSpLocks/>
            </p:cNvGrpSpPr>
            <p:nvPr/>
          </p:nvGrpSpPr>
          <p:grpSpPr bwMode="auto">
            <a:xfrm>
              <a:off x="5638800" y="4572000"/>
              <a:ext cx="914400" cy="838200"/>
              <a:chOff x="1441938" y="4038600"/>
              <a:chExt cx="844062" cy="838200"/>
            </a:xfrm>
          </p:grpSpPr>
          <p:sp>
            <p:nvSpPr>
              <p:cNvPr id="16" name="מלבן 15"/>
              <p:cNvSpPr/>
              <p:nvPr/>
            </p:nvSpPr>
            <p:spPr>
              <a:xfrm>
                <a:off x="1582615" y="4038600"/>
                <a:ext cx="627185" cy="838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/>
              </a:p>
            </p:txBody>
          </p:sp>
          <p:sp>
            <p:nvSpPr>
              <p:cNvPr id="10260" name="TextBox 16"/>
              <p:cNvSpPr txBox="1">
                <a:spLocks noChangeArrowheads="1"/>
              </p:cNvSpPr>
              <p:nvPr/>
            </p:nvSpPr>
            <p:spPr bwMode="auto">
              <a:xfrm>
                <a:off x="1441938" y="4267200"/>
                <a:ext cx="84406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he-IL" sz="1600"/>
                  <a:t>מערכת</a:t>
                </a:r>
              </a:p>
            </p:txBody>
          </p:sp>
        </p:grpSp>
        <p:sp>
          <p:nvSpPr>
            <p:cNvPr id="19" name="חץ ימינה 18"/>
            <p:cNvSpPr/>
            <p:nvPr/>
          </p:nvSpPr>
          <p:spPr>
            <a:xfrm flipH="1">
              <a:off x="6477000" y="4724400"/>
              <a:ext cx="914400" cy="5334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3" name="חץ למעלה 22"/>
            <p:cNvSpPr/>
            <p:nvPr/>
          </p:nvSpPr>
          <p:spPr>
            <a:xfrm flipV="1">
              <a:off x="7696200" y="2819400"/>
              <a:ext cx="457200" cy="2362200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/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7162800" y="2438400"/>
              <a:ext cx="1219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e-IL" b="1"/>
                <a:t>אנטרופיה</a:t>
              </a:r>
            </a:p>
          </p:txBody>
        </p:sp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6705600" y="4419600"/>
              <a:ext cx="609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tabLst>
                  <a:tab pos="274638" algn="l"/>
                </a:tabLst>
              </a:pPr>
              <a:r>
                <a:rPr lang="en-US" b="1">
                  <a:cs typeface="Times New Roman" pitchFamily="18" charset="0"/>
                </a:rPr>
                <a:t>∆H°</a:t>
              </a:r>
              <a:endParaRPr lang="en-US" sz="2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type="title" idx="4294967295"/>
          </p:nvPr>
        </p:nvSpPr>
        <p:spPr>
          <a:xfrm>
            <a:off x="304800" y="1295400"/>
            <a:ext cx="8534400" cy="45259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71450" marR="0" lvl="0" indent="-171450" algn="l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Surroundings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where we make observation </a:t>
            </a:r>
          </a:p>
          <a:p>
            <a:pPr marL="171450" marR="0" lvl="0" indent="-171450" algn="l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the energy transferred</a:t>
            </a:r>
          </a:p>
          <a:p>
            <a:pPr marL="171450" marR="0" lvl="0" indent="-171450" algn="l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into or out of the system.</a:t>
            </a:r>
          </a:p>
          <a:p>
            <a:pPr marL="171450" marR="0" lvl="0" indent="-171450" algn="l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(Atkins &amp;Jones, General Chemistry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כותרת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r" rtl="1">
              <a:defRPr/>
            </a:pPr>
            <a:r>
              <a:rPr lang="he-I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מערכת וסביבה </a:t>
            </a:r>
            <a:r>
              <a:rPr lang="he-IL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בתרמודינמיקה</a:t>
            </a:r>
            <a:endParaRPr lang="he-I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7411" name="Picture 2" descr="תרשים של אנרגיה וסביבה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553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6237312"/>
            <a:ext cx="7200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מתוך "שיווי-משקל בתגובות כימיות" רות בן-צבי ויהודית זילברשטיין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>
          <a:xfrm>
            <a:off x="1752600" y="219868"/>
            <a:ext cx="5905500" cy="1325563"/>
          </a:xfrm>
        </p:spPr>
        <p:txBody>
          <a:bodyPr/>
          <a:lstStyle/>
          <a:p>
            <a:pPr algn="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שינויי אנטרופיה בסביבה</a:t>
            </a:r>
          </a:p>
        </p:txBody>
      </p:sp>
      <p:sp>
        <p:nvSpPr>
          <p:cNvPr id="11" name="חץ מעוקל שמאלה 10" descr="חץ"/>
          <p:cNvSpPr/>
          <p:nvPr/>
        </p:nvSpPr>
        <p:spPr>
          <a:xfrm>
            <a:off x="6629400" y="2489200"/>
            <a:ext cx="990600" cy="2895600"/>
          </a:xfrm>
          <a:prstGeom prst="curvedLeftArrow">
            <a:avLst>
              <a:gd name="adj1" fmla="val 25000"/>
              <a:gd name="adj2" fmla="val 50000"/>
              <a:gd name="adj3" fmla="val 4868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845ADF-B866-E269-1F7F-A05921C39449}"/>
                  </a:ext>
                </a:extLst>
              </p:cNvPr>
              <p:cNvSpPr txBox="1"/>
              <p:nvPr/>
            </p:nvSpPr>
            <p:spPr>
              <a:xfrm flipH="1">
                <a:off x="3440267" y="1989456"/>
                <a:ext cx="2263465" cy="10502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he-I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845ADF-B866-E269-1F7F-A05921C39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40267" y="1989456"/>
                <a:ext cx="2263465" cy="1050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D4F5CA-E9F0-4A06-1B47-2E1862D243A7}"/>
                  </a:ext>
                </a:extLst>
              </p:cNvPr>
              <p:cNvSpPr txBox="1"/>
              <p:nvPr/>
            </p:nvSpPr>
            <p:spPr>
              <a:xfrm flipH="1">
                <a:off x="2133600" y="4495800"/>
                <a:ext cx="4495800" cy="13885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e-I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סביבה</m:t>
                          </m:r>
                        </m:sub>
                        <m:sup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  <m:r>
                        <a:rPr lang="he-I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e-I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/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he-IL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/>
                          </m:sSub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D4F5CA-E9F0-4A06-1B47-2E1862D24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33600" y="4495800"/>
                <a:ext cx="4495800" cy="13885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>
          <a:xfrm>
            <a:off x="628650" y="202406"/>
            <a:ext cx="7886700" cy="1325563"/>
          </a:xfrm>
        </p:spPr>
        <p:txBody>
          <a:bodyPr/>
          <a:lstStyle/>
          <a:p>
            <a:pPr algn="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שינוי האנטרופיה ביקום</a:t>
            </a:r>
          </a:p>
        </p:txBody>
      </p:sp>
      <p:sp>
        <p:nvSpPr>
          <p:cNvPr id="10" name="חץ למטה 9" descr="חץ"/>
          <p:cNvSpPr/>
          <p:nvPr/>
        </p:nvSpPr>
        <p:spPr>
          <a:xfrm>
            <a:off x="4191000" y="2971800"/>
            <a:ext cx="609600" cy="9144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51309B-617B-D7F0-E6B1-89771F2C5E38}"/>
                  </a:ext>
                </a:extLst>
              </p:cNvPr>
              <p:cNvSpPr txBox="1"/>
              <p:nvPr/>
            </p:nvSpPr>
            <p:spPr>
              <a:xfrm>
                <a:off x="1295400" y="1820247"/>
                <a:ext cx="6553200" cy="859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e-IL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יקום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  <m:r>
                        <a:rPr lang="he-IL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e-IL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מערכת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  <m:r>
                        <a:rPr lang="he-IL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e-IL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סביבה</m:t>
                          </m:r>
                        </m:sub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51309B-617B-D7F0-E6B1-89771F2C5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820247"/>
                <a:ext cx="6553200" cy="8592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BBE4E9-418D-BA0B-57DD-7A60C8F2F983}"/>
                  </a:ext>
                </a:extLst>
              </p:cNvPr>
              <p:cNvSpPr txBox="1"/>
              <p:nvPr/>
            </p:nvSpPr>
            <p:spPr>
              <a:xfrm>
                <a:off x="1447800" y="3801448"/>
                <a:ext cx="6553200" cy="134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e-IL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יקום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  <m:r>
                        <a:rPr lang="he-IL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e-IL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מערכת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  <m:r>
                        <a:rPr lang="he-IL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/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he-IL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/>
                          </m:sSub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BBE4E9-418D-BA0B-57DD-7A60C8F2F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01448"/>
                <a:ext cx="6553200" cy="13419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שינויי אנטרופיה,</a:t>
            </a:r>
            <a:r>
              <a:rPr lang="en-US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 pitchFamily="18" charset="2"/>
              </a:rPr>
              <a:t>S</a:t>
            </a:r>
            <a:endParaRPr lang="he-IL" sz="40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867400" cy="5257800"/>
          </a:xfrm>
        </p:spPr>
        <p:txBody>
          <a:bodyPr/>
          <a:lstStyle/>
          <a:p>
            <a:pPr algn="r" rtl="1">
              <a:defRPr/>
            </a:pPr>
            <a:r>
              <a:rPr lang="he-IL" sz="2400" dirty="0"/>
              <a:t>המשוואה מתאימה </a:t>
            </a: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רק </a:t>
            </a:r>
            <a:r>
              <a:rPr lang="he-IL" sz="2400" dirty="0"/>
              <a:t>לתנאים בהם הוספה אנרגיה למערכת על ידי </a:t>
            </a: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חימום.</a:t>
            </a:r>
          </a:p>
          <a:p>
            <a:pPr algn="r" rtl="1">
              <a:defRPr/>
            </a:pPr>
            <a:endParaRPr lang="he-IL" sz="2400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defRPr/>
            </a:pPr>
            <a:r>
              <a:rPr lang="he-IL" dirty="0"/>
              <a:t> </a:t>
            </a:r>
            <a:r>
              <a:rPr lang="he-IL" sz="2400" dirty="0"/>
              <a:t>המשוואה מתאימה </a:t>
            </a: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רק</a:t>
            </a:r>
            <a:r>
              <a:rPr lang="he-IL" sz="2400" dirty="0"/>
              <a:t> לתנאים בהם </a:t>
            </a: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 חל שינוי בטמפרטורה </a:t>
            </a:r>
            <a:r>
              <a:rPr lang="he-IL" sz="2400" dirty="0"/>
              <a:t>תוך כדי מעבר האנרגיה.</a:t>
            </a:r>
          </a:p>
          <a:p>
            <a:pPr lvl="1" algn="r" rtl="1">
              <a:buFont typeface="Arial" pitchFamily="34" charset="0"/>
              <a:buNone/>
              <a:defRPr/>
            </a:pPr>
            <a:r>
              <a:rPr lang="he-IL" dirty="0"/>
              <a:t>(גופים גדולים,מעבר מצבי צבירה)</a:t>
            </a:r>
          </a:p>
          <a:p>
            <a:pPr lvl="1" algn="r" rtl="1">
              <a:buFont typeface="Arial" pitchFamily="34" charset="0"/>
              <a:buNone/>
              <a:defRPr/>
            </a:pPr>
            <a:endParaRPr lang="he-IL" dirty="0"/>
          </a:p>
          <a:p>
            <a:pPr algn="r" rtl="1">
              <a:defRPr/>
            </a:pPr>
            <a:r>
              <a:rPr lang="he-IL" sz="2400" dirty="0"/>
              <a:t> מעבר האנרגיה חייב להתבצע </a:t>
            </a: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בצעדים זעירים</a:t>
            </a:r>
            <a:r>
              <a:rPr lang="he-IL" sz="2400" dirty="0"/>
              <a:t>,כך שבכל רגע נתון ניתן להפוך את כיוון התהליך ע"י שינוי זעיר בתנאים ( תהליך הפיך או רוורסיבילי)</a:t>
            </a:r>
          </a:p>
          <a:p>
            <a:pPr algn="r" rtl="1">
              <a:defRPr/>
            </a:pPr>
            <a:endParaRPr lang="he-IL" dirty="0"/>
          </a:p>
          <a:p>
            <a:pPr algn="r" rtl="1">
              <a:buFont typeface="Arial" pitchFamily="34" charset="0"/>
              <a:buNone/>
              <a:defRPr/>
            </a:pP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>
                <a:spLocks noChangeArrowheads="1"/>
              </p:cNvSpPr>
              <p:nvPr/>
            </p:nvSpPr>
            <p:spPr bwMode="auto">
              <a:xfrm>
                <a:off x="6553200" y="4495800"/>
                <a:ext cx="1981200" cy="990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/>
                <a:r>
                  <a:rPr lang="he-IL" sz="2800" dirty="0"/>
                  <a:t>יחידות</a:t>
                </a:r>
                <a:r>
                  <a:rPr lang="en-US" sz="2800" dirty="0"/>
                  <a:t>:</a:t>
                </a:r>
                <a:r>
                  <a:rPr lang="he-IL" sz="2800" dirty="0"/>
                  <a:t> 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200" y="4495800"/>
                <a:ext cx="1981200" cy="990977"/>
              </a:xfrm>
              <a:prstGeom prst="rect">
                <a:avLst/>
              </a:prstGeom>
              <a:blipFill>
                <a:blip r:embed="rId2"/>
                <a:stretch>
                  <a:fillRect t="-6790" r="-615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C1D599-E296-3E63-F853-D8750C2D5F64}"/>
                  </a:ext>
                </a:extLst>
              </p:cNvPr>
              <p:cNvSpPr txBox="1"/>
              <p:nvPr/>
            </p:nvSpPr>
            <p:spPr>
              <a:xfrm flipH="1">
                <a:off x="6102660" y="2590800"/>
                <a:ext cx="2263465" cy="10502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he-I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e-IL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𝑟𝑒𝑣</m:t>
                              </m:r>
                            </m:sub>
                          </m:sSub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C1D599-E296-3E63-F853-D8750C2D5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02660" y="2590800"/>
                <a:ext cx="2263465" cy="1050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החוק השני של </a:t>
            </a:r>
            <a:r>
              <a:rPr lang="he-IL" sz="4000" b="1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התרמודינמיקה</a:t>
            </a:r>
            <a:endParaRPr lang="he-IL" sz="40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מציין מיקום תוכן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1752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 rtl="1">
              <a:buFont typeface="Arial" pitchFamily="34" charset="0"/>
              <a:buNone/>
              <a:defRPr/>
            </a:pPr>
            <a:r>
              <a:rPr lang="he-IL" sz="4000" b="1" dirty="0"/>
              <a:t>תהליך ספונטני מלווה בעלייה</a:t>
            </a:r>
          </a:p>
          <a:p>
            <a:pPr algn="ctr" rtl="1">
              <a:buFont typeface="Arial" pitchFamily="34" charset="0"/>
              <a:buNone/>
              <a:defRPr/>
            </a:pPr>
            <a:r>
              <a:rPr lang="he-IL" sz="4000" b="1" dirty="0"/>
              <a:t>באנטרופיה של היקום.</a:t>
            </a:r>
          </a:p>
          <a:p>
            <a:pPr algn="ctr" rtl="1">
              <a:buFont typeface="Arial" pitchFamily="34" charset="0"/>
              <a:buNone/>
              <a:defRPr/>
            </a:pPr>
            <a:endParaRPr lang="he-IL" sz="4000" b="1" dirty="0"/>
          </a:p>
          <a:p>
            <a:pPr algn="ctr" rtl="1">
              <a:buFont typeface="Arial" pitchFamily="34" charset="0"/>
              <a:buNone/>
              <a:defRPr/>
            </a:pPr>
            <a:endParaRPr lang="he-IL" sz="4000" b="1" dirty="0"/>
          </a:p>
          <a:p>
            <a:pPr algn="ctr" rtl="1">
              <a:buFont typeface="Arial" pitchFamily="34" charset="0"/>
              <a:buNone/>
              <a:defRPr/>
            </a:pPr>
            <a:endParaRPr lang="he-IL" sz="4000" b="1" dirty="0"/>
          </a:p>
          <a:p>
            <a:pPr algn="r" rtl="1">
              <a:buFont typeface="Arial" pitchFamily="34" charset="0"/>
              <a:buNone/>
              <a:defRPr/>
            </a:pPr>
            <a:endParaRPr lang="he-IL" sz="40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3962400"/>
            <a:ext cx="81534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Arial" pitchFamily="34" charset="0"/>
              <a:buNone/>
              <a:defRPr/>
            </a:pPr>
            <a:r>
              <a:rPr lang="he-IL" sz="3600" dirty="0"/>
              <a:t>החוק השני בעל חשיבות רבה במדע כולו.</a:t>
            </a:r>
          </a:p>
          <a:p>
            <a:pPr algn="r" rtl="1">
              <a:buFont typeface="Arial" pitchFamily="34" charset="0"/>
              <a:buNone/>
              <a:defRPr/>
            </a:pPr>
            <a:r>
              <a:rPr lang="he-IL" sz="3600" dirty="0"/>
              <a:t>הוא מספק בסיס להבנה </a:t>
            </a:r>
            <a:r>
              <a:rPr lang="he-IL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מדוע</a:t>
            </a:r>
            <a:r>
              <a:rPr lang="he-IL" sz="3600" dirty="0"/>
              <a:t> שינוי כלשהו</a:t>
            </a:r>
          </a:p>
          <a:p>
            <a:pPr algn="r" rtl="1">
              <a:buFont typeface="Arial" pitchFamily="34" charset="0"/>
              <a:buNone/>
              <a:defRPr/>
            </a:pPr>
            <a:r>
              <a:rPr lang="he-IL" sz="3600" dirty="0"/>
              <a:t>מתרחש .על פי חוק זה ניתן לקבוע את </a:t>
            </a:r>
            <a:r>
              <a:rPr lang="he-IL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הכיוון </a:t>
            </a:r>
            <a:r>
              <a:rPr lang="he-IL" sz="3600" dirty="0"/>
              <a:t>של התרחשות תהליכים.</a:t>
            </a:r>
          </a:p>
          <a:p>
            <a:pPr algn="r" rtl="1">
              <a:defRPr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 rtl="1">
              <a:defRPr/>
            </a:pPr>
            <a:r>
              <a:rPr lang="he-IL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הבסיס הסטטיסטי של החוק השני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8600" y="1295400"/>
            <a:ext cx="8382000" cy="5562600"/>
          </a:xfrm>
        </p:spPr>
        <p:txBody>
          <a:bodyPr/>
          <a:lstStyle/>
          <a:p>
            <a:pPr algn="r" rtl="1">
              <a:defRPr/>
            </a:pPr>
            <a:r>
              <a:rPr lang="he-IL" dirty="0"/>
              <a:t>מצב המערכת שמאופיין על ידי מספר מרבי של תיאורים מיקרוסקופיים הוא המצב הסביר ביותר להתקיים.</a:t>
            </a:r>
          </a:p>
          <a:p>
            <a:pPr algn="r" rtl="1">
              <a:spcBef>
                <a:spcPts val="3000"/>
              </a:spcBef>
              <a:defRPr/>
            </a:pPr>
            <a:r>
              <a:rPr lang="he-IL" dirty="0"/>
              <a:t> שינוי ספונטני יתרחש בכיוון שבו מספר המצבים המיקרוסקופיים גדול יותר- בכיוון של עליה באנטרופיה.</a:t>
            </a:r>
          </a:p>
          <a:p>
            <a:pPr algn="r" rtl="1">
              <a:spcBef>
                <a:spcPts val="3000"/>
              </a:spcBef>
              <a:buFont typeface="Arial" pitchFamily="34" charset="0"/>
              <a:buNone/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“Spontaneous change occurs toward more   probable states”</a:t>
            </a:r>
            <a:r>
              <a:rPr lang="en-US" dirty="0"/>
              <a:t> (Atkins &amp;Jones).         	</a:t>
            </a:r>
            <a:endParaRPr lang="he-IL" dirty="0"/>
          </a:p>
          <a:p>
            <a:pPr algn="r" rtl="1"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	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609600" y="3581400"/>
            <a:ext cx="7772400" cy="1470025"/>
          </a:xfrm>
        </p:spPr>
        <p:txBody>
          <a:bodyPr/>
          <a:lstStyle/>
          <a:p>
            <a:pPr rtl="1">
              <a:defRPr/>
            </a:pPr>
            <a:r>
              <a:rPr lang="he-IL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ארבעה טיפוסי תגובות</a:t>
            </a:r>
          </a:p>
        </p:txBody>
      </p:sp>
      <p:sp>
        <p:nvSpPr>
          <p:cNvPr id="14339" name="מציין מיקום טקסט 5"/>
          <p:cNvSpPr>
            <a:spLocks noGrp="1"/>
          </p:cNvSpPr>
          <p:nvPr>
            <p:ph type="subTitle" idx="1"/>
          </p:nvPr>
        </p:nvSpPr>
        <p:spPr>
          <a:xfrm>
            <a:off x="838200" y="1447800"/>
            <a:ext cx="7391400" cy="1600200"/>
          </a:xfrm>
        </p:spPr>
        <p:txBody>
          <a:bodyPr/>
          <a:lstStyle/>
          <a:p>
            <a:pPr rtl="1"/>
            <a:r>
              <a:rPr lang="he-IL" b="1">
                <a:solidFill>
                  <a:schemeClr val="tx1"/>
                </a:solidFill>
              </a:rPr>
              <a:t>על פי היחס שבין  שינוי האנטרופיה במערכת</a:t>
            </a:r>
          </a:p>
          <a:p>
            <a:pPr rtl="1"/>
            <a:r>
              <a:rPr lang="he-IL" b="1">
                <a:solidFill>
                  <a:schemeClr val="tx1"/>
                </a:solidFill>
              </a:rPr>
              <a:t>לבין  שינוי האנטרופיה בסביבה  קיימים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מלבן 25"/>
          <p:cNvSpPr>
            <a:spLocks noChangeArrowheads="1"/>
          </p:cNvSpPr>
          <p:nvPr/>
        </p:nvSpPr>
        <p:spPr bwMode="auto">
          <a:xfrm>
            <a:off x="0" y="6096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תגובה </a:t>
            </a:r>
            <a:r>
              <a:rPr lang="he-IL" sz="4000" b="1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אקסותרמית</a:t>
            </a: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עם </a:t>
            </a:r>
          </a:p>
          <a:p>
            <a:pPr algn="ct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עליה באנטרופיה של המערכת</a:t>
            </a:r>
          </a:p>
        </p:txBody>
      </p:sp>
      <p:sp>
        <p:nvSpPr>
          <p:cNvPr id="2" name="כותרת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410200"/>
            <a:ext cx="8229600" cy="1143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 rtl="1">
              <a:defRPr/>
            </a:pPr>
            <a:r>
              <a:rPr lang="he-IL" sz="3600" dirty="0"/>
              <a:t>התגובה ספונטנית </a:t>
            </a:r>
            <a:r>
              <a:rPr lang="he-IL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בכל טמפרטורה</a:t>
            </a:r>
            <a:r>
              <a:rPr lang="he-IL" sz="36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5369" name="TextBox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1336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he-IL" sz="2400">
                <a:solidFill>
                  <a:srgbClr val="0033CC"/>
                </a:solidFill>
              </a:rPr>
              <a:t>סביבה</a:t>
            </a:r>
          </a:p>
        </p:txBody>
      </p:sp>
      <p:sp>
        <p:nvSpPr>
          <p:cNvPr id="23" name="TextBox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1336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he-IL" sz="2400">
                <a:solidFill>
                  <a:srgbClr val="C00000"/>
                </a:solidFill>
              </a:rPr>
              <a:t>יקום</a:t>
            </a:r>
          </a:p>
        </p:txBody>
      </p:sp>
      <p:sp>
        <p:nvSpPr>
          <p:cNvPr id="15372" name="TextBox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he-IL" sz="3600" b="1"/>
              <a:t>(1)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6D0ADA-9A4D-CCAB-B9E3-6EE82456B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86000" y="2895600"/>
            <a:ext cx="3429000" cy="2057400"/>
            <a:chOff x="2286000" y="2895600"/>
            <a:chExt cx="3429000" cy="2057400"/>
          </a:xfrm>
        </p:grpSpPr>
        <p:sp>
          <p:nvSpPr>
            <p:cNvPr id="12" name="חץ למעלה 11"/>
            <p:cNvSpPr/>
            <p:nvPr/>
          </p:nvSpPr>
          <p:spPr>
            <a:xfrm>
              <a:off x="5181600" y="2895600"/>
              <a:ext cx="457200" cy="2057400"/>
            </a:xfrm>
            <a:prstGeom prst="upArrow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he-IL"/>
            </a:p>
          </p:txBody>
        </p:sp>
        <p:sp>
          <p:nvSpPr>
            <p:cNvPr id="3" name="מלבן מעוגל 2"/>
            <p:cNvSpPr/>
            <p:nvPr/>
          </p:nvSpPr>
          <p:spPr>
            <a:xfrm>
              <a:off x="2286000" y="2895600"/>
              <a:ext cx="1828800" cy="2057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he-IL"/>
            </a:p>
          </p:txBody>
        </p:sp>
        <p:cxnSp>
          <p:nvCxnSpPr>
            <p:cNvPr id="6" name="מחבר ישר 5"/>
            <p:cNvCxnSpPr/>
            <p:nvPr/>
          </p:nvCxnSpPr>
          <p:spPr>
            <a:xfrm>
              <a:off x="3009900" y="3733800"/>
              <a:ext cx="2324100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מחבר ישר 8"/>
            <p:cNvCxnSpPr>
              <a:stCxn id="3" idx="0"/>
            </p:cNvCxnSpPr>
            <p:nvPr/>
          </p:nvCxnSpPr>
          <p:spPr>
            <a:xfrm rot="5400000" flipH="1" flipV="1">
              <a:off x="4457700" y="1638300"/>
              <a:ext cx="0" cy="251460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ישר 10"/>
            <p:cNvCxnSpPr>
              <a:stCxn id="3" idx="2"/>
            </p:cNvCxnSpPr>
            <p:nvPr/>
          </p:nvCxnSpPr>
          <p:spPr>
            <a:xfrm rot="16200000" flipH="1">
              <a:off x="4457700" y="3695700"/>
              <a:ext cx="0" cy="251460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68" name="TextBox 17"/>
            <p:cNvSpPr txBox="1">
              <a:spLocks noChangeArrowheads="1"/>
            </p:cNvSpPr>
            <p:nvPr/>
          </p:nvSpPr>
          <p:spPr bwMode="auto">
            <a:xfrm>
              <a:off x="2514600" y="3048000"/>
              <a:ext cx="1066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he-IL" sz="2400"/>
                <a:t>מערכת</a:t>
              </a:r>
            </a:p>
          </p:txBody>
        </p:sp>
        <p:sp>
          <p:nvSpPr>
            <p:cNvPr id="30" name="חץ למעלה 29"/>
            <p:cNvSpPr/>
            <p:nvPr/>
          </p:nvSpPr>
          <p:spPr>
            <a:xfrm>
              <a:off x="3048000" y="3733800"/>
              <a:ext cx="381000" cy="1219200"/>
            </a:xfrm>
            <a:prstGeom prst="up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he-IL"/>
            </a:p>
          </p:txBody>
        </p:sp>
        <p:sp>
          <p:nvSpPr>
            <p:cNvPr id="31" name="חץ למעלה 30"/>
            <p:cNvSpPr/>
            <p:nvPr/>
          </p:nvSpPr>
          <p:spPr>
            <a:xfrm>
              <a:off x="4191000" y="2895600"/>
              <a:ext cx="381000" cy="838200"/>
            </a:xfrm>
            <a:prstGeom prst="up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he-IL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812C0B-A0A5-CC8F-46E3-690D51C5A7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6350000" y="3863815"/>
                <a:ext cx="1828800" cy="578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/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 &gt; 0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812C0B-A0A5-CC8F-46E3-690D51C5A7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00" y="3863815"/>
                <a:ext cx="1828800" cy="578172"/>
              </a:xfrm>
              <a:prstGeom prst="rect">
                <a:avLst/>
              </a:prstGeom>
              <a:blipFill>
                <a:blip r:embed="rId2"/>
                <a:stretch>
                  <a:fillRect t="-5263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04E4B2-9ACE-996A-6E65-74F6A8319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6311900" y="3025614"/>
                <a:ext cx="1828800" cy="578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/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 &lt; 0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04E4B2-9ACE-996A-6E65-74F6A8319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900" y="3025614"/>
                <a:ext cx="1828800" cy="578172"/>
              </a:xfrm>
              <a:prstGeom prst="rect">
                <a:avLst/>
              </a:prstGeom>
              <a:blipFill>
                <a:blip r:embed="rId3"/>
                <a:stretch>
                  <a:fillRect t="-4211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2" grpId="1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מלבן 25"/>
          <p:cNvSpPr>
            <a:spLocks noChangeArrowheads="1"/>
          </p:cNvSpPr>
          <p:nvPr/>
        </p:nvSpPr>
        <p:spPr bwMode="auto">
          <a:xfrm>
            <a:off x="0" y="42069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תגובה </a:t>
            </a:r>
            <a:r>
              <a:rPr lang="he-IL" sz="4000" b="1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אקסותרמית</a:t>
            </a: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עם </a:t>
            </a:r>
          </a:p>
          <a:p>
            <a:pPr algn="ct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ירידה באנטרופיה של המערכת</a:t>
            </a:r>
          </a:p>
        </p:txBody>
      </p:sp>
      <p:sp>
        <p:nvSpPr>
          <p:cNvPr id="2" name="כותרת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81600"/>
            <a:ext cx="9144000" cy="838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r" rtl="1">
              <a:defRPr/>
            </a:pPr>
            <a:r>
              <a:rPr lang="he-IL" sz="3200" dirty="0"/>
              <a:t>ספונטנית</a:t>
            </a:r>
            <a:r>
              <a:rPr lang="he-IL" sz="3200" dirty="0">
                <a:solidFill>
                  <a:srgbClr val="C00000"/>
                </a:solidFill>
              </a:rPr>
              <a:t> </a:t>
            </a:r>
            <a:r>
              <a:rPr lang="he-IL" sz="3200" dirty="0"/>
              <a:t>בתנאי</a:t>
            </a:r>
            <a:r>
              <a:rPr lang="he-IL" sz="3200" dirty="0">
                <a:solidFill>
                  <a:srgbClr val="C00000"/>
                </a:solidFill>
              </a:rPr>
              <a:t> </a:t>
            </a:r>
            <a:r>
              <a:rPr lang="he-IL" sz="3200" dirty="0"/>
              <a:t>ש</a:t>
            </a:r>
            <a:r>
              <a:rPr lang="he-IL" sz="3200" dirty="0">
                <a:solidFill>
                  <a:srgbClr val="C00000"/>
                </a:solidFill>
              </a:rPr>
              <a:t>-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6396" name="TextBox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524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he-IL" sz="3600" b="1"/>
              <a:t>(2)</a:t>
            </a:r>
          </a:p>
        </p:txBody>
      </p:sp>
      <p:sp>
        <p:nvSpPr>
          <p:cNvPr id="22" name="TextBox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defRPr/>
            </a:pPr>
            <a:r>
              <a:rPr lang="he-IL" sz="3200" dirty="0"/>
              <a:t>התגובה ספונטנית </a:t>
            </a:r>
            <a:r>
              <a:rPr lang="he-IL" sz="32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בטמפרטורות נמוכות</a:t>
            </a:r>
            <a:r>
              <a:rPr lang="he-IL" sz="3200" dirty="0">
                <a:solidFill>
                  <a:srgbClr val="C00000"/>
                </a:solidFill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D3B9B5-2D75-9AC0-D1D3-35E284E56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3587" y="1952625"/>
            <a:ext cx="5027613" cy="3000375"/>
            <a:chOff x="763587" y="1952625"/>
            <a:chExt cx="5027613" cy="3000375"/>
          </a:xfrm>
        </p:grpSpPr>
        <p:sp>
          <p:nvSpPr>
            <p:cNvPr id="12" name="חץ למעלה 11"/>
            <p:cNvSpPr/>
            <p:nvPr/>
          </p:nvSpPr>
          <p:spPr>
            <a:xfrm>
              <a:off x="5257800" y="2895600"/>
              <a:ext cx="381000" cy="838200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he-IL"/>
            </a:p>
          </p:txBody>
        </p:sp>
        <p:sp>
          <p:nvSpPr>
            <p:cNvPr id="3" name="מלבן מעוגל 2"/>
            <p:cNvSpPr/>
            <p:nvPr/>
          </p:nvSpPr>
          <p:spPr>
            <a:xfrm>
              <a:off x="2286000" y="2895600"/>
              <a:ext cx="1828800" cy="2057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he-IL"/>
            </a:p>
          </p:txBody>
        </p:sp>
        <p:cxnSp>
          <p:nvCxnSpPr>
            <p:cNvPr id="6" name="מחבר ישר 5"/>
            <p:cNvCxnSpPr/>
            <p:nvPr/>
          </p:nvCxnSpPr>
          <p:spPr>
            <a:xfrm>
              <a:off x="3009900" y="3733800"/>
              <a:ext cx="2324100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מחבר ישר 8"/>
            <p:cNvCxnSpPr>
              <a:stCxn id="3" idx="0"/>
            </p:cNvCxnSpPr>
            <p:nvPr/>
          </p:nvCxnSpPr>
          <p:spPr>
            <a:xfrm rot="5400000" flipH="1" flipV="1">
              <a:off x="4457700" y="1638300"/>
              <a:ext cx="0" cy="251460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ישר 10"/>
            <p:cNvCxnSpPr>
              <a:stCxn id="3" idx="2"/>
            </p:cNvCxnSpPr>
            <p:nvPr/>
          </p:nvCxnSpPr>
          <p:spPr>
            <a:xfrm rot="16200000" flipH="1">
              <a:off x="4457700" y="3695700"/>
              <a:ext cx="0" cy="251460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2" name="TextBox 17"/>
            <p:cNvSpPr txBox="1">
              <a:spLocks noChangeArrowheads="1"/>
            </p:cNvSpPr>
            <p:nvPr/>
          </p:nvSpPr>
          <p:spPr bwMode="auto">
            <a:xfrm>
              <a:off x="2514600" y="3048000"/>
              <a:ext cx="1066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he-IL" sz="2400"/>
                <a:t>מערכת</a:t>
              </a:r>
            </a:p>
          </p:txBody>
        </p:sp>
        <p:sp>
          <p:nvSpPr>
            <p:cNvPr id="16393" name="TextBox 18"/>
            <p:cNvSpPr txBox="1">
              <a:spLocks noChangeArrowheads="1"/>
            </p:cNvSpPr>
            <p:nvPr/>
          </p:nvSpPr>
          <p:spPr bwMode="auto">
            <a:xfrm>
              <a:off x="3733800" y="2133600"/>
              <a:ext cx="1219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he-IL" sz="2400">
                  <a:solidFill>
                    <a:srgbClr val="0033CC"/>
                  </a:solidFill>
                </a:rPr>
                <a:t>סביבה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4876800" y="2133600"/>
              <a:ext cx="914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he-IL" sz="2400">
                  <a:solidFill>
                    <a:srgbClr val="C00000"/>
                  </a:solidFill>
                </a:rPr>
                <a:t>יקום</a:t>
              </a:r>
            </a:p>
          </p:txBody>
        </p:sp>
        <p:sp>
          <p:nvSpPr>
            <p:cNvPr id="30" name="חץ למעלה 29"/>
            <p:cNvSpPr/>
            <p:nvPr/>
          </p:nvSpPr>
          <p:spPr>
            <a:xfrm flipV="1">
              <a:off x="3048000" y="3733800"/>
              <a:ext cx="381000" cy="1219200"/>
            </a:xfrm>
            <a:prstGeom prst="up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he-IL"/>
            </a:p>
          </p:txBody>
        </p:sp>
        <p:sp>
          <p:nvSpPr>
            <p:cNvPr id="31" name="חץ למעלה 30"/>
            <p:cNvSpPr/>
            <p:nvPr/>
          </p:nvSpPr>
          <p:spPr>
            <a:xfrm>
              <a:off x="4343400" y="2895600"/>
              <a:ext cx="381000" cy="2057400"/>
            </a:xfrm>
            <a:prstGeom prst="up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he-IL"/>
            </a:p>
          </p:txBody>
        </p:sp>
        <p:pic>
          <p:nvPicPr>
            <p:cNvPr id="24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3587" y="1952625"/>
              <a:ext cx="1751013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8417C7-079B-E5E7-13B0-34F49E843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6324600" y="2957824"/>
                <a:ext cx="1828800" cy="578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/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 &lt; 0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8417C7-079B-E5E7-13B0-34F49E843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957824"/>
                <a:ext cx="1828800" cy="578172"/>
              </a:xfrm>
              <a:prstGeom prst="rect">
                <a:avLst/>
              </a:prstGeom>
              <a:blipFill>
                <a:blip r:embed="rId3"/>
                <a:stretch>
                  <a:fillRect t="-4211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07BA89-3380-12FA-41C5-476EBC290C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6324600" y="3764596"/>
                <a:ext cx="1828800" cy="578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/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 </a:t>
                </a:r>
                <a:r>
                  <a:rPr lang="he-IL" sz="2800" dirty="0"/>
                  <a:t>&gt;</a:t>
                </a:r>
                <a:r>
                  <a:rPr lang="en-US" sz="2800" dirty="0"/>
                  <a:t> 0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07BA89-3380-12FA-41C5-476EBC290C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764596"/>
                <a:ext cx="1828800" cy="578172"/>
              </a:xfrm>
              <a:prstGeom prst="rect">
                <a:avLst/>
              </a:prstGeom>
              <a:blipFill>
                <a:blip r:embed="rId4"/>
                <a:stretch>
                  <a:fillRect t="-5319" b="-26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D96085-5AB0-6B94-95BF-8345BD769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2514600" y="5248972"/>
                <a:ext cx="4267200" cy="688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סביבה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 &gt;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מערכת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800" dirty="0">
                    <a:solidFill>
                      <a:srgbClr val="C00000"/>
                    </a:solidFill>
                  </a:rPr>
                  <a:t>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D96085-5AB0-6B94-95BF-8345BD769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248972"/>
                <a:ext cx="4267200" cy="688843"/>
              </a:xfrm>
              <a:prstGeom prst="rect">
                <a:avLst/>
              </a:prstGeom>
              <a:blipFill>
                <a:blip r:embed="rId5"/>
                <a:stretch>
                  <a:fillRect t="-3540" b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2" grpId="1" animBg="1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1" name="מלבן 25"/>
          <p:cNvSpPr>
            <a:spLocks noChangeArrowheads="1"/>
          </p:cNvSpPr>
          <p:nvPr/>
        </p:nvSpPr>
        <p:spPr bwMode="auto">
          <a:xfrm>
            <a:off x="0" y="306387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תגובה </a:t>
            </a:r>
            <a:r>
              <a:rPr lang="he-IL" sz="4000" b="1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אנדותרמית</a:t>
            </a: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עם </a:t>
            </a:r>
          </a:p>
          <a:p>
            <a:pPr algn="ct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עליה באנטרופיה של המערכת</a:t>
            </a:r>
          </a:p>
        </p:txBody>
      </p:sp>
      <p:sp>
        <p:nvSpPr>
          <p:cNvPr id="2" name="כותרת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088" y="5956138"/>
            <a:ext cx="7162800" cy="685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r" rtl="1">
              <a:defRPr/>
            </a:pPr>
            <a:r>
              <a:rPr lang="he-IL" sz="3200" dirty="0"/>
              <a:t>התגובה ספונטנית </a:t>
            </a:r>
            <a:r>
              <a:rPr lang="he-IL" sz="32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בטמפרטורות גבוהות</a:t>
            </a:r>
          </a:p>
        </p:txBody>
      </p:sp>
      <p:sp>
        <p:nvSpPr>
          <p:cNvPr id="17422" name="TextBox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286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he-IL" sz="3600" b="1"/>
              <a:t>(3)</a:t>
            </a:r>
          </a:p>
        </p:txBody>
      </p:sp>
      <p:sp>
        <p:nvSpPr>
          <p:cNvPr id="17" name="מלבן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2588" y="5181600"/>
            <a:ext cx="325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200"/>
              <a:t>ספונטנית בתנאי </a:t>
            </a:r>
            <a:r>
              <a:rPr lang="he-IL" sz="3200">
                <a:solidFill>
                  <a:srgbClr val="C00000"/>
                </a:solidFill>
              </a:rPr>
              <a:t>ש-</a:t>
            </a:r>
            <a:endParaRPr lang="en-US" sz="3200">
              <a:solidFill>
                <a:srgbClr val="C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291CDF-663B-7043-C870-CA63AF9C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90638" y="2049462"/>
            <a:ext cx="4114800" cy="2971800"/>
            <a:chOff x="304800" y="2057400"/>
            <a:chExt cx="4114800" cy="2971800"/>
          </a:xfrm>
        </p:grpSpPr>
        <p:sp>
          <p:nvSpPr>
            <p:cNvPr id="3" name="מלבן מעוגל 2"/>
            <p:cNvSpPr/>
            <p:nvPr/>
          </p:nvSpPr>
          <p:spPr>
            <a:xfrm>
              <a:off x="914400" y="2971800"/>
              <a:ext cx="1828800" cy="2057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he-IL"/>
            </a:p>
          </p:txBody>
        </p:sp>
        <p:sp>
          <p:nvSpPr>
            <p:cNvPr id="4" name="חץ למעלה 3"/>
            <p:cNvSpPr/>
            <p:nvPr/>
          </p:nvSpPr>
          <p:spPr>
            <a:xfrm>
              <a:off x="1447800" y="3810000"/>
              <a:ext cx="381000" cy="1219200"/>
            </a:xfrm>
            <a:prstGeom prst="up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he-IL"/>
            </a:p>
          </p:txBody>
        </p:sp>
        <p:cxnSp>
          <p:nvCxnSpPr>
            <p:cNvPr id="6" name="מחבר ישר 5"/>
            <p:cNvCxnSpPr>
              <a:stCxn id="4" idx="0"/>
            </p:cNvCxnSpPr>
            <p:nvPr/>
          </p:nvCxnSpPr>
          <p:spPr>
            <a:xfrm rot="5400000" flipH="1" flipV="1">
              <a:off x="2952750" y="2495550"/>
              <a:ext cx="0" cy="26289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חץ למעלה 6"/>
            <p:cNvSpPr/>
            <p:nvPr/>
          </p:nvSpPr>
          <p:spPr>
            <a:xfrm flipV="1">
              <a:off x="2895600" y="3810000"/>
              <a:ext cx="304800" cy="533400"/>
            </a:xfrm>
            <a:prstGeom prst="up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he-IL"/>
            </a:p>
          </p:txBody>
        </p:sp>
        <p:cxnSp>
          <p:nvCxnSpPr>
            <p:cNvPr id="9" name="מחבר ישר 8"/>
            <p:cNvCxnSpPr/>
            <p:nvPr/>
          </p:nvCxnSpPr>
          <p:spPr>
            <a:xfrm>
              <a:off x="2743200" y="4343400"/>
              <a:ext cx="15240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ישר 10"/>
            <p:cNvCxnSpPr>
              <a:stCxn id="3" idx="2"/>
            </p:cNvCxnSpPr>
            <p:nvPr/>
          </p:nvCxnSpPr>
          <p:spPr>
            <a:xfrm rot="16200000" flipH="1">
              <a:off x="3086100" y="3771900"/>
              <a:ext cx="0" cy="25146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חץ למעלה 11"/>
            <p:cNvSpPr/>
            <p:nvPr/>
          </p:nvSpPr>
          <p:spPr>
            <a:xfrm>
              <a:off x="3886200" y="4343400"/>
              <a:ext cx="304800" cy="685800"/>
            </a:xfrm>
            <a:prstGeom prst="upArrow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he-IL"/>
            </a:p>
          </p:txBody>
        </p:sp>
        <p:sp>
          <p:nvSpPr>
            <p:cNvPr id="17418" name="TextBox 17"/>
            <p:cNvSpPr txBox="1">
              <a:spLocks noChangeArrowheads="1"/>
            </p:cNvSpPr>
            <p:nvPr/>
          </p:nvSpPr>
          <p:spPr bwMode="auto">
            <a:xfrm>
              <a:off x="1143000" y="3124200"/>
              <a:ext cx="1066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he-IL" sz="2000"/>
                <a:t>מערכת</a:t>
              </a:r>
            </a:p>
          </p:txBody>
        </p:sp>
        <p:sp>
          <p:nvSpPr>
            <p:cNvPr id="17419" name="TextBox 18"/>
            <p:cNvSpPr txBox="1">
              <a:spLocks noChangeArrowheads="1"/>
            </p:cNvSpPr>
            <p:nvPr/>
          </p:nvSpPr>
          <p:spPr bwMode="auto">
            <a:xfrm>
              <a:off x="2362200" y="2209800"/>
              <a:ext cx="1219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he-IL" sz="2800">
                  <a:solidFill>
                    <a:srgbClr val="0033CC"/>
                  </a:solidFill>
                </a:rPr>
                <a:t>סביבה</a:t>
              </a:r>
            </a:p>
          </p:txBody>
        </p:sp>
        <p:sp>
          <p:nvSpPr>
            <p:cNvPr id="40972" name="TextBox 22"/>
            <p:cNvSpPr txBox="1">
              <a:spLocks noChangeArrowheads="1"/>
            </p:cNvSpPr>
            <p:nvPr/>
          </p:nvSpPr>
          <p:spPr bwMode="auto">
            <a:xfrm>
              <a:off x="3505200" y="2209800"/>
              <a:ext cx="9144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he-IL" sz="2800">
                  <a:solidFill>
                    <a:srgbClr val="C00000"/>
                  </a:solidFill>
                </a:rPr>
                <a:t>יקום</a:t>
              </a:r>
            </a:p>
          </p:txBody>
        </p:sp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057400"/>
              <a:ext cx="1751013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AA068C-6F16-1858-A34D-C1E8E0677D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6362700" y="2915837"/>
                <a:ext cx="1828800" cy="578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/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 </a:t>
                </a:r>
                <a:r>
                  <a:rPr lang="he-IL" sz="2800" dirty="0"/>
                  <a:t>&lt;</a:t>
                </a:r>
                <a:r>
                  <a:rPr lang="en-US" sz="2800" dirty="0"/>
                  <a:t> 0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AA068C-6F16-1858-A34D-C1E8E0677D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915837"/>
                <a:ext cx="1828800" cy="578172"/>
              </a:xfrm>
              <a:prstGeom prst="rect">
                <a:avLst/>
              </a:prstGeom>
              <a:blipFill>
                <a:blip r:embed="rId3"/>
                <a:stretch>
                  <a:fillRect t="-4211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CAF702-B1EE-68C0-8857-DD88DD9B17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6442075" y="3727290"/>
                <a:ext cx="1828800" cy="578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/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 &gt; 0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CAF702-B1EE-68C0-8857-DD88DD9B17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075" y="3727290"/>
                <a:ext cx="1828800" cy="578172"/>
              </a:xfrm>
              <a:prstGeom prst="rect">
                <a:avLst/>
              </a:prstGeom>
              <a:blipFill>
                <a:blip r:embed="rId4"/>
                <a:stretch>
                  <a:fillRect t="-4211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70B5BE-3BD1-68FA-02AA-A39AB63F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2174875" y="5210239"/>
                <a:ext cx="4267200" cy="688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מערכת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 &gt;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סביבה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800" dirty="0">
                    <a:solidFill>
                      <a:srgbClr val="C00000"/>
                    </a:solidFill>
                  </a:rPr>
                  <a:t>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70B5BE-3BD1-68FA-02AA-A39AB63F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875" y="5210239"/>
                <a:ext cx="4267200" cy="688843"/>
              </a:xfrm>
              <a:prstGeom prst="rect">
                <a:avLst/>
              </a:prstGeom>
              <a:blipFill>
                <a:blip r:embed="rId5"/>
                <a:stretch>
                  <a:fillRect t="-4425" b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/>
      <p:bldP spid="2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5410200"/>
            <a:ext cx="9144000" cy="1143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r" rtl="1">
              <a:defRPr/>
            </a:pPr>
            <a:r>
              <a:rPr lang="he-IL" sz="3600" dirty="0"/>
              <a:t>  התגובה</a:t>
            </a:r>
            <a:r>
              <a:rPr lang="he-IL" sz="3600" dirty="0">
                <a:solidFill>
                  <a:srgbClr val="C00000"/>
                </a:solidFill>
              </a:rPr>
              <a:t> </a:t>
            </a:r>
            <a:r>
              <a:rPr lang="he-IL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 </a:t>
            </a:r>
            <a:r>
              <a:rPr lang="he-IL" sz="3600" dirty="0"/>
              <a:t>ספונטנית</a:t>
            </a:r>
            <a:r>
              <a:rPr lang="he-IL" sz="3600" dirty="0">
                <a:solidFill>
                  <a:srgbClr val="C00000"/>
                </a:solidFill>
              </a:rPr>
              <a:t> </a:t>
            </a:r>
            <a:r>
              <a:rPr lang="he-IL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בכל טמפרטורה</a:t>
            </a:r>
            <a:r>
              <a:rPr lang="he-IL" sz="3600" dirty="0"/>
              <a:t>.</a:t>
            </a:r>
          </a:p>
        </p:txBody>
      </p:sp>
      <p:grpSp>
        <p:nvGrpSpPr>
          <p:cNvPr id="5" name="Group 4" descr="תרשים של תגובה אנדותרמית עם &#10;ירידה באנטרופיה של המערכת">
            <a:extLst>
              <a:ext uri="{FF2B5EF4-FFF2-40B4-BE49-F238E27FC236}">
                <a16:creationId xmlns:a16="http://schemas.microsoft.com/office/drawing/2014/main" id="{50DBC96E-E04F-EF77-5865-94B3B5D85BDD}"/>
              </a:ext>
            </a:extLst>
          </p:cNvPr>
          <p:cNvGrpSpPr/>
          <p:nvPr/>
        </p:nvGrpSpPr>
        <p:grpSpPr>
          <a:xfrm>
            <a:off x="914400" y="2209800"/>
            <a:ext cx="3505200" cy="2819400"/>
            <a:chOff x="914400" y="2209800"/>
            <a:chExt cx="3505200" cy="2819400"/>
          </a:xfrm>
        </p:grpSpPr>
        <p:sp>
          <p:nvSpPr>
            <p:cNvPr id="3" name="מלבן מעוגל 2"/>
            <p:cNvSpPr/>
            <p:nvPr/>
          </p:nvSpPr>
          <p:spPr>
            <a:xfrm>
              <a:off x="914400" y="2971800"/>
              <a:ext cx="1828800" cy="2057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he-IL"/>
            </a:p>
          </p:txBody>
        </p:sp>
        <p:sp>
          <p:nvSpPr>
            <p:cNvPr id="4" name="חץ למעלה 3"/>
            <p:cNvSpPr/>
            <p:nvPr/>
          </p:nvSpPr>
          <p:spPr>
            <a:xfrm flipV="1">
              <a:off x="1447800" y="3810000"/>
              <a:ext cx="381000" cy="1219200"/>
            </a:xfrm>
            <a:prstGeom prst="up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he-IL"/>
            </a:p>
          </p:txBody>
        </p:sp>
        <p:cxnSp>
          <p:nvCxnSpPr>
            <p:cNvPr id="6" name="מחבר ישר 5"/>
            <p:cNvCxnSpPr/>
            <p:nvPr/>
          </p:nvCxnSpPr>
          <p:spPr>
            <a:xfrm>
              <a:off x="1524000" y="3810000"/>
              <a:ext cx="259080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חץ למעלה 6"/>
            <p:cNvSpPr/>
            <p:nvPr/>
          </p:nvSpPr>
          <p:spPr>
            <a:xfrm flipV="1">
              <a:off x="2819400" y="2971800"/>
              <a:ext cx="381000" cy="838200"/>
            </a:xfrm>
            <a:prstGeom prst="up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he-IL"/>
            </a:p>
          </p:txBody>
        </p:sp>
        <p:cxnSp>
          <p:nvCxnSpPr>
            <p:cNvPr id="9" name="מחבר ישר 8"/>
            <p:cNvCxnSpPr>
              <a:stCxn id="3" idx="0"/>
            </p:cNvCxnSpPr>
            <p:nvPr/>
          </p:nvCxnSpPr>
          <p:spPr>
            <a:xfrm rot="5400000" flipH="1" flipV="1">
              <a:off x="3086100" y="1714500"/>
              <a:ext cx="0" cy="25146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ישר 10"/>
            <p:cNvCxnSpPr>
              <a:stCxn id="3" idx="2"/>
            </p:cNvCxnSpPr>
            <p:nvPr/>
          </p:nvCxnSpPr>
          <p:spPr>
            <a:xfrm rot="16200000" flipH="1">
              <a:off x="3086100" y="3771900"/>
              <a:ext cx="0" cy="25146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חץ למעלה 11"/>
            <p:cNvSpPr/>
            <p:nvPr/>
          </p:nvSpPr>
          <p:spPr>
            <a:xfrm flipV="1">
              <a:off x="3810000" y="2971800"/>
              <a:ext cx="381000" cy="2057400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he-IL"/>
            </a:p>
          </p:txBody>
        </p:sp>
        <p:sp>
          <p:nvSpPr>
            <p:cNvPr id="18442" name="TextBox 17"/>
            <p:cNvSpPr txBox="1">
              <a:spLocks noChangeArrowheads="1"/>
            </p:cNvSpPr>
            <p:nvPr/>
          </p:nvSpPr>
          <p:spPr bwMode="auto">
            <a:xfrm>
              <a:off x="1143000" y="3124200"/>
              <a:ext cx="1066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he-IL" sz="2400"/>
                <a:t>מערכת</a:t>
              </a:r>
            </a:p>
          </p:txBody>
        </p:sp>
        <p:sp>
          <p:nvSpPr>
            <p:cNvPr id="18443" name="TextBox 18"/>
            <p:cNvSpPr txBox="1">
              <a:spLocks noChangeArrowheads="1"/>
            </p:cNvSpPr>
            <p:nvPr/>
          </p:nvSpPr>
          <p:spPr bwMode="auto">
            <a:xfrm>
              <a:off x="2286000" y="2209800"/>
              <a:ext cx="1219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he-IL" sz="2400">
                  <a:solidFill>
                    <a:srgbClr val="0033CC"/>
                  </a:solidFill>
                </a:rPr>
                <a:t>סביבה</a:t>
              </a:r>
            </a:p>
          </p:txBody>
        </p:sp>
        <p:sp>
          <p:nvSpPr>
            <p:cNvPr id="41996" name="TextBox 22"/>
            <p:cNvSpPr txBox="1">
              <a:spLocks noChangeArrowheads="1"/>
            </p:cNvSpPr>
            <p:nvPr/>
          </p:nvSpPr>
          <p:spPr bwMode="auto">
            <a:xfrm>
              <a:off x="3505200" y="2209800"/>
              <a:ext cx="914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he-IL" sz="2400">
                  <a:solidFill>
                    <a:srgbClr val="C00000"/>
                  </a:solidFill>
                </a:rPr>
                <a:t>יקום</a:t>
              </a:r>
            </a:p>
          </p:txBody>
        </p:sp>
      </p:grpSp>
      <p:sp>
        <p:nvSpPr>
          <p:cNvPr id="38925" name="מלבן 25"/>
          <p:cNvSpPr>
            <a:spLocks noChangeArrowheads="1"/>
          </p:cNvSpPr>
          <p:nvPr/>
        </p:nvSpPr>
        <p:spPr bwMode="auto">
          <a:xfrm>
            <a:off x="0" y="5334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תגובה </a:t>
            </a:r>
            <a:r>
              <a:rPr lang="he-IL" sz="4000" b="1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אנדותרמית</a:t>
            </a: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עם </a:t>
            </a:r>
          </a:p>
          <a:p>
            <a:pPr algn="ct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ירידה באנטרופיה של המערכת</a:t>
            </a:r>
          </a:p>
        </p:txBody>
      </p:sp>
      <p:sp>
        <p:nvSpPr>
          <p:cNvPr id="18446" name="TextBox 13"/>
          <p:cNvSpPr txBox="1">
            <a:spLocks noChangeArrowheads="1"/>
          </p:cNvSpPr>
          <p:nvPr/>
        </p:nvSpPr>
        <p:spPr bwMode="auto">
          <a:xfrm>
            <a:off x="7239000" y="2286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he-IL" sz="3600" b="1"/>
              <a:t>(4)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18E52E-4019-EED6-EB20-6486988B3C2A}"/>
                  </a:ext>
                </a:extLst>
              </p:cNvPr>
              <p:cNvSpPr txBox="1"/>
              <p:nvPr/>
            </p:nvSpPr>
            <p:spPr>
              <a:xfrm>
                <a:off x="6350000" y="2994185"/>
                <a:ext cx="1828800" cy="578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/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 </a:t>
                </a:r>
                <a:r>
                  <a:rPr lang="he-IL" sz="2800" dirty="0"/>
                  <a:t>&lt;</a:t>
                </a:r>
                <a:r>
                  <a:rPr lang="en-US" sz="2800" dirty="0"/>
                  <a:t> 0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18E52E-4019-EED6-EB20-6486988B3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00" y="2994185"/>
                <a:ext cx="1828800" cy="578172"/>
              </a:xfrm>
              <a:prstGeom prst="rect">
                <a:avLst/>
              </a:prstGeom>
              <a:blipFill>
                <a:blip r:embed="rId2"/>
                <a:stretch>
                  <a:fillRect t="-4211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21C502-DAEA-80F2-4647-C9B924E994DC}"/>
                  </a:ext>
                </a:extLst>
              </p:cNvPr>
              <p:cNvSpPr txBox="1"/>
              <p:nvPr/>
            </p:nvSpPr>
            <p:spPr>
              <a:xfrm>
                <a:off x="6350000" y="3863815"/>
                <a:ext cx="1828800" cy="578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/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 </a:t>
                </a:r>
                <a:r>
                  <a:rPr lang="he-IL" sz="2800" dirty="0"/>
                  <a:t>&gt;</a:t>
                </a:r>
                <a:r>
                  <a:rPr lang="en-US" sz="2800" dirty="0"/>
                  <a:t> 0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21C502-DAEA-80F2-4647-C9B924E99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00" y="3863815"/>
                <a:ext cx="1828800" cy="578172"/>
              </a:xfrm>
              <a:prstGeom prst="rect">
                <a:avLst/>
              </a:prstGeom>
              <a:blipFill>
                <a:blip r:embed="rId3"/>
                <a:stretch>
                  <a:fillRect t="-5263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תגובת הפירוק של מים ליסודות</a:t>
            </a:r>
          </a:p>
        </p:txBody>
      </p:sp>
      <p:sp>
        <p:nvSpPr>
          <p:cNvPr id="26627" name="מלבן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389187"/>
            <a:ext cx="624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33CC"/>
                </a:solidFill>
              </a:rPr>
              <a:t>H</a:t>
            </a:r>
            <a:r>
              <a:rPr lang="en-US" sz="3200" b="1" baseline="-25000" dirty="0">
                <a:solidFill>
                  <a:srgbClr val="0033CC"/>
                </a:solidFill>
              </a:rPr>
              <a:t>2</a:t>
            </a:r>
            <a:r>
              <a:rPr lang="en-US" sz="3200" b="1" dirty="0">
                <a:solidFill>
                  <a:srgbClr val="0033CC"/>
                </a:solidFill>
              </a:rPr>
              <a:t>O</a:t>
            </a:r>
            <a:r>
              <a:rPr lang="en-US" sz="3200" b="1" baseline="-25000" dirty="0">
                <a:solidFill>
                  <a:srgbClr val="0033CC"/>
                </a:solidFill>
              </a:rPr>
              <a:t>(l)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>
                <a:solidFill>
                  <a:srgbClr val="0033CC"/>
                </a:solidFill>
                <a:sym typeface="Symbol" pitchFamily="18" charset="2"/>
              </a:rPr>
              <a:t></a:t>
            </a:r>
            <a:r>
              <a:rPr lang="en-US" sz="3200" b="1" dirty="0">
                <a:solidFill>
                  <a:srgbClr val="0033CC"/>
                </a:solidFill>
              </a:rPr>
              <a:t>  H</a:t>
            </a:r>
            <a:r>
              <a:rPr lang="en-US" sz="3200" b="1" baseline="-25000" dirty="0">
                <a:solidFill>
                  <a:srgbClr val="0033CC"/>
                </a:solidFill>
              </a:rPr>
              <a:t>2(g)</a:t>
            </a:r>
            <a:r>
              <a:rPr lang="en-US" sz="3200" b="1" dirty="0">
                <a:solidFill>
                  <a:srgbClr val="0033CC"/>
                </a:solidFill>
              </a:rPr>
              <a:t> +   ½ </a:t>
            </a:r>
            <a:r>
              <a:rPr lang="en-US" sz="3600" b="1" dirty="0">
                <a:solidFill>
                  <a:srgbClr val="0033CC"/>
                </a:solidFill>
              </a:rPr>
              <a:t>O</a:t>
            </a:r>
            <a:r>
              <a:rPr lang="en-US" sz="3600" b="1" baseline="-25000" dirty="0">
                <a:solidFill>
                  <a:srgbClr val="0033CC"/>
                </a:solidFill>
              </a:rPr>
              <a:t>2(g</a:t>
            </a:r>
            <a:r>
              <a:rPr lang="en-US" sz="3200" b="1" baseline="-25000" dirty="0">
                <a:solidFill>
                  <a:srgbClr val="0033CC"/>
                </a:solidFill>
              </a:rPr>
              <a:t>)</a:t>
            </a:r>
            <a:endParaRPr lang="he-IL" sz="3200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05400" y="1524000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800"/>
              <a:t>נתונים  תרמודינמיים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2ABE41-00A9-BF72-922D-DFEB7BA498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2209800" y="4251457"/>
                <a:ext cx="5600700" cy="688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סביבה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he-IL" sz="2800" dirty="0">
                    <a:solidFill>
                      <a:srgbClr val="C00000"/>
                    </a:solidFill>
                  </a:rPr>
                  <a:t>=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e-IL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959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𝑚𝑜𝑙</m:t>
                    </m:r>
                  </m:oMath>
                </a14:m>
                <a:r>
                  <a:rPr lang="he-IL" sz="2800" dirty="0">
                    <a:solidFill>
                      <a:srgbClr val="C00000"/>
                    </a:solidFill>
                  </a:rPr>
                  <a:t>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2ABE41-00A9-BF72-922D-DFEB7BA498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251457"/>
                <a:ext cx="5600700" cy="688843"/>
              </a:xfrm>
              <a:prstGeom prst="rect">
                <a:avLst/>
              </a:prstGeom>
              <a:blipFill>
                <a:blip r:embed="rId2"/>
                <a:stretch>
                  <a:fillRect t="-3540" b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EA1F33-5146-F829-AEC5-FA789B7E2C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2209800" y="3429000"/>
                <a:ext cx="5600700" cy="688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מערכת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he-IL" sz="2800" dirty="0">
                    <a:solidFill>
                      <a:srgbClr val="C00000"/>
                    </a:solidFill>
                  </a:rPr>
                  <a:t>=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163</m:t>
                    </m:r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𝑚𝑜𝑙</m:t>
                    </m:r>
                  </m:oMath>
                </a14:m>
                <a:r>
                  <a:rPr lang="he-IL" sz="2800" dirty="0">
                    <a:solidFill>
                      <a:srgbClr val="C00000"/>
                    </a:solidFill>
                  </a:rPr>
                  <a:t>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EA1F33-5146-F829-AEC5-FA789B7E2C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429000"/>
                <a:ext cx="5600700" cy="688843"/>
              </a:xfrm>
              <a:prstGeom prst="rect">
                <a:avLst/>
              </a:prstGeom>
              <a:blipFill>
                <a:blip r:embed="rId3"/>
                <a:stretch>
                  <a:fillRect t="-4464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0181EF-1A9C-48B6-0068-0B33A480B3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3505200" y="5235707"/>
                <a:ext cx="2514600" cy="688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יקום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800" dirty="0"/>
                  <a:t> </a:t>
                </a:r>
                <a:r>
                  <a:rPr lang="en-US" sz="2800" dirty="0"/>
                  <a:t> </a:t>
                </a:r>
                <a:r>
                  <a:rPr lang="he-IL" sz="2800" dirty="0"/>
                  <a:t>&gt;</a:t>
                </a:r>
                <a:r>
                  <a:rPr lang="en-US" sz="2800" dirty="0"/>
                  <a:t> 0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0181EF-1A9C-48B6-0068-0B33A480B3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235707"/>
                <a:ext cx="2514600" cy="688843"/>
              </a:xfrm>
              <a:prstGeom prst="rect">
                <a:avLst/>
              </a:prstGeom>
              <a:blipFill>
                <a:blip r:embed="rId4"/>
                <a:stretch>
                  <a:fillRect t="-4425" b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02B686-7678-346A-131C-7F76ABDF4C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5994400" y="2460786"/>
                <a:ext cx="2921000" cy="578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/>
                      <m:sup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800" i="1" dirty="0">
                    <a:solidFill>
                      <a:srgbClr val="0033CC"/>
                    </a:solidFill>
                  </a:rPr>
                  <a:t> </a:t>
                </a:r>
                <a:r>
                  <a:rPr lang="en-US" sz="2800" i="1" dirty="0">
                    <a:solidFill>
                      <a:srgbClr val="0033CC"/>
                    </a:solidFill>
                  </a:rPr>
                  <a:t>= </a:t>
                </a:r>
                <a:r>
                  <a:rPr lang="en-US" sz="28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+285.9 kJ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02B686-7678-346A-131C-7F76ABDF4C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400" y="2460786"/>
                <a:ext cx="2921000" cy="578172"/>
              </a:xfrm>
              <a:prstGeom prst="rect">
                <a:avLst/>
              </a:prstGeom>
              <a:blipFill>
                <a:blip r:embed="rId5"/>
                <a:stretch>
                  <a:fillRect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28600" y="-149225"/>
            <a:ext cx="9144000" cy="1143000"/>
          </a:xfrm>
        </p:spPr>
        <p:txBody>
          <a:bodyPr/>
          <a:lstStyle/>
          <a:p>
            <a:pPr algn="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תגובת הפירוק של מים ליסודות  </a:t>
            </a: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584963"/>
              </p:ext>
            </p:extLst>
          </p:nvPr>
        </p:nvGraphicFramePr>
        <p:xfrm>
          <a:off x="304800" y="1295400"/>
          <a:ext cx="6438900" cy="5086604"/>
        </p:xfrm>
        <a:graphic>
          <a:graphicData uri="http://schemas.openxmlformats.org/drawingml/2006/table">
            <a:tbl>
              <a:tblPr rtl="1" firstRow="1"/>
              <a:tblGrid>
                <a:gridCol w="195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0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5273675" algn="r"/>
                        </a:tabLst>
                      </a:pP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+mn-cs"/>
                        </a:rPr>
                        <a:t>תנאי התגובה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5273675" algn="r"/>
                        </a:tabLst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David" pitchFamily="2" charset="-79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5273675" algn="r"/>
                        </a:tabLst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David" pitchFamily="2" charset="-79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5273675" algn="r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David" pitchFamily="2" charset="-79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5273675" algn="r"/>
                        </a:tabLst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5273675" algn="r"/>
                        </a:tabLst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5273675" algn="r"/>
                        </a:tabLst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5273675" algn="r"/>
                        </a:tabLst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5273675" algn="r"/>
                        </a:tabLst>
                      </a:pPr>
                      <a:endParaRPr kumimoji="0" lang="he-IL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5273675" algn="r"/>
                        </a:tabLst>
                      </a:pPr>
                      <a:endParaRPr kumimoji="0" lang="he-IL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5273675" algn="r"/>
                        </a:tabLst>
                      </a:pPr>
                      <a:endParaRPr kumimoji="0" lang="he-IL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5273675" algn="r"/>
                        </a:tabLst>
                      </a:pPr>
                      <a:endParaRPr kumimoji="0" lang="he-I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5273675" algn="r"/>
                        </a:tabLst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David" pitchFamily="2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5273675" algn="r"/>
                        </a:tabLst>
                      </a:pPr>
                      <a:endParaRPr kumimoji="0" lang="he-IL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5273675" algn="r"/>
                        </a:tabLst>
                      </a:pPr>
                      <a:endParaRPr kumimoji="0" lang="he-IL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5273675" algn="r"/>
                        </a:tabLst>
                      </a:pPr>
                      <a:endParaRPr kumimoji="0" lang="he-IL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5273675" algn="r"/>
                        </a:tabLst>
                      </a:pPr>
                      <a:endParaRPr kumimoji="0" lang="he-IL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5273675" algn="r"/>
                        </a:tabLst>
                      </a:pPr>
                      <a:endParaRPr kumimoji="0" lang="he-IL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5273675" algn="r"/>
                        </a:tabLst>
                      </a:pPr>
                      <a:endParaRPr kumimoji="0" lang="he-IL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66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5273675" algn="r"/>
                        </a:tabLst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5273675" algn="r"/>
                        </a:tabLst>
                      </a:pPr>
                      <a:endParaRPr kumimoji="0" lang="he-IL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5273675" algn="r"/>
                        </a:tabLst>
                      </a:pPr>
                      <a:endParaRPr kumimoji="0" lang="he-IL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5273675" algn="r"/>
                        </a:tabLst>
                      </a:pPr>
                      <a:endParaRPr kumimoji="0" lang="he-IL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מחבר ישר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990600" y="2514600"/>
            <a:ext cx="3581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1066800" y="4267200"/>
            <a:ext cx="3352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1066800" y="5715000"/>
            <a:ext cx="3352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84" name="TextBox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334000"/>
            <a:ext cx="76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he-IL" sz="2000" b="1"/>
              <a:t>אין שינוי</a:t>
            </a:r>
          </a:p>
        </p:txBody>
      </p:sp>
      <p:sp>
        <p:nvSpPr>
          <p:cNvPr id="42" name="חץ למעלה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6200" y="2057400"/>
            <a:ext cx="304800" cy="457200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43" name="חץ למעלה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0000" y="5257800"/>
            <a:ext cx="304800" cy="457200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44" name="חץ למעלה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0000" y="3886200"/>
            <a:ext cx="304800" cy="381000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45" name="חץ למטה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14600" y="2514600"/>
            <a:ext cx="274638" cy="990600"/>
          </a:xfrm>
          <a:prstGeom prst="downArrow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46" name="חץ למטה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0" y="2514600"/>
            <a:ext cx="274638" cy="457200"/>
          </a:xfrm>
          <a:prstGeom prst="downArrow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47" name="חץ למטה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14600" y="4267200"/>
            <a:ext cx="274638" cy="304800"/>
          </a:xfrm>
          <a:prstGeom prst="downArrow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48" name="חץ למעלה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0" y="4038600"/>
            <a:ext cx="268288" cy="233363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en-US" dirty="0"/>
              <a:t>                                         </a:t>
            </a:r>
            <a:endParaRPr lang="he-IL" dirty="0"/>
          </a:p>
        </p:txBody>
      </p:sp>
      <p:sp>
        <p:nvSpPr>
          <p:cNvPr id="49" name="חץ למעלה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600" y="5257800"/>
            <a:ext cx="304800" cy="45720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7694" name="TextBox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2860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he-IL" sz="2400" b="1">
                <a:solidFill>
                  <a:srgbClr val="D20000"/>
                </a:solidFill>
              </a:rPr>
              <a:t>תגובה לא ספונטנית</a:t>
            </a:r>
          </a:p>
        </p:txBody>
      </p:sp>
      <p:sp>
        <p:nvSpPr>
          <p:cNvPr id="27695" name="TextBox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657600"/>
            <a:ext cx="160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he-IL" sz="2400" b="1">
                <a:solidFill>
                  <a:srgbClr val="00B050"/>
                </a:solidFill>
              </a:rPr>
              <a:t>תגובה ספונטנית</a:t>
            </a:r>
          </a:p>
        </p:txBody>
      </p:sp>
      <p:sp>
        <p:nvSpPr>
          <p:cNvPr id="27696" name="TextBox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029200"/>
            <a:ext cx="2057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he-IL" sz="2000" b="1"/>
              <a:t>התגובה מתרחשת כתוצאה מהשקעה מתמדת של עבודה</a:t>
            </a:r>
          </a:p>
        </p:txBody>
      </p:sp>
      <p:sp>
        <p:nvSpPr>
          <p:cNvPr id="25" name="TextBox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286000"/>
            <a:ext cx="1828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he-IL" sz="2000" b="1">
                <a:latin typeface="Times New Roman" pitchFamily="18" charset="0"/>
              </a:rPr>
              <a:t>תנאי תקן, </a:t>
            </a:r>
            <a:r>
              <a:rPr lang="en-US" sz="2000" b="1">
                <a:cs typeface="Times New Roman" pitchFamily="18" charset="0"/>
              </a:rPr>
              <a:t>298K</a:t>
            </a:r>
            <a:endParaRPr lang="en-US" sz="2000" b="1">
              <a:latin typeface="Times New Roman" pitchFamily="18" charset="0"/>
            </a:endParaRPr>
          </a:p>
          <a:p>
            <a:pPr algn="r" rtl="1"/>
            <a:endParaRPr lang="he-IL"/>
          </a:p>
        </p:txBody>
      </p:sp>
      <p:sp>
        <p:nvSpPr>
          <p:cNvPr id="26" name="TextBox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10000"/>
            <a:ext cx="14478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he-IL" sz="2000" b="1">
                <a:latin typeface="Times New Roman" pitchFamily="18" charset="0"/>
              </a:rPr>
              <a:t>תנאי תקן, </a:t>
            </a:r>
            <a:r>
              <a:rPr lang="en-US" sz="2000" b="1">
                <a:cs typeface="Times New Roman" pitchFamily="18" charset="0"/>
              </a:rPr>
              <a:t>2000K</a:t>
            </a:r>
            <a:endParaRPr lang="he-IL" sz="2000" b="1">
              <a:cs typeface="Times New Roman" pitchFamily="18" charset="0"/>
            </a:endParaRPr>
          </a:p>
          <a:p>
            <a:pPr algn="r" rtl="1"/>
            <a:endParaRPr lang="he-IL" b="1">
              <a:ea typeface="Calibri" pitchFamily="34" charset="0"/>
              <a:cs typeface="David" pitchFamily="2" charset="-79"/>
            </a:endParaRPr>
          </a:p>
          <a:p>
            <a:pPr algn="r" rtl="1"/>
            <a:endParaRPr lang="en-US" b="1">
              <a:ea typeface="Calibri" pitchFamily="34" charset="0"/>
              <a:cs typeface="David" pitchFamily="2" charset="-79"/>
            </a:endParaRPr>
          </a:p>
          <a:p>
            <a:pPr algn="r" rtl="1"/>
            <a:endParaRPr lang="he-IL"/>
          </a:p>
        </p:txBody>
      </p:sp>
      <p:sp>
        <p:nvSpPr>
          <p:cNvPr id="28" name="TextBox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410200"/>
            <a:ext cx="152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he-IL" sz="2000" b="1">
                <a:latin typeface="Times New Roman" pitchFamily="18" charset="0"/>
              </a:rPr>
              <a:t>אלקטרוליזה,</a:t>
            </a:r>
            <a:r>
              <a:rPr lang="en-US" sz="2000" b="1">
                <a:cs typeface="Times New Roman" pitchFamily="18" charset="0"/>
              </a:rPr>
              <a:t>273K</a:t>
            </a:r>
            <a:endParaRPr lang="en-US" sz="2000" b="1">
              <a:latin typeface="Times New Roman" pitchFamily="18" charset="0"/>
            </a:endParaRPr>
          </a:p>
          <a:p>
            <a:pPr algn="r" rtl="1"/>
            <a:endParaRPr lang="he-IL"/>
          </a:p>
        </p:txBody>
      </p:sp>
      <p:sp>
        <p:nvSpPr>
          <p:cNvPr id="27702" name="מלבן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681037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en-US" sz="2000" b="1" dirty="0">
                <a:solidFill>
                  <a:srgbClr val="0033CC"/>
                </a:solidFill>
              </a:rPr>
              <a:t>H</a:t>
            </a:r>
            <a:r>
              <a:rPr lang="en-US" sz="2000" b="1" baseline="-25000" dirty="0">
                <a:solidFill>
                  <a:srgbClr val="0033CC"/>
                </a:solidFill>
              </a:rPr>
              <a:t>2</a:t>
            </a:r>
            <a:r>
              <a:rPr lang="en-US" sz="2000" b="1" dirty="0">
                <a:solidFill>
                  <a:srgbClr val="0033CC"/>
                </a:solidFill>
              </a:rPr>
              <a:t>O </a:t>
            </a:r>
            <a:r>
              <a:rPr lang="en-US" sz="2000" b="1" dirty="0">
                <a:solidFill>
                  <a:srgbClr val="0033CC"/>
                </a:solidFill>
                <a:sym typeface="Symbol" pitchFamily="18" charset="2"/>
              </a:rPr>
              <a:t></a:t>
            </a:r>
            <a:r>
              <a:rPr lang="en-US" sz="2000" b="1" dirty="0">
                <a:solidFill>
                  <a:srgbClr val="0033CC"/>
                </a:solidFill>
              </a:rPr>
              <a:t>  H</a:t>
            </a:r>
            <a:r>
              <a:rPr lang="en-US" sz="2000" b="1" baseline="-25000" dirty="0">
                <a:solidFill>
                  <a:srgbClr val="0033CC"/>
                </a:solidFill>
              </a:rPr>
              <a:t>2(g)</a:t>
            </a:r>
            <a:r>
              <a:rPr lang="en-US" sz="2000" b="1" dirty="0">
                <a:solidFill>
                  <a:srgbClr val="0033CC"/>
                </a:solidFill>
              </a:rPr>
              <a:t> +    ½</a:t>
            </a:r>
            <a:r>
              <a:rPr lang="en-US" sz="2400" b="1" dirty="0">
                <a:solidFill>
                  <a:srgbClr val="0033CC"/>
                </a:solidFill>
              </a:rPr>
              <a:t>O</a:t>
            </a:r>
            <a:r>
              <a:rPr lang="en-US" sz="2400" b="1" baseline="-25000" dirty="0">
                <a:solidFill>
                  <a:srgbClr val="0033CC"/>
                </a:solidFill>
              </a:rPr>
              <a:t>2(g</a:t>
            </a:r>
            <a:r>
              <a:rPr lang="en-US" sz="2000" b="1" baseline="-25000" dirty="0">
                <a:solidFill>
                  <a:srgbClr val="0033CC"/>
                </a:solidFill>
              </a:rPr>
              <a:t>)</a:t>
            </a:r>
            <a:endParaRPr lang="he-IL" sz="20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95092D-B40B-852F-2A00-C1E7606F3B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3244850" y="1429229"/>
                <a:ext cx="1435100" cy="475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e-IL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מערכת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95092D-B40B-852F-2A00-C1E7606F3B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850" y="1429229"/>
                <a:ext cx="1435100" cy="475771"/>
              </a:xfrm>
              <a:prstGeom prst="rect">
                <a:avLst/>
              </a:prstGeom>
              <a:blipFill>
                <a:blip r:embed="rId2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5C992C-526D-1C65-DB49-CE03DC5D6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425450" y="1441374"/>
                <a:ext cx="1435100" cy="475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e-IL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יקום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5C992C-526D-1C65-DB49-CE03DC5D6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0" y="1441374"/>
                <a:ext cx="1435100" cy="475771"/>
              </a:xfrm>
              <a:prstGeom prst="rect">
                <a:avLst/>
              </a:prstGeom>
              <a:blipFill>
                <a:blip r:embed="rId3"/>
                <a:stretch>
                  <a:fillRect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9275B2-151B-CB30-DD99-5A4247C6A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1835150" y="1441928"/>
                <a:ext cx="1435100" cy="475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e-IL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סביבה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9275B2-151B-CB30-DD99-5A4247C6A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150" y="1441928"/>
                <a:ext cx="1435100" cy="475771"/>
              </a:xfrm>
              <a:prstGeom prst="rect">
                <a:avLst/>
              </a:prstGeom>
              <a:blipFill>
                <a:blip r:embed="rId4"/>
                <a:stretch>
                  <a:fillRect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4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7694" grpId="0"/>
      <p:bldP spid="27695" grpId="0"/>
      <p:bldP spid="27696" grpId="0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4800" y="190500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he-IL" sz="32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ניסוי</a:t>
            </a:r>
            <a:r>
              <a:rPr lang="he-IL" sz="3200" b="1" dirty="0">
                <a:effectLst>
                  <a:outerShdw blurRad="38100" dist="38100" dir="2700000" algn="tl">
                    <a:srgbClr val="FFFFFF"/>
                  </a:outerShdw>
                </a:effectLst>
                <a:cs typeface="David" pitchFamily="2" charset="-79"/>
              </a:rPr>
              <a:t> : </a:t>
            </a:r>
            <a:r>
              <a:rPr lang="he-IL" sz="3200" dirty="0">
                <a:cs typeface="+mn-cs"/>
              </a:rPr>
              <a:t>מערבבים 10 </a:t>
            </a:r>
            <a:r>
              <a:rPr lang="he-IL" sz="3200" dirty="0" err="1">
                <a:cs typeface="+mn-cs"/>
              </a:rPr>
              <a:t>מ”ל</a:t>
            </a:r>
            <a:r>
              <a:rPr lang="en-US" sz="3200" dirty="0">
                <a:cs typeface="+mn-cs"/>
              </a:rPr>
              <a:t> </a:t>
            </a:r>
            <a:r>
              <a:rPr lang="he-IL" sz="3200" dirty="0" err="1">
                <a:cs typeface="+mn-cs"/>
              </a:rPr>
              <a:t>אתאנול</a:t>
            </a:r>
            <a:r>
              <a:rPr lang="en-US" sz="3200" dirty="0">
                <a:cs typeface="+mn-cs"/>
              </a:rPr>
              <a:t> </a:t>
            </a:r>
            <a:r>
              <a:rPr lang="he-IL" sz="3200" dirty="0">
                <a:cs typeface="+mn-cs"/>
              </a:rPr>
              <a:t>עם  10 </a:t>
            </a:r>
            <a:r>
              <a:rPr lang="he-IL" sz="3200" dirty="0" err="1">
                <a:cs typeface="+mn-cs"/>
              </a:rPr>
              <a:t>מ”ל</a:t>
            </a:r>
            <a:r>
              <a:rPr lang="he-IL" sz="3200" dirty="0">
                <a:cs typeface="+mn-cs"/>
              </a:rPr>
              <a:t> מים</a:t>
            </a:r>
            <a:endParaRPr lang="en-US" dirty="0">
              <a:cs typeface="+mn-cs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14600" y="2971800"/>
            <a:ext cx="6096000" cy="133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he-IL" sz="32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תצפיות</a:t>
            </a:r>
            <a:r>
              <a:rPr lang="he-IL" sz="4000" b="1" dirty="0">
                <a:cs typeface="David" pitchFamily="2" charset="-79"/>
              </a:rPr>
              <a:t> </a:t>
            </a:r>
            <a:r>
              <a:rPr lang="he-IL" sz="4000" b="1" dirty="0">
                <a:cs typeface="Times New Roman" pitchFamily="18" charset="0"/>
              </a:rPr>
              <a:t>:</a:t>
            </a:r>
            <a:r>
              <a:rPr lang="he-IL" dirty="0">
                <a:cs typeface="Times New Roman" pitchFamily="18" charset="0"/>
              </a:rPr>
              <a:t> </a:t>
            </a:r>
            <a:r>
              <a:rPr lang="he-IL" sz="3600" dirty="0">
                <a:cs typeface="+mn-cs"/>
              </a:rPr>
              <a:t>עליה בטמפרטורה</a:t>
            </a:r>
            <a:r>
              <a:rPr lang="en-US" sz="1400" dirty="0">
                <a:cs typeface="+mn-cs"/>
              </a:rPr>
              <a:t>  </a:t>
            </a:r>
            <a:endParaRPr lang="en-US" dirty="0">
              <a:cs typeface="+mn-cs"/>
            </a:endParaRPr>
          </a:p>
          <a:p>
            <a:pPr algn="r" rtl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dirty="0"/>
              <a:t>                        </a:t>
            </a:r>
            <a:r>
              <a:rPr lang="he-IL" sz="3600" dirty="0">
                <a:cs typeface="+mn-cs"/>
              </a:rPr>
              <a:t>ירידה בנפח</a:t>
            </a:r>
            <a:r>
              <a:rPr lang="en-US" sz="2000" dirty="0">
                <a:cs typeface="+mn-cs"/>
              </a:rPr>
              <a:t>  </a:t>
            </a:r>
            <a:r>
              <a:rPr lang="en-US" sz="2800" dirty="0">
                <a:cs typeface="AlexandraH" pitchFamily="2" charset="-79"/>
              </a:rPr>
              <a:t>	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10000" y="5105400"/>
            <a:ext cx="4876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he-IL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שאלה</a:t>
            </a: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  <a:r>
              <a:rPr lang="he-IL" sz="4000" b="1" dirty="0">
                <a:effectLst>
                  <a:outerShdw blurRad="38100" dist="38100" dir="2700000" algn="tl">
                    <a:srgbClr val="FFFFFF"/>
                  </a:outerShdw>
                </a:effectLst>
                <a:cs typeface="David" pitchFamily="2" charset="-79"/>
              </a:rPr>
              <a:t>:</a:t>
            </a:r>
            <a:r>
              <a:rPr lang="he-IL" dirty="0">
                <a:cs typeface="David" pitchFamily="2" charset="-79"/>
              </a:rPr>
              <a:t> </a:t>
            </a:r>
            <a:r>
              <a:rPr lang="en-US" dirty="0">
                <a:cs typeface="David" pitchFamily="2" charset="-79"/>
              </a:rPr>
              <a:t>	</a:t>
            </a:r>
            <a:r>
              <a:rPr lang="he-IL" dirty="0">
                <a:solidFill>
                  <a:srgbClr val="0033CC"/>
                </a:solidFill>
                <a:cs typeface="David" pitchFamily="2" charset="-79"/>
              </a:rPr>
              <a:t>     </a:t>
            </a:r>
            <a:r>
              <a:rPr lang="he-IL" sz="6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David" pitchFamily="2" charset="-79"/>
              </a:rPr>
              <a:t>מדוע</a:t>
            </a:r>
            <a:r>
              <a:rPr lang="en-US" sz="6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David" pitchFamily="2" charset="-79"/>
              </a:rPr>
              <a:t>?</a:t>
            </a:r>
            <a:r>
              <a:rPr lang="en-US" sz="6000" dirty="0">
                <a:solidFill>
                  <a:srgbClr val="0033CC"/>
                </a:solidFill>
                <a:cs typeface="David" pitchFamily="2" charset="-79"/>
              </a:rPr>
              <a:t> </a:t>
            </a:r>
            <a:endParaRPr lang="en-US" sz="2800" dirty="0">
              <a:solidFill>
                <a:srgbClr val="0033CC"/>
              </a:solidFill>
              <a:cs typeface="David" pitchFamily="2" charset="-79"/>
            </a:endParaRP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ערבוב </a:t>
            </a:r>
            <a:r>
              <a:rPr lang="he-IL" sz="4000" b="1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אתאנול</a:t>
            </a: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ומים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utoUpdateAnimBg="0"/>
      <p:bldP spid="307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כותרת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שינויי אנטרופיה במעבר מצבי צבירה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724400"/>
          </a:xfrm>
        </p:spPr>
        <p:txBody>
          <a:bodyPr/>
          <a:lstStyle/>
          <a:p>
            <a:pPr algn="r" rtl="1">
              <a:buFont typeface="Arial" pitchFamily="34" charset="0"/>
              <a:buNone/>
              <a:defRPr/>
            </a:pPr>
            <a:r>
              <a:rPr lang="he-IL" dirty="0"/>
              <a:t>המעברים בין מצבי הצבירה  הם תהליכים הפיכים</a:t>
            </a:r>
          </a:p>
          <a:p>
            <a:pPr algn="r" rtl="1">
              <a:buFont typeface="Arial" pitchFamily="34" charset="0"/>
              <a:buNone/>
              <a:defRPr/>
            </a:pPr>
            <a:r>
              <a:rPr lang="he-IL" dirty="0"/>
              <a:t>המתרחשים </a:t>
            </a:r>
            <a:r>
              <a:rPr lang="he-IL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בטמפרטורה קבועה. </a:t>
            </a:r>
          </a:p>
          <a:p>
            <a:pPr algn="r" rtl="1">
              <a:buFont typeface="Arial" pitchFamily="34" charset="0"/>
              <a:buNone/>
              <a:defRPr/>
            </a:pPr>
            <a:endParaRPr lang="he-IL" dirty="0">
              <a:solidFill>
                <a:srgbClr val="C00000"/>
              </a:solidFill>
            </a:endParaRPr>
          </a:p>
          <a:p>
            <a:pPr algn="r" rtl="1">
              <a:buFont typeface="Arial" pitchFamily="34" charset="0"/>
              <a:buNone/>
              <a:defRPr/>
            </a:pPr>
            <a:r>
              <a:rPr lang="he-IL" dirty="0"/>
              <a:t>שינוי האנטרופיה התקנית</a:t>
            </a:r>
          </a:p>
          <a:p>
            <a:pPr algn="r" rtl="1">
              <a:buFont typeface="Arial" pitchFamily="34" charset="0"/>
              <a:buNone/>
              <a:defRPr/>
            </a:pPr>
            <a:r>
              <a:rPr lang="he-IL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בתהליכי היתוך :     </a:t>
            </a:r>
          </a:p>
          <a:p>
            <a:pPr algn="r" rtl="1">
              <a:buFont typeface="Arial" pitchFamily="34" charset="0"/>
              <a:buNone/>
              <a:defRPr/>
            </a:pPr>
            <a:endParaRPr lang="he-IL" dirty="0">
              <a:solidFill>
                <a:srgbClr val="C00000"/>
              </a:solidFill>
            </a:endParaRPr>
          </a:p>
          <a:p>
            <a:pPr algn="r" rtl="1">
              <a:buFont typeface="Arial" pitchFamily="34" charset="0"/>
              <a:buNone/>
              <a:defRPr/>
            </a:pPr>
            <a:r>
              <a:rPr lang="he-IL" dirty="0"/>
              <a:t>שינוי האנטרופיה התקנית</a:t>
            </a:r>
          </a:p>
          <a:p>
            <a:pPr algn="r" rtl="1">
              <a:buFont typeface="Arial" pitchFamily="34" charset="0"/>
              <a:buNone/>
              <a:defRPr/>
            </a:pPr>
            <a:r>
              <a:rPr lang="he-IL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בתהליכי רתיחה/אידוי :       </a:t>
            </a:r>
          </a:p>
          <a:p>
            <a:pPr algn="r" rtl="1">
              <a:buFont typeface="Arial" pitchFamily="34" charset="0"/>
              <a:buNone/>
              <a:defRPr/>
            </a:pPr>
            <a:endParaRPr lang="he-IL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416A9E-A434-3B22-AA2A-BE23DE1962AF}"/>
                  </a:ext>
                </a:extLst>
              </p:cNvPr>
              <p:cNvSpPr txBox="1"/>
              <p:nvPr/>
            </p:nvSpPr>
            <p:spPr>
              <a:xfrm flipH="1">
                <a:off x="762000" y="3276600"/>
                <a:ext cx="2758765" cy="1354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  <m:r>
                        <a:rPr lang="he-I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he-IL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416A9E-A434-3B22-AA2A-BE23DE196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2000" y="3276600"/>
                <a:ext cx="2758765" cy="13549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AE605E-C59D-980B-523A-953904DC7FB4}"/>
                  </a:ext>
                </a:extLst>
              </p:cNvPr>
              <p:cNvSpPr txBox="1"/>
              <p:nvPr/>
            </p:nvSpPr>
            <p:spPr>
              <a:xfrm flipH="1">
                <a:off x="609600" y="5050686"/>
                <a:ext cx="2758765" cy="1354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  <m:r>
                        <a:rPr lang="he-I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he-IL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AE605E-C59D-980B-523A-953904DC7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9600" y="5050686"/>
                <a:ext cx="2758765" cy="13549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95800" y="228600"/>
            <a:ext cx="4419600" cy="1143000"/>
          </a:xfrm>
        </p:spPr>
        <p:txBody>
          <a:bodyPr/>
          <a:lstStyle/>
          <a:p>
            <a:pPr algn="l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ההסבר "המקובל"</a:t>
            </a:r>
          </a:p>
        </p:txBody>
      </p:sp>
      <p:pic>
        <p:nvPicPr>
          <p:cNvPr id="3" name="תמונה 2" descr="תרשים של מולקולות מים עם מטענים חלקיים וסימון של קשרי מימן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4745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לבן 3"/>
          <p:cNvSpPr/>
          <p:nvPr/>
        </p:nvSpPr>
        <p:spPr>
          <a:xfrm>
            <a:off x="4953000" y="1828800"/>
            <a:ext cx="3962400" cy="137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65000"/>
              </a:lnSpc>
              <a:spcBef>
                <a:spcPct val="50000"/>
              </a:spcBef>
              <a:defRPr/>
            </a:pPr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בין מולקולות המים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 rtl="1">
              <a:lnSpc>
                <a:spcPct val="65000"/>
              </a:lnSpc>
              <a:spcBef>
                <a:spcPct val="50000"/>
              </a:spcBef>
              <a:defRPr/>
            </a:pPr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למולקולות </a:t>
            </a:r>
            <a:r>
              <a:rPr lang="he-IL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הכהל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 rtl="1">
              <a:lnSpc>
                <a:spcPct val="65000"/>
              </a:lnSpc>
              <a:spcBef>
                <a:spcPct val="50000"/>
              </a:spcBef>
              <a:defRPr/>
            </a:pPr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נוצרים קשרי מימן חזקים</a:t>
            </a:r>
            <a:r>
              <a:rPr lang="en-US" sz="2400" b="1" dirty="0">
                <a:cs typeface="David" pitchFamily="2" charset="-79"/>
              </a:rPr>
              <a:t>.</a:t>
            </a:r>
          </a:p>
        </p:txBody>
      </p:sp>
      <p:grpSp>
        <p:nvGrpSpPr>
          <p:cNvPr id="5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581400"/>
            <a:ext cx="3124200" cy="2743200"/>
            <a:chOff x="1056" y="1776"/>
            <a:chExt cx="2160" cy="2160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1056" y="2256"/>
            <a:ext cx="789" cy="1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Clip" r:id="rId3" imgW="1621800" imgH="3934080" progId="">
                    <p:embed/>
                  </p:oleObj>
                </mc:Choice>
                <mc:Fallback>
                  <p:oleObj name="Clip" r:id="rId3" imgW="1621800" imgH="393408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256"/>
                          <a:ext cx="789" cy="16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5" name="AutoShape 20"/>
            <p:cNvSpPr>
              <a:spLocks noChangeArrowheads="1"/>
            </p:cNvSpPr>
            <p:nvPr/>
          </p:nvSpPr>
          <p:spPr bwMode="auto">
            <a:xfrm>
              <a:off x="1488" y="1776"/>
              <a:ext cx="1728" cy="768"/>
            </a:xfrm>
            <a:prstGeom prst="cloudCallout">
              <a:avLst>
                <a:gd name="adj1" fmla="val -39060"/>
                <a:gd name="adj2" fmla="val 7005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1488" y="1896"/>
              <a:ext cx="1442" cy="5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he-IL" sz="3600" b="1" dirty="0" err="1">
                  <a:solidFill>
                    <a:srgbClr val="D2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lexandraH" pitchFamily="2" charset="-79"/>
                </a:rPr>
                <a:t>האמנם</a:t>
              </a:r>
              <a:r>
                <a:rPr lang="en-US" sz="3600" b="1" dirty="0">
                  <a:solidFill>
                    <a:srgbClr val="D2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lexandraH" pitchFamily="2" charset="-79"/>
                </a:rPr>
                <a:t> ?</a:t>
              </a:r>
              <a:endParaRPr lang="en-US" sz="32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xandraH" pitchFamily="2" charset="-79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09600" y="304800"/>
            <a:ext cx="7772400" cy="708025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נתונים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e-IL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תרמודינמיים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87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3999"/>
            <a:ext cx="1828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3200" b="1" baseline="-25000">
                <a:latin typeface="Times New Roman" pitchFamily="18" charset="0"/>
                <a:cs typeface="Times New Roman" pitchFamily="18" charset="0"/>
              </a:rPr>
              <a:t>(l)</a:t>
            </a:r>
            <a:r>
              <a:rPr lang="en-US" sz="3200"/>
              <a:t>  </a:t>
            </a:r>
          </a:p>
        </p:txBody>
      </p:sp>
      <p:grpSp>
        <p:nvGrpSpPr>
          <p:cNvPr id="3088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523999"/>
            <a:ext cx="1295400" cy="381000"/>
            <a:chOff x="2208" y="912"/>
            <a:chExt cx="816" cy="240"/>
          </a:xfrm>
        </p:grpSpPr>
        <p:sp>
          <p:nvSpPr>
            <p:cNvPr id="3090" name="Line 6"/>
            <p:cNvSpPr>
              <a:spLocks noChangeShapeType="1"/>
            </p:cNvSpPr>
            <p:nvPr/>
          </p:nvSpPr>
          <p:spPr bwMode="auto">
            <a:xfrm>
              <a:off x="2208" y="1152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r" rtl="1"/>
              <a:endParaRPr lang="he-IL"/>
            </a:p>
          </p:txBody>
        </p:sp>
        <p:sp>
          <p:nvSpPr>
            <p:cNvPr id="3091" name="Text Box 7"/>
            <p:cNvSpPr txBox="1">
              <a:spLocks noChangeArrowheads="1"/>
            </p:cNvSpPr>
            <p:nvPr/>
          </p:nvSpPr>
          <p:spPr bwMode="auto">
            <a:xfrm>
              <a:off x="2352" y="912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1600" b="1"/>
                <a:t>H</a:t>
              </a:r>
              <a:r>
                <a:rPr lang="en-US" sz="1600" b="1" baseline="-25000"/>
                <a:t>2</a:t>
              </a:r>
              <a:r>
                <a:rPr lang="en-US" sz="1600" b="1"/>
                <a:t>O</a:t>
              </a:r>
              <a:r>
                <a:rPr lang="en-US" sz="1600" b="1" baseline="-25000"/>
                <a:t>(l)</a:t>
              </a:r>
              <a:endParaRPr lang="en-US" b="1"/>
            </a:p>
          </p:txBody>
        </p:sp>
      </p:grpSp>
      <p:sp>
        <p:nvSpPr>
          <p:cNvPr id="3089" name="Text 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523999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082" name="Text Box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100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3200" b="1" baseline="-25000">
                <a:latin typeface="Times New Roman" pitchFamily="18" charset="0"/>
                <a:cs typeface="Times New Roman" pitchFamily="18" charset="0"/>
              </a:rPr>
              <a:t>(l)</a:t>
            </a:r>
          </a:p>
        </p:txBody>
      </p:sp>
      <p:grpSp>
        <p:nvGrpSpPr>
          <p:cNvPr id="3083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733800"/>
            <a:ext cx="1295400" cy="381000"/>
            <a:chOff x="2064" y="768"/>
            <a:chExt cx="816" cy="240"/>
          </a:xfrm>
        </p:grpSpPr>
        <p:sp>
          <p:nvSpPr>
            <p:cNvPr id="3085" name="Line 16"/>
            <p:cNvSpPr>
              <a:spLocks noChangeShapeType="1"/>
            </p:cNvSpPr>
            <p:nvPr/>
          </p:nvSpPr>
          <p:spPr bwMode="auto">
            <a:xfrm>
              <a:off x="2064" y="1008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r" rtl="1"/>
              <a:endParaRPr lang="he-IL"/>
            </a:p>
          </p:txBody>
        </p:sp>
        <p:sp>
          <p:nvSpPr>
            <p:cNvPr id="3086" name="Text Box 17"/>
            <p:cNvSpPr txBox="1">
              <a:spLocks noChangeArrowheads="1"/>
            </p:cNvSpPr>
            <p:nvPr/>
          </p:nvSpPr>
          <p:spPr bwMode="auto">
            <a:xfrm>
              <a:off x="2208" y="768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1600" b="1"/>
                <a:t>H</a:t>
              </a:r>
              <a:r>
                <a:rPr lang="en-US" sz="1600" b="1" baseline="-25000"/>
                <a:t>2</a:t>
              </a:r>
              <a:r>
                <a:rPr lang="en-US" sz="1600" b="1"/>
                <a:t>O</a:t>
              </a:r>
              <a:r>
                <a:rPr lang="en-US" sz="1600" b="1" baseline="-25000"/>
                <a:t>(l)</a:t>
              </a:r>
              <a:endParaRPr lang="en-US"/>
            </a:p>
          </p:txBody>
        </p:sp>
      </p:grpSp>
      <p:sp>
        <p:nvSpPr>
          <p:cNvPr id="3084" name="Text Box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88620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3200" b="1" baseline="-25000">
                <a:latin typeface="Times New Roman" pitchFamily="18" charset="0"/>
                <a:cs typeface="Times New Roman" pitchFamily="18" charset="0"/>
              </a:rPr>
              <a:t>(aq)</a:t>
            </a:r>
            <a:endParaRPr lang="en-US" sz="32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6" name="Text Box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86000"/>
            <a:ext cx="29718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en-US" sz="2400" b="1">
                <a:solidFill>
                  <a:srgbClr val="0033CC"/>
                </a:solidFill>
                <a:sym typeface="Webdings" pitchFamily="18" charset="2"/>
              </a:rPr>
              <a:t></a:t>
            </a:r>
            <a:r>
              <a:rPr lang="en-US" sz="2400" b="1">
                <a:solidFill>
                  <a:srgbClr val="0033CC"/>
                </a:solidFill>
              </a:rPr>
              <a:t>H</a:t>
            </a:r>
            <a:r>
              <a:rPr lang="en-US" sz="2400" b="1" baseline="30000">
                <a:solidFill>
                  <a:srgbClr val="0033CC"/>
                </a:solidFill>
              </a:rPr>
              <a:t>o</a:t>
            </a:r>
            <a:r>
              <a:rPr lang="en-US" sz="2400" b="1">
                <a:solidFill>
                  <a:srgbClr val="0033CC"/>
                </a:solidFill>
              </a:rPr>
              <a:t> = </a:t>
            </a:r>
            <a:r>
              <a:rPr lang="en-US" sz="2400" b="1">
                <a:solidFill>
                  <a:srgbClr val="0033CC"/>
                </a:solidFill>
                <a:sym typeface="Symbol" pitchFamily="18" charset="2"/>
              </a:rPr>
              <a:t>-</a:t>
            </a:r>
            <a:r>
              <a:rPr lang="en-US" sz="2400" b="1">
                <a:solidFill>
                  <a:srgbClr val="0033CC"/>
                </a:solidFill>
              </a:rPr>
              <a:t> 7 kJ/mol</a:t>
            </a:r>
          </a:p>
          <a:p>
            <a:pPr algn="r" rtl="1">
              <a:spcBef>
                <a:spcPct val="50000"/>
              </a:spcBef>
            </a:pPr>
            <a:endParaRPr lang="en-US"/>
          </a:p>
        </p:txBody>
      </p:sp>
      <p:sp>
        <p:nvSpPr>
          <p:cNvPr id="8217" name="Text Box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194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sym typeface="Webdings" pitchFamily="18" charset="2"/>
              </a:rPr>
              <a:t>  </a:t>
            </a:r>
            <a:r>
              <a:rPr lang="en-US" sz="2400" b="1" dirty="0">
                <a:solidFill>
                  <a:srgbClr val="FF0000"/>
                </a:solidFill>
                <a:sym typeface="Webdings" pitchFamily="18" charset="2"/>
              </a:rPr>
              <a:t> 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baseline="30000" dirty="0">
                <a:solidFill>
                  <a:srgbClr val="FF0000"/>
                </a:solidFill>
              </a:rPr>
              <a:t>0</a:t>
            </a:r>
            <a:r>
              <a:rPr lang="en-US" sz="2400" b="1" dirty="0">
                <a:solidFill>
                  <a:srgbClr val="FF0000"/>
                </a:solidFill>
              </a:rPr>
              <a:t> = + 5.8 J/K mo</a:t>
            </a:r>
            <a:r>
              <a:rPr lang="en-US" sz="2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8218" name="Text Box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572000"/>
            <a:ext cx="4495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en-US" sz="3200" b="1">
                <a:solidFill>
                  <a:srgbClr val="0033CC"/>
                </a:solidFill>
                <a:sym typeface="Webdings" pitchFamily="18" charset="2"/>
              </a:rPr>
              <a:t></a:t>
            </a:r>
            <a:r>
              <a:rPr lang="en-US" sz="3200" b="1">
                <a:solidFill>
                  <a:srgbClr val="0033CC"/>
                </a:solidFill>
                <a:sym typeface="Symbol" pitchFamily="18" charset="2"/>
              </a:rPr>
              <a:t> </a:t>
            </a:r>
            <a:r>
              <a:rPr lang="en-US" sz="3200" b="1">
                <a:solidFill>
                  <a:srgbClr val="0033CC"/>
                </a:solidFill>
              </a:rPr>
              <a:t>H</a:t>
            </a:r>
            <a:r>
              <a:rPr lang="en-US" sz="3200" b="1" baseline="30000">
                <a:solidFill>
                  <a:srgbClr val="0033CC"/>
                </a:solidFill>
              </a:rPr>
              <a:t>o</a:t>
            </a:r>
            <a:r>
              <a:rPr lang="en-US" sz="3200" b="1">
                <a:solidFill>
                  <a:srgbClr val="0033CC"/>
                </a:solidFill>
              </a:rPr>
              <a:t> = </a:t>
            </a:r>
            <a:r>
              <a:rPr lang="en-US" sz="3200" b="1">
                <a:solidFill>
                  <a:srgbClr val="0033CC"/>
                </a:solidFill>
                <a:sym typeface="Symbol" pitchFamily="18" charset="2"/>
              </a:rPr>
              <a:t>-</a:t>
            </a:r>
            <a:r>
              <a:rPr lang="en-US" sz="3200" b="1">
                <a:solidFill>
                  <a:srgbClr val="0033CC"/>
                </a:solidFill>
              </a:rPr>
              <a:t> 11.5 kJ/mol</a:t>
            </a:r>
          </a:p>
          <a:p>
            <a:pPr algn="r" rtl="1">
              <a:spcBef>
                <a:spcPct val="50000"/>
              </a:spcBef>
            </a:pPr>
            <a:endParaRPr lang="en-US"/>
          </a:p>
        </p:txBody>
      </p:sp>
      <p:sp>
        <p:nvSpPr>
          <p:cNvPr id="8219" name="Text Box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105400"/>
            <a:ext cx="4343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itchFamily="18" charset="2"/>
              </a:rPr>
              <a:t>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-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12.2 J/K mol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spcBef>
                <a:spcPct val="50000"/>
              </a:spcBef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6" grpId="0" autoUpdateAnimBg="0"/>
      <p:bldP spid="8217" grpId="0" autoUpdateAnimBg="0"/>
      <p:bldP spid="8218" grpId="0" autoUpdateAnimBg="0"/>
      <p:bldP spid="821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צברים וחללים במים</a:t>
            </a:r>
          </a:p>
        </p:txBody>
      </p:sp>
      <p:pic>
        <p:nvPicPr>
          <p:cNvPr id="25603" name="תמונה 2" descr="תרשים עם מולקולות מים וקשרי מימן 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70" y="995361"/>
            <a:ext cx="4419770" cy="450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לבן 3"/>
          <p:cNvSpPr/>
          <p:nvPr/>
        </p:nvSpPr>
        <p:spPr>
          <a:xfrm>
            <a:off x="4419600" y="1290637"/>
            <a:ext cx="4724400" cy="830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 rtl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he-IL" sz="2400" dirty="0"/>
              <a:t> במים יש </a:t>
            </a: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צברים</a:t>
            </a:r>
            <a:r>
              <a:rPr lang="he-IL" sz="2400" dirty="0"/>
              <a:t> של עשרות מולקולות היוצרות</a:t>
            </a:r>
            <a:r>
              <a:rPr lang="en-US" sz="2400" dirty="0"/>
              <a:t> </a:t>
            </a:r>
            <a:r>
              <a:rPr lang="he-IL" sz="2400" dirty="0"/>
              <a:t>מבנה חלול דמוי קרח.</a:t>
            </a:r>
            <a:endParaRPr lang="en-US" sz="2400" dirty="0"/>
          </a:p>
        </p:txBody>
      </p:sp>
      <p:sp>
        <p:nvSpPr>
          <p:cNvPr id="5" name="מלבן 4"/>
          <p:cNvSpPr/>
          <p:nvPr/>
        </p:nvSpPr>
        <p:spPr>
          <a:xfrm>
            <a:off x="4419600" y="2438400"/>
            <a:ext cx="4724400" cy="830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 rt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e-IL" sz="2400" dirty="0"/>
              <a:t> בתוך הצברים ישנם </a:t>
            </a: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חללים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400" dirty="0"/>
              <a:t>בהם יכול שייר פחמימני להתארח.</a:t>
            </a:r>
            <a:endParaRPr lang="en-US" sz="2400" dirty="0"/>
          </a:p>
        </p:txBody>
      </p:sp>
      <p:sp>
        <p:nvSpPr>
          <p:cNvPr id="6" name="מלבן 5"/>
          <p:cNvSpPr/>
          <p:nvPr/>
        </p:nvSpPr>
        <p:spPr>
          <a:xfrm>
            <a:off x="4419600" y="3429000"/>
            <a:ext cx="4724400" cy="19383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he-IL" sz="2400" dirty="0"/>
              <a:t> על מנת "לארח " את  השייר ההידרופובי של מולקולות </a:t>
            </a:r>
            <a:r>
              <a:rPr lang="he-IL" sz="2400" dirty="0" err="1"/>
              <a:t>האתאנול</a:t>
            </a:r>
            <a:r>
              <a:rPr lang="he-IL" sz="2400" dirty="0"/>
              <a:t>, יוצרות מולקולות המים מעטפת סביבם. התארגנות  מולקולות המים כרוכה </a:t>
            </a: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ביצירת קשרי מימן נוספים </a:t>
            </a:r>
            <a:r>
              <a:rPr lang="he-IL" sz="2400" dirty="0"/>
              <a:t>ביניהן.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562600"/>
            <a:ext cx="9144000" cy="830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1">
            <a:spAutoFit/>
          </a:bodyPr>
          <a:lstStyle/>
          <a:p>
            <a:pPr algn="r" rtl="1">
              <a:buFont typeface="Arial" pitchFamily="34" charset="0"/>
              <a:buChar char="•"/>
              <a:defRPr/>
            </a:pPr>
            <a:r>
              <a:rPr lang="he-IL" sz="2400" dirty="0"/>
              <a:t> יצירת קשרי המימן הנוספים  בא לידי ביטוי </a:t>
            </a: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בירידה באנטרופיה </a:t>
            </a:r>
            <a:r>
              <a:rPr lang="he-IL" sz="2400" dirty="0"/>
              <a:t>של המערכת </a:t>
            </a: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ובפליטת אנרגיה.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09600" y="304800"/>
            <a:ext cx="7772400" cy="708025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מסיסות </a:t>
            </a:r>
            <a:r>
              <a:rPr kumimoji="0" lang="he-IL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כהלים</a:t>
            </a: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במים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33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3999"/>
            <a:ext cx="1828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b="1" baseline="-25000">
                <a:latin typeface="Times New Roman" pitchFamily="18" charset="0"/>
                <a:cs typeface="Times New Roman" pitchFamily="18" charset="0"/>
              </a:rPr>
              <a:t>(l</a:t>
            </a:r>
            <a:r>
              <a:rPr lang="en-US" sz="3200" b="1" baseline="-250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/>
              <a:t>  </a:t>
            </a:r>
          </a:p>
        </p:txBody>
      </p:sp>
      <p:grpSp>
        <p:nvGrpSpPr>
          <p:cNvPr id="2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530284"/>
            <a:ext cx="1295400" cy="381000"/>
            <a:chOff x="2208" y="912"/>
            <a:chExt cx="816" cy="240"/>
          </a:xfrm>
        </p:grpSpPr>
        <p:sp>
          <p:nvSpPr>
            <p:cNvPr id="4136" name="Line 6"/>
            <p:cNvSpPr>
              <a:spLocks noChangeShapeType="1"/>
            </p:cNvSpPr>
            <p:nvPr/>
          </p:nvSpPr>
          <p:spPr bwMode="auto">
            <a:xfrm>
              <a:off x="2208" y="1152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r" rtl="1"/>
              <a:endParaRPr lang="he-IL"/>
            </a:p>
          </p:txBody>
        </p:sp>
        <p:sp>
          <p:nvSpPr>
            <p:cNvPr id="3" name="Text Box 7"/>
            <p:cNvSpPr txBox="1">
              <a:spLocks noChangeArrowheads="1"/>
            </p:cNvSpPr>
            <p:nvPr/>
          </p:nvSpPr>
          <p:spPr bwMode="auto">
            <a:xfrm>
              <a:off x="2352" y="912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1600" b="1"/>
                <a:t>H</a:t>
              </a:r>
              <a:r>
                <a:rPr lang="en-US" sz="1600" b="1" baseline="-25000"/>
                <a:t>2</a:t>
              </a:r>
              <a:r>
                <a:rPr lang="en-US" sz="1600" b="1"/>
                <a:t>O</a:t>
              </a:r>
              <a:r>
                <a:rPr lang="en-US" sz="1600" b="1" baseline="-25000"/>
                <a:t>(l)</a:t>
              </a:r>
              <a:endParaRPr lang="en-US" b="1"/>
            </a:p>
          </p:txBody>
        </p:sp>
      </p:grpSp>
      <p:sp>
        <p:nvSpPr>
          <p:cNvPr id="4135" name="Text 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661" y="1634924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spcAft>
                <a:spcPts val="1200"/>
              </a:spcAf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" name="Text Box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0"/>
            <a:ext cx="236441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b="1" baseline="-25000">
                <a:latin typeface="Times New Roman" pitchFamily="18" charset="0"/>
                <a:cs typeface="Times New Roman" pitchFamily="18" charset="0"/>
              </a:rPr>
              <a:t>(l</a:t>
            </a:r>
            <a:r>
              <a:rPr lang="en-US" sz="3200" b="1" baseline="-250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4129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719610"/>
            <a:ext cx="1182210" cy="381000"/>
            <a:chOff x="2064" y="768"/>
            <a:chExt cx="816" cy="240"/>
          </a:xfrm>
        </p:grpSpPr>
        <p:sp>
          <p:nvSpPr>
            <p:cNvPr id="5" name="Line 16"/>
            <p:cNvSpPr>
              <a:spLocks noChangeShapeType="1"/>
            </p:cNvSpPr>
            <p:nvPr/>
          </p:nvSpPr>
          <p:spPr bwMode="auto">
            <a:xfrm>
              <a:off x="2064" y="1008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r" rtl="1"/>
              <a:endParaRPr lang="he-IL"/>
            </a:p>
          </p:txBody>
        </p:sp>
        <p:sp>
          <p:nvSpPr>
            <p:cNvPr id="4132" name="Text Box 17"/>
            <p:cNvSpPr txBox="1">
              <a:spLocks noChangeArrowheads="1"/>
            </p:cNvSpPr>
            <p:nvPr/>
          </p:nvSpPr>
          <p:spPr bwMode="auto">
            <a:xfrm>
              <a:off x="2208" y="768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1600" b="1"/>
                <a:t>H</a:t>
              </a:r>
              <a:r>
                <a:rPr lang="en-US" sz="1600" b="1" baseline="-25000"/>
                <a:t>2</a:t>
              </a:r>
              <a:r>
                <a:rPr lang="en-US" sz="1600" b="1"/>
                <a:t>O</a:t>
              </a:r>
              <a:r>
                <a:rPr lang="en-US" sz="1600" b="1" baseline="-25000"/>
                <a:t>(l)</a:t>
              </a:r>
              <a:endParaRPr lang="en-US"/>
            </a:p>
          </p:txBody>
        </p:sp>
      </p:grpSp>
      <p:sp>
        <p:nvSpPr>
          <p:cNvPr id="4130" name="Text Box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675" y="3824717"/>
            <a:ext cx="292075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6" name="Text Box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2" y="1726082"/>
            <a:ext cx="29718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en-US" sz="2400" b="1" dirty="0">
                <a:solidFill>
                  <a:srgbClr val="0033CC"/>
                </a:solidFill>
                <a:sym typeface="Webdings" pitchFamily="18" charset="2"/>
              </a:rPr>
              <a:t></a:t>
            </a:r>
            <a:r>
              <a:rPr lang="en-US" sz="2400" b="1" dirty="0">
                <a:solidFill>
                  <a:srgbClr val="0033CC"/>
                </a:solidFill>
              </a:rPr>
              <a:t>H</a:t>
            </a:r>
            <a:r>
              <a:rPr lang="en-US" sz="2400" b="1" baseline="30000" dirty="0">
                <a:solidFill>
                  <a:srgbClr val="0033CC"/>
                </a:solidFill>
              </a:rPr>
              <a:t>o</a:t>
            </a:r>
            <a:r>
              <a:rPr lang="en-US" sz="2400" b="1" dirty="0">
                <a:solidFill>
                  <a:srgbClr val="0033CC"/>
                </a:solidFill>
              </a:rPr>
              <a:t> = </a:t>
            </a:r>
            <a:r>
              <a:rPr lang="en-US" sz="2400" b="1" dirty="0">
                <a:solidFill>
                  <a:srgbClr val="0033CC"/>
                </a:solidFill>
                <a:sym typeface="Symbol" pitchFamily="18" charset="2"/>
              </a:rPr>
              <a:t>-</a:t>
            </a:r>
            <a:r>
              <a:rPr lang="en-US" sz="2400" b="1" dirty="0">
                <a:solidFill>
                  <a:srgbClr val="0033CC"/>
                </a:solidFill>
              </a:rPr>
              <a:t> 7 kJ / mol</a:t>
            </a:r>
          </a:p>
          <a:p>
            <a:pPr algn="r" rtl="1">
              <a:spcBef>
                <a:spcPct val="50000"/>
              </a:spcBef>
            </a:pPr>
            <a:endParaRPr lang="en-US" dirty="0"/>
          </a:p>
        </p:txBody>
      </p:sp>
      <p:sp>
        <p:nvSpPr>
          <p:cNvPr id="8218" name="Text Box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815538"/>
            <a:ext cx="3657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en-US" sz="2400" b="1" dirty="0">
                <a:solidFill>
                  <a:srgbClr val="0033CC"/>
                </a:solidFill>
                <a:sym typeface="Webdings" pitchFamily="18" charset="2"/>
              </a:rPr>
              <a:t></a:t>
            </a:r>
            <a:r>
              <a:rPr lang="en-US" sz="2400" b="1" dirty="0">
                <a:solidFill>
                  <a:srgbClr val="0033CC"/>
                </a:solidFill>
              </a:rPr>
              <a:t>H</a:t>
            </a:r>
            <a:r>
              <a:rPr lang="en-US" sz="2400" b="1" baseline="30000" dirty="0">
                <a:solidFill>
                  <a:srgbClr val="0033CC"/>
                </a:solidFill>
              </a:rPr>
              <a:t>o</a:t>
            </a:r>
            <a:r>
              <a:rPr lang="en-US" sz="2400" b="1" dirty="0">
                <a:solidFill>
                  <a:srgbClr val="0033CC"/>
                </a:solidFill>
              </a:rPr>
              <a:t> = </a:t>
            </a:r>
            <a:r>
              <a:rPr lang="en-US" sz="2400" b="1" dirty="0">
                <a:solidFill>
                  <a:srgbClr val="0033CC"/>
                </a:solidFill>
                <a:sym typeface="Symbol" pitchFamily="18" charset="2"/>
              </a:rPr>
              <a:t>-</a:t>
            </a:r>
            <a:r>
              <a:rPr lang="en-US" sz="2400" b="1" dirty="0">
                <a:solidFill>
                  <a:srgbClr val="0033CC"/>
                </a:solidFill>
              </a:rPr>
              <a:t> 11.5 kJ / mo</a:t>
            </a:r>
            <a:r>
              <a:rPr lang="en-US" sz="3200" dirty="0">
                <a:solidFill>
                  <a:srgbClr val="0033CC"/>
                </a:solidFill>
              </a:rPr>
              <a:t>l</a:t>
            </a:r>
          </a:p>
          <a:p>
            <a:pPr algn="r" rtl="1">
              <a:spcBef>
                <a:spcPct val="50000"/>
              </a:spcBef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B507DC-A816-E2A3-291C-000CD4617C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628650" y="2173220"/>
                <a:ext cx="5600700" cy="688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מערכת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he-IL" sz="2800" dirty="0">
                    <a:solidFill>
                      <a:srgbClr val="C00000"/>
                    </a:solidFill>
                  </a:rPr>
                  <a:t>=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𝑚𝑜𝑙</m:t>
                    </m:r>
                  </m:oMath>
                </a14:m>
                <a:r>
                  <a:rPr lang="he-IL" sz="2800" dirty="0">
                    <a:solidFill>
                      <a:srgbClr val="C00000"/>
                    </a:solidFill>
                  </a:rPr>
                  <a:t>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B507DC-A816-E2A3-291C-000CD4617C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73220"/>
                <a:ext cx="5600700" cy="688843"/>
              </a:xfrm>
              <a:prstGeom prst="rect">
                <a:avLst/>
              </a:prstGeom>
              <a:blipFill>
                <a:blip r:embed="rId2"/>
                <a:stretch>
                  <a:fillRect t="-3540" b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D4A6EB-2B78-6FAB-170B-1355F7682A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571500" y="4510020"/>
                <a:ext cx="5600700" cy="688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מערכת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he-IL" sz="2800" dirty="0">
                    <a:solidFill>
                      <a:srgbClr val="C00000"/>
                    </a:solidFill>
                  </a:rPr>
                  <a:t>=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𝑚𝑜𝑙</m:t>
                    </m:r>
                  </m:oMath>
                </a14:m>
                <a:r>
                  <a:rPr lang="he-IL" sz="2800" dirty="0">
                    <a:solidFill>
                      <a:srgbClr val="C00000"/>
                    </a:solidFill>
                  </a:rPr>
                  <a:t>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D4A6EB-2B78-6FAB-170B-1355F7682A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4510020"/>
                <a:ext cx="5600700" cy="688843"/>
              </a:xfrm>
              <a:prstGeom prst="rect">
                <a:avLst/>
              </a:prstGeom>
              <a:blipFill>
                <a:blip r:embed="rId3"/>
                <a:stretch>
                  <a:fillRect t="-4425" b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F71E94-549C-BA7E-2087-DB4D33908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603311" y="2844799"/>
                <a:ext cx="5600700" cy="688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סביבה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he-IL" sz="2800" dirty="0">
                    <a:solidFill>
                      <a:srgbClr val="C00000"/>
                    </a:solidFill>
                  </a:rPr>
                  <a:t>=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23</m:t>
                    </m:r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𝑚𝑜𝑙</m:t>
                    </m:r>
                  </m:oMath>
                </a14:m>
                <a:r>
                  <a:rPr lang="he-IL" sz="2800" dirty="0">
                    <a:solidFill>
                      <a:srgbClr val="C00000"/>
                    </a:solidFill>
                  </a:rPr>
                  <a:t>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F71E94-549C-BA7E-2087-DB4D33908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11" y="2844799"/>
                <a:ext cx="5600700" cy="688843"/>
              </a:xfrm>
              <a:prstGeom prst="rect">
                <a:avLst/>
              </a:prstGeom>
              <a:blipFill>
                <a:blip r:embed="rId4"/>
                <a:stretch>
                  <a:fillRect t="-4425" b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F2CCDC-4A31-56E5-8258-ECA69CCA0F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565211" y="5181599"/>
                <a:ext cx="5600700" cy="688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סביבה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he-IL" sz="2800" dirty="0">
                    <a:solidFill>
                      <a:srgbClr val="C00000"/>
                    </a:solidFill>
                  </a:rPr>
                  <a:t>=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38</m:t>
                    </m:r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𝑚𝑜𝑙</m:t>
                    </m:r>
                  </m:oMath>
                </a14:m>
                <a:r>
                  <a:rPr lang="he-IL" sz="2800" dirty="0">
                    <a:solidFill>
                      <a:srgbClr val="C00000"/>
                    </a:solidFill>
                  </a:rPr>
                  <a:t>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F2CCDC-4A31-56E5-8258-ECA69CCA0F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1" y="5181599"/>
                <a:ext cx="5600700" cy="688843"/>
              </a:xfrm>
              <a:prstGeom prst="rect">
                <a:avLst/>
              </a:prstGeom>
              <a:blipFill>
                <a:blip r:embed="rId5"/>
                <a:stretch>
                  <a:fillRect t="-3540" b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C36527-12F0-5BEB-444B-BB333921E7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5730875" y="2517146"/>
                <a:ext cx="2044700" cy="688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יקום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he-IL" sz="2800" dirty="0">
                    <a:solidFill>
                      <a:srgbClr val="C00000"/>
                    </a:solidFill>
                  </a:rPr>
                  <a:t>&lt;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C36527-12F0-5BEB-444B-BB333921E7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875" y="2517146"/>
                <a:ext cx="2044700" cy="688843"/>
              </a:xfrm>
              <a:prstGeom prst="rect">
                <a:avLst/>
              </a:prstGeom>
              <a:blipFill>
                <a:blip r:embed="rId6"/>
                <a:stretch>
                  <a:fillRect t="-4425" b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EA4AED-89D2-44DD-9D78-04793A5E11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5702423" y="5169146"/>
                <a:ext cx="2044700" cy="688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יקום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he-IL" sz="2800" dirty="0">
                    <a:solidFill>
                      <a:srgbClr val="C00000"/>
                    </a:solidFill>
                  </a:rPr>
                  <a:t>&lt;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e-IL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EA4AED-89D2-44DD-9D78-04793A5E11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423" y="5169146"/>
                <a:ext cx="2044700" cy="688843"/>
              </a:xfrm>
              <a:prstGeom prst="rect">
                <a:avLst/>
              </a:prstGeom>
              <a:blipFill>
                <a:blip r:embed="rId7"/>
                <a:stretch>
                  <a:fillRect t="-4425" b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6" grpId="0"/>
      <p:bldP spid="82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198437"/>
            <a:ext cx="7886700" cy="1325563"/>
          </a:xfrm>
        </p:spPr>
        <p:txBody>
          <a:bodyPr/>
          <a:lstStyle/>
          <a:p>
            <a:pPr algn="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מסיסות </a:t>
            </a:r>
            <a:r>
              <a:rPr lang="he-IL" sz="4000" b="1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כהלים</a:t>
            </a: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במים  </a:t>
            </a:r>
            <a:endParaRPr lang="en-US" sz="40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8534400" cy="153828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e-IL" sz="2800" dirty="0">
                <a:cs typeface="+mn-cs"/>
              </a:rPr>
              <a:t>בתהליך ההמסה של </a:t>
            </a:r>
            <a:r>
              <a:rPr lang="he-IL" sz="2800" dirty="0" err="1">
                <a:cs typeface="+mn-cs"/>
              </a:rPr>
              <a:t>אתאנול</a:t>
            </a:r>
            <a:r>
              <a:rPr lang="he-IL" sz="2800" dirty="0">
                <a:cs typeface="+mn-cs"/>
              </a:rPr>
              <a:t> במים, </a:t>
            </a: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העלייה</a:t>
            </a:r>
            <a:r>
              <a:rPr lang="he-IL" sz="2800" dirty="0">
                <a:cs typeface="+mn-cs"/>
              </a:rPr>
              <a:t> באנטרופיה של הסביבה (          ) </a:t>
            </a: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גדולה</a:t>
            </a:r>
            <a:r>
              <a:rPr lang="he-IL" sz="2800" dirty="0">
                <a:cs typeface="+mn-cs"/>
              </a:rPr>
              <a:t> </a:t>
            </a: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מהירידה</a:t>
            </a:r>
            <a:r>
              <a:rPr lang="he-IL" sz="2800" dirty="0">
                <a:cs typeface="+mn-cs"/>
              </a:rPr>
              <a:t> באנטרופיה של המערכת.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e-IL" sz="2800" dirty="0">
                <a:cs typeface="+mn-cs"/>
              </a:rPr>
              <a:t>התהליך </a:t>
            </a:r>
            <a:r>
              <a:rPr lang="he-IL" sz="2800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ספונטיני</a:t>
            </a:r>
            <a:r>
              <a:rPr lang="he-IL" sz="2800" dirty="0">
                <a:cs typeface="+mn-cs"/>
              </a:rPr>
              <a:t>. המסיסות במים של </a:t>
            </a:r>
            <a:r>
              <a:rPr lang="he-IL" sz="2800" dirty="0" err="1">
                <a:cs typeface="+mn-cs"/>
              </a:rPr>
              <a:t>אתאנול</a:t>
            </a:r>
            <a:r>
              <a:rPr lang="he-IL" sz="2800" dirty="0">
                <a:cs typeface="+mn-cs"/>
              </a:rPr>
              <a:t> היא גבוהה.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429000"/>
            <a:ext cx="8534400" cy="317023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rtlCol="1">
            <a:spAutoFit/>
          </a:bodyPr>
          <a:lstStyle/>
          <a:p>
            <a:pPr algn="r" rtl="1">
              <a:buFont typeface="Arial" pitchFamily="34" charset="0"/>
              <a:buChar char="•"/>
              <a:defRPr/>
            </a:pPr>
            <a:r>
              <a:rPr lang="he-IL" sz="2800" dirty="0"/>
              <a:t> ככל שהשייר הפחמימני גדול יותר,מידת התארגנות של מולקולות המים </a:t>
            </a: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גדולה</a:t>
            </a:r>
            <a:r>
              <a:rPr lang="he-IL" sz="2800" dirty="0"/>
              <a:t> יותר והירידה באנטרופיה של המערכת</a:t>
            </a:r>
          </a:p>
          <a:p>
            <a:pPr algn="r" rtl="1">
              <a:defRPr/>
            </a:pP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גדולה יותר</a:t>
            </a:r>
            <a:r>
              <a:rPr lang="he-IL" sz="2800" dirty="0"/>
              <a:t>. 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he-IL" sz="2800" dirty="0"/>
              <a:t> העלייה באנטרופיה של הסביבה </a:t>
            </a:r>
            <a:r>
              <a:rPr lang="he-IL" sz="3200" b="1" dirty="0">
                <a:solidFill>
                  <a:srgbClr val="D20000"/>
                </a:solidFill>
                <a:latin typeface="Guttman Yad-Brush" pitchFamily="2" charset="-79"/>
                <a:cs typeface="+mn-cs"/>
              </a:rPr>
              <a:t>אינה מפצה </a:t>
            </a:r>
            <a:r>
              <a:rPr lang="he-IL" sz="2800" dirty="0"/>
              <a:t>על הירידה באנטרופיה של המערכת.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he-IL" sz="2800" dirty="0"/>
              <a:t> המסיסות במים </a:t>
            </a: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הולכת וקטנה </a:t>
            </a:r>
            <a:r>
              <a:rPr lang="he-I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800" dirty="0"/>
              <a:t>עם עלייה בגודל השייר הפחמימני.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E41BDB-1E97-41EF-F19D-03AFAA7D57F5}"/>
                  </a:ext>
                </a:extLst>
              </p:cNvPr>
              <p:cNvSpPr txBox="1"/>
              <p:nvPr/>
            </p:nvSpPr>
            <p:spPr>
              <a:xfrm>
                <a:off x="6248400" y="1999049"/>
                <a:ext cx="1828800" cy="439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/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000" dirty="0"/>
                  <a:t> </a:t>
                </a:r>
                <a:r>
                  <a:rPr lang="en-US" sz="2000" dirty="0"/>
                  <a:t> &lt; 0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E41BDB-1E97-41EF-F19D-03AFAA7D5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999049"/>
                <a:ext cx="1828800" cy="439351"/>
              </a:xfrm>
              <a:prstGeom prst="rect">
                <a:avLst/>
              </a:prstGeom>
              <a:blipFill>
                <a:blip r:embed="rId3"/>
                <a:stretch>
                  <a:fillRect t="-138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7" grpId="0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משנה 7"/>
          <p:cNvSpPr>
            <a:spLocks noGrp="1"/>
          </p:cNvSpPr>
          <p:nvPr>
            <p:ph type="subTitle" idx="1"/>
          </p:nvPr>
        </p:nvSpPr>
        <p:spPr>
          <a:xfrm>
            <a:off x="0" y="1181100"/>
            <a:ext cx="8686800" cy="4495800"/>
          </a:xfrm>
        </p:spPr>
        <p:txBody>
          <a:bodyPr/>
          <a:lstStyle/>
          <a:p>
            <a:pPr algn="r" rtl="1">
              <a:defRPr/>
            </a:pPr>
            <a:r>
              <a:rPr lang="he-IL" sz="3600" b="1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התרמודינמיקה</a:t>
            </a:r>
            <a:endParaRPr lang="he-IL" sz="36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spcAft>
                <a:spcPts val="1800"/>
              </a:spcAft>
              <a:defRPr/>
            </a:pPr>
            <a:r>
              <a:rPr lang="he-IL" sz="2800" dirty="0">
                <a:solidFill>
                  <a:schemeClr val="tx1"/>
                </a:solidFill>
              </a:rPr>
              <a:t> קובעת אם התהליך ספונטני או לא ספונטני.</a:t>
            </a:r>
          </a:p>
          <a:p>
            <a:pPr marL="1892300" indent="-1892300" algn="r" rtl="1">
              <a:tabLst>
                <a:tab pos="177800" algn="l"/>
              </a:tabLst>
              <a:defRPr/>
            </a:pPr>
            <a:r>
              <a:rPr lang="he-IL" sz="2800" dirty="0">
                <a:solidFill>
                  <a:schemeClr val="tx1"/>
                </a:solidFill>
              </a:rPr>
              <a:t> ספונטניות -  מדד </a:t>
            </a:r>
            <a:r>
              <a:rPr lang="he-IL" sz="2800" dirty="0" err="1">
                <a:solidFill>
                  <a:schemeClr val="tx1"/>
                </a:solidFill>
              </a:rPr>
              <a:t>תרמודינמי</a:t>
            </a:r>
            <a:r>
              <a:rPr lang="he-IL" sz="2800" dirty="0">
                <a:solidFill>
                  <a:schemeClr val="tx1"/>
                </a:solidFill>
              </a:rPr>
              <a:t> </a:t>
            </a: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לנטייה</a:t>
            </a:r>
            <a:r>
              <a:rPr lang="he-IL" sz="2800" dirty="0">
                <a:solidFill>
                  <a:schemeClr val="tx1"/>
                </a:solidFill>
              </a:rPr>
              <a:t> של מערכת לעבור שינוי </a:t>
            </a: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ולא למהירות </a:t>
            </a:r>
            <a:r>
              <a:rPr lang="he-IL" sz="2800" dirty="0">
                <a:solidFill>
                  <a:schemeClr val="tx1"/>
                </a:solidFill>
              </a:rPr>
              <a:t>שבה השינוי יתרחש.</a:t>
            </a:r>
          </a:p>
          <a:p>
            <a:pPr algn="r" rtl="1">
              <a:defRPr/>
            </a:pPr>
            <a:endParaRPr lang="he-IL" dirty="0"/>
          </a:p>
          <a:p>
            <a:pPr algn="r" rtl="1">
              <a:defRPr/>
            </a:pPr>
            <a:r>
              <a:rPr lang="he-IL" sz="36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הקינטיקה</a:t>
            </a:r>
          </a:p>
          <a:p>
            <a:pPr algn="r" rtl="1">
              <a:defRPr/>
            </a:pPr>
            <a:r>
              <a:rPr lang="he-IL" sz="2800" dirty="0">
                <a:solidFill>
                  <a:schemeClr val="tx1"/>
                </a:solidFill>
              </a:rPr>
              <a:t>קובעת באיזה המהירות מתרחש תהליך ספונטני.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3EB7E1-9E43-9B54-2856-1CE9F25E6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57200"/>
            <a:ext cx="6858000" cy="558800"/>
          </a:xfrm>
        </p:spPr>
        <p:txBody>
          <a:bodyPr>
            <a:noAutofit/>
          </a:bodyPr>
          <a:lstStyle/>
          <a:p>
            <a:r>
              <a:rPr lang="he-IL" sz="3600" b="1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תרמודינמיקה</a:t>
            </a:r>
            <a:r>
              <a:rPr lang="he-IL" sz="36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לעומת קינטיקה</a:t>
            </a:r>
            <a:endParaRPr lang="en-US" sz="36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בקרה </a:t>
            </a:r>
            <a:r>
              <a:rPr lang="he-IL" sz="4000" b="1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תרמודינמית</a:t>
            </a: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ובקרה קינטית</a:t>
            </a:r>
            <a:endParaRPr lang="he-IL" sz="4000" dirty="0"/>
          </a:p>
        </p:txBody>
      </p:sp>
      <p:sp>
        <p:nvSpPr>
          <p:cNvPr id="3" name="מציין מיקום תוכן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8839200" cy="6019800"/>
          </a:xfrm>
        </p:spPr>
        <p:txBody>
          <a:bodyPr/>
          <a:lstStyle/>
          <a:p>
            <a:pPr algn="r" rtl="1">
              <a:buFont typeface="Arial" pitchFamily="34" charset="0"/>
              <a:buNone/>
              <a:defRPr/>
            </a:pPr>
            <a:endParaRPr lang="he-IL" dirty="0"/>
          </a:p>
          <a:p>
            <a:pPr marL="406400" indent="-406400" algn="r" rtl="1">
              <a:buFont typeface="Wingdings" pitchFamily="2" charset="2"/>
              <a:buChar char="Ø"/>
              <a:defRPr/>
            </a:pP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תגובות (1) ו- (2) הן תגובות מתחרות </a:t>
            </a:r>
            <a:r>
              <a:rPr lang="he-IL" sz="2400" dirty="0"/>
              <a:t>המתרחשות במסלולים שונים.</a:t>
            </a:r>
          </a:p>
          <a:p>
            <a:pPr marL="406400" indent="-406400" algn="r" rtl="1">
              <a:buFont typeface="Arial" pitchFamily="34" charset="0"/>
              <a:buNone/>
              <a:defRPr/>
            </a:pPr>
            <a:r>
              <a:rPr lang="he-IL" sz="2400" dirty="0"/>
              <a:t>לשתי התגובות אנרגית שפעול שונה.</a:t>
            </a:r>
          </a:p>
          <a:p>
            <a:pPr marL="406400" indent="-406400" algn="r" rtl="1">
              <a:buFont typeface="Arial" pitchFamily="34" charset="0"/>
              <a:buNone/>
              <a:defRPr/>
            </a:pPr>
            <a:endParaRPr lang="he-IL" sz="2400" dirty="0"/>
          </a:p>
          <a:p>
            <a:pPr marL="406400" indent="-406400" algn="r" rtl="1">
              <a:buFont typeface="Wingdings" pitchFamily="2" charset="2"/>
              <a:buChar char="Ø"/>
              <a:defRPr/>
            </a:pP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שני גורמים </a:t>
            </a:r>
            <a:r>
              <a:rPr lang="he-IL" sz="2400" dirty="0"/>
              <a:t>משפיעים על התוצר שיתקבל:</a:t>
            </a:r>
          </a:p>
          <a:p>
            <a:pPr marL="406400" indent="-406400" algn="r" rtl="1">
              <a:buFont typeface="Arial" pitchFamily="34" charset="0"/>
              <a:buNone/>
              <a:defRPr/>
            </a:pP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</a:t>
            </a:r>
            <a:r>
              <a:rPr lang="he-IL" sz="2400" dirty="0"/>
              <a:t>היציבות היחסית של התוצר .</a:t>
            </a:r>
          </a:p>
          <a:p>
            <a:pPr marL="406400" indent="-406400" algn="r" rtl="1">
              <a:buFont typeface="Arial" pitchFamily="34" charset="0"/>
              <a:buNone/>
              <a:defRPr/>
            </a:pP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he-IL" sz="2400" dirty="0"/>
              <a:t>מהירות היווצרות התוצר.</a:t>
            </a:r>
          </a:p>
          <a:p>
            <a:pPr marL="406400" indent="-406400" algn="r" rtl="1">
              <a:buFont typeface="Arial" pitchFamily="34" charset="0"/>
              <a:buNone/>
              <a:defRPr/>
            </a:pPr>
            <a:endParaRPr lang="he-IL" sz="2400" dirty="0"/>
          </a:p>
          <a:p>
            <a:pPr marL="406400" indent="-406400" algn="r" rtl="1">
              <a:buFont typeface="Wingdings" pitchFamily="2" charset="2"/>
              <a:buChar char="Ø"/>
              <a:defRPr/>
            </a:pP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בקרה </a:t>
            </a:r>
            <a:r>
              <a:rPr lang="he-IL" sz="2400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תרמודינמית</a:t>
            </a: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400" dirty="0"/>
              <a:t>- כאשר מתקבל התוצר של התגובה </a:t>
            </a: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המועדפת  </a:t>
            </a:r>
            <a:r>
              <a:rPr lang="he-IL" sz="2400" dirty="0"/>
              <a:t> 			            מבחינה </a:t>
            </a:r>
            <a:r>
              <a:rPr lang="he-IL" sz="2400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תרמודינמית</a:t>
            </a: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06400" indent="-406400" algn="r" rtl="1">
              <a:buFont typeface="Wingdings" pitchFamily="2" charset="2"/>
              <a:buChar char="Ø"/>
              <a:defRPr/>
            </a:pP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בקרה קינטית </a:t>
            </a:r>
            <a:r>
              <a:rPr lang="he-IL" sz="2400" dirty="0"/>
              <a:t>– כאשר מתקבל התוצר של התגובה </a:t>
            </a: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המהירה</a:t>
            </a:r>
            <a:r>
              <a:rPr lang="he-IL" sz="2400" dirty="0"/>
              <a:t> יותר.</a:t>
            </a:r>
          </a:p>
          <a:p>
            <a:pPr marL="406400" indent="-406400" algn="r" rtl="1">
              <a:buFont typeface="Arial" pitchFamily="34" charset="0"/>
              <a:buNone/>
              <a:defRPr/>
            </a:pPr>
            <a:endParaRPr lang="he-IL" sz="2400" dirty="0"/>
          </a:p>
          <a:p>
            <a:pPr marL="406400" indent="-406400" algn="r" rtl="1">
              <a:buFont typeface="Wingdings" pitchFamily="2" charset="2"/>
              <a:buChar char="Ø"/>
              <a:defRPr/>
            </a:pP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תנאי התגובה </a:t>
            </a:r>
            <a:r>
              <a:rPr lang="he-IL" sz="2400" dirty="0"/>
              <a:t>– לחץ, טמפרטורה, ממס, זרז – יכולים לכוון לתוצר הרצוי.</a:t>
            </a:r>
          </a:p>
          <a:p>
            <a:pPr algn="r" rtl="1">
              <a:buFont typeface="Arial" pitchFamily="34" charset="0"/>
              <a:buNone/>
              <a:defRPr/>
            </a:pPr>
            <a:endParaRPr lang="he-IL" dirty="0"/>
          </a:p>
        </p:txBody>
      </p:sp>
      <p:sp>
        <p:nvSpPr>
          <p:cNvPr id="4" name="מלבן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9906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en-US" sz="2400" b="1"/>
              <a:t>(1)   A </a:t>
            </a:r>
            <a:r>
              <a:rPr lang="en-US" sz="2400" b="1">
                <a:sym typeface="Symbol" pitchFamily="18" charset="2"/>
              </a:rPr>
              <a:t></a:t>
            </a:r>
            <a:r>
              <a:rPr lang="en-US" sz="2400" b="1"/>
              <a:t> B</a:t>
            </a:r>
            <a:endParaRPr lang="he-IL" sz="2400"/>
          </a:p>
        </p:txBody>
      </p:sp>
      <p:sp>
        <p:nvSpPr>
          <p:cNvPr id="5" name="מלבן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990600"/>
            <a:ext cx="1998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en-US" sz="2400" b="1"/>
              <a:t>(2)   A </a:t>
            </a:r>
            <a:r>
              <a:rPr lang="en-US" sz="2400" b="1">
                <a:sym typeface="Symbol" pitchFamily="18" charset="2"/>
              </a:rPr>
              <a:t></a:t>
            </a:r>
            <a:r>
              <a:rPr lang="en-US" sz="2400" b="1"/>
              <a:t> C </a:t>
            </a:r>
            <a:endParaRPr lang="he-IL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6963"/>
          </a:xfrm>
        </p:spPr>
        <p:txBody>
          <a:bodyPr/>
          <a:lstStyle/>
          <a:p>
            <a:pPr algn="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בקרה </a:t>
            </a:r>
            <a:r>
              <a:rPr lang="he-IL" sz="4000" b="1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תרמודינמית</a:t>
            </a: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ובקרה קינטית </a:t>
            </a:r>
          </a:p>
        </p:txBody>
      </p:sp>
      <p:sp>
        <p:nvSpPr>
          <p:cNvPr id="21507" name="מלבן 2"/>
          <p:cNvSpPr>
            <a:spLocks noChangeArrowheads="1"/>
          </p:cNvSpPr>
          <p:nvPr/>
        </p:nvSpPr>
        <p:spPr bwMode="auto">
          <a:xfrm>
            <a:off x="3657600" y="12192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en-US" sz="2400" b="1"/>
              <a:t>(1)   A </a:t>
            </a:r>
            <a:r>
              <a:rPr lang="en-US" sz="2400" b="1">
                <a:sym typeface="Symbol" pitchFamily="18" charset="2"/>
              </a:rPr>
              <a:t></a:t>
            </a:r>
            <a:r>
              <a:rPr lang="en-US" sz="2400" b="1"/>
              <a:t> B</a:t>
            </a:r>
            <a:endParaRPr lang="he-IL" sz="2400"/>
          </a:p>
        </p:txBody>
      </p:sp>
      <p:sp>
        <p:nvSpPr>
          <p:cNvPr id="21508" name="מלבן 3"/>
          <p:cNvSpPr>
            <a:spLocks noChangeArrowheads="1"/>
          </p:cNvSpPr>
          <p:nvPr/>
        </p:nvSpPr>
        <p:spPr bwMode="auto">
          <a:xfrm>
            <a:off x="4038600" y="1752600"/>
            <a:ext cx="1798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2400" b="1"/>
              <a:t>(2)   A </a:t>
            </a:r>
            <a:r>
              <a:rPr lang="en-US" sz="2400" b="1">
                <a:sym typeface="Symbol" pitchFamily="18" charset="2"/>
              </a:rPr>
              <a:t></a:t>
            </a:r>
            <a:r>
              <a:rPr lang="en-US" sz="2400" b="1"/>
              <a:t> C </a:t>
            </a:r>
            <a:endParaRPr lang="he-IL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1" name="TextBox 4"/>
              <p:cNvSpPr txBox="1">
                <a:spLocks noChangeArrowheads="1"/>
              </p:cNvSpPr>
              <p:nvPr/>
            </p:nvSpPr>
            <p:spPr bwMode="auto">
              <a:xfrm>
                <a:off x="592138" y="2497836"/>
                <a:ext cx="7772400" cy="972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149600" indent="-3149600" algn="r" rtl="1"/>
                <a:r>
                  <a:rPr lang="he-IL" sz="2400" dirty="0"/>
                  <a:t>אם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יקום</m:t>
                        </m:r>
                        <m:r>
                          <a:rPr lang="he-I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he-I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he-I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400" dirty="0">
                    <a:solidFill>
                      <a:srgbClr val="C00000"/>
                    </a:solidFill>
                  </a:rPr>
                  <a:t> &lt;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יקום</m:t>
                        </m:r>
                        <m:r>
                          <a:rPr lang="he-I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he-I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e-I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400" dirty="0"/>
                  <a:t> </a:t>
                </a:r>
                <a:r>
                  <a:rPr lang="en-US" sz="2400" dirty="0"/>
                  <a:t> </a:t>
                </a:r>
                <a:r>
                  <a:rPr lang="he-IL" sz="2400" dirty="0"/>
                  <a:t>תגובה (1) היא התגובה המועדפת</a:t>
                </a:r>
                <a:r>
                  <a:rPr lang="en-US" sz="2400" dirty="0"/>
                  <a:t> </a:t>
                </a:r>
                <a:r>
                  <a:rPr lang="he-IL" sz="2400" dirty="0"/>
                  <a:t>מבחינה </a:t>
                </a:r>
                <a:r>
                  <a:rPr lang="he-IL" sz="2400" dirty="0" err="1"/>
                  <a:t>תרמודינמית</a:t>
                </a:r>
                <a:r>
                  <a:rPr lang="he-IL" sz="2400" dirty="0"/>
                  <a:t>. </a:t>
                </a:r>
              </a:p>
            </p:txBody>
          </p:sp>
        </mc:Choice>
        <mc:Fallback>
          <p:sp>
            <p:nvSpPr>
              <p:cNvPr id="19461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138" y="2497836"/>
                <a:ext cx="7772400" cy="972959"/>
              </a:xfrm>
              <a:prstGeom prst="rect">
                <a:avLst/>
              </a:prstGeom>
              <a:blipFill>
                <a:blip r:embed="rId2"/>
                <a:stretch>
                  <a:fillRect t="-1258" r="-1255" b="-144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472" name="TextBox 19"/>
              <p:cNvSpPr txBox="1">
                <a:spLocks noChangeArrowheads="1"/>
              </p:cNvSpPr>
              <p:nvPr/>
            </p:nvSpPr>
            <p:spPr bwMode="auto">
              <a:xfrm>
                <a:off x="923131" y="3545888"/>
                <a:ext cx="7526338" cy="1304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086100" indent="-3086100" algn="r" rtl="1"/>
                <a:r>
                  <a:rPr lang="he-IL" sz="2400" dirty="0"/>
                  <a:t>  אבל אם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e-I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he-I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e-I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</m:sSub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»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he-I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b>
                      <m:sup/>
                    </m:sSubSup>
                  </m:oMath>
                </a14:m>
                <a:r>
                  <a:rPr lang="en-US" sz="2400" dirty="0"/>
                  <a:t> </a:t>
                </a:r>
                <a:r>
                  <a:rPr lang="he-IL" sz="2400" dirty="0"/>
                  <a:t> קצב ההיווצרות של </a:t>
                </a:r>
                <a:r>
                  <a:rPr lang="en-US" sz="2400" dirty="0"/>
                  <a:t>C</a:t>
                </a:r>
                <a:r>
                  <a:rPr lang="he-IL" sz="2400" dirty="0"/>
                  <a:t> גדול בהרבה</a:t>
                </a:r>
                <a:r>
                  <a:rPr lang="en-US" sz="2400" dirty="0"/>
                  <a:t> </a:t>
                </a:r>
                <a:r>
                  <a:rPr lang="he-IL" sz="2400" dirty="0"/>
                  <a:t>מקצב ההיווצרות של </a:t>
                </a:r>
                <a:r>
                  <a:rPr lang="en-US" sz="2400" dirty="0"/>
                  <a:t>B</a:t>
                </a:r>
                <a:r>
                  <a:rPr lang="he-IL" sz="2400" dirty="0"/>
                  <a:t>.</a:t>
                </a: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>
          <p:sp>
            <p:nvSpPr>
              <p:cNvPr id="1947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3131" y="3545888"/>
                <a:ext cx="7526338" cy="1304075"/>
              </a:xfrm>
              <a:prstGeom prst="rect">
                <a:avLst/>
              </a:prstGeom>
              <a:blipFill>
                <a:blip r:embed="rId3"/>
                <a:stretch>
                  <a:fillRect r="-12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63538" y="4925056"/>
            <a:ext cx="8229600" cy="5238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he-IL" sz="2800" dirty="0"/>
              <a:t>תוצר </a:t>
            </a:r>
            <a:r>
              <a:rPr lang="en-US" sz="2800" dirty="0"/>
              <a:t>C</a:t>
            </a:r>
            <a:r>
              <a:rPr lang="he-IL" sz="2800" dirty="0"/>
              <a:t> מתקבל בתנאים בהם פועלת </a:t>
            </a: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הבקרה הקינטית.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72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בקרה </a:t>
            </a:r>
            <a:r>
              <a:rPr lang="he-IL" sz="4000" b="1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תרמודינמית</a:t>
            </a: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ובקרה קינטית  </a:t>
            </a:r>
            <a:endParaRPr lang="he-IL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לבן 2"/>
              <p:cNvSpPr>
                <a:spLocks noChangeArrowheads="1"/>
              </p:cNvSpPr>
              <p:nvPr/>
            </p:nvSpPr>
            <p:spPr bwMode="auto">
              <a:xfrm>
                <a:off x="-25400" y="3052487"/>
                <a:ext cx="5486400" cy="703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(2)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8(s)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+ 3/2 O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2(g)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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SO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3(l)        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5400" y="3052487"/>
                <a:ext cx="5486400" cy="703654"/>
              </a:xfrm>
              <a:prstGeom prst="rect">
                <a:avLst/>
              </a:prstGeom>
              <a:blipFill>
                <a:blip r:embed="rId2"/>
                <a:stretch>
                  <a:fillRect r="-1111" b="-104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914" name="Rectangle 2"/>
              <p:cNvSpPr>
                <a:spLocks noChangeArrowheads="1"/>
              </p:cNvSpPr>
              <p:nvPr/>
            </p:nvSpPr>
            <p:spPr bwMode="auto">
              <a:xfrm>
                <a:off x="342900" y="2190132"/>
                <a:ext cx="4876800" cy="700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eaLnBrk="0" hangingPunct="0"/>
                <a:r>
                  <a:rPr lang="en-US" sz="2800" b="1" dirty="0">
                    <a:latin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</a:rPr>
                  <a:t>(1)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</a:rPr>
                  <a:t>S</a:t>
                </a:r>
                <a:r>
                  <a:rPr lang="en-US" sz="2800" baseline="-30000" dirty="0">
                    <a:latin typeface="Times New Roman" pitchFamily="18" charset="0"/>
                  </a:rPr>
                  <a:t>8(s)</a:t>
                </a:r>
                <a:r>
                  <a:rPr lang="en-US" sz="2800" dirty="0">
                    <a:latin typeface="Times New Roman" pitchFamily="18" charset="0"/>
                  </a:rPr>
                  <a:t> + O</a:t>
                </a:r>
                <a:r>
                  <a:rPr lang="en-US" sz="2800" baseline="-30000" dirty="0">
                    <a:latin typeface="Times New Roman" pitchFamily="18" charset="0"/>
                  </a:rPr>
                  <a:t>2(g)</a:t>
                </a:r>
                <a:r>
                  <a:rPr lang="en-US" sz="2800" dirty="0">
                    <a:latin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sym typeface="Symbol" pitchFamily="18" charset="2"/>
                  </a:rPr>
                  <a:t></a:t>
                </a:r>
                <a:r>
                  <a:rPr lang="en-US" sz="2800" dirty="0">
                    <a:latin typeface="Times New Roman" pitchFamily="18" charset="0"/>
                  </a:rPr>
                  <a:t> SO</a:t>
                </a:r>
                <a:r>
                  <a:rPr lang="en-US" sz="2800" baseline="-30000" dirty="0">
                    <a:latin typeface="Times New Roman" pitchFamily="18" charset="0"/>
                    <a:sym typeface="Symbol" pitchFamily="18" charset="2"/>
                  </a:rPr>
                  <a:t>2(g)</a:t>
                </a:r>
                <a:r>
                  <a:rPr lang="en-US" sz="2800" dirty="0">
                    <a:latin typeface="Times New Roman" pitchFamily="18" charset="0"/>
                    <a:sym typeface="Symbol" pitchFamily="18" charset="2"/>
                  </a:rPr>
                  <a:t>            </a:t>
                </a:r>
              </a:p>
            </p:txBody>
          </p:sp>
        </mc:Choice>
        <mc:Fallback>
          <p:sp>
            <p:nvSpPr>
              <p:cNvPr id="3891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" y="2190132"/>
                <a:ext cx="4876800" cy="700705"/>
              </a:xfrm>
              <a:prstGeom prst="rect">
                <a:avLst/>
              </a:prstGeom>
              <a:blipFill>
                <a:blip r:embed="rId3"/>
                <a:stretch>
                  <a:fillRect l="-625" b="-113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919" name="Rectangle 7"/>
              <p:cNvSpPr>
                <a:spLocks noChangeArrowheads="1"/>
              </p:cNvSpPr>
              <p:nvPr/>
            </p:nvSpPr>
            <p:spPr bwMode="auto">
              <a:xfrm>
                <a:off x="0" y="3791127"/>
                <a:ext cx="5562600" cy="703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r" rtl="1" eaLnBrk="0" hangingPunct="0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(3)  SO</a:t>
                </a:r>
                <a:r>
                  <a:rPr lang="en-US" sz="2800" baseline="-30000" dirty="0">
                    <a:latin typeface="Times New Roman" pitchFamily="18" charset="0"/>
                    <a:cs typeface="Times New Roman" pitchFamily="18" charset="0"/>
                  </a:rPr>
                  <a:t>2(g)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O</a:t>
                </a:r>
                <a:r>
                  <a:rPr lang="en-US" sz="2800" baseline="-30000" dirty="0">
                    <a:latin typeface="Times New Roman" pitchFamily="18" charset="0"/>
                    <a:cs typeface="Times New Roman" pitchFamily="18" charset="0"/>
                  </a:rPr>
                  <a:t>2(g)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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SO</a:t>
                </a:r>
                <a:r>
                  <a:rPr lang="en-US" sz="2800" baseline="-30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3(l)         </a:t>
                </a:r>
                <a:endParaRPr lang="en-US" sz="28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38919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791127"/>
                <a:ext cx="5562600" cy="703654"/>
              </a:xfrm>
              <a:prstGeom prst="rect">
                <a:avLst/>
              </a:prstGeom>
              <a:blipFill>
                <a:blip r:embed="rId4"/>
                <a:stretch>
                  <a:fillRect r="-986" b="-113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1000" y="4953000"/>
            <a:ext cx="449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he-IL" sz="2800"/>
              <a:t>התוצר המתקבל הוא – </a:t>
            </a:r>
            <a:r>
              <a:rPr lang="en-US" sz="2800"/>
              <a:t>SO</a:t>
            </a:r>
            <a:r>
              <a:rPr lang="en-US" sz="2800" baseline="-25000"/>
              <a:t>2(g)</a:t>
            </a:r>
            <a:endParaRPr lang="he-IL" sz="2800"/>
          </a:p>
        </p:txBody>
      </p:sp>
      <p:sp>
        <p:nvSpPr>
          <p:cNvPr id="32" name="TextBox 31"/>
          <p:cNvSpPr txBox="1"/>
          <p:nvPr/>
        </p:nvSpPr>
        <p:spPr>
          <a:xfrm>
            <a:off x="4876800" y="1295400"/>
            <a:ext cx="3886200" cy="5238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he-IL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דוגמה 1 – שרפת גופרית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76400" y="5791200"/>
            <a:ext cx="2743200" cy="5238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>
              <a:defRPr/>
            </a:pP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בקרה  קינטית</a:t>
            </a:r>
            <a:endParaRPr lang="he-IL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6518DD-4417-23D1-A8C2-7AE02E0B5B9F}"/>
                  </a:ext>
                </a:extLst>
              </p:cNvPr>
              <p:cNvSpPr txBox="1"/>
              <p:nvPr/>
            </p:nvSpPr>
            <p:spPr>
              <a:xfrm>
                <a:off x="5473700" y="2129147"/>
                <a:ext cx="3200400" cy="614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יקום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1008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6518DD-4417-23D1-A8C2-7AE02E0B5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700" y="2129147"/>
                <a:ext cx="3200400" cy="614848"/>
              </a:xfrm>
              <a:prstGeom prst="rect">
                <a:avLst/>
              </a:prstGeom>
              <a:blipFill>
                <a:blip r:embed="rId5"/>
                <a:stretch>
                  <a:fillRect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B2575E-CFDA-A6EF-01D2-B066173A255A}"/>
                  </a:ext>
                </a:extLst>
              </p:cNvPr>
              <p:cNvSpPr txBox="1"/>
              <p:nvPr/>
            </p:nvSpPr>
            <p:spPr>
              <a:xfrm>
                <a:off x="5473700" y="2979496"/>
                <a:ext cx="3200400" cy="614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יקום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1242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B2575E-CFDA-A6EF-01D2-B066173A2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700" y="2979496"/>
                <a:ext cx="3200400" cy="614848"/>
              </a:xfrm>
              <a:prstGeom prst="rect">
                <a:avLst/>
              </a:prstGeom>
              <a:blipFill>
                <a:blip r:embed="rId6"/>
                <a:stretch>
                  <a:fillRect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10B02-DC90-0E7E-1643-DDE002177CB8}"/>
                  </a:ext>
                </a:extLst>
              </p:cNvPr>
              <p:cNvSpPr txBox="1"/>
              <p:nvPr/>
            </p:nvSpPr>
            <p:spPr>
              <a:xfrm>
                <a:off x="5562600" y="3875881"/>
                <a:ext cx="3200400" cy="614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יקום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233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10B02-DC90-0E7E-1643-DDE002177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875881"/>
                <a:ext cx="3200400" cy="614848"/>
              </a:xfrm>
              <a:prstGeom prst="rect">
                <a:avLst/>
              </a:prstGeom>
              <a:blipFill>
                <a:blip r:embed="rId7"/>
                <a:stretch>
                  <a:fillRect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14DEA3-5884-F262-C69C-379488EBD159}"/>
                  </a:ext>
                </a:extLst>
              </p:cNvPr>
              <p:cNvSpPr txBox="1"/>
              <p:nvPr/>
            </p:nvSpPr>
            <p:spPr>
              <a:xfrm>
                <a:off x="5461000" y="4849782"/>
                <a:ext cx="4584700" cy="565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e-I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he-I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e-I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</m:sSub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&gt;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he-I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b>
                      <m:sup/>
                    </m:sSub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14DEA3-5884-F262-C69C-379488EBD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0" y="4849782"/>
                <a:ext cx="4584700" cy="565411"/>
              </a:xfrm>
              <a:prstGeom prst="rect">
                <a:avLst/>
              </a:prstGeom>
              <a:blipFill>
                <a:blip r:embed="rId8"/>
                <a:stretch>
                  <a:fillRect b="-16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6CDE23-2096-D5AD-60E7-61FA75414B76}"/>
                  </a:ext>
                </a:extLst>
              </p:cNvPr>
              <p:cNvSpPr txBox="1"/>
              <p:nvPr/>
            </p:nvSpPr>
            <p:spPr>
              <a:xfrm>
                <a:off x="5461000" y="5714631"/>
                <a:ext cx="4584700" cy="565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e-I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he-I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</m:sSub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&gt;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he-I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b>
                      <m:sup/>
                    </m:sSub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6CDE23-2096-D5AD-60E7-61FA75414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0" y="5714631"/>
                <a:ext cx="4584700" cy="565411"/>
              </a:xfrm>
              <a:prstGeom prst="rect">
                <a:avLst/>
              </a:prstGeom>
              <a:blipFill>
                <a:blip r:embed="rId9"/>
                <a:stretch>
                  <a:fillRect b="-1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914" grpId="0"/>
      <p:bldP spid="38919" grpId="0"/>
      <p:bldP spid="30" grpId="0"/>
      <p:bldP spid="3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81050" y="224692"/>
            <a:ext cx="7886700" cy="1325563"/>
          </a:xfrm>
        </p:spPr>
        <p:txBody>
          <a:bodyPr/>
          <a:lstStyle/>
          <a:p>
            <a:pPr algn="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בקרה </a:t>
            </a:r>
            <a:r>
              <a:rPr lang="he-IL" sz="4000" b="1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תרמודינמית</a:t>
            </a: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ובקרה קינטית     </a:t>
            </a:r>
            <a:endParaRPr lang="he-IL" sz="4000" dirty="0"/>
          </a:p>
        </p:txBody>
      </p:sp>
      <p:sp>
        <p:nvSpPr>
          <p:cNvPr id="3" name="מלבן 2"/>
          <p:cNvSpPr/>
          <p:nvPr/>
        </p:nvSpPr>
        <p:spPr>
          <a:xfrm>
            <a:off x="5029200" y="1371600"/>
            <a:ext cx="36385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דוגמה 2 – חמצון </a:t>
            </a:r>
            <a:r>
              <a:rPr lang="he-IL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מתאנול</a:t>
            </a:r>
            <a:endParaRPr lang="he-IL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52401" y="2106415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(1)  2CH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</a:rPr>
              <a:t>(l)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+ 3O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</a:rPr>
              <a:t>2(l) 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2CO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2(g)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+ 4H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(l)   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מלבן 6"/>
          <p:cNvSpPr>
            <a:spLocks noChangeArrowheads="1"/>
          </p:cNvSpPr>
          <p:nvPr/>
        </p:nvSpPr>
        <p:spPr bwMode="auto">
          <a:xfrm>
            <a:off x="152401" y="3176588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/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(2)  2CH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(l)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2(l)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2CH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(g)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+ 2H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(l)</a:t>
            </a:r>
            <a:endParaRPr 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38200" y="51054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he-IL" sz="2400"/>
              <a:t>בתנאי החדר  מתקבלים תוצרי התגובה (2).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5105400"/>
            <a:ext cx="2743200" cy="5238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>
              <a:defRPr/>
            </a:pP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בקרה  קינטית</a:t>
            </a:r>
            <a:endParaRPr lang="he-IL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28950" y="5662611"/>
            <a:ext cx="5486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he-IL" sz="2400" dirty="0"/>
              <a:t>מציתים את תערובת המגיבים – </a:t>
            </a:r>
          </a:p>
          <a:p>
            <a:pPr algn="r" rtl="1"/>
            <a:r>
              <a:rPr lang="he-IL" sz="2400" dirty="0"/>
              <a:t>מתרחשת תגובה (1)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001" y="5737223"/>
            <a:ext cx="3276600" cy="5238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>
              <a:defRPr/>
            </a:pP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בקרה  </a:t>
            </a:r>
            <a:r>
              <a:rPr lang="he-IL" sz="2800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תרמודינמית</a:t>
            </a:r>
            <a:endParaRPr lang="he-IL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816E40-5C91-8632-F3C9-39ABD996289D}"/>
                  </a:ext>
                </a:extLst>
              </p:cNvPr>
              <p:cNvSpPr txBox="1"/>
              <p:nvPr/>
            </p:nvSpPr>
            <p:spPr>
              <a:xfrm>
                <a:off x="6172200" y="2073128"/>
                <a:ext cx="3200400" cy="614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יקום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4714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816E40-5C91-8632-F3C9-39ABD996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073128"/>
                <a:ext cx="3200400" cy="614848"/>
              </a:xfrm>
              <a:prstGeom prst="rect">
                <a:avLst/>
              </a:prstGeom>
              <a:blipFill>
                <a:blip r:embed="rId2"/>
                <a:stretch>
                  <a:fillRect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744FDC-08BF-3EBB-E3AF-ED8EDC77F5B1}"/>
                  </a:ext>
                </a:extLst>
              </p:cNvPr>
              <p:cNvSpPr txBox="1"/>
              <p:nvPr/>
            </p:nvSpPr>
            <p:spPr>
              <a:xfrm>
                <a:off x="6172200" y="3134827"/>
                <a:ext cx="3200400" cy="614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יקום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he-IL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1235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744FDC-08BF-3EBB-E3AF-ED8EDC77F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3134827"/>
                <a:ext cx="3200400" cy="614848"/>
              </a:xfrm>
              <a:prstGeom prst="rect">
                <a:avLst/>
              </a:prstGeom>
              <a:blipFill>
                <a:blip r:embed="rId3"/>
                <a:stretch>
                  <a:fillRect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78A0B1-D0BE-F44C-968F-8148F4E30513}"/>
                  </a:ext>
                </a:extLst>
              </p:cNvPr>
              <p:cNvSpPr txBox="1"/>
              <p:nvPr/>
            </p:nvSpPr>
            <p:spPr>
              <a:xfrm>
                <a:off x="3162300" y="4082216"/>
                <a:ext cx="4584700" cy="723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e-IL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he-IL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</m:sSubSup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&gt;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he-IL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b>
                      <m:sup/>
                    </m:sSubSup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78A0B1-D0BE-F44C-968F-8148F4E30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4082216"/>
                <a:ext cx="4584700" cy="723147"/>
              </a:xfrm>
              <a:prstGeom prst="rect">
                <a:avLst/>
              </a:prstGeom>
              <a:blipFill>
                <a:blip r:embed="rId4"/>
                <a:stretch>
                  <a:fillRect t="-2542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" grpId="0"/>
      <p:bldP spid="7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כותרת 3"/>
          <p:cNvSpPr>
            <a:spLocks noGrp="1"/>
          </p:cNvSpPr>
          <p:nvPr>
            <p:ph type="title"/>
          </p:nvPr>
        </p:nvSpPr>
        <p:spPr>
          <a:xfrm>
            <a:off x="0" y="274638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שינויי אנטרופיה בתהליך חימום הקרח</a:t>
            </a:r>
          </a:p>
        </p:txBody>
      </p:sp>
      <p:graphicFrame>
        <p:nvGraphicFramePr>
          <p:cNvPr id="5122" name="Object 4" descr="עקומת חימום של מים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744361"/>
              </p:ext>
            </p:extLst>
          </p:nvPr>
        </p:nvGraphicFramePr>
        <p:xfrm>
          <a:off x="228600" y="1295400"/>
          <a:ext cx="7162800" cy="539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r:id="rId2" imgW="3142857" imgH="2133898" progId="">
                  <p:embed/>
                </p:oleObj>
              </mc:Choice>
              <mc:Fallback>
                <p:oleObj r:id="rId2" imgW="3142857" imgH="213389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7162800" cy="53971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9" name="Picture 9" descr="שינוי האנטרופיה באידוי J/K mol10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905000"/>
            <a:ext cx="2438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שינוי האנטרופיה בהתכה J/K mol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495800"/>
            <a:ext cx="23431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אנטרופיה ושיווי-משקל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r" rtl="1">
              <a:defRPr/>
            </a:pPr>
            <a:r>
              <a:rPr lang="he-IL" dirty="0"/>
              <a:t> </a:t>
            </a:r>
            <a:r>
              <a:rPr lang="he-IL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שיווי-משקל כימי :</a:t>
            </a:r>
            <a:endParaRPr lang="he-IL" sz="2800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buFont typeface="Arial" pitchFamily="34" charset="0"/>
              <a:buNone/>
              <a:defRPr/>
            </a:pPr>
            <a:r>
              <a:rPr lang="he-IL" sz="2800" dirty="0"/>
              <a:t>   שיווי -משקל בין שני תהליכים הפוכים  </a:t>
            </a:r>
          </a:p>
          <a:p>
            <a:pPr algn="r" rtl="1">
              <a:buFont typeface="Arial" pitchFamily="34" charset="0"/>
              <a:buNone/>
              <a:defRPr/>
            </a:pPr>
            <a:r>
              <a:rPr lang="he-IL" sz="2800" dirty="0"/>
              <a:t> </a:t>
            </a:r>
          </a:p>
          <a:p>
            <a:pPr algn="r" rtl="1">
              <a:defRPr/>
            </a:pPr>
            <a:r>
              <a:rPr lang="he-IL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שיווי-משקל תרמי :</a:t>
            </a:r>
          </a:p>
          <a:p>
            <a:pPr algn="r" rtl="1">
              <a:buFont typeface="Arial" pitchFamily="34" charset="0"/>
              <a:buNone/>
              <a:defRPr/>
            </a:pPr>
            <a:r>
              <a:rPr lang="he-IL" sz="2800" b="1" dirty="0"/>
              <a:t>   </a:t>
            </a:r>
            <a:r>
              <a:rPr lang="he-IL" sz="2800" dirty="0"/>
              <a:t>שיווי-המשקל שבין המערכת לסביבתה או בין שני גופים המצויים במגע אחד עם השני באותה טמפרטורה.</a:t>
            </a:r>
          </a:p>
          <a:p>
            <a:pPr algn="r" rtl="1">
              <a:buFont typeface="Arial" pitchFamily="34" charset="0"/>
              <a:buNone/>
              <a:defRPr/>
            </a:pPr>
            <a:endParaRPr lang="he-IL" sz="2800" b="1" dirty="0"/>
          </a:p>
          <a:p>
            <a:pPr algn="r" rtl="1">
              <a:defRPr/>
            </a:pPr>
            <a:r>
              <a:rPr lang="he-IL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שיווי משקל מכני:</a:t>
            </a:r>
          </a:p>
          <a:p>
            <a:pPr algn="r" rtl="1">
              <a:buFont typeface="Arial" pitchFamily="34" charset="0"/>
              <a:buNone/>
              <a:defRPr/>
            </a:pPr>
            <a:r>
              <a:rPr lang="he-IL" sz="2800" dirty="0"/>
              <a:t>  שיווי-משקל בין גז שנמצא במזרק לבין הגז שמחוץ למזרק.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אנטרופיה ושיווי-משקל  </a:t>
            </a:r>
          </a:p>
        </p:txBody>
      </p:sp>
      <p:sp>
        <p:nvSpPr>
          <p:cNvPr id="43011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he-IL"/>
              <a:t>במצב שיווי-משקל שתי תגובות הפוכות מתרחשות בו זמנית  באותה מידה ובאותה מהירות .</a:t>
            </a:r>
          </a:p>
          <a:p>
            <a:pPr algn="r" rtl="1" eaLnBrk="1" hangingPunct="1"/>
            <a:endParaRPr lang="he-IL"/>
          </a:p>
          <a:p>
            <a:pPr algn="r" rtl="1" eaLnBrk="1" hangingPunct="1"/>
            <a:r>
              <a:rPr lang="he-IL"/>
              <a:t>מערכת  הנמצאת במצב שיווי-משקל אינה נוטה להתקדם באופן ספונטני לשום כיוון.</a:t>
            </a:r>
          </a:p>
          <a:p>
            <a:pPr algn="r" rtl="1" eaLnBrk="1" hangingPunct="1"/>
            <a:endParaRPr lang="he-IL"/>
          </a:p>
          <a:p>
            <a:pPr algn="r" rtl="1" eaLnBrk="1" hangingPunct="1"/>
            <a:r>
              <a:rPr lang="he-IL"/>
              <a:t>מבחינה מאקרוסקופית, במצב של שיווי-משקל, לא חל שום שינוי במערכת.</a:t>
            </a:r>
          </a:p>
          <a:p>
            <a:pPr algn="r" rtl="1" eaLnBrk="1" hangingPunct="1">
              <a:buFont typeface="Arial" pitchFamily="34" charset="0"/>
              <a:buNone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כותרת 1"/>
          <p:cNvSpPr>
            <a:spLocks noGrp="1"/>
          </p:cNvSpPr>
          <p:nvPr>
            <p:ph type="title"/>
          </p:nvPr>
        </p:nvSpPr>
        <p:spPr>
          <a:xfrm>
            <a:off x="524668" y="403226"/>
            <a:ext cx="7886700" cy="1325563"/>
          </a:xfrm>
        </p:spPr>
        <p:txBody>
          <a:bodyPr/>
          <a:lstStyle/>
          <a:p>
            <a:pPr algn="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אנטרופיה ושיווי-משקל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24668" y="1863725"/>
            <a:ext cx="7886700" cy="4351338"/>
          </a:xfrm>
        </p:spPr>
        <p:txBody>
          <a:bodyPr/>
          <a:lstStyle/>
          <a:p>
            <a:pPr algn="r" rtl="1">
              <a:defRPr/>
            </a:pPr>
            <a:r>
              <a:rPr lang="he-IL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במצב של שיווי-משקל </a:t>
            </a:r>
            <a:r>
              <a:rPr lang="he-IL" dirty="0"/>
              <a:t>לא חל שום שינוי באנטרופיה של היקום ולכן </a:t>
            </a:r>
          </a:p>
          <a:p>
            <a:pPr algn="r" rtl="1">
              <a:defRPr/>
            </a:pPr>
            <a:endParaRPr lang="he-IL" dirty="0"/>
          </a:p>
          <a:p>
            <a:pPr algn="r" rtl="1">
              <a:defRPr/>
            </a:pPr>
            <a:endParaRPr lang="he-IL" dirty="0"/>
          </a:p>
          <a:p>
            <a:pPr algn="r" rtl="1">
              <a:defRPr/>
            </a:pPr>
            <a:endParaRPr lang="he-IL" dirty="0"/>
          </a:p>
          <a:p>
            <a:pPr algn="r" rtl="1">
              <a:defRPr/>
            </a:pPr>
            <a:r>
              <a:rPr lang="he-IL" dirty="0"/>
              <a:t>במצב שיווי-משקל </a:t>
            </a:r>
            <a:r>
              <a:rPr lang="he-IL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האנטרופיה של היקום מגיעה לערכה המרבי.</a:t>
            </a:r>
          </a:p>
          <a:p>
            <a:pPr algn="r" rtl="1">
              <a:defRPr/>
            </a:pP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8EB6AA-D51F-879B-6E0D-B63FBEC5DF18}"/>
                  </a:ext>
                </a:extLst>
              </p:cNvPr>
              <p:cNvSpPr txBox="1"/>
              <p:nvPr/>
            </p:nvSpPr>
            <p:spPr>
              <a:xfrm>
                <a:off x="2286000" y="2314079"/>
                <a:ext cx="4572000" cy="1114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sz="4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e-IL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יקום</m:t>
                          </m:r>
                        </m:sub>
                        <m:sup>
                          <m:r>
                            <a:rPr lang="en-US" sz="4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  <m:r>
                        <a:rPr lang="he-IL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e-IL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8EB6AA-D51F-879B-6E0D-B63FBEC5D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314079"/>
                <a:ext cx="4572000" cy="11149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כותרת 1"/>
          <p:cNvSpPr>
            <a:spLocks noGrp="1"/>
          </p:cNvSpPr>
          <p:nvPr>
            <p:ph type="title"/>
          </p:nvPr>
        </p:nvSpPr>
        <p:spPr>
          <a:xfrm>
            <a:off x="-200025" y="-98425"/>
            <a:ext cx="9144000" cy="1143000"/>
          </a:xfrm>
        </p:spPr>
        <p:txBody>
          <a:bodyPr/>
          <a:lstStyle/>
          <a:p>
            <a:pPr algn="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שינויי אנטרופיה במעבר מצבי צבירה  </a:t>
            </a:r>
            <a:endParaRPr lang="he-IL" sz="4000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תמונה 8" descr="תרשים של תהליך ההתכה של חומר המורכב ממולקולות דו-אטומיות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806407"/>
            <a:ext cx="1552575" cy="342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תמונה 9" descr="תרשים של תהליך האידוי של חומר המורכב ממולקולות דו-אטומיות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1465263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05000" y="2286000"/>
            <a:ext cx="5486400" cy="19383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בתהליך ההיתוך</a:t>
            </a:r>
          </a:p>
          <a:p>
            <a:pPr algn="r" rtl="1">
              <a:defRPr/>
            </a:pPr>
            <a:r>
              <a:rPr lang="he-IL" sz="2400" dirty="0"/>
              <a:t> - יש עליה בחופש התנועה של המולקולות.</a:t>
            </a:r>
          </a:p>
          <a:p>
            <a:pPr algn="r" rtl="1">
              <a:defRPr/>
            </a:pPr>
            <a:r>
              <a:rPr lang="he-IL" sz="2400" dirty="0"/>
              <a:t> - גדל מספר התיאורים המיקרוסקופיים  </a:t>
            </a:r>
          </a:p>
          <a:p>
            <a:pPr algn="r" rtl="1">
              <a:defRPr/>
            </a:pPr>
            <a:r>
              <a:rPr lang="he-IL" sz="2400" dirty="0"/>
              <a:t>   האפשריים, כי הנוזל פחות מסודר מהמוצק. </a:t>
            </a:r>
          </a:p>
          <a:p>
            <a:pPr algn="r" rtl="1">
              <a:buFontTx/>
              <a:buChar char="-"/>
              <a:defRPr/>
            </a:pPr>
            <a:r>
              <a:rPr lang="he-IL" sz="2400" dirty="0"/>
              <a:t> יש עליה באנטרופיה.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4343400"/>
            <a:ext cx="8458200" cy="230832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he-IL" sz="2400" dirty="0"/>
              <a:t>- במצב גז, חופש התנועה של המולקולות הוא מרבי – יש אפשרויות    </a:t>
            </a:r>
          </a:p>
          <a:p>
            <a:pPr algn="r" rtl="1">
              <a:defRPr/>
            </a:pPr>
            <a:r>
              <a:rPr lang="he-IL" sz="2400" dirty="0"/>
              <a:t>  רבות יותר לתאר את פיזור האנרגיה בין המולקולות.</a:t>
            </a:r>
          </a:p>
          <a:p>
            <a:pPr algn="r" rtl="1">
              <a:buFontTx/>
              <a:buChar char="-"/>
              <a:defRPr/>
            </a:pPr>
            <a:r>
              <a:rPr lang="he-IL" sz="2400" dirty="0"/>
              <a:t> במצב גז,המולקולות תופסות נפח גדול בהרבה – יש עליה גדולה במספר האפשרויות לתאר את פיזור/ מיקום המולקולות.</a:t>
            </a:r>
          </a:p>
          <a:p>
            <a:pPr algn="r" rtl="1">
              <a:defRPr/>
            </a:pP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בתהליך האידוי</a:t>
            </a:r>
            <a:endParaRPr lang="he-IL" sz="2400" dirty="0"/>
          </a:p>
          <a:p>
            <a:pPr algn="r" rtl="1">
              <a:buFontTx/>
              <a:buChar char="-"/>
              <a:defRPr/>
            </a:pPr>
            <a:r>
              <a:rPr lang="he-IL" sz="2400" dirty="0"/>
              <a:t> יש עליה גדולה יותר באנטרופיה (באי -סדר המיקרוסקופי).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863D29-1910-CF5D-8E54-D7272FC26BAD}"/>
                  </a:ext>
                </a:extLst>
              </p:cNvPr>
              <p:cNvSpPr txBox="1"/>
              <p:nvPr/>
            </p:nvSpPr>
            <p:spPr>
              <a:xfrm flipH="1">
                <a:off x="3192617" y="1214798"/>
                <a:ext cx="2758765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863D29-1910-CF5D-8E54-D7272FC26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92617" y="1214798"/>
                <a:ext cx="2758765" cy="629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כותרת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/>
          <a:lstStyle/>
          <a:p>
            <a:pPr algn="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שינויי אנטרופיה בתהליכי אידוי</a:t>
            </a:r>
            <a:endParaRPr lang="he-IL" sz="3200" dirty="0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159022"/>
              </p:ext>
            </p:extLst>
          </p:nvPr>
        </p:nvGraphicFramePr>
        <p:xfrm>
          <a:off x="1142375" y="1143000"/>
          <a:ext cx="4936163" cy="5257797"/>
        </p:xfrm>
        <a:graphic>
          <a:graphicData uri="http://schemas.openxmlformats.org/drawingml/2006/table">
            <a:tbl>
              <a:tblPr rtl="1" firstRow="1"/>
              <a:tblGrid>
                <a:gridCol w="1257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5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46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400" b="1" dirty="0">
                          <a:latin typeface="Times New Roman"/>
                          <a:ea typeface="Times New Roman"/>
                          <a:cs typeface="David"/>
                        </a:rPr>
                        <a:t>החומר</a:t>
                      </a: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David"/>
                          <a:sym typeface="Symbol"/>
                        </a:rPr>
                        <a:t>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David"/>
                        </a:rPr>
                        <a:t>H</a:t>
                      </a:r>
                      <a:r>
                        <a:rPr lang="en-US" sz="1400" b="1" baseline="30000" dirty="0">
                          <a:latin typeface="Times New Roman"/>
                          <a:ea typeface="Times New Roman"/>
                          <a:cs typeface="David"/>
                        </a:rPr>
                        <a:t>o</a:t>
                      </a:r>
                      <a:r>
                        <a:rPr lang="en-US" sz="1400" b="1" baseline="-25000" dirty="0">
                          <a:latin typeface="Times New Roman"/>
                          <a:ea typeface="Times New Roman"/>
                          <a:cs typeface="David"/>
                        </a:rPr>
                        <a:t>v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David"/>
                        </a:rPr>
                        <a:t> ( kJ/mol )</a:t>
                      </a: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David"/>
                        </a:rPr>
                        <a:t>T</a:t>
                      </a:r>
                      <a:r>
                        <a:rPr lang="en-US" sz="1400" b="1" baseline="-25000" dirty="0">
                          <a:latin typeface="Times New Roman"/>
                          <a:ea typeface="Times New Roman"/>
                          <a:cs typeface="David"/>
                        </a:rPr>
                        <a:t>b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David"/>
                        </a:rPr>
                        <a:t> ( K )</a:t>
                      </a: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David"/>
                          <a:sym typeface="Symbol"/>
                        </a:rPr>
                        <a:t>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David"/>
                        </a:rPr>
                        <a:t>S</a:t>
                      </a:r>
                      <a:r>
                        <a:rPr lang="en-US" sz="1400" b="1" baseline="30000" dirty="0">
                          <a:latin typeface="Times New Roman"/>
                          <a:ea typeface="Times New Roman"/>
                          <a:cs typeface="David"/>
                        </a:rPr>
                        <a:t>o</a:t>
                      </a:r>
                      <a:r>
                        <a:rPr lang="en-US" sz="1400" b="1" baseline="-25000" dirty="0">
                          <a:latin typeface="Times New Roman"/>
                          <a:ea typeface="Times New Roman"/>
                          <a:cs typeface="David"/>
                        </a:rPr>
                        <a:t>v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David"/>
                        </a:rPr>
                        <a:t>( J/K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David"/>
                          <a:sym typeface="Symbol"/>
                        </a:rPr>
                        <a:t>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David"/>
                        </a:rPr>
                        <a:t>mol )</a:t>
                      </a: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David"/>
                        </a:rPr>
                        <a:t>HCl</a:t>
                      </a: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16.21</a:t>
                      </a: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188</a:t>
                      </a: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600" b="1" dirty="0">
                          <a:solidFill>
                            <a:srgbClr val="D2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86.2</a:t>
                      </a:r>
                      <a:endParaRPr lang="en-US" sz="9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David"/>
                        </a:rPr>
                        <a:t>HBr</a:t>
                      </a: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17.68</a:t>
                      </a: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206</a:t>
                      </a: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600" b="1" dirty="0">
                          <a:solidFill>
                            <a:srgbClr val="D2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85.8</a:t>
                      </a:r>
                      <a:endParaRPr lang="en-US" sz="9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David"/>
                        </a:rPr>
                        <a:t>HI</a:t>
                      </a: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19.82</a:t>
                      </a: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238</a:t>
                      </a: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600" b="1" dirty="0">
                          <a:solidFill>
                            <a:srgbClr val="D2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83.3</a:t>
                      </a:r>
                      <a:endParaRPr lang="en-US" sz="9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David"/>
                        </a:rPr>
                        <a:t>H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  <a:cs typeface="David"/>
                        </a:rPr>
                        <a:t>2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David"/>
                        </a:rPr>
                        <a:t>S</a:t>
                      </a: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18.73</a:t>
                      </a: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212</a:t>
                      </a: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600" b="1" dirty="0">
                          <a:solidFill>
                            <a:srgbClr val="D2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88.4</a:t>
                      </a:r>
                      <a:endParaRPr lang="en-US" sz="9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David"/>
                        </a:rPr>
                        <a:t>H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  <a:cs typeface="David"/>
                        </a:rPr>
                        <a:t>2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David"/>
                        </a:rPr>
                        <a:t>Se</a:t>
                      </a: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19.57</a:t>
                      </a: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232</a:t>
                      </a: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600" b="1" dirty="0">
                          <a:solidFill>
                            <a:srgbClr val="D2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84.4</a:t>
                      </a:r>
                      <a:endParaRPr lang="en-US" sz="9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David"/>
                        </a:rPr>
                        <a:t>H</a:t>
                      </a:r>
                      <a:r>
                        <a:rPr lang="en-US" sz="1600" b="1" baseline="-25000" dirty="0">
                          <a:latin typeface="Times New Roman"/>
                          <a:ea typeface="Times New Roman"/>
                          <a:cs typeface="David"/>
                        </a:rPr>
                        <a:t>2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David"/>
                        </a:rPr>
                        <a:t>Te</a:t>
                      </a: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23.94</a:t>
                      </a: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271</a:t>
                      </a: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600" b="1" dirty="0">
                          <a:solidFill>
                            <a:srgbClr val="D2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88.3</a:t>
                      </a:r>
                      <a:endParaRPr lang="en-US" sz="9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9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חץ למטה 7" descr="חץ"/>
          <p:cNvSpPr/>
          <p:nvPr/>
        </p:nvSpPr>
        <p:spPr>
          <a:xfrm>
            <a:off x="7427485" y="3166214"/>
            <a:ext cx="304800" cy="45720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082A9F-5836-3106-2DD8-95F5C264C099}"/>
                  </a:ext>
                </a:extLst>
              </p:cNvPr>
              <p:cNvSpPr txBox="1"/>
              <p:nvPr/>
            </p:nvSpPr>
            <p:spPr>
              <a:xfrm flipH="1">
                <a:off x="6200504" y="1400914"/>
                <a:ext cx="2758765" cy="1354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  <m:r>
                        <a:rPr lang="he-I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he-IL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082A9F-5836-3106-2DD8-95F5C264C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0504" y="1400914"/>
                <a:ext cx="2758765" cy="13549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E90185-B648-68E8-6C8E-48639C3630A7}"/>
                  </a:ext>
                </a:extLst>
              </p:cNvPr>
              <p:cNvSpPr txBox="1"/>
              <p:nvPr/>
            </p:nvSpPr>
            <p:spPr>
              <a:xfrm flipH="1">
                <a:off x="6139521" y="4033728"/>
                <a:ext cx="2758765" cy="13925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he-I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bSup>
                        </m:num>
                        <m:den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E90185-B648-68E8-6C8E-48639C363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39521" y="4033728"/>
                <a:ext cx="2758765" cy="13925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כותרת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/>
          <a:lstStyle/>
          <a:p>
            <a:pPr algn="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שינויי אנטרופיה בתהליכי אידוי  </a:t>
            </a:r>
            <a:endParaRPr lang="he-IL" sz="4000" dirty="0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837698"/>
              </p:ext>
            </p:extLst>
          </p:nvPr>
        </p:nvGraphicFramePr>
        <p:xfrm>
          <a:off x="990600" y="1058014"/>
          <a:ext cx="4936163" cy="5257797"/>
        </p:xfrm>
        <a:graphic>
          <a:graphicData uri="http://schemas.openxmlformats.org/drawingml/2006/table">
            <a:tbl>
              <a:tblPr rtl="1" firstRow="1"/>
              <a:tblGrid>
                <a:gridCol w="1257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5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46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200" b="1" dirty="0">
                          <a:latin typeface="Times New Roman"/>
                          <a:ea typeface="Times New Roman"/>
                          <a:cs typeface="David"/>
                        </a:rPr>
                        <a:t>החומר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David"/>
                          <a:sym typeface="Symbol"/>
                        </a:rPr>
                        <a:t>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David"/>
                        </a:rPr>
                        <a:t>H</a:t>
                      </a:r>
                      <a:r>
                        <a:rPr lang="en-US" sz="1200" b="1" baseline="30000" dirty="0">
                          <a:latin typeface="Times New Roman"/>
                          <a:ea typeface="Times New Roman"/>
                          <a:cs typeface="David"/>
                        </a:rPr>
                        <a:t>o</a:t>
                      </a:r>
                      <a:r>
                        <a:rPr lang="en-US" sz="1200" b="1" baseline="-25000" dirty="0">
                          <a:latin typeface="Times New Roman"/>
                          <a:ea typeface="Times New Roman"/>
                          <a:cs typeface="David"/>
                        </a:rPr>
                        <a:t>v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David"/>
                        </a:rPr>
                        <a:t> ( kJ/mol )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David"/>
                        </a:rPr>
                        <a:t>T</a:t>
                      </a:r>
                      <a:r>
                        <a:rPr lang="en-US" sz="1200" b="1" baseline="-25000" dirty="0">
                          <a:latin typeface="Times New Roman"/>
                          <a:ea typeface="Times New Roman"/>
                          <a:cs typeface="David"/>
                        </a:rPr>
                        <a:t>b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David"/>
                        </a:rPr>
                        <a:t> ( K )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David"/>
                          <a:sym typeface="Symbol"/>
                        </a:rPr>
                        <a:t>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David"/>
                        </a:rPr>
                        <a:t>S</a:t>
                      </a:r>
                      <a:r>
                        <a:rPr lang="en-US" sz="1200" b="1" baseline="30000" dirty="0">
                          <a:latin typeface="Times New Roman"/>
                          <a:ea typeface="Times New Roman"/>
                          <a:cs typeface="David"/>
                        </a:rPr>
                        <a:t>o</a:t>
                      </a:r>
                      <a:r>
                        <a:rPr lang="en-US" sz="1200" b="1" baseline="-25000" dirty="0">
                          <a:latin typeface="Times New Roman"/>
                          <a:ea typeface="Times New Roman"/>
                          <a:cs typeface="David"/>
                        </a:rPr>
                        <a:t>v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David"/>
                        </a:rPr>
                        <a:t>( J/K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David"/>
                          <a:sym typeface="Symbol"/>
                        </a:rPr>
                        <a:t>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David"/>
                        </a:rPr>
                        <a:t>mol )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David"/>
                        </a:rPr>
                        <a:t>HCl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16.21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188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86.2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David"/>
                        </a:rPr>
                        <a:t>HBr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17.68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206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85.8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David"/>
                        </a:rPr>
                        <a:t>HI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19.82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238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83.3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H</a:t>
                      </a:r>
                      <a:r>
                        <a:rPr lang="en-US" sz="1500" b="1" baseline="-25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2</a:t>
                      </a:r>
                      <a:r>
                        <a:rPr lang="en-US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O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41.24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373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110.6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David"/>
                        </a:rPr>
                        <a:t>H</a:t>
                      </a:r>
                      <a:r>
                        <a:rPr lang="en-US" sz="1500" b="1" baseline="-25000" dirty="0">
                          <a:latin typeface="Times New Roman"/>
                          <a:ea typeface="Times New Roman"/>
                          <a:cs typeface="David"/>
                        </a:rPr>
                        <a:t>2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David"/>
                        </a:rPr>
                        <a:t>S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18.73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212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88.4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David"/>
                        </a:rPr>
                        <a:t>H</a:t>
                      </a:r>
                      <a:r>
                        <a:rPr lang="en-US" sz="1500" b="1" baseline="-25000" dirty="0">
                          <a:latin typeface="Times New Roman"/>
                          <a:ea typeface="Times New Roman"/>
                          <a:cs typeface="David"/>
                        </a:rPr>
                        <a:t>2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David"/>
                        </a:rPr>
                        <a:t>Se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19.57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232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84.4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David"/>
                        </a:rPr>
                        <a:t>H</a:t>
                      </a:r>
                      <a:r>
                        <a:rPr lang="en-US" sz="1500" b="1" baseline="-25000" dirty="0">
                          <a:latin typeface="Times New Roman"/>
                          <a:ea typeface="Times New Roman"/>
                          <a:cs typeface="David"/>
                        </a:rPr>
                        <a:t>2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David"/>
                        </a:rPr>
                        <a:t>Te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23.94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271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latin typeface="Times New Roman"/>
                          <a:ea typeface="Times New Roman"/>
                          <a:cs typeface="David"/>
                        </a:rPr>
                        <a:t>88.3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NH</a:t>
                      </a:r>
                      <a:r>
                        <a:rPr lang="en-US" sz="1500" b="1" baseline="-25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3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23.4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240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97.5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CH</a:t>
                      </a:r>
                      <a:r>
                        <a:rPr lang="en-US" sz="1500" b="1" baseline="-25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3</a:t>
                      </a:r>
                      <a:r>
                        <a:rPr lang="en-US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OH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35.41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338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15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104.8</a:t>
                      </a: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557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1661" marR="51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חץ למטה 7">
            <a:extLst>
              <a:ext uri="{FF2B5EF4-FFF2-40B4-BE49-F238E27FC236}">
                <a16:creationId xmlns:a16="http://schemas.microsoft.com/office/drawing/2014/main" id="{832C4997-F3A4-BE48-C800-1A3A995DF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7485" y="3166214"/>
            <a:ext cx="304800" cy="45720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64C26B-C658-2944-BDE2-44C4F847A3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 flipH="1">
                <a:off x="6200504" y="1400914"/>
                <a:ext cx="2758765" cy="1354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  <m:r>
                        <a:rPr lang="he-I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he-IL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64C26B-C658-2944-BDE2-44C4F847A3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0504" y="1400914"/>
                <a:ext cx="2758765" cy="13549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59333F-C4CB-F10D-950A-7BD9B987A1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 flipH="1">
                <a:off x="6139521" y="4033728"/>
                <a:ext cx="2758765" cy="13925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he-IL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bSup>
                        </m:num>
                        <m:den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59333F-C4CB-F10D-950A-7BD9B987A1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39521" y="4033728"/>
                <a:ext cx="2758765" cy="13925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he-IL" sz="32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שינויי אנטרופיה בתהליכי אידוי של חומרים מולקולריים</a:t>
            </a:r>
            <a:endParaRPr lang="he-IL" sz="3200" dirty="0"/>
          </a:p>
        </p:txBody>
      </p:sp>
      <p:grpSp>
        <p:nvGrpSpPr>
          <p:cNvPr id="3" name="Group 2" descr="דיאגרמת אנטרופיה של מעברי פאזה של חומרים מולקולריים">
            <a:extLst>
              <a:ext uri="{FF2B5EF4-FFF2-40B4-BE49-F238E27FC236}">
                <a16:creationId xmlns:a16="http://schemas.microsoft.com/office/drawing/2014/main" id="{9358736E-442C-9F3B-21D2-4F91C3456893}"/>
              </a:ext>
            </a:extLst>
          </p:cNvPr>
          <p:cNvGrpSpPr/>
          <p:nvPr/>
        </p:nvGrpSpPr>
        <p:grpSpPr>
          <a:xfrm>
            <a:off x="0" y="990600"/>
            <a:ext cx="8770938" cy="5259388"/>
            <a:chOff x="-228600" y="990600"/>
            <a:chExt cx="8770938" cy="5259388"/>
          </a:xfrm>
        </p:grpSpPr>
        <p:cxnSp>
          <p:nvCxnSpPr>
            <p:cNvPr id="4" name="מחבר חץ ישר 3"/>
            <p:cNvCxnSpPr/>
            <p:nvPr/>
          </p:nvCxnSpPr>
          <p:spPr>
            <a:xfrm rot="5400000" flipH="1" flipV="1">
              <a:off x="-1485106" y="3618706"/>
              <a:ext cx="5257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מחבר חץ ישר 5"/>
            <p:cNvCxnSpPr/>
            <p:nvPr/>
          </p:nvCxnSpPr>
          <p:spPr>
            <a:xfrm>
              <a:off x="1143000" y="6248400"/>
              <a:ext cx="6400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מחבר ישר 7"/>
            <p:cNvCxnSpPr/>
            <p:nvPr/>
          </p:nvCxnSpPr>
          <p:spPr>
            <a:xfrm>
              <a:off x="1143000" y="5105400"/>
              <a:ext cx="5486400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מחבר ישר 8"/>
            <p:cNvCxnSpPr/>
            <p:nvPr/>
          </p:nvCxnSpPr>
          <p:spPr>
            <a:xfrm>
              <a:off x="1143000" y="4267200"/>
              <a:ext cx="4343400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מלבן 19"/>
            <p:cNvSpPr/>
            <p:nvPr/>
          </p:nvSpPr>
          <p:spPr>
            <a:xfrm>
              <a:off x="1143000" y="1524000"/>
              <a:ext cx="5410200" cy="15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/>
            </a:p>
          </p:txBody>
        </p:sp>
        <p:cxnSp>
          <p:nvCxnSpPr>
            <p:cNvPr id="26" name="מחבר חץ ישר 25"/>
            <p:cNvCxnSpPr/>
            <p:nvPr/>
          </p:nvCxnSpPr>
          <p:spPr>
            <a:xfrm rot="5400000" flipH="1" flipV="1">
              <a:off x="4230687" y="3389313"/>
              <a:ext cx="3427413" cy="1588"/>
            </a:xfrm>
            <a:prstGeom prst="straightConnector1">
              <a:avLst/>
            </a:prstGeom>
            <a:ln w="57150">
              <a:solidFill>
                <a:srgbClr val="D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מחבר חץ ישר 29"/>
            <p:cNvCxnSpPr/>
            <p:nvPr/>
          </p:nvCxnSpPr>
          <p:spPr>
            <a:xfrm rot="5400000" flipH="1" flipV="1">
              <a:off x="3886994" y="2971006"/>
              <a:ext cx="2590800" cy="1588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28" name="TextBox 44"/>
            <p:cNvSpPr txBox="1">
              <a:spLocks noChangeArrowheads="1"/>
            </p:cNvSpPr>
            <p:nvPr/>
          </p:nvSpPr>
          <p:spPr bwMode="auto">
            <a:xfrm>
              <a:off x="1219200" y="4648200"/>
              <a:ext cx="3124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e-IL" sz="2000"/>
                <a:t>נוזל שבו יש קשרי מימן </a:t>
              </a:r>
            </a:p>
          </p:txBody>
        </p:sp>
        <p:sp>
          <p:nvSpPr>
            <p:cNvPr id="34829" name="TextBox 45"/>
            <p:cNvSpPr txBox="1">
              <a:spLocks noChangeArrowheads="1"/>
            </p:cNvSpPr>
            <p:nvPr/>
          </p:nvSpPr>
          <p:spPr bwMode="auto">
            <a:xfrm>
              <a:off x="1295400" y="3810000"/>
              <a:ext cx="3124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e-IL" sz="2000"/>
                <a:t>נוזל שבו יש אינטראקציות ו.ד.ו</a:t>
              </a:r>
            </a:p>
          </p:txBody>
        </p:sp>
        <p:sp>
          <p:nvSpPr>
            <p:cNvPr id="34831" name="TextBox 47"/>
            <p:cNvSpPr txBox="1">
              <a:spLocks noChangeArrowheads="1"/>
            </p:cNvSpPr>
            <p:nvPr/>
          </p:nvSpPr>
          <p:spPr bwMode="auto">
            <a:xfrm>
              <a:off x="1143000" y="1066800"/>
              <a:ext cx="4876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e-IL" sz="2000"/>
                <a:t>גז שבו האינטראקציות בין המולקולות זניחות</a:t>
              </a:r>
            </a:p>
          </p:txBody>
        </p:sp>
        <p:sp>
          <p:nvSpPr>
            <p:cNvPr id="48141" name="TextBox 48"/>
            <p:cNvSpPr txBox="1">
              <a:spLocks noChangeArrowheads="1"/>
            </p:cNvSpPr>
            <p:nvPr/>
          </p:nvSpPr>
          <p:spPr bwMode="auto">
            <a:xfrm>
              <a:off x="-228600" y="1524000"/>
              <a:ext cx="1371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  <a:ea typeface="Times New Roman" pitchFamily="18" charset="0"/>
                  <a:cs typeface="David" pitchFamily="2" charset="-79"/>
                </a:rPr>
                <a:t>( J/K mol )</a:t>
              </a:r>
              <a:endParaRPr lang="he-IL">
                <a:ea typeface="Times New Roman" pitchFamily="18" charset="0"/>
                <a:cs typeface="David" pitchFamily="2" charset="-79"/>
              </a:endParaRPr>
            </a:p>
          </p:txBody>
        </p:sp>
        <p:sp>
          <p:nvSpPr>
            <p:cNvPr id="48142" name="TextBox 51"/>
            <p:cNvSpPr txBox="1">
              <a:spLocks noChangeArrowheads="1"/>
            </p:cNvSpPr>
            <p:nvPr/>
          </p:nvSpPr>
          <p:spPr bwMode="auto">
            <a:xfrm>
              <a:off x="381000" y="1066800"/>
              <a:ext cx="533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30000"/>
                <a:t>0</a:t>
              </a:r>
              <a:endParaRPr lang="he-IL" sz="2400" b="1"/>
            </a:p>
          </p:txBody>
        </p:sp>
        <p:pic>
          <p:nvPicPr>
            <p:cNvPr id="34836" name="Picture 2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0" y="3048000"/>
              <a:ext cx="3048000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8" name="Picture 2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9800" y="1981200"/>
              <a:ext cx="25225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כותרת 1"/>
          <p:cNvSpPr>
            <a:spLocks noGrp="1"/>
          </p:cNvSpPr>
          <p:nvPr>
            <p:ph type="title"/>
          </p:nvPr>
        </p:nvSpPr>
        <p:spPr>
          <a:xfrm>
            <a:off x="-457200" y="304800"/>
            <a:ext cx="9144000" cy="1143000"/>
          </a:xfrm>
        </p:spPr>
        <p:txBody>
          <a:bodyPr/>
          <a:lstStyle/>
          <a:p>
            <a:pPr algn="r" rtl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שינויי אנטרופיה בתהליכי אידוי</a:t>
            </a:r>
            <a:endParaRPr lang="he-IL" sz="4000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257800"/>
          </a:xfrm>
        </p:spPr>
        <p:txBody>
          <a:bodyPr/>
          <a:lstStyle/>
          <a:p>
            <a:pPr algn="r" rtl="1">
              <a:buFont typeface="Arial" pitchFamily="34" charset="0"/>
              <a:buNone/>
            </a:pPr>
            <a:endParaRPr lang="he-IL"/>
          </a:p>
          <a:p>
            <a:pPr algn="r" rtl="1"/>
            <a:r>
              <a:rPr lang="he-IL"/>
              <a:t>השינוי באנטרופיה בתהליך האידוי של נוזלים בהם אינטראקציות ואן-דר-ואלס  הוא בקירוב ערך קבוע.</a:t>
            </a:r>
          </a:p>
          <a:p>
            <a:pPr algn="r" rtl="1">
              <a:buFont typeface="Arial" pitchFamily="34" charset="0"/>
              <a:buNone/>
            </a:pPr>
            <a:endParaRPr lang="he-IL"/>
          </a:p>
          <a:p>
            <a:pPr algn="r" rtl="1"/>
            <a:r>
              <a:rPr lang="he-IL"/>
              <a:t>השינוי באנטרופיה בתהליך האידוי של נוזלים עם קשרי מימן גדול משינוי האנטרופיה בתהליך האידוי של נוזלים בהם אינטראקציות ו.ד.ו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4760</TotalTime>
  <Words>1967</Words>
  <Application>Microsoft Office PowerPoint</Application>
  <PresentationFormat>On-screen Show (4:3)</PresentationFormat>
  <Paragraphs>439</Paragraphs>
  <Slides>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AlexandraH</vt:lpstr>
      <vt:lpstr>Arial</vt:lpstr>
      <vt:lpstr>Calibri</vt:lpstr>
      <vt:lpstr>Cambria Math</vt:lpstr>
      <vt:lpstr>David</vt:lpstr>
      <vt:lpstr>Guttman Yad-Brush</vt:lpstr>
      <vt:lpstr>Symbol</vt:lpstr>
      <vt:lpstr>Times New Roman</vt:lpstr>
      <vt:lpstr>Webdings</vt:lpstr>
      <vt:lpstr>Wingdings</vt:lpstr>
      <vt:lpstr>Office Theme</vt:lpstr>
      <vt:lpstr>Clip</vt:lpstr>
      <vt:lpstr>שינויי אנטרופיה  </vt:lpstr>
      <vt:lpstr>שינויי אנטרופיה,S</vt:lpstr>
      <vt:lpstr>שינויי אנטרופיה במעבר מצבי צבירה</vt:lpstr>
      <vt:lpstr>שינויי אנטרופיה בתהליך חימום הקרח</vt:lpstr>
      <vt:lpstr>שינויי אנטרופיה במעבר מצבי צבירה  </vt:lpstr>
      <vt:lpstr>שינויי אנטרופיה בתהליכי אידוי</vt:lpstr>
      <vt:lpstr>שינויי אנטרופיה בתהליכי אידוי  </vt:lpstr>
      <vt:lpstr>שינויי אנטרופיה בתהליכי אידוי של חומרים מולקולריים</vt:lpstr>
      <vt:lpstr> שינויי אנטרופיה בתהליכי אידוי</vt:lpstr>
      <vt:lpstr>  שינויי אנטרופיה בתהליכי אידוי</vt:lpstr>
      <vt:lpstr>שינויי אנטרופיה בתהליכי אידוי של חומרים מולקולריים </vt:lpstr>
      <vt:lpstr>שינויי אנטרופיה בתגובות כימיות</vt:lpstr>
      <vt:lpstr>שינויי אנטרופיה במערכת</vt:lpstr>
      <vt:lpstr>שינויי אנטרופיה במערכת   </vt:lpstr>
      <vt:lpstr>מעברי אנרגיה ושינויי אנטרופיה בסביבה</vt:lpstr>
      <vt:lpstr>Surroundings  are where we make observation  on the energy transferred  into or out of the system.  (Atkins &amp;Jones, General Chemistry)</vt:lpstr>
      <vt:lpstr>מערכת וסביבה בתרמודינמיקה</vt:lpstr>
      <vt:lpstr>שינויי אנטרופיה בסביבה</vt:lpstr>
      <vt:lpstr>שינוי האנטרופיה ביקום</vt:lpstr>
      <vt:lpstr>החוק השני של התרמודינמיקה</vt:lpstr>
      <vt:lpstr>הבסיס הסטטיסטי של החוק השני</vt:lpstr>
      <vt:lpstr>ארבעה טיפוסי תגובות</vt:lpstr>
      <vt:lpstr>התגובה ספונטנית בכל טמפרטורה.</vt:lpstr>
      <vt:lpstr>ספונטנית בתנאי ש-</vt:lpstr>
      <vt:lpstr>התגובה ספונטנית בטמפרטורות גבוהות</vt:lpstr>
      <vt:lpstr>  התגובה לא ספונטנית בכל טמפרטורה.</vt:lpstr>
      <vt:lpstr>תגובת הפירוק של מים ליסודות</vt:lpstr>
      <vt:lpstr>תגובת הפירוק של מים ליסודות  </vt:lpstr>
      <vt:lpstr>ערבוב אתאנול ומים</vt:lpstr>
      <vt:lpstr>ההסבר "המקובל"</vt:lpstr>
      <vt:lpstr>נתונים תרמודינמיים</vt:lpstr>
      <vt:lpstr>צברים וחללים במים</vt:lpstr>
      <vt:lpstr>מסיסות כהלים במים</vt:lpstr>
      <vt:lpstr>מסיסות כהלים במים  </vt:lpstr>
      <vt:lpstr>תרמודינמיקה לעומת קינטיקה</vt:lpstr>
      <vt:lpstr>בקרה תרמודינמית ובקרה קינטית</vt:lpstr>
      <vt:lpstr>בקרה תרמודינמית ובקרה קינטית </vt:lpstr>
      <vt:lpstr>בקרה תרמודינמית ובקרה קינטית  </vt:lpstr>
      <vt:lpstr>בקרה תרמודינמית ובקרה קינטית     </vt:lpstr>
      <vt:lpstr>אנטרופיה ושיווי-משקל</vt:lpstr>
      <vt:lpstr>אנטרופיה ושיווי-משקל  </vt:lpstr>
      <vt:lpstr>  אנטרופיה ושיווי-משקל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"מכאן מתחיל הכול"</dc:title>
  <dc:creator>user</dc:creator>
  <cp:lastModifiedBy>Shelly Livne</cp:lastModifiedBy>
  <cp:revision>400</cp:revision>
  <dcterms:created xsi:type="dcterms:W3CDTF">2008-12-14T23:20:36Z</dcterms:created>
  <dcterms:modified xsi:type="dcterms:W3CDTF">2025-05-22T07:08:46Z</dcterms:modified>
</cp:coreProperties>
</file>