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2"/>
  </p:notesMasterIdLst>
  <p:sldIdLst>
    <p:sldId id="328" r:id="rId2"/>
    <p:sldId id="343" r:id="rId3"/>
    <p:sldId id="410" r:id="rId4"/>
    <p:sldId id="411" r:id="rId5"/>
    <p:sldId id="258" r:id="rId6"/>
    <p:sldId id="403" r:id="rId7"/>
    <p:sldId id="344" r:id="rId8"/>
    <p:sldId id="342" r:id="rId9"/>
    <p:sldId id="326" r:id="rId10"/>
    <p:sldId id="279" r:id="rId11"/>
    <p:sldId id="288" r:id="rId12"/>
    <p:sldId id="286" r:id="rId13"/>
    <p:sldId id="395" r:id="rId14"/>
    <p:sldId id="289" r:id="rId15"/>
    <p:sldId id="349" r:id="rId16"/>
    <p:sldId id="397" r:id="rId17"/>
    <p:sldId id="325" r:id="rId18"/>
    <p:sldId id="398" r:id="rId19"/>
    <p:sldId id="359" r:id="rId20"/>
    <p:sldId id="296" r:id="rId21"/>
    <p:sldId id="299" r:id="rId22"/>
    <p:sldId id="297" r:id="rId23"/>
    <p:sldId id="413" r:id="rId24"/>
    <p:sldId id="394" r:id="rId25"/>
    <p:sldId id="417" r:id="rId26"/>
    <p:sldId id="416" r:id="rId27"/>
    <p:sldId id="301" r:id="rId28"/>
    <p:sldId id="391" r:id="rId29"/>
    <p:sldId id="390" r:id="rId30"/>
    <p:sldId id="404" r:id="rId31"/>
    <p:sldId id="405" r:id="rId32"/>
    <p:sldId id="406" r:id="rId33"/>
    <p:sldId id="399" r:id="rId34"/>
    <p:sldId id="400" r:id="rId35"/>
    <p:sldId id="379" r:id="rId36"/>
    <p:sldId id="388" r:id="rId37"/>
    <p:sldId id="380" r:id="rId38"/>
    <p:sldId id="381" r:id="rId39"/>
    <p:sldId id="305" r:id="rId40"/>
    <p:sldId id="409" r:id="rId41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000"/>
    <a:srgbClr val="006600"/>
    <a:srgbClr val="0033CC"/>
    <a:srgbClr val="FFFBFB"/>
    <a:srgbClr val="FFF7F7"/>
    <a:srgbClr val="FFEFEF"/>
    <a:srgbClr val="FFE1E1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סגנון בהיר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571" autoAdjust="0"/>
    <p:restoredTop sz="94630" autoAdjust="0"/>
  </p:normalViewPr>
  <p:slideViewPr>
    <p:cSldViewPr>
      <p:cViewPr varScale="1">
        <p:scale>
          <a:sx n="76" d="100"/>
          <a:sy n="76" d="100"/>
        </p:scale>
        <p:origin x="29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7AF376-A512-4012-875C-A5484DA66657}" type="datetimeFigureOut">
              <a:rPr lang="he-IL"/>
              <a:pPr>
                <a:defRPr/>
              </a:pPr>
              <a:t>כ"ד/אייר/תשפ"ה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noProof="0"/>
              <a:t>לחץ כדי לערוך סגנונות טקסט של תבנית בסיס</a:t>
            </a:r>
          </a:p>
          <a:p>
            <a:pPr lvl="1"/>
            <a:r>
              <a:rPr lang="he-IL" noProof="0"/>
              <a:t>רמה שנייה</a:t>
            </a:r>
          </a:p>
          <a:p>
            <a:pPr lvl="2"/>
            <a:r>
              <a:rPr lang="he-IL" noProof="0"/>
              <a:t>רמה שלישית</a:t>
            </a:r>
          </a:p>
          <a:p>
            <a:pPr lvl="3"/>
            <a:r>
              <a:rPr lang="he-IL" noProof="0"/>
              <a:t>רמה רביעית</a:t>
            </a:r>
          </a:p>
          <a:p>
            <a:pPr lvl="4"/>
            <a:r>
              <a:rPr lang="he-IL" noProof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E1350E-08AB-41B8-A4DF-F0F607BA349A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/>
          </a:p>
        </p:txBody>
      </p:sp>
      <p:sp>
        <p:nvSpPr>
          <p:cNvPr id="23556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59FE74-0537-4663-BA9A-B59B64BCCB48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1461F9-A8EC-4CAA-845B-1B3796171703}" type="slidenum">
              <a:rPr lang="he-IL" smtClean="0"/>
              <a:pPr>
                <a:defRPr/>
              </a:pPr>
              <a:t>9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631E05-8F5A-43DD-A027-8C9955468D77}" type="slidenum">
              <a:rPr lang="he-IL" smtClean="0"/>
              <a:pPr>
                <a:defRPr/>
              </a:pPr>
              <a:t>17</a:t>
            </a:fld>
            <a:endParaRPr lang="he-I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E0C14-59B0-48F6-B6AF-69FA5FCBF85D}" type="datetimeFigureOut">
              <a:rPr lang="he-IL"/>
              <a:pPr>
                <a:defRPr/>
              </a:pPr>
              <a:t>כ"ד/אייר/תשפ"ה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686DE-6BD4-4B89-B56F-97D0D1A03C14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3ADC8-B666-418F-9FFD-345641815AF0}" type="datetimeFigureOut">
              <a:rPr lang="he-IL"/>
              <a:pPr>
                <a:defRPr/>
              </a:pPr>
              <a:t>כ"ד/אייר/תשפ"ה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51BEF-545E-42DB-A0BA-983E19C6EDDD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595B1-47BB-4B0A-B75D-584CD1A7B5A3}" type="datetimeFigureOut">
              <a:rPr lang="he-IL"/>
              <a:pPr>
                <a:defRPr/>
              </a:pPr>
              <a:t>כ"ד/אייר/תשפ"ה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6EBD4-AA2C-4F1A-B949-5A1D4302C713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AC639-CE9F-49F2-BE76-FDB2D1F4233B}" type="datetimeFigureOut">
              <a:rPr lang="he-IL"/>
              <a:pPr>
                <a:defRPr/>
              </a:pPr>
              <a:t>כ"ד/אייר/תשפ"ה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AA163-3299-446D-AB2C-BE9CDCD616BE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FCA3F-A4CE-43B1-A197-97C324862732}" type="datetimeFigureOut">
              <a:rPr lang="he-IL"/>
              <a:pPr>
                <a:defRPr/>
              </a:pPr>
              <a:t>כ"ד/אייר/תשפ"ה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C167D-DA1D-4EB5-AD83-EA543240740B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A399B-6CF9-4C9E-B884-0D6F9E7D1C7A}" type="datetimeFigureOut">
              <a:rPr lang="he-IL"/>
              <a:pPr>
                <a:defRPr/>
              </a:pPr>
              <a:t>כ"ד/אייר/תשפ"ה</a:t>
            </a:fld>
            <a:endParaRPr lang="he-IL" dirty="0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86EC4-6F0A-48A4-BF7A-B220A258B527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EDA73-AE7A-4C8F-BBD3-98FF071536A6}" type="datetimeFigureOut">
              <a:rPr lang="he-IL"/>
              <a:pPr>
                <a:defRPr/>
              </a:pPr>
              <a:t>כ"ד/אייר/תשפ"ה</a:t>
            </a:fld>
            <a:endParaRPr lang="he-IL" dirty="0"/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0FBCB-27D1-47E6-9E9E-21B2C38A80F3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5E203-9995-4027-8E4C-4CD9EF215AC3}" type="datetimeFigureOut">
              <a:rPr lang="he-IL"/>
              <a:pPr>
                <a:defRPr/>
              </a:pPr>
              <a:t>כ"ד/אייר/תשפ"ה</a:t>
            </a:fld>
            <a:endParaRPr lang="he-IL" dirty="0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060C5-0BFE-4960-AFFD-17C82B1300DD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C86CD-3279-4262-911D-DAD73F3CD945}" type="datetimeFigureOut">
              <a:rPr lang="he-IL"/>
              <a:pPr>
                <a:defRPr/>
              </a:pPr>
              <a:t>כ"ד/אייר/תשפ"ה</a:t>
            </a:fld>
            <a:endParaRPr lang="he-IL" dirty="0"/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37C0F-73D2-4F57-897E-110E39069705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8CDD5-6EA3-4F79-9C53-EE2282AEAF24}" type="datetimeFigureOut">
              <a:rPr lang="he-IL"/>
              <a:pPr>
                <a:defRPr/>
              </a:pPr>
              <a:t>כ"ד/אייר/תשפ"ה</a:t>
            </a:fld>
            <a:endParaRPr lang="he-IL" dirty="0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A1529-3BCB-4EA8-B035-4F181154C770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7DF90-DC07-4111-9E1C-6B50B1E1F358}" type="datetimeFigureOut">
              <a:rPr lang="he-IL"/>
              <a:pPr>
                <a:defRPr/>
              </a:pPr>
              <a:t>כ"ד/אייר/תשפ"ה</a:t>
            </a:fld>
            <a:endParaRPr lang="he-IL" dirty="0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E2DB2-11BF-4ADE-8CE4-161E1DF71D8B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5123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C5509F-402E-4E10-A7B7-8564AB60E33C}" type="datetimeFigureOut">
              <a:rPr lang="he-IL"/>
              <a:pPr>
                <a:defRPr/>
              </a:pPr>
              <a:t>כ"ד/אייר/תשפ"ה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57672E-C8AA-438F-B3E3-234AAE922A6F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Relationship Id="rId4" Type="http://schemas.openxmlformats.org/officeDocument/2006/relationships/slide" Target="slide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bespokecashmere.files.wordpress.com/2009/05/sisyphus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2895600"/>
          </a:xfrm>
        </p:spPr>
        <p:txBody>
          <a:bodyPr/>
          <a:lstStyle/>
          <a:p>
            <a:pPr>
              <a:defRPr/>
            </a:pPr>
            <a:r>
              <a:rPr lang="he-IL" sz="6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"הסדר" שבאי-סדר</a:t>
            </a:r>
            <a:br>
              <a:rPr lang="he-IL" sz="6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6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או</a:t>
            </a:r>
            <a:br>
              <a:rPr lang="he-IL" sz="6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6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לדעת יותר על אנטרופיה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295400" y="480060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he-I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אוטיליה</a:t>
            </a:r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רוזנברג</a:t>
            </a:r>
          </a:p>
          <a:p>
            <a:pPr>
              <a:defRPr/>
            </a:pPr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תשע"א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כותרת 7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תהליכים ספונטניים </a:t>
            </a:r>
            <a:r>
              <a:rPr lang="he-IL" sz="28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</a:p>
        </p:txBody>
      </p:sp>
      <p:sp>
        <p:nvSpPr>
          <p:cNvPr id="7" name="מציין מיקום תוכן 6"/>
          <p:cNvSpPr>
            <a:spLocks noGrp="1"/>
          </p:cNvSpPr>
          <p:nvPr>
            <p:ph sz="half" idx="2"/>
          </p:nvPr>
        </p:nvSpPr>
        <p:spPr>
          <a:xfrm>
            <a:off x="4267200" y="1447800"/>
            <a:ext cx="4495800" cy="1219200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he-IL" dirty="0"/>
              <a:t> </a:t>
            </a:r>
            <a:r>
              <a:rPr lang="he-IL" dirty="0">
                <a:cs typeface="+mj-cs"/>
              </a:rPr>
              <a:t>גז </a:t>
            </a:r>
            <a:r>
              <a:rPr lang="he-IL" dirty="0">
                <a:solidFill>
                  <a:srgbClr val="C00000"/>
                </a:solidFill>
                <a:cs typeface="+mj-cs"/>
              </a:rPr>
              <a:t>מתפשט</a:t>
            </a:r>
            <a:r>
              <a:rPr lang="he-IL" dirty="0">
                <a:cs typeface="+mj-cs"/>
              </a:rPr>
              <a:t> וטופס את כל נפח </a:t>
            </a:r>
          </a:p>
          <a:p>
            <a:pPr>
              <a:buFont typeface="Arial" pitchFamily="34" charset="0"/>
              <a:buNone/>
              <a:defRPr/>
            </a:pPr>
            <a:r>
              <a:rPr lang="he-IL" dirty="0">
                <a:cs typeface="+mj-cs"/>
              </a:rPr>
              <a:t>הכלי בו הוא נמצא.</a:t>
            </a:r>
          </a:p>
          <a:p>
            <a:pPr>
              <a:defRPr/>
            </a:pPr>
            <a:endParaRPr lang="he-IL" dirty="0">
              <a:cs typeface="+mj-cs"/>
            </a:endParaRPr>
          </a:p>
          <a:p>
            <a:pPr>
              <a:buFont typeface="Arial" pitchFamily="34" charset="0"/>
              <a:buNone/>
              <a:defRPr/>
            </a:pPr>
            <a:r>
              <a:rPr lang="he-IL" dirty="0">
                <a:cs typeface="+mj-cs"/>
              </a:rPr>
              <a:t> </a:t>
            </a:r>
          </a:p>
        </p:txBody>
      </p:sp>
      <p:graphicFrame>
        <p:nvGraphicFramePr>
          <p:cNvPr id="1026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532186"/>
              </p:ext>
            </p:extLst>
          </p:nvPr>
        </p:nvGraphicFramePr>
        <p:xfrm>
          <a:off x="685800" y="1600200"/>
          <a:ext cx="3205163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209524" imgH="3924848" progId="">
                  <p:embed/>
                </p:oleObj>
              </mc:Choice>
              <mc:Fallback>
                <p:oleObj r:id="rId2" imgW="3209524" imgH="3924848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00200"/>
                        <a:ext cx="3205163" cy="441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תמונה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5309" t="5001" r="2691" b="4999"/>
          <a:stretch/>
        </p:blipFill>
        <p:spPr bwMode="auto">
          <a:xfrm>
            <a:off x="4724400" y="4648201"/>
            <a:ext cx="396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352800"/>
            <a:ext cx="2133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sz="2800">
                <a:solidFill>
                  <a:srgbClr val="C00000"/>
                </a:solidFill>
              </a:rPr>
              <a:t>ערבוב</a:t>
            </a:r>
            <a:r>
              <a:rPr lang="he-IL" sz="2800"/>
              <a:t> גזים</a:t>
            </a:r>
          </a:p>
          <a:p>
            <a:pPr algn="ctr"/>
            <a:endParaRPr lang="he-IL"/>
          </a:p>
        </p:txBody>
      </p:sp>
      <p:sp>
        <p:nvSpPr>
          <p:cNvPr id="33" name="חץ למטה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0" y="4038600"/>
            <a:ext cx="304800" cy="45720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34" name="חץ למטה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343400" y="1981200"/>
            <a:ext cx="381000" cy="68580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תהליכים ספונטניים </a:t>
            </a:r>
            <a:r>
              <a:rPr lang="he-IL" sz="32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</a:t>
            </a:r>
            <a:endParaRPr lang="he-IL" sz="4000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מציין מיקום תוכן 8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00600"/>
          </a:xfrm>
        </p:spPr>
        <p:txBody>
          <a:bodyPr/>
          <a:lstStyle/>
          <a:p>
            <a:pPr algn="l">
              <a:buFont typeface="Arial" pitchFamily="34" charset="0"/>
              <a:buNone/>
            </a:pPr>
            <a:r>
              <a:rPr lang="en-US">
                <a:cs typeface="Times New Roman" pitchFamily="18" charset="0"/>
              </a:rPr>
              <a:t>H</a:t>
            </a:r>
            <a:r>
              <a:rPr lang="en-US" baseline="-25000">
                <a:cs typeface="Times New Roman" pitchFamily="18" charset="0"/>
              </a:rPr>
              <a:t>2(g)</a:t>
            </a:r>
            <a:r>
              <a:rPr lang="en-US">
                <a:cs typeface="Times New Roman" pitchFamily="18" charset="0"/>
              </a:rPr>
              <a:t>  + Cl</a:t>
            </a:r>
            <a:r>
              <a:rPr lang="en-US" baseline="-25000">
                <a:cs typeface="Times New Roman" pitchFamily="18" charset="0"/>
              </a:rPr>
              <a:t>2(g)</a:t>
            </a:r>
            <a:r>
              <a:rPr lang="en-US">
                <a:cs typeface="Times New Roman" pitchFamily="18" charset="0"/>
              </a:rPr>
              <a:t>  →  2HCl</a:t>
            </a:r>
            <a:r>
              <a:rPr lang="en-US" baseline="-25000">
                <a:cs typeface="Times New Roman" pitchFamily="18" charset="0"/>
              </a:rPr>
              <a:t>(g)</a:t>
            </a:r>
            <a:r>
              <a:rPr lang="en-US">
                <a:cs typeface="Times New Roman" pitchFamily="18" charset="0"/>
              </a:rPr>
              <a:t>   </a:t>
            </a:r>
            <a:r>
              <a:rPr lang="en-US">
                <a:cs typeface="Times New Roman" pitchFamily="18" charset="0"/>
                <a:sym typeface="Symbol" pitchFamily="18" charset="2"/>
              </a:rPr>
              <a:t></a:t>
            </a:r>
            <a:r>
              <a:rPr lang="en-US">
                <a:cs typeface="Times New Roman" pitchFamily="18" charset="0"/>
              </a:rPr>
              <a:t>H</a:t>
            </a:r>
            <a:r>
              <a:rPr lang="en-US" baseline="30000">
                <a:cs typeface="Times New Roman" pitchFamily="18" charset="0"/>
              </a:rPr>
              <a:t>0</a:t>
            </a:r>
            <a:r>
              <a:rPr lang="en-US">
                <a:cs typeface="Times New Roman" pitchFamily="18" charset="0"/>
              </a:rPr>
              <a:t>&lt; 0 </a:t>
            </a:r>
          </a:p>
          <a:p>
            <a:pPr algn="l">
              <a:buFont typeface="Arial" pitchFamily="34" charset="0"/>
              <a:buNone/>
            </a:pPr>
            <a:r>
              <a:rPr lang="en-US">
                <a:cs typeface="Times New Roman" pitchFamily="18" charset="0"/>
              </a:rPr>
              <a:t> </a:t>
            </a:r>
          </a:p>
          <a:p>
            <a:pPr algn="l">
              <a:buFont typeface="Arial" pitchFamily="34" charset="0"/>
              <a:buNone/>
            </a:pPr>
            <a:r>
              <a:rPr lang="en-US">
                <a:cs typeface="Times New Roman" pitchFamily="18" charset="0"/>
              </a:rPr>
              <a:t>LiCl</a:t>
            </a:r>
            <a:r>
              <a:rPr lang="en-US" baseline="-25000">
                <a:cs typeface="Times New Roman" pitchFamily="18" charset="0"/>
              </a:rPr>
              <a:t>(s)</a:t>
            </a:r>
            <a:r>
              <a:rPr lang="en-US">
                <a:cs typeface="Times New Roman" pitchFamily="18" charset="0"/>
              </a:rPr>
              <a:t> → Li</a:t>
            </a:r>
            <a:r>
              <a:rPr lang="en-US" baseline="30000">
                <a:cs typeface="Times New Roman" pitchFamily="18" charset="0"/>
              </a:rPr>
              <a:t>+</a:t>
            </a:r>
            <a:r>
              <a:rPr lang="en-US" baseline="-25000">
                <a:cs typeface="Times New Roman" pitchFamily="18" charset="0"/>
              </a:rPr>
              <a:t>(aq)</a:t>
            </a:r>
            <a:r>
              <a:rPr lang="en-US">
                <a:cs typeface="Times New Roman" pitchFamily="18" charset="0"/>
              </a:rPr>
              <a:t> + Cl</a:t>
            </a:r>
            <a:r>
              <a:rPr lang="en-US" baseline="30000">
                <a:cs typeface="Times New Roman" pitchFamily="18" charset="0"/>
                <a:sym typeface="Symbol" pitchFamily="18" charset="2"/>
              </a:rPr>
              <a:t></a:t>
            </a:r>
            <a:r>
              <a:rPr lang="en-US" baseline="-25000">
                <a:cs typeface="Times New Roman" pitchFamily="18" charset="0"/>
              </a:rPr>
              <a:t>(aq)      </a:t>
            </a:r>
            <a:r>
              <a:rPr lang="en-US">
                <a:cs typeface="Times New Roman" pitchFamily="18" charset="0"/>
                <a:sym typeface="Symbol" pitchFamily="18" charset="2"/>
              </a:rPr>
              <a:t></a:t>
            </a:r>
            <a:r>
              <a:rPr lang="en-US">
                <a:cs typeface="Times New Roman" pitchFamily="18" charset="0"/>
              </a:rPr>
              <a:t>H</a:t>
            </a:r>
            <a:r>
              <a:rPr lang="en-US" baseline="30000">
                <a:cs typeface="Times New Roman" pitchFamily="18" charset="0"/>
              </a:rPr>
              <a:t>0</a:t>
            </a:r>
            <a:r>
              <a:rPr lang="en-US">
                <a:cs typeface="Times New Roman" pitchFamily="18" charset="0"/>
              </a:rPr>
              <a:t> &lt;0</a:t>
            </a:r>
          </a:p>
          <a:p>
            <a:pPr algn="l">
              <a:buFont typeface="Arial" pitchFamily="34" charset="0"/>
              <a:buNone/>
            </a:pPr>
            <a:r>
              <a:rPr lang="en-US">
                <a:cs typeface="Times New Roman" pitchFamily="18" charset="0"/>
              </a:rPr>
              <a:t> </a:t>
            </a:r>
          </a:p>
          <a:p>
            <a:pPr algn="l">
              <a:buFont typeface="Arial" pitchFamily="34" charset="0"/>
              <a:buNone/>
            </a:pPr>
            <a:r>
              <a:rPr lang="en-US">
                <a:cs typeface="Times New Roman" pitchFamily="18" charset="0"/>
              </a:rPr>
              <a:t>KCl</a:t>
            </a:r>
            <a:r>
              <a:rPr lang="en-US" baseline="-25000">
                <a:cs typeface="Times New Roman" pitchFamily="18" charset="0"/>
              </a:rPr>
              <a:t>(s)</a:t>
            </a:r>
            <a:r>
              <a:rPr lang="en-US">
                <a:cs typeface="Times New Roman" pitchFamily="18" charset="0"/>
              </a:rPr>
              <a:t>  → K</a:t>
            </a:r>
            <a:r>
              <a:rPr lang="en-US" baseline="30000">
                <a:cs typeface="Times New Roman" pitchFamily="18" charset="0"/>
              </a:rPr>
              <a:t>+</a:t>
            </a:r>
            <a:r>
              <a:rPr lang="en-US" baseline="-25000">
                <a:cs typeface="Times New Roman" pitchFamily="18" charset="0"/>
              </a:rPr>
              <a:t>(aq)</a:t>
            </a:r>
            <a:r>
              <a:rPr lang="en-US">
                <a:cs typeface="Times New Roman" pitchFamily="18" charset="0"/>
              </a:rPr>
              <a:t>  + Cl</a:t>
            </a:r>
            <a:r>
              <a:rPr lang="en-US" baseline="30000">
                <a:cs typeface="Times New Roman" pitchFamily="18" charset="0"/>
                <a:sym typeface="Symbol" pitchFamily="18" charset="2"/>
              </a:rPr>
              <a:t></a:t>
            </a:r>
            <a:r>
              <a:rPr lang="en-US" baseline="-25000">
                <a:cs typeface="Times New Roman" pitchFamily="18" charset="0"/>
              </a:rPr>
              <a:t>(aq)</a:t>
            </a:r>
            <a:r>
              <a:rPr lang="en-US">
                <a:cs typeface="Times New Roman" pitchFamily="18" charset="0"/>
              </a:rPr>
              <a:t>    </a:t>
            </a:r>
            <a:r>
              <a:rPr lang="en-US">
                <a:cs typeface="Times New Roman" pitchFamily="18" charset="0"/>
                <a:sym typeface="Symbol" pitchFamily="18" charset="2"/>
              </a:rPr>
              <a:t></a:t>
            </a:r>
            <a:r>
              <a:rPr lang="en-US">
                <a:cs typeface="Times New Roman" pitchFamily="18" charset="0"/>
              </a:rPr>
              <a:t>H</a:t>
            </a:r>
            <a:r>
              <a:rPr lang="en-US" baseline="30000">
                <a:cs typeface="Times New Roman" pitchFamily="18" charset="0"/>
              </a:rPr>
              <a:t>0</a:t>
            </a:r>
            <a:r>
              <a:rPr lang="en-US">
                <a:cs typeface="Times New Roman" pitchFamily="18" charset="0"/>
              </a:rPr>
              <a:t>&gt;0</a:t>
            </a:r>
          </a:p>
          <a:p>
            <a:pPr algn="l">
              <a:buFont typeface="Arial" pitchFamily="34" charset="0"/>
              <a:buNone/>
            </a:pPr>
            <a:r>
              <a:rPr lang="en-US">
                <a:cs typeface="Times New Roman" pitchFamily="18" charset="0"/>
              </a:rPr>
              <a:t> </a:t>
            </a:r>
          </a:p>
          <a:p>
            <a:pPr algn="l">
              <a:buFont typeface="Arial" pitchFamily="34" charset="0"/>
              <a:buNone/>
            </a:pPr>
            <a:r>
              <a:rPr lang="en-US">
                <a:cs typeface="Times New Roman" pitchFamily="18" charset="0"/>
              </a:rPr>
              <a:t>Ba(OH)</a:t>
            </a:r>
            <a:r>
              <a:rPr lang="en-US" baseline="-25000">
                <a:cs typeface="Times New Roman" pitchFamily="18" charset="0"/>
              </a:rPr>
              <a:t>2(s)</a:t>
            </a:r>
            <a:r>
              <a:rPr lang="en-US">
                <a:cs typeface="Times New Roman" pitchFamily="18" charset="0"/>
                <a:sym typeface="Symbol" pitchFamily="18" charset="2"/>
              </a:rPr>
              <a:t></a:t>
            </a:r>
            <a:r>
              <a:rPr lang="en-US">
                <a:cs typeface="Times New Roman" pitchFamily="18" charset="0"/>
              </a:rPr>
              <a:t>8H</a:t>
            </a:r>
            <a:r>
              <a:rPr lang="en-US" baseline="-25000">
                <a:cs typeface="Times New Roman" pitchFamily="18" charset="0"/>
              </a:rPr>
              <a:t>2</a:t>
            </a:r>
            <a:r>
              <a:rPr lang="en-US">
                <a:cs typeface="Times New Roman" pitchFamily="18" charset="0"/>
              </a:rPr>
              <a:t>O</a:t>
            </a:r>
            <a:r>
              <a:rPr lang="en-US" baseline="-25000">
                <a:cs typeface="Times New Roman" pitchFamily="18" charset="0"/>
              </a:rPr>
              <a:t>(s)</a:t>
            </a:r>
            <a:r>
              <a:rPr lang="en-US">
                <a:cs typeface="Times New Roman" pitchFamily="18" charset="0"/>
              </a:rPr>
              <a:t>  + 2NH</a:t>
            </a:r>
            <a:r>
              <a:rPr lang="en-US" baseline="-25000">
                <a:cs typeface="Times New Roman" pitchFamily="18" charset="0"/>
              </a:rPr>
              <a:t>4</a:t>
            </a:r>
            <a:r>
              <a:rPr lang="en-US">
                <a:cs typeface="Times New Roman" pitchFamily="18" charset="0"/>
              </a:rPr>
              <a:t>SCN</a:t>
            </a:r>
            <a:r>
              <a:rPr lang="en-US" baseline="-25000">
                <a:cs typeface="Times New Roman" pitchFamily="18" charset="0"/>
              </a:rPr>
              <a:t>(s)</a:t>
            </a:r>
            <a:r>
              <a:rPr lang="en-US">
                <a:cs typeface="Times New Roman" pitchFamily="18" charset="0"/>
              </a:rPr>
              <a:t> →</a:t>
            </a:r>
          </a:p>
          <a:p>
            <a:pPr algn="l" rtl="0">
              <a:buFont typeface="Arial" pitchFamily="34" charset="0"/>
              <a:buNone/>
            </a:pPr>
            <a:r>
              <a:rPr lang="en-US" baseline="-25000">
                <a:cs typeface="Times New Roman" pitchFamily="18" charset="0"/>
              </a:rPr>
              <a:t> </a:t>
            </a:r>
            <a:r>
              <a:rPr lang="he-IL" baseline="-25000"/>
              <a:t>		</a:t>
            </a:r>
            <a:r>
              <a:rPr lang="en-US">
                <a:cs typeface="Times New Roman" pitchFamily="18" charset="0"/>
              </a:rPr>
              <a:t> Ba(SCN)</a:t>
            </a:r>
            <a:r>
              <a:rPr lang="en-US" baseline="-25000">
                <a:cs typeface="Times New Roman" pitchFamily="18" charset="0"/>
              </a:rPr>
              <a:t>2(s) </a:t>
            </a:r>
            <a:r>
              <a:rPr lang="en-US">
                <a:cs typeface="Times New Roman" pitchFamily="18" charset="0"/>
              </a:rPr>
              <a:t>+ 2NH</a:t>
            </a:r>
            <a:r>
              <a:rPr lang="en-US" baseline="-25000">
                <a:cs typeface="Times New Roman" pitchFamily="18" charset="0"/>
              </a:rPr>
              <a:t>3(g)</a:t>
            </a:r>
            <a:r>
              <a:rPr lang="en-US">
                <a:cs typeface="Times New Roman" pitchFamily="18" charset="0"/>
              </a:rPr>
              <a:t> +10H</a:t>
            </a:r>
            <a:r>
              <a:rPr lang="en-US" baseline="-25000">
                <a:cs typeface="Times New Roman" pitchFamily="18" charset="0"/>
              </a:rPr>
              <a:t>2</a:t>
            </a:r>
            <a:r>
              <a:rPr lang="en-US">
                <a:cs typeface="Times New Roman" pitchFamily="18" charset="0"/>
              </a:rPr>
              <a:t>O</a:t>
            </a:r>
            <a:r>
              <a:rPr lang="en-US" baseline="-25000">
                <a:cs typeface="Times New Roman" pitchFamily="18" charset="0"/>
              </a:rPr>
              <a:t>(l)     </a:t>
            </a:r>
            <a:r>
              <a:rPr lang="en-US">
                <a:cs typeface="Times New Roman" pitchFamily="18" charset="0"/>
                <a:sym typeface="Symbol" pitchFamily="18" charset="2"/>
              </a:rPr>
              <a:t></a:t>
            </a:r>
            <a:r>
              <a:rPr lang="en-US">
                <a:cs typeface="Times New Roman" pitchFamily="18" charset="0"/>
              </a:rPr>
              <a:t>H</a:t>
            </a:r>
            <a:r>
              <a:rPr lang="en-US" baseline="30000">
                <a:cs typeface="Times New Roman" pitchFamily="18" charset="0"/>
              </a:rPr>
              <a:t>0</a:t>
            </a:r>
            <a:r>
              <a:rPr lang="en-US">
                <a:cs typeface="Times New Roman" pitchFamily="18" charset="0"/>
              </a:rPr>
              <a:t> &gt;0 </a:t>
            </a:r>
            <a:r>
              <a:rPr lang="he-IL" baseline="-25000"/>
              <a:t>				</a:t>
            </a:r>
            <a:endParaRPr lang="en-US"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r>
              <a:rPr lang="en-US">
                <a:cs typeface="Times New Roman" pitchFamily="18" charset="0"/>
              </a:rPr>
              <a:t>   </a:t>
            </a:r>
            <a:endParaRPr lang="he-IL"/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600200" y="266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/>
              <a:t>מים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676400" y="38862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/>
              <a:t>מים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כותרת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מה משותף לתהליכים ספונטניים ?</a:t>
            </a:r>
          </a:p>
        </p:txBody>
      </p:sp>
      <p:sp>
        <p:nvSpPr>
          <p:cNvPr id="2048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0" y="1676400"/>
            <a:ext cx="4332288" cy="46482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he-IL" dirty="0"/>
              <a:t> בתהליכים ספונטניים  הן</a:t>
            </a:r>
          </a:p>
          <a:p>
            <a:pPr>
              <a:buFont typeface="Arial" pitchFamily="34" charset="0"/>
              <a:buNone/>
              <a:defRPr/>
            </a:pPr>
            <a:r>
              <a:rPr lang="he-IL" dirty="0"/>
              <a:t>האנרגיה והן חלקיקי החומר</a:t>
            </a:r>
          </a:p>
          <a:p>
            <a:pPr>
              <a:buFont typeface="Arial" pitchFamily="34" charset="0"/>
              <a:buNone/>
              <a:defRPr/>
            </a:pPr>
            <a:r>
              <a:rPr lang="he-IL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נוטים </a:t>
            </a:r>
            <a:r>
              <a:rPr lang="he-I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להתפזר.</a:t>
            </a:r>
            <a:r>
              <a:rPr lang="he-IL" dirty="0"/>
              <a:t> </a:t>
            </a:r>
          </a:p>
          <a:p>
            <a:pPr>
              <a:buFont typeface="Arial" pitchFamily="34" charset="0"/>
              <a:buNone/>
              <a:defRPr/>
            </a:pPr>
            <a:endParaRPr lang="he-IL" dirty="0"/>
          </a:p>
          <a:p>
            <a:pPr>
              <a:buFont typeface="Arial" pitchFamily="34" charset="0"/>
              <a:buNone/>
              <a:defRPr/>
            </a:pPr>
            <a:endParaRPr lang="he-IL" dirty="0"/>
          </a:p>
          <a:p>
            <a:pPr>
              <a:buFont typeface="Arial" pitchFamily="34" charset="0"/>
              <a:buNone/>
              <a:defRPr/>
            </a:pPr>
            <a:r>
              <a:rPr lang="he-IL" dirty="0"/>
              <a:t>בתהליכים ספונטניים יש </a:t>
            </a:r>
            <a:r>
              <a:rPr lang="he-IL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עליה</a:t>
            </a:r>
          </a:p>
          <a:p>
            <a:pPr>
              <a:buFont typeface="Arial" pitchFamily="34" charset="0"/>
              <a:buNone/>
              <a:defRPr/>
            </a:pPr>
            <a:r>
              <a:rPr lang="he-IL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באי-סדר</a:t>
            </a:r>
            <a:r>
              <a:rPr lang="he-IL" b="1" dirty="0"/>
              <a:t> </a:t>
            </a:r>
            <a:r>
              <a:rPr lang="he-IL" dirty="0"/>
              <a:t>כתוצאה מהנטייה</a:t>
            </a:r>
          </a:p>
          <a:p>
            <a:pPr>
              <a:buFont typeface="Arial" pitchFamily="34" charset="0"/>
              <a:buNone/>
              <a:defRPr/>
            </a:pPr>
            <a:r>
              <a:rPr lang="he-IL" dirty="0"/>
              <a:t>של האנרגיה ושל חלקיקי </a:t>
            </a:r>
          </a:p>
          <a:p>
            <a:pPr>
              <a:buFont typeface="Arial" pitchFamily="34" charset="0"/>
              <a:buNone/>
              <a:defRPr/>
            </a:pPr>
            <a:r>
              <a:rPr lang="he-IL" dirty="0"/>
              <a:t>החומר להתפזר.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4114800" cy="46482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he-IL" dirty="0"/>
              <a:t>תהליכים ספונטניים עשויים</a:t>
            </a:r>
          </a:p>
          <a:p>
            <a:pPr>
              <a:buFont typeface="Arial" pitchFamily="34" charset="0"/>
              <a:buNone/>
              <a:defRPr/>
            </a:pPr>
            <a:r>
              <a:rPr lang="he-IL" dirty="0"/>
              <a:t>להיות  </a:t>
            </a:r>
            <a:r>
              <a:rPr lang="he-IL" dirty="0" err="1"/>
              <a:t>אקסותרמיים</a:t>
            </a:r>
            <a:r>
              <a:rPr lang="he-IL" dirty="0"/>
              <a:t>,</a:t>
            </a:r>
          </a:p>
          <a:p>
            <a:pPr>
              <a:buFont typeface="Arial" pitchFamily="34" charset="0"/>
              <a:buNone/>
              <a:defRPr/>
            </a:pPr>
            <a:r>
              <a:rPr lang="he-IL" dirty="0" err="1"/>
              <a:t>אנדותרמיים</a:t>
            </a:r>
            <a:r>
              <a:rPr lang="he-IL" dirty="0"/>
              <a:t> או </a:t>
            </a:r>
            <a:r>
              <a:rPr lang="he-IL" dirty="0" err="1"/>
              <a:t>אתרמיים</a:t>
            </a:r>
            <a:r>
              <a:rPr lang="he-IL" dirty="0"/>
              <a:t>.</a:t>
            </a:r>
          </a:p>
          <a:p>
            <a:pPr>
              <a:buFont typeface="Arial" pitchFamily="34" charset="0"/>
              <a:buNone/>
              <a:defRPr/>
            </a:pPr>
            <a:endParaRPr lang="he-IL" dirty="0"/>
          </a:p>
          <a:p>
            <a:pPr>
              <a:buFont typeface="Arial" pitchFamily="34" charset="0"/>
              <a:buNone/>
              <a:defRPr/>
            </a:pPr>
            <a:endParaRPr lang="he-IL" dirty="0"/>
          </a:p>
          <a:p>
            <a:pPr>
              <a:buFont typeface="Arial" pitchFamily="34" charset="0"/>
              <a:buNone/>
              <a:defRPr/>
            </a:pPr>
            <a:r>
              <a:rPr lang="he-IL" dirty="0"/>
              <a:t>שינוי האנתלפיה  </a:t>
            </a:r>
            <a:r>
              <a:rPr lang="he-IL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Symbol" pitchFamily="18" charset="2"/>
              </a:rPr>
              <a:t></a:t>
            </a:r>
            <a:r>
              <a:rPr lang="en-US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</a:t>
            </a:r>
            <a:r>
              <a:rPr lang="he-IL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None/>
              <a:defRPr/>
            </a:pPr>
            <a:r>
              <a:rPr lang="he-IL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אינו הגורם הבלעדי </a:t>
            </a:r>
            <a:r>
              <a:rPr lang="he-IL" dirty="0"/>
              <a:t>הקובע </a:t>
            </a:r>
          </a:p>
          <a:p>
            <a:pPr>
              <a:buFont typeface="Arial" pitchFamily="34" charset="0"/>
              <a:buNone/>
              <a:defRPr/>
            </a:pPr>
            <a:r>
              <a:rPr lang="he-IL" dirty="0"/>
              <a:t>את הספונטניות של התהליך.</a:t>
            </a:r>
          </a:p>
        </p:txBody>
      </p:sp>
      <p:sp>
        <p:nvSpPr>
          <p:cNvPr id="6" name="חץ למטה 5" descr="חץ"/>
          <p:cNvSpPr/>
          <p:nvPr/>
        </p:nvSpPr>
        <p:spPr>
          <a:xfrm>
            <a:off x="6553200" y="3429000"/>
            <a:ext cx="304800" cy="609600"/>
          </a:xfrm>
          <a:prstGeom prst="downArrow">
            <a:avLst/>
          </a:prstGeom>
          <a:solidFill>
            <a:srgbClr val="D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7" name="חץ למטה 6" descr="חץ"/>
          <p:cNvSpPr/>
          <p:nvPr/>
        </p:nvSpPr>
        <p:spPr>
          <a:xfrm>
            <a:off x="2362200" y="3429000"/>
            <a:ext cx="304800" cy="609600"/>
          </a:xfrm>
          <a:prstGeom prst="downArrow">
            <a:avLst/>
          </a:prstGeom>
          <a:solidFill>
            <a:srgbClr val="D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28600" y="1524000"/>
            <a:ext cx="8382000" cy="2003425"/>
          </a:xfrm>
        </p:spPr>
        <p:txBody>
          <a:bodyPr/>
          <a:lstStyle/>
          <a:p>
            <a:pPr>
              <a:defRPr/>
            </a:pPr>
            <a:r>
              <a:rPr lang="he-I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בתרמודינמיקה</a:t>
            </a:r>
            <a:r>
              <a:rPr lang="he-I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המדד הכמותי למידת האי-סדר במערכת מכונה בשם </a:t>
            </a:r>
            <a:br>
              <a:rPr lang="he-IL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he-IL" b="1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609600" y="3124200"/>
            <a:ext cx="7924800" cy="990600"/>
          </a:xfrm>
        </p:spPr>
        <p:txBody>
          <a:bodyPr/>
          <a:lstStyle/>
          <a:p>
            <a:pPr>
              <a:defRPr/>
            </a:pPr>
            <a:r>
              <a:rPr lang="he-IL" sz="54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אנטרופיה, </a:t>
            </a:r>
            <a:r>
              <a:rPr lang="en-US" sz="54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he-IL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029200"/>
            <a:ext cx="8686800" cy="5238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he-IL" sz="2800" dirty="0"/>
              <a:t>האנטרופיה,כגודל </a:t>
            </a:r>
            <a:r>
              <a:rPr lang="he-IL" sz="2800" dirty="0" err="1"/>
              <a:t>תרמודינמי</a:t>
            </a:r>
            <a:r>
              <a:rPr lang="he-IL" sz="2800" dirty="0"/>
              <a:t>, היא המדד לאי-סדר </a:t>
            </a:r>
            <a:r>
              <a:rPr lang="he-IL" sz="28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מיקרוסקופי.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האנטרופיה כמדד לאי-סדר מיקרוסקופי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724400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he-IL" dirty="0"/>
          </a:p>
          <a:p>
            <a:pPr>
              <a:spcAft>
                <a:spcPts val="1800"/>
              </a:spcAft>
              <a:buFont typeface="Arial" pitchFamily="34" charset="0"/>
              <a:buNone/>
              <a:defRPr/>
            </a:pPr>
            <a:r>
              <a:rPr lang="he-IL" dirty="0"/>
              <a:t>יש שני "סוגים" של אי-סדר :</a:t>
            </a:r>
          </a:p>
          <a:p>
            <a:pPr marL="514350" indent="-514350">
              <a:buFont typeface="Arial" pitchFamily="34" charset="0"/>
              <a:buNone/>
              <a:defRPr/>
            </a:pPr>
            <a:r>
              <a:rPr lang="he-IL" dirty="0"/>
              <a:t>1. אי סדר שנובע </a:t>
            </a:r>
            <a:r>
              <a:rPr lang="he-IL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מפיזור האנרגיה </a:t>
            </a:r>
            <a:r>
              <a:rPr lang="he-IL" dirty="0"/>
              <a:t>בין חלקיקי החומר.</a:t>
            </a:r>
          </a:p>
          <a:p>
            <a:pPr marL="514350" indent="-514350">
              <a:spcAft>
                <a:spcPts val="1800"/>
              </a:spcAft>
              <a:buFont typeface="Arial" pitchFamily="34" charset="0"/>
              <a:buNone/>
              <a:defRPr/>
            </a:pPr>
            <a:r>
              <a:rPr lang="he-IL" dirty="0"/>
              <a:t>    (</a:t>
            </a:r>
            <a:r>
              <a:rPr lang="en-US" dirty="0"/>
              <a:t>thermal disorder</a:t>
            </a:r>
            <a:r>
              <a:rPr lang="he-IL" dirty="0"/>
              <a:t>)</a:t>
            </a:r>
          </a:p>
          <a:p>
            <a:pPr marL="514350" indent="-514350">
              <a:buFont typeface="Arial" pitchFamily="34" charset="0"/>
              <a:buNone/>
              <a:defRPr/>
            </a:pPr>
            <a:r>
              <a:rPr lang="he-IL" dirty="0"/>
              <a:t>2. אי סדר שנובע </a:t>
            </a:r>
            <a:r>
              <a:rPr lang="he-IL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מפיזור (מיקום) החלקיקים </a:t>
            </a:r>
            <a:r>
              <a:rPr lang="he-IL" dirty="0"/>
              <a:t>במרחב.</a:t>
            </a:r>
          </a:p>
          <a:p>
            <a:pPr marL="514350" indent="-514350">
              <a:buFont typeface="Arial" pitchFamily="34" charset="0"/>
              <a:buNone/>
              <a:defRPr/>
            </a:pPr>
            <a:r>
              <a:rPr lang="he-IL" dirty="0"/>
              <a:t>    </a:t>
            </a:r>
            <a:r>
              <a:rPr lang="en-US" dirty="0"/>
              <a:t>positional disorder)</a:t>
            </a:r>
            <a:r>
              <a:rPr lang="he-IL" dirty="0"/>
              <a:t>)</a:t>
            </a:r>
          </a:p>
          <a:p>
            <a:pPr>
              <a:buFont typeface="Arial" pitchFamily="34" charset="0"/>
              <a:buNone/>
              <a:defRPr/>
            </a:pPr>
            <a:endParaRPr lang="he-IL" dirty="0"/>
          </a:p>
          <a:p>
            <a:pPr>
              <a:buFont typeface="Arial" pitchFamily="34" charset="0"/>
              <a:buNone/>
              <a:defRPr/>
            </a:pPr>
            <a:endParaRPr lang="he-IL" dirty="0"/>
          </a:p>
          <a:p>
            <a:pPr>
              <a:buFont typeface="Arial" pitchFamily="34" charset="0"/>
              <a:buNone/>
              <a:defRPr/>
            </a:pPr>
            <a:endParaRPr lang="he-IL" dirty="0"/>
          </a:p>
          <a:p>
            <a:pPr>
              <a:buFont typeface="Arial" pitchFamily="34" charset="0"/>
              <a:buNone/>
              <a:defRPr/>
            </a:pP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6477000" cy="1143000"/>
          </a:xfrm>
        </p:spPr>
        <p:txBody>
          <a:bodyPr/>
          <a:lstStyle/>
          <a:p>
            <a:pPr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אי-סדר ופיזור אנרגיה</a:t>
            </a:r>
          </a:p>
        </p:txBody>
      </p:sp>
      <p:pic>
        <p:nvPicPr>
          <p:cNvPr id="3" name="תמונה 2" descr="חלקיקים ברמות אנרגיה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990600"/>
            <a:ext cx="7696200" cy="1905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4" name="תמונה 3" descr="חלקיקים ברמות אנרגיה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2895600"/>
            <a:ext cx="7696200" cy="208121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5" name="תמונה 4" descr="חלקיקים ברמות אנרגיה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5005388"/>
            <a:ext cx="7747000" cy="1852612"/>
          </a:xfrm>
          <a:prstGeom prst="rect">
            <a:avLst/>
          </a:prstGeom>
          <a:solidFill>
            <a:srgbClr val="FFF7F7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0" y="990600"/>
            <a:ext cx="39624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e-IL" sz="2000"/>
          </a:p>
          <a:p>
            <a:r>
              <a:rPr lang="en-US" sz="2000"/>
              <a:t>A</a:t>
            </a:r>
            <a:r>
              <a:rPr lang="he-IL" sz="2000"/>
              <a:t> –</a:t>
            </a:r>
            <a:r>
              <a:rPr lang="en-US" sz="2000"/>
              <a:t>F</a:t>
            </a:r>
            <a:r>
              <a:rPr lang="he-IL" sz="2000"/>
              <a:t> - שש מולקולות מתוך צבר מולקולות של מוצק  המצוי בטמפרטורה נמוכה מאד. </a:t>
            </a:r>
          </a:p>
          <a:p>
            <a:r>
              <a:rPr lang="he-IL" sz="2000"/>
              <a:t>המולקולות מצויות ברמה האנרגטית הנמוכה ביותר.</a:t>
            </a:r>
          </a:p>
          <a:p>
            <a:endParaRPr lang="he-IL"/>
          </a:p>
          <a:p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7315200" y="304800"/>
            <a:ext cx="1828800" cy="1016000"/>
          </a:xfrm>
          <a:prstGeom prst="rect">
            <a:avLst/>
          </a:prstGeom>
          <a:solidFill>
            <a:srgbClr val="FFF7F7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2000" dirty="0"/>
              <a:t>מספר  מצבים מיקרוסקופיים</a:t>
            </a:r>
          </a:p>
          <a:p>
            <a:pPr algn="ctr">
              <a:defRPr/>
            </a:pPr>
            <a:r>
              <a:rPr lang="he-IL" sz="2000" dirty="0"/>
              <a:t>אפשריים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48600" y="1752600"/>
            <a:ext cx="762000" cy="461963"/>
          </a:xfrm>
          <a:prstGeom prst="rect">
            <a:avLst/>
          </a:prstGeom>
          <a:solidFill>
            <a:srgbClr val="FFF7F7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2400" b="1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24800" y="3581400"/>
            <a:ext cx="762000" cy="461963"/>
          </a:xfrm>
          <a:prstGeom prst="rect">
            <a:avLst/>
          </a:prstGeom>
          <a:solidFill>
            <a:srgbClr val="FFF7F7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2400" b="1" dirty="0"/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24800" y="5486400"/>
            <a:ext cx="762000" cy="461963"/>
          </a:xfrm>
          <a:prstGeom prst="rect">
            <a:avLst/>
          </a:prstGeom>
          <a:solidFill>
            <a:srgbClr val="FFF7F7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2400" b="1" dirty="0"/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אנטרופיה כמדד לפיזור האנרגיה במערכת</a:t>
            </a:r>
            <a:endParaRPr lang="he-IL" sz="40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he-IL" sz="28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נסכם: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he-IL" sz="2800" dirty="0"/>
              <a:t> הוספת אנרגיה למערכת על ידי חימום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he-IL" sz="2800" dirty="0"/>
              <a:t> 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he-IL" sz="2800" dirty="0"/>
              <a:t>עלייה </a:t>
            </a:r>
            <a:r>
              <a:rPr lang="he-IL" sz="2800"/>
              <a:t>במספר המצבים </a:t>
            </a:r>
            <a:r>
              <a:rPr lang="he-IL" sz="2800" dirty="0"/>
              <a:t>המיקרוסקופיים 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he-IL" sz="2800" dirty="0"/>
              <a:t>האפשריים של חלקיקי המערכת.</a:t>
            </a:r>
          </a:p>
          <a:p>
            <a:pPr algn="ctr">
              <a:defRPr/>
            </a:pPr>
            <a:endParaRPr lang="he-IL" sz="2800" dirty="0"/>
          </a:p>
          <a:p>
            <a:pPr algn="ctr">
              <a:buFont typeface="Arial" pitchFamily="34" charset="0"/>
              <a:buNone/>
              <a:defRPr/>
            </a:pPr>
            <a:r>
              <a:rPr lang="he-IL" sz="2800" dirty="0"/>
              <a:t>אפשרויות רבות יותר לתאר את פיזור האנרגיה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he-IL" sz="2800" dirty="0"/>
              <a:t>בין חלקיקי המערכת</a:t>
            </a:r>
          </a:p>
          <a:p>
            <a:pPr algn="ctr">
              <a:defRPr/>
            </a:pPr>
            <a:endParaRPr lang="he-IL" sz="2800" dirty="0"/>
          </a:p>
          <a:p>
            <a:pPr algn="ctr">
              <a:buFont typeface="Arial" pitchFamily="34" charset="0"/>
              <a:buNone/>
              <a:defRPr/>
            </a:pPr>
            <a:r>
              <a:rPr lang="he-IL" sz="2800" dirty="0"/>
              <a:t>עליה באנטרופיה של המערכת</a:t>
            </a:r>
          </a:p>
        </p:txBody>
      </p:sp>
      <p:sp>
        <p:nvSpPr>
          <p:cNvPr id="4" name="חץ למטה 3" descr="חץ"/>
          <p:cNvSpPr/>
          <p:nvPr/>
        </p:nvSpPr>
        <p:spPr>
          <a:xfrm>
            <a:off x="4419600" y="2667000"/>
            <a:ext cx="304800" cy="457200"/>
          </a:xfrm>
          <a:prstGeom prst="downArrow">
            <a:avLst/>
          </a:prstGeom>
          <a:solidFill>
            <a:srgbClr val="D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5" name="חץ למטה 4" descr="חץ"/>
          <p:cNvSpPr/>
          <p:nvPr/>
        </p:nvSpPr>
        <p:spPr>
          <a:xfrm>
            <a:off x="4419600" y="4191000"/>
            <a:ext cx="304800" cy="457200"/>
          </a:xfrm>
          <a:prstGeom prst="downArrow">
            <a:avLst/>
          </a:prstGeom>
          <a:solidFill>
            <a:srgbClr val="D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6" name="חץ למטה 5" descr="חץ"/>
          <p:cNvSpPr/>
          <p:nvPr/>
        </p:nvSpPr>
        <p:spPr>
          <a:xfrm>
            <a:off x="4419600" y="5715000"/>
            <a:ext cx="304800" cy="457200"/>
          </a:xfrm>
          <a:prstGeom prst="downArrow">
            <a:avLst/>
          </a:prstGeom>
          <a:solidFill>
            <a:srgbClr val="D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כותרת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אי-סדר ומיקום/פיזור חלקיקים</a:t>
            </a: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</p:nvPr>
        </p:nvGraphicFramePr>
        <p:xfrm>
          <a:off x="5562600" y="1295400"/>
          <a:ext cx="3124200" cy="512064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156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600" dirty="0">
                          <a:cs typeface="+mj-cs"/>
                        </a:rPr>
                        <a:t>A B C</a:t>
                      </a:r>
                      <a:endParaRPr lang="he-IL" sz="3600" dirty="0">
                        <a:cs typeface="+mj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1" dirty="0">
                          <a:cs typeface="+mj-cs"/>
                        </a:rPr>
                        <a:t>C</a:t>
                      </a:r>
                      <a:endParaRPr lang="he-IL" sz="3600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1" dirty="0">
                          <a:cs typeface="+mj-cs"/>
                        </a:rPr>
                        <a:t>A  B</a:t>
                      </a:r>
                      <a:endParaRPr lang="he-IL" sz="3600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1" dirty="0">
                          <a:cs typeface="+mj-cs"/>
                        </a:rPr>
                        <a:t>B</a:t>
                      </a:r>
                      <a:endParaRPr lang="he-IL" sz="3600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1" dirty="0">
                          <a:cs typeface="+mj-cs"/>
                        </a:rPr>
                        <a:t>A  C</a:t>
                      </a:r>
                      <a:endParaRPr lang="he-IL" sz="3600" b="1" dirty="0">
                        <a:cs typeface="+mj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1" dirty="0">
                          <a:cs typeface="+mj-cs"/>
                        </a:rPr>
                        <a:t>A</a:t>
                      </a:r>
                      <a:endParaRPr lang="he-IL" sz="3600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1" dirty="0">
                          <a:cs typeface="+mj-cs"/>
                        </a:rPr>
                        <a:t>B  C</a:t>
                      </a:r>
                      <a:endParaRPr lang="he-IL" sz="3600" b="1" dirty="0">
                        <a:cs typeface="+mj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1" dirty="0">
                          <a:cs typeface="+mj-cs"/>
                        </a:rPr>
                        <a:t>B  C</a:t>
                      </a:r>
                      <a:endParaRPr lang="he-IL" sz="3600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1" dirty="0">
                          <a:cs typeface="+mj-cs"/>
                        </a:rPr>
                        <a:t>A</a:t>
                      </a:r>
                      <a:endParaRPr lang="he-IL" sz="3600" b="1" dirty="0">
                        <a:cs typeface="+mj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1" dirty="0">
                          <a:cs typeface="+mj-cs"/>
                        </a:rPr>
                        <a:t>A  C</a:t>
                      </a:r>
                      <a:endParaRPr lang="he-IL" sz="3600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1" dirty="0">
                          <a:cs typeface="+mj-cs"/>
                        </a:rPr>
                        <a:t>B</a:t>
                      </a:r>
                      <a:endParaRPr lang="he-IL" sz="3600" b="1" dirty="0">
                        <a:cs typeface="+mj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1" dirty="0">
                          <a:cs typeface="+mj-cs"/>
                        </a:rPr>
                        <a:t>A  B</a:t>
                      </a:r>
                      <a:endParaRPr lang="he-IL" sz="3600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1" dirty="0">
                          <a:cs typeface="+mj-cs"/>
                        </a:rPr>
                        <a:t>C</a:t>
                      </a:r>
                      <a:endParaRPr lang="he-IL" sz="3600" b="1" dirty="0">
                        <a:cs typeface="+mj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1" dirty="0">
                          <a:cs typeface="+mj-cs"/>
                        </a:rPr>
                        <a:t>A B C</a:t>
                      </a:r>
                      <a:endParaRPr lang="he-IL" sz="3600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3600" b="1" dirty="0">
                        <a:cs typeface="+mj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1163638"/>
            <a:ext cx="5257800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e-IL" sz="2800" u="sng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מצב התחלתי </a:t>
            </a:r>
          </a:p>
          <a:p>
            <a:pPr>
              <a:defRPr/>
            </a:pPr>
            <a:r>
              <a:rPr lang="he-IL" sz="2800" dirty="0"/>
              <a:t>  3 חלקיקים של גז </a:t>
            </a:r>
            <a:r>
              <a:rPr lang="he-IL" sz="2800" dirty="0" err="1"/>
              <a:t>אידאלי</a:t>
            </a:r>
            <a:r>
              <a:rPr lang="he-IL" sz="2800" dirty="0"/>
              <a:t> בתא אחד.</a:t>
            </a:r>
          </a:p>
          <a:p>
            <a:pPr>
              <a:defRPr/>
            </a:pPr>
            <a:r>
              <a:rPr lang="he-IL" sz="2800" dirty="0"/>
              <a:t>יש  </a:t>
            </a:r>
            <a:r>
              <a:rPr lang="he-IL" sz="28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אפשרות אחת </a:t>
            </a:r>
            <a:r>
              <a:rPr lang="he-IL" sz="2800" dirty="0"/>
              <a:t>למקם את שלושת החלקיקים.</a:t>
            </a:r>
          </a:p>
          <a:p>
            <a:pPr>
              <a:defRPr/>
            </a:pPr>
            <a:endParaRPr lang="he-IL" sz="2800" dirty="0"/>
          </a:p>
          <a:p>
            <a:pPr>
              <a:defRPr/>
            </a:pPr>
            <a:r>
              <a:rPr lang="he-IL" sz="2800" dirty="0"/>
              <a:t>מסירים את המחיצה שבין  שני התאים.</a:t>
            </a:r>
          </a:p>
          <a:p>
            <a:pPr>
              <a:defRPr/>
            </a:pPr>
            <a:endParaRPr lang="he-IL" sz="2800" dirty="0"/>
          </a:p>
          <a:p>
            <a:pPr>
              <a:defRPr/>
            </a:pPr>
            <a:r>
              <a:rPr lang="he-IL" sz="2800" u="sng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מצב סופי</a:t>
            </a:r>
          </a:p>
          <a:p>
            <a:pPr>
              <a:defRPr/>
            </a:pPr>
            <a:r>
              <a:rPr lang="he-IL" sz="2800" dirty="0"/>
              <a:t>3 חלקיקים של גז </a:t>
            </a:r>
            <a:r>
              <a:rPr lang="he-IL" sz="2800" dirty="0" err="1"/>
              <a:t>אידאלי</a:t>
            </a:r>
            <a:r>
              <a:rPr lang="he-IL" sz="2800" dirty="0"/>
              <a:t> מתפזרים  בנפח יותר גדול( 2 תאים).</a:t>
            </a:r>
          </a:p>
          <a:p>
            <a:pPr>
              <a:defRPr/>
            </a:pPr>
            <a:r>
              <a:rPr lang="he-IL" sz="2800" dirty="0"/>
              <a:t>יש</a:t>
            </a:r>
            <a:r>
              <a:rPr lang="he-IL" sz="28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28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he-IL" sz="28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אפשרויות </a:t>
            </a:r>
            <a:r>
              <a:rPr lang="he-IL" sz="2800" dirty="0"/>
              <a:t>למקם את שלושת החלקיקים.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אנטרופיה כמדד לפיזור החלקיקים במערכת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he-IL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נסכם: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he-IL" sz="2800" dirty="0"/>
              <a:t>הגדלת הנפח</a:t>
            </a:r>
          </a:p>
          <a:p>
            <a:pPr algn="ctr">
              <a:buFont typeface="Arial" pitchFamily="34" charset="0"/>
              <a:buNone/>
              <a:defRPr/>
            </a:pPr>
            <a:endParaRPr lang="he-IL" sz="2800" dirty="0"/>
          </a:p>
          <a:p>
            <a:pPr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he-IL" sz="2800" dirty="0"/>
              <a:t>גדל מספר האפשרויות </a:t>
            </a:r>
          </a:p>
          <a:p>
            <a:pPr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he-IL" sz="2800" dirty="0"/>
              <a:t>לתאר את מיקום החלקיקים במערכת</a:t>
            </a:r>
          </a:p>
          <a:p>
            <a:pPr algn="ctr">
              <a:spcBef>
                <a:spcPts val="0"/>
              </a:spcBef>
              <a:buFont typeface="Arial" pitchFamily="34" charset="0"/>
              <a:buNone/>
              <a:defRPr/>
            </a:pPr>
            <a:endParaRPr lang="he-IL" sz="2800" dirty="0"/>
          </a:p>
          <a:p>
            <a:pPr algn="ctr">
              <a:buFont typeface="Arial" pitchFamily="34" charset="0"/>
              <a:buNone/>
              <a:defRPr/>
            </a:pPr>
            <a:r>
              <a:rPr lang="he-IL" sz="2800" dirty="0"/>
              <a:t> אפשרויות רבות יותר לתאר את פיזור החלקיקים</a:t>
            </a:r>
          </a:p>
          <a:p>
            <a:pPr algn="ctr">
              <a:buFont typeface="Arial" pitchFamily="34" charset="0"/>
              <a:buNone/>
              <a:defRPr/>
            </a:pPr>
            <a:endParaRPr lang="he-IL" sz="2800" dirty="0"/>
          </a:p>
          <a:p>
            <a:pPr algn="ctr">
              <a:buFont typeface="Arial" pitchFamily="34" charset="0"/>
              <a:buNone/>
              <a:defRPr/>
            </a:pPr>
            <a:r>
              <a:rPr lang="he-IL" sz="2800" dirty="0"/>
              <a:t> עליה באנטרופיה של המערכת</a:t>
            </a:r>
            <a:endParaRPr lang="he-IL" dirty="0"/>
          </a:p>
          <a:p>
            <a:pPr>
              <a:defRPr/>
            </a:pPr>
            <a:endParaRPr lang="he-IL" dirty="0"/>
          </a:p>
        </p:txBody>
      </p:sp>
      <p:sp>
        <p:nvSpPr>
          <p:cNvPr id="4" name="חץ למטה 3" descr="חץ"/>
          <p:cNvSpPr/>
          <p:nvPr/>
        </p:nvSpPr>
        <p:spPr>
          <a:xfrm>
            <a:off x="4419600" y="2438400"/>
            <a:ext cx="304800" cy="457200"/>
          </a:xfrm>
          <a:prstGeom prst="downArrow">
            <a:avLst/>
          </a:prstGeom>
          <a:solidFill>
            <a:srgbClr val="D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5" name="חץ למטה 4" descr="חץ"/>
          <p:cNvSpPr/>
          <p:nvPr/>
        </p:nvSpPr>
        <p:spPr>
          <a:xfrm>
            <a:off x="4343400" y="3810000"/>
            <a:ext cx="304800" cy="457200"/>
          </a:xfrm>
          <a:prstGeom prst="downArrow">
            <a:avLst/>
          </a:prstGeom>
          <a:solidFill>
            <a:srgbClr val="D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6" name="חץ למטה 5" descr="חץ"/>
          <p:cNvSpPr/>
          <p:nvPr/>
        </p:nvSpPr>
        <p:spPr>
          <a:xfrm>
            <a:off x="4343400" y="4800600"/>
            <a:ext cx="304800" cy="457200"/>
          </a:xfrm>
          <a:prstGeom prst="downArrow">
            <a:avLst/>
          </a:prstGeom>
          <a:solidFill>
            <a:srgbClr val="D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228600" y="0"/>
            <a:ext cx="9372600" cy="1143000"/>
          </a:xfrm>
        </p:spPr>
        <p:txBody>
          <a:bodyPr/>
          <a:lstStyle/>
          <a:p>
            <a:pPr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אנטרופיה כמדד לפיזור אנרגיה וחלקיקים</a:t>
            </a:r>
          </a:p>
        </p:txBody>
      </p:sp>
      <p:pic>
        <p:nvPicPr>
          <p:cNvPr id="23555" name="תמונה 2" descr="קריקטורה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88" y="1182688"/>
            <a:ext cx="51149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10200" y="2667000"/>
            <a:ext cx="350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2400"/>
              <a:t>זהירות – זאת אנלוגיה בלבד</a:t>
            </a:r>
          </a:p>
          <a:p>
            <a:endParaRPr lang="he-IL" sz="24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81600" y="3810000"/>
            <a:ext cx="396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2400"/>
              <a:t>לכסף אין נטייה טבעית להתפזר.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על מה נדבר ?</a:t>
            </a:r>
          </a:p>
        </p:txBody>
      </p:sp>
      <p:sp>
        <p:nvSpPr>
          <p:cNvPr id="16387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he-IL" sz="2800" dirty="0"/>
              <a:t> </a:t>
            </a:r>
            <a:r>
              <a:rPr lang="he-IL" sz="2800" dirty="0">
                <a:cs typeface="+mj-cs"/>
              </a:rPr>
              <a:t>תהליכים ספונטניים ולא ספונטניים</a:t>
            </a:r>
          </a:p>
          <a:p>
            <a:pPr>
              <a:lnSpc>
                <a:spcPct val="150000"/>
              </a:lnSpc>
              <a:defRPr/>
            </a:pPr>
            <a:r>
              <a:rPr lang="he-IL" sz="2800" dirty="0">
                <a:cs typeface="+mj-cs"/>
              </a:rPr>
              <a:t> אנטרופיה כמדד לאי-סדר מיקרוסקופי</a:t>
            </a:r>
          </a:p>
          <a:p>
            <a:pPr>
              <a:lnSpc>
                <a:spcPct val="150000"/>
              </a:lnSpc>
              <a:defRPr/>
            </a:pPr>
            <a:r>
              <a:rPr lang="he-IL" sz="2800" dirty="0">
                <a:cs typeface="+mj-cs"/>
              </a:rPr>
              <a:t> אנטרופיה ותכונות החומר</a:t>
            </a:r>
          </a:p>
          <a:p>
            <a:pPr>
              <a:lnSpc>
                <a:spcPct val="150000"/>
              </a:lnSpc>
              <a:defRPr/>
            </a:pPr>
            <a:r>
              <a:rPr lang="he-IL" sz="2800" dirty="0">
                <a:cs typeface="+mj-cs"/>
              </a:rPr>
              <a:t> שינויי אנטרופיה במעבר מצבי צבירה</a:t>
            </a:r>
          </a:p>
          <a:p>
            <a:pPr>
              <a:lnSpc>
                <a:spcPct val="150000"/>
              </a:lnSpc>
              <a:defRPr/>
            </a:pPr>
            <a:r>
              <a:rPr lang="he-IL" sz="2800" dirty="0">
                <a:cs typeface="+mj-cs"/>
              </a:rPr>
              <a:t>שינויי אנטרופיה בתגובות כימיות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אנטרופיה ברמה מיקרוסקופית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610600" cy="4800600"/>
              </a:xfrm>
            </p:spPr>
            <p:txBody>
              <a:bodyPr/>
              <a:lstStyle/>
              <a:p>
                <a:pPr>
                  <a:buFont typeface="Arial" pitchFamily="34" charset="0"/>
                  <a:buNone/>
                  <a:defRPr/>
                </a:pPr>
                <a:r>
                  <a:rPr lang="he-IL" dirty="0">
                    <a:solidFill>
                      <a:srgbClr val="D2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משוואת בולצמן </a:t>
                </a:r>
                <a:r>
                  <a:rPr lang="he-IL" sz="2000" dirty="0">
                    <a:solidFill>
                      <a:srgbClr val="D2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(1877): </a:t>
                </a:r>
                <a:endParaRPr lang="he-IL" sz="2800" dirty="0">
                  <a:solidFill>
                    <a:srgbClr val="D2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buFont typeface="Arial" pitchFamily="34" charset="0"/>
                  <a:buNone/>
                  <a:defRPr/>
                </a:pPr>
                <a:r>
                  <a:rPr lang="he-IL" sz="2800" dirty="0"/>
                  <a:t>קושרת את האנטרופיה של חומר כלשהו למספר המצבים</a:t>
                </a:r>
              </a:p>
              <a:p>
                <a:pPr>
                  <a:buFont typeface="Arial" pitchFamily="34" charset="0"/>
                  <a:buNone/>
                  <a:defRPr/>
                </a:pPr>
                <a:r>
                  <a:rPr lang="he-IL" sz="2800" dirty="0"/>
                  <a:t>המיקרוסקופיים האפשריים שבהן ניתן לסדר את החלקיקים </a:t>
                </a:r>
              </a:p>
              <a:p>
                <a:pPr>
                  <a:buFont typeface="Arial" pitchFamily="34" charset="0"/>
                  <a:buNone/>
                  <a:defRPr/>
                </a:pPr>
                <a:r>
                  <a:rPr lang="he-IL" sz="2800" dirty="0"/>
                  <a:t>שבדגימת חומר כלשהו ,כך שהאנרגיה הכוללת תישאר קבועה.</a:t>
                </a:r>
              </a:p>
              <a:p>
                <a:pPr>
                  <a:buFont typeface="Arial" pitchFamily="34" charset="0"/>
                  <a:buNone/>
                  <a:defRPr/>
                </a:pPr>
                <a:r>
                  <a:rPr lang="he-IL" sz="2800" dirty="0"/>
                  <a:t> </a:t>
                </a:r>
              </a:p>
              <a:p>
                <a:pPr algn="ctr">
                  <a:buNone/>
                  <a:defRPr/>
                </a:pPr>
                <a:r>
                  <a:rPr lang="en-US" b="1" dirty="0">
                    <a:solidFill>
                      <a:srgbClr val="D2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S = k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D2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itchFamily="34" charset="0"/>
                      </a:rPr>
                      <m:t>∙ </m:t>
                    </m:r>
                  </m:oMath>
                </a14:m>
                <a:r>
                  <a:rPr lang="en-US" b="1" dirty="0" err="1">
                    <a:solidFill>
                      <a:srgbClr val="D2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lnW</a:t>
                </a:r>
                <a:endParaRPr lang="he-IL" b="1" dirty="0">
                  <a:solidFill>
                    <a:srgbClr val="D2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buFont typeface="Arial" pitchFamily="34" charset="0"/>
                  <a:buNone/>
                  <a:defRPr/>
                </a:pPr>
                <a:r>
                  <a:rPr lang="en-US" sz="2800" dirty="0">
                    <a:cs typeface="Arial" pitchFamily="34" charset="0"/>
                  </a:rPr>
                  <a:t>S </a:t>
                </a:r>
                <a:r>
                  <a:rPr lang="he-IL" sz="2800" dirty="0"/>
                  <a:t> - אנטרופיה </a:t>
                </a:r>
              </a:p>
              <a:p>
                <a:pPr>
                  <a:buFont typeface="Arial" pitchFamily="34" charset="0"/>
                  <a:buNone/>
                  <a:defRPr/>
                </a:pPr>
                <a:r>
                  <a:rPr lang="en-US" sz="2800" dirty="0">
                    <a:cs typeface="Arial" pitchFamily="34" charset="0"/>
                  </a:rPr>
                  <a:t>k </a:t>
                </a:r>
                <a:r>
                  <a:rPr lang="he-IL" sz="2800" dirty="0"/>
                  <a:t> - קבוע </a:t>
                </a:r>
                <a:r>
                  <a:rPr lang="he-IL" sz="2800" dirty="0" err="1"/>
                  <a:t>בולצמן</a:t>
                </a:r>
                <a:r>
                  <a:rPr lang="he-IL" sz="2800" dirty="0"/>
                  <a:t>  </a:t>
                </a:r>
                <a:r>
                  <a:rPr lang="en-US" sz="2800" dirty="0"/>
                  <a:t>   </a:t>
                </a:r>
                <a:r>
                  <a:rPr lang="en-US" sz="2800" dirty="0"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38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×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23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𝐽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𝐾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800" dirty="0">
                  <a:cs typeface="Arial" pitchFamily="34" charset="0"/>
                </a:endParaRPr>
              </a:p>
              <a:p>
                <a:pPr>
                  <a:buFont typeface="Arial" pitchFamily="34" charset="0"/>
                  <a:buNone/>
                  <a:defRPr/>
                </a:pPr>
                <a:r>
                  <a:rPr lang="en-US" sz="2800" dirty="0">
                    <a:cs typeface="Arial" pitchFamily="34" charset="0"/>
                  </a:rPr>
                  <a:t>W</a:t>
                </a:r>
                <a:r>
                  <a:rPr lang="he-IL" sz="2800" dirty="0"/>
                  <a:t> – מספר המצבים המיקרוסקופיים האפשריים</a:t>
                </a:r>
              </a:p>
              <a:p>
                <a:pPr>
                  <a:buFont typeface="Arial" pitchFamily="34" charset="0"/>
                  <a:buNone/>
                  <a:defRPr/>
                </a:pP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610600" cy="4800600"/>
              </a:xfrm>
              <a:blipFill>
                <a:blip r:embed="rId2"/>
                <a:stretch>
                  <a:fillRect l="-495" t="-1906" r="-2194" b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אנטרופיה מוחלטת ומשוואת בולצמן</a:t>
            </a:r>
          </a:p>
        </p:txBody>
      </p:sp>
      <p:sp>
        <p:nvSpPr>
          <p:cNvPr id="2052" name="מציין מיקום תוכן 2"/>
          <p:cNvSpPr>
            <a:spLocks noGrp="1"/>
          </p:cNvSpPr>
          <p:nvPr>
            <p:ph idx="1"/>
          </p:nvPr>
        </p:nvSpPr>
        <p:spPr>
          <a:xfrm>
            <a:off x="228600" y="5410200"/>
            <a:ext cx="8534400" cy="1143000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he-IL" sz="2800" dirty="0"/>
              <a:t>האנטרופיה המחושבת על פי משוואת בולצמן מכונה</a:t>
            </a:r>
          </a:p>
          <a:p>
            <a:pPr>
              <a:buFont typeface="Arial" pitchFamily="34" charset="0"/>
              <a:buNone/>
              <a:defRPr/>
            </a:pPr>
            <a:r>
              <a:rPr lang="he-IL" sz="28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האנטרופיה הסטטיסטית </a:t>
            </a:r>
            <a:r>
              <a:rPr lang="he-IL" sz="2800" dirty="0"/>
              <a:t>והיא למעשה האנטרופיה המוחלטת. </a:t>
            </a:r>
          </a:p>
          <a:p>
            <a:pPr>
              <a:buFont typeface="Arial" pitchFamily="34" charset="0"/>
              <a:buNone/>
              <a:defRPr/>
            </a:pPr>
            <a:endParaRPr lang="he-IL" dirty="0"/>
          </a:p>
          <a:p>
            <a:pPr>
              <a:buFont typeface="Arial" pitchFamily="34" charset="0"/>
              <a:buNone/>
              <a:defRPr/>
            </a:pPr>
            <a:endParaRPr lang="he-IL" dirty="0"/>
          </a:p>
          <a:p>
            <a:pPr>
              <a:buFont typeface="Arial" pitchFamily="34" charset="0"/>
              <a:buNone/>
              <a:defRPr/>
            </a:pPr>
            <a:endParaRPr lang="he-IL" dirty="0"/>
          </a:p>
          <a:p>
            <a:pPr>
              <a:buFont typeface="Arial" pitchFamily="34" charset="0"/>
              <a:buNone/>
              <a:defRPr/>
            </a:pPr>
            <a:endParaRPr lang="he-IL" dirty="0"/>
          </a:p>
          <a:p>
            <a:pPr>
              <a:buFont typeface="Arial" pitchFamily="34" charset="0"/>
              <a:buNone/>
              <a:defRPr/>
            </a:pPr>
            <a:endParaRPr lang="he-IL" dirty="0"/>
          </a:p>
          <a:p>
            <a:pPr>
              <a:buFont typeface="Arial" pitchFamily="34" charset="0"/>
              <a:buNone/>
              <a:defRPr/>
            </a:pPr>
            <a:endParaRPr lang="he-IL" dirty="0"/>
          </a:p>
        </p:txBody>
      </p:sp>
      <p:graphicFrame>
        <p:nvGraphicFramePr>
          <p:cNvPr id="2050" name="Object 4" descr="תרשים של מולקולות NO במצבים שונים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605286"/>
              </p:ext>
            </p:extLst>
          </p:nvPr>
        </p:nvGraphicFramePr>
        <p:xfrm>
          <a:off x="1752600" y="2590800"/>
          <a:ext cx="6096000" cy="158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429125" imgH="1085850" progId="">
                  <p:embed/>
                </p:oleObj>
              </mc:Choice>
              <mc:Fallback>
                <p:oleObj r:id="rId2" imgW="4429125" imgH="108585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590800"/>
                        <a:ext cx="6096000" cy="1585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1447800"/>
            <a:ext cx="7924800" cy="954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1">
            <a:spAutoFit/>
          </a:bodyPr>
          <a:lstStyle/>
          <a:p>
            <a:pPr>
              <a:defRPr/>
            </a:pPr>
            <a:r>
              <a:rPr lang="he-IL" sz="2800" dirty="0"/>
              <a:t>יש 4 מצבים מיקרוסקופיים אפשריים בהם שתי מולקולות של </a:t>
            </a:r>
            <a:r>
              <a:rPr lang="en-US" sz="2800" dirty="0"/>
              <a:t>NO </a:t>
            </a:r>
            <a:r>
              <a:rPr lang="he-IL" sz="2800" dirty="0"/>
              <a:t> יכולות להסתדר  ב- </a:t>
            </a:r>
            <a:r>
              <a:rPr lang="en-US" sz="2800" dirty="0"/>
              <a:t>T=0</a:t>
            </a:r>
            <a:endParaRPr lang="he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827582-DCF9-9E9A-70AB-D73E74C0CC16}"/>
                  </a:ext>
                </a:extLst>
              </p:cNvPr>
              <p:cNvSpPr txBox="1"/>
              <p:nvPr/>
            </p:nvSpPr>
            <p:spPr>
              <a:xfrm>
                <a:off x="1127509" y="4440551"/>
                <a:ext cx="6888982" cy="8299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𝑙𝑛𝑊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𝑙𝑛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91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827582-DCF9-9E9A-70AB-D73E74C0C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509" y="4440551"/>
                <a:ext cx="6888982" cy="829907"/>
              </a:xfrm>
              <a:prstGeom prst="rect">
                <a:avLst/>
              </a:prstGeom>
              <a:blipFill>
                <a:blip r:embed="rId4"/>
                <a:stretch>
                  <a:fillRect b="-7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z="36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מצבים מיקרוסקופיים אפשריים עבור </a:t>
            </a:r>
            <a:br>
              <a:rPr lang="he-IL" sz="36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36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ארבע מולקולות </a:t>
            </a:r>
            <a:r>
              <a:rPr lang="en-US" sz="36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NO</a:t>
            </a:r>
            <a:r>
              <a:rPr lang="he-IL" sz="36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ב- 0=</a:t>
            </a:r>
            <a:r>
              <a:rPr lang="en-US" sz="36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</a:t>
            </a:r>
            <a:endParaRPr lang="he-IL" sz="3600" b="1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074" name="Object 4" descr="איור של מצבים מיקרוסקופיים אפשריים עבור &#10;ארבע מולקולות NO  ב- 0=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421273"/>
              </p:ext>
            </p:extLst>
          </p:nvPr>
        </p:nvGraphicFramePr>
        <p:xfrm>
          <a:off x="1857375" y="1524000"/>
          <a:ext cx="5732463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295238" imgH="4657143" progId="">
                  <p:embed/>
                </p:oleObj>
              </mc:Choice>
              <mc:Fallback>
                <p:oleObj r:id="rId2" imgW="6295238" imgH="4657143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1524000"/>
                        <a:ext cx="5732463" cy="441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מלבן 4"/>
          <p:cNvSpPr>
            <a:spLocks noChangeArrowheads="1"/>
          </p:cNvSpPr>
          <p:nvPr/>
        </p:nvSpPr>
        <p:spPr bwMode="auto">
          <a:xfrm>
            <a:off x="533400" y="6096000"/>
            <a:ext cx="3895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buFont typeface="Arial" pitchFamily="34" charset="0"/>
              <a:buNone/>
            </a:pPr>
            <a:r>
              <a:rPr lang="en-US"/>
              <a:t>(Atkins &amp;Jones, General Chemistry</a:t>
            </a:r>
            <a:r>
              <a:rPr lang="en-US" sz="2800"/>
              <a:t>)</a:t>
            </a:r>
            <a:endParaRPr lang="he-IL" sz="2800"/>
          </a:p>
        </p:txBody>
      </p:sp>
      <p:sp>
        <p:nvSpPr>
          <p:cNvPr id="6" name="לחצן פעולה: אחורה או הקודם 5">
            <a:hlinkClick r:id="rId4" action="ppaction://hlinksldjump" highlightClick="1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58200" y="6324600"/>
            <a:ext cx="228600" cy="228600"/>
          </a:xfrm>
          <a:prstGeom prst="actionButtonBackPreviou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sz="36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מצבים מיקרוסקופיים אפשריים עבור </a:t>
            </a:r>
            <a:br>
              <a:rPr lang="he-IL" sz="36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36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שתי מולקולות </a:t>
            </a:r>
            <a:r>
              <a:rPr lang="en-US" sz="36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BF</a:t>
            </a:r>
            <a:r>
              <a:rPr lang="en-US" sz="3600" b="1" baseline="-250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e-IL" sz="3600" b="1" baseline="-250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36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ב- 0=</a:t>
            </a:r>
            <a:r>
              <a:rPr lang="en-US" sz="36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</a:t>
            </a:r>
            <a:r>
              <a:rPr lang="he-IL" sz="36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lang="he-IL" sz="3600" dirty="0"/>
          </a:p>
        </p:txBody>
      </p:sp>
      <p:pic>
        <p:nvPicPr>
          <p:cNvPr id="25603" name="תמונה 2" descr="מצבים מיקרוסקופיים אפשריים עבור &#10;שתי מולקולות BF2I ב- 0=T*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58181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מלבן 3"/>
          <p:cNvSpPr>
            <a:spLocks noChangeArrowheads="1"/>
          </p:cNvSpPr>
          <p:nvPr/>
        </p:nvSpPr>
        <p:spPr bwMode="auto">
          <a:xfrm>
            <a:off x="1905000" y="6172200"/>
            <a:ext cx="693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b="1"/>
              <a:t>*מתוך "מכאן מתחיל הכול" , ז.לבנה, מ.לבנה, צ.מילגרום, תש"ע.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0A7CE89-0A9B-5FFB-D0A1-6BCC39A60668}"/>
                  </a:ext>
                </a:extLst>
              </p:cNvPr>
              <p:cNvSpPr txBox="1">
                <a:spLocks noGrp="1"/>
              </p:cNvSpPr>
              <p:nvPr>
                <p:ph type="title" idx="4294967295"/>
              </p:nvPr>
            </p:nvSpPr>
            <p:spPr>
              <a:xfrm flipH="1">
                <a:off x="1856581" y="305420"/>
                <a:ext cx="5281614" cy="1050288"/>
              </a:xfrm>
              <a:prstGeom prst="rect">
                <a:avLst/>
              </a:prstGeom>
              <a:noFill/>
              <a:ln>
                <a:noFill/>
                <a:prstDash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𝑘</m:t>
                      </m:r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∆</m:t>
                      </m:r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𝑙𝑛𝑊</m:t>
                      </m:r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=∆</m:t>
                      </m:r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𝑆</m:t>
                      </m:r>
                      <m:r>
                        <a:rPr kumimoji="0" lang="he-IL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he-IL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he-IL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𝑟𝑒𝑣</m:t>
                              </m:r>
                            </m:sub>
                          </m:sSub>
                        </m:num>
                        <m:den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0A7CE89-0A9B-5FFB-D0A1-6BCC39A60668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 flipH="1">
                <a:off x="1856581" y="305420"/>
                <a:ext cx="5281614" cy="10502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  <a:prstDash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0" name="מציין מיקום טקסט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3"/>
          </a:xfrm>
        </p:spPr>
        <p:txBody>
          <a:bodyPr/>
          <a:lstStyle/>
          <a:p>
            <a:pPr algn="ctr">
              <a:defRPr/>
            </a:pPr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מההיבט המיקרוסקופי</a:t>
            </a:r>
          </a:p>
        </p:txBody>
      </p:sp>
      <p:sp>
        <p:nvSpPr>
          <p:cNvPr id="27651" name="מציין מיקום תוכן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438400"/>
            <a:ext cx="4724400" cy="4038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he-IL" dirty="0"/>
              <a:t>אנטרופיה היא מדד </a:t>
            </a:r>
            <a:r>
              <a:rPr lang="he-IL" dirty="0">
                <a:solidFill>
                  <a:srgbClr val="D20000"/>
                </a:solidFill>
              </a:rPr>
              <a:t>לאי-סדר </a:t>
            </a:r>
            <a:r>
              <a:rPr lang="he-IL" dirty="0"/>
              <a:t>מיקרוסקופי.</a:t>
            </a:r>
          </a:p>
          <a:p>
            <a:pPr>
              <a:buFont typeface="Arial" pitchFamily="34" charset="0"/>
              <a:buNone/>
              <a:defRPr/>
            </a:pPr>
            <a:r>
              <a:rPr lang="he-IL" dirty="0"/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he-IL" dirty="0"/>
              <a:t> האנטרופיה היא מדד </a:t>
            </a:r>
            <a:r>
              <a:rPr lang="he-IL" dirty="0">
                <a:solidFill>
                  <a:srgbClr val="D20000"/>
                </a:solidFill>
              </a:rPr>
              <a:t>למספר המצבים המיקרוסקופיים </a:t>
            </a:r>
            <a:r>
              <a:rPr lang="he-IL" dirty="0"/>
              <a:t>האפשריים המאפיינים את המערכת.</a:t>
            </a:r>
          </a:p>
          <a:p>
            <a:pPr>
              <a:spcBef>
                <a:spcPts val="0"/>
              </a:spcBef>
              <a:defRPr/>
            </a:pPr>
            <a:endParaRPr lang="he-IL" dirty="0"/>
          </a:p>
          <a:p>
            <a:pPr>
              <a:spcBef>
                <a:spcPts val="0"/>
              </a:spcBef>
              <a:defRPr/>
            </a:pPr>
            <a:r>
              <a:rPr lang="he-IL" dirty="0"/>
              <a:t> האנטרופיה היא מדד כמותי </a:t>
            </a:r>
            <a:r>
              <a:rPr lang="he-IL" dirty="0">
                <a:solidFill>
                  <a:srgbClr val="D20000"/>
                </a:solidFill>
              </a:rPr>
              <a:t>לפיזור האנרגיה ולמיקום/פיזור של חלקיקי </a:t>
            </a:r>
            <a:r>
              <a:rPr lang="he-IL" dirty="0"/>
              <a:t>המערכת.</a:t>
            </a:r>
          </a:p>
          <a:p>
            <a:pPr>
              <a:defRPr/>
            </a:pPr>
            <a:endParaRPr lang="he-IL" dirty="0"/>
          </a:p>
          <a:p>
            <a:pPr>
              <a:buFont typeface="Arial" pitchFamily="34" charset="0"/>
              <a:buNone/>
              <a:defRPr/>
            </a:pPr>
            <a:endParaRPr lang="he-IL" dirty="0"/>
          </a:p>
        </p:txBody>
      </p:sp>
      <p:sp>
        <p:nvSpPr>
          <p:cNvPr id="27652" name="מציין מיקום טקסט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4041775" cy="639763"/>
          </a:xfrm>
        </p:spPr>
        <p:txBody>
          <a:bodyPr/>
          <a:lstStyle/>
          <a:p>
            <a:pPr algn="ctr">
              <a:defRPr/>
            </a:pPr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מההיבט המאקרוסקופי</a:t>
            </a:r>
          </a:p>
        </p:txBody>
      </p:sp>
      <p:sp>
        <p:nvSpPr>
          <p:cNvPr id="27653" name="מציין מיקום תוכן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76800" y="2438400"/>
            <a:ext cx="4267200" cy="410368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he-IL" dirty="0"/>
              <a:t>האנטרופיה היא מדד </a:t>
            </a:r>
          </a:p>
          <a:p>
            <a:pPr>
              <a:buFont typeface="Arial" pitchFamily="34" charset="0"/>
              <a:buNone/>
              <a:defRPr/>
            </a:pPr>
            <a:r>
              <a:rPr lang="he-IL" dirty="0">
                <a:solidFill>
                  <a:srgbClr val="D20000"/>
                </a:solidFill>
              </a:rPr>
              <a:t>    לאי-יכולתה </a:t>
            </a:r>
            <a:r>
              <a:rPr lang="he-IL" dirty="0"/>
              <a:t>של המערכת לבצע עבודה.</a:t>
            </a:r>
          </a:p>
          <a:p>
            <a:pPr>
              <a:buFont typeface="Arial" pitchFamily="34" charset="0"/>
              <a:buNone/>
              <a:defRPr/>
            </a:pPr>
            <a:r>
              <a:rPr lang="en-US" b="1" dirty="0"/>
              <a:t>(∆U=T∆S-w)                 </a:t>
            </a:r>
            <a:r>
              <a:rPr lang="he-IL" b="1" dirty="0"/>
              <a:t>  </a:t>
            </a:r>
          </a:p>
          <a:p>
            <a:pPr>
              <a:buFont typeface="Arial" pitchFamily="34" charset="0"/>
              <a:buNone/>
              <a:defRPr/>
            </a:pPr>
            <a:r>
              <a:rPr lang="he-IL" b="1" dirty="0"/>
              <a:t> </a:t>
            </a:r>
            <a:endParaRPr lang="en-US" dirty="0"/>
          </a:p>
          <a:p>
            <a:pPr>
              <a:defRPr/>
            </a:pPr>
            <a:r>
              <a:rPr lang="he-IL" dirty="0"/>
              <a:t> האנטרופיה היא מדד </a:t>
            </a:r>
            <a:r>
              <a:rPr lang="he-IL" dirty="0">
                <a:solidFill>
                  <a:srgbClr val="D20000"/>
                </a:solidFill>
              </a:rPr>
              <a:t>לאיכות האנרגיה</a:t>
            </a:r>
            <a:r>
              <a:rPr lang="he-IL" dirty="0"/>
              <a:t>(ככל שהאנטרופיה נמוכה יותר, איכות האנרגיה גבוהה יותר).</a:t>
            </a:r>
          </a:p>
          <a:p>
            <a:pPr>
              <a:buFont typeface="Arial" pitchFamily="34" charset="0"/>
              <a:buNone/>
              <a:defRPr/>
            </a:pPr>
            <a:r>
              <a:rPr lang="he-IL" dirty="0"/>
              <a:t> </a:t>
            </a:r>
          </a:p>
          <a:p>
            <a:pPr>
              <a:buFont typeface="Arial" pitchFamily="34" charset="0"/>
              <a:buNone/>
              <a:defRPr/>
            </a:pPr>
            <a:r>
              <a:rPr lang="he-IL" dirty="0">
                <a:solidFill>
                  <a:srgbClr val="D20000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 rot="1415323">
            <a:off x="7219371" y="561973"/>
            <a:ext cx="1447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2000" dirty="0"/>
              <a:t>אנטרופיה </a:t>
            </a:r>
            <a:r>
              <a:rPr lang="he-IL" sz="2000" dirty="0" err="1"/>
              <a:t>תרמודינמית</a:t>
            </a:r>
            <a:endParaRPr lang="he-IL" sz="2000" dirty="0"/>
          </a:p>
        </p:txBody>
      </p:sp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 rot="-1392043">
            <a:off x="327856" y="665188"/>
            <a:ext cx="1447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2000" dirty="0"/>
              <a:t>אנטרופיה סטטיסטית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אנטרופיה מוחלטת ומשוואת </a:t>
            </a:r>
            <a:r>
              <a:rPr lang="he-IL" sz="4000" b="1" dirty="0" err="1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בולצמן</a:t>
            </a:r>
            <a:r>
              <a:rPr lang="en-US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he-IL" sz="4000" b="1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466" name="Picture 2" descr="הקבר של בולצמן אם מצבה שחרוט עליה הקשר בין אנטרופיה לאי סדר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524000"/>
            <a:ext cx="4343400" cy="4572000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00600" y="1993900"/>
            <a:ext cx="3962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e-IL" sz="2800" dirty="0"/>
              <a:t>הגישה הסטטיסטית של </a:t>
            </a:r>
            <a:r>
              <a:rPr lang="he-IL" sz="2800" dirty="0" err="1"/>
              <a:t>בולצמן</a:t>
            </a:r>
            <a:r>
              <a:rPr lang="he-IL" sz="2800" dirty="0"/>
              <a:t> זכתה ללעג וזלזול מצעד המדענים שחיו בתקופתו.</a:t>
            </a:r>
          </a:p>
        </p:txBody>
      </p:sp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5562600" y="4267200"/>
            <a:ext cx="3124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2800"/>
              <a:t>בוצלמן הוא המייסד  של התרמודינמיקה הסטטיסטית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6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החוק השלישי של התרמודינמיקה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he-IL" dirty="0"/>
              <a:t> על פי משוואת בולצמן :</a:t>
            </a:r>
          </a:p>
          <a:p>
            <a:pPr>
              <a:buFont typeface="Arial" pitchFamily="34" charset="0"/>
              <a:buNone/>
              <a:defRPr/>
            </a:pPr>
            <a:r>
              <a:rPr lang="he-IL" dirty="0"/>
              <a:t>בגביש מושלם של חומר טהור ב - 0=</a:t>
            </a:r>
            <a:r>
              <a:rPr lang="en-US" dirty="0">
                <a:cs typeface="Arial" pitchFamily="34" charset="0"/>
              </a:rPr>
              <a:t>T</a:t>
            </a:r>
            <a:r>
              <a:rPr lang="he-IL" dirty="0"/>
              <a:t>  :  </a:t>
            </a:r>
            <a:r>
              <a:rPr lang="en-US" dirty="0">
                <a:cs typeface="Arial" pitchFamily="34" charset="0"/>
              </a:rPr>
              <a:t>W=1</a:t>
            </a:r>
            <a:endParaRPr lang="he-IL" dirty="0"/>
          </a:p>
          <a:p>
            <a:pPr algn="l" rtl="0">
              <a:buFont typeface="Arial" pitchFamily="34" charset="0"/>
              <a:buNone/>
              <a:defRPr/>
            </a:pPr>
            <a:r>
              <a:rPr lang="he-IL" dirty="0"/>
              <a:t> </a:t>
            </a:r>
            <a:r>
              <a:rPr lang="en-US" dirty="0">
                <a:cs typeface="Arial" pitchFamily="34" charset="0"/>
              </a:rPr>
              <a:t>                 S = klnW = kln1 = 0</a:t>
            </a:r>
          </a:p>
          <a:p>
            <a:pPr algn="l" rtl="0">
              <a:buFont typeface="Arial" pitchFamily="34" charset="0"/>
              <a:buNone/>
              <a:defRPr/>
            </a:pPr>
            <a:endParaRPr lang="en-US" dirty="0"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he-IL" sz="36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האנטרופיה של חומר גבישי מושלם  היא אפס </a:t>
            </a:r>
          </a:p>
          <a:p>
            <a:pPr>
              <a:buFont typeface="Arial" pitchFamily="34" charset="0"/>
              <a:buNone/>
              <a:defRPr/>
            </a:pPr>
            <a:r>
              <a:rPr lang="he-IL" sz="36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ב- 0=</a:t>
            </a:r>
            <a:r>
              <a:rPr lang="en-US" sz="36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</a:t>
            </a:r>
            <a:r>
              <a:rPr lang="he-IL" sz="36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buFont typeface="Arial" pitchFamily="34" charset="0"/>
              <a:buNone/>
              <a:defRPr/>
            </a:pPr>
            <a:endParaRPr lang="he-IL" sz="3600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None/>
              <a:defRPr/>
            </a:pPr>
            <a:r>
              <a:rPr lang="he-IL" sz="3600" dirty="0"/>
              <a:t>מאפשר חישוב ערכים של אנטרופיה מוחלטת.</a:t>
            </a:r>
          </a:p>
          <a:p>
            <a:pPr>
              <a:buFont typeface="Arial" pitchFamily="34" charset="0"/>
              <a:buNone/>
              <a:defRPr/>
            </a:pPr>
            <a:endParaRPr lang="he-IL" sz="3600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None/>
              <a:defRPr/>
            </a:pPr>
            <a:endParaRPr lang="he-IL" sz="3600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None/>
              <a:defRPr/>
            </a:pPr>
            <a:endParaRPr lang="he-IL" sz="3600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None/>
              <a:defRPr/>
            </a:pPr>
            <a:endParaRPr lang="he-IL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לחצן פעולה: אחורה או הקודם 3">
            <a:hlinkClick r:id="rId2" action="ppaction://hlinksldjump" highlightClick="1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800" y="3048000"/>
            <a:ext cx="228600" cy="228600"/>
          </a:xfrm>
          <a:prstGeom prst="actionButtonBackPreviou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אנטרופיה מולרית תקנית, </a:t>
            </a:r>
            <a:r>
              <a:rPr lang="en-US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</a:t>
            </a:r>
            <a:r>
              <a:rPr lang="en-US" sz="4000" b="1" baseline="300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</a:t>
            </a:r>
            <a:endParaRPr lang="he-IL" sz="4000" b="1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he-IL" b="1" dirty="0"/>
              <a:t>בספרי הנתונים </a:t>
            </a:r>
          </a:p>
          <a:p>
            <a:pPr>
              <a:buFont typeface="Arial" pitchFamily="34" charset="0"/>
              <a:buNone/>
              <a:defRPr/>
            </a:pPr>
            <a:r>
              <a:rPr lang="he-IL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אנטרופיה מולרית תקנית של יסודות :</a:t>
            </a:r>
          </a:p>
          <a:p>
            <a:pPr>
              <a:buFont typeface="Arial" pitchFamily="34" charset="0"/>
              <a:buNone/>
              <a:defRPr/>
            </a:pPr>
            <a:r>
              <a:rPr lang="he-IL" dirty="0"/>
              <a:t>האנטרופיה של מול אטומים במצבם התקני ב-</a:t>
            </a:r>
            <a:r>
              <a:rPr lang="en-US" dirty="0">
                <a:cs typeface="Arial" pitchFamily="34" charset="0"/>
              </a:rPr>
              <a:t>298K</a:t>
            </a:r>
            <a:endParaRPr lang="he-IL" dirty="0"/>
          </a:p>
          <a:p>
            <a:pPr>
              <a:buFont typeface="Arial" pitchFamily="34" charset="0"/>
              <a:buNone/>
              <a:defRPr/>
            </a:pPr>
            <a:endParaRPr lang="he-IL" dirty="0"/>
          </a:p>
          <a:p>
            <a:pPr>
              <a:buFont typeface="Arial" pitchFamily="34" charset="0"/>
              <a:buNone/>
              <a:defRPr/>
            </a:pPr>
            <a:r>
              <a:rPr lang="he-IL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אנטרופיה מולרית תקנית של תרכובות</a:t>
            </a:r>
          </a:p>
          <a:p>
            <a:pPr>
              <a:buFont typeface="Arial" pitchFamily="34" charset="0"/>
              <a:buNone/>
              <a:defRPr/>
            </a:pPr>
            <a:r>
              <a:rPr lang="he-IL" dirty="0"/>
              <a:t>האנטרופיה של מול תרכובת בתנאים תקניים</a:t>
            </a:r>
          </a:p>
          <a:p>
            <a:pPr>
              <a:buFont typeface="Arial" pitchFamily="34" charset="0"/>
              <a:buNone/>
              <a:defRPr/>
            </a:pPr>
            <a:r>
              <a:rPr lang="he-IL" dirty="0"/>
              <a:t>ב- </a:t>
            </a:r>
            <a:r>
              <a:rPr lang="en-US" dirty="0">
                <a:cs typeface="Arial" pitchFamily="34" charset="0"/>
              </a:rPr>
              <a:t>298K</a:t>
            </a:r>
            <a:r>
              <a:rPr lang="he-IL" dirty="0"/>
              <a:t>.</a:t>
            </a:r>
          </a:p>
          <a:p>
            <a:pPr>
              <a:buFont typeface="Arial" pitchFamily="34" charset="0"/>
              <a:buNone/>
              <a:defRPr/>
            </a:pP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גורמים המשפיעים על ערכי </a:t>
            </a:r>
            <a:r>
              <a:rPr lang="en-US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</a:t>
            </a:r>
            <a:r>
              <a:rPr lang="en-US" sz="4000" b="1" baseline="300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</a:t>
            </a:r>
            <a:endParaRPr lang="he-IL" sz="4000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066800"/>
            <a:ext cx="8686800" cy="5791200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he-IL" b="1" dirty="0">
                <a:solidFill>
                  <a:srgbClr val="D20000"/>
                </a:solidFill>
              </a:rPr>
              <a:t>מצב הצבירה של החומר</a:t>
            </a:r>
            <a:endParaRPr lang="en-US" b="1" baseline="30000" dirty="0">
              <a:solidFill>
                <a:srgbClr val="D20000"/>
              </a:solidFill>
              <a:cs typeface="Arial" pitchFamily="34" charset="0"/>
            </a:endParaRPr>
          </a:p>
          <a:p>
            <a:pPr algn="ctr"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en-US" b="1" dirty="0">
                <a:cs typeface="Arial" pitchFamily="34" charset="0"/>
              </a:rPr>
              <a:t>S</a:t>
            </a:r>
            <a:r>
              <a:rPr lang="en-US" b="1" baseline="30000" dirty="0">
                <a:cs typeface="Arial" pitchFamily="34" charset="0"/>
              </a:rPr>
              <a:t>0</a:t>
            </a:r>
            <a:r>
              <a:rPr lang="en-US" b="1" baseline="-25000" dirty="0">
                <a:cs typeface="Arial" pitchFamily="34" charset="0"/>
              </a:rPr>
              <a:t>(g)</a:t>
            </a:r>
            <a:r>
              <a:rPr lang="en-US" b="1" dirty="0">
                <a:cs typeface="Arial" pitchFamily="34" charset="0"/>
              </a:rPr>
              <a:t> &gt; S</a:t>
            </a:r>
            <a:r>
              <a:rPr lang="en-US" b="1" baseline="30000" dirty="0">
                <a:cs typeface="Arial" pitchFamily="34" charset="0"/>
              </a:rPr>
              <a:t>0</a:t>
            </a:r>
            <a:r>
              <a:rPr lang="en-US" b="1" baseline="-25000" dirty="0">
                <a:cs typeface="Arial" pitchFamily="34" charset="0"/>
              </a:rPr>
              <a:t>(l) </a:t>
            </a:r>
            <a:r>
              <a:rPr lang="en-US" b="1" dirty="0">
                <a:cs typeface="Arial" pitchFamily="34" charset="0"/>
              </a:rPr>
              <a:t>&gt; S</a:t>
            </a:r>
            <a:r>
              <a:rPr lang="en-US" b="1" baseline="30000" dirty="0">
                <a:cs typeface="Arial" pitchFamily="34" charset="0"/>
              </a:rPr>
              <a:t>0</a:t>
            </a:r>
            <a:r>
              <a:rPr lang="en-US" b="1" baseline="-25000" dirty="0">
                <a:cs typeface="Arial" pitchFamily="34" charset="0"/>
              </a:rPr>
              <a:t>(s)</a:t>
            </a:r>
            <a:endParaRPr lang="he-IL" b="1" baseline="-25000" dirty="0"/>
          </a:p>
          <a:p>
            <a:pPr>
              <a:buFont typeface="Arial" pitchFamily="34" charset="0"/>
              <a:buNone/>
              <a:defRPr/>
            </a:pPr>
            <a:r>
              <a:rPr lang="he-I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עבור חומרים במצב גז:</a:t>
            </a:r>
          </a:p>
          <a:p>
            <a:pPr>
              <a:defRPr/>
            </a:pPr>
            <a:r>
              <a:rPr lang="he-IL" sz="2800" b="1" dirty="0">
                <a:solidFill>
                  <a:srgbClr val="D20000"/>
                </a:solidFill>
              </a:rPr>
              <a:t>גודל המולקולות </a:t>
            </a:r>
            <a:r>
              <a:rPr lang="he-IL" sz="2800" dirty="0"/>
              <a:t>(על פי גודל הענן האלקטרוני)</a:t>
            </a:r>
          </a:p>
          <a:p>
            <a:pPr>
              <a:defRPr/>
            </a:pPr>
            <a:r>
              <a:rPr lang="he-IL" sz="2800" b="1" dirty="0">
                <a:solidFill>
                  <a:srgbClr val="D20000"/>
                </a:solidFill>
              </a:rPr>
              <a:t>מורכבות המולקולות </a:t>
            </a:r>
            <a:r>
              <a:rPr lang="he-IL" sz="2800" dirty="0"/>
              <a:t>(מספר האטומים,סוג הקשרים </a:t>
            </a:r>
          </a:p>
          <a:p>
            <a:pPr>
              <a:buFont typeface="Arial" pitchFamily="34" charset="0"/>
              <a:buNone/>
              <a:defRPr/>
            </a:pPr>
            <a:r>
              <a:rPr lang="he-IL" sz="2800" dirty="0"/>
              <a:t>                                  התוך-מולקולריים ומספרם ).</a:t>
            </a:r>
          </a:p>
          <a:p>
            <a:pPr>
              <a:buFont typeface="Arial" pitchFamily="34" charset="0"/>
              <a:buNone/>
              <a:defRPr/>
            </a:pPr>
            <a:endParaRPr lang="he-IL" sz="2800" dirty="0">
              <a:solidFill>
                <a:srgbClr val="D20000"/>
              </a:solidFill>
            </a:endParaRPr>
          </a:p>
          <a:p>
            <a:pPr>
              <a:buFont typeface="Arial" pitchFamily="34" charset="0"/>
              <a:buNone/>
              <a:defRPr/>
            </a:pPr>
            <a:r>
              <a:rPr lang="he-I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עבור חומרים מולקולריים במצב נוזל :</a:t>
            </a:r>
          </a:p>
          <a:p>
            <a:pPr>
              <a:defRPr/>
            </a:pPr>
            <a:r>
              <a:rPr lang="he-IL" sz="2800" dirty="0"/>
              <a:t>בנוסף לגודל המולקולות ולמורכבותן גם </a:t>
            </a:r>
            <a:r>
              <a:rPr lang="he-IL" sz="2800" b="1" dirty="0">
                <a:solidFill>
                  <a:srgbClr val="C00000"/>
                </a:solidFill>
              </a:rPr>
              <a:t>סוג הקשרים </a:t>
            </a:r>
          </a:p>
          <a:p>
            <a:pPr>
              <a:buFont typeface="Arial" pitchFamily="34" charset="0"/>
              <a:buNone/>
              <a:defRPr/>
            </a:pPr>
            <a:r>
              <a:rPr lang="he-IL" sz="2800" dirty="0"/>
              <a:t>    </a:t>
            </a:r>
            <a:r>
              <a:rPr lang="he-IL" sz="2800" b="1" dirty="0">
                <a:solidFill>
                  <a:srgbClr val="C00000"/>
                </a:solidFill>
              </a:rPr>
              <a:t>הבין מולקולריים. </a:t>
            </a:r>
          </a:p>
          <a:p>
            <a:pPr>
              <a:buFont typeface="Arial" pitchFamily="34" charset="0"/>
              <a:buNone/>
              <a:defRPr/>
            </a:pP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אנטרופיה ותכונות החומר </a:t>
            </a: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(1)</a:t>
            </a:r>
            <a:b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sz="4000" b="1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7" name="Rectangle 1"/>
          <p:cNvSpPr>
            <a:spLocks noChangeArrowheads="1"/>
          </p:cNvSpPr>
          <p:nvPr/>
        </p:nvSpPr>
        <p:spPr bwMode="auto">
          <a:xfrm>
            <a:off x="-228600" y="852488"/>
            <a:ext cx="9144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76176" bIns="0" anchor="ctr">
            <a:spAutoFit/>
          </a:bodyPr>
          <a:lstStyle/>
          <a:p>
            <a:pPr eaLnBrk="0" hangingPunct="0">
              <a:tabLst>
                <a:tab pos="288925" algn="l"/>
                <a:tab pos="576263" algn="l"/>
                <a:tab pos="863600" algn="l"/>
              </a:tabLst>
              <a:defRPr/>
            </a:pPr>
            <a:r>
              <a:rPr lang="he-IL" sz="1400" dirty="0">
                <a:cs typeface="Times New Roman" pitchFamily="18" charset="0"/>
              </a:rPr>
              <a:t>	</a:t>
            </a:r>
            <a:r>
              <a:rPr lang="he-IL" sz="2800" dirty="0">
                <a:cs typeface="+mn-cs"/>
              </a:rPr>
              <a:t>ערכי אנטרופיה מולרית תקנית</a:t>
            </a:r>
            <a:r>
              <a:rPr lang="he-IL" sz="2800" dirty="0">
                <a:cs typeface="Times New Roman" pitchFamily="18" charset="0"/>
              </a:rPr>
              <a:t>, </a:t>
            </a:r>
            <a:r>
              <a:rPr lang="en-US" sz="2800" dirty="0">
                <a:cs typeface="Times New Roman" pitchFamily="18" charset="0"/>
              </a:rPr>
              <a:t>S</a:t>
            </a:r>
            <a:r>
              <a:rPr lang="en-US" sz="2800" baseline="30000" dirty="0">
                <a:cs typeface="Times New Roman" pitchFamily="18" charset="0"/>
              </a:rPr>
              <a:t>o</a:t>
            </a:r>
            <a:r>
              <a:rPr lang="he-IL" sz="2800" dirty="0">
                <a:cs typeface="Times New Roman" pitchFamily="18" charset="0"/>
              </a:rPr>
              <a:t> (</a:t>
            </a:r>
            <a:r>
              <a:rPr lang="he-IL" sz="2800" dirty="0">
                <a:cs typeface="+mn-cs"/>
              </a:rPr>
              <a:t>ביחידות</a:t>
            </a:r>
            <a:r>
              <a:rPr lang="he-IL" sz="2800" dirty="0"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J/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K·mol</a:t>
            </a:r>
            <a:r>
              <a:rPr lang="he-IL" sz="2800" dirty="0">
                <a:cs typeface="Times New Roman" pitchFamily="18" charset="0"/>
              </a:rPr>
              <a:t>), </a:t>
            </a:r>
            <a:r>
              <a:rPr lang="he-IL" sz="2800" dirty="0">
                <a:cs typeface="+mn-cs"/>
              </a:rPr>
              <a:t>עבור</a:t>
            </a:r>
            <a:r>
              <a:rPr lang="he-IL" sz="2800" dirty="0">
                <a:cs typeface="Times New Roman" pitchFamily="18" charset="0"/>
              </a:rPr>
              <a:t> </a:t>
            </a:r>
          </a:p>
          <a:p>
            <a:pPr eaLnBrk="0" hangingPunct="0">
              <a:tabLst>
                <a:tab pos="288925" algn="l"/>
                <a:tab pos="576263" algn="l"/>
                <a:tab pos="863600" algn="l"/>
              </a:tabLst>
              <a:defRPr/>
            </a:pPr>
            <a:r>
              <a:rPr lang="he-IL" sz="2800" dirty="0">
                <a:cs typeface="+mn-cs"/>
              </a:rPr>
              <a:t>מספר חומרים </a:t>
            </a:r>
            <a:r>
              <a:rPr lang="he-IL" sz="28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במצב גז </a:t>
            </a:r>
            <a:r>
              <a:rPr lang="he-IL" sz="2800" dirty="0">
                <a:cs typeface="+mn-cs"/>
              </a:rPr>
              <a:t>ב-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298K</a:t>
            </a:r>
            <a:r>
              <a:rPr lang="he-IL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e-IL" sz="2800" dirty="0">
                <a:cs typeface="Times New Roman" pitchFamily="18" charset="0"/>
              </a:rPr>
              <a:t>  </a:t>
            </a:r>
            <a:endParaRPr lang="en-US" sz="2800" dirty="0"/>
          </a:p>
          <a:p>
            <a:pPr algn="l" rtl="0" eaLnBrk="0" hangingPunct="0">
              <a:tabLst>
                <a:tab pos="288925" algn="l"/>
                <a:tab pos="576263" algn="l"/>
                <a:tab pos="863600" algn="l"/>
              </a:tabLst>
              <a:defRPr/>
            </a:pPr>
            <a:endParaRPr lang="en-US" dirty="0"/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224060"/>
              </p:ext>
            </p:extLst>
          </p:nvPr>
        </p:nvGraphicFramePr>
        <p:xfrm>
          <a:off x="76201" y="1981200"/>
          <a:ext cx="8610600" cy="4438650"/>
        </p:xfrm>
        <a:graphic>
          <a:graphicData uri="http://schemas.openxmlformats.org/drawingml/2006/table">
            <a:tbl>
              <a:tblPr rtl="1" firstRow="1">
                <a:tableStyleId>{3C2FFA5D-87B4-456A-9821-1D502468CF0F}</a:tableStyleId>
              </a:tblPr>
              <a:tblGrid>
                <a:gridCol w="1494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9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5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4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05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54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49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0490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2400" b="1" dirty="0"/>
                        <a:t>גודל הענן האלקטרוני</a:t>
                      </a:r>
                      <a:endParaRPr lang="en-US" sz="16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2000" b="1" dirty="0"/>
                        <a:t>כ- 10</a:t>
                      </a:r>
                      <a:endParaRPr lang="en-US" sz="1400" dirty="0"/>
                    </a:p>
                    <a:p>
                      <a:pPr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2000" b="1" dirty="0"/>
                        <a:t>אלקטרונים</a:t>
                      </a:r>
                      <a:endParaRPr lang="en-US" sz="14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2000" b="1" dirty="0"/>
                        <a:t>כ- 18 </a:t>
                      </a:r>
                      <a:endParaRPr lang="en-US" sz="1400" dirty="0"/>
                    </a:p>
                    <a:p>
                      <a:pPr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2000" b="1" dirty="0"/>
                        <a:t>אלקטרונים</a:t>
                      </a:r>
                      <a:endParaRPr lang="en-US" sz="14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2000" b="1" dirty="0"/>
                        <a:t>כ- 38</a:t>
                      </a:r>
                      <a:endParaRPr lang="en-US" sz="1400" dirty="0"/>
                    </a:p>
                    <a:p>
                      <a:pPr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2000" b="1" dirty="0"/>
                        <a:t>אלקטרונים</a:t>
                      </a:r>
                      <a:endParaRPr lang="en-US" sz="14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2000" b="1" dirty="0"/>
                        <a:t>כ-54 </a:t>
                      </a:r>
                      <a:endParaRPr lang="en-US" sz="1400" dirty="0"/>
                    </a:p>
                    <a:p>
                      <a:pPr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2000" b="1" dirty="0"/>
                        <a:t>אלקטרונים</a:t>
                      </a:r>
                      <a:endParaRPr lang="en-US" sz="14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2400" b="1" kern="0" dirty="0"/>
                        <a:t>החומר</a:t>
                      </a:r>
                      <a:endParaRPr lang="en-US" sz="1600" b="1" kern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2000" b="1" dirty="0">
                          <a:solidFill>
                            <a:schemeClr val="tx1"/>
                          </a:solidFill>
                        </a:rPr>
                        <a:t>נוסחה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2000" b="1" dirty="0">
                          <a:solidFill>
                            <a:schemeClr val="tx1"/>
                          </a:solidFill>
                        </a:rPr>
                        <a:t>נוסחה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2000" b="1" dirty="0">
                          <a:solidFill>
                            <a:schemeClr val="tx1"/>
                          </a:solidFill>
                        </a:rPr>
                        <a:t>נוסחה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2000" b="1" dirty="0">
                          <a:solidFill>
                            <a:schemeClr val="tx1"/>
                          </a:solidFill>
                        </a:rPr>
                        <a:t>נוסחה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</a:rPr>
                        <a:t>o  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1600" b="1" kern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2000" b="1" dirty="0"/>
                        <a:t>Ne</a:t>
                      </a:r>
                      <a:endParaRPr lang="en-US" sz="1400" b="1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2000" b="1" dirty="0">
                          <a:solidFill>
                            <a:srgbClr val="D20000"/>
                          </a:solidFill>
                        </a:rPr>
                        <a:t>146</a:t>
                      </a:r>
                      <a:endParaRPr lang="en-US" sz="1400" dirty="0">
                        <a:solidFill>
                          <a:srgbClr val="D20000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2000" b="1" dirty="0"/>
                        <a:t>Ar</a:t>
                      </a:r>
                      <a:endParaRPr lang="en-US" sz="1400" b="1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2000" b="1" dirty="0">
                          <a:solidFill>
                            <a:srgbClr val="D20000"/>
                          </a:solidFill>
                        </a:rPr>
                        <a:t>153</a:t>
                      </a:r>
                      <a:endParaRPr lang="en-US" sz="1400" dirty="0">
                        <a:solidFill>
                          <a:srgbClr val="D20000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2000" b="1" dirty="0"/>
                        <a:t>Kr</a:t>
                      </a:r>
                      <a:endParaRPr lang="en-US" sz="1400" b="1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2000" b="1" dirty="0">
                          <a:solidFill>
                            <a:srgbClr val="D20000"/>
                          </a:solidFill>
                        </a:rPr>
                        <a:t>164</a:t>
                      </a:r>
                      <a:endParaRPr lang="en-US" sz="1400" dirty="0">
                        <a:solidFill>
                          <a:srgbClr val="D20000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2000" b="1" dirty="0"/>
                        <a:t>Xe</a:t>
                      </a:r>
                      <a:endParaRPr lang="en-US" sz="1400" b="1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2000" b="1" dirty="0">
                          <a:solidFill>
                            <a:srgbClr val="D20000"/>
                          </a:solidFill>
                        </a:rPr>
                        <a:t>170</a:t>
                      </a:r>
                      <a:endParaRPr lang="en-US" sz="1400" dirty="0">
                        <a:solidFill>
                          <a:srgbClr val="D20000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1600" b="1" kern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2000" b="1" dirty="0"/>
                        <a:t>HF</a:t>
                      </a:r>
                      <a:endParaRPr lang="en-US" sz="1400" b="1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2000" b="1" dirty="0">
                          <a:solidFill>
                            <a:srgbClr val="D20000"/>
                          </a:solidFill>
                        </a:rPr>
                        <a:t>174</a:t>
                      </a:r>
                      <a:endParaRPr lang="en-US" sz="1400" dirty="0">
                        <a:solidFill>
                          <a:srgbClr val="D20000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2000" b="1" dirty="0"/>
                        <a:t>F</a:t>
                      </a:r>
                      <a:r>
                        <a:rPr lang="en-US" sz="2000" b="1" baseline="-25000" dirty="0"/>
                        <a:t>2</a:t>
                      </a:r>
                      <a:endParaRPr lang="en-US" sz="1400" b="1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2000" b="1" dirty="0">
                          <a:solidFill>
                            <a:srgbClr val="D20000"/>
                          </a:solidFill>
                        </a:rPr>
                        <a:t>203</a:t>
                      </a:r>
                      <a:endParaRPr lang="en-US" sz="1400" dirty="0">
                        <a:solidFill>
                          <a:srgbClr val="D20000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2000" b="1" dirty="0"/>
                        <a:t>Cl</a:t>
                      </a:r>
                      <a:r>
                        <a:rPr lang="en-US" sz="2000" b="1" baseline="-25000" dirty="0"/>
                        <a:t>2</a:t>
                      </a:r>
                      <a:endParaRPr lang="en-US" sz="1400" b="1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2000" b="1" dirty="0">
                          <a:solidFill>
                            <a:srgbClr val="D20000"/>
                          </a:solidFill>
                        </a:rPr>
                        <a:t>223</a:t>
                      </a:r>
                      <a:endParaRPr lang="en-US" sz="1400" dirty="0">
                        <a:solidFill>
                          <a:srgbClr val="D20000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2000" b="1" dirty="0"/>
                        <a:t>BrCl</a:t>
                      </a:r>
                      <a:endParaRPr lang="en-US" sz="1400" b="1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2000" b="1" dirty="0">
                          <a:solidFill>
                            <a:srgbClr val="D20000"/>
                          </a:solidFill>
                        </a:rPr>
                        <a:t>240</a:t>
                      </a:r>
                      <a:endParaRPr lang="en-US" sz="1400" dirty="0">
                        <a:solidFill>
                          <a:srgbClr val="D20000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1600" b="1" kern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2000" b="1" dirty="0"/>
                        <a:t>H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O</a:t>
                      </a:r>
                      <a:endParaRPr lang="en-US" sz="1400" b="1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2000" b="1" dirty="0">
                          <a:solidFill>
                            <a:srgbClr val="D20000"/>
                          </a:solidFill>
                        </a:rPr>
                        <a:t>189</a:t>
                      </a:r>
                      <a:endParaRPr lang="en-US" sz="1400" dirty="0">
                        <a:solidFill>
                          <a:srgbClr val="D20000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2000" b="1" dirty="0"/>
                        <a:t>CO</a:t>
                      </a:r>
                      <a:r>
                        <a:rPr lang="en-US" sz="2000" b="1" baseline="-25000" dirty="0"/>
                        <a:t>2</a:t>
                      </a:r>
                      <a:endParaRPr lang="en-US" sz="1400" b="1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2000" b="1" dirty="0">
                          <a:solidFill>
                            <a:srgbClr val="D20000"/>
                          </a:solidFill>
                        </a:rPr>
                        <a:t>214</a:t>
                      </a:r>
                      <a:endParaRPr lang="en-US" sz="1400" dirty="0">
                        <a:solidFill>
                          <a:srgbClr val="D20000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2000" b="1" dirty="0"/>
                        <a:t>CS</a:t>
                      </a:r>
                      <a:r>
                        <a:rPr lang="en-US" sz="2000" b="1" baseline="-25000" dirty="0"/>
                        <a:t>2</a:t>
                      </a:r>
                      <a:endParaRPr lang="en-US" sz="1400" b="1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2000" b="1" dirty="0">
                          <a:solidFill>
                            <a:srgbClr val="D20000"/>
                          </a:solidFill>
                        </a:rPr>
                        <a:t>238</a:t>
                      </a:r>
                      <a:endParaRPr lang="en-US" sz="1400" dirty="0">
                        <a:solidFill>
                          <a:srgbClr val="D20000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2000" b="1" dirty="0"/>
                        <a:t>HOBr</a:t>
                      </a:r>
                      <a:endParaRPr lang="en-US" sz="1400" b="1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2000" b="1" dirty="0">
                          <a:solidFill>
                            <a:srgbClr val="D20000"/>
                          </a:solidFill>
                        </a:rPr>
                        <a:t>273</a:t>
                      </a:r>
                      <a:endParaRPr lang="en-US" sz="1400" dirty="0">
                        <a:solidFill>
                          <a:srgbClr val="D20000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1600" b="1" kern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2000" b="1" dirty="0"/>
                        <a:t>NH</a:t>
                      </a:r>
                      <a:r>
                        <a:rPr lang="en-US" sz="2000" b="1" baseline="-25000" dirty="0"/>
                        <a:t>3</a:t>
                      </a:r>
                      <a:endParaRPr lang="en-US" sz="1400" b="1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2000" b="1" dirty="0">
                          <a:solidFill>
                            <a:srgbClr val="D20000"/>
                          </a:solidFill>
                        </a:rPr>
                        <a:t>192</a:t>
                      </a:r>
                      <a:endParaRPr lang="en-US" sz="1400" dirty="0">
                        <a:solidFill>
                          <a:srgbClr val="D20000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2000" b="1" dirty="0"/>
                        <a:t>H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O</a:t>
                      </a:r>
                      <a:r>
                        <a:rPr lang="en-US" sz="2000" b="1" baseline="-25000" dirty="0"/>
                        <a:t>2</a:t>
                      </a:r>
                      <a:endParaRPr lang="en-US" sz="1400" b="1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2000" b="1" dirty="0">
                          <a:solidFill>
                            <a:srgbClr val="D20000"/>
                          </a:solidFill>
                        </a:rPr>
                        <a:t>233</a:t>
                      </a:r>
                      <a:endParaRPr lang="en-US" sz="1400" dirty="0">
                        <a:solidFill>
                          <a:srgbClr val="D20000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2000" b="1" dirty="0"/>
                        <a:t>SO</a:t>
                      </a:r>
                      <a:r>
                        <a:rPr lang="en-US" sz="2000" b="1" baseline="-25000" dirty="0"/>
                        <a:t>3</a:t>
                      </a:r>
                      <a:endParaRPr lang="en-US" sz="1400" b="1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2000" b="1" dirty="0">
                          <a:solidFill>
                            <a:srgbClr val="D20000"/>
                          </a:solidFill>
                        </a:rPr>
                        <a:t>256</a:t>
                      </a:r>
                      <a:endParaRPr lang="en-US" sz="1400" dirty="0">
                        <a:solidFill>
                          <a:srgbClr val="D20000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2000" b="1" dirty="0"/>
                        <a:t>COCl</a:t>
                      </a:r>
                      <a:r>
                        <a:rPr lang="en-US" sz="2000" b="1" baseline="-25000" dirty="0"/>
                        <a:t>2</a:t>
                      </a:r>
                      <a:endParaRPr lang="en-US" sz="1400" b="1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2000" b="1" dirty="0">
                          <a:solidFill>
                            <a:srgbClr val="D20000"/>
                          </a:solidFill>
                        </a:rPr>
                        <a:t>281</a:t>
                      </a:r>
                      <a:endParaRPr lang="en-US" sz="1400" dirty="0">
                        <a:solidFill>
                          <a:srgbClr val="D20000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1600" b="1" kern="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2000" b="1" dirty="0"/>
                        <a:t>CH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Cl</a:t>
                      </a:r>
                      <a:r>
                        <a:rPr lang="en-US" sz="2000" b="1" baseline="-25000" dirty="0"/>
                        <a:t>2</a:t>
                      </a:r>
                      <a:endParaRPr lang="en-US" sz="1400" b="1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2000" b="1" dirty="0">
                          <a:solidFill>
                            <a:srgbClr val="D20000"/>
                          </a:solidFill>
                        </a:rPr>
                        <a:t>271</a:t>
                      </a:r>
                      <a:endParaRPr lang="en-US" sz="1400" dirty="0">
                        <a:solidFill>
                          <a:srgbClr val="D20000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2000" b="1" dirty="0"/>
                        <a:t>CHCl</a:t>
                      </a:r>
                      <a:r>
                        <a:rPr lang="en-US" sz="2000" b="1" baseline="-25000" dirty="0"/>
                        <a:t>3</a:t>
                      </a:r>
                      <a:endParaRPr lang="en-US" sz="1400" b="1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2000" b="1" dirty="0">
                          <a:solidFill>
                            <a:srgbClr val="D20000"/>
                          </a:solidFill>
                        </a:rPr>
                        <a:t>293</a:t>
                      </a:r>
                      <a:endParaRPr lang="en-US" sz="1400" dirty="0">
                        <a:solidFill>
                          <a:srgbClr val="D20000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7435" marR="674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066800"/>
            <a:ext cx="8915400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2400"/>
              </a:spcAft>
              <a:buFont typeface="Arial" pitchFamily="34" charset="0"/>
              <a:buChar char="•"/>
            </a:pPr>
            <a:r>
              <a:rPr lang="he-IL" sz="2400"/>
              <a:t> </a:t>
            </a:r>
            <a:r>
              <a:rPr lang="he-IL" sz="2800"/>
              <a:t>התרמודינמיקה הקלאסית ( הפיזיקלית) צמחה והתפתחה במהלך המאה   ה-19 מתוך הניסיון לחקור ולשפר את היעילות של מנוע הקיטור.</a:t>
            </a:r>
          </a:p>
          <a:p>
            <a:pPr>
              <a:spcAft>
                <a:spcPts val="2400"/>
              </a:spcAft>
              <a:buFont typeface="Arial" pitchFamily="34" charset="0"/>
              <a:buChar char="•"/>
            </a:pPr>
            <a:r>
              <a:rPr lang="he-IL" sz="2800"/>
              <a:t>חוקי התרמודינמיקה(הראשון והשני) נוסחו כחוקים </a:t>
            </a:r>
            <a:r>
              <a:rPr lang="he-IL" sz="2800">
                <a:solidFill>
                  <a:srgbClr val="C00000"/>
                </a:solidFill>
              </a:rPr>
              <a:t>אמפיריים</a:t>
            </a:r>
            <a:r>
              <a:rPr lang="he-IL" sz="2800"/>
              <a:t>.</a:t>
            </a:r>
          </a:p>
          <a:p>
            <a:pPr>
              <a:buFont typeface="Arial" pitchFamily="34" charset="0"/>
              <a:buChar char="•"/>
            </a:pPr>
            <a:r>
              <a:rPr lang="he-IL" sz="2800"/>
              <a:t> הנוסח של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Kelvin</a:t>
            </a:r>
            <a:r>
              <a:rPr lang="he-IL" sz="2800"/>
              <a:t> לחוק השני – </a:t>
            </a:r>
          </a:p>
          <a:p>
            <a:r>
              <a:rPr lang="he-IL" sz="2800">
                <a:solidFill>
                  <a:srgbClr val="C00000"/>
                </a:solidFill>
              </a:rPr>
              <a:t>תהליך שבו חום הופך בשלמות לעבודה הוא לא תהליך אפשרי. </a:t>
            </a:r>
          </a:p>
          <a:p>
            <a:endParaRPr lang="he-IL" sz="280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e-IL" sz="2800"/>
              <a:t> לפי כך קיים </a:t>
            </a:r>
            <a:r>
              <a:rPr lang="he-IL" sz="2800">
                <a:solidFill>
                  <a:srgbClr val="C00000"/>
                </a:solidFill>
              </a:rPr>
              <a:t>גודל תרמודינמי </a:t>
            </a:r>
            <a:r>
              <a:rPr lang="he-IL" sz="2800"/>
              <a:t>שבגללו לא ניתן להפוך בשלמות חום לעבודה. 	</a:t>
            </a:r>
          </a:p>
          <a:p>
            <a:r>
              <a:rPr lang="he-IL" sz="2400"/>
              <a:t> </a:t>
            </a:r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כיצד הכול התחיל?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3400" y="0"/>
            <a:ext cx="8077200" cy="1249363"/>
          </a:xfrm>
        </p:spPr>
        <p:txBody>
          <a:bodyPr/>
          <a:lstStyle/>
          <a:p>
            <a:pPr>
              <a:spcBef>
                <a:spcPts val="2400"/>
              </a:spcBef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אנטרופיה ותכונות החומר </a:t>
            </a: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(2)</a:t>
            </a:r>
            <a:b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sz="4000" dirty="0"/>
          </a:p>
        </p:txBody>
      </p:sp>
      <p:sp>
        <p:nvSpPr>
          <p:cNvPr id="3" name="מלבן 2"/>
          <p:cNvSpPr/>
          <p:nvPr/>
        </p:nvSpPr>
        <p:spPr>
          <a:xfrm>
            <a:off x="6126163" y="860425"/>
            <a:ext cx="2971800" cy="1938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288925" algn="l"/>
                <a:tab pos="576263" algn="l"/>
                <a:tab pos="863600" algn="l"/>
              </a:tabLst>
              <a:defRPr/>
            </a:pPr>
            <a:r>
              <a:rPr lang="he-IL" sz="1000" dirty="0">
                <a:cs typeface="Times New Roman" pitchFamily="18" charset="0"/>
              </a:rPr>
              <a:t>	</a:t>
            </a:r>
            <a:r>
              <a:rPr lang="he-IL" sz="2400" dirty="0"/>
              <a:t>ערכי אנטרופיה מולרית תקנית</a:t>
            </a:r>
            <a:r>
              <a:rPr lang="he-IL" sz="2400" dirty="0">
                <a:cs typeface="Times New Roman" pitchFamily="18" charset="0"/>
              </a:rPr>
              <a:t>, </a:t>
            </a:r>
            <a:r>
              <a:rPr lang="en-US" sz="2400" dirty="0">
                <a:cs typeface="Times New Roman" pitchFamily="18" charset="0"/>
              </a:rPr>
              <a:t>S</a:t>
            </a:r>
            <a:r>
              <a:rPr lang="en-US" sz="2400" baseline="30000" dirty="0">
                <a:cs typeface="Times New Roman" pitchFamily="18" charset="0"/>
              </a:rPr>
              <a:t>o</a:t>
            </a:r>
            <a:r>
              <a:rPr lang="he-IL" sz="2400" dirty="0">
                <a:cs typeface="Times New Roman" pitchFamily="18" charset="0"/>
              </a:rPr>
              <a:t>, </a:t>
            </a:r>
            <a:r>
              <a:rPr lang="he-IL" sz="2400" dirty="0"/>
              <a:t>עבור</a:t>
            </a:r>
            <a:r>
              <a:rPr lang="he-IL" sz="2400" dirty="0">
                <a:cs typeface="Times New Roman" pitchFamily="18" charset="0"/>
              </a:rPr>
              <a:t> </a:t>
            </a:r>
            <a:r>
              <a:rPr lang="he-IL" sz="2400" dirty="0"/>
              <a:t>מספר חומרים מולקולריים </a:t>
            </a:r>
          </a:p>
          <a:p>
            <a:pPr algn="ctr" eaLnBrk="0" hangingPunct="0">
              <a:tabLst>
                <a:tab pos="288925" algn="l"/>
                <a:tab pos="576263" algn="l"/>
                <a:tab pos="863600" algn="l"/>
              </a:tabLst>
              <a:defRPr/>
            </a:pPr>
            <a:r>
              <a:rPr lang="he-IL" sz="24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במצב נוזל</a:t>
            </a:r>
          </a:p>
          <a:p>
            <a:pPr algn="ctr" eaLnBrk="0" hangingPunct="0">
              <a:tabLst>
                <a:tab pos="288925" algn="l"/>
                <a:tab pos="576263" algn="l"/>
                <a:tab pos="863600" algn="l"/>
              </a:tabLst>
              <a:defRPr/>
            </a:pPr>
            <a:r>
              <a:rPr lang="he-IL" sz="2400" dirty="0"/>
              <a:t> ב-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he-IL" sz="2400" dirty="0"/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298</a:t>
            </a:r>
            <a:r>
              <a:rPr lang="he-IL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e-IL" sz="2400" dirty="0">
                <a:cs typeface="Times New Roman" pitchFamily="18" charset="0"/>
              </a:rPr>
              <a:t>  </a:t>
            </a:r>
            <a:endParaRPr lang="en-US" sz="2400" dirty="0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357342"/>
              </p:ext>
            </p:extLst>
          </p:nvPr>
        </p:nvGraphicFramePr>
        <p:xfrm>
          <a:off x="228601" y="822325"/>
          <a:ext cx="5791199" cy="5814920"/>
        </p:xfrm>
        <a:graphic>
          <a:graphicData uri="http://schemas.openxmlformats.org/drawingml/2006/table">
            <a:tbl>
              <a:tblPr rtl="1" firstRow="1"/>
              <a:tblGrid>
                <a:gridCol w="1714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8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8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3563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latin typeface="Times New Roman"/>
                          <a:ea typeface="Calibri"/>
                          <a:cs typeface="David"/>
                        </a:rPr>
                        <a:t>החומר</a:t>
                      </a:r>
                      <a:endParaRPr lang="en-US" sz="2400" b="1" dirty="0"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latin typeface="Times New Roman"/>
                          <a:ea typeface="Calibri"/>
                          <a:cs typeface="David"/>
                        </a:rPr>
                        <a:t>מספר האלקטרונים</a:t>
                      </a:r>
                      <a:endParaRPr lang="en-US" sz="2400" b="1" dirty="0">
                        <a:latin typeface="Times New Roman"/>
                        <a:ea typeface="Calibri"/>
                        <a:cs typeface="David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latin typeface="Times New Roman"/>
                          <a:ea typeface="Calibri"/>
                          <a:cs typeface="David"/>
                        </a:rPr>
                        <a:t>במולקולה</a:t>
                      </a:r>
                      <a:endParaRPr lang="en-US" sz="2400" b="1" dirty="0"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David"/>
                        </a:rPr>
                        <a:t>S°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David"/>
                        </a:rPr>
                        <a:t>(J K</a:t>
                      </a:r>
                      <a:r>
                        <a:rPr lang="en-US" sz="2400" b="1" baseline="30000" dirty="0">
                          <a:latin typeface="Times New Roman"/>
                          <a:ea typeface="Calibri"/>
                          <a:cs typeface="David"/>
                        </a:rPr>
                        <a:t>−1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David"/>
                        </a:rPr>
                        <a:t> mol</a:t>
                      </a:r>
                      <a:r>
                        <a:rPr lang="en-US" sz="2400" b="1" baseline="30000" dirty="0">
                          <a:latin typeface="Times New Roman"/>
                          <a:ea typeface="Calibri"/>
                          <a:cs typeface="David"/>
                        </a:rPr>
                        <a:t>−1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David"/>
                        </a:rPr>
                        <a:t>)</a:t>
                      </a: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220">
                <a:tc>
                  <a:txBody>
                    <a:bodyPr/>
                    <a:lstStyle/>
                    <a:p>
                      <a:pPr algn="l" rtl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b="1" dirty="0">
                        <a:solidFill>
                          <a:srgbClr val="0033CC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33CC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33CC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220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220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220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D20000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352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D20000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352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CH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3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Cl</a:t>
                      </a: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26</a:t>
                      </a: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145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352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CH</a:t>
                      </a:r>
                      <a:r>
                        <a:rPr lang="en-US" sz="2400" b="1" baseline="-25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2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Cl</a:t>
                      </a:r>
                      <a:r>
                        <a:rPr lang="en-US" sz="2400" b="1" baseline="-25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2</a:t>
                      </a:r>
                      <a:endParaRPr lang="en-US" sz="2400" b="1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42</a:t>
                      </a:r>
                      <a:endParaRPr lang="en-US" sz="2400" b="1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178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7352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CHCl</a:t>
                      </a:r>
                      <a:r>
                        <a:rPr lang="en-US" sz="2400" b="1" baseline="-25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3</a:t>
                      </a:r>
                      <a:endParaRPr lang="en-US" sz="2400" b="1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58</a:t>
                      </a:r>
                      <a:endParaRPr lang="en-US" sz="2400" b="1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203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7352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CCl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74</a:t>
                      </a:r>
                      <a:endParaRPr lang="en-US" sz="2400" b="1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214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3400" y="0"/>
            <a:ext cx="8077200" cy="1249363"/>
          </a:xfrm>
        </p:spPr>
        <p:txBody>
          <a:bodyPr/>
          <a:lstStyle/>
          <a:p>
            <a:pPr>
              <a:spcBef>
                <a:spcPts val="2400"/>
              </a:spcBef>
              <a:defRPr/>
            </a:pPr>
            <a:r>
              <a:rPr lang="en-US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אנטרופיה ותכונות החומר </a:t>
            </a: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(2)</a:t>
            </a:r>
            <a:b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sz="4000" dirty="0"/>
          </a:p>
        </p:txBody>
      </p:sp>
      <p:sp>
        <p:nvSpPr>
          <p:cNvPr id="3" name="מלבן 2"/>
          <p:cNvSpPr/>
          <p:nvPr/>
        </p:nvSpPr>
        <p:spPr>
          <a:xfrm>
            <a:off x="6126163" y="860425"/>
            <a:ext cx="2971800" cy="1938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288925" algn="l"/>
                <a:tab pos="576263" algn="l"/>
                <a:tab pos="863600" algn="l"/>
              </a:tabLst>
              <a:defRPr/>
            </a:pPr>
            <a:r>
              <a:rPr lang="he-IL" sz="1000" dirty="0">
                <a:cs typeface="Times New Roman" pitchFamily="18" charset="0"/>
              </a:rPr>
              <a:t>	</a:t>
            </a:r>
            <a:r>
              <a:rPr lang="he-IL" sz="2400" dirty="0"/>
              <a:t>ערכי אנטרופיה מולרית תקנית</a:t>
            </a:r>
            <a:r>
              <a:rPr lang="he-IL" sz="2400" dirty="0">
                <a:cs typeface="Times New Roman" pitchFamily="18" charset="0"/>
              </a:rPr>
              <a:t>, </a:t>
            </a:r>
            <a:r>
              <a:rPr lang="en-US" sz="2400" dirty="0">
                <a:cs typeface="Times New Roman" pitchFamily="18" charset="0"/>
              </a:rPr>
              <a:t>S</a:t>
            </a:r>
            <a:r>
              <a:rPr lang="en-US" sz="2400" baseline="30000" dirty="0">
                <a:cs typeface="Times New Roman" pitchFamily="18" charset="0"/>
              </a:rPr>
              <a:t>o</a:t>
            </a:r>
            <a:r>
              <a:rPr lang="he-IL" sz="2400" dirty="0">
                <a:cs typeface="Times New Roman" pitchFamily="18" charset="0"/>
              </a:rPr>
              <a:t>, </a:t>
            </a:r>
            <a:r>
              <a:rPr lang="he-IL" sz="2400" dirty="0"/>
              <a:t>עבור</a:t>
            </a:r>
            <a:r>
              <a:rPr lang="he-IL" sz="2400" dirty="0">
                <a:cs typeface="Times New Roman" pitchFamily="18" charset="0"/>
              </a:rPr>
              <a:t> </a:t>
            </a:r>
            <a:r>
              <a:rPr lang="he-IL" sz="2400" dirty="0"/>
              <a:t>מספר חומרים מולקולריים </a:t>
            </a:r>
          </a:p>
          <a:p>
            <a:pPr algn="ctr" eaLnBrk="0" hangingPunct="0">
              <a:tabLst>
                <a:tab pos="288925" algn="l"/>
                <a:tab pos="576263" algn="l"/>
                <a:tab pos="863600" algn="l"/>
              </a:tabLst>
              <a:defRPr/>
            </a:pPr>
            <a:r>
              <a:rPr lang="he-IL" sz="24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במצב נוזל</a:t>
            </a:r>
          </a:p>
          <a:p>
            <a:pPr algn="ctr" eaLnBrk="0" hangingPunct="0">
              <a:tabLst>
                <a:tab pos="288925" algn="l"/>
                <a:tab pos="576263" algn="l"/>
                <a:tab pos="863600" algn="l"/>
              </a:tabLst>
              <a:defRPr/>
            </a:pPr>
            <a:r>
              <a:rPr lang="he-IL" sz="2400" dirty="0"/>
              <a:t> ב-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he-IL" sz="2400" dirty="0"/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298</a:t>
            </a:r>
            <a:r>
              <a:rPr lang="he-IL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e-IL" sz="2400" dirty="0">
                <a:cs typeface="Times New Roman" pitchFamily="18" charset="0"/>
              </a:rPr>
              <a:t>  </a:t>
            </a:r>
            <a:endParaRPr lang="en-US" sz="2400" dirty="0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543371"/>
              </p:ext>
            </p:extLst>
          </p:nvPr>
        </p:nvGraphicFramePr>
        <p:xfrm>
          <a:off x="228601" y="822325"/>
          <a:ext cx="5791199" cy="5814920"/>
        </p:xfrm>
        <a:graphic>
          <a:graphicData uri="http://schemas.openxmlformats.org/drawingml/2006/table">
            <a:tbl>
              <a:tblPr rtl="1" firstRow="1"/>
              <a:tblGrid>
                <a:gridCol w="1714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8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8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3563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latin typeface="Times New Roman"/>
                          <a:ea typeface="Calibri"/>
                          <a:cs typeface="David"/>
                        </a:rPr>
                        <a:t>החומר</a:t>
                      </a:r>
                      <a:endParaRPr lang="en-US" sz="2400" b="1" dirty="0"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latin typeface="Times New Roman"/>
                          <a:ea typeface="Calibri"/>
                          <a:cs typeface="David"/>
                        </a:rPr>
                        <a:t>מספר האלקטרונים</a:t>
                      </a:r>
                      <a:endParaRPr lang="en-US" sz="2400" b="1" dirty="0">
                        <a:latin typeface="Times New Roman"/>
                        <a:ea typeface="Calibri"/>
                        <a:cs typeface="David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latin typeface="Times New Roman"/>
                          <a:ea typeface="Calibri"/>
                          <a:cs typeface="David"/>
                        </a:rPr>
                        <a:t>במולקולה</a:t>
                      </a:r>
                      <a:endParaRPr lang="en-US" sz="2400" b="1" dirty="0"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David"/>
                        </a:rPr>
                        <a:t>S°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David"/>
                        </a:rPr>
                        <a:t>(J K</a:t>
                      </a:r>
                      <a:r>
                        <a:rPr lang="en-US" sz="2400" b="1" baseline="30000" dirty="0">
                          <a:latin typeface="Times New Roman"/>
                          <a:ea typeface="Calibri"/>
                          <a:cs typeface="David"/>
                        </a:rPr>
                        <a:t>−1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David"/>
                        </a:rPr>
                        <a:t> mol</a:t>
                      </a:r>
                      <a:r>
                        <a:rPr lang="en-US" sz="2400" b="1" baseline="30000" dirty="0">
                          <a:latin typeface="Times New Roman"/>
                          <a:ea typeface="Calibri"/>
                          <a:cs typeface="David"/>
                        </a:rPr>
                        <a:t>−1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David"/>
                        </a:rPr>
                        <a:t>)</a:t>
                      </a: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220">
                <a:tc>
                  <a:txBody>
                    <a:bodyPr/>
                    <a:lstStyle/>
                    <a:p>
                      <a:pPr algn="l" rtl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b="1" dirty="0">
                        <a:solidFill>
                          <a:srgbClr val="0033CC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33CC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33CC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220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220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220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D20000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352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David"/>
                        </a:rPr>
                        <a:t>CH</a:t>
                      </a:r>
                      <a:r>
                        <a:rPr lang="en-US" sz="2400" b="1" baseline="-250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David"/>
                        </a:rPr>
                        <a:t>3</a:t>
                      </a:r>
                      <a:r>
                        <a:rPr lang="en-US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David"/>
                        </a:rPr>
                        <a:t>OCH</a:t>
                      </a:r>
                      <a:r>
                        <a:rPr lang="en-US" sz="2400" b="1" baseline="-250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David"/>
                        </a:rPr>
                        <a:t>3</a:t>
                      </a:r>
                      <a:endParaRPr lang="en-US" sz="2400" b="1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David"/>
                        </a:rPr>
                        <a:t>26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rgbClr val="D20000"/>
                          </a:solidFill>
                          <a:latin typeface="Times New Roman"/>
                          <a:ea typeface="Calibri"/>
                          <a:cs typeface="David"/>
                        </a:rPr>
                        <a:t>181</a:t>
                      </a:r>
                      <a:endParaRPr lang="en-US" sz="2400" b="1" dirty="0">
                        <a:solidFill>
                          <a:srgbClr val="D20000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352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CH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3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Cl</a:t>
                      </a: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26</a:t>
                      </a: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145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352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CH</a:t>
                      </a:r>
                      <a:r>
                        <a:rPr lang="en-US" sz="2400" b="1" baseline="-25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2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Cl</a:t>
                      </a:r>
                      <a:r>
                        <a:rPr lang="en-US" sz="2400" b="1" baseline="-25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2</a:t>
                      </a:r>
                      <a:endParaRPr lang="en-US" sz="2400" b="1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42</a:t>
                      </a:r>
                      <a:endParaRPr lang="en-US" sz="2400" b="1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178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7352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CHCl</a:t>
                      </a:r>
                      <a:r>
                        <a:rPr lang="en-US" sz="2400" b="1" baseline="-25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3</a:t>
                      </a:r>
                      <a:endParaRPr lang="en-US" sz="2400" b="1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58</a:t>
                      </a:r>
                      <a:endParaRPr lang="en-US" sz="2400" b="1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203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7352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CCl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74</a:t>
                      </a:r>
                      <a:endParaRPr lang="en-US" sz="2400" b="1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214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3400" y="0"/>
            <a:ext cx="8077200" cy="1249363"/>
          </a:xfrm>
        </p:spPr>
        <p:txBody>
          <a:bodyPr/>
          <a:lstStyle/>
          <a:p>
            <a:pPr>
              <a:spcBef>
                <a:spcPts val="2400"/>
              </a:spcBef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אנטרופיה ותכונות החומר </a:t>
            </a: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en-US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sz="4000" dirty="0"/>
          </a:p>
        </p:txBody>
      </p:sp>
      <p:sp>
        <p:nvSpPr>
          <p:cNvPr id="3" name="מלבן 2"/>
          <p:cNvSpPr/>
          <p:nvPr/>
        </p:nvSpPr>
        <p:spPr>
          <a:xfrm>
            <a:off x="6126163" y="860425"/>
            <a:ext cx="2971800" cy="1938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288925" algn="l"/>
                <a:tab pos="576263" algn="l"/>
                <a:tab pos="863600" algn="l"/>
              </a:tabLst>
              <a:defRPr/>
            </a:pPr>
            <a:r>
              <a:rPr lang="he-IL" sz="1000" dirty="0">
                <a:cs typeface="Times New Roman" pitchFamily="18" charset="0"/>
              </a:rPr>
              <a:t>	</a:t>
            </a:r>
            <a:r>
              <a:rPr lang="he-IL" sz="2400" dirty="0"/>
              <a:t>ערכי אנטרופיה מולרית תקנית</a:t>
            </a:r>
            <a:r>
              <a:rPr lang="he-IL" sz="2400" dirty="0">
                <a:cs typeface="Times New Roman" pitchFamily="18" charset="0"/>
              </a:rPr>
              <a:t>, </a:t>
            </a:r>
            <a:r>
              <a:rPr lang="en-US" sz="2400" dirty="0">
                <a:cs typeface="Times New Roman" pitchFamily="18" charset="0"/>
              </a:rPr>
              <a:t>S</a:t>
            </a:r>
            <a:r>
              <a:rPr lang="en-US" sz="2400" baseline="30000" dirty="0">
                <a:cs typeface="Times New Roman" pitchFamily="18" charset="0"/>
              </a:rPr>
              <a:t>o</a:t>
            </a:r>
            <a:r>
              <a:rPr lang="he-IL" sz="2400" dirty="0">
                <a:cs typeface="Times New Roman" pitchFamily="18" charset="0"/>
              </a:rPr>
              <a:t>, </a:t>
            </a:r>
            <a:r>
              <a:rPr lang="he-IL" sz="2400" dirty="0"/>
              <a:t>עבור</a:t>
            </a:r>
            <a:r>
              <a:rPr lang="he-IL" sz="2400" dirty="0">
                <a:cs typeface="Times New Roman" pitchFamily="18" charset="0"/>
              </a:rPr>
              <a:t> </a:t>
            </a:r>
            <a:r>
              <a:rPr lang="he-IL" sz="2400" dirty="0"/>
              <a:t>מספר חומרים מולקולריים </a:t>
            </a:r>
          </a:p>
          <a:p>
            <a:pPr algn="ctr" eaLnBrk="0" hangingPunct="0">
              <a:tabLst>
                <a:tab pos="288925" algn="l"/>
                <a:tab pos="576263" algn="l"/>
                <a:tab pos="863600" algn="l"/>
              </a:tabLst>
              <a:defRPr/>
            </a:pPr>
            <a:r>
              <a:rPr lang="he-IL" sz="24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במצב נוזל</a:t>
            </a:r>
          </a:p>
          <a:p>
            <a:pPr algn="ctr" eaLnBrk="0" hangingPunct="0">
              <a:tabLst>
                <a:tab pos="288925" algn="l"/>
                <a:tab pos="576263" algn="l"/>
                <a:tab pos="863600" algn="l"/>
              </a:tabLst>
              <a:defRPr/>
            </a:pPr>
            <a:r>
              <a:rPr lang="he-IL" sz="2400" dirty="0"/>
              <a:t> ב-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he-IL" sz="2400" dirty="0"/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298</a:t>
            </a:r>
            <a:r>
              <a:rPr lang="he-IL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e-IL" sz="2400" dirty="0">
                <a:cs typeface="Times New Roman" pitchFamily="18" charset="0"/>
              </a:rPr>
              <a:t>  </a:t>
            </a:r>
            <a:endParaRPr lang="en-US" sz="2400" dirty="0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070021"/>
              </p:ext>
            </p:extLst>
          </p:nvPr>
        </p:nvGraphicFramePr>
        <p:xfrm>
          <a:off x="228601" y="822325"/>
          <a:ext cx="5791199" cy="5814920"/>
        </p:xfrm>
        <a:graphic>
          <a:graphicData uri="http://schemas.openxmlformats.org/drawingml/2006/table">
            <a:tbl>
              <a:tblPr rtl="1" firstRow="1"/>
              <a:tblGrid>
                <a:gridCol w="1714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8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8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3563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latin typeface="Times New Roman"/>
                          <a:ea typeface="Calibri"/>
                          <a:cs typeface="David"/>
                        </a:rPr>
                        <a:t>החומר</a:t>
                      </a:r>
                      <a:endParaRPr lang="en-US" sz="2400" b="1" dirty="0"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latin typeface="Times New Roman"/>
                          <a:ea typeface="Calibri"/>
                          <a:cs typeface="David"/>
                        </a:rPr>
                        <a:t>מספר האלקטרונים</a:t>
                      </a:r>
                      <a:endParaRPr lang="en-US" sz="2400" b="1" dirty="0">
                        <a:latin typeface="Times New Roman"/>
                        <a:ea typeface="Calibri"/>
                        <a:cs typeface="David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latin typeface="Times New Roman"/>
                          <a:ea typeface="Calibri"/>
                          <a:cs typeface="David"/>
                        </a:rPr>
                        <a:t>במולקולה</a:t>
                      </a:r>
                      <a:endParaRPr lang="en-US" sz="2400" b="1" dirty="0"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David"/>
                        </a:rPr>
                        <a:t>S°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David"/>
                        </a:rPr>
                        <a:t>(J K</a:t>
                      </a:r>
                      <a:r>
                        <a:rPr lang="en-US" sz="2400" b="1" baseline="30000" dirty="0">
                          <a:latin typeface="Times New Roman"/>
                          <a:ea typeface="Calibri"/>
                          <a:cs typeface="David"/>
                        </a:rPr>
                        <a:t>−1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David"/>
                        </a:rPr>
                        <a:t> mol</a:t>
                      </a:r>
                      <a:r>
                        <a:rPr lang="en-US" sz="2400" b="1" baseline="30000" dirty="0">
                          <a:latin typeface="Times New Roman"/>
                          <a:ea typeface="Calibri"/>
                          <a:cs typeface="David"/>
                        </a:rPr>
                        <a:t>−1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David"/>
                        </a:rPr>
                        <a:t>)</a:t>
                      </a: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220">
                <a:tc>
                  <a:txBody>
                    <a:bodyPr/>
                    <a:lstStyle/>
                    <a:p>
                      <a:pPr algn="l" rtl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b="1" dirty="0">
                        <a:solidFill>
                          <a:srgbClr val="0033CC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33CC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33CC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220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220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220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David"/>
                        </a:rPr>
                        <a:t>CH</a:t>
                      </a:r>
                      <a:r>
                        <a:rPr lang="en-US" sz="2400" b="1" baseline="-250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David"/>
                        </a:rPr>
                        <a:t>3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David"/>
                        </a:rPr>
                        <a:t>CH</a:t>
                      </a:r>
                      <a:r>
                        <a:rPr lang="en-US" sz="2400" b="1" baseline="-250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David"/>
                        </a:rPr>
                        <a:t>2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David"/>
                        </a:rPr>
                        <a:t>OH</a:t>
                      </a: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David"/>
                        </a:rPr>
                        <a:t>26</a:t>
                      </a:r>
                      <a:endParaRPr lang="en-US" sz="2400" b="1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rgbClr val="D20000"/>
                          </a:solidFill>
                          <a:latin typeface="Times New Roman"/>
                          <a:ea typeface="Calibri"/>
                          <a:cs typeface="David"/>
                        </a:rPr>
                        <a:t>161</a:t>
                      </a:r>
                      <a:endParaRPr lang="en-US" sz="2400" b="1" dirty="0">
                        <a:solidFill>
                          <a:srgbClr val="D20000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352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David"/>
                        </a:rPr>
                        <a:t>CH</a:t>
                      </a:r>
                      <a:r>
                        <a:rPr lang="en-US" sz="2400" b="1" baseline="-250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David"/>
                        </a:rPr>
                        <a:t>3</a:t>
                      </a:r>
                      <a:r>
                        <a:rPr lang="en-US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David"/>
                        </a:rPr>
                        <a:t>OCH</a:t>
                      </a:r>
                      <a:r>
                        <a:rPr lang="en-US" sz="2400" b="1" baseline="-250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David"/>
                        </a:rPr>
                        <a:t>3</a:t>
                      </a:r>
                      <a:endParaRPr lang="en-US" sz="2400" b="1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David"/>
                        </a:rPr>
                        <a:t>26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rgbClr val="D20000"/>
                          </a:solidFill>
                          <a:latin typeface="Times New Roman"/>
                          <a:ea typeface="Calibri"/>
                          <a:cs typeface="David"/>
                        </a:rPr>
                        <a:t>181</a:t>
                      </a:r>
                      <a:endParaRPr lang="en-US" sz="2400" b="1" dirty="0">
                        <a:solidFill>
                          <a:srgbClr val="D20000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352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CH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3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Cl</a:t>
                      </a: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26</a:t>
                      </a: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145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352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CH</a:t>
                      </a:r>
                      <a:r>
                        <a:rPr lang="en-US" sz="2400" b="1" baseline="-25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2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Cl</a:t>
                      </a:r>
                      <a:r>
                        <a:rPr lang="en-US" sz="2400" b="1" baseline="-25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2</a:t>
                      </a:r>
                      <a:endParaRPr lang="en-US" sz="2400" b="1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42</a:t>
                      </a:r>
                      <a:endParaRPr lang="en-US" sz="2400" b="1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178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7352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CHCl</a:t>
                      </a:r>
                      <a:r>
                        <a:rPr lang="en-US" sz="2400" b="1" baseline="-25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3</a:t>
                      </a:r>
                      <a:endParaRPr lang="en-US" sz="2400" b="1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58</a:t>
                      </a:r>
                      <a:endParaRPr lang="en-US" sz="2400" b="1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203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7352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CCl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74</a:t>
                      </a:r>
                      <a:endParaRPr lang="en-US" sz="2400" b="1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214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3400" y="0"/>
            <a:ext cx="8077200" cy="1249363"/>
          </a:xfrm>
        </p:spPr>
        <p:txBody>
          <a:bodyPr/>
          <a:lstStyle/>
          <a:p>
            <a:pPr>
              <a:spcBef>
                <a:spcPts val="2400"/>
              </a:spcBef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אנטרופיה ותכונות החומר </a:t>
            </a:r>
            <a:r>
              <a:rPr lang="en-US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(2)</a:t>
            </a:r>
            <a:b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sz="4000" dirty="0"/>
          </a:p>
        </p:txBody>
      </p:sp>
      <p:sp>
        <p:nvSpPr>
          <p:cNvPr id="3" name="מלבן 2"/>
          <p:cNvSpPr/>
          <p:nvPr/>
        </p:nvSpPr>
        <p:spPr>
          <a:xfrm>
            <a:off x="6126163" y="860425"/>
            <a:ext cx="2971800" cy="1938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288925" algn="l"/>
                <a:tab pos="576263" algn="l"/>
                <a:tab pos="863600" algn="l"/>
              </a:tabLst>
              <a:defRPr/>
            </a:pPr>
            <a:r>
              <a:rPr lang="he-IL" sz="1000" dirty="0">
                <a:cs typeface="Times New Roman" pitchFamily="18" charset="0"/>
              </a:rPr>
              <a:t>	</a:t>
            </a:r>
            <a:r>
              <a:rPr lang="he-IL" sz="2400" dirty="0"/>
              <a:t>ערכי אנטרופיה מולרית תקנית</a:t>
            </a:r>
            <a:r>
              <a:rPr lang="he-IL" sz="2400" dirty="0">
                <a:cs typeface="Times New Roman" pitchFamily="18" charset="0"/>
              </a:rPr>
              <a:t>, </a:t>
            </a:r>
            <a:r>
              <a:rPr lang="en-US" sz="2400" dirty="0">
                <a:cs typeface="Times New Roman" pitchFamily="18" charset="0"/>
              </a:rPr>
              <a:t>S</a:t>
            </a:r>
            <a:r>
              <a:rPr lang="en-US" sz="2400" baseline="30000" dirty="0">
                <a:cs typeface="Times New Roman" pitchFamily="18" charset="0"/>
              </a:rPr>
              <a:t>o</a:t>
            </a:r>
            <a:r>
              <a:rPr lang="he-IL" sz="2400" dirty="0">
                <a:cs typeface="Times New Roman" pitchFamily="18" charset="0"/>
              </a:rPr>
              <a:t>, </a:t>
            </a:r>
            <a:r>
              <a:rPr lang="he-IL" sz="2400" dirty="0"/>
              <a:t>עבור</a:t>
            </a:r>
            <a:r>
              <a:rPr lang="he-IL" sz="2400" dirty="0">
                <a:cs typeface="Times New Roman" pitchFamily="18" charset="0"/>
              </a:rPr>
              <a:t> </a:t>
            </a:r>
            <a:r>
              <a:rPr lang="he-IL" sz="2400" dirty="0"/>
              <a:t>מספר חומרים מולקולריים </a:t>
            </a:r>
          </a:p>
          <a:p>
            <a:pPr algn="ctr" eaLnBrk="0" hangingPunct="0">
              <a:tabLst>
                <a:tab pos="288925" algn="l"/>
                <a:tab pos="576263" algn="l"/>
                <a:tab pos="863600" algn="l"/>
              </a:tabLst>
              <a:defRPr/>
            </a:pPr>
            <a:r>
              <a:rPr lang="he-IL" sz="24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במצב נוזל</a:t>
            </a:r>
          </a:p>
          <a:p>
            <a:pPr algn="ctr" eaLnBrk="0" hangingPunct="0">
              <a:tabLst>
                <a:tab pos="288925" algn="l"/>
                <a:tab pos="576263" algn="l"/>
                <a:tab pos="863600" algn="l"/>
              </a:tabLst>
              <a:defRPr/>
            </a:pPr>
            <a:r>
              <a:rPr lang="he-IL" sz="2400" dirty="0"/>
              <a:t> ב-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he-IL" sz="2400" dirty="0"/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298</a:t>
            </a:r>
            <a:r>
              <a:rPr lang="he-IL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e-IL" sz="2400" dirty="0">
                <a:cs typeface="Times New Roman" pitchFamily="18" charset="0"/>
              </a:rPr>
              <a:t>  </a:t>
            </a:r>
            <a:endParaRPr lang="en-US" sz="2400" dirty="0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884871"/>
              </p:ext>
            </p:extLst>
          </p:nvPr>
        </p:nvGraphicFramePr>
        <p:xfrm>
          <a:off x="228601" y="822325"/>
          <a:ext cx="5791199" cy="5814920"/>
        </p:xfrm>
        <a:graphic>
          <a:graphicData uri="http://schemas.openxmlformats.org/drawingml/2006/table">
            <a:tbl>
              <a:tblPr rtl="1" firstRow="1"/>
              <a:tblGrid>
                <a:gridCol w="1714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8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8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3563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latin typeface="Times New Roman"/>
                          <a:ea typeface="Calibri"/>
                          <a:cs typeface="David"/>
                        </a:rPr>
                        <a:t>החומר</a:t>
                      </a:r>
                      <a:endParaRPr lang="en-US" sz="2400" b="1" dirty="0"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latin typeface="Times New Roman"/>
                          <a:ea typeface="Calibri"/>
                          <a:cs typeface="David"/>
                        </a:rPr>
                        <a:t>מספר האלקטרונים</a:t>
                      </a:r>
                      <a:endParaRPr lang="en-US" sz="2400" b="1" dirty="0">
                        <a:latin typeface="Times New Roman"/>
                        <a:ea typeface="Calibri"/>
                        <a:cs typeface="David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latin typeface="Times New Roman"/>
                          <a:ea typeface="Calibri"/>
                          <a:cs typeface="David"/>
                        </a:rPr>
                        <a:t>במולקולה</a:t>
                      </a:r>
                      <a:endParaRPr lang="en-US" sz="2400" b="1" dirty="0"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David"/>
                        </a:rPr>
                        <a:t>S°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David"/>
                        </a:rPr>
                        <a:t>(J K</a:t>
                      </a:r>
                      <a:r>
                        <a:rPr lang="en-US" sz="2400" b="1" baseline="30000" dirty="0">
                          <a:latin typeface="Times New Roman"/>
                          <a:ea typeface="Calibri"/>
                          <a:cs typeface="David"/>
                        </a:rPr>
                        <a:t>−1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David"/>
                        </a:rPr>
                        <a:t> mol</a:t>
                      </a:r>
                      <a:r>
                        <a:rPr lang="en-US" sz="2400" b="1" baseline="30000" dirty="0">
                          <a:latin typeface="Times New Roman"/>
                          <a:ea typeface="Calibri"/>
                          <a:cs typeface="David"/>
                        </a:rPr>
                        <a:t>−1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David"/>
                        </a:rPr>
                        <a:t>)</a:t>
                      </a: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220">
                <a:tc>
                  <a:txBody>
                    <a:bodyPr/>
                    <a:lstStyle/>
                    <a:p>
                      <a:pPr algn="l" rtl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33CC"/>
                          </a:solidFill>
                          <a:latin typeface="Times New Roman"/>
                          <a:ea typeface="Calibri"/>
                          <a:cs typeface="David"/>
                        </a:rPr>
                        <a:t>H</a:t>
                      </a:r>
                      <a:r>
                        <a:rPr lang="en-US" sz="2400" b="1" baseline="-25000" dirty="0">
                          <a:solidFill>
                            <a:srgbClr val="0033CC"/>
                          </a:solidFill>
                          <a:latin typeface="Times New Roman"/>
                          <a:ea typeface="Calibri"/>
                          <a:cs typeface="David"/>
                        </a:rPr>
                        <a:t>2</a:t>
                      </a:r>
                      <a:r>
                        <a:rPr lang="en-US" sz="2400" b="1" dirty="0">
                          <a:solidFill>
                            <a:srgbClr val="0033CC"/>
                          </a:solidFill>
                          <a:latin typeface="Times New Roman"/>
                          <a:ea typeface="Calibri"/>
                          <a:cs typeface="David"/>
                        </a:rPr>
                        <a:t>O</a:t>
                      </a: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rgbClr val="0033CC"/>
                          </a:solidFill>
                          <a:latin typeface="Times New Roman"/>
                          <a:ea typeface="Calibri"/>
                          <a:cs typeface="David"/>
                        </a:rPr>
                        <a:t>10</a:t>
                      </a:r>
                      <a:endParaRPr lang="en-US" sz="2400" b="1" dirty="0">
                        <a:solidFill>
                          <a:srgbClr val="0033CC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rgbClr val="0033CC"/>
                          </a:solidFill>
                          <a:latin typeface="Times New Roman"/>
                          <a:ea typeface="Calibri"/>
                          <a:cs typeface="David"/>
                        </a:rPr>
                        <a:t>70</a:t>
                      </a:r>
                      <a:endParaRPr lang="en-US" sz="2400" b="1" dirty="0">
                        <a:solidFill>
                          <a:srgbClr val="0033CC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220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David"/>
                        </a:rPr>
                        <a:t>N</a:t>
                      </a:r>
                      <a:r>
                        <a:rPr lang="en-US" sz="2400" b="1" baseline="-250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David"/>
                        </a:rPr>
                        <a:t>2</a:t>
                      </a:r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David"/>
                        </a:rPr>
                        <a:t>H</a:t>
                      </a:r>
                      <a:r>
                        <a:rPr lang="en-US" sz="2400" b="1" baseline="-250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David"/>
                        </a:rPr>
                        <a:t>4</a:t>
                      </a:r>
                      <a:endParaRPr lang="en-US" sz="2400" b="1" dirty="0">
                        <a:solidFill>
                          <a:srgbClr val="00B0F0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David"/>
                        </a:rPr>
                        <a:t>18</a:t>
                      </a:r>
                      <a:endParaRPr lang="en-US" sz="2400" b="1" dirty="0">
                        <a:solidFill>
                          <a:srgbClr val="00B0F0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David"/>
                        </a:rPr>
                        <a:t>121</a:t>
                      </a:r>
                      <a:endParaRPr lang="en-US" sz="2400" b="1" dirty="0">
                        <a:solidFill>
                          <a:srgbClr val="00B0F0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220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David"/>
                        </a:rPr>
                        <a:t>CH</a:t>
                      </a:r>
                      <a:r>
                        <a:rPr lang="en-US" sz="2400" b="1" baseline="-250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David"/>
                        </a:rPr>
                        <a:t>3</a:t>
                      </a:r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David"/>
                        </a:rPr>
                        <a:t>OH</a:t>
                      </a: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David"/>
                        </a:rPr>
                        <a:t>18</a:t>
                      </a:r>
                      <a:endParaRPr lang="en-US" sz="2400" b="1" dirty="0">
                        <a:solidFill>
                          <a:srgbClr val="00B0F0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David"/>
                        </a:rPr>
                        <a:t>127</a:t>
                      </a:r>
                      <a:endParaRPr lang="en-US" sz="2400" b="1" dirty="0">
                        <a:solidFill>
                          <a:srgbClr val="00B0F0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220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David"/>
                        </a:rPr>
                        <a:t>CH</a:t>
                      </a:r>
                      <a:r>
                        <a:rPr lang="en-US" sz="2400" b="1" baseline="-250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David"/>
                        </a:rPr>
                        <a:t>3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David"/>
                        </a:rPr>
                        <a:t>CH</a:t>
                      </a:r>
                      <a:r>
                        <a:rPr lang="en-US" sz="2400" b="1" baseline="-250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David"/>
                        </a:rPr>
                        <a:t>2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David"/>
                        </a:rPr>
                        <a:t>OH</a:t>
                      </a: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David"/>
                        </a:rPr>
                        <a:t>26</a:t>
                      </a:r>
                      <a:endParaRPr lang="en-US" sz="2400" b="1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rgbClr val="D20000"/>
                          </a:solidFill>
                          <a:latin typeface="Times New Roman"/>
                          <a:ea typeface="Calibri"/>
                          <a:cs typeface="David"/>
                        </a:rPr>
                        <a:t>161</a:t>
                      </a:r>
                      <a:endParaRPr lang="en-US" sz="2400" b="1" dirty="0">
                        <a:solidFill>
                          <a:srgbClr val="D20000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352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David"/>
                        </a:rPr>
                        <a:t>CH</a:t>
                      </a:r>
                      <a:r>
                        <a:rPr lang="en-US" sz="2400" b="1" baseline="-250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David"/>
                        </a:rPr>
                        <a:t>3</a:t>
                      </a:r>
                      <a:r>
                        <a:rPr lang="en-US" sz="24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David"/>
                        </a:rPr>
                        <a:t>OCH</a:t>
                      </a:r>
                      <a:r>
                        <a:rPr lang="en-US" sz="2400" b="1" baseline="-250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David"/>
                        </a:rPr>
                        <a:t>3</a:t>
                      </a:r>
                      <a:endParaRPr lang="en-US" sz="2400" b="1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David"/>
                        </a:rPr>
                        <a:t>26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rgbClr val="D20000"/>
                          </a:solidFill>
                          <a:latin typeface="Times New Roman"/>
                          <a:ea typeface="Calibri"/>
                          <a:cs typeface="David"/>
                        </a:rPr>
                        <a:t>181</a:t>
                      </a:r>
                      <a:endParaRPr lang="en-US" sz="2400" b="1" dirty="0">
                        <a:solidFill>
                          <a:srgbClr val="D20000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352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CH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3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Cl</a:t>
                      </a: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26</a:t>
                      </a: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145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352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CH</a:t>
                      </a:r>
                      <a:r>
                        <a:rPr lang="en-US" sz="2400" b="1" baseline="-25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2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Cl</a:t>
                      </a:r>
                      <a:r>
                        <a:rPr lang="en-US" sz="2400" b="1" baseline="-25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2</a:t>
                      </a:r>
                      <a:endParaRPr lang="en-US" sz="2400" b="1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42</a:t>
                      </a:r>
                      <a:endParaRPr lang="en-US" sz="2400" b="1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178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7352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CHCl</a:t>
                      </a:r>
                      <a:r>
                        <a:rPr lang="en-US" sz="2400" b="1" baseline="-25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3</a:t>
                      </a:r>
                      <a:endParaRPr lang="en-US" sz="2400" b="1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58</a:t>
                      </a:r>
                      <a:endParaRPr lang="en-US" sz="2400" b="1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203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7352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CCl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74</a:t>
                      </a:r>
                      <a:endParaRPr lang="en-US" sz="2400" b="1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David"/>
                        </a:rPr>
                        <a:t>214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David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2200" y="4038600"/>
            <a:ext cx="2743200" cy="19383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1">
            <a:spAutoFit/>
          </a:bodyPr>
          <a:lstStyle/>
          <a:p>
            <a:pPr>
              <a:defRPr/>
            </a:pPr>
            <a:r>
              <a:rPr lang="he-IL" sz="2400" dirty="0"/>
              <a:t>קשרי המימן הם אחראיים להפחתת הניידות ול"סדר" היחסי של המולקולות במצב נוזל.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צברים וחללים במים</a:t>
            </a:r>
          </a:p>
        </p:txBody>
      </p:sp>
      <p:pic>
        <p:nvPicPr>
          <p:cNvPr id="36867" name="תמונה 2" descr="איור של מולקולות מים עם קשרי מימן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50133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084263"/>
          </a:xfrm>
        </p:spPr>
        <p:txBody>
          <a:bodyPr/>
          <a:lstStyle/>
          <a:p>
            <a:pPr algn="r" eaLnBrk="1" hangingPunct="1">
              <a:defRPr/>
            </a:pPr>
            <a:br>
              <a:rPr lang="he-IL" b="1" dirty="0"/>
            </a:br>
            <a:r>
              <a:rPr lang="he-IL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שאלות</a:t>
            </a:r>
            <a:endParaRPr lang="en-US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852988"/>
          </a:xfrm>
        </p:spPr>
        <p:txBody>
          <a:bodyPr/>
          <a:lstStyle/>
          <a:p>
            <a:pPr eaLnBrk="1" hangingPunct="1">
              <a:spcAft>
                <a:spcPts val="1800"/>
              </a:spcAft>
              <a:buFontTx/>
              <a:buNone/>
            </a:pPr>
            <a:r>
              <a:rPr lang="he-IL"/>
              <a:t>מדוע ערך האנטרופיה התקנית, </a:t>
            </a:r>
            <a:r>
              <a:rPr lang="en-US">
                <a:cs typeface="Arial" pitchFamily="34" charset="0"/>
              </a:rPr>
              <a:t>S</a:t>
            </a:r>
            <a:r>
              <a:rPr lang="en-US" baseline="30000">
                <a:cs typeface="Arial" pitchFamily="34" charset="0"/>
              </a:rPr>
              <a:t>0</a:t>
            </a:r>
            <a:r>
              <a:rPr lang="he-IL"/>
              <a:t>, של  :</a:t>
            </a:r>
          </a:p>
          <a:p>
            <a:pPr eaLnBrk="1" hangingPunct="1">
              <a:buFontTx/>
              <a:buNone/>
            </a:pPr>
            <a:r>
              <a:rPr lang="he-IL"/>
              <a:t>א.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he-IL" baseline="-25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e-IL"/>
              <a:t>גדול מזה של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he-IL">
                <a:latin typeface="Times New Roman" pitchFamily="18" charset="0"/>
                <a:cs typeface="Times New Roman" pitchFamily="18" charset="0"/>
              </a:rPr>
              <a:t>?</a:t>
            </a:r>
            <a:endParaRPr lang="en-US" baseline="-25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he-IL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he-IL"/>
              <a:t>ב.	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aseline="-25000">
                <a:cs typeface="Arial" pitchFamily="34" charset="0"/>
              </a:rPr>
              <a:t>  </a:t>
            </a:r>
            <a:r>
              <a:rPr lang="he-IL" baseline="-25000"/>
              <a:t> </a:t>
            </a:r>
            <a:r>
              <a:rPr lang="he-IL"/>
              <a:t>גדול מערך האנטרופיה התקנית של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he-IL"/>
              <a:t>?</a:t>
            </a:r>
            <a:endParaRPr lang="en-US" baseline="-25000">
              <a:cs typeface="Arial" pitchFamily="34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baseline="-25000">
              <a:cs typeface="Arial" pitchFamily="34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he-IL"/>
              <a:t>ג.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he-IL" baseline="-25000"/>
              <a:t> </a:t>
            </a:r>
            <a:r>
              <a:rPr lang="he-IL"/>
              <a:t>גדול מערך האנטרופיה התקנית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HF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he-IL"/>
              <a:t>?</a:t>
            </a:r>
            <a:endParaRPr lang="en-US">
              <a:cs typeface="Arial" pitchFamily="34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baseline="-25000">
              <a:cs typeface="Arial" pitchFamily="34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he-IL"/>
              <a:t>	</a:t>
            </a:r>
            <a:endParaRPr lang="he-IL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he-IL"/>
              <a:t>	</a:t>
            </a:r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z="36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א. האנטרופיה התקנית של </a:t>
            </a:r>
            <a:r>
              <a:rPr lang="en-US" sz="36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</a:t>
            </a:r>
            <a:r>
              <a:rPr lang="en-US" sz="3600" baseline="-250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r>
              <a:rPr lang="en-US" sz="36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</a:t>
            </a:r>
            <a:r>
              <a:rPr lang="en-US" sz="3600" baseline="-250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(g) </a:t>
            </a:r>
            <a:r>
              <a:rPr lang="he-IL" sz="3600" baseline="-250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36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en-US" sz="36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</a:t>
            </a:r>
            <a:r>
              <a:rPr lang="en-US" sz="3600" baseline="-250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r>
              <a:rPr lang="en-US" sz="36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</a:t>
            </a:r>
            <a:r>
              <a:rPr lang="en-US" sz="3600" baseline="-250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(l)</a:t>
            </a:r>
            <a:br>
              <a:rPr lang="en-US" sz="3600" baseline="-250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endParaRPr lang="en-US" sz="3600" baseline="-25000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820150" cy="5562600"/>
          </a:xfrm>
        </p:spPr>
        <p:txBody>
          <a:bodyPr/>
          <a:lstStyle/>
          <a:p>
            <a:pPr eaLnBrk="1" hangingPunct="1">
              <a:spcAft>
                <a:spcPts val="2400"/>
              </a:spcAft>
            </a:pPr>
            <a:r>
              <a:rPr lang="he-IL" sz="2800"/>
              <a:t>במצב גז יש למולקולות </a:t>
            </a:r>
            <a:r>
              <a:rPr lang="he-IL" sz="2800" u="sng">
                <a:solidFill>
                  <a:srgbClr val="D20000"/>
                </a:solidFill>
              </a:rPr>
              <a:t>יותר אופני תנועה </a:t>
            </a:r>
            <a:r>
              <a:rPr lang="he-IL" sz="2800"/>
              <a:t>מאשר למולקולות במצב  נוזל. (תנועת מעתק ,תנועת סיבוב ותנודות אטומים בתוך המולקולות). לכן יש יותר אפשרויות לתיאור פיזור האנרגיה.</a:t>
            </a:r>
          </a:p>
          <a:p>
            <a:pPr eaLnBrk="1" hangingPunct="1"/>
            <a:r>
              <a:rPr lang="he-IL" sz="2800" u="sng">
                <a:solidFill>
                  <a:srgbClr val="D20000"/>
                </a:solidFill>
              </a:rPr>
              <a:t>נפח הגז גדול</a:t>
            </a:r>
            <a:r>
              <a:rPr lang="he-IL" sz="2800">
                <a:solidFill>
                  <a:srgbClr val="D20000"/>
                </a:solidFill>
              </a:rPr>
              <a:t> </a:t>
            </a:r>
            <a:r>
              <a:rPr lang="he-IL" sz="2800"/>
              <a:t>בהרבה מנפח הנוזל ,לכן יש יותר אפשרויות למקם את המולקולות במרחב(פיזור המולקולות במצב גז גדול בהרבה מאשר במצב נוזל). </a:t>
            </a:r>
          </a:p>
          <a:p>
            <a:pPr eaLnBrk="1" hangingPunct="1">
              <a:buFontTx/>
              <a:buNone/>
            </a:pPr>
            <a:endParaRPr lang="he-IL" sz="2800"/>
          </a:p>
          <a:p>
            <a:pPr eaLnBrk="1" hangingPunct="1"/>
            <a:r>
              <a:rPr lang="he-IL" sz="2800"/>
              <a:t>במצב גז מספר המצבים המיקרוסקופיים האפשריים רב יותר ולכן האנטרופיה של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he-IL" sz="2800"/>
              <a:t> גבוהה מזו של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he-IL" sz="2800"/>
              <a:t>.</a:t>
            </a:r>
          </a:p>
          <a:p>
            <a:pPr eaLnBrk="1" hangingPunct="1"/>
            <a:endParaRPr lang="en-US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br>
              <a:rPr lang="en-US" sz="4000" baseline="-25000" dirty="0">
                <a:cs typeface="Arial" pitchFamily="34" charset="0"/>
              </a:rPr>
            </a:br>
            <a:r>
              <a:rPr lang="he-IL" sz="36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ב. האנטרופיה התקנית של </a:t>
            </a:r>
            <a:r>
              <a:rPr lang="en-US" sz="36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</a:t>
            </a:r>
            <a:r>
              <a:rPr lang="en-US" sz="3600" baseline="-250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r>
              <a:rPr lang="en-US" sz="36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</a:t>
            </a:r>
            <a:r>
              <a:rPr lang="en-US" sz="3600" baseline="-250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(g) </a:t>
            </a:r>
            <a:r>
              <a:rPr lang="he-IL" sz="3600" baseline="-250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36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en-US" sz="36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</a:t>
            </a:r>
            <a:r>
              <a:rPr lang="en-US" sz="3600" baseline="-250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r>
              <a:rPr lang="en-US" sz="36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</a:t>
            </a:r>
            <a:r>
              <a:rPr lang="en-US" sz="3600" baseline="-250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(g)</a:t>
            </a:r>
            <a:br>
              <a:rPr lang="en-US" sz="3600" baseline="-250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br>
              <a:rPr lang="en-US" sz="4000" baseline="-25000" dirty="0">
                <a:cs typeface="Arial" pitchFamily="34" charset="0"/>
              </a:rPr>
            </a:br>
            <a:endParaRPr lang="en-US" sz="4000" baseline="-25000" dirty="0">
              <a:cs typeface="Arial" pitchFamily="34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29600" cy="504031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Aft>
                <a:spcPts val="1800"/>
              </a:spcAft>
            </a:pPr>
            <a:r>
              <a:rPr lang="he-IL" sz="2800"/>
              <a:t>שני החומרים מצויים במצב גז.</a:t>
            </a:r>
          </a:p>
          <a:p>
            <a:pPr eaLnBrk="1" hangingPunct="1">
              <a:lnSpc>
                <a:spcPct val="130000"/>
              </a:lnSpc>
              <a:spcAft>
                <a:spcPts val="1800"/>
              </a:spcAft>
            </a:pPr>
            <a:r>
              <a:rPr lang="he-IL" sz="2800"/>
              <a:t>הענן האלקטרוני של מולקולות </a:t>
            </a:r>
            <a:r>
              <a:rPr lang="en-US" sz="2800">
                <a:cs typeface="Arial" pitchFamily="34" charset="0"/>
              </a:rPr>
              <a:t>H</a:t>
            </a:r>
            <a:r>
              <a:rPr lang="en-US" sz="2800" baseline="-25000">
                <a:cs typeface="Arial" pitchFamily="34" charset="0"/>
              </a:rPr>
              <a:t>2</a:t>
            </a:r>
            <a:r>
              <a:rPr lang="en-US" sz="2800">
                <a:cs typeface="Arial" pitchFamily="34" charset="0"/>
              </a:rPr>
              <a:t>S</a:t>
            </a:r>
            <a:r>
              <a:rPr lang="he-IL" sz="2800"/>
              <a:t> גדול מהענן האלקטרוני של מולקולות </a:t>
            </a:r>
            <a:r>
              <a:rPr lang="en-US" sz="2800">
                <a:cs typeface="Arial" pitchFamily="34" charset="0"/>
              </a:rPr>
              <a:t>H</a:t>
            </a:r>
            <a:r>
              <a:rPr lang="en-US" sz="2800" baseline="-25000">
                <a:cs typeface="Arial" pitchFamily="34" charset="0"/>
              </a:rPr>
              <a:t>2</a:t>
            </a:r>
            <a:r>
              <a:rPr lang="en-US" sz="2800">
                <a:cs typeface="Arial" pitchFamily="34" charset="0"/>
              </a:rPr>
              <a:t>O </a:t>
            </a:r>
            <a:r>
              <a:rPr lang="he-IL" sz="2800"/>
              <a:t> .</a:t>
            </a:r>
          </a:p>
          <a:p>
            <a:pPr eaLnBrk="1" hangingPunct="1">
              <a:lnSpc>
                <a:spcPct val="130000"/>
              </a:lnSpc>
            </a:pPr>
            <a:r>
              <a:rPr lang="he-IL" sz="2800"/>
              <a:t>מספר האפשרויות לתיאור את פיזור האנרגיה במולקולות </a:t>
            </a:r>
            <a:r>
              <a:rPr lang="en-US" sz="2800">
                <a:cs typeface="Arial" pitchFamily="34" charset="0"/>
              </a:rPr>
              <a:t>H</a:t>
            </a:r>
            <a:r>
              <a:rPr lang="en-US" sz="2800" baseline="-25000">
                <a:cs typeface="Arial" pitchFamily="34" charset="0"/>
              </a:rPr>
              <a:t>2</a:t>
            </a:r>
            <a:r>
              <a:rPr lang="en-US" sz="2800">
                <a:cs typeface="Arial" pitchFamily="34" charset="0"/>
              </a:rPr>
              <a:t>S</a:t>
            </a:r>
            <a:r>
              <a:rPr lang="en-US" sz="2800" baseline="-25000">
                <a:cs typeface="Arial" pitchFamily="34" charset="0"/>
              </a:rPr>
              <a:t>(g)</a:t>
            </a:r>
            <a:r>
              <a:rPr lang="he-IL" sz="2800"/>
              <a:t> רב יותר ולכן ערך האנטרופיה התקנית של </a:t>
            </a:r>
            <a:r>
              <a:rPr lang="en-US" sz="2800">
                <a:cs typeface="Arial" pitchFamily="34" charset="0"/>
              </a:rPr>
              <a:t>H</a:t>
            </a:r>
            <a:r>
              <a:rPr lang="en-US" sz="2800" baseline="-25000">
                <a:cs typeface="Arial" pitchFamily="34" charset="0"/>
              </a:rPr>
              <a:t>2</a:t>
            </a:r>
            <a:r>
              <a:rPr lang="en-US" sz="2800">
                <a:cs typeface="Arial" pitchFamily="34" charset="0"/>
              </a:rPr>
              <a:t>S</a:t>
            </a:r>
            <a:r>
              <a:rPr lang="en-US" sz="2800" baseline="-25000">
                <a:cs typeface="Arial" pitchFamily="34" charset="0"/>
              </a:rPr>
              <a:t>(g)</a:t>
            </a:r>
            <a:r>
              <a:rPr lang="he-IL" sz="2800" baseline="-25000"/>
              <a:t> </a:t>
            </a:r>
            <a:r>
              <a:rPr lang="he-IL" sz="2800"/>
              <a:t>גבוה יותר.</a:t>
            </a:r>
          </a:p>
          <a:p>
            <a:pPr eaLnBrk="1" hangingPunct="1">
              <a:buFont typeface="Arial" pitchFamily="34" charset="0"/>
              <a:buNone/>
            </a:pPr>
            <a:endParaRPr lang="en-US" sz="28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he-IL" sz="36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ג.  האנטרופיה התקנית של </a:t>
            </a:r>
            <a:r>
              <a:rPr lang="en-US" sz="36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aseline="-250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aseline="-250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(g)</a:t>
            </a:r>
            <a:r>
              <a:rPr lang="en-US" sz="3600" baseline="-250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he-IL" sz="3600" baseline="-250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36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en-US" sz="36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HF</a:t>
            </a:r>
            <a:r>
              <a:rPr lang="en-US" sz="3600" baseline="-250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(g)</a:t>
            </a:r>
            <a:br>
              <a:rPr lang="en-US" sz="4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4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8200" cy="4924425"/>
          </a:xfrm>
        </p:spPr>
        <p:txBody>
          <a:bodyPr/>
          <a:lstStyle/>
          <a:p>
            <a:pPr eaLnBrk="1" hangingPunct="1">
              <a:spcAft>
                <a:spcPts val="2400"/>
              </a:spcAft>
            </a:pPr>
            <a:r>
              <a:rPr lang="he-IL" sz="2800"/>
              <a:t>שני החומרים מצויים במצב גז.</a:t>
            </a:r>
          </a:p>
          <a:p>
            <a:pPr eaLnBrk="1" hangingPunct="1">
              <a:spcAft>
                <a:spcPts val="2400"/>
              </a:spcAft>
            </a:pPr>
            <a:r>
              <a:rPr lang="he-IL" sz="2800"/>
              <a:t>למולקולות של שני החומרים ענן אלקטרוני באותו גודל.</a:t>
            </a:r>
          </a:p>
          <a:p>
            <a:pPr eaLnBrk="1" hangingPunct="1">
              <a:spcBef>
                <a:spcPct val="0"/>
              </a:spcBef>
            </a:pPr>
            <a:r>
              <a:rPr lang="he-IL" sz="2800"/>
              <a:t>במולקולות של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(g)</a:t>
            </a:r>
            <a:r>
              <a:rPr lang="he-IL" sz="2800" baseline="-25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e-IL" sz="2800"/>
              <a:t>יש יותר אטומים </a:t>
            </a:r>
            <a:r>
              <a:rPr lang="he-IL" sz="2800" baseline="-25000"/>
              <a:t> </a:t>
            </a:r>
            <a:r>
              <a:rPr lang="he-IL" sz="2800"/>
              <a:t>מאשר במולקולות של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HF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(g)</a:t>
            </a:r>
            <a:r>
              <a:rPr lang="he-IL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e-IL" sz="2800">
                <a:latin typeface="Times New Roman" pitchFamily="18" charset="0"/>
              </a:rPr>
              <a:t>(יש יותר קשרים), יש יותר אפשרויות  של תנועה, יותר אפשרויות לתיאור פיזור האנרגיה.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 typeface="Arial" pitchFamily="34" charset="0"/>
              <a:buNone/>
            </a:pPr>
            <a:r>
              <a:rPr lang="he-IL" sz="2800">
                <a:latin typeface="Times New Roman" pitchFamily="18" charset="0"/>
              </a:rPr>
              <a:t>  (יש מספר גדול יותר של מצבים מיקרוסקופיים אפשריים).</a:t>
            </a:r>
          </a:p>
          <a:p>
            <a:pPr eaLnBrk="1" hangingPunct="1">
              <a:spcAft>
                <a:spcPts val="1800"/>
              </a:spcAft>
            </a:pPr>
            <a:r>
              <a:rPr lang="he-IL" sz="2800"/>
              <a:t>לכן ערך האנטרופיה התקנית של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(g)</a:t>
            </a:r>
            <a:r>
              <a:rPr lang="he-IL" sz="2800" baseline="-25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e-IL" sz="2800"/>
              <a:t>גבוה מערך האנטרופיה התקנית של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HF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(g)  </a:t>
            </a:r>
            <a:r>
              <a:rPr lang="he-IL" sz="28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כותרת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e-IL" sz="36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ממה נובע השוני בערכי </a:t>
            </a:r>
            <a:r>
              <a:rPr lang="en-US" sz="36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600" b="1" baseline="300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he-IL" sz="36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של שלושת הגזים ?</a:t>
            </a:r>
            <a:r>
              <a:rPr lang="he-IL" sz="3600" b="1" baseline="300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lang="he-IL" sz="3600" b="1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098" name="Object 6" descr="מודלים של מולקולות מים, אמוניה ומתאן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687975"/>
              </p:ext>
            </p:extLst>
          </p:nvPr>
        </p:nvGraphicFramePr>
        <p:xfrm>
          <a:off x="762000" y="2971800"/>
          <a:ext cx="77724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952875" imgH="952500" progId="">
                  <p:embed/>
                </p:oleObj>
              </mc:Choice>
              <mc:Fallback>
                <p:oleObj r:id="rId2" imgW="3952875" imgH="9525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971800"/>
                        <a:ext cx="7772400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טבלה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844581"/>
              </p:ext>
            </p:extLst>
          </p:nvPr>
        </p:nvGraphicFramePr>
        <p:xfrm>
          <a:off x="1143000" y="1447800"/>
          <a:ext cx="6781800" cy="1219200"/>
        </p:xfrm>
        <a:graphic>
          <a:graphicData uri="http://schemas.openxmlformats.org/drawingml/2006/table">
            <a:tbl>
              <a:tblPr rtl="1" firstRow="1"/>
              <a:tblGrid>
                <a:gridCol w="2849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4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endParaRPr lang="he-IL" sz="3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H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2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O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(g)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NH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3(g)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CH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4(g)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22860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S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0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 ( J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David"/>
                          <a:sym typeface="Symbol"/>
                        </a:rPr>
                        <a:t>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K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David"/>
                          <a:sym typeface="Symbol"/>
                        </a:rPr>
                        <a:t>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1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David"/>
                          <a:sym typeface="Symbol"/>
                        </a:rPr>
                        <a:t>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mol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David"/>
                          <a:sym typeface="Symbol"/>
                        </a:rPr>
                        <a:t>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1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he-IL" sz="3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188.8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he-IL" sz="3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192.5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he-IL" sz="3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186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19" name="TextBox 6"/>
          <p:cNvSpPr txBox="1">
            <a:spLocks noChangeArrowheads="1"/>
          </p:cNvSpPr>
          <p:nvPr/>
        </p:nvSpPr>
        <p:spPr bwMode="auto">
          <a:xfrm>
            <a:off x="381000" y="6400800"/>
            <a:ext cx="822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b="1"/>
              <a:t>*מתוך "מכאן מתחיל הכול" , ז.לבנה, מ.לבנה, צ.מילגרום, תש"ע.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5486400"/>
            <a:ext cx="845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2400">
                <a:solidFill>
                  <a:srgbClr val="C00000"/>
                </a:solidFill>
              </a:rPr>
              <a:t>במולקולות המים והאמוניה יש אפשרות של תנועה נוספת – היפוך.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כיצד הכול התחיל?</a:t>
            </a:r>
            <a:r>
              <a:rPr lang="en-US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he-IL" sz="4000" dirty="0"/>
          </a:p>
        </p:txBody>
      </p:sp>
      <p:sp>
        <p:nvSpPr>
          <p:cNvPr id="18435" name="מציין מיקום תוכן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he-IL" sz="2800" dirty="0"/>
              <a:t>ב- </a:t>
            </a:r>
            <a:r>
              <a:rPr lang="he-IL" sz="2800" dirty="0">
                <a:solidFill>
                  <a:srgbClr val="D20000"/>
                </a:solidFill>
                <a:latin typeface="Times New Roman" pitchFamily="18" charset="0"/>
                <a:cs typeface="Times New Roman" pitchFamily="18" charset="0"/>
              </a:rPr>
              <a:t>1858 </a:t>
            </a:r>
            <a:r>
              <a:rPr lang="en-US" sz="2800" dirty="0">
                <a:solidFill>
                  <a:srgbClr val="D20000"/>
                </a:solidFill>
                <a:latin typeface="Times New Roman" pitchFamily="18" charset="0"/>
                <a:cs typeface="Times New Roman" pitchFamily="18" charset="0"/>
              </a:rPr>
              <a:t>Clausius</a:t>
            </a:r>
            <a:r>
              <a:rPr lang="he-IL" sz="2800" dirty="0"/>
              <a:t> הגדיר את </a:t>
            </a:r>
            <a:r>
              <a:rPr lang="he-IL" sz="2800" dirty="0">
                <a:solidFill>
                  <a:srgbClr val="C00000"/>
                </a:solidFill>
              </a:rPr>
              <a:t>שינוי האנטרופיה </a:t>
            </a:r>
            <a:r>
              <a:rPr lang="he-IL" sz="2800" dirty="0"/>
              <a:t>במערכת </a:t>
            </a:r>
          </a:p>
          <a:p>
            <a:pPr>
              <a:buFont typeface="Arial" pitchFamily="34" charset="0"/>
              <a:buNone/>
            </a:pPr>
            <a:r>
              <a:rPr lang="he-IL" sz="2800" dirty="0"/>
              <a:t>   כיחס בין כמות האנרגיה המועברת למערכת בצורת חום  </a:t>
            </a:r>
          </a:p>
          <a:p>
            <a:pPr>
              <a:buFont typeface="Arial" pitchFamily="34" charset="0"/>
              <a:buNone/>
            </a:pPr>
            <a:r>
              <a:rPr lang="he-IL" sz="2800" dirty="0"/>
              <a:t>   לבין הטמפרטורה שבה מעבר זה מתקיים : </a:t>
            </a:r>
          </a:p>
          <a:p>
            <a:endParaRPr lang="he-IL" sz="2400" dirty="0"/>
          </a:p>
          <a:p>
            <a:r>
              <a:rPr lang="he-IL" sz="2800" dirty="0"/>
              <a:t> האנטרופיה היא מדד </a:t>
            </a:r>
            <a:r>
              <a:rPr lang="he-IL" sz="2800" dirty="0">
                <a:solidFill>
                  <a:srgbClr val="D20000"/>
                </a:solidFill>
              </a:rPr>
              <a:t>לאותו חלק של </a:t>
            </a:r>
            <a:r>
              <a:rPr lang="he-IL" sz="2800" dirty="0">
                <a:solidFill>
                  <a:srgbClr val="C00000"/>
                </a:solidFill>
              </a:rPr>
              <a:t>האנרגיה התרמית שלא ניתן להפוך/לנצל  לעבודה</a:t>
            </a:r>
            <a:r>
              <a:rPr lang="he-IL" sz="2800" dirty="0"/>
              <a:t>.</a:t>
            </a:r>
            <a:endParaRPr lang="he-IL" sz="2800" dirty="0">
              <a:solidFill>
                <a:srgbClr val="C00000"/>
              </a:solidFill>
            </a:endParaRPr>
          </a:p>
          <a:p>
            <a:r>
              <a:rPr lang="he-IL" dirty="0"/>
              <a:t> </a:t>
            </a:r>
            <a:r>
              <a:rPr lang="he-IL" sz="2800" dirty="0"/>
              <a:t>הנוסח של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Clausius</a:t>
            </a:r>
            <a:r>
              <a:rPr lang="he-IL" sz="2800" dirty="0"/>
              <a:t> לחוק השני </a:t>
            </a:r>
            <a:r>
              <a:rPr lang="he-IL" sz="2800" dirty="0">
                <a:latin typeface="Times New Roman" pitchFamily="18" charset="0"/>
                <a:cs typeface="Times New Roman" pitchFamily="18" charset="0"/>
              </a:rPr>
              <a:t>(1865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  <a:p>
            <a:pPr algn="l">
              <a:spcAft>
                <a:spcPts val="2400"/>
              </a:spcAft>
              <a:buFont typeface="Arial" pitchFamily="34" charset="0"/>
              <a:buNone/>
            </a:pPr>
            <a:r>
              <a:rPr lang="en-US" sz="2800" dirty="0">
                <a:solidFill>
                  <a:srgbClr val="D20000"/>
                </a:solidFill>
                <a:latin typeface="Times New Roman" pitchFamily="18" charset="0"/>
                <a:cs typeface="Times New Roman" pitchFamily="18" charset="0"/>
              </a:rPr>
              <a:t>  The entropy of the universe tends to a maximum.</a:t>
            </a:r>
            <a:r>
              <a:rPr lang="en-US" sz="2800" dirty="0">
                <a:solidFill>
                  <a:srgbClr val="D20000"/>
                </a:solidFill>
                <a:cs typeface="Arial" pitchFamily="34" charset="0"/>
              </a:rPr>
              <a:t>          </a:t>
            </a:r>
            <a:endParaRPr lang="he-IL" sz="2800" dirty="0">
              <a:solidFill>
                <a:srgbClr val="D20000"/>
              </a:solidFill>
            </a:endParaRPr>
          </a:p>
          <a:p>
            <a:r>
              <a:rPr lang="en-US" sz="2800" dirty="0">
                <a:cs typeface="Arial" pitchFamily="34" charset="0"/>
              </a:rPr>
              <a:t> </a:t>
            </a:r>
            <a:r>
              <a:rPr lang="he-IL" sz="2800" dirty="0"/>
              <a:t>מקור השם – מיוונית       </a:t>
            </a:r>
            <a:r>
              <a:rPr lang="en-US" sz="2800" dirty="0" err="1">
                <a:solidFill>
                  <a:srgbClr val="D20000"/>
                </a:solidFill>
                <a:cs typeface="Arial" pitchFamily="34" charset="0"/>
              </a:rPr>
              <a:t>en</a:t>
            </a:r>
            <a:r>
              <a:rPr lang="he-IL" sz="2800" dirty="0"/>
              <a:t> -  בתוך, פנימי       לקראת שינוי</a:t>
            </a:r>
            <a:endParaRPr lang="en-US" sz="2800" dirty="0"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sz="2800" dirty="0">
                <a:cs typeface="Arial" pitchFamily="34" charset="0"/>
              </a:rPr>
              <a:t>   					</a:t>
            </a:r>
            <a:r>
              <a:rPr lang="en-US" sz="2800" dirty="0">
                <a:solidFill>
                  <a:srgbClr val="D20000"/>
                </a:solidFill>
                <a:cs typeface="Arial" pitchFamily="34" charset="0"/>
              </a:rPr>
              <a:t>  - trope</a:t>
            </a:r>
            <a:r>
              <a:rPr lang="he-IL" sz="2800" dirty="0"/>
              <a:t>שינוי, היפוך</a:t>
            </a:r>
          </a:p>
        </p:txBody>
      </p:sp>
      <p:cxnSp>
        <p:nvCxnSpPr>
          <p:cNvPr id="6" name="מחבר חץ ישר 5" descr="חץ"/>
          <p:cNvCxnSpPr/>
          <p:nvPr/>
        </p:nvCxnSpPr>
        <p:spPr>
          <a:xfrm rot="10800000">
            <a:off x="2209800" y="5791200"/>
            <a:ext cx="381000" cy="1588"/>
          </a:xfrm>
          <a:prstGeom prst="straightConnector1">
            <a:avLst/>
          </a:prstGeom>
          <a:ln w="28575">
            <a:solidFill>
              <a:srgbClr val="D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47F4E5-1146-594C-AC46-122D77EED853}"/>
                  </a:ext>
                </a:extLst>
              </p:cNvPr>
              <p:cNvSpPr txBox="1"/>
              <p:nvPr/>
            </p:nvSpPr>
            <p:spPr>
              <a:xfrm flipH="1">
                <a:off x="914400" y="2209800"/>
                <a:ext cx="2263465" cy="8402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he-IL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e-IL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47F4E5-1146-594C-AC46-122D77EED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14400" y="2209800"/>
                <a:ext cx="2263465" cy="8402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304800"/>
            <a:ext cx="8915400" cy="1020763"/>
          </a:xfrm>
        </p:spPr>
        <p:txBody>
          <a:bodyPr/>
          <a:lstStyle/>
          <a:p>
            <a:pPr>
              <a:defRPr/>
            </a:pPr>
            <a:r>
              <a:rPr lang="he-IL" sz="36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תרגיל מסכם</a:t>
            </a:r>
            <a:endParaRPr lang="he-IL" sz="4800" b="1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115769"/>
              </p:ext>
            </p:extLst>
          </p:nvPr>
        </p:nvGraphicFramePr>
        <p:xfrm>
          <a:off x="381001" y="1524000"/>
          <a:ext cx="8381999" cy="4445000"/>
        </p:xfrm>
        <a:graphic>
          <a:graphicData uri="http://schemas.openxmlformats.org/drawingml/2006/table">
            <a:tbl>
              <a:tblPr rtl="1" firstRow="1">
                <a:tableStyleId>{3C2FFA5D-87B4-456A-9821-1D502468CF0F}</a:tableStyleId>
              </a:tblPr>
              <a:tblGrid>
                <a:gridCol w="949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3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3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3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0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58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2400" b="1" dirty="0"/>
                        <a:t>החומר</a:t>
                      </a:r>
                      <a:endParaRPr lang="en-US" sz="1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2400" b="1" dirty="0"/>
                        <a:t>נוסחת החומר</a:t>
                      </a:r>
                      <a:endParaRPr lang="en-US" sz="18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2400" b="1" dirty="0"/>
                        <a:t> S</a:t>
                      </a:r>
                      <a:r>
                        <a:rPr lang="en-US" sz="2400" b="1" baseline="30000" dirty="0"/>
                        <a:t>o</a:t>
                      </a:r>
                      <a:r>
                        <a:rPr lang="en-US" sz="2400" b="1" dirty="0"/>
                        <a:t> </a:t>
                      </a:r>
                      <a:r>
                        <a:rPr lang="en-US" sz="2000" b="1" dirty="0"/>
                        <a:t>(J/</a:t>
                      </a:r>
                      <a:r>
                        <a:rPr lang="en-US" sz="2000" b="1" dirty="0" err="1"/>
                        <a:t>K</a:t>
                      </a:r>
                      <a:r>
                        <a:rPr lang="en-US" sz="2000" b="1" dirty="0" err="1">
                          <a:sym typeface="Symbol"/>
                        </a:rPr>
                        <a:t></a:t>
                      </a:r>
                      <a:r>
                        <a:rPr lang="en-US" sz="2000" b="1" dirty="0" err="1"/>
                        <a:t>mol</a:t>
                      </a:r>
                      <a:r>
                        <a:rPr lang="en-US" sz="2000" b="1" dirty="0"/>
                        <a:t>)</a:t>
                      </a:r>
                    </a:p>
                    <a:p>
                      <a:pPr algn="ctr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/>
                      </a:pPr>
                      <a:r>
                        <a:rPr lang="en-US" sz="2000" b="1" dirty="0"/>
                        <a:t>(g)  </a:t>
                      </a:r>
                      <a:r>
                        <a:rPr lang="en-US" sz="1600" b="1" dirty="0"/>
                        <a:t>        (l)</a:t>
                      </a:r>
                      <a:endParaRPr lang="en-US" sz="16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2800" b="1" dirty="0">
                          <a:sym typeface="Symbol"/>
                        </a:rPr>
                        <a:t></a:t>
                      </a:r>
                      <a:r>
                        <a:rPr lang="en-US" sz="2800" b="1" dirty="0"/>
                        <a:t>S</a:t>
                      </a:r>
                      <a:r>
                        <a:rPr lang="en-US" sz="2800" b="1" baseline="30000" dirty="0"/>
                        <a:t>o</a:t>
                      </a:r>
                      <a:r>
                        <a:rPr lang="en-US" sz="2800" b="1" baseline="-25000" dirty="0"/>
                        <a:t>v</a:t>
                      </a:r>
                      <a:endParaRPr lang="en-US" sz="2000" dirty="0"/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2000" b="1" dirty="0"/>
                        <a:t>( J/K</a:t>
                      </a:r>
                      <a:r>
                        <a:rPr lang="en-US" sz="2000" b="1" dirty="0">
                          <a:sym typeface="Symbol"/>
                        </a:rPr>
                        <a:t></a:t>
                      </a:r>
                      <a:r>
                        <a:rPr lang="en-US" sz="2000" b="1" dirty="0"/>
                        <a:t>mol)</a:t>
                      </a:r>
                      <a:endParaRPr lang="en-US" sz="16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2400" b="1" dirty="0"/>
                        <a:t>T</a:t>
                      </a:r>
                      <a:r>
                        <a:rPr lang="en-US" sz="2400" b="1" baseline="-25000" dirty="0"/>
                        <a:t>b</a:t>
                      </a:r>
                      <a:r>
                        <a:rPr lang="en-US" sz="2400" b="1" dirty="0"/>
                        <a:t>(</a:t>
                      </a:r>
                      <a:r>
                        <a:rPr lang="en-US" sz="2000" b="1" dirty="0"/>
                        <a:t>K)</a:t>
                      </a:r>
                      <a:endParaRPr lang="en-US" sz="16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2800" b="1" dirty="0">
                          <a:sym typeface="Symbol"/>
                        </a:rPr>
                        <a:t></a:t>
                      </a:r>
                      <a:r>
                        <a:rPr lang="en-US" sz="2800" b="1" dirty="0"/>
                        <a:t>H</a:t>
                      </a:r>
                      <a:r>
                        <a:rPr lang="en-US" sz="2800" b="1" baseline="30000" dirty="0"/>
                        <a:t>o</a:t>
                      </a:r>
                      <a:r>
                        <a:rPr lang="en-US" sz="2800" b="1" baseline="-25000" dirty="0"/>
                        <a:t>v</a:t>
                      </a:r>
                      <a:endParaRPr lang="en-US" sz="2000" dirty="0"/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2000" b="1" dirty="0"/>
                        <a:t>( kJ/mol)</a:t>
                      </a:r>
                      <a:endParaRPr lang="en-US" sz="16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2000" b="1" dirty="0"/>
                        <a:t>I</a:t>
                      </a:r>
                      <a:endParaRPr lang="en-US" sz="16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2000" b="1" dirty="0"/>
                        <a:t>CH</a:t>
                      </a:r>
                      <a:r>
                        <a:rPr lang="en-US" sz="2000" b="1" baseline="-25000" dirty="0"/>
                        <a:t>3</a:t>
                      </a:r>
                      <a:r>
                        <a:rPr lang="en-US" sz="2000" b="1" dirty="0"/>
                        <a:t>OCH</a:t>
                      </a:r>
                      <a:r>
                        <a:rPr lang="en-US" sz="2000" b="1" baseline="-25000" dirty="0"/>
                        <a:t>3</a:t>
                      </a:r>
                      <a:endParaRPr lang="en-US" sz="16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2400" b="1" dirty="0">
                          <a:solidFill>
                            <a:srgbClr val="D20000"/>
                          </a:solidFill>
                        </a:rPr>
                        <a:t>180.8</a:t>
                      </a:r>
                      <a:endParaRPr lang="en-US" sz="1800" dirty="0">
                        <a:solidFill>
                          <a:srgbClr val="D20000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2400" b="1" dirty="0">
                          <a:solidFill>
                            <a:srgbClr val="D20000"/>
                          </a:solidFill>
                        </a:rPr>
                        <a:t>266.8</a:t>
                      </a:r>
                      <a:endParaRPr lang="en-US" sz="1800" dirty="0">
                        <a:solidFill>
                          <a:srgbClr val="D20000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16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16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16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2000" b="1" dirty="0"/>
                        <a:t>II</a:t>
                      </a:r>
                      <a:endParaRPr lang="en-US" sz="16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2000" b="1" dirty="0"/>
                        <a:t>CH</a:t>
                      </a:r>
                      <a:r>
                        <a:rPr lang="en-US" sz="2000" b="1" baseline="-25000" dirty="0"/>
                        <a:t>3</a:t>
                      </a:r>
                      <a:r>
                        <a:rPr lang="en-US" sz="2000" b="1" dirty="0"/>
                        <a:t>SCH</a:t>
                      </a:r>
                      <a:r>
                        <a:rPr lang="en-US" sz="2000" b="1" baseline="-25000" dirty="0"/>
                        <a:t>3</a:t>
                      </a:r>
                      <a:endParaRPr lang="en-US" sz="16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2000" b="1" dirty="0"/>
                        <a:t>196.2</a:t>
                      </a:r>
                      <a:endParaRPr lang="en-US" sz="16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2000" b="1" dirty="0"/>
                        <a:t>285.6</a:t>
                      </a:r>
                      <a:endParaRPr lang="en-US" sz="16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16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16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16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2000" b="1" dirty="0"/>
                        <a:t>III</a:t>
                      </a:r>
                      <a:endParaRPr lang="en-US" sz="16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2000" b="1" dirty="0"/>
                        <a:t>CH</a:t>
                      </a:r>
                      <a:r>
                        <a:rPr lang="en-US" sz="2000" b="1" baseline="-25000" dirty="0"/>
                        <a:t>3</a:t>
                      </a:r>
                      <a:r>
                        <a:rPr lang="en-US" sz="2000" b="1" dirty="0"/>
                        <a:t>CH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OH</a:t>
                      </a:r>
                      <a:endParaRPr lang="en-US" sz="16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2400" b="1" dirty="0">
                          <a:solidFill>
                            <a:srgbClr val="D20000"/>
                          </a:solidFill>
                        </a:rPr>
                        <a:t>160.7</a:t>
                      </a:r>
                      <a:endParaRPr lang="en-US" sz="1800" dirty="0">
                        <a:solidFill>
                          <a:srgbClr val="D20000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2400" b="1" dirty="0">
                          <a:solidFill>
                            <a:srgbClr val="D20000"/>
                          </a:solidFill>
                        </a:rPr>
                        <a:t>282.6</a:t>
                      </a:r>
                      <a:endParaRPr lang="en-US" sz="1800" dirty="0">
                        <a:solidFill>
                          <a:srgbClr val="D20000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16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16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16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2000" b="1" dirty="0"/>
                        <a:t>IV</a:t>
                      </a:r>
                      <a:endParaRPr lang="en-US" sz="16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en-US" sz="2000" b="1" dirty="0"/>
                        <a:t>CH</a:t>
                      </a:r>
                      <a:r>
                        <a:rPr lang="en-US" sz="2000" b="1" baseline="-25000" dirty="0"/>
                        <a:t>3</a:t>
                      </a:r>
                      <a:r>
                        <a:rPr lang="en-US" sz="2000" b="1" dirty="0"/>
                        <a:t>CH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SH</a:t>
                      </a:r>
                      <a:endParaRPr lang="en-US" sz="16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2000" b="1" dirty="0"/>
                        <a:t>206.8</a:t>
                      </a:r>
                      <a:endParaRPr lang="en-US" sz="16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r>
                        <a:rPr lang="he-IL" sz="2000" b="1" dirty="0"/>
                        <a:t>295.8</a:t>
                      </a:r>
                      <a:endParaRPr lang="en-US" sz="16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16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16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8290" algn="l"/>
                          <a:tab pos="575945" algn="l"/>
                          <a:tab pos="864235" algn="l"/>
                        </a:tabLst>
                      </a:pPr>
                      <a:endParaRPr lang="en-US" sz="16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z="4000" b="1" dirty="0" err="1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תרמודינמיקה</a:t>
            </a: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מהי?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4525963"/>
          </a:xfrm>
        </p:spPr>
        <p:txBody>
          <a:bodyPr rtlCol="1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e-IL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התרמודינמיקה  הקלסית </a:t>
            </a:r>
            <a:r>
              <a:rPr lang="he-IL" dirty="0">
                <a:cs typeface="+mj-cs"/>
              </a:rPr>
              <a:t>(</a:t>
            </a:r>
            <a:r>
              <a:rPr lang="he-IL" dirty="0" err="1">
                <a:cs typeface="+mj-cs"/>
              </a:rPr>
              <a:t>הפיזיקלית</a:t>
            </a:r>
            <a:r>
              <a:rPr lang="he-IL" dirty="0">
                <a:cs typeface="+mj-cs"/>
              </a:rPr>
              <a:t>) עוסקת בחקר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e-IL" dirty="0">
                <a:cs typeface="+mj-cs"/>
              </a:rPr>
              <a:t>מעברי אנרגיה, בעיקר בהפיכת חום לעבודה.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e-IL" dirty="0">
                <a:cs typeface="+mj-cs"/>
              </a:rPr>
              <a:t>התפתחה במהלך המאה ה- 19 כשהעניין המרכזי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e-IL" dirty="0">
                <a:cs typeface="+mj-cs"/>
              </a:rPr>
              <a:t>היה היעילות של מנועי קיטור.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e-IL" dirty="0">
              <a:cs typeface="+mj-cs"/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e-IL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התרמודינמיקה הסטטיסטית  </a:t>
            </a:r>
            <a:r>
              <a:rPr lang="he-IL" dirty="0">
                <a:cs typeface="+mj-cs"/>
              </a:rPr>
              <a:t>מקשרת את עקרונות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e-IL" dirty="0">
                <a:cs typeface="+mj-cs"/>
              </a:rPr>
              <a:t>התרמודינמיקה  הקלסית למבנה האטומי - </a:t>
            </a:r>
            <a:r>
              <a:rPr lang="he-IL" dirty="0" err="1">
                <a:cs typeface="+mj-cs"/>
              </a:rPr>
              <a:t>מולקולרי</a:t>
            </a:r>
            <a:endParaRPr lang="he-IL" dirty="0">
              <a:cs typeface="+mj-cs"/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e-IL" dirty="0">
                <a:cs typeface="+mj-cs"/>
              </a:rPr>
              <a:t>של החומר. (לקראת סוף המאה ה- 19</a:t>
            </a:r>
            <a:r>
              <a:rPr lang="en-US" dirty="0">
                <a:cs typeface="+mj-cs"/>
              </a:rPr>
              <a:t>(</a:t>
            </a:r>
            <a:endParaRPr lang="he-IL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כותרת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התרמודינמיקה הכימית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524000"/>
            <a:ext cx="8915400" cy="5029200"/>
          </a:xfrm>
        </p:spPr>
        <p:txBody>
          <a:bodyPr rtlCol="1">
            <a:no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"/>
              <a:defRPr/>
            </a:pPr>
            <a:r>
              <a:rPr lang="he-IL" sz="28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עוסקת ביישום עקרונות התרמודינמיקה בתגובות כימיות </a:t>
            </a:r>
            <a:r>
              <a:rPr lang="he-IL" sz="2800" dirty="0">
                <a:solidFill>
                  <a:srgbClr val="D20000"/>
                </a:solidFill>
                <a:cs typeface="+mj-cs"/>
              </a:rPr>
              <a:t>:</a:t>
            </a: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e-IL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    חוקרת את יחסי הגומלין שבין מעברי אנרגיה כחום וכעבודה ובין תגובות כימיות ואת </a:t>
            </a:r>
            <a:r>
              <a:rPr lang="he-IL" sz="28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הספונטניות </a:t>
            </a:r>
            <a:r>
              <a:rPr lang="he-IL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של תהליכים.</a:t>
            </a:r>
          </a:p>
          <a:p>
            <a:pPr eaLnBrk="1" fontAlgn="auto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rgbClr val="D20000"/>
              </a:buClr>
              <a:buFont typeface="Wingdings" pitchFamily="2" charset="2"/>
              <a:buChar char="Ø"/>
              <a:defRPr/>
            </a:pPr>
            <a:r>
              <a:rPr lang="he-IL" sz="28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התפתחה</a:t>
            </a:r>
            <a:r>
              <a:rPr lang="he-IL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 במחצית השנייה של המאה ה- 19(גיבס- 1873)</a:t>
            </a:r>
          </a:p>
          <a:p>
            <a:pPr eaLnBrk="1" fontAlgn="auto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rgbClr val="D20000"/>
              </a:buClr>
              <a:buFont typeface="Wingdings" pitchFamily="2" charset="2"/>
              <a:buChar char="Ø"/>
              <a:defRPr/>
            </a:pPr>
            <a:r>
              <a:rPr lang="he-IL" sz="2800" dirty="0">
                <a:cs typeface="+mj-cs"/>
              </a:rPr>
              <a:t> </a:t>
            </a:r>
            <a:r>
              <a:rPr lang="he-IL" sz="28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עונה על שאלות כגון :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e-IL" sz="2800" dirty="0"/>
              <a:t> 		</a:t>
            </a:r>
            <a:r>
              <a:rPr lang="he-I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מדוע מתרחשות תגובות כימיות?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e-I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	מדוע תגובות מגיעות למצב שיווי-משקל ?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e-I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	כיצד ניתן לנצל תגובות כימיות לקבלת עבודה?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e-IL" sz="2800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e-IL" sz="2800" dirty="0">
              <a:cs typeface="+mj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e-IL" sz="2800" dirty="0">
              <a:cs typeface="+mj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e-IL" sz="2800" dirty="0">
              <a:cs typeface="+mj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e-IL" sz="2800" dirty="0">
              <a:cs typeface="+mj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e-IL" sz="2800" dirty="0">
              <a:cs typeface="+mj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e-IL" sz="28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כותרת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תהליכים ספונטניים</a:t>
            </a:r>
            <a:endParaRPr lang="he-IL" sz="4000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מלבן 3"/>
          <p:cNvSpPr>
            <a:spLocks noChangeArrowheads="1"/>
          </p:cNvSpPr>
          <p:nvPr/>
        </p:nvSpPr>
        <p:spPr bwMode="auto">
          <a:xfrm>
            <a:off x="0" y="1066800"/>
            <a:ext cx="8458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he-IL" sz="3200" dirty="0"/>
              <a:t> </a:t>
            </a:r>
            <a:r>
              <a:rPr lang="he-IL" sz="2800" dirty="0"/>
              <a:t>הם</a:t>
            </a:r>
            <a:r>
              <a:rPr lang="he-IL" sz="3200" dirty="0"/>
              <a:t> </a:t>
            </a:r>
            <a:r>
              <a:rPr lang="he-IL" sz="2800" dirty="0"/>
              <a:t>תהליכים המתרחשים מעצמם, ללא התערבות</a:t>
            </a:r>
          </a:p>
          <a:p>
            <a:pPr>
              <a:defRPr/>
            </a:pPr>
            <a:r>
              <a:rPr lang="he-IL" sz="2800" dirty="0"/>
              <a:t>    חיצונית מתמדת (</a:t>
            </a:r>
            <a:r>
              <a:rPr lang="he-IL" sz="28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מבלי </a:t>
            </a:r>
            <a:r>
              <a:rPr lang="he-IL" sz="2800" dirty="0"/>
              <a:t>שמושקעת  בהם </a:t>
            </a:r>
            <a:r>
              <a:rPr lang="he-IL" sz="28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עבודה</a:t>
            </a:r>
            <a:r>
              <a:rPr lang="he-IL" sz="2800" dirty="0"/>
              <a:t>).</a:t>
            </a:r>
          </a:p>
          <a:p>
            <a:pPr>
              <a:defRPr/>
            </a:pPr>
            <a:endParaRPr lang="he-IL" sz="2800" dirty="0"/>
          </a:p>
          <a:p>
            <a:pPr>
              <a:buFont typeface="Wingdings" pitchFamily="2" charset="2"/>
              <a:buChar char="ü"/>
              <a:defRPr/>
            </a:pPr>
            <a:r>
              <a:rPr lang="he-IL" sz="2800" dirty="0"/>
              <a:t> נוטים להתרחש באופן טבעי.</a:t>
            </a:r>
          </a:p>
          <a:p>
            <a:pPr>
              <a:buFont typeface="Wingdings" pitchFamily="2" charset="2"/>
              <a:buChar char="ü"/>
              <a:defRPr/>
            </a:pPr>
            <a:endParaRPr lang="he-IL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429000"/>
            <a:ext cx="8305800" cy="267811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he-IL" sz="2800" dirty="0">
                <a:solidFill>
                  <a:srgbClr val="D20000"/>
                </a:solidFill>
              </a:rPr>
              <a:t> </a:t>
            </a:r>
            <a:r>
              <a:rPr lang="he-IL" sz="28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ספונטניות </a:t>
            </a: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e-IL" sz="2400" dirty="0"/>
              <a:t> מילון אבן שושן)</a:t>
            </a:r>
            <a:endParaRPr lang="he-IL" sz="2800" dirty="0"/>
          </a:p>
          <a:p>
            <a:pPr>
              <a:defRPr/>
            </a:pPr>
            <a:r>
              <a:rPr lang="he-IL" sz="2800" dirty="0"/>
              <a:t>    "התעוררות פנימית וחופשית ללא התערבות מניע חיצוני".</a:t>
            </a:r>
          </a:p>
          <a:p>
            <a:pPr>
              <a:defRPr/>
            </a:pPr>
            <a:endParaRPr lang="he-IL" sz="2800" dirty="0"/>
          </a:p>
          <a:p>
            <a:pPr>
              <a:buFont typeface="Wingdings" pitchFamily="2" charset="2"/>
              <a:buChar char="ü"/>
              <a:defRPr/>
            </a:pPr>
            <a:r>
              <a:rPr lang="he-IL" sz="2800" dirty="0"/>
              <a:t> </a:t>
            </a:r>
            <a:r>
              <a:rPr lang="he-IL" sz="2800" dirty="0" err="1"/>
              <a:t>בתרמודינמיקה</a:t>
            </a:r>
            <a:r>
              <a:rPr lang="he-IL" sz="2800" dirty="0"/>
              <a:t> </a:t>
            </a:r>
            <a:r>
              <a:rPr lang="he-IL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ספונטניות</a:t>
            </a:r>
            <a:r>
              <a:rPr lang="he-IL" sz="2800" dirty="0"/>
              <a:t> מתייחסת </a:t>
            </a:r>
            <a:r>
              <a:rPr lang="he-IL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לנטייה</a:t>
            </a:r>
            <a:r>
              <a:rPr lang="he-IL" sz="2800" dirty="0"/>
              <a:t> של  </a:t>
            </a:r>
          </a:p>
          <a:p>
            <a:pPr>
              <a:defRPr/>
            </a:pPr>
            <a:r>
              <a:rPr lang="he-IL" sz="2800" dirty="0"/>
              <a:t>    תהליך / שינוי להתרחש ולא להתרחשותו בפועל.</a:t>
            </a:r>
          </a:p>
          <a:p>
            <a:pPr>
              <a:defRPr/>
            </a:pPr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מציין מיקום תוכן 13" descr="דחיפת סלע במעלה הר"/>
          <p:cNvSpPr>
            <a:spLocks noGrp="1"/>
          </p:cNvSpPr>
          <p:nvPr>
            <p:ph sz="half" idx="1"/>
          </p:nvPr>
        </p:nvSpPr>
        <p:spPr>
          <a:xfrm>
            <a:off x="533400" y="1905000"/>
            <a:ext cx="3048000" cy="4525963"/>
          </a:xfrm>
        </p:spPr>
        <p:txBody>
          <a:bodyPr/>
          <a:lstStyle/>
          <a:p>
            <a:pPr>
              <a:buFont typeface="Arial" pitchFamily="34" charset="0"/>
              <a:buNone/>
            </a:pPr>
            <a:endParaRPr lang="he-IL" sz="3200" b="1"/>
          </a:p>
          <a:p>
            <a:pPr>
              <a:buFont typeface="Arial" pitchFamily="34" charset="0"/>
              <a:buNone/>
            </a:pPr>
            <a:endParaRPr lang="he-IL" sz="3200" b="1"/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תהליכים לא ספונטניים...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10668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2800"/>
              <a:t>תהליכים שאינם מתרחשים מעצמם</a:t>
            </a:r>
            <a:r>
              <a:rPr lang="he-IL" sz="2800" b="1"/>
              <a:t>. </a:t>
            </a:r>
          </a:p>
        </p:txBody>
      </p:sp>
      <p:pic>
        <p:nvPicPr>
          <p:cNvPr id="10" name="Picture 2" descr="ראה תמונה בגודל מלא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90800"/>
            <a:ext cx="23828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2400" y="1600200"/>
            <a:ext cx="899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e-IL" sz="2800" dirty="0"/>
              <a:t>תהליכים אלה יתרחשו</a:t>
            </a:r>
            <a:r>
              <a:rPr lang="he-IL" sz="2800" dirty="0">
                <a:solidFill>
                  <a:srgbClr val="C00000"/>
                </a:solidFill>
              </a:rPr>
              <a:t> </a:t>
            </a:r>
            <a:r>
              <a:rPr lang="he-IL" sz="28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רק אם תושקע </a:t>
            </a:r>
            <a:r>
              <a:rPr lang="he-IL" sz="2800" dirty="0"/>
              <a:t>בהם </a:t>
            </a:r>
            <a:r>
              <a:rPr lang="he-IL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עבודה</a:t>
            </a:r>
            <a:r>
              <a:rPr lang="he-IL" sz="2800" dirty="0"/>
              <a:t>.</a:t>
            </a:r>
          </a:p>
        </p:txBody>
      </p:sp>
      <p:pic>
        <p:nvPicPr>
          <p:cNvPr id="13" name="תמונה 12" descr="סלע עולה מעצמו במעלה הר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514600"/>
            <a:ext cx="5848350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400800" y="5334000"/>
            <a:ext cx="2438400" cy="4619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he-IL" sz="2400" b="1" dirty="0">
                <a:solidFill>
                  <a:schemeClr val="bg1">
                    <a:lumMod val="50000"/>
                  </a:schemeClr>
                </a:solidFill>
              </a:rPr>
              <a:t>תהליך לא טבעי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כותרת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תהליכים ספונטניים </a:t>
            </a:r>
            <a:r>
              <a:rPr lang="he-IL" sz="28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</a:p>
        </p:txBody>
      </p:sp>
      <p:pic>
        <p:nvPicPr>
          <p:cNvPr id="12290" name="תמונה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352800"/>
            <a:ext cx="64801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חץ ימינה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5963" y="4581525"/>
            <a:ext cx="1079500" cy="287338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ln>
                <a:solidFill>
                  <a:srgbClr val="C00000"/>
                </a:solidFill>
              </a:ln>
              <a:solidFill>
                <a:srgbClr val="CC0000"/>
              </a:solidFill>
            </a:endParaRPr>
          </a:p>
        </p:txBody>
      </p:sp>
      <p:sp>
        <p:nvSpPr>
          <p:cNvPr id="7" name="חץ שמאלה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24525" y="4941888"/>
            <a:ext cx="1079500" cy="287337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2293" name="Text Box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895600"/>
            <a:ext cx="647700" cy="500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b="1">
                <a:latin typeface="Tahoma" pitchFamily="34" charset="0"/>
              </a:rPr>
              <a:t>A</a:t>
            </a:r>
            <a:endParaRPr lang="he-IL" sz="2400"/>
          </a:p>
        </p:txBody>
      </p:sp>
      <p:sp>
        <p:nvSpPr>
          <p:cNvPr id="12294" name="Text Box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895600"/>
            <a:ext cx="793750" cy="500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b="1">
                <a:latin typeface="Tahoma" pitchFamily="34" charset="0"/>
              </a:rPr>
              <a:t>A</a:t>
            </a:r>
            <a:endParaRPr lang="he-IL" sz="2400"/>
          </a:p>
        </p:txBody>
      </p:sp>
      <p:sp>
        <p:nvSpPr>
          <p:cNvPr id="12295" name="Text Box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895600"/>
            <a:ext cx="793750" cy="500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b="1">
                <a:latin typeface="Tahoma" pitchFamily="34" charset="0"/>
              </a:rPr>
              <a:t>B</a:t>
            </a:r>
            <a:endParaRPr lang="he-IL" sz="2400"/>
          </a:p>
        </p:txBody>
      </p:sp>
      <p:sp>
        <p:nvSpPr>
          <p:cNvPr id="12296" name="Text Box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971800"/>
            <a:ext cx="793750" cy="500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b="1">
                <a:latin typeface="Tahoma" pitchFamily="34" charset="0"/>
              </a:rPr>
              <a:t>B</a:t>
            </a:r>
            <a:endParaRPr lang="he-IL" sz="2400"/>
          </a:p>
        </p:txBody>
      </p:sp>
      <p:sp>
        <p:nvSpPr>
          <p:cNvPr id="12298" name="TextBox 10"/>
          <p:cNvSpPr txBox="1">
            <a:spLocks noChangeArrowheads="1"/>
          </p:cNvSpPr>
          <p:nvPr/>
        </p:nvSpPr>
        <p:spPr bwMode="auto">
          <a:xfrm>
            <a:off x="228600" y="1600200"/>
            <a:ext cx="8458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2800"/>
              <a:t>מעבר אנרגיה מגוף הנמצא </a:t>
            </a:r>
            <a:r>
              <a:rPr lang="he-IL" sz="2800">
                <a:solidFill>
                  <a:srgbClr val="C00000"/>
                </a:solidFill>
              </a:rPr>
              <a:t>בטמפרטורה גבוהה </a:t>
            </a:r>
            <a:r>
              <a:rPr lang="he-IL" sz="2800"/>
              <a:t>לגוף הנמצא </a:t>
            </a:r>
            <a:r>
              <a:rPr lang="he-IL" sz="2800">
                <a:solidFill>
                  <a:srgbClr val="C00000"/>
                </a:solidFill>
              </a:rPr>
              <a:t>בטמפרטורה נמוכה.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293" grpId="0" animBg="1"/>
      <p:bldP spid="12294" grpId="0" animBg="1"/>
      <p:bldP spid="12295" grpId="0" animBg="1"/>
      <p:bldP spid="12296" grpId="0" animBg="1"/>
      <p:bldP spid="12298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התאמה אישית 1">
      <a:dk1>
        <a:sysClr val="windowText" lastClr="000000"/>
      </a:dk1>
      <a:lt1>
        <a:sysClr val="window" lastClr="FFFFFF"/>
      </a:lt1>
      <a:dk2>
        <a:srgbClr val="676A55"/>
      </a:dk2>
      <a:lt2>
        <a:srgbClr val="F2F2EF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5050</TotalTime>
  <Words>2084</Words>
  <Application>Microsoft Office PowerPoint</Application>
  <PresentationFormat>On-screen Show (4:3)</PresentationFormat>
  <Paragraphs>479</Paragraphs>
  <Slides>40</Slides>
  <Notes>3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Cambria Math</vt:lpstr>
      <vt:lpstr>Symbol</vt:lpstr>
      <vt:lpstr>Tahoma</vt:lpstr>
      <vt:lpstr>Times New Roman</vt:lpstr>
      <vt:lpstr>Wingdings</vt:lpstr>
      <vt:lpstr>ערכת נושא Office</vt:lpstr>
      <vt:lpstr>"הסדר" שבאי-סדר או לדעת יותר על אנטרופיה</vt:lpstr>
      <vt:lpstr>על מה נדבר ?</vt:lpstr>
      <vt:lpstr>כיצד הכול התחיל?</vt:lpstr>
      <vt:lpstr>כיצד הכול התחיל?  </vt:lpstr>
      <vt:lpstr>תרמודינמיקה – מהי?</vt:lpstr>
      <vt:lpstr>התרמודינמיקה הכימית</vt:lpstr>
      <vt:lpstr>תהליכים ספונטניים</vt:lpstr>
      <vt:lpstr>תהליכים לא ספונטניים...</vt:lpstr>
      <vt:lpstr>תהליכים ספונטניים (1)</vt:lpstr>
      <vt:lpstr>תהליכים ספונטניים (2)</vt:lpstr>
      <vt:lpstr>תהליכים ספונטניים (3)</vt:lpstr>
      <vt:lpstr>מה משותף לתהליכים ספונטניים ?</vt:lpstr>
      <vt:lpstr>בתרמודינמיקה, המדד הכמותי למידת האי-סדר במערכת מכונה בשם  </vt:lpstr>
      <vt:lpstr>האנטרופיה כמדד לאי-סדר מיקרוסקופי</vt:lpstr>
      <vt:lpstr>אי-סדר ופיזור אנרגיה</vt:lpstr>
      <vt:lpstr>אנטרופיה כמדד לפיזור האנרגיה במערכת</vt:lpstr>
      <vt:lpstr>אי-סדר ומיקום/פיזור חלקיקים</vt:lpstr>
      <vt:lpstr>אנטרופיה כמדד לפיזור החלקיקים במערכת</vt:lpstr>
      <vt:lpstr>אנטרופיה כמדד לפיזור אנרגיה וחלקיקים</vt:lpstr>
      <vt:lpstr>אנטרופיה ברמה מיקרוסקופית</vt:lpstr>
      <vt:lpstr>אנטרופיה מוחלטת ומשוואת בולצמן</vt:lpstr>
      <vt:lpstr>מצבים מיקרוסקופיים אפשריים עבור  ארבע מולקולות NO  ב- 0=T</vt:lpstr>
      <vt:lpstr>מצבים מיקרוסקופיים אפשריים עבור  שתי מולקולות BF2I ב- 0=T*</vt:lpstr>
      <vt:lpstr>k∆lnW=∆S=q_rev/T</vt:lpstr>
      <vt:lpstr>אנטרופיה מוחלטת ומשוואת בולצמן  </vt:lpstr>
      <vt:lpstr>החוק השלישי של התרמודינמיקה</vt:lpstr>
      <vt:lpstr>אנטרופיה מולרית תקנית, S0</vt:lpstr>
      <vt:lpstr>גורמים המשפיעים על ערכי S0</vt:lpstr>
      <vt:lpstr>אנטרופיה ותכונות החומר (1) </vt:lpstr>
      <vt:lpstr>אנטרופיה ותכונות החומר (2) </vt:lpstr>
      <vt:lpstr> אנטרופיה ותכונות החומר (2) </vt:lpstr>
      <vt:lpstr>אנטרופיה ותכונות החומר (2)  </vt:lpstr>
      <vt:lpstr>אנטרופיה ותכונות החומר  (2) </vt:lpstr>
      <vt:lpstr>צברים וחללים במים</vt:lpstr>
      <vt:lpstr> שאלות</vt:lpstr>
      <vt:lpstr>א. האנטרופיה התקנית של H2O(g)  &gt; H2O(l) </vt:lpstr>
      <vt:lpstr> ב. האנטרופיה התקנית של H2S(g)  &gt; H2O(g)  </vt:lpstr>
      <vt:lpstr>ג.  האנטרופיה התקנית של H2O(g)  &gt; HF(g) </vt:lpstr>
      <vt:lpstr>ממה נובע השוני בערכי S0 של שלושת הגזים ?*</vt:lpstr>
      <vt:lpstr>תרגיל מסכם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"מכאן מתחיל הכול"</dc:title>
  <dc:creator>user</dc:creator>
  <cp:lastModifiedBy>Shelly Livne</cp:lastModifiedBy>
  <cp:revision>558</cp:revision>
  <dcterms:created xsi:type="dcterms:W3CDTF">2008-12-14T23:20:36Z</dcterms:created>
  <dcterms:modified xsi:type="dcterms:W3CDTF">2025-05-22T08:13:29Z</dcterms:modified>
</cp:coreProperties>
</file>