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28" r:id="rId1"/>
  </p:sldMasterIdLst>
  <p:sldIdLst>
    <p:sldId id="256" r:id="rId2"/>
    <p:sldId id="258" r:id="rId3"/>
    <p:sldId id="263" r:id="rId4"/>
    <p:sldId id="257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6" d="100"/>
          <a:sy n="76" d="100"/>
        </p:scale>
        <p:origin x="485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ה'/ניסן/תשפ"ה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ה'/ניסן/תשפ"ה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ה'/ניסן/תשפ"ה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ה'/ניסן/תשפ"ה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ה'/ניסן/תשפ"ה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ה'/ניסן/תשפ"ה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ה'/ניסן/תשפ"ה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ה'/ניסן/תשפ"ה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ה'/ניסן/תשפ"ה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ה'/ניסן/תשפ"ה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ה'/ניסן/תשפ"ה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EE9BCBC9-740F-43F5-BD2B-8F90C65BDFC3}" type="datetimeFigureOut">
              <a:rPr lang="he-IL" smtClean="0"/>
              <a:pPr/>
              <a:t>ה'/ניסן/תשפ"ה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NuWJMEvgBC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www.nuffieldfoundation.org/sites/default/files/images/plant-water-155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e-IL" dirty="0"/>
              <a:t>לאן נעלמו המים?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4714884"/>
            <a:ext cx="6858000" cy="990600"/>
          </a:xfrm>
        </p:spPr>
        <p:txBody>
          <a:bodyPr>
            <a:normAutofit lnSpcReduction="10000"/>
          </a:bodyPr>
          <a:lstStyle/>
          <a:p>
            <a:pPr algn="ctr"/>
            <a:r>
              <a:rPr lang="he-IL" b="1" dirty="0">
                <a:latin typeface="Arial" pitchFamily="34" charset="0"/>
                <a:cs typeface="Arial" pitchFamily="34" charset="0"/>
              </a:rPr>
              <a:t>ניסוי חקר עם כדורי </a:t>
            </a:r>
            <a:r>
              <a:rPr lang="he-IL" b="1" dirty="0" err="1">
                <a:latin typeface="Arial" pitchFamily="34" charset="0"/>
                <a:cs typeface="Arial" pitchFamily="34" charset="0"/>
              </a:rPr>
              <a:t>הידרוג'ל</a:t>
            </a:r>
            <a:endParaRPr lang="he-IL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he-IL" b="1" dirty="0">
                <a:latin typeface="Arial" pitchFamily="34" charset="0"/>
                <a:cs typeface="Arial" pitchFamily="34" charset="0"/>
              </a:rPr>
              <a:t>מלכה </a:t>
            </a:r>
            <a:r>
              <a:rPr lang="he-IL" b="1" dirty="0" err="1">
                <a:latin typeface="Arial" pitchFamily="34" charset="0"/>
                <a:cs typeface="Arial" pitchFamily="34" charset="0"/>
              </a:rPr>
              <a:t>יאיון</a:t>
            </a:r>
            <a:endParaRPr lang="he-IL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397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FFF5CEF-1BF5-B8D0-FDFA-7ACEDC296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7" y="332656"/>
            <a:ext cx="8280920" cy="2248272"/>
          </a:xfrm>
        </p:spPr>
        <p:txBody>
          <a:bodyPr>
            <a:normAutofit fontScale="90000"/>
          </a:bodyPr>
          <a:lstStyle/>
          <a:p>
            <a:pPr marL="0" indent="0" algn="r"/>
            <a:r>
              <a:rPr lang="he-IL" sz="5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אתם רוצים לצאת לחופשה </a:t>
            </a:r>
            <a:b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he-IL" sz="5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ואין מי שישקה את העציצים</a:t>
            </a:r>
            <a:r>
              <a:rPr lang="he-IL" dirty="0"/>
              <a:t> </a:t>
            </a:r>
            <a:r>
              <a:rPr lang="he-IL" sz="5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בבית? </a:t>
            </a:r>
          </a:p>
        </p:txBody>
      </p:sp>
      <p:sp>
        <p:nvSpPr>
          <p:cNvPr id="3" name="Content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288904"/>
            <a:ext cx="7543800" cy="566936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http://www.youtube.com/watch?v=NuWJMEvgBC0</a:t>
            </a:r>
            <a:endParaRPr lang="he-IL" dirty="0"/>
          </a:p>
          <a:p>
            <a:endParaRPr lang="he-IL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49587" y="1124744"/>
            <a:ext cx="7543800" cy="384551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he-IL" sz="3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שימו  כדורי </a:t>
            </a:r>
            <a:r>
              <a:rPr lang="he-IL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הידרוג'ל</a:t>
            </a: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! </a:t>
            </a:r>
          </a:p>
          <a:p>
            <a:pPr marL="0" indent="0">
              <a:buNone/>
            </a:pP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הם ישקו בזמן שאתם מטיילים!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4731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>
            <a:extLst>
              <a:ext uri="{FF2B5EF4-FFF2-40B4-BE49-F238E27FC236}">
                <a16:creationId xmlns:a16="http://schemas.microsoft.com/office/drawing/2014/main" id="{3290CFDE-7CB2-6E6B-C760-93C89270C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04664"/>
            <a:ext cx="8280920" cy="648072"/>
          </a:xfrm>
        </p:spPr>
        <p:txBody>
          <a:bodyPr>
            <a:normAutofit fontScale="90000"/>
          </a:bodyPr>
          <a:lstStyle/>
          <a:p>
            <a:pPr marL="0" indent="0" algn="r"/>
            <a:r>
              <a:rPr lang="he-IL" sz="5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איך זה עובד?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99592" y="1988840"/>
            <a:ext cx="7543800" cy="288032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הכדורים ספוגים  במים. </a:t>
            </a:r>
          </a:p>
          <a:p>
            <a:pPr marL="0" indent="0">
              <a:buNone/>
            </a:pP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המים הספוגים בהם עוברים לאדמה בעציץ </a:t>
            </a:r>
          </a:p>
          <a:p>
            <a:pPr marL="0" indent="0">
              <a:buNone/>
            </a:pPr>
            <a:endParaRPr lang="he-IL" sz="3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פשוט!!</a:t>
            </a:r>
          </a:p>
          <a:p>
            <a:pPr marL="0" indent="0">
              <a:buNone/>
            </a:pPr>
            <a:endParaRPr lang="he-IL" sz="3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ניתן לקנות כדורים כאלה במשתלות </a:t>
            </a:r>
            <a:b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או אפילו בחנויות צעצועים "</a:t>
            </a:r>
            <a:r>
              <a:rPr lang="he-IL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הכל</a:t>
            </a: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בשקל".</a:t>
            </a:r>
          </a:p>
          <a:p>
            <a:pPr marL="0" indent="0">
              <a:buNone/>
            </a:pP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(ברחובות- רחוב אחד העם) 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97117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44162-F9A0-BAF8-42C6-E97BA6F3654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875376" y="279891"/>
            <a:ext cx="6781800" cy="729208"/>
          </a:xfrm>
        </p:spPr>
        <p:txBody>
          <a:bodyPr>
            <a:normAutofit fontScale="90000"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-1728788" algn="l"/>
              </a:tabLst>
            </a:pPr>
            <a:r>
              <a:rPr lang="he-IL" sz="5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ברמת המיקרו: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69921" y="823777"/>
            <a:ext cx="835191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728788" algn="l"/>
              </a:tabLst>
            </a:pPr>
            <a:r>
              <a:rPr lang="he-IL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מולקולות הפולימר שמהם עשויים הכדורים, בעלות קבוצות צד 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COOH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-1728788" algn="l"/>
              </a:tabLst>
            </a:pPr>
            <a:r>
              <a:rPr lang="he-IL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קבוצות אלה (החומצה </a:t>
            </a:r>
            <a:r>
              <a:rPr lang="he-IL" sz="2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הקרביקסיליות</a:t>
            </a:r>
            <a:r>
              <a:rPr lang="he-IL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) יוצרות  קשרי מימן וגם מגיבות עם מולקולות המים. על</a:t>
            </a:r>
            <a:r>
              <a:rPr kumimoji="0" lang="he-I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David" pitchFamily="34" charset="-79"/>
              </a:rPr>
              <a:t> </a:t>
            </a:r>
            <a:r>
              <a:rPr lang="he-IL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פי הניסוח הבא.</a:t>
            </a:r>
            <a:endParaRPr lang="en-US" sz="2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728788" algn="l"/>
              </a:tabLst>
            </a:pPr>
            <a:endParaRPr lang="en-US" sz="2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67" y="2372404"/>
            <a:ext cx="8135009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39840" y="5013176"/>
            <a:ext cx="809966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728788" algn="l"/>
              </a:tabLst>
            </a:pPr>
            <a:r>
              <a:rPr kumimoji="0" lang="he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שרשראות הפולימר קשורות בקשרי </a:t>
            </a:r>
            <a:r>
              <a:rPr kumimoji="0" lang="he-IL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צילוב</a:t>
            </a:r>
            <a:r>
              <a:rPr kumimoji="0" lang="he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he-I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ולכן</a:t>
            </a:r>
            <a:r>
              <a:rPr kumimoji="0" lang="he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הפולימר גדל עד לגבול מסוים. מולקולות המים יכולות להרחיק את המולקולות של הפולימר אך לא לנתק אותן זו מזו.</a:t>
            </a:r>
            <a:endParaRPr kumimoji="0" lang="he-I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087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52247" y="769641"/>
            <a:ext cx="8351912" cy="954107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728788" algn="l"/>
              </a:tabLst>
              <a:defRPr/>
            </a:pPr>
            <a:r>
              <a:rPr kumimoji="0" lang="he-IL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Times New Roman" pitchFamily="18" charset="0"/>
                <a:cs typeface="Arial" pitchFamily="34" charset="0"/>
              </a:rPr>
              <a:t>שאלות חקר שתלמידים חקרו: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728788" algn="l"/>
              </a:tabLst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3568" y="1752942"/>
            <a:ext cx="7668344" cy="3347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he-IL" sz="2400" dirty="0">
                <a:latin typeface="Arial" panose="020B0604020202020204" pitchFamily="34" charset="0"/>
                <a:cs typeface="Arial" panose="020B0604020202020204" pitchFamily="34" charset="0"/>
              </a:rPr>
              <a:t>כיצד משפיע צבע הכדור על הנפח הסופי של כדור </a:t>
            </a:r>
            <a:r>
              <a:rPr lang="he-IL" sz="2400" dirty="0" err="1">
                <a:latin typeface="Arial" panose="020B0604020202020204" pitchFamily="34" charset="0"/>
                <a:cs typeface="Arial" panose="020B0604020202020204" pitchFamily="34" charset="0"/>
              </a:rPr>
              <a:t>ההידרוג'ל</a:t>
            </a:r>
            <a:r>
              <a:rPr lang="he-IL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he-IL" sz="2400" dirty="0">
                <a:latin typeface="Arial" panose="020B0604020202020204" pitchFamily="34" charset="0"/>
                <a:cs typeface="Arial" panose="020B0604020202020204" pitchFamily="34" charset="0"/>
              </a:rPr>
              <a:t>כיצד משתנה נפח הכדור כתלות בזמן?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he-IL" sz="2400" dirty="0">
                <a:latin typeface="Arial" panose="020B0604020202020204" pitchFamily="34" charset="0"/>
                <a:cs typeface="Arial" panose="020B0604020202020204" pitchFamily="34" charset="0"/>
              </a:rPr>
              <a:t>כיצד משתנה עוצמת צבע הכדור כתלות בזמן?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he-IL" sz="2400" dirty="0">
                <a:latin typeface="Arial" panose="020B0604020202020204" pitchFamily="34" charset="0"/>
                <a:cs typeface="Arial" panose="020B0604020202020204" pitchFamily="34" charset="0"/>
              </a:rPr>
              <a:t>כיצד משפיע סוג הנוזל על נפח כדור </a:t>
            </a:r>
            <a:r>
              <a:rPr lang="he-IL" sz="2400" dirty="0" err="1">
                <a:latin typeface="Arial" panose="020B0604020202020204" pitchFamily="34" charset="0"/>
                <a:cs typeface="Arial" panose="020B0604020202020204" pitchFamily="34" charset="0"/>
              </a:rPr>
              <a:t>ההידרוג'ל</a:t>
            </a:r>
            <a:r>
              <a:rPr lang="he-IL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he-IL" sz="2400" dirty="0">
                <a:latin typeface="Arial" panose="020B0604020202020204" pitchFamily="34" charset="0"/>
                <a:cs typeface="Arial" panose="020B0604020202020204" pitchFamily="34" charset="0"/>
              </a:rPr>
              <a:t>כיצד משפיע סוג הקרקע על קצב יציאת המים מהכדור?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he-I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itchFamily="34" charset="0"/>
              </a:rPr>
              <a:t>כיצד משפיע נפח המים על גודל הכדור הסופי?</a:t>
            </a:r>
          </a:p>
        </p:txBody>
      </p:sp>
    </p:spTree>
    <p:extLst>
      <p:ext uri="{BB962C8B-B14F-4D97-AF65-F5344CB8AC3E}">
        <p14:creationId xmlns:p14="http://schemas.microsoft.com/office/powerpoint/2010/main" val="2508094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395536" y="2204864"/>
            <a:ext cx="8097851" cy="331236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על ידי מדידת קוטר הכדור</a:t>
            </a:r>
          </a:p>
          <a:p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על ידי מדידת ההפרש בין נפח המים בתחילת הניסוי ובסופו.</a:t>
            </a:r>
          </a:p>
          <a:p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על ידי הוספת כדורים לנפח מדוד של מים ומדידת ההפרש בנפחים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FDE5AC-9F11-3D94-D011-7612D5512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763784"/>
            <a:ext cx="6781800" cy="1600200"/>
          </a:xfrm>
        </p:spPr>
        <p:txBody>
          <a:bodyPr>
            <a:normAutofit fontScale="90000"/>
          </a:bodyPr>
          <a:lstStyle/>
          <a:p>
            <a:pPr marL="0" indent="0" algn="r"/>
            <a:r>
              <a:rPr lang="he-IL" sz="5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בניסוי אפשר לדון באופן המדידה של גודל הכדורים:</a:t>
            </a:r>
          </a:p>
        </p:txBody>
      </p:sp>
    </p:spTree>
    <p:extLst>
      <p:ext uri="{BB962C8B-B14F-4D97-AF65-F5344CB8AC3E}">
        <p14:creationId xmlns:p14="http://schemas.microsoft.com/office/powerpoint/2010/main" val="4122870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0" y="764704"/>
            <a:ext cx="9144000" cy="475252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לא כל כדור גדל באותו אופן</a:t>
            </a:r>
          </a:p>
          <a:p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בחשיבות של מספר הכדורים כדי לדייק יותר מבחינה סטטיסטית</a:t>
            </a:r>
          </a:p>
          <a:p>
            <a:pPr marL="0" indent="0">
              <a:buNone/>
            </a:pPr>
            <a:r>
              <a:rPr lang="he-IL" sz="32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השאלה</a:t>
            </a: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he-IL" sz="3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כיצד משפיע נפח המים על גודל הכדור הסופי?</a:t>
            </a:r>
          </a:p>
          <a:p>
            <a:pPr marL="0" indent="0">
              <a:buNone/>
            </a:pP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גרמה לנו לדון ב:</a:t>
            </a:r>
          </a:p>
          <a:p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תווכים בהם נעשה הניסוי -נפחים גדולים מאוד וחלק קטנים מאוד </a:t>
            </a:r>
          </a:p>
          <a:p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משורה צרה מידי הגבילה את נפח הכדור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1DA7C0-4E47-C7B9-A816-08E976A89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736" y="509228"/>
            <a:ext cx="6781800" cy="510952"/>
          </a:xfrm>
        </p:spPr>
        <p:txBody>
          <a:bodyPr>
            <a:normAutofit fontScale="90000"/>
          </a:bodyPr>
          <a:lstStyle/>
          <a:p>
            <a:pPr marL="0" indent="0" algn="r"/>
            <a:r>
              <a:rPr lang="he-IL" sz="3600" dirty="0">
                <a:solidFill>
                  <a:srgbClr val="C00000"/>
                </a:solidFill>
              </a:rPr>
              <a:t>ב</a:t>
            </a:r>
            <a:r>
              <a:rPr lang="he-IL" sz="36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ניסוי אפשר לדון במושג של ממוצע </a:t>
            </a:r>
          </a:p>
        </p:txBody>
      </p:sp>
    </p:spTree>
    <p:extLst>
      <p:ext uri="{BB962C8B-B14F-4D97-AF65-F5344CB8AC3E}">
        <p14:creationId xmlns:p14="http://schemas.microsoft.com/office/powerpoint/2010/main" val="3758738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564904"/>
            <a:ext cx="7789912" cy="2896344"/>
          </a:xfrm>
        </p:spPr>
        <p:txBody>
          <a:bodyPr>
            <a:normAutofit fontScale="90000"/>
          </a:bodyPr>
          <a:lstStyle/>
          <a:p>
            <a:pPr algn="r"/>
            <a:r>
              <a:rPr lang="he-IL" dirty="0">
                <a:solidFill>
                  <a:srgbClr val="C00000"/>
                </a:solidFill>
              </a:rPr>
              <a:t>ניסוי מומלץ!! </a:t>
            </a:r>
            <a:br>
              <a:rPr lang="he-IL" dirty="0"/>
            </a:br>
            <a:br>
              <a:rPr lang="he-IL" dirty="0"/>
            </a:br>
            <a:r>
              <a:rPr lang="he-IL" dirty="0"/>
              <a:t>תלמידים ביקשו לקחת את הניסוי הביתה</a:t>
            </a:r>
            <a:br>
              <a:rPr lang="he-IL" dirty="0"/>
            </a:br>
            <a:br>
              <a:rPr lang="he-IL" dirty="0"/>
            </a:br>
            <a:r>
              <a:rPr lang="he-IL" dirty="0"/>
              <a:t>וגם התעניינו ברכישת כדורים</a:t>
            </a:r>
          </a:p>
        </p:txBody>
      </p:sp>
    </p:spTree>
    <p:extLst>
      <p:ext uri="{BB962C8B-B14F-4D97-AF65-F5344CB8AC3E}">
        <p14:creationId xmlns:p14="http://schemas.microsoft.com/office/powerpoint/2010/main" val="24796972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126</TotalTime>
  <Words>308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Impact</vt:lpstr>
      <vt:lpstr>Times New Roman</vt:lpstr>
      <vt:lpstr>NewsPrint</vt:lpstr>
      <vt:lpstr>לאן נעלמו המים?</vt:lpstr>
      <vt:lpstr>אתם רוצים לצאת לחופשה  ואין מי שישקה את העציצים בבית? </vt:lpstr>
      <vt:lpstr>איך זה עובד?</vt:lpstr>
      <vt:lpstr>ברמת המיקרו:</vt:lpstr>
      <vt:lpstr>שאלות חקר שתלמידים חקרו: </vt:lpstr>
      <vt:lpstr>בניסוי אפשר לדון באופן המדידה של גודל הכדורים:</vt:lpstr>
      <vt:lpstr>בניסוי אפשר לדון במושג של ממוצע </vt:lpstr>
      <vt:lpstr>ניסוי מומלץ!!   תלמידים ביקשו לקחת את הניסוי הביתה  וגם התעניינו ברכישת כדורים</vt:lpstr>
    </vt:vector>
  </TitlesOfParts>
  <Company>Weizmann Institute of Science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Shelly Livne</cp:lastModifiedBy>
  <cp:revision>14</cp:revision>
  <dcterms:created xsi:type="dcterms:W3CDTF">2012-11-27T15:31:46Z</dcterms:created>
  <dcterms:modified xsi:type="dcterms:W3CDTF">2025-04-03T13:49:09Z</dcterms:modified>
</cp:coreProperties>
</file>