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28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EE9BCBC9-740F-43F5-BD2B-8F90C65BDFC3}" type="datetimeFigureOut">
              <a:rPr lang="he-IL" smtClean="0"/>
              <a:pPr/>
              <a:t>י"א/טבת/תשפ"ו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679F8BC3-EE52-422D-81BF-7BC34A6A66D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outube.com/watch?v=NuWJMEvgBC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nuffieldfoundation.org/sites/default/files/images/plant-water-15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e-IL" dirty="0"/>
              <a:t>לאן נעלמו המים?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714884"/>
            <a:ext cx="6858000" cy="990600"/>
          </a:xfrm>
        </p:spPr>
        <p:txBody>
          <a:bodyPr>
            <a:normAutofit lnSpcReduction="10000"/>
          </a:bodyPr>
          <a:lstStyle/>
          <a:p>
            <a:pPr algn="ctr"/>
            <a:r>
              <a:rPr lang="he-IL" b="1" dirty="0">
                <a:latin typeface="Arial" pitchFamily="34" charset="0"/>
                <a:cs typeface="Arial" pitchFamily="34" charset="0"/>
              </a:rPr>
              <a:t>ניסוי חקר עם כדורי </a:t>
            </a:r>
            <a:r>
              <a:rPr lang="he-IL" b="1" dirty="0" err="1">
                <a:latin typeface="Arial" pitchFamily="34" charset="0"/>
                <a:cs typeface="Arial" pitchFamily="34" charset="0"/>
              </a:rPr>
              <a:t>הידרוג'ל</a:t>
            </a:r>
            <a:endParaRPr lang="he-IL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he-IL" b="1" dirty="0">
                <a:latin typeface="Arial" pitchFamily="34" charset="0"/>
                <a:cs typeface="Arial" pitchFamily="34" charset="0"/>
              </a:rPr>
              <a:t>מלכה </a:t>
            </a:r>
            <a:r>
              <a:rPr lang="he-IL" b="1" dirty="0" err="1">
                <a:latin typeface="Arial" pitchFamily="34" charset="0"/>
                <a:cs typeface="Arial" pitchFamily="34" charset="0"/>
              </a:rPr>
              <a:t>יאיון</a:t>
            </a:r>
            <a:endParaRPr lang="he-IL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39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3F3D3ADC-EE21-7C50-0020-E0AD8497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83" y="-99392"/>
            <a:ext cx="4065403" cy="1600200"/>
          </a:xfrm>
        </p:spPr>
        <p:txBody>
          <a:bodyPr/>
          <a:lstStyle/>
          <a:p>
            <a:pPr algn="r"/>
            <a:r>
              <a:rPr lang="he-IL" dirty="0"/>
              <a:t>רעיון</a:t>
            </a:r>
            <a:endParaRPr lang="en-US" dirty="0"/>
          </a:p>
        </p:txBody>
      </p:sp>
      <p:sp>
        <p:nvSpPr>
          <p:cNvPr id="3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288904"/>
            <a:ext cx="7543800" cy="56693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http://www.youtube.com/watch?v=NuWJMEvgBC0</a:t>
            </a:r>
            <a:endParaRPr lang="he-IL" dirty="0"/>
          </a:p>
          <a:p>
            <a:endParaRPr lang="he-IL" dirty="0"/>
          </a:p>
        </p:txBody>
      </p:sp>
      <p:sp>
        <p:nvSpPr>
          <p:cNvPr id="5" name="Conten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49586" y="1268760"/>
            <a:ext cx="7543800" cy="475252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אתם רוצים לצאת לחופשה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ואין מי שישקה את העציצים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בבית?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endParaRPr kumimoji="0" lang="he-IL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שימו כדורי </a:t>
            </a:r>
            <a:r>
              <a:rPr kumimoji="0" lang="he-IL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הידרוג'ל</a:t>
            </a: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!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kumimoji="0" lang="he-IL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הם ישקו בזמן שאתם מטיילים!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3993">
            <a:off x="199974" y="919391"/>
            <a:ext cx="3762375" cy="2686050"/>
          </a:xfrm>
          <a:prstGeom prst="rect">
            <a:avLst/>
          </a:prstGeom>
        </p:spPr>
      </p:pic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4453">
            <a:off x="238401" y="2699232"/>
            <a:ext cx="20193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73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6A9E116-4B2F-A20A-06C9-F735291EF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7983" y="-99392"/>
            <a:ext cx="4065403" cy="1600200"/>
          </a:xfrm>
        </p:spPr>
        <p:txBody>
          <a:bodyPr/>
          <a:lstStyle/>
          <a:p>
            <a:pPr algn="r"/>
            <a:r>
              <a:rPr lang="he-IL" dirty="0"/>
              <a:t>איך זה עובד?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49587" y="3184888"/>
            <a:ext cx="7543800" cy="128012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הכדורים ספוגים  במים. 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המים הספוגים בהם עוברים לאדמה בעציץ </a:t>
            </a:r>
          </a:p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פשוט!!</a:t>
            </a:r>
          </a:p>
          <a:p>
            <a:pPr marL="0" indent="0">
              <a:buNone/>
            </a:pPr>
            <a:endParaRPr lang="he-IL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ניתן לקנות כדורים כאלה במשתלות </a:t>
            </a: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או אפילו בחנויות צעצועים "</a:t>
            </a:r>
            <a:r>
              <a:rPr lang="he-IL" sz="3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הכל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בשקל".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(ברחובות- רחוב אחד העם) 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כדורי הידרוג'ל בשקית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37761">
            <a:off x="55719" y="2467177"/>
            <a:ext cx="2019300" cy="240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11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6B696EDE-1D56-8104-377D-458376F3488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429084" y="383818"/>
            <a:ext cx="4065403" cy="16002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ברמת המיקרו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2575" y="1199188"/>
            <a:ext cx="83519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מולקולות הפולימר שמהם עשויים הכדורים, בעלות קבוצות צד </a:t>
            </a:r>
            <a:r>
              <a:rPr lang="en-US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COOH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-1728788" algn="l"/>
              </a:tabLst>
            </a:pP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קבוצות אלה (החומצה </a:t>
            </a:r>
            <a:r>
              <a:rPr lang="he-IL" sz="2400" dirty="0" err="1">
                <a:latin typeface="Arial" pitchFamily="34" charset="0"/>
                <a:ea typeface="Times New Roman" pitchFamily="18" charset="0"/>
                <a:cs typeface="Arial" pitchFamily="34" charset="0"/>
              </a:rPr>
              <a:t>הקרביקסיליות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) יוצרות  קשרי מימן וגם מגיבות עם מולקולות המים. על</a:t>
            </a:r>
            <a:r>
              <a:rPr kumimoji="0" lang="he-I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David" pitchFamily="34" charset="-79"/>
              </a:rPr>
              <a:t> </a:t>
            </a:r>
            <a:r>
              <a:rPr lang="he-IL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פי הניסוח הבא.</a:t>
            </a: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endParaRPr lang="en-US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027" name="Pictur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5" y="2502024"/>
            <a:ext cx="813500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49877" y="5085184"/>
            <a:ext cx="784741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</a:pP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שרשראות הפולימר קשורות בקשרי </a:t>
            </a:r>
            <a:r>
              <a:rPr kumimoji="0" lang="he-IL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צילוב</a:t>
            </a: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ולכן</a:t>
            </a: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הפולימר גדל עד לגבול מסוים. מולקולות המים יכולות להרחיק את המולקולות של הפולימר אך לא לנתק אותן זו מזו.</a:t>
            </a:r>
            <a:endParaRPr kumimoji="0" lang="he-I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87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52247" y="769641"/>
            <a:ext cx="8351912" cy="95410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  <a:defRPr/>
            </a:pPr>
            <a:r>
              <a:rPr kumimoji="0" lang="he-IL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Times New Roman" pitchFamily="18" charset="0"/>
                <a:cs typeface="Arial" pitchFamily="34" charset="0"/>
              </a:rPr>
              <a:t>שאלות חקר שתלמידים חקרו: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1728788" algn="l"/>
              </a:tabLst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1484784"/>
            <a:ext cx="78123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משפיע צבע הכדור על הנפח הסופי של כדור </a:t>
            </a:r>
            <a:r>
              <a:rPr lang="he-IL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ההידרוג'ל</a:t>
            </a: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משתנה נפח הכדור כתלות בזמן?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משתנה עוצמת הצבע כתלות בזמן?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משפיע סוג הנוזל על נפח כדור </a:t>
            </a:r>
            <a:r>
              <a:rPr lang="he-IL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ההידרוג'ל</a:t>
            </a: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משפיע סוג הקרקע על קצב יציאת המים מהכדור?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כיצד משפיע נפח המים על גודל הכדור הסופי?</a:t>
            </a:r>
          </a:p>
        </p:txBody>
      </p:sp>
    </p:spTree>
    <p:extLst>
      <p:ext uri="{BB962C8B-B14F-4D97-AF65-F5344CB8AC3E}">
        <p14:creationId xmlns:p14="http://schemas.microsoft.com/office/powerpoint/2010/main" val="2508094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03541" y="1204764"/>
            <a:ext cx="8097851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קוטר הכדור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מדידת ההפרש בין נפח המים בתחילת הניסוי ובסופו.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על ידי הוספת כדורים לנפח מדוד של מים ומדידת ההפרש בנפחים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A12669-FF12-4B23-5972-57E6F6FD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282" y="404664"/>
            <a:ext cx="6781800" cy="1600200"/>
          </a:xfrm>
        </p:spPr>
        <p:txBody>
          <a:bodyPr>
            <a:normAutofit/>
          </a:bodyPr>
          <a:lstStyle/>
          <a:p>
            <a:pPr marL="0" indent="0" algn="r"/>
            <a:r>
              <a:rPr lang="he-IL" sz="4000" dirty="0">
                <a:solidFill>
                  <a:srgbClr val="C00000"/>
                </a:solidFill>
              </a:rPr>
              <a:t>בניסוי אפשר לדון באופן המדידה של גודל הכדורים:</a:t>
            </a:r>
          </a:p>
        </p:txBody>
      </p:sp>
    </p:spTree>
    <p:extLst>
      <p:ext uri="{BB962C8B-B14F-4D97-AF65-F5344CB8AC3E}">
        <p14:creationId xmlns:p14="http://schemas.microsoft.com/office/powerpoint/2010/main" val="412287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-180528" y="1413463"/>
            <a:ext cx="9144000" cy="475252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marL="27432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r" defTabSz="914400" rtl="1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לא כל כדור גדל באותו אופן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בחשיבות של מספר הכדורים כדי לדייק יותר מבחינה סטטיסטית</a:t>
            </a:r>
          </a:p>
          <a:p>
            <a:pPr marL="0" indent="0">
              <a:buNone/>
            </a:pPr>
            <a:r>
              <a:rPr lang="he-IL" sz="3200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השאלה</a:t>
            </a: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sz="3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כיצד משפיע נפח המים על גודל הכדור הסופי?</a:t>
            </a:r>
          </a:p>
          <a:p>
            <a:pPr marL="0" indent="0">
              <a:buNone/>
            </a:pPr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גרמה לנו לדון ב: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תווכים בהם נעשה הניסוי -נפחים גדולים מאוד וחלק קטנים מאוד </a:t>
            </a:r>
          </a:p>
          <a:p>
            <a:r>
              <a:rPr lang="he-IL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משורה צרה מידי הגבילה את נפח הכדור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4949F8-A1ED-92C3-C0B2-CB5205E19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692696"/>
            <a:ext cx="6781800" cy="798984"/>
          </a:xfrm>
        </p:spPr>
        <p:txBody>
          <a:bodyPr>
            <a:normAutofit/>
          </a:bodyPr>
          <a:lstStyle/>
          <a:p>
            <a:pPr marL="0" indent="0" algn="r"/>
            <a:r>
              <a:rPr lang="he-IL" sz="4000" dirty="0">
                <a:solidFill>
                  <a:srgbClr val="C00000"/>
                </a:solidFill>
              </a:rPr>
              <a:t>בניסוי אפשר לדון במושג של ממוצע </a:t>
            </a:r>
          </a:p>
        </p:txBody>
      </p:sp>
    </p:spTree>
    <p:extLst>
      <p:ext uri="{BB962C8B-B14F-4D97-AF65-F5344CB8AC3E}">
        <p14:creationId xmlns:p14="http://schemas.microsoft.com/office/powerpoint/2010/main" val="375873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7789912" cy="2896344"/>
          </a:xfrm>
        </p:spPr>
        <p:txBody>
          <a:bodyPr>
            <a:normAutofit fontScale="90000"/>
          </a:bodyPr>
          <a:lstStyle/>
          <a:p>
            <a:pPr algn="r"/>
            <a:r>
              <a:rPr lang="he-IL" dirty="0">
                <a:solidFill>
                  <a:srgbClr val="C00000"/>
                </a:solidFill>
              </a:rPr>
              <a:t>ניסוי מומלץ!! 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תלמידים ביקשו לקחת את הניסוי הביתה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וגם התעניינו ברכישת כדורים</a:t>
            </a:r>
          </a:p>
        </p:txBody>
      </p:sp>
    </p:spTree>
    <p:extLst>
      <p:ext uri="{BB962C8B-B14F-4D97-AF65-F5344CB8AC3E}">
        <p14:creationId xmlns:p14="http://schemas.microsoft.com/office/powerpoint/2010/main" val="24796972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121</TotalTime>
  <Words>308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Impact</vt:lpstr>
      <vt:lpstr>Times New Roman</vt:lpstr>
      <vt:lpstr>NewsPrint</vt:lpstr>
      <vt:lpstr>לאן נעלמו המים?</vt:lpstr>
      <vt:lpstr>אתם רוצים לצאת לחופשה  ואין מי שישקה את העציצים בבית?   שימו כדורי הידרוג'ל!  הם ישקו בזמן שאתם מטיילים!</vt:lpstr>
      <vt:lpstr>איך זה עובד?</vt:lpstr>
      <vt:lpstr>ברמת המיקרו</vt:lpstr>
      <vt:lpstr>שאלות חקר שתלמידים חקרו: </vt:lpstr>
      <vt:lpstr>בניסוי אפשר לדון באופן המדידה של גודל הכדורים:</vt:lpstr>
      <vt:lpstr>בניסוי אפשר לדון במושג של ממוצע </vt:lpstr>
      <vt:lpstr>ניסוי מומלץ!!   תלמידים ביקשו לקחת את הניסוי הביתה  וגם התעניינו ברכישת כדורים</vt:lpstr>
    </vt:vector>
  </TitlesOfParts>
  <Company>Weizmann Institute of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Shelly Livne</cp:lastModifiedBy>
  <cp:revision>14</cp:revision>
  <dcterms:created xsi:type="dcterms:W3CDTF">2012-11-27T15:31:46Z</dcterms:created>
  <dcterms:modified xsi:type="dcterms:W3CDTF">2025-12-31T14:02:09Z</dcterms:modified>
</cp:coreProperties>
</file>