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44" r:id="rId1"/>
  </p:sldMasterIdLst>
  <p:handoutMasterIdLst>
    <p:handoutMasterId r:id="rId12"/>
  </p:handout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6" r:id="rId9"/>
    <p:sldId id="262" r:id="rId10"/>
    <p:sldId id="264" r:id="rId11"/>
  </p:sldIdLst>
  <p:sldSz cx="9144000" cy="6858000" type="screen4x3"/>
  <p:notesSz cx="6797675" cy="9928225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6" d="100"/>
          <a:sy n="76" d="100"/>
        </p:scale>
        <p:origin x="485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ADFDF823-F934-4A99-9E13-866A7EC8A0C9}" type="datetimeFigureOut">
              <a:rPr lang="he-IL" smtClean="0"/>
              <a:pPr/>
              <a:t>ג'/טבת/תשפ"ו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06F0388D-C6CF-4C93-830F-279A5AF49300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25081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4CB28-DB1B-430E-9FA3-9A716C4A9672}" type="datetimeFigureOut">
              <a:rPr lang="he-IL" smtClean="0"/>
              <a:pPr/>
              <a:t>ג'/טבת/תשפ"ו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02246-88EC-490C-A84D-D401692EA985}" type="slidenum">
              <a:rPr lang="he-IL" smtClean="0"/>
              <a:pPr/>
              <a:t>‹#›</a:t>
            </a:fld>
            <a:endParaRPr lang="he-IL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4CB28-DB1B-430E-9FA3-9A716C4A9672}" type="datetimeFigureOut">
              <a:rPr lang="he-IL" smtClean="0"/>
              <a:pPr/>
              <a:t>ג'/טבת/תשפ"ו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02246-88EC-490C-A84D-D401692EA98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4CB28-DB1B-430E-9FA3-9A716C4A9672}" type="datetimeFigureOut">
              <a:rPr lang="he-IL" smtClean="0"/>
              <a:pPr/>
              <a:t>ג'/טבת/תשפ"ו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02246-88EC-490C-A84D-D401692EA98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4CB28-DB1B-430E-9FA3-9A716C4A9672}" type="datetimeFigureOut">
              <a:rPr lang="he-IL" smtClean="0"/>
              <a:pPr/>
              <a:t>ג'/טבת/תשפ"ו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02246-88EC-490C-A84D-D401692EA98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4CB28-DB1B-430E-9FA3-9A716C4A9672}" type="datetimeFigureOut">
              <a:rPr lang="he-IL" smtClean="0"/>
              <a:pPr/>
              <a:t>ג'/טבת/תשפ"ו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02246-88EC-490C-A84D-D401692EA985}" type="slidenum">
              <a:rPr lang="he-IL" smtClean="0"/>
              <a:pPr/>
              <a:t>‹#›</a:t>
            </a:fld>
            <a:endParaRPr lang="he-IL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4CB28-DB1B-430E-9FA3-9A716C4A9672}" type="datetimeFigureOut">
              <a:rPr lang="he-IL" smtClean="0"/>
              <a:pPr/>
              <a:t>ג'/טבת/תשפ"ו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02246-88EC-490C-A84D-D401692EA98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4CB28-DB1B-430E-9FA3-9A716C4A9672}" type="datetimeFigureOut">
              <a:rPr lang="he-IL" smtClean="0"/>
              <a:pPr/>
              <a:t>ג'/טבת/תשפ"ו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02246-88EC-490C-A84D-D401692EA985}" type="slidenum">
              <a:rPr lang="he-IL" smtClean="0"/>
              <a:pPr/>
              <a:t>‹#›</a:t>
            </a:fld>
            <a:endParaRPr lang="he-IL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4CB28-DB1B-430E-9FA3-9A716C4A9672}" type="datetimeFigureOut">
              <a:rPr lang="he-IL" smtClean="0"/>
              <a:pPr/>
              <a:t>ג'/טבת/תשפ"ו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02246-88EC-490C-A84D-D401692EA98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4CB28-DB1B-430E-9FA3-9A716C4A9672}" type="datetimeFigureOut">
              <a:rPr lang="he-IL" smtClean="0"/>
              <a:pPr/>
              <a:t>ג'/טבת/תשפ"ו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02246-88EC-490C-A84D-D401692EA98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4CB28-DB1B-430E-9FA3-9A716C4A9672}" type="datetimeFigureOut">
              <a:rPr lang="he-IL" smtClean="0"/>
              <a:pPr/>
              <a:t>ג'/טבת/תשפ"ו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02246-88EC-490C-A84D-D401692EA985}" type="slidenum">
              <a:rPr lang="he-IL" smtClean="0"/>
              <a:pPr/>
              <a:t>‹#›</a:t>
            </a:fld>
            <a:endParaRPr lang="he-IL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4CB28-DB1B-430E-9FA3-9A716C4A9672}" type="datetimeFigureOut">
              <a:rPr lang="he-IL" smtClean="0"/>
              <a:pPr/>
              <a:t>ג'/טבת/תשפ"ו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02246-88EC-490C-A84D-D401692EA98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5A4CB28-DB1B-430E-9FA3-9A716C4A9672}" type="datetimeFigureOut">
              <a:rPr lang="he-IL" smtClean="0"/>
              <a:pPr/>
              <a:t>ג'/טבת/תשפ"ו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E0102246-88EC-490C-A84D-D401692EA985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r" defTabSz="914400" rtl="1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chem.libretexts.org/Bookshelves/Biological_Chemistry/Supplemental_Modules_(Biological_Chemistry)/Carbohydrates/Case_Studies/Blood_Glucose_Tes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מה כימאי יודע לעשות?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e-IL" sz="4800" dirty="0">
                <a:solidFill>
                  <a:srgbClr val="0070C0"/>
                </a:solidFill>
              </a:rPr>
              <a:t>זיהוי חומרים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430984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ועכשיו ל.....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he-IL" sz="5400" dirty="0">
                <a:solidFill>
                  <a:srgbClr val="FF0000"/>
                </a:solidFill>
              </a:rPr>
              <a:t>זיהוי פלילי</a:t>
            </a:r>
          </a:p>
          <a:p>
            <a:r>
              <a:rPr lang="he-IL" sz="5400" dirty="0"/>
              <a:t>מז"פ</a:t>
            </a:r>
          </a:p>
        </p:txBody>
      </p:sp>
    </p:spTree>
    <p:extLst>
      <p:ext uri="{BB962C8B-B14F-4D97-AF65-F5344CB8AC3E}">
        <p14:creationId xmlns:p14="http://schemas.microsoft.com/office/powerpoint/2010/main" val="718335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he-IL" dirty="0"/>
              <a:t>זיהוי חומרים ושימוש באינדיקטורים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/>
              <a:t>זיהוי חומרים על פי </a:t>
            </a:r>
            <a:r>
              <a:rPr lang="he-IL" dirty="0">
                <a:solidFill>
                  <a:srgbClr val="00B0F0"/>
                </a:solidFill>
              </a:rPr>
              <a:t>תכונות</a:t>
            </a:r>
            <a:r>
              <a:rPr lang="he-IL" dirty="0"/>
              <a:t> החומר כגון ריח, צבע</a:t>
            </a:r>
          </a:p>
          <a:p>
            <a:r>
              <a:rPr lang="he-IL" dirty="0"/>
              <a:t>זיהוי חומרים על פי </a:t>
            </a:r>
            <a:r>
              <a:rPr lang="he-IL" dirty="0">
                <a:solidFill>
                  <a:srgbClr val="00B0F0"/>
                </a:solidFill>
              </a:rPr>
              <a:t>תגובה</a:t>
            </a:r>
            <a:r>
              <a:rPr lang="he-IL" dirty="0"/>
              <a:t> מאפיינת כגון תגובת שרפה.</a:t>
            </a:r>
          </a:p>
          <a:p>
            <a:r>
              <a:rPr lang="he-IL" dirty="0"/>
              <a:t>זיהוי חומרים  על פי תגובה עם </a:t>
            </a:r>
            <a:r>
              <a:rPr lang="he-IL" dirty="0">
                <a:solidFill>
                  <a:srgbClr val="FF0000"/>
                </a:solidFill>
              </a:rPr>
              <a:t>חומר אחר </a:t>
            </a:r>
            <a:r>
              <a:rPr lang="he-IL" dirty="0"/>
              <a:t>בה, נוצר תוצר בעל תכונות שונות הנראות לעין. </a:t>
            </a:r>
          </a:p>
          <a:p>
            <a:r>
              <a:rPr lang="he-IL" dirty="0"/>
              <a:t>החומר המגיב נקרא </a:t>
            </a:r>
            <a:r>
              <a:rPr lang="he-IL" dirty="0">
                <a:solidFill>
                  <a:srgbClr val="FF0000"/>
                </a:solidFill>
              </a:rPr>
              <a:t>אינדיקטור (חומר מזהה)</a:t>
            </a:r>
            <a:r>
              <a:rPr lang="he-IL" dirty="0"/>
              <a:t>.</a:t>
            </a:r>
          </a:p>
          <a:p>
            <a:r>
              <a:rPr lang="he-IL" dirty="0">
                <a:solidFill>
                  <a:srgbClr val="FF0000"/>
                </a:solidFill>
              </a:rPr>
              <a:t>אינדיקטור</a:t>
            </a:r>
            <a:r>
              <a:rPr lang="he-IL" dirty="0"/>
              <a:t> הוא ספציפי ואינו מגיב עם כמויות גדולות של חומר.</a:t>
            </a:r>
          </a:p>
          <a:p>
            <a:endParaRPr lang="he-IL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978295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זיהוי חומרים מוצקים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/>
              <a:t>אבקות לבנות</a:t>
            </a:r>
          </a:p>
          <a:p>
            <a:r>
              <a:rPr lang="he-IL" dirty="0"/>
              <a:t>הבחנה בין עמילן וגלוקוז </a:t>
            </a:r>
          </a:p>
        </p:txBody>
      </p:sp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6637231"/>
              </p:ext>
            </p:extLst>
          </p:nvPr>
        </p:nvGraphicFramePr>
        <p:xfrm>
          <a:off x="899592" y="2636912"/>
          <a:ext cx="6096000" cy="2936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עמילן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גלוקוז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מסיסות במים </a:t>
                      </a:r>
                    </a:p>
                    <a:p>
                      <a:pPr rtl="1"/>
                      <a:r>
                        <a:rPr lang="he-IL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ב </a:t>
                      </a:r>
                      <a:r>
                        <a:rPr lang="en-US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25°C</a:t>
                      </a:r>
                      <a:endParaRPr lang="he-IL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rtl="1"/>
                      <a:r>
                        <a:rPr lang="he-IL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אין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rtl="1"/>
                      <a:r>
                        <a:rPr lang="he-IL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יש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תגובת שרפה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נשרף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נשרף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err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אינידקטור</a:t>
                      </a:r>
                      <a:endParaRPr lang="he-IL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תגובה עם תמיסת יוד יוצרת קומפלקס בצבע כחול כהה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אין תגובה עם תמיסת יוד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err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אינידקטור</a:t>
                      </a:r>
                      <a:endParaRPr lang="he-IL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אין תגובה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מקלון בודק, </a:t>
                      </a:r>
                      <a:r>
                        <a:rPr lang="he-IL" dirty="0" err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בנדיקט</a:t>
                      </a:r>
                      <a:endParaRPr lang="he-IL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rtl="1"/>
                      <a:r>
                        <a:rPr lang="he-IL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תגובה ספציפית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2788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/>
              <a:t>רקע מדעי - למורה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e-IL" dirty="0"/>
              <a:t>בדיקה לזיהוי גלוקוז:</a:t>
            </a:r>
          </a:p>
          <a:p>
            <a:pPr marL="0" indent="0">
              <a:buNone/>
            </a:pPr>
            <a:r>
              <a:rPr lang="he-IL" dirty="0"/>
              <a:t>גלוקוז עובר חמצון בנוכחות חמצן לחומצה </a:t>
            </a:r>
            <a:r>
              <a:rPr lang="he-IL" dirty="0" err="1"/>
              <a:t>גלוקונית</a:t>
            </a:r>
            <a:r>
              <a:rPr lang="he-IL" dirty="0"/>
              <a:t> ולמימן על חמצני. ניתן לזרז את התגובה בעזרת אנזים הנקרא גלוקוז </a:t>
            </a:r>
            <a:r>
              <a:rPr lang="he-IL" dirty="0" err="1"/>
              <a:t>אוקסידז</a:t>
            </a:r>
            <a:r>
              <a:rPr lang="he-IL" dirty="0"/>
              <a:t>.</a:t>
            </a:r>
          </a:p>
          <a:p>
            <a:pPr marL="0" indent="0">
              <a:buNone/>
            </a:pPr>
            <a:r>
              <a:rPr lang="he-IL" dirty="0"/>
              <a:t>היות ותוצרי תגובה זו הם חסרי צבע יש ליצור שלב נוסף בו </a:t>
            </a:r>
            <a:r>
              <a:rPr lang="he-IL" dirty="0" err="1"/>
              <a:t>יווצר</a:t>
            </a:r>
            <a:r>
              <a:rPr lang="he-IL" dirty="0"/>
              <a:t> תוצר צבעוני. </a:t>
            </a:r>
          </a:p>
          <a:p>
            <a:pPr marL="0" indent="0">
              <a:buNone/>
            </a:pPr>
            <a:r>
              <a:rPr lang="he-IL" dirty="0"/>
              <a:t>מימן על חמצני מגיב עם חומר צבע אחד ומשנה את צבעו. </a:t>
            </a:r>
          </a:p>
          <a:p>
            <a:pPr marL="0" indent="0">
              <a:buNone/>
            </a:pPr>
            <a:r>
              <a:rPr lang="he-IL" dirty="0">
                <a:hlinkClick r:id="rId2"/>
              </a:rPr>
              <a:t>מקור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611052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זיהוי תמיסות מימיות</a:t>
            </a:r>
          </a:p>
        </p:txBody>
      </p:sp>
      <p:graphicFrame>
        <p:nvGraphicFramePr>
          <p:cNvPr id="4" name="מציין מיקום תוכן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0656214"/>
              </p:ext>
            </p:extLst>
          </p:nvPr>
        </p:nvGraphicFramePr>
        <p:xfrm>
          <a:off x="457200" y="1361705"/>
          <a:ext cx="8229600" cy="38506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     התמיסה</a:t>
                      </a:r>
                    </a:p>
                    <a:p>
                      <a:pPr rtl="1"/>
                      <a:endParaRPr lang="he-IL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rtl="1"/>
                      <a:r>
                        <a:rPr lang="he-IL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הבדיקה-תגובה עם: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HCl</a:t>
                      </a:r>
                      <a:r>
                        <a:rPr lang="en-US" baseline="-25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(</a:t>
                      </a:r>
                      <a:r>
                        <a:rPr lang="en-US" baseline="-250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aq</a:t>
                      </a:r>
                      <a:r>
                        <a:rPr lang="en-US" baseline="-25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)</a:t>
                      </a:r>
                      <a:endParaRPr lang="he-IL" baseline="-250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NaOH</a:t>
                      </a:r>
                      <a:r>
                        <a:rPr lang="en-US" baseline="-25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(</a:t>
                      </a:r>
                      <a:r>
                        <a:rPr lang="en-US" baseline="-250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aq</a:t>
                      </a:r>
                      <a:r>
                        <a:rPr lang="en-US" baseline="-25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)</a:t>
                      </a:r>
                      <a:endParaRPr lang="he-IL" baseline="-250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SrCl</a:t>
                      </a:r>
                      <a:r>
                        <a:rPr lang="en-US" baseline="-25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2(</a:t>
                      </a:r>
                      <a:r>
                        <a:rPr lang="en-US" baseline="-250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aq</a:t>
                      </a:r>
                      <a:r>
                        <a:rPr lang="en-US" baseline="-25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)</a:t>
                      </a:r>
                      <a:endParaRPr lang="he-IL" baseline="-250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KCl</a:t>
                      </a:r>
                      <a:r>
                        <a:rPr lang="en-US" baseline="-25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(</a:t>
                      </a:r>
                      <a:r>
                        <a:rPr lang="en-US" baseline="-250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aq</a:t>
                      </a:r>
                      <a:r>
                        <a:rPr lang="en-US" baseline="-25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)</a:t>
                      </a:r>
                      <a:endParaRPr lang="he-IL" baseline="-250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KI</a:t>
                      </a:r>
                      <a:r>
                        <a:rPr lang="en-US" baseline="-25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(</a:t>
                      </a:r>
                      <a:r>
                        <a:rPr lang="en-US" baseline="-250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aq</a:t>
                      </a:r>
                      <a:r>
                        <a:rPr lang="en-US" baseline="-250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)</a:t>
                      </a:r>
                      <a:endParaRPr lang="he-IL" baseline="-250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תמיסת</a:t>
                      </a:r>
                      <a:r>
                        <a:rPr lang="he-IL" baseline="0" dirty="0"/>
                        <a:t> פנול </a:t>
                      </a:r>
                      <a:r>
                        <a:rPr lang="he-IL" baseline="0" dirty="0" err="1"/>
                        <a:t>פתאלין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נייר </a:t>
                      </a:r>
                      <a:r>
                        <a:rPr lang="en-US" dirty="0"/>
                        <a:t>pH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תמיסת</a:t>
                      </a:r>
                      <a:r>
                        <a:rPr lang="he-IL" baseline="0" dirty="0"/>
                        <a:t> כרוב אדום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נייר קובלט כלורי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תגובת להבה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781938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11560" y="5050050"/>
            <a:ext cx="792088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200" dirty="0"/>
              <a:t>דיון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3200" dirty="0"/>
              <a:t>איזו בדיקה מזהה בצורה טובה את החומר?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3200" dirty="0"/>
              <a:t>איזה אינדיקטור אינו ספציפי?</a:t>
            </a:r>
          </a:p>
        </p:txBody>
      </p:sp>
    </p:spTree>
    <p:extLst>
      <p:ext uri="{BB962C8B-B14F-4D97-AF65-F5344CB8AC3E}">
        <p14:creationId xmlns:p14="http://schemas.microsoft.com/office/powerpoint/2010/main" val="297378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זיהוי גזים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e-IL" dirty="0"/>
              <a:t>זיהוי </a:t>
            </a:r>
            <a:r>
              <a:rPr lang="he-IL" dirty="0">
                <a:solidFill>
                  <a:srgbClr val="FF0000"/>
                </a:solidFill>
              </a:rPr>
              <a:t>חמצן</a:t>
            </a:r>
            <a:r>
              <a:rPr lang="he-IL" dirty="0"/>
              <a:t> בעזרת קיסם עומם (תכונה)</a:t>
            </a:r>
          </a:p>
          <a:p>
            <a:r>
              <a:rPr lang="he-IL" dirty="0"/>
              <a:t>זיהוי </a:t>
            </a:r>
            <a:r>
              <a:rPr lang="he-IL" dirty="0">
                <a:solidFill>
                  <a:srgbClr val="00B0F0"/>
                </a:solidFill>
              </a:rPr>
              <a:t>אמוניה</a:t>
            </a:r>
            <a:r>
              <a:rPr lang="he-IL" dirty="0"/>
              <a:t> בעזרת נייר לקמוס (אינדיקטור)</a:t>
            </a:r>
          </a:p>
          <a:p>
            <a:r>
              <a:rPr lang="he-IL" dirty="0"/>
              <a:t>זיהוי </a:t>
            </a:r>
            <a:r>
              <a:rPr lang="he-IL" dirty="0">
                <a:solidFill>
                  <a:srgbClr val="00B0F0"/>
                </a:solidFill>
              </a:rPr>
              <a:t>אמוניה</a:t>
            </a:r>
            <a:r>
              <a:rPr lang="he-IL" dirty="0"/>
              <a:t> בעזרת ריח (תכונה)</a:t>
            </a:r>
          </a:p>
          <a:p>
            <a:r>
              <a:rPr lang="he-IL" dirty="0"/>
              <a:t>זיהוי </a:t>
            </a:r>
            <a:r>
              <a:rPr lang="he-IL" dirty="0">
                <a:solidFill>
                  <a:srgbClr val="00B050"/>
                </a:solidFill>
              </a:rPr>
              <a:t>גז בישול </a:t>
            </a:r>
            <a:r>
              <a:rPr lang="he-IL" dirty="0"/>
              <a:t>בעזרת ריח ( הוספת גז נוסף)</a:t>
            </a:r>
          </a:p>
          <a:p>
            <a:r>
              <a:rPr lang="he-IL" dirty="0"/>
              <a:t>זיהוי </a:t>
            </a:r>
            <a:r>
              <a:rPr lang="he-IL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מים</a:t>
            </a:r>
            <a:r>
              <a:rPr lang="he-IL" dirty="0"/>
              <a:t> בעזרת נייר קובלט כלורי  (אינדיקטור)</a:t>
            </a:r>
          </a:p>
          <a:p>
            <a:r>
              <a:rPr lang="he-IL" dirty="0"/>
              <a:t>זיהוי </a:t>
            </a:r>
            <a:r>
              <a:rPr lang="he-IL" dirty="0">
                <a:solidFill>
                  <a:srgbClr val="7030A0"/>
                </a:solidFill>
              </a:rPr>
              <a:t>פחמן דו חמצני </a:t>
            </a:r>
            <a:r>
              <a:rPr lang="he-IL" dirty="0"/>
              <a:t>בעזרת מי סיד ( תגובה)</a:t>
            </a:r>
          </a:p>
        </p:txBody>
      </p:sp>
    </p:spTree>
    <p:extLst>
      <p:ext uri="{BB962C8B-B14F-4D97-AF65-F5344CB8AC3E}">
        <p14:creationId xmlns:p14="http://schemas.microsoft.com/office/powerpoint/2010/main" val="33431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נקבל מחימום תרכובת?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e-IL" dirty="0"/>
              <a:t>חימום התרכובת אמון פחמתי  </a:t>
            </a:r>
            <a:r>
              <a:rPr lang="en-US" baseline="-25000" dirty="0"/>
              <a:t>2</a:t>
            </a:r>
            <a:r>
              <a:rPr lang="en-US" dirty="0"/>
              <a:t>CO</a:t>
            </a:r>
            <a:r>
              <a:rPr lang="en-US" baseline="-25000" dirty="0"/>
              <a:t>3(s)</a:t>
            </a:r>
            <a:r>
              <a:rPr lang="he-IL" dirty="0"/>
              <a:t>(</a:t>
            </a:r>
            <a:r>
              <a:rPr lang="en-US" dirty="0"/>
              <a:t>(NH</a:t>
            </a:r>
            <a:r>
              <a:rPr lang="en-US" baseline="-25000" dirty="0"/>
              <a:t>4</a:t>
            </a:r>
          </a:p>
          <a:p>
            <a:r>
              <a:rPr lang="he-IL" dirty="0">
                <a:solidFill>
                  <a:srgbClr val="FF0000"/>
                </a:solidFill>
              </a:rPr>
              <a:t>מה יקרה לחומר במהלך החימום?</a:t>
            </a:r>
            <a:endParaRPr lang="he-IL" baseline="-25000" dirty="0">
              <a:solidFill>
                <a:srgbClr val="FF0000"/>
              </a:solidFill>
            </a:endParaRPr>
          </a:p>
          <a:p>
            <a:r>
              <a:rPr lang="he-IL" dirty="0">
                <a:solidFill>
                  <a:srgbClr val="0070C0"/>
                </a:solidFill>
              </a:rPr>
              <a:t>העלאת השערות</a:t>
            </a:r>
          </a:p>
          <a:p>
            <a:pPr marL="0" indent="0">
              <a:buNone/>
            </a:pPr>
            <a:r>
              <a:rPr lang="he-IL" dirty="0"/>
              <a:t>יותך, יתפרק, יגיב עם חמצן. </a:t>
            </a:r>
          </a:p>
          <a:p>
            <a:pPr marL="0" indent="0">
              <a:buNone/>
            </a:pPr>
            <a:r>
              <a:rPr lang="he-IL" dirty="0">
                <a:solidFill>
                  <a:srgbClr val="0070C0"/>
                </a:solidFill>
              </a:rPr>
              <a:t>כיצד נדע?</a:t>
            </a:r>
          </a:p>
          <a:p>
            <a:pPr marL="0" indent="0">
              <a:buNone/>
            </a:pPr>
            <a:r>
              <a:rPr lang="he-IL" dirty="0"/>
              <a:t>התכה- הפיכה לנוזל</a:t>
            </a:r>
          </a:p>
          <a:p>
            <a:pPr marL="0" indent="0">
              <a:buNone/>
            </a:pPr>
            <a:r>
              <a:rPr lang="he-IL" dirty="0"/>
              <a:t>התפרקות/התרכבות : מהם התוצרים אפשריים? </a:t>
            </a:r>
          </a:p>
          <a:p>
            <a:pPr marL="0" indent="0">
              <a:buNone/>
            </a:pPr>
            <a:r>
              <a:rPr lang="he-IL" dirty="0"/>
              <a:t>כיצד נבדוק את התוצרים האפשריים?</a:t>
            </a:r>
          </a:p>
          <a:p>
            <a:r>
              <a:rPr lang="he-IL" dirty="0"/>
              <a:t>תכנון סדר הבדיקות </a:t>
            </a:r>
          </a:p>
          <a:p>
            <a:r>
              <a:rPr lang="he-IL" dirty="0"/>
              <a:t>הכנת ציוד וכלים</a:t>
            </a:r>
          </a:p>
          <a:p>
            <a:r>
              <a:rPr lang="he-IL" dirty="0"/>
              <a:t>כתיבת תצפיות לפני הניסוי ובמהלך הניסוי.</a:t>
            </a:r>
          </a:p>
          <a:p>
            <a:r>
              <a:rPr lang="he-IL" dirty="0"/>
              <a:t>הסקת מסקנות על החומרים שהתקבלו.</a:t>
            </a:r>
          </a:p>
          <a:p>
            <a:r>
              <a:rPr lang="he-IL" dirty="0"/>
              <a:t>ניסוח התגובה שהתרחשה במהלך חימום התרכובת.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4130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>
                <a:solidFill>
                  <a:srgbClr val="0070C0"/>
                </a:solidFill>
              </a:rPr>
              <a:t>ביצוע הניסוי – הדגמה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071528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ניסויים נוספים אפשריים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/>
              <a:t>חימום נחושת פחמתית   </a:t>
            </a:r>
            <a:r>
              <a:rPr lang="en-US" dirty="0"/>
              <a:t>CuCO</a:t>
            </a:r>
            <a:r>
              <a:rPr lang="en-US" baseline="-25000" dirty="0"/>
              <a:t>3(s)</a:t>
            </a:r>
            <a:endParaRPr lang="he-IL" baseline="-25000" dirty="0"/>
          </a:p>
          <a:p>
            <a:r>
              <a:rPr lang="he-IL" dirty="0"/>
              <a:t>חימום </a:t>
            </a:r>
            <a:r>
              <a:rPr lang="he-IL" dirty="0" err="1"/>
              <a:t>מלאכיט</a:t>
            </a:r>
            <a:r>
              <a:rPr lang="he-IL" dirty="0"/>
              <a:t>   </a:t>
            </a:r>
            <a:r>
              <a:rPr lang="en-US" dirty="0"/>
              <a:t>CuCO</a:t>
            </a:r>
            <a:r>
              <a:rPr lang="en-US" baseline="-25000" dirty="0"/>
              <a:t>3</a:t>
            </a:r>
            <a:r>
              <a:rPr lang="en-US" dirty="0"/>
              <a:t>·Cu(OH)</a:t>
            </a:r>
            <a:r>
              <a:rPr lang="en-US" baseline="-25000" dirty="0"/>
              <a:t>2(s)</a:t>
            </a:r>
            <a:endParaRPr lang="he-IL" baseline="-25000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9585809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בהירות">
  <a:themeElements>
    <a:clrScheme name="בהירות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קלאסי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בהירות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230</TotalTime>
  <Words>392</Words>
  <Application>Microsoft Office PowerPoint</Application>
  <PresentationFormat>On-screen Show (4:3)</PresentationFormat>
  <Paragraphs>80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בהירות</vt:lpstr>
      <vt:lpstr>מה כימאי יודע לעשות?</vt:lpstr>
      <vt:lpstr>זיהוי חומרים ושימוש באינדיקטורים</vt:lpstr>
      <vt:lpstr>זיהוי חומרים מוצקים</vt:lpstr>
      <vt:lpstr>רקע מדעי - למורה</vt:lpstr>
      <vt:lpstr>זיהוי תמיסות מימיות</vt:lpstr>
      <vt:lpstr>זיהוי גזים</vt:lpstr>
      <vt:lpstr>מה נקבל מחימום תרכובת?</vt:lpstr>
      <vt:lpstr>ביצוע הניסוי – הדגמה</vt:lpstr>
      <vt:lpstr>ניסויים נוספים אפשריים</vt:lpstr>
      <vt:lpstr>ועכשיו ל.....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זיהוי</dc:title>
  <dc:creator>MIRIAM</dc:creator>
  <cp:lastModifiedBy>Shelly Livne</cp:lastModifiedBy>
  <cp:revision>17</cp:revision>
  <cp:lastPrinted>2019-06-11T09:23:51Z</cp:lastPrinted>
  <dcterms:created xsi:type="dcterms:W3CDTF">2018-06-20T07:09:49Z</dcterms:created>
  <dcterms:modified xsi:type="dcterms:W3CDTF">2025-12-23T14:25:25Z</dcterms:modified>
</cp:coreProperties>
</file>