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7" r:id="rId1"/>
  </p:sldMasterIdLst>
  <p:notesMasterIdLst>
    <p:notesMasterId r:id="rId13"/>
  </p:notesMasterIdLst>
  <p:sldIdLst>
    <p:sldId id="256" r:id="rId2"/>
    <p:sldId id="271" r:id="rId3"/>
    <p:sldId id="258" r:id="rId4"/>
    <p:sldId id="270" r:id="rId5"/>
    <p:sldId id="267" r:id="rId6"/>
    <p:sldId id="261" r:id="rId7"/>
    <p:sldId id="264" r:id="rId8"/>
    <p:sldId id="259" r:id="rId9"/>
    <p:sldId id="269" r:id="rId10"/>
    <p:sldId id="268" r:id="rId11"/>
    <p:sldId id="260" r:id="rId12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0A841150-DB5D-6B00-77D4-C01C2F09777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6D3E9FE-863F-88DE-7DAE-049192E96B2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10FF659-9399-A7DC-540D-1933742C8C8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7A499BA0-9A9F-0F55-3B54-4B6B905E842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noProof="0"/>
              <a:t>לחץ כדי לערוך סגנונות טקסט של תבנית בסיס</a:t>
            </a:r>
          </a:p>
          <a:p>
            <a:pPr lvl="1"/>
            <a:r>
              <a:rPr lang="he-IL" noProof="0"/>
              <a:t>רמה שנייה</a:t>
            </a:r>
          </a:p>
          <a:p>
            <a:pPr lvl="2"/>
            <a:r>
              <a:rPr lang="he-IL" noProof="0"/>
              <a:t>רמה שלישית</a:t>
            </a:r>
          </a:p>
          <a:p>
            <a:pPr lvl="3"/>
            <a:r>
              <a:rPr lang="he-IL" noProof="0"/>
              <a:t>רמה רביעית</a:t>
            </a:r>
          </a:p>
          <a:p>
            <a:pPr lvl="4"/>
            <a:r>
              <a:rPr lang="he-IL" noProof="0"/>
              <a:t>רמה חמישית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B8F6FFD7-031B-8DAD-CC48-20779F937EE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791D5FD0-1761-219A-1AA1-87E708DC96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fld id="{D4BE5E41-8413-453F-8943-89B64929BB4B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AEBEE65-45D1-A131-33E7-213D96F292C2}"/>
              </a:ext>
            </a:extLst>
          </p:cNvPr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3" name="Line 3">
              <a:extLst>
                <a:ext uri="{FF2B5EF4-FFF2-40B4-BE49-F238E27FC236}">
                  <a16:creationId xmlns:a16="http://schemas.microsoft.com/office/drawing/2014/main" id="{59C658C4-389B-4B10-C57A-8AED6503C9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id="{C7436EFA-5B82-EC51-3F36-F090F49DF4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57 w 64000"/>
                <a:gd name="T1" fmla="*/ -38 h 64000"/>
                <a:gd name="T2" fmla="*/ 83 w 64000"/>
                <a:gd name="T3" fmla="*/ 0 h 64000"/>
                <a:gd name="T4" fmla="*/ 57 w 64000"/>
                <a:gd name="T5" fmla="*/ 38 h 64000"/>
                <a:gd name="T6" fmla="*/ 57 w 64000"/>
                <a:gd name="T7" fmla="*/ 38 h 64000"/>
                <a:gd name="T8" fmla="*/ 57 w 64000"/>
                <a:gd name="T9" fmla="*/ 38 h 64000"/>
                <a:gd name="T10" fmla="*/ 57 w 64000"/>
                <a:gd name="T11" fmla="*/ 38 h 64000"/>
                <a:gd name="T12" fmla="*/ 57 w 64000"/>
                <a:gd name="T13" fmla="*/ -38 h 64000"/>
                <a:gd name="T14" fmla="*/ 57 w 64000"/>
                <a:gd name="T15" fmla="*/ -38 h 64000"/>
                <a:gd name="T16" fmla="*/ 57 w 64000"/>
                <a:gd name="T17" fmla="*/ -38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AutoShape 5">
              <a:extLst>
                <a:ext uri="{FF2B5EF4-FFF2-40B4-BE49-F238E27FC236}">
                  <a16:creationId xmlns:a16="http://schemas.microsoft.com/office/drawing/2014/main" id="{313FC7D7-3424-3D57-41F2-4037382F61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81 w 64000"/>
                <a:gd name="T1" fmla="*/ -41 h 64000"/>
                <a:gd name="T2" fmla="*/ 101 w 64000"/>
                <a:gd name="T3" fmla="*/ 0 h 64000"/>
                <a:gd name="T4" fmla="*/ 81 w 64000"/>
                <a:gd name="T5" fmla="*/ 41 h 64000"/>
                <a:gd name="T6" fmla="*/ 81 w 64000"/>
                <a:gd name="T7" fmla="*/ 41 h 64000"/>
                <a:gd name="T8" fmla="*/ 81 w 64000"/>
                <a:gd name="T9" fmla="*/ 41 h 64000"/>
                <a:gd name="T10" fmla="*/ 81 w 64000"/>
                <a:gd name="T11" fmla="*/ 41 h 64000"/>
                <a:gd name="T12" fmla="*/ 81 w 64000"/>
                <a:gd name="T13" fmla="*/ -41 h 64000"/>
                <a:gd name="T14" fmla="*/ 81 w 64000"/>
                <a:gd name="T15" fmla="*/ -41 h 64000"/>
                <a:gd name="T16" fmla="*/ 81 w 64000"/>
                <a:gd name="T17" fmla="*/ -41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he-IL" noProof="0"/>
              <a:t>לחץ כדי לערוך סגנון כותרת משנה של תבנית בסיס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7AF36E9-EE06-F7A9-BC5C-C3D2F99D3D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08935381-D0DF-CECC-C87D-AA3751261F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CD721C62-503D-B7A9-E983-91E2FE99C9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9DFA4-C792-4A3F-8BC1-4F3C321EAE9C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0756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66E772C7-D54A-D085-F010-5D13F05CB6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3085C4BB-D9D3-7C08-AAD4-B62BF8E727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0BD058D5-2306-CF59-AED4-1CA3080F52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9ACF6D-5D91-49E4-A9A1-7D33B7BE1539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566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240EDBD-577E-42E9-EB6C-2283D12DE4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735AE50-C21A-6D0A-0644-E26D2448F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7DDF7ED6-6D55-8F63-F857-79D9F7BD1B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24522F-8D80-4459-AE54-B7EEB0A2152A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9385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כותרת וטבל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בלה 2"/>
          <p:cNvSpPr>
            <a:spLocks noGrp="1"/>
          </p:cNvSpPr>
          <p:nvPr>
            <p:ph type="tbl" idx="1"/>
          </p:nvPr>
        </p:nvSpPr>
        <p:spPr>
          <a:xfrm>
            <a:off x="1370013" y="1827213"/>
            <a:ext cx="7313612" cy="4114800"/>
          </a:xfrm>
        </p:spPr>
        <p:txBody>
          <a:bodyPr/>
          <a:lstStyle/>
          <a:p>
            <a:pPr lvl="0"/>
            <a:endParaRPr lang="he-IL" noProof="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771A3AC-4264-9F60-FBD5-D9D3F4E468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FBC6BBD-3715-9B80-7CD2-681774C05A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66EA794-4F1D-E257-A022-F66D56D097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A52A03-D9F7-498C-96E7-0F770FE79F30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01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935A36FC-6576-EB18-013E-2EDF3257E0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E31F386-5D3B-0CA5-5A27-49E0176B09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747D2DC6-6B67-C2BE-EBD5-82C75C3365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B932D6-6CEF-4C81-9C80-EC2BF90318D0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5165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2B9EBDD-40FA-87E8-89EB-2709107445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7653ED1-3500-3D23-DF9B-533984D4F6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2BB6DE3-65D0-7703-8285-DCCFDCE15C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F393B-A164-4575-87B1-783BE0AA9FD2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66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42BADA49-8392-FCD8-BD92-4207D1A1A6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10C0291-DA28-F5AE-500D-13DC7F628B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1BAF963-0407-2CB1-E7B4-F7200FCF57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C48C0-2491-48E6-AC4F-8B096E6AE908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5641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BBDBE43D-46AB-B8CC-572B-962DB557EC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E1FA089C-83F3-BDDA-DE5D-C04BD2AFBD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DDDEB6F8-4AFD-36E9-EB68-70637B3526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2EE9C8-4E48-423E-AA44-99490024DA6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9703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22664E45-A8A1-49A8-246D-1AE3067424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9FDE877B-C2C0-B293-C26B-7B24F43882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235693E3-C9D7-A2BE-3032-12D0F0A017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ED4B37-BBD8-499D-8461-20BDE004320C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447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FE4BAA57-D2B3-49CF-BEBB-A3F967B986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9CF33184-E827-1BBC-9409-7B85BA51F3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A99E00E6-75ED-6F4B-F613-6FF8D8A02A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6B52FA-23CB-4C19-BF2B-E40C75D74173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08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D9A97D2-A387-CEED-91B5-B165EEA5B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C24E423-5208-FBC9-16D5-DBC2B22FBC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7560FF3-165E-E7F0-5EBA-59E4C4CCC4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EF2EE-B868-41DD-866E-EB1FE16E3EC0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479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DE9E759-8FCD-E7FD-40B0-4D3504A318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D2675B2B-31A8-BD52-83F0-46DD6DF113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F0A2DE9B-250D-76DE-2B86-22068A2C60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EA3B0-54CC-4CD2-9035-F973A1DC037C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76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B48B8AA8-B35E-6EFF-AEF8-78B4A8F58A6F}"/>
              </a:ext>
            </a:extLst>
          </p:cNvPr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>
              <a:extLst>
                <a:ext uri="{FF2B5EF4-FFF2-40B4-BE49-F238E27FC236}">
                  <a16:creationId xmlns:a16="http://schemas.microsoft.com/office/drawing/2014/main" id="{EA912E26-D319-05C3-589E-10FECF8C3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82 w 64000"/>
                <a:gd name="T1" fmla="*/ -25 h 64000"/>
                <a:gd name="T2" fmla="*/ 105 w 64000"/>
                <a:gd name="T3" fmla="*/ 0 h 64000"/>
                <a:gd name="T4" fmla="*/ 82 w 64000"/>
                <a:gd name="T5" fmla="*/ 25 h 64000"/>
                <a:gd name="T6" fmla="*/ 82 w 64000"/>
                <a:gd name="T7" fmla="*/ 25 h 64000"/>
                <a:gd name="T8" fmla="*/ 82 w 64000"/>
                <a:gd name="T9" fmla="*/ 25 h 64000"/>
                <a:gd name="T10" fmla="*/ 82 w 64000"/>
                <a:gd name="T11" fmla="*/ 25 h 64000"/>
                <a:gd name="T12" fmla="*/ 82 w 64000"/>
                <a:gd name="T13" fmla="*/ -25 h 64000"/>
                <a:gd name="T14" fmla="*/ 82 w 64000"/>
                <a:gd name="T15" fmla="*/ -25 h 64000"/>
                <a:gd name="T16" fmla="*/ 82 w 64000"/>
                <a:gd name="T17" fmla="*/ -25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AutoShape 4">
              <a:extLst>
                <a:ext uri="{FF2B5EF4-FFF2-40B4-BE49-F238E27FC236}">
                  <a16:creationId xmlns:a16="http://schemas.microsoft.com/office/drawing/2014/main" id="{9FC964B1-837F-B6A2-08FC-13170DCEC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46 w 64000"/>
                <a:gd name="T1" fmla="*/ -25 h 64000"/>
                <a:gd name="T2" fmla="*/ 59 w 64000"/>
                <a:gd name="T3" fmla="*/ 0 h 64000"/>
                <a:gd name="T4" fmla="*/ 46 w 64000"/>
                <a:gd name="T5" fmla="*/ 25 h 64000"/>
                <a:gd name="T6" fmla="*/ 46 w 64000"/>
                <a:gd name="T7" fmla="*/ 25 h 64000"/>
                <a:gd name="T8" fmla="*/ 46 w 64000"/>
                <a:gd name="T9" fmla="*/ 25 h 64000"/>
                <a:gd name="T10" fmla="*/ 46 w 64000"/>
                <a:gd name="T11" fmla="*/ 25 h 64000"/>
                <a:gd name="T12" fmla="*/ 46 w 64000"/>
                <a:gd name="T13" fmla="*/ -25 h 64000"/>
                <a:gd name="T14" fmla="*/ 46 w 64000"/>
                <a:gd name="T15" fmla="*/ -25 h 64000"/>
                <a:gd name="T16" fmla="*/ 46 w 64000"/>
                <a:gd name="T17" fmla="*/ -25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Line 5">
              <a:extLst>
                <a:ext uri="{FF2B5EF4-FFF2-40B4-BE49-F238E27FC236}">
                  <a16:creationId xmlns:a16="http://schemas.microsoft.com/office/drawing/2014/main" id="{A663EB8A-164E-3782-1008-586CA85648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6">
            <a:extLst>
              <a:ext uri="{FF2B5EF4-FFF2-40B4-BE49-F238E27FC236}">
                <a16:creationId xmlns:a16="http://schemas.microsoft.com/office/drawing/2014/main" id="{8170550C-A226-A0DF-655F-8B6F5C8972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סגנון כותרת של תבנית בסיס</a:t>
            </a:r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8CCBDE2F-D779-34EF-EB94-7BDAC123F4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</a:p>
          <a:p>
            <a:pPr lvl="1"/>
            <a:r>
              <a:rPr lang="he-IL" altLang="en-US"/>
              <a:t>רמה שנייה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  <p:sp>
        <p:nvSpPr>
          <p:cNvPr id="23560" name="Rectangle 8">
            <a:extLst>
              <a:ext uri="{FF2B5EF4-FFF2-40B4-BE49-F238E27FC236}">
                <a16:creationId xmlns:a16="http://schemas.microsoft.com/office/drawing/2014/main" id="{3377281F-E304-4BC2-A790-50040D6A0FF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61" name="Rectangle 9">
            <a:extLst>
              <a:ext uri="{FF2B5EF4-FFF2-40B4-BE49-F238E27FC236}">
                <a16:creationId xmlns:a16="http://schemas.microsoft.com/office/drawing/2014/main" id="{522930BB-D84B-4E44-C254-C65FE322911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62" name="Rectangle 10">
            <a:extLst>
              <a:ext uri="{FF2B5EF4-FFF2-40B4-BE49-F238E27FC236}">
                <a16:creationId xmlns:a16="http://schemas.microsoft.com/office/drawing/2014/main" id="{4A44D290-C3CB-4E72-96BC-3BE3E1FAE48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/>
            </a:lvl1pPr>
          </a:lstStyle>
          <a:p>
            <a:fld id="{A1A82268-89E8-497F-BA9A-A750B2B53D57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xStyles>
    <p:titleStyle>
      <a:lvl1pPr algn="r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r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r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r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r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r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r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r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r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28MxRV8WYWg" TargetMode="External"/><Relationship Id="rId2" Type="http://schemas.openxmlformats.org/officeDocument/2006/relationships/hyperlink" Target="http://www.youtube.com/watch?v=qZqrP8-9N-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n.idf.il/modiin/Maslul.aspx?catId=60353&amp;docId=7228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9A132B1-9517-F788-D8A4-1AE8AC0D86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0"/>
            <a:ext cx="7620000" cy="1524000"/>
          </a:xfrm>
        </p:spPr>
        <p:txBody>
          <a:bodyPr/>
          <a:lstStyle/>
          <a:p>
            <a:pPr algn="ctr" eaLnBrk="1" hangingPunct="1"/>
            <a:r>
              <a:rPr lang="he-IL" altLang="en-US" sz="5400"/>
              <a:t>הקסם שבכימיה</a:t>
            </a:r>
            <a:endParaRPr lang="en-US" altLang="en-US" sz="5400"/>
          </a:p>
        </p:txBody>
      </p:sp>
      <p:pic>
        <p:nvPicPr>
          <p:cNvPr id="3075" name="Picture 4">
            <a:extLst>
              <a:ext uri="{FF2B5EF4-FFF2-40B4-BE49-F238E27FC236}">
                <a16:creationId xmlns:a16="http://schemas.microsoft.com/office/drawing/2014/main" id="{0FD0BE6D-4D25-3326-6611-861B6AF556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343400"/>
            <a:ext cx="2514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6">
            <a:extLst>
              <a:ext uri="{FF2B5EF4-FFF2-40B4-BE49-F238E27FC236}">
                <a16:creationId xmlns:a16="http://schemas.microsoft.com/office/drawing/2014/main" id="{D42B0A10-6E81-2BF3-64F4-BD9775FFC9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495550"/>
            <a:ext cx="5105400" cy="436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5">
            <a:extLst>
              <a:ext uri="{FF2B5EF4-FFF2-40B4-BE49-F238E27FC236}">
                <a16:creationId xmlns:a16="http://schemas.microsoft.com/office/drawing/2014/main" id="{8C1A5203-F6B7-5C14-FFDB-01CF73518D6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981200" y="685800"/>
            <a:ext cx="5889625" cy="70167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למה כדאי לי לבחור כימיה?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A912DEDA-39B5-7882-B747-1F00DBD1DF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313612" cy="2820987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</a:pPr>
            <a:r>
              <a:rPr lang="he-IL" altLang="en-US" sz="2500" b="1">
                <a:solidFill>
                  <a:srgbClr val="6600FF"/>
                </a:solidFill>
              </a:rPr>
              <a:t>לימודי כימיה 5 יח"ל מקנים בונוס לרישום ללימודים גבוהים. בטכניון קיים בונוס של 25% לציון. </a:t>
            </a:r>
            <a:endParaRPr lang="he-IL" altLang="en-US" sz="2500" b="1">
              <a:solidFill>
                <a:srgbClr val="CC0099"/>
              </a:solidFill>
            </a:endParaRPr>
          </a:p>
          <a:p>
            <a:pPr marL="609600" indent="-609600" eaLnBrk="1" hangingPunct="1">
              <a:lnSpc>
                <a:spcPct val="150000"/>
              </a:lnSpc>
            </a:pPr>
            <a:r>
              <a:rPr lang="he-IL" altLang="en-US" sz="2500" b="1">
                <a:solidFill>
                  <a:srgbClr val="CC0099"/>
                </a:solidFill>
              </a:rPr>
              <a:t>תלמידי כימיה מצליחים יפה מאוד בבחינות הבגרות. ממוצע הציון השנתי הוא 85</a:t>
            </a:r>
          </a:p>
          <a:p>
            <a:pPr marL="609600" indent="-609600" eaLnBrk="1" hangingPunct="1">
              <a:lnSpc>
                <a:spcPct val="150000"/>
              </a:lnSpc>
            </a:pPr>
            <a:r>
              <a:rPr lang="he-IL" altLang="en-US" sz="2500" b="1">
                <a:solidFill>
                  <a:srgbClr val="FF3300"/>
                </a:solidFill>
              </a:rPr>
              <a:t>לימודי כימיה מבטיחים עבודה - ובמשכורת נאה</a:t>
            </a:r>
          </a:p>
          <a:p>
            <a:pPr marL="609600" indent="-609600" eaLnBrk="1" hangingPunct="1">
              <a:lnSpc>
                <a:spcPct val="150000"/>
              </a:lnSpc>
            </a:pPr>
            <a:r>
              <a:rPr lang="he-IL" altLang="en-US" sz="2500" b="1">
                <a:solidFill>
                  <a:srgbClr val="660066"/>
                </a:solidFill>
              </a:rPr>
              <a:t>מתכננים ומבצעים ניסויים במעבדה! </a:t>
            </a:r>
          </a:p>
        </p:txBody>
      </p:sp>
      <p:pic>
        <p:nvPicPr>
          <p:cNvPr id="41988" name="Picture 4">
            <a:extLst>
              <a:ext uri="{FF2B5EF4-FFF2-40B4-BE49-F238E27FC236}">
                <a16:creationId xmlns:a16="http://schemas.microsoft.com/office/drawing/2014/main" id="{B3057B00-E558-FD88-B168-0C58E6217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084763"/>
            <a:ext cx="1103312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C0C2C91-6208-3471-140F-9A57B6D7B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e-IL" altLang="en-US" b="1"/>
              <a:t>החיים ללא כימיה </a:t>
            </a:r>
            <a:endParaRPr lang="en-US" altLang="en-US" b="1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C76ED88-3D92-46F6-05F0-187C8EFCDE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827213"/>
            <a:ext cx="7693025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altLang="en-US">
                <a:solidFill>
                  <a:schemeClr val="hlink"/>
                </a:solidFill>
              </a:rPr>
              <a:t>אתם מוזמנים להתרשם למה צריך כימיה...</a:t>
            </a:r>
          </a:p>
          <a:p>
            <a:pPr lvl="1" eaLnBrk="1" hangingPunct="1">
              <a:lnSpc>
                <a:spcPct val="90000"/>
              </a:lnSpc>
            </a:pPr>
            <a:r>
              <a:rPr lang="he-IL" altLang="en-US"/>
              <a:t>סרט שנעשה ע"י תלמידים מתיכון ק.שרת בחולון, וזכה בפרס במסגרת תחרות "כימיה מהסרטים":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>
                <a:hlinkClick r:id="rId2"/>
              </a:rPr>
              <a:t>http://www.youtube.com/watch?v=qZqrP8-9N-Y</a:t>
            </a:r>
            <a:endParaRPr lang="en-US" altLang="en-US" sz="200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he-IL" altLang="en-US" sz="2000"/>
          </a:p>
          <a:p>
            <a:pPr lvl="1" eaLnBrk="1" hangingPunct="1">
              <a:lnSpc>
                <a:spcPct val="90000"/>
              </a:lnSpc>
            </a:pPr>
            <a:r>
              <a:rPr lang="he-IL" altLang="en-US"/>
              <a:t>החיים ללא כימיה: סרטון המופץ ע"י האגודה הכימית האיטלקית, לתלמידי תיכון בארצם. בסוף הסרט כתוב:   "הרבה פעמים אנו שוכחים שהחפצים שאנו משתמשים בהם יום יום קיימים הודות למדע הכימיה" :</a:t>
            </a:r>
            <a:r>
              <a:rPr lang="he-IL" altLang="en-US" b="1"/>
              <a:t> </a:t>
            </a:r>
            <a:r>
              <a:rPr lang="en-US" altLang="en-US" sz="2000" b="1">
                <a:hlinkClick r:id="rId3"/>
              </a:rPr>
              <a:t>http://www.youtube.com/watch?v=28MxRV8WYWg</a:t>
            </a:r>
            <a:endParaRPr lang="en-US" altLang="en-US" sz="20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:a16="http://schemas.microsoft.com/office/drawing/2014/main" id="{FA4C5936-A455-D021-7B30-E76418778B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810000" y="762000"/>
            <a:ext cx="4627563" cy="519113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t>האם מסקרן אותך לדעת ...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58EBF73D-A6A9-AD31-AB91-6A13D17428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435975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/>
              <a:t>למה צבעי הלהבה של חומרים מסויימים הם צבעוניים?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rgbClr val="6600FF"/>
                </a:solidFill>
              </a:rPr>
              <a:t>מדוע גרעיני הפופקורן מתפוצצים?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rgbClr val="006600"/>
                </a:solidFill>
              </a:rPr>
              <a:t>כיצד סבון הכביסה מנקה את הבגדים?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rgbClr val="CC0099"/>
                </a:solidFill>
              </a:rPr>
              <a:t>למה אנחנו בוכים כשאנחנו חותכים בצל?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rgbClr val="66CCFF"/>
                </a:solidFill>
              </a:rPr>
              <a:t>מהו זיהום אויר ומדוע שימוש בדלק דל גופרית עשוי להקטין אותו?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rgbClr val="FF9900"/>
                </a:solidFill>
              </a:rPr>
              <a:t>איך ניתן להכין יהלומים מחוד של עיפרון או מאפר של גופה?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/>
              <a:t>למה כששמים שן בתוך קולה היא נעלמת לאחר מספר ימים?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rgbClr val="3366CC"/>
                </a:solidFill>
              </a:rPr>
              <a:t>מדוע עוגה תופחת?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rgbClr val="9900CC"/>
                </a:solidFill>
              </a:rPr>
              <a:t>איך ניתן להדליק מנורה ע"י שני עפרונות וחצי תפוז?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rgbClr val="006600"/>
                </a:solidFill>
              </a:rPr>
              <a:t>מה זה שומן טראנס?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rgbClr val="6600FF"/>
                </a:solidFill>
              </a:rPr>
              <a:t>מהם רדיקלים חופשיים ולמה רצוי להרבות באכילת מזונות עשירים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rgbClr val="6600FF"/>
                </a:solidFill>
              </a:rPr>
              <a:t>בנוגדי חימצון?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/>
              <a:t>מדוע לבנים קרמיות נותנות הגנה תרמית לרכב החלל?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rgbClr val="3333CC"/>
                </a:solidFill>
              </a:rPr>
              <a:t>מדוע סיליקון משמש לבניית שבבי מחשב?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he-IL" altLang="en-US" sz="2100" b="1">
                <a:solidFill>
                  <a:schemeClr val="accent1"/>
                </a:solidFill>
              </a:rPr>
              <a:t>כיצד אספירין משפיע על מערכות בגוף?</a:t>
            </a:r>
            <a:endParaRPr lang="en-US" altLang="en-US" sz="2100" b="1">
              <a:solidFill>
                <a:schemeClr val="accent1"/>
              </a:solidFill>
            </a:endParaRPr>
          </a:p>
        </p:txBody>
      </p:sp>
      <p:pic>
        <p:nvPicPr>
          <p:cNvPr id="4099" name="Picture 3">
            <a:extLst>
              <a:ext uri="{FF2B5EF4-FFF2-40B4-BE49-F238E27FC236}">
                <a16:creationId xmlns:a16="http://schemas.microsoft.com/office/drawing/2014/main" id="{53DB4A9F-E918-74D8-80F3-92A24E3F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419600"/>
            <a:ext cx="96837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3AB1E3-C9A2-6852-EC99-AC2ED64D13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e-IL" altLang="en-US" sz="5400" b="1"/>
              <a:t>מה נלמד ?</a:t>
            </a:r>
            <a:endParaRPr lang="en-US" altLang="en-US" sz="5400" b="1"/>
          </a:p>
        </p:txBody>
      </p:sp>
      <p:pic>
        <p:nvPicPr>
          <p:cNvPr id="5123" name="Picture 10" descr="p55i1">
            <a:extLst>
              <a:ext uri="{FF2B5EF4-FFF2-40B4-BE49-F238E27FC236}">
                <a16:creationId xmlns:a16="http://schemas.microsoft.com/office/drawing/2014/main" id="{FF81EDAF-EBB2-028A-73BD-D17DFC6E458D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4918" y="3466681"/>
            <a:ext cx="7281863" cy="2430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4" name="Text Box 5">
            <a:extLst>
              <a:ext uri="{FF2B5EF4-FFF2-40B4-BE49-F238E27FC236}">
                <a16:creationId xmlns:a16="http://schemas.microsoft.com/office/drawing/2014/main" id="{11E5A05F-BC83-D4D5-3D08-F93C5A6CE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524000"/>
            <a:ext cx="76581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en-US" sz="2800"/>
              <a:t>הכימיה היא מדע אשר עוסק ב:</a:t>
            </a:r>
          </a:p>
          <a:p>
            <a:pPr eaLnBrk="1" hangingPunct="1"/>
            <a:r>
              <a:rPr lang="he-IL" altLang="en-US" sz="2800"/>
              <a:t>חומרים והקשר בין המבנה שלהם ותכונותיהם</a:t>
            </a:r>
          </a:p>
          <a:p>
            <a:pPr eaLnBrk="1" hangingPunct="1"/>
            <a:r>
              <a:rPr lang="he-IL" altLang="en-US" sz="2800"/>
              <a:t>תהליכים המאופיינים בשינויי אנרגיה ובקצב התרחשותם</a:t>
            </a:r>
            <a:endParaRPr lang="en-US" altLang="en-US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0F56F27-1764-596B-8660-AF6E735533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13612" cy="950913"/>
          </a:xfrm>
        </p:spPr>
        <p:txBody>
          <a:bodyPr/>
          <a:lstStyle/>
          <a:p>
            <a:pPr eaLnBrk="1" hangingPunct="1"/>
            <a:r>
              <a:rPr lang="he-IL" altLang="en-US"/>
              <a:t>כימיה מניעה את העולם!</a:t>
            </a:r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901B2E2-DC9C-5462-DE4C-A2300C3259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altLang="en-US"/>
              <a:t> תגובות כימיות מניעות את גוף האדם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MP3 </a:t>
            </a:r>
            <a:r>
              <a:rPr lang="he-IL" altLang="en-US"/>
              <a:t> שלכם מונע ע"י סוללה שבה מתרחשת תגובה כימית</a:t>
            </a:r>
          </a:p>
          <a:p>
            <a:pPr eaLnBrk="1" hangingPunct="1">
              <a:lnSpc>
                <a:spcPct val="90000"/>
              </a:lnSpc>
            </a:pPr>
            <a:r>
              <a:rPr lang="he-IL" altLang="en-US"/>
              <a:t>המכונית נעה באמצעות אנרגיה כימית שמתקבלת משריפת הדלק.</a:t>
            </a:r>
          </a:p>
          <a:p>
            <a:pPr eaLnBrk="1" hangingPunct="1">
              <a:lnSpc>
                <a:spcPct val="90000"/>
              </a:lnSpc>
            </a:pPr>
            <a:endParaRPr lang="he-IL" altLang="en-US"/>
          </a:p>
          <a:p>
            <a:pPr eaLnBrk="1" hangingPunct="1">
              <a:lnSpc>
                <a:spcPct val="90000"/>
              </a:lnSpc>
            </a:pPr>
            <a:endParaRPr lang="he-IL" altLang="en-US"/>
          </a:p>
          <a:p>
            <a:pPr eaLnBrk="1" hangingPunct="1">
              <a:lnSpc>
                <a:spcPct val="90000"/>
              </a:lnSpc>
            </a:pPr>
            <a:r>
              <a:rPr lang="he-IL" altLang="en-US"/>
              <a:t>שיגור חללית מתבצע ע"י תגובה כימית. </a:t>
            </a:r>
            <a:endParaRPr lang="en-US" altLang="en-US"/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BD7A6CB0-6D8A-E1E4-4C8C-8856970A0C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02225"/>
            <a:ext cx="1828800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>
            <a:extLst>
              <a:ext uri="{FF2B5EF4-FFF2-40B4-BE49-F238E27FC236}">
                <a16:creationId xmlns:a16="http://schemas.microsoft.com/office/drawing/2014/main" id="{CA1FFAE7-78DE-62F0-EAD9-17DEEC88B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90800"/>
            <a:ext cx="1223963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>
            <a:extLst>
              <a:ext uri="{FF2B5EF4-FFF2-40B4-BE49-F238E27FC236}">
                <a16:creationId xmlns:a16="http://schemas.microsoft.com/office/drawing/2014/main" id="{B745B8C7-C989-E1C1-9BC3-3C4E36096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935413"/>
            <a:ext cx="11303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7">
            <a:extLst>
              <a:ext uri="{FF2B5EF4-FFF2-40B4-BE49-F238E27FC236}">
                <a16:creationId xmlns:a16="http://schemas.microsoft.com/office/drawing/2014/main" id="{06B14414-9876-AFBD-A710-D3225E56F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066800"/>
            <a:ext cx="1800225" cy="170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8FF93C4-9D12-8CBE-113A-8B7B6C8C07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6827838" cy="688975"/>
          </a:xfrm>
        </p:spPr>
        <p:txBody>
          <a:bodyPr/>
          <a:lstStyle/>
          <a:p>
            <a:pPr eaLnBrk="1" hangingPunct="1"/>
            <a:r>
              <a:rPr lang="he-IL" altLang="en-US"/>
              <a:t>כימיה בחיי היום יום...</a:t>
            </a:r>
            <a:endParaRPr lang="en-US" altLang="en-US"/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7D1CD9E9-2F13-5634-87F8-2F4A81B3B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981075"/>
            <a:ext cx="1944688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</a:rPr>
              <a:t>נשימה</a:t>
            </a:r>
            <a:endParaRPr lang="he-IL" altLang="en-US" sz="2800" b="1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algn="ctr"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תרופות</a:t>
            </a:r>
          </a:p>
          <a:p>
            <a:pPr algn="ctr"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דשן</a:t>
            </a:r>
          </a:p>
          <a:p>
            <a:pPr algn="ctr"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בטריות</a:t>
            </a:r>
          </a:p>
          <a:p>
            <a:pPr algn="ctr"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בגדים</a:t>
            </a:r>
          </a:p>
          <a:p>
            <a:pPr algn="ctr"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רהיטים</a:t>
            </a:r>
          </a:p>
          <a:p>
            <a:pPr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חומרי נפץ</a:t>
            </a:r>
          </a:p>
          <a:p>
            <a:pPr rtl="0" eaLnBrk="1" hangingPunct="1"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1C9E46CE-4C4F-0011-FC01-27161C524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125538"/>
            <a:ext cx="4213225" cy="738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>
              <a:spcBef>
                <a:spcPct val="50000"/>
              </a:spcBef>
            </a:pPr>
            <a:r>
              <a:rPr lang="he-IL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חומרי ניקוי</a:t>
            </a:r>
          </a:p>
          <a:p>
            <a:pPr rtl="0" eaLnBrk="1" hangingPunct="1">
              <a:spcBef>
                <a:spcPct val="50000"/>
              </a:spcBef>
            </a:pPr>
            <a:endParaRPr lang="he-IL" altLang="en-US" sz="28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קוסמטיקה              </a:t>
            </a:r>
          </a:p>
          <a:p>
            <a:pPr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מזון ועיכולו</a:t>
            </a:r>
          </a:p>
          <a:p>
            <a:pPr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צילום</a:t>
            </a:r>
          </a:p>
          <a:p>
            <a:pPr rtl="0" eaLnBrk="1" hangingPunct="1">
              <a:spcBef>
                <a:spcPct val="50000"/>
              </a:spcBef>
            </a:pPr>
            <a:endParaRPr lang="he-IL" altLang="en-US" sz="28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 eaLnBrk="1" hangingPunct="1">
              <a:spcBef>
                <a:spcPct val="50000"/>
              </a:spcBef>
            </a:pPr>
            <a:r>
              <a:rPr lang="he-IL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נסיעה במכונית</a:t>
            </a:r>
          </a:p>
          <a:p>
            <a:pPr rtl="0" eaLnBrk="1" hangingPunct="1">
              <a:spcBef>
                <a:spcPct val="50000"/>
              </a:spcBef>
            </a:pPr>
            <a:endParaRPr lang="he-IL" altLang="en-US" sz="28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 eaLnBrk="1" hangingPunct="1">
              <a:spcBef>
                <a:spcPct val="50000"/>
              </a:spcBef>
            </a:pPr>
            <a:endParaRPr lang="he-IL" altLang="en-US" sz="24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e-IL" altLang="en-US" sz="1800" b="1"/>
          </a:p>
          <a:p>
            <a:pPr eaLnBrk="1" hangingPunct="1"/>
            <a:r>
              <a:rPr lang="en-US" altLang="en-US" sz="1800" b="1"/>
              <a:t>             </a:t>
            </a:r>
            <a:endParaRPr lang="en-US" altLang="en-US" sz="32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7894" name="Picture 6">
            <a:extLst>
              <a:ext uri="{FF2B5EF4-FFF2-40B4-BE49-F238E27FC236}">
                <a16:creationId xmlns:a16="http://schemas.microsoft.com/office/drawing/2014/main" id="{E18CD331-CE6C-305E-BF7C-936021F2C7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7950"/>
            <a:ext cx="923925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>
            <a:extLst>
              <a:ext uri="{FF2B5EF4-FFF2-40B4-BE49-F238E27FC236}">
                <a16:creationId xmlns:a16="http://schemas.microsoft.com/office/drawing/2014/main" id="{0EB1765A-7927-4204-8F8E-235AB7474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905000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>
            <a:extLst>
              <a:ext uri="{FF2B5EF4-FFF2-40B4-BE49-F238E27FC236}">
                <a16:creationId xmlns:a16="http://schemas.microsoft.com/office/drawing/2014/main" id="{CED36028-A2DA-FF75-926B-D3915C69C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81200"/>
            <a:ext cx="136683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">
            <a:extLst>
              <a:ext uri="{FF2B5EF4-FFF2-40B4-BE49-F238E27FC236}">
                <a16:creationId xmlns:a16="http://schemas.microsoft.com/office/drawing/2014/main" id="{25C040E8-7D07-910F-44C1-4E1A0FE33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572000"/>
            <a:ext cx="15525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0">
            <a:extLst>
              <a:ext uri="{FF2B5EF4-FFF2-40B4-BE49-F238E27FC236}">
                <a16:creationId xmlns:a16="http://schemas.microsoft.com/office/drawing/2014/main" id="{920A4966-C27C-ECEE-D567-9D3329873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850" y="4419600"/>
            <a:ext cx="107315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1">
            <a:extLst>
              <a:ext uri="{FF2B5EF4-FFF2-40B4-BE49-F238E27FC236}">
                <a16:creationId xmlns:a16="http://schemas.microsoft.com/office/drawing/2014/main" id="{2E1542A6-3F1F-A03B-E615-FE17147C0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138" y="476250"/>
            <a:ext cx="1439862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12">
            <a:extLst>
              <a:ext uri="{FF2B5EF4-FFF2-40B4-BE49-F238E27FC236}">
                <a16:creationId xmlns:a16="http://schemas.microsoft.com/office/drawing/2014/main" id="{6D9B6BAD-C3F9-AF73-992A-F7BC8AB9B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935663"/>
            <a:ext cx="13668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1" name="Picture 13">
            <a:extLst>
              <a:ext uri="{FF2B5EF4-FFF2-40B4-BE49-F238E27FC236}">
                <a16:creationId xmlns:a16="http://schemas.microsoft.com/office/drawing/2014/main" id="{B37C68A9-50FB-FB02-D500-F062D67DB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6838"/>
            <a:ext cx="1119188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2" name="Picture 14">
            <a:extLst>
              <a:ext uri="{FF2B5EF4-FFF2-40B4-BE49-F238E27FC236}">
                <a16:creationId xmlns:a16="http://schemas.microsoft.com/office/drawing/2014/main" id="{30DC53A5-A429-D1BB-F1DB-2CDC26223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048000"/>
            <a:ext cx="1692275" cy="144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7331915-9200-0FD7-B68C-243945138B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e-IL" altLang="en-US" sz="5400" b="1"/>
              <a:t>איך נלמד ?</a:t>
            </a:r>
            <a:endParaRPr lang="en-US" altLang="en-US" sz="5400" b="1"/>
          </a:p>
        </p:txBody>
      </p:sp>
      <p:sp>
        <p:nvSpPr>
          <p:cNvPr id="8196" name="WordArt 4">
            <a:extLst>
              <a:ext uri="{FF2B5EF4-FFF2-40B4-BE49-F238E27FC236}">
                <a16:creationId xmlns:a16="http://schemas.microsoft.com/office/drawing/2014/main" id="{CFF9EAB5-CC42-7BF2-0ED0-5458D507661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724400" y="1992312"/>
            <a:ext cx="3886200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e-IL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הלמידה מגוונת ומשלבת</a:t>
            </a:r>
            <a:endParaRPr lang="en-US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EDF5DF2-10EA-E523-278D-60F6D7032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73136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altLang="en-US" sz="2800"/>
              <a:t>מעבדות</a:t>
            </a:r>
          </a:p>
          <a:p>
            <a:pPr lvl="1" eaLnBrk="1" hangingPunct="1">
              <a:lnSpc>
                <a:spcPct val="90000"/>
              </a:lnSpc>
            </a:pPr>
            <a:r>
              <a:rPr lang="he-IL" altLang="en-US" sz="2800"/>
              <a:t>סביבת למידה מתוקשבת</a:t>
            </a:r>
          </a:p>
          <a:p>
            <a:pPr lvl="2" eaLnBrk="1" hangingPunct="1">
              <a:lnSpc>
                <a:spcPct val="90000"/>
              </a:lnSpc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</a:pPr>
            <a:r>
              <a:rPr lang="he-IL" altLang="en-US" sz="2800"/>
              <a:t>סיורים לימודיים</a:t>
            </a:r>
          </a:p>
          <a:p>
            <a:pPr lvl="3" eaLnBrk="1" hangingPunct="1">
              <a:lnSpc>
                <a:spcPct val="90000"/>
              </a:lnSpc>
            </a:pPr>
            <a:r>
              <a:rPr lang="he-IL" altLang="en-US" sz="2800"/>
              <a:t>פעילויות חקר</a:t>
            </a:r>
          </a:p>
          <a:p>
            <a:pPr lvl="2" eaLnBrk="1" hangingPunct="1">
              <a:lnSpc>
                <a:spcPct val="90000"/>
              </a:lnSpc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</a:pPr>
            <a:r>
              <a:rPr lang="he-IL" altLang="en-US" sz="2800"/>
              <a:t>קריאת מאמרים</a:t>
            </a:r>
          </a:p>
          <a:p>
            <a:pPr lvl="1" eaLnBrk="1" hangingPunct="1">
              <a:lnSpc>
                <a:spcPct val="90000"/>
              </a:lnSpc>
            </a:pPr>
            <a:r>
              <a:rPr lang="he-IL" altLang="en-US" sz="2800"/>
              <a:t>צפייה בסרטים</a:t>
            </a:r>
          </a:p>
          <a:p>
            <a:pPr eaLnBrk="1" hangingPunct="1">
              <a:lnSpc>
                <a:spcPct val="90000"/>
              </a:lnSpc>
            </a:pPr>
            <a:r>
              <a:rPr lang="he-IL" altLang="en-US" sz="2800"/>
              <a:t>שימוש במודלים</a:t>
            </a:r>
            <a:endParaRPr lang="en-US" altLang="en-US" sz="2800"/>
          </a:p>
        </p:txBody>
      </p:sp>
      <p:pic>
        <p:nvPicPr>
          <p:cNvPr id="8197" name="Picture 5">
            <a:extLst>
              <a:ext uri="{FF2B5EF4-FFF2-40B4-BE49-F238E27FC236}">
                <a16:creationId xmlns:a16="http://schemas.microsoft.com/office/drawing/2014/main" id="{84F0A580-C606-167A-EBFD-ACF7AC4A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3581400"/>
            <a:ext cx="16986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>
            <a:extLst>
              <a:ext uri="{FF2B5EF4-FFF2-40B4-BE49-F238E27FC236}">
                <a16:creationId xmlns:a16="http://schemas.microsoft.com/office/drawing/2014/main" id="{90E3950B-2E77-9A76-2154-156E3962A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169" y="4191000"/>
            <a:ext cx="3048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7">
            <a:extLst>
              <a:ext uri="{FF2B5EF4-FFF2-40B4-BE49-F238E27FC236}">
                <a16:creationId xmlns:a16="http://schemas.microsoft.com/office/drawing/2014/main" id="{07194776-AD11-320C-F1A5-1CB55EA4B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828800"/>
            <a:ext cx="2160588" cy="154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C450F9D-CF3A-2731-80D9-18FA2BED3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997825" cy="1143000"/>
          </a:xfrm>
        </p:spPr>
        <p:txBody>
          <a:bodyPr/>
          <a:lstStyle/>
          <a:p>
            <a:pPr algn="ctr" eaLnBrk="1" hangingPunct="1"/>
            <a:r>
              <a:rPr lang="he-IL" altLang="en-US" sz="4800"/>
              <a:t>כימיה היא מקצוע חובה בלימודים האקדמיים הבאים</a:t>
            </a:r>
            <a:endParaRPr lang="en-US" altLang="en-US" sz="480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AB89E93-0201-BA60-DAD4-0E68F8087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altLang="en-US"/>
              <a:t>רפואה, ביולוגיה</a:t>
            </a:r>
          </a:p>
          <a:p>
            <a:pPr eaLnBrk="1" hangingPunct="1"/>
            <a:r>
              <a:rPr lang="he-IL" altLang="en-US"/>
              <a:t>כל מקצועות ההנדסה</a:t>
            </a:r>
          </a:p>
          <a:p>
            <a:pPr eaLnBrk="1" hangingPunct="1"/>
            <a:r>
              <a:rPr lang="he-IL" altLang="en-US"/>
              <a:t>מדעי המזון, ביוטכנולוגיה,</a:t>
            </a:r>
          </a:p>
          <a:p>
            <a:pPr eaLnBrk="1" hangingPunct="1"/>
            <a:r>
              <a:rPr lang="he-IL" altLang="en-US"/>
              <a:t>וטרינריה, סיעוד, רוקחות</a:t>
            </a:r>
          </a:p>
          <a:p>
            <a:pPr eaLnBrk="1" hangingPunct="1"/>
            <a:r>
              <a:rPr lang="he-IL" altLang="en-US"/>
              <a:t>מיקרו-אלקטרוניקה, גיאולוגיה,</a:t>
            </a:r>
          </a:p>
          <a:p>
            <a:pPr eaLnBrk="1" hangingPunct="1"/>
            <a:r>
              <a:rPr lang="he-IL" altLang="en-US"/>
              <a:t>ביואינפורמטיקה</a:t>
            </a:r>
          </a:p>
          <a:p>
            <a:pPr eaLnBrk="1" hangingPunct="1"/>
            <a:r>
              <a:rPr lang="he-IL" altLang="en-US"/>
              <a:t>מדעי הסביבה</a:t>
            </a:r>
            <a:endParaRPr lang="en-US" altLang="en-US"/>
          </a:p>
        </p:txBody>
      </p:sp>
      <p:sp>
        <p:nvSpPr>
          <p:cNvPr id="9220" name="WordArt 4">
            <a:extLst>
              <a:ext uri="{FF2B5EF4-FFF2-40B4-BE49-F238E27FC236}">
                <a16:creationId xmlns:a16="http://schemas.microsoft.com/office/drawing/2014/main" id="{D2847DDE-9860-7A4D-722D-D86E373C952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7200" y="5867400"/>
            <a:ext cx="8458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e-IL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ללומדים כימיה בתיכון קל יותר בלימודים האקדמיים</a:t>
            </a:r>
            <a:endParaRPr lang="en-US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3">
            <a:extLst>
              <a:ext uri="{FF2B5EF4-FFF2-40B4-BE49-F238E27FC236}">
                <a16:creationId xmlns:a16="http://schemas.microsoft.com/office/drawing/2014/main" id="{A374E5E5-DF88-70ED-0F59-A297BEF887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686800" cy="1143000"/>
          </a:xfrm>
        </p:spPr>
        <p:txBody>
          <a:bodyPr/>
          <a:lstStyle/>
          <a:p>
            <a:pPr eaLnBrk="1" hangingPunct="1"/>
            <a:r>
              <a:rPr lang="he-IL" altLang="en-US" sz="4800"/>
              <a:t>קיימת מגמת עליה בביקוש לכימאים בכל ענפי המדע והטכנולוגיה</a:t>
            </a:r>
            <a:endParaRPr lang="en-US" altLang="en-US" sz="4800"/>
          </a:p>
        </p:txBody>
      </p:sp>
      <p:graphicFrame>
        <p:nvGraphicFramePr>
          <p:cNvPr id="28702" name="Group 30">
            <a:extLst>
              <a:ext uri="{FF2B5EF4-FFF2-40B4-BE49-F238E27FC236}">
                <a16:creationId xmlns:a16="http://schemas.microsoft.com/office/drawing/2014/main" id="{00DEF3B9-6594-7EA6-C5CD-86630721EE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857714"/>
              </p:ext>
            </p:extLst>
          </p:nvPr>
        </p:nvGraphicFramePr>
        <p:xfrm>
          <a:off x="1219200" y="1905000"/>
          <a:ext cx="6854825" cy="3962400"/>
        </p:xfrm>
        <a:graphic>
          <a:graphicData uri="http://schemas.openxmlformats.org/drawingml/2006/table">
            <a:tbl>
              <a:tblPr rtl="1" firstRow="1"/>
              <a:tblGrid>
                <a:gridCol w="3425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4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היי טק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הנדסת מזון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הנדסת חומרים 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ביוטכנולוגיה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ביולוגיה מולקולרית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ננוטכנולוגיה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זיהוי פלילי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רוקחות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תעשיית הפולימרים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תעשיה פטרוכימית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תעשיית דשנים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תעשיית התרופות 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כימיה סביבתית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Char char="¡"/>
                        <a:tabLst/>
                      </a:pPr>
                      <a:r>
                        <a:rPr kumimoji="0" lang="he-IL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הוראה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246" name="WordArt 31">
            <a:extLst>
              <a:ext uri="{FF2B5EF4-FFF2-40B4-BE49-F238E27FC236}">
                <a16:creationId xmlns:a16="http://schemas.microsoft.com/office/drawing/2014/main" id="{03C6B28E-0D1C-65E9-685B-F1189D6CCEB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71800" y="5791200"/>
            <a:ext cx="3657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e-IL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העתיד מובטח לך</a:t>
            </a:r>
            <a:endParaRPr lang="en-US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540E245-62B1-DCA7-A208-F23FA71D5E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997825" cy="1143000"/>
          </a:xfrm>
        </p:spPr>
        <p:txBody>
          <a:bodyPr/>
          <a:lstStyle/>
          <a:p>
            <a:pPr eaLnBrk="1" hangingPunct="1"/>
            <a:r>
              <a:rPr lang="he-IL" altLang="en-US" b="1"/>
              <a:t>כימיה יכולה לפתוח דלתות בשירות הצבאי</a:t>
            </a:r>
            <a:endParaRPr lang="en-US" altLang="en-US" b="1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91282AE-C29B-3F19-B519-AAF15D653E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he-IL" altLang="en-US"/>
              <a:t>בוגרי מגמת הכימיה , יכולים להשתלב במסלול </a:t>
            </a:r>
            <a:r>
              <a:rPr lang="he-IL" altLang="en-US">
                <a:hlinkClick r:id="rId2"/>
              </a:rPr>
              <a:t>גוונים</a:t>
            </a:r>
            <a:r>
              <a:rPr lang="he-IL" altLang="en-US"/>
              <a:t>  - מסלול יוקרתי בחיל מודיעין.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he-IL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192</TotalTime>
  <Words>477</Words>
  <Application>Microsoft Office PowerPoint</Application>
  <PresentationFormat>On-screen Show (4:3)</PresentationFormat>
  <Paragraphs>97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Verdana</vt:lpstr>
      <vt:lpstr>Arial</vt:lpstr>
      <vt:lpstr>Wingdings</vt:lpstr>
      <vt:lpstr>Times New Roman</vt:lpstr>
      <vt:lpstr>Eclipse</vt:lpstr>
      <vt:lpstr>הקסם שבכימיה</vt:lpstr>
      <vt:lpstr>האם מסקרן אותך לדעת ...</vt:lpstr>
      <vt:lpstr>מה נלמד ?</vt:lpstr>
      <vt:lpstr>כימיה מניעה את העולם!</vt:lpstr>
      <vt:lpstr>כימיה בחיי היום יום...</vt:lpstr>
      <vt:lpstr>איך נלמד ?</vt:lpstr>
      <vt:lpstr>כימיה היא מקצוע חובה בלימודים האקדמיים הבאים</vt:lpstr>
      <vt:lpstr>קיימת מגמת עליה בביקוש לכימאים בכל ענפי המדע והטכנולוגיה</vt:lpstr>
      <vt:lpstr>כימיה יכולה לפתוח דלתות בשירות הצבאי</vt:lpstr>
      <vt:lpstr>למה כדאי לי לבחור כימיה? </vt:lpstr>
      <vt:lpstr>החיים ללא כימיה </vt:lpstr>
    </vt:vector>
  </TitlesOfParts>
  <Company>moe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הקסם שבכימיה</dc:title>
  <dc:creator>mpu2742</dc:creator>
  <cp:lastModifiedBy>Shelly Livne</cp:lastModifiedBy>
  <cp:revision>23</cp:revision>
  <dcterms:created xsi:type="dcterms:W3CDTF">2009-08-09T10:40:11Z</dcterms:created>
  <dcterms:modified xsi:type="dcterms:W3CDTF">2025-05-27T07:57:24Z</dcterms:modified>
</cp:coreProperties>
</file>