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57" r:id="rId2"/>
    <p:sldId id="267" r:id="rId3"/>
    <p:sldId id="269" r:id="rId4"/>
    <p:sldId id="268" r:id="rId5"/>
    <p:sldId id="270" r:id="rId6"/>
    <p:sldId id="263" r:id="rId7"/>
    <p:sldId id="264" r:id="rId8"/>
    <p:sldId id="271" r:id="rId9"/>
    <p:sldId id="276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פתח" id="{C2717937-189F-43DB-AB22-6CDA0A4CBA43}">
          <p14:sldIdLst>
            <p14:sldId id="257"/>
            <p14:sldId id="267"/>
            <p14:sldId id="269"/>
            <p14:sldId id="268"/>
            <p14:sldId id="270"/>
            <p14:sldId id="263"/>
            <p14:sldId id="264"/>
            <p14:sldId id="271"/>
            <p14:sldId id="276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C9E21F-92AB-46A9-A2D7-6E42D3C7A817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1BC547-D420-491F-B9D0-C51437BC57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36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C547-D420-491F-B9D0-C51437BC579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939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40A3CE-8572-457B-81D0-4EB527C6C41B}" type="datetimeFigureOut">
              <a:rPr lang="he-IL" smtClean="0"/>
              <a:pPr/>
              <a:t>ג'/ניסן/תשפ"ה</a:t>
            </a:fld>
            <a:endParaRPr lang="he-I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9699B-7907-4746-ADE1-9C569935A32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j.en.softonic.com/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685800" y="244288"/>
            <a:ext cx="6046440" cy="1470025"/>
          </a:xfrm>
        </p:spPr>
        <p:txBody>
          <a:bodyPr>
            <a:normAutofit fontScale="90000"/>
          </a:bodyPr>
          <a:lstStyle/>
          <a:p>
            <a:r>
              <a:rPr lang="he-IL" sz="9600" dirty="0"/>
              <a:t>המפתח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1724" y="5612307"/>
            <a:ext cx="48205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 השתלמות מעבדה מרץ 2017</a:t>
            </a:r>
          </a:p>
        </p:txBody>
      </p:sp>
      <p:pic>
        <p:nvPicPr>
          <p:cNvPr id="2" name="תמונה 1" descr="לוגו המרכז הארצי למורי הכימי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42966"/>
            <a:ext cx="2700289" cy="1400150"/>
          </a:xfrm>
          <a:prstGeom prst="rect">
            <a:avLst/>
          </a:prstGeom>
        </p:spPr>
      </p:pic>
      <p:pic>
        <p:nvPicPr>
          <p:cNvPr id="3" name="Picture 2" descr="מפת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2" y="1832027"/>
            <a:ext cx="3168352" cy="236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36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מעקב יותר כמותי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בעזרת תוכנה במחשב שקוראת עוצמת הצבע</a:t>
            </a:r>
            <a:br>
              <a:rPr lang="en-US" dirty="0"/>
            </a:br>
            <a:r>
              <a:rPr lang="en-US" sz="4000" b="1" dirty="0"/>
              <a:t>ImageJ</a:t>
            </a:r>
            <a:endParaRPr lang="he-IL" sz="4000" b="1" dirty="0"/>
          </a:p>
        </p:txBody>
      </p:sp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40" y="2662130"/>
            <a:ext cx="5060353" cy="1774982"/>
          </a:xfrm>
          <a:prstGeom prst="rect">
            <a:avLst/>
          </a:prstGeom>
        </p:spPr>
      </p:pic>
      <p:sp>
        <p:nvSpPr>
          <p:cNvPr id="5" name="לחצן פעולה: עזרה 4">
            <a:hlinkClick r:id="rId3" highlightClick="1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6336" y="4437112"/>
            <a:ext cx="864096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872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048672" cy="1051560"/>
          </a:xfrm>
        </p:spPr>
        <p:txBody>
          <a:bodyPr>
            <a:normAutofit/>
          </a:bodyPr>
          <a:lstStyle/>
          <a:p>
            <a:r>
              <a:rPr lang="he-IL" dirty="0"/>
              <a:t>סרגל הכלים של התוכנה</a:t>
            </a:r>
          </a:p>
        </p:txBody>
      </p:sp>
      <p:pic>
        <p:nvPicPr>
          <p:cNvPr id="6146" name="Picture 2" descr="סרגל כלים של התוכנ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916832"/>
            <a:ext cx="8183880" cy="156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11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827584" y="548680"/>
            <a:ext cx="684076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מדדים כמותיים לעוצמת הצבע האפור</a:t>
            </a:r>
          </a:p>
        </p:txBody>
      </p:sp>
      <p:sp>
        <p:nvSpPr>
          <p:cNvPr id="3" name="מלב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3728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he-IL" dirty="0"/>
              <a:t>1	5168	124.634	 110	153</a:t>
            </a:r>
          </a:p>
          <a:p>
            <a:pPr algn="l" rtl="0"/>
            <a:r>
              <a:rPr lang="he-IL" dirty="0"/>
              <a:t>2	6080	144.934	127	164</a:t>
            </a:r>
          </a:p>
          <a:p>
            <a:pPr algn="l" rtl="0"/>
            <a:r>
              <a:rPr lang="he-IL" dirty="0"/>
              <a:t>3	6048	86.820	77	96</a:t>
            </a:r>
          </a:p>
          <a:p>
            <a:pPr algn="l" rtl="0"/>
            <a:r>
              <a:rPr lang="he-IL" dirty="0"/>
              <a:t>4	5984	93.600	83	104</a:t>
            </a:r>
          </a:p>
          <a:p>
            <a:pPr algn="l" rtl="0"/>
            <a:r>
              <a:rPr lang="he-IL" dirty="0"/>
              <a:t>5	5376	126.350	111	139</a:t>
            </a:r>
          </a:p>
        </p:txBody>
      </p:sp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3" b="16518"/>
          <a:stretch/>
        </p:blipFill>
        <p:spPr>
          <a:xfrm>
            <a:off x="1475656" y="1268760"/>
            <a:ext cx="6300192" cy="2626242"/>
          </a:xfrm>
          <a:prstGeom prst="rect">
            <a:avLst/>
          </a:prstGeom>
        </p:spPr>
      </p:pic>
      <p:sp>
        <p:nvSpPr>
          <p:cNvPr id="7" name="מלבן מעוגל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5936" y="4077072"/>
            <a:ext cx="936104" cy="19442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854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0535" y="1443004"/>
            <a:ext cx="4464496" cy="1051560"/>
          </a:xfrm>
        </p:spPr>
        <p:txBody>
          <a:bodyPr>
            <a:normAutofit fontScale="90000"/>
          </a:bodyPr>
          <a:lstStyle/>
          <a:p>
            <a:r>
              <a:rPr lang="he-IL" sz="3600" dirty="0"/>
              <a:t>הצעות לשאלות חקר</a:t>
            </a:r>
            <a:br>
              <a:rPr lang="he-IL" sz="3600" dirty="0"/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068960"/>
            <a:ext cx="69127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dirty="0"/>
              <a:t>כיצד....</a:t>
            </a:r>
          </a:p>
          <a:p>
            <a:pPr marL="342900" indent="-342900">
              <a:buAutoNum type="arabicPeriod"/>
            </a:pPr>
            <a:r>
              <a:rPr lang="he-IL" dirty="0"/>
              <a:t>כיצד</a:t>
            </a:r>
          </a:p>
          <a:p>
            <a:pPr marL="342900" indent="-34290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16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31540" y="1700808"/>
            <a:ext cx="828092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הכסף מדבר , הכסף מדבר ....</a:t>
            </a:r>
          </a:p>
        </p:txBody>
      </p:sp>
      <p:pic>
        <p:nvPicPr>
          <p:cNvPr id="4" name="מציין מיקום תוכן 3" descr="מפתח מגיב בתמיסה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36912"/>
            <a:ext cx="4379980" cy="32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5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הניסוי</a:t>
            </a:r>
          </a:p>
        </p:txBody>
      </p:sp>
      <p:pic>
        <p:nvPicPr>
          <p:cNvPr id="4" name="מציין מיקום תוכן 3" descr="מערכת הניסוי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196708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הוראות הניסוי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he-IL" dirty="0"/>
              <a:t>ודאו שבצלוחית יש נייר סינון עגול שמכסה את כולה</a:t>
            </a:r>
            <a:r>
              <a:rPr lang="ar-SA" dirty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he-IL" dirty="0"/>
              <a:t>טפטפו מבקבוק </a:t>
            </a:r>
            <a:r>
              <a:rPr lang="de-DE" dirty="0"/>
              <a:t>A</a:t>
            </a:r>
            <a:r>
              <a:rPr lang="he-IL" dirty="0"/>
              <a:t> מס</a:t>
            </a:r>
            <a:r>
              <a:rPr lang="ar-SA" dirty="0"/>
              <a:t>' </a:t>
            </a:r>
            <a:r>
              <a:rPr lang="he-IL" dirty="0"/>
              <a:t>טיפות עד שהנייר יהיה ספוג כולו ונקזו את הנוזל העודף</a:t>
            </a:r>
            <a:r>
              <a:rPr lang="ar-SA" dirty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he-IL" dirty="0"/>
              <a:t>טפטפו מבקבוק </a:t>
            </a:r>
            <a:r>
              <a:rPr lang="de-DE" dirty="0"/>
              <a:t>B</a:t>
            </a:r>
            <a:r>
              <a:rPr lang="he-IL" dirty="0"/>
              <a:t> על הנייר</a:t>
            </a:r>
            <a:r>
              <a:rPr lang="ar-SA" dirty="0"/>
              <a:t>. </a:t>
            </a:r>
            <a:r>
              <a:rPr lang="he-IL" dirty="0"/>
              <a:t>שימו לב למתרחש</a:t>
            </a:r>
            <a:r>
              <a:rPr lang="ar-SA" dirty="0"/>
              <a:t>. </a:t>
            </a:r>
            <a:endParaRPr lang="en-US" dirty="0"/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he-IL" dirty="0"/>
              <a:t>המשיכו בטפטוף חומר </a:t>
            </a:r>
            <a:r>
              <a:rPr lang="de-DE" dirty="0"/>
              <a:t>B</a:t>
            </a:r>
            <a:r>
              <a:rPr lang="he-IL" dirty="0"/>
              <a:t> עד שכל הנייר יכוסה בצורה אחידה</a:t>
            </a:r>
            <a:r>
              <a:rPr lang="ar-SA" dirty="0"/>
              <a:t>. (</a:t>
            </a:r>
            <a:r>
              <a:rPr lang="he-IL" dirty="0"/>
              <a:t>בשלב הזה חשוב לדאוג שלא יהיו נוזלים עודפים על הנייר</a:t>
            </a:r>
            <a:r>
              <a:rPr lang="ar-SA" dirty="0"/>
              <a:t>, </a:t>
            </a:r>
            <a:r>
              <a:rPr lang="he-IL" dirty="0"/>
              <a:t>ולהימנע מטלטול הצלוחית</a:t>
            </a:r>
            <a:r>
              <a:rPr lang="ar-SA" dirty="0"/>
              <a:t>).</a:t>
            </a:r>
            <a:endParaRPr lang="en-US" dirty="0"/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he-IL" dirty="0"/>
              <a:t>הניחו מפתח על הנייר</a:t>
            </a:r>
            <a:r>
              <a:rPr lang="ar-SA" dirty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he-IL" dirty="0"/>
              <a:t>החזיקו את פס המגנזיום באמצעות </a:t>
            </a:r>
            <a:r>
              <a:rPr lang="he-IL" dirty="0" err="1"/>
              <a:t>המתפס</a:t>
            </a:r>
            <a:r>
              <a:rPr lang="ar-SA" dirty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he-IL" dirty="0"/>
              <a:t>הדליקו את </a:t>
            </a:r>
            <a:r>
              <a:rPr lang="he-IL" dirty="0" err="1"/>
              <a:t>הגזייה</a:t>
            </a:r>
            <a:r>
              <a:rPr lang="he-IL" dirty="0"/>
              <a:t> וחממו את קצה המגנזיום עד שיוצת</a:t>
            </a:r>
            <a:r>
              <a:rPr lang="ar-SA" dirty="0"/>
              <a:t>.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he-IL" b="1" dirty="0"/>
              <a:t>בשלב הזה </a:t>
            </a:r>
            <a:r>
              <a:rPr lang="ar-SA" b="1" dirty="0"/>
              <a:t>– </a:t>
            </a:r>
            <a:r>
              <a:rPr lang="he-IL" b="1" dirty="0"/>
              <a:t>אין להסתכל ישירות על המגנזיום</a:t>
            </a:r>
            <a:r>
              <a:rPr lang="ar-SA" b="1" dirty="0"/>
              <a:t>- </a:t>
            </a:r>
            <a:r>
              <a:rPr lang="he-IL" b="1" dirty="0"/>
              <a:t>מקדו את מבטכם לצד</a:t>
            </a:r>
            <a:r>
              <a:rPr lang="ar-SA" b="1" dirty="0"/>
              <a:t>!</a:t>
            </a: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8"/>
            </a:pPr>
            <a:r>
              <a:rPr lang="he-IL" dirty="0"/>
              <a:t>החזיקו את פס המגנזיום הבוער מעל לנייר עם המפתח עד לתום הבערה</a:t>
            </a:r>
            <a:r>
              <a:rPr lang="ar-SA" dirty="0"/>
              <a:t>.</a:t>
            </a: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8"/>
            </a:pPr>
            <a:r>
              <a:rPr lang="he-IL" dirty="0"/>
              <a:t>בעזרת </a:t>
            </a:r>
            <a:r>
              <a:rPr lang="he-IL" dirty="0" err="1"/>
              <a:t>המתפס</a:t>
            </a:r>
            <a:r>
              <a:rPr lang="he-IL" dirty="0"/>
              <a:t> </a:t>
            </a:r>
            <a:r>
              <a:rPr lang="ar-SA" dirty="0"/>
              <a:t>– </a:t>
            </a:r>
            <a:r>
              <a:rPr lang="he-IL" dirty="0"/>
              <a:t>הסירו את המפתח מהנייר</a:t>
            </a:r>
            <a:r>
              <a:rPr lang="ar-SA" dirty="0"/>
              <a:t>.</a:t>
            </a: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8"/>
            </a:pPr>
            <a:r>
              <a:rPr lang="he-IL" dirty="0"/>
              <a:t>הוציאו את הנייר בזהירות מתוך הצלוחית  </a:t>
            </a:r>
            <a:r>
              <a:rPr lang="ar-SA" dirty="0"/>
              <a:t>- </a:t>
            </a:r>
            <a:r>
              <a:rPr lang="he-IL" dirty="0"/>
              <a:t>והניחו אותו לייבוש</a:t>
            </a:r>
            <a:r>
              <a:rPr lang="ar-SA" dirty="0"/>
              <a:t>.</a:t>
            </a: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8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בסיום הניסוי</a:t>
            </a:r>
          </a:p>
        </p:txBody>
      </p:sp>
      <p:pic>
        <p:nvPicPr>
          <p:cNvPr id="4" name="מציין מיקום תוכן 3" descr="מערכת הניסוי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66" y="530225"/>
            <a:ext cx="3139905" cy="4187825"/>
          </a:xfrm>
        </p:spPr>
      </p:pic>
    </p:spTree>
    <p:extLst>
      <p:ext uri="{BB962C8B-B14F-4D97-AF65-F5344CB8AC3E}">
        <p14:creationId xmlns:p14="http://schemas.microsoft.com/office/powerpoint/2010/main" val="67748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3240360" cy="641425"/>
          </a:xfrm>
        </p:spPr>
        <p:txBody>
          <a:bodyPr>
            <a:noAutofit/>
          </a:bodyPr>
          <a:lstStyle/>
          <a:p>
            <a:r>
              <a:rPr lang="he-IL" dirty="0"/>
              <a:t>הסבר מדעי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5508" y="1365767"/>
            <a:ext cx="706475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ניסוי זה מתרחש בשני שלבים:</a:t>
            </a: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sng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שלב א- שלב יצירת המשקע:</a:t>
            </a:r>
            <a:endParaRPr kumimoji="0" lang="en-US" altLang="he-IL" sz="2400" b="0" i="0" u="sng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he-IL" sz="2400" u="sng" dirty="0">
              <a:solidFill>
                <a:srgbClr val="444444"/>
              </a:solidFill>
              <a:latin typeface="Calibri" pitchFamily="34" charset="0"/>
              <a:ea typeface="Times New Roman" pitchFamily="18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400" b="0" i="0" u="sng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בשלב זה משתי תמיסות חסרות צבע מתקבל משקע לבן. </a:t>
            </a: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אובייקט 2"/>
              <p:cNvSpPr txBox="1"/>
              <p:nvPr/>
            </p:nvSpPr>
            <p:spPr bwMode="auto">
              <a:xfrm>
                <a:off x="2843213" y="2924175"/>
                <a:ext cx="3884612" cy="6715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  </m:t>
                          </m:r>
                        </m:e>
                      </m:groupCh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𝐴𝑔𝐶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3" name="אובייקט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213" y="2924175"/>
                <a:ext cx="3884612" cy="67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75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>
            <a:spLocks noGrp="1"/>
          </p:cNvSpPr>
          <p:nvPr>
            <p:ph type="title" idx="4294967295"/>
          </p:nvPr>
        </p:nvSpPr>
        <p:spPr>
          <a:xfrm>
            <a:off x="5580112" y="1052736"/>
            <a:ext cx="2677335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שלב ב-  חמצון חיזור: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83" y="1700808"/>
            <a:ext cx="820251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כסף כלורי מורכב מיוני כסף חיוביים ומיוני כלור שליליים. </a:t>
            </a:r>
          </a:p>
          <a:p>
            <a:pPr marL="185738" marR="0" lvl="0" indent="42863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כאשר כסף כלורי נחשף לקרינת</a:t>
            </a:r>
            <a:r>
              <a:rPr lang="en-US" altLang="he-IL" sz="2800" dirty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UV</a:t>
            </a:r>
            <a:r>
              <a:rPr kumimoji="0" lang="en-US" altLang="he-IL" sz="2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מתרחשת תגובה בה כסף כלורי מתפרק ליסודותיו. </a:t>
            </a:r>
          </a:p>
          <a:p>
            <a:pPr marL="0" marR="0" lvl="0" indent="2286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אנרגית האור האולטרה סגולה גורמת לתגובה פוטו כימית</a:t>
            </a:r>
          </a:p>
          <a:p>
            <a:pPr marL="185738" marR="0" lvl="0" indent="42863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אשר במהלכה אלקטרונים של יוני הכלור עוברים עירור, ונמשכים ליוני הכסף,</a:t>
            </a:r>
          </a:p>
          <a:p>
            <a:pPr marL="0" marR="0" lvl="0" indent="2286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he-IL" altLang="he-I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אובייקט 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2339752" y="4481532"/>
                <a:ext cx="5183188" cy="6556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 </m:t>
                          </m:r>
                        </m:e>
                      </m:groupCh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אובייקט 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4481532"/>
                <a:ext cx="5183188" cy="655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אובייקט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2195736" y="5085184"/>
                <a:ext cx="3511550" cy="1041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𝑟𝑒𝑑𝑢𝑐𝑡𝑖𝑜𝑛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𝐴𝑔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𝑜𝑥𝑖𝑑𝑎𝑡𝑖𝑜𝑛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br>
                  <a:rPr lang="en-US">
                    <a:solidFill>
                      <a:srgbClr val="000000"/>
                    </a:solidFill>
                  </a:rPr>
                </a:br>
                <a:endParaRPr lang="en-US"/>
              </a:p>
            </p:txBody>
          </p:sp>
        </mc:Choice>
        <mc:Fallback>
          <p:sp>
            <p:nvSpPr>
              <p:cNvPr id="5" name="אובייקט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6" y="5085184"/>
                <a:ext cx="3511550" cy="1041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80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008" y="4941168"/>
            <a:ext cx="8183880" cy="1051560"/>
          </a:xfrm>
        </p:spPr>
        <p:txBody>
          <a:bodyPr>
            <a:normAutofit/>
          </a:bodyPr>
          <a:lstStyle/>
          <a:p>
            <a:r>
              <a:rPr lang="he-IL" dirty="0"/>
              <a:t>מעקב אחר עוצמת הצבע</a:t>
            </a:r>
          </a:p>
        </p:txBody>
      </p:sp>
      <p:pic>
        <p:nvPicPr>
          <p:cNvPr id="4" name="מציין מיקום תוכן 3" descr="דרוג הצבעים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07" y="1747320"/>
            <a:ext cx="909017" cy="4489992"/>
          </a:xfrm>
          <a:ln>
            <a:solidFill>
              <a:schemeClr val="tx1"/>
            </a:solidFill>
          </a:ln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82473"/>
              </p:ext>
            </p:extLst>
          </p:nvPr>
        </p:nvGraphicFramePr>
        <p:xfrm>
          <a:off x="7061042" y="1772816"/>
          <a:ext cx="991006" cy="44644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9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772816"/>
            <a:ext cx="52565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כימות עוצמת הצבע ע"י סקלה מוכנה של גווני אפור</a:t>
            </a:r>
          </a:p>
        </p:txBody>
      </p:sp>
      <p:pic>
        <p:nvPicPr>
          <p:cNvPr id="8" name="תמונה 7" descr="תמונות של מפתח בדרגות ניסוי שונות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35" b="23228"/>
          <a:stretch/>
        </p:blipFill>
        <p:spPr>
          <a:xfrm>
            <a:off x="773832" y="3684104"/>
            <a:ext cx="4788024" cy="16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4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051560"/>
          </a:xfrm>
        </p:spPr>
        <p:txBody>
          <a:bodyPr>
            <a:normAutofit/>
          </a:bodyPr>
          <a:lstStyle/>
          <a:p>
            <a:r>
              <a:rPr lang="he-IL" dirty="0"/>
              <a:t>מעקב אחרי הצבע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סקלת גוונים</a:t>
            </a:r>
          </a:p>
          <a:p>
            <a:endParaRPr lang="he-IL" dirty="0"/>
          </a:p>
          <a:p>
            <a:r>
              <a:rPr lang="he-IL" dirty="0"/>
              <a:t>תוכנת מחשב</a:t>
            </a:r>
          </a:p>
        </p:txBody>
      </p:sp>
    </p:spTree>
    <p:extLst>
      <p:ext uri="{BB962C8B-B14F-4D97-AF65-F5344CB8AC3E}">
        <p14:creationId xmlns:p14="http://schemas.microsoft.com/office/powerpoint/2010/main" val="4289085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9545</TotalTime>
  <Words>371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Verdana</vt:lpstr>
      <vt:lpstr>Wingdings 2</vt:lpstr>
      <vt:lpstr>Aspect</vt:lpstr>
      <vt:lpstr>המפתח</vt:lpstr>
      <vt:lpstr>הכסף מדבר , הכסף מדבר ....</vt:lpstr>
      <vt:lpstr>מערכת הניסוי</vt:lpstr>
      <vt:lpstr>הוראות הניסוי</vt:lpstr>
      <vt:lpstr>בסיום הניסוי</vt:lpstr>
      <vt:lpstr>הסבר מדעי</vt:lpstr>
      <vt:lpstr>שלב ב-  חמצון חיזור:</vt:lpstr>
      <vt:lpstr>מעקב אחר עוצמת הצבע</vt:lpstr>
      <vt:lpstr>מעקב אחרי הצבע</vt:lpstr>
      <vt:lpstr>מעקב יותר כמותי</vt:lpstr>
      <vt:lpstr>סרגל הכלים של התוכנה</vt:lpstr>
      <vt:lpstr>מדדים כמותיים לעוצמת הצבע האפור</vt:lpstr>
      <vt:lpstr>הצעות לשאלות חקר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הערכת תלמידים</dc:title>
  <dc:creator>Windows User</dc:creator>
  <cp:lastModifiedBy>Shelly Livne</cp:lastModifiedBy>
  <cp:revision>47</cp:revision>
  <dcterms:created xsi:type="dcterms:W3CDTF">2014-11-19T16:41:28Z</dcterms:created>
  <dcterms:modified xsi:type="dcterms:W3CDTF">2025-04-01T09:10:41Z</dcterms:modified>
</cp:coreProperties>
</file>