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</p:sldMasterIdLst>
  <p:notesMasterIdLst>
    <p:notesMasterId r:id="rId17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70" r:id="rId11"/>
    <p:sldId id="256" r:id="rId12"/>
    <p:sldId id="264" r:id="rId13"/>
    <p:sldId id="271" r:id="rId14"/>
    <p:sldId id="268" r:id="rId15"/>
    <p:sldId id="265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660033"/>
    <a:srgbClr val="CC0099"/>
    <a:srgbClr val="00003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0104" autoAdjust="0"/>
  </p:normalViewPr>
  <p:slideViewPr>
    <p:cSldViewPr>
      <p:cViewPr varScale="1">
        <p:scale>
          <a:sx n="72" d="100"/>
          <a:sy n="72" d="100"/>
        </p:scale>
        <p:origin x="60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9EA33-65E2-449D-8296-E0465C96C16C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E7AA1D-29A6-4F2B-8CD0-189D040FE70A}">
      <dgm:prSet custT="1"/>
      <dgm:spPr/>
      <dgm:t>
        <a:bodyPr/>
        <a:lstStyle/>
        <a:p>
          <a:pPr algn="ctr"/>
          <a:r>
            <a:rPr lang="he-IL" sz="2000" b="1" dirty="0"/>
            <a:t>בתוך עלי הכרוב יש קבוצה של חומרים שנקראת             </a:t>
          </a:r>
          <a:r>
            <a:rPr lang="he-IL" sz="2800" b="1" dirty="0" err="1"/>
            <a:t>אנתוציאנינים</a:t>
          </a:r>
          <a:endParaRPr lang="en-US" sz="2800" dirty="0"/>
        </a:p>
      </dgm:t>
    </dgm:pt>
    <dgm:pt modelId="{F8976097-2C31-4B11-8309-F6981A2BF451}" type="parTrans" cxnId="{F5B1ED6C-8447-4F9A-A84B-3A78FF3EDA22}">
      <dgm:prSet/>
      <dgm:spPr/>
      <dgm:t>
        <a:bodyPr/>
        <a:lstStyle/>
        <a:p>
          <a:endParaRPr lang="en-US"/>
        </a:p>
      </dgm:t>
    </dgm:pt>
    <dgm:pt modelId="{08450B7D-634F-489F-9C93-917AD31C18F8}" type="sibTrans" cxnId="{F5B1ED6C-8447-4F9A-A84B-3A78FF3EDA22}">
      <dgm:prSet/>
      <dgm:spPr/>
      <dgm:t>
        <a:bodyPr/>
        <a:lstStyle/>
        <a:p>
          <a:endParaRPr lang="en-US"/>
        </a:p>
      </dgm:t>
    </dgm:pt>
    <dgm:pt modelId="{A74B1283-3F3E-48C9-BB6D-2355075EDB76}">
      <dgm:prSet/>
      <dgm:spPr/>
      <dgm:t>
        <a:bodyPr/>
        <a:lstStyle/>
        <a:p>
          <a:pPr algn="r">
            <a:lnSpc>
              <a:spcPct val="150000"/>
            </a:lnSpc>
          </a:pPr>
          <a:r>
            <a:rPr lang="he-IL" b="1" dirty="0" err="1"/>
            <a:t>האנתוציאנין</a:t>
          </a:r>
          <a:r>
            <a:rPr lang="he-IL" b="1" dirty="0"/>
            <a:t> מגיב כימית באופן שונה לחומצות ולבסיסים, כשלכל תוצר של תגובה יש צבע אופייני שונה. </a:t>
          </a:r>
          <a:endParaRPr lang="en-US" dirty="0"/>
        </a:p>
      </dgm:t>
    </dgm:pt>
    <dgm:pt modelId="{A539F02F-6D39-4456-B7B5-DF9998F431A0}" type="parTrans" cxnId="{C02A56E8-8772-46AD-9D7E-4B0ADE62673E}">
      <dgm:prSet/>
      <dgm:spPr/>
      <dgm:t>
        <a:bodyPr/>
        <a:lstStyle/>
        <a:p>
          <a:endParaRPr lang="en-US"/>
        </a:p>
      </dgm:t>
    </dgm:pt>
    <dgm:pt modelId="{2B4002E0-88CE-4DE7-850C-4B0C043361B0}" type="sibTrans" cxnId="{C02A56E8-8772-46AD-9D7E-4B0ADE62673E}">
      <dgm:prSet/>
      <dgm:spPr/>
      <dgm:t>
        <a:bodyPr/>
        <a:lstStyle/>
        <a:p>
          <a:endParaRPr lang="en-US"/>
        </a:p>
      </dgm:t>
    </dgm:pt>
    <dgm:pt modelId="{9F3001EB-1C5D-4B79-BBA2-3B720EBF1FAC}">
      <dgm:prSet/>
      <dgm:spPr/>
      <dgm:t>
        <a:bodyPr/>
        <a:lstStyle/>
        <a:p>
          <a:pPr>
            <a:lnSpc>
              <a:spcPct val="150000"/>
            </a:lnSpc>
          </a:pPr>
          <a:r>
            <a:rPr lang="he-IL" b="1" dirty="0"/>
            <a:t>למשל: </a:t>
          </a:r>
          <a:r>
            <a:rPr lang="he-IL" b="1" dirty="0" err="1">
              <a:solidFill>
                <a:srgbClr val="7030A0"/>
              </a:solidFill>
            </a:rPr>
            <a:t>אנתוציאנין</a:t>
          </a:r>
          <a:r>
            <a:rPr lang="he-IL" b="1" dirty="0">
              <a:solidFill>
                <a:srgbClr val="7030A0"/>
              </a:solidFill>
            </a:rPr>
            <a:t> סגול + חומצה </a:t>
          </a:r>
          <a:r>
            <a:rPr lang="he-IL" b="1" dirty="0"/>
            <a:t>--&gt; תוצר בצבע </a:t>
          </a:r>
          <a:r>
            <a:rPr lang="he-IL" b="1" dirty="0">
              <a:solidFill>
                <a:srgbClr val="C00000"/>
              </a:solidFill>
            </a:rPr>
            <a:t>אדום</a:t>
          </a:r>
          <a:r>
            <a:rPr lang="he-IL" b="1" dirty="0"/>
            <a:t>.</a:t>
          </a:r>
          <a:br>
            <a:rPr lang="he-IL" b="1" dirty="0"/>
          </a:br>
          <a:r>
            <a:rPr lang="he-IL" b="1" dirty="0"/>
            <a:t>או </a:t>
          </a:r>
          <a:r>
            <a:rPr lang="he-IL" b="1" dirty="0" err="1">
              <a:solidFill>
                <a:srgbClr val="7030A0"/>
              </a:solidFill>
            </a:rPr>
            <a:t>אנתוציאנין</a:t>
          </a:r>
          <a:r>
            <a:rPr lang="he-IL" b="1" dirty="0">
              <a:solidFill>
                <a:srgbClr val="7030A0"/>
              </a:solidFill>
            </a:rPr>
            <a:t> סגול + בסיס </a:t>
          </a:r>
          <a:r>
            <a:rPr lang="he-IL" b="1" dirty="0"/>
            <a:t>--&gt; תוצר בצבע </a:t>
          </a:r>
          <a:r>
            <a:rPr lang="he-IL" b="1" dirty="0">
              <a:solidFill>
                <a:srgbClr val="00B050"/>
              </a:solidFill>
            </a:rPr>
            <a:t>ירוק</a:t>
          </a:r>
          <a:r>
            <a:rPr lang="he-IL" b="1" dirty="0"/>
            <a:t>.</a:t>
          </a:r>
          <a:endParaRPr lang="en-US" dirty="0"/>
        </a:p>
      </dgm:t>
    </dgm:pt>
    <dgm:pt modelId="{46FBA34C-5739-498F-A413-6A3C11518D45}" type="parTrans" cxnId="{5D87A374-F5D5-45C6-AA23-E6B5874A730D}">
      <dgm:prSet/>
      <dgm:spPr/>
      <dgm:t>
        <a:bodyPr/>
        <a:lstStyle/>
        <a:p>
          <a:endParaRPr lang="en-US"/>
        </a:p>
      </dgm:t>
    </dgm:pt>
    <dgm:pt modelId="{E9596FD8-B385-487D-BB71-3667C6616618}" type="sibTrans" cxnId="{5D87A374-F5D5-45C6-AA23-E6B5874A730D}">
      <dgm:prSet/>
      <dgm:spPr/>
      <dgm:t>
        <a:bodyPr/>
        <a:lstStyle/>
        <a:p>
          <a:endParaRPr lang="en-US"/>
        </a:p>
      </dgm:t>
    </dgm:pt>
    <dgm:pt modelId="{148E7DCE-CBDF-401B-B94F-4558E396DA43}" type="pres">
      <dgm:prSet presAssocID="{9609EA33-65E2-449D-8296-E0465C96C16C}" presName="outerComposite" presStyleCnt="0">
        <dgm:presLayoutVars>
          <dgm:chMax val="5"/>
          <dgm:dir/>
          <dgm:resizeHandles val="exact"/>
        </dgm:presLayoutVars>
      </dgm:prSet>
      <dgm:spPr/>
    </dgm:pt>
    <dgm:pt modelId="{89EADB4C-AFC4-44DB-AC07-1A0882B4C252}" type="pres">
      <dgm:prSet presAssocID="{9609EA33-65E2-449D-8296-E0465C96C16C}" presName="dummyMaxCanvas" presStyleCnt="0">
        <dgm:presLayoutVars/>
      </dgm:prSet>
      <dgm:spPr/>
    </dgm:pt>
    <dgm:pt modelId="{F9111410-AB84-4720-96A0-C503940B50EB}" type="pres">
      <dgm:prSet presAssocID="{9609EA33-65E2-449D-8296-E0465C96C16C}" presName="ThreeNodes_1" presStyleLbl="node1" presStyleIdx="0" presStyleCnt="3">
        <dgm:presLayoutVars>
          <dgm:bulletEnabled val="1"/>
        </dgm:presLayoutVars>
      </dgm:prSet>
      <dgm:spPr/>
    </dgm:pt>
    <dgm:pt modelId="{918630D0-5482-4E88-A615-CB24FA0809CD}" type="pres">
      <dgm:prSet presAssocID="{9609EA33-65E2-449D-8296-E0465C96C16C}" presName="ThreeNodes_2" presStyleLbl="node1" presStyleIdx="1" presStyleCnt="3">
        <dgm:presLayoutVars>
          <dgm:bulletEnabled val="1"/>
        </dgm:presLayoutVars>
      </dgm:prSet>
      <dgm:spPr/>
    </dgm:pt>
    <dgm:pt modelId="{39F49CF9-1F6B-4ACD-8BBB-FCD2963B77EA}" type="pres">
      <dgm:prSet presAssocID="{9609EA33-65E2-449D-8296-E0465C96C16C}" presName="ThreeNodes_3" presStyleLbl="node1" presStyleIdx="2" presStyleCnt="3" custScaleX="117647">
        <dgm:presLayoutVars>
          <dgm:bulletEnabled val="1"/>
        </dgm:presLayoutVars>
      </dgm:prSet>
      <dgm:spPr/>
    </dgm:pt>
    <dgm:pt modelId="{348129E4-731D-42EF-812C-379C506BE125}" type="pres">
      <dgm:prSet presAssocID="{9609EA33-65E2-449D-8296-E0465C96C16C}" presName="ThreeConn_1-2" presStyleLbl="fgAccFollowNode1" presStyleIdx="0" presStyleCnt="2">
        <dgm:presLayoutVars>
          <dgm:bulletEnabled val="1"/>
        </dgm:presLayoutVars>
      </dgm:prSet>
      <dgm:spPr/>
    </dgm:pt>
    <dgm:pt modelId="{599A8A48-8C7B-4546-8413-0B3FBC89994E}" type="pres">
      <dgm:prSet presAssocID="{9609EA33-65E2-449D-8296-E0465C96C16C}" presName="ThreeConn_2-3" presStyleLbl="fgAccFollowNode1" presStyleIdx="1" presStyleCnt="2">
        <dgm:presLayoutVars>
          <dgm:bulletEnabled val="1"/>
        </dgm:presLayoutVars>
      </dgm:prSet>
      <dgm:spPr/>
    </dgm:pt>
    <dgm:pt modelId="{9586CE8E-3301-4EFA-84D9-7E0FB6B1646E}" type="pres">
      <dgm:prSet presAssocID="{9609EA33-65E2-449D-8296-E0465C96C16C}" presName="ThreeNodes_1_text" presStyleLbl="node1" presStyleIdx="2" presStyleCnt="3">
        <dgm:presLayoutVars>
          <dgm:bulletEnabled val="1"/>
        </dgm:presLayoutVars>
      </dgm:prSet>
      <dgm:spPr/>
    </dgm:pt>
    <dgm:pt modelId="{02818CDB-6661-45D4-8BE2-D09119E4D914}" type="pres">
      <dgm:prSet presAssocID="{9609EA33-65E2-449D-8296-E0465C96C16C}" presName="ThreeNodes_2_text" presStyleLbl="node1" presStyleIdx="2" presStyleCnt="3">
        <dgm:presLayoutVars>
          <dgm:bulletEnabled val="1"/>
        </dgm:presLayoutVars>
      </dgm:prSet>
      <dgm:spPr/>
    </dgm:pt>
    <dgm:pt modelId="{C95891F2-29B9-4384-91D9-34748986287E}" type="pres">
      <dgm:prSet presAssocID="{9609EA33-65E2-449D-8296-E0465C96C16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EDCC203-9070-479D-96AA-FF4583FAB80B}" type="presOf" srcId="{08450B7D-634F-489F-9C93-917AD31C18F8}" destId="{348129E4-731D-42EF-812C-379C506BE125}" srcOrd="0" destOrd="0" presId="urn:microsoft.com/office/officeart/2005/8/layout/vProcess5"/>
    <dgm:cxn modelId="{B47BDD06-AF2C-486C-89A5-8452B8C33ADF}" type="presOf" srcId="{A74B1283-3F3E-48C9-BB6D-2355075EDB76}" destId="{02818CDB-6661-45D4-8BE2-D09119E4D914}" srcOrd="1" destOrd="0" presId="urn:microsoft.com/office/officeart/2005/8/layout/vProcess5"/>
    <dgm:cxn modelId="{803F2A0A-7E6B-4C55-BC96-47866158A161}" type="presOf" srcId="{BFE7AA1D-29A6-4F2B-8CD0-189D040FE70A}" destId="{F9111410-AB84-4720-96A0-C503940B50EB}" srcOrd="0" destOrd="0" presId="urn:microsoft.com/office/officeart/2005/8/layout/vProcess5"/>
    <dgm:cxn modelId="{2CE2630D-EDBC-475F-AB32-0FC75014526E}" type="presOf" srcId="{9609EA33-65E2-449D-8296-E0465C96C16C}" destId="{148E7DCE-CBDF-401B-B94F-4558E396DA43}" srcOrd="0" destOrd="0" presId="urn:microsoft.com/office/officeart/2005/8/layout/vProcess5"/>
    <dgm:cxn modelId="{76504447-D7F7-4F8E-92FB-BAC305CC1D64}" type="presOf" srcId="{A74B1283-3F3E-48C9-BB6D-2355075EDB76}" destId="{918630D0-5482-4E88-A615-CB24FA0809CD}" srcOrd="0" destOrd="0" presId="urn:microsoft.com/office/officeart/2005/8/layout/vProcess5"/>
    <dgm:cxn modelId="{E3A3E449-1ADE-4367-A454-E124B798B295}" type="presOf" srcId="{2B4002E0-88CE-4DE7-850C-4B0C043361B0}" destId="{599A8A48-8C7B-4546-8413-0B3FBC89994E}" srcOrd="0" destOrd="0" presId="urn:microsoft.com/office/officeart/2005/8/layout/vProcess5"/>
    <dgm:cxn modelId="{F5B1ED6C-8447-4F9A-A84B-3A78FF3EDA22}" srcId="{9609EA33-65E2-449D-8296-E0465C96C16C}" destId="{BFE7AA1D-29A6-4F2B-8CD0-189D040FE70A}" srcOrd="0" destOrd="0" parTransId="{F8976097-2C31-4B11-8309-F6981A2BF451}" sibTransId="{08450B7D-634F-489F-9C93-917AD31C18F8}"/>
    <dgm:cxn modelId="{67C50E54-9219-4951-9A8B-4EA94515909B}" type="presOf" srcId="{BFE7AA1D-29A6-4F2B-8CD0-189D040FE70A}" destId="{9586CE8E-3301-4EFA-84D9-7E0FB6B1646E}" srcOrd="1" destOrd="0" presId="urn:microsoft.com/office/officeart/2005/8/layout/vProcess5"/>
    <dgm:cxn modelId="{5D87A374-F5D5-45C6-AA23-E6B5874A730D}" srcId="{9609EA33-65E2-449D-8296-E0465C96C16C}" destId="{9F3001EB-1C5D-4B79-BBA2-3B720EBF1FAC}" srcOrd="2" destOrd="0" parTransId="{46FBA34C-5739-498F-A413-6A3C11518D45}" sibTransId="{E9596FD8-B385-487D-BB71-3667C6616618}"/>
    <dgm:cxn modelId="{F9237277-58E6-41D6-B9A8-75F035B2EFFA}" type="presOf" srcId="{9F3001EB-1C5D-4B79-BBA2-3B720EBF1FAC}" destId="{C95891F2-29B9-4384-91D9-34748986287E}" srcOrd="1" destOrd="0" presId="urn:microsoft.com/office/officeart/2005/8/layout/vProcess5"/>
    <dgm:cxn modelId="{1E585CB9-4E03-4478-B707-914A0E1FF3F0}" type="presOf" srcId="{9F3001EB-1C5D-4B79-BBA2-3B720EBF1FAC}" destId="{39F49CF9-1F6B-4ACD-8BBB-FCD2963B77EA}" srcOrd="0" destOrd="0" presId="urn:microsoft.com/office/officeart/2005/8/layout/vProcess5"/>
    <dgm:cxn modelId="{C02A56E8-8772-46AD-9D7E-4B0ADE62673E}" srcId="{9609EA33-65E2-449D-8296-E0465C96C16C}" destId="{A74B1283-3F3E-48C9-BB6D-2355075EDB76}" srcOrd="1" destOrd="0" parTransId="{A539F02F-6D39-4456-B7B5-DF9998F431A0}" sibTransId="{2B4002E0-88CE-4DE7-850C-4B0C043361B0}"/>
    <dgm:cxn modelId="{D67A70B5-1B54-4C7C-AE1C-DC2EA4BD5E77}" type="presParOf" srcId="{148E7DCE-CBDF-401B-B94F-4558E396DA43}" destId="{89EADB4C-AFC4-44DB-AC07-1A0882B4C252}" srcOrd="0" destOrd="0" presId="urn:microsoft.com/office/officeart/2005/8/layout/vProcess5"/>
    <dgm:cxn modelId="{5133E224-92EA-4121-95C4-3C86F8F59549}" type="presParOf" srcId="{148E7DCE-CBDF-401B-B94F-4558E396DA43}" destId="{F9111410-AB84-4720-96A0-C503940B50EB}" srcOrd="1" destOrd="0" presId="urn:microsoft.com/office/officeart/2005/8/layout/vProcess5"/>
    <dgm:cxn modelId="{C3A05C74-8A3A-461F-AFFF-B116A8CED7EA}" type="presParOf" srcId="{148E7DCE-CBDF-401B-B94F-4558E396DA43}" destId="{918630D0-5482-4E88-A615-CB24FA0809CD}" srcOrd="2" destOrd="0" presId="urn:microsoft.com/office/officeart/2005/8/layout/vProcess5"/>
    <dgm:cxn modelId="{B579016D-5508-4FF9-B200-BB159CC52591}" type="presParOf" srcId="{148E7DCE-CBDF-401B-B94F-4558E396DA43}" destId="{39F49CF9-1F6B-4ACD-8BBB-FCD2963B77EA}" srcOrd="3" destOrd="0" presId="urn:microsoft.com/office/officeart/2005/8/layout/vProcess5"/>
    <dgm:cxn modelId="{520A8BC1-AD92-434D-BFB8-C7AA822FBA77}" type="presParOf" srcId="{148E7DCE-CBDF-401B-B94F-4558E396DA43}" destId="{348129E4-731D-42EF-812C-379C506BE125}" srcOrd="4" destOrd="0" presId="urn:microsoft.com/office/officeart/2005/8/layout/vProcess5"/>
    <dgm:cxn modelId="{24BF794E-DC26-4D02-9B60-A80AB6C10641}" type="presParOf" srcId="{148E7DCE-CBDF-401B-B94F-4558E396DA43}" destId="{599A8A48-8C7B-4546-8413-0B3FBC89994E}" srcOrd="5" destOrd="0" presId="urn:microsoft.com/office/officeart/2005/8/layout/vProcess5"/>
    <dgm:cxn modelId="{F22C4283-EBB6-4682-91A0-50C38B58D22A}" type="presParOf" srcId="{148E7DCE-CBDF-401B-B94F-4558E396DA43}" destId="{9586CE8E-3301-4EFA-84D9-7E0FB6B1646E}" srcOrd="6" destOrd="0" presId="urn:microsoft.com/office/officeart/2005/8/layout/vProcess5"/>
    <dgm:cxn modelId="{A47ED7CA-02A6-43A1-BEDC-8511AEF783C6}" type="presParOf" srcId="{148E7DCE-CBDF-401B-B94F-4558E396DA43}" destId="{02818CDB-6661-45D4-8BE2-D09119E4D914}" srcOrd="7" destOrd="0" presId="urn:microsoft.com/office/officeart/2005/8/layout/vProcess5"/>
    <dgm:cxn modelId="{F6BB8B8D-598E-422E-9ED9-92BB31A3FE0E}" type="presParOf" srcId="{148E7DCE-CBDF-401B-B94F-4558E396DA43}" destId="{C95891F2-29B9-4384-91D9-34748986287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11410-AB84-4720-96A0-C503940B50EB}">
      <dsp:nvSpPr>
        <dsp:cNvPr id="0" name=""/>
        <dsp:cNvSpPr/>
      </dsp:nvSpPr>
      <dsp:spPr>
        <a:xfrm>
          <a:off x="-295750" y="0"/>
          <a:ext cx="6703695" cy="1103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בתוך עלי הכרוב יש קבוצה של חומרים שנקראת             </a:t>
          </a:r>
          <a:r>
            <a:rPr lang="he-IL" sz="2800" b="1" kern="1200" dirty="0" err="1"/>
            <a:t>אנתוציאנינים</a:t>
          </a:r>
          <a:endParaRPr lang="en-US" sz="2800" kern="1200" dirty="0"/>
        </a:p>
      </dsp:txBody>
      <dsp:txXfrm>
        <a:off x="-263444" y="32306"/>
        <a:ext cx="5513470" cy="1038389"/>
      </dsp:txXfrm>
    </dsp:sp>
    <dsp:sp modelId="{918630D0-5482-4E88-A615-CB24FA0809CD}">
      <dsp:nvSpPr>
        <dsp:cNvPr id="0" name=""/>
        <dsp:cNvSpPr/>
      </dsp:nvSpPr>
      <dsp:spPr>
        <a:xfrm>
          <a:off x="295752" y="1286834"/>
          <a:ext cx="6703695" cy="1103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 err="1"/>
            <a:t>האנתוציאנין</a:t>
          </a:r>
          <a:r>
            <a:rPr lang="he-IL" sz="1800" b="1" kern="1200" dirty="0"/>
            <a:t> מגיב כימית באופן שונה לחומצות ולבסיסים, כשלכל תוצר של תגובה יש צבע אופייני שונה. </a:t>
          </a:r>
          <a:endParaRPr lang="en-US" sz="1800" kern="1200" dirty="0"/>
        </a:p>
      </dsp:txBody>
      <dsp:txXfrm>
        <a:off x="328058" y="1319140"/>
        <a:ext cx="5330629" cy="1038389"/>
      </dsp:txXfrm>
    </dsp:sp>
    <dsp:sp modelId="{39F49CF9-1F6B-4ACD-8BBB-FCD2963B77EA}">
      <dsp:nvSpPr>
        <dsp:cNvPr id="0" name=""/>
        <dsp:cNvSpPr/>
      </dsp:nvSpPr>
      <dsp:spPr>
        <a:xfrm>
          <a:off x="295754" y="2573669"/>
          <a:ext cx="7886696" cy="1103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למשל: </a:t>
          </a:r>
          <a:r>
            <a:rPr lang="he-IL" sz="1800" b="1" kern="1200" dirty="0" err="1">
              <a:solidFill>
                <a:srgbClr val="7030A0"/>
              </a:solidFill>
            </a:rPr>
            <a:t>אנתוציאנין</a:t>
          </a:r>
          <a:r>
            <a:rPr lang="he-IL" sz="1800" b="1" kern="1200" dirty="0">
              <a:solidFill>
                <a:srgbClr val="7030A0"/>
              </a:solidFill>
            </a:rPr>
            <a:t> סגול + חומצה </a:t>
          </a:r>
          <a:r>
            <a:rPr lang="he-IL" sz="1800" b="1" kern="1200" dirty="0"/>
            <a:t>--&gt; תוצר בצבע </a:t>
          </a:r>
          <a:r>
            <a:rPr lang="he-IL" sz="1800" b="1" kern="1200" dirty="0">
              <a:solidFill>
                <a:srgbClr val="C00000"/>
              </a:solidFill>
            </a:rPr>
            <a:t>אדום</a:t>
          </a:r>
          <a:r>
            <a:rPr lang="he-IL" sz="1800" b="1" kern="1200" dirty="0"/>
            <a:t>.</a:t>
          </a:r>
          <a:br>
            <a:rPr lang="he-IL" sz="1800" b="1" kern="1200" dirty="0"/>
          </a:br>
          <a:r>
            <a:rPr lang="he-IL" sz="1800" b="1" kern="1200" dirty="0"/>
            <a:t>או </a:t>
          </a:r>
          <a:r>
            <a:rPr lang="he-IL" sz="1800" b="1" kern="1200" dirty="0" err="1">
              <a:solidFill>
                <a:srgbClr val="7030A0"/>
              </a:solidFill>
            </a:rPr>
            <a:t>אנתוציאנין</a:t>
          </a:r>
          <a:r>
            <a:rPr lang="he-IL" sz="1800" b="1" kern="1200" dirty="0">
              <a:solidFill>
                <a:srgbClr val="7030A0"/>
              </a:solidFill>
            </a:rPr>
            <a:t> סגול + בסיס </a:t>
          </a:r>
          <a:r>
            <a:rPr lang="he-IL" sz="1800" b="1" kern="1200" dirty="0"/>
            <a:t>--&gt; תוצר בצבע </a:t>
          </a:r>
          <a:r>
            <a:rPr lang="he-IL" sz="1800" b="1" kern="1200" dirty="0">
              <a:solidFill>
                <a:srgbClr val="00B050"/>
              </a:solidFill>
            </a:rPr>
            <a:t>ירוק</a:t>
          </a:r>
          <a:r>
            <a:rPr lang="he-IL" sz="1800" b="1" kern="1200" dirty="0"/>
            <a:t>.</a:t>
          </a:r>
          <a:endParaRPr lang="en-US" sz="1800" kern="1200" dirty="0"/>
        </a:p>
      </dsp:txBody>
      <dsp:txXfrm>
        <a:off x="328060" y="2605975"/>
        <a:ext cx="6282727" cy="1038389"/>
      </dsp:txXfrm>
    </dsp:sp>
    <dsp:sp modelId="{348129E4-731D-42EF-812C-379C506BE125}">
      <dsp:nvSpPr>
        <dsp:cNvPr id="0" name=""/>
        <dsp:cNvSpPr/>
      </dsp:nvSpPr>
      <dsp:spPr>
        <a:xfrm>
          <a:off x="5690993" y="836442"/>
          <a:ext cx="716950" cy="71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852307" y="836442"/>
        <a:ext cx="394322" cy="539505"/>
      </dsp:txXfrm>
    </dsp:sp>
    <dsp:sp modelId="{599A8A48-8C7B-4546-8413-0B3FBC89994E}">
      <dsp:nvSpPr>
        <dsp:cNvPr id="0" name=""/>
        <dsp:cNvSpPr/>
      </dsp:nvSpPr>
      <dsp:spPr>
        <a:xfrm>
          <a:off x="6282496" y="2115924"/>
          <a:ext cx="716950" cy="716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443810" y="2115924"/>
        <a:ext cx="394322" cy="539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EAD516-1395-40F7-8728-1DDB017197A5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3CF1C3-AFCD-4249-9C2A-3AF8553EAB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269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F1C3-AFCD-4249-9C2A-3AF8553EABA2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78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CF1C3-AFCD-4249-9C2A-3AF8553EABA2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27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CF1C3-AFCD-4249-9C2A-3AF8553EABA2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6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BE097A-A686-4209-9E77-8B725863F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8401B2C-647F-4394-8D9A-CD98C3C5A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F831709-A370-4A04-ABD7-C4DFC080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3A2016-8CC8-4FBD-9755-E1E1C84D8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5197546-01B1-4CEC-84AC-856A2326F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530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3C30D83-C00A-444E-9ABC-CAF646213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FC7DDA8-E8AE-44BE-AD95-9BE23E051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13D5EF2-2352-4823-A4E9-662B33FB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62E8135-A856-4C88-91E6-D606CF1E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42B177-8C39-4C08-934D-3C04D277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952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ADDC670-790C-4313-AD7C-5D9E4F630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7EED373-0FE0-489C-9E1B-ABBD6894E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7D3CDEF-DAF1-4B17-8DFB-C3A448B3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FF98E3-F9EC-46E9-92A1-DB9BD137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CBFFCDC-1D54-45B9-BB65-E3B6B37B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4076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5ED10B-C754-4213-B58E-D6897E74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77F9972-35A8-4CE3-9434-9C02BAE0B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E15B281-4C62-4498-85C1-9A0B1A82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3C3779A-2DF3-49EA-B16B-AC7291029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B69D0B1-F88A-4C1B-825B-20505464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452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101AFC5-0C9C-47E8-BDCA-D583220E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F29B0E7-1AAE-4449-90AB-AFCC1322A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399484-85B8-4C6D-893C-3EF964FD6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666167F-0459-44D6-B5AB-FA480856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1BDF025-45DE-4D37-9F23-CE49C295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1822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0BC770-2A1D-4B6C-84CB-955B2A86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AC1534-C509-47C3-9156-8CB775748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4FBF752-E546-4E49-AAFF-205D4CD7B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3785F4A-E473-46A8-B346-842BAD2A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74B4E17-D66D-4C20-B22F-10D94A44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52C4CEC-ABDB-4B20-B8B0-4E75AB9D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703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D85C65-D0E4-45CF-B19F-86F2399F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3CFF146-05C9-4FCA-9969-FC329FBC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FA96FD3-E812-4619-B31C-895996CC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DFBB9A0-4A7F-491E-816C-A2F193B57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0684892-1F19-4F4C-9E1E-8643D0EB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CB6C23D-9C6B-413C-BF95-E5C8DE6BB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CB7DA74-F5DA-4FAA-A197-5223614C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0D28EA9-C33E-4165-8E0A-B8911C32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95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BC41EE-6959-497B-9039-16D0CCED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ABF2BF3-B582-4A96-95A8-9638BE83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8BBB070-87BA-4F13-8C98-B0B2F52B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BC55592-C8CB-4E3D-A35B-FAD4B031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250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590E2FF-66AA-4781-A5C0-E3938339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9AD7BC2-87A4-4A1E-8FB2-CF4B0E5B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CE13F0C-45F3-4097-9EA2-52D80F26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26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1936B2B-33A6-4DBF-9406-51011C32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016221-4643-43FC-BE11-B1BBCF98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94B9C5C-9366-4545-BDE9-700D005EF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2AE55C-E52E-4A34-BAF1-F17854D9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9388983-D87B-4049-842A-6FB88151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AAF959F-B0DE-4EED-90C5-0B2B27E7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452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D294B9-AC84-4CC1-B6FE-62A9CDC3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5F930D8-51E3-442E-9AE5-5619B32B3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7095A36-D011-40B9-B59F-FB20937E0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5B6C5EC-3D2A-4998-8A1C-646F3860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36ADC5F-3223-4407-891D-DC4468CB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7F0B8E9-012C-4E32-88F5-9DFDE1B0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933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95241614-0849-469C-9BB1-BEEC778E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A049ACE-AB5E-4C49-86D8-3608C7AD2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48F74D-2E1E-4F26-8904-CB16D2DB1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E5EC-0852-4822-9603-F82E87DA0AAB}" type="datetimeFigureOut">
              <a:rPr lang="he-IL" smtClean="0"/>
              <a:pPr/>
              <a:t>ג'/טבת/תשפ"ו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2EB2CDB-8F4F-47DE-96E9-EAEF87FC3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242AD4A-134C-4B1A-B0E8-BB04310A3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96D4F-4785-4C20-AE84-F845A42ECEA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808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center.weizmann.ac.il/?CategoryID=378&amp;ArticleID=9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nbalskits.com/shop/%D7%9B%D7%93%D7%95%D7%A8%D7%99-%D7%95%D7%A7%D7%95%D7%91%D7%99%D7%95%D7%AA-%D7%92%D7%9C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avidson.weizmann.ac.il/online/scienceathome/&#1511;&#1505;&#1501;-&#1499;&#1512;&#1493;&#1489;-&#1502;&#1513;&#1504;&#1492;-&#1510;&#1489;&#1506;&#1497;&#1501;-&#1488;&#1497;&#1504;&#1491;&#1497;&#1511;&#1496;&#1493;&#1512;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avidson.weizmann.ac.il/videos/online/maagarmada/astrophysics/&#1492;&#1505;&#1508;&#1511;&#1496;&#1512;&#1493;&#1501;-&#1492;&#1488;&#1500;&#1511;&#1496;&#1512;&#1493;-&#1502;&#1490;&#1504;&#1496;&#1497;-&#8211;-&#1502;&#1489;&#1493;&#1488;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4508" y="4521270"/>
            <a:ext cx="1586592" cy="1890204"/>
          </a:xfrm>
          <a:prstGeom prst="rect">
            <a:avLst/>
          </a:prstGeom>
          <a:solidFill>
            <a:srgbClr val="7609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21269"/>
            <a:ext cx="5024434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8454557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5296" y="848715"/>
            <a:ext cx="7508874" cy="2623885"/>
          </a:xfrm>
        </p:spPr>
        <p:txBody>
          <a:bodyPr anchor="ctr">
            <a:normAutofit/>
          </a:bodyPr>
          <a:lstStyle/>
          <a:p>
            <a:r>
              <a:rPr lang="he-IL" sz="6000" b="1" dirty="0">
                <a:solidFill>
                  <a:srgbClr val="FFD243"/>
                </a:solidFill>
              </a:rPr>
              <a:t>חדר בריחה </a:t>
            </a:r>
            <a:br>
              <a:rPr lang="he-IL" sz="6000" b="1" dirty="0">
                <a:solidFill>
                  <a:srgbClr val="FFD243"/>
                </a:solidFill>
              </a:rPr>
            </a:br>
            <a:r>
              <a:rPr lang="he-IL" sz="6000" b="1" dirty="0">
                <a:solidFill>
                  <a:srgbClr val="FFD243"/>
                </a:solidFill>
              </a:rPr>
              <a:t> אור וצבע</a:t>
            </a:r>
            <a:br>
              <a:rPr lang="he-IL" sz="6000" dirty="0">
                <a:solidFill>
                  <a:srgbClr val="FFFFFF"/>
                </a:solidFill>
              </a:rPr>
            </a:br>
            <a:endParaRPr lang="he-IL" sz="6000" dirty="0">
              <a:solidFill>
                <a:srgbClr val="FFFFFF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42900" y="4766838"/>
            <a:ext cx="2489633" cy="1552691"/>
          </a:xfrm>
        </p:spPr>
        <p:txBody>
          <a:bodyPr anchor="ctr">
            <a:normAutofit fontScale="40000" lnSpcReduction="20000"/>
          </a:bodyPr>
          <a:lstStyle/>
          <a:p>
            <a:pPr algn="r">
              <a:lnSpc>
                <a:spcPct val="170000"/>
              </a:lnSpc>
            </a:pPr>
            <a:r>
              <a:rPr lang="he-IL" sz="2300" b="1" dirty="0">
                <a:solidFill>
                  <a:srgbClr val="1B1B1B"/>
                </a:solidFill>
              </a:rPr>
              <a:t>מעובד מתוך הספר </a:t>
            </a:r>
          </a:p>
          <a:p>
            <a:pPr algn="r">
              <a:lnSpc>
                <a:spcPct val="170000"/>
              </a:lnSpc>
            </a:pPr>
            <a:r>
              <a:rPr lang="he-IL" sz="2300" b="1" dirty="0">
                <a:solidFill>
                  <a:srgbClr val="1B1B1B"/>
                </a:solidFill>
              </a:rPr>
              <a:t>"כימיה מכל וחול: מרמת הננו למיקרואלקטרוניקה"</a:t>
            </a:r>
          </a:p>
          <a:p>
            <a:pPr algn="r">
              <a:lnSpc>
                <a:spcPct val="170000"/>
              </a:lnSpc>
            </a:pPr>
            <a:r>
              <a:rPr lang="he-IL" sz="2300" b="1" dirty="0">
                <a:solidFill>
                  <a:srgbClr val="1B1B1B"/>
                </a:solidFill>
              </a:rPr>
              <a:t>הטכניון, יסוד, </a:t>
            </a:r>
            <a:r>
              <a:rPr lang="he-IL" sz="2300" b="1" dirty="0" err="1">
                <a:solidFill>
                  <a:srgbClr val="1B1B1B"/>
                </a:solidFill>
              </a:rPr>
              <a:t>מל"מ</a:t>
            </a:r>
            <a:r>
              <a:rPr lang="he-IL" sz="2300" b="1" dirty="0">
                <a:solidFill>
                  <a:srgbClr val="1B1B1B"/>
                </a:solidFill>
              </a:rPr>
              <a:t> </a:t>
            </a:r>
          </a:p>
          <a:p>
            <a:pPr algn="r">
              <a:lnSpc>
                <a:spcPct val="170000"/>
              </a:lnSpc>
            </a:pPr>
            <a:r>
              <a:rPr lang="he-IL" sz="2300" b="1" dirty="0">
                <a:solidFill>
                  <a:srgbClr val="1B1B1B"/>
                </a:solidFill>
              </a:rPr>
              <a:t>ומצגת של מלכה </a:t>
            </a:r>
            <a:r>
              <a:rPr lang="he-IL" sz="2300" b="1" dirty="0" err="1">
                <a:solidFill>
                  <a:srgbClr val="1B1B1B"/>
                </a:solidFill>
              </a:rPr>
              <a:t>יאיון</a:t>
            </a:r>
            <a:endParaRPr lang="he-IL" sz="2300" b="1" dirty="0">
              <a:solidFill>
                <a:srgbClr val="1B1B1B"/>
              </a:solidFill>
            </a:endParaRPr>
          </a:p>
          <a:p>
            <a:pPr algn="r"/>
            <a:endParaRPr lang="he-IL" dirty="0">
              <a:solidFill>
                <a:srgbClr val="1B1B1B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C045BB6-8FFB-415B-8FE7-3F99A0E2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404" y="2852936"/>
            <a:ext cx="5097766" cy="3173356"/>
          </a:xfrm>
          <a:prstGeom prst="rect">
            <a:avLst/>
          </a:prstGeom>
        </p:spPr>
      </p:pic>
      <p:pic>
        <p:nvPicPr>
          <p:cNvPr id="6" name="תמונה 5" descr="לוגואים">
            <a:extLst>
              <a:ext uri="{FF2B5EF4-FFF2-40B4-BE49-F238E27FC236}">
                <a16:creationId xmlns:a16="http://schemas.microsoft.com/office/drawing/2014/main" id="{35FEE692-CE91-4D9F-A38D-535D123CE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58965"/>
            <a:ext cx="5206435" cy="387561"/>
          </a:xfrm>
          <a:prstGeom prst="rect">
            <a:avLst/>
          </a:prstGeom>
        </p:spPr>
      </p:pic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4" r="37143"/>
          <a:stretch/>
        </p:blipFill>
        <p:spPr bwMode="auto">
          <a:xfrm>
            <a:off x="3923928" y="3283364"/>
            <a:ext cx="3707904" cy="23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1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65326" y="0"/>
            <a:ext cx="6213348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770" y="0"/>
            <a:ext cx="596646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מציין מיקום תוכן 2">
            <a:extLst>
              <a:ext uri="{FF2B5EF4-FFF2-40B4-BE49-F238E27FC236}">
                <a16:creationId xmlns:a16="http://schemas.microsoft.com/office/drawing/2014/main" id="{30AA0912-A619-4635-92B3-A771A39016D6}"/>
              </a:ext>
            </a:extLst>
          </p:cNvPr>
          <p:cNvSpPr txBox="1">
            <a:spLocks/>
          </p:cNvSpPr>
          <p:nvPr/>
        </p:nvSpPr>
        <p:spPr>
          <a:xfrm>
            <a:off x="1676229" y="548680"/>
            <a:ext cx="5791542" cy="5809404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he-IL" sz="2400" b="1" dirty="0">
              <a:ln/>
              <a:solidFill>
                <a:schemeClr val="accent3"/>
              </a:solidFill>
            </a:endParaRP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</a:pPr>
            <a:r>
              <a:rPr lang="he-IL" sz="2400" b="1" dirty="0">
                <a:ln/>
                <a:solidFill>
                  <a:srgbClr val="C00000"/>
                </a:solidFill>
              </a:rPr>
              <a:t>הדיו בעטים מחיקים מכילה צבענים </a:t>
            </a:r>
            <a:r>
              <a:rPr lang="he-IL" sz="2400" b="1" dirty="0" err="1">
                <a:ln/>
                <a:solidFill>
                  <a:srgbClr val="C00000"/>
                </a:solidFill>
              </a:rPr>
              <a:t>תרמוכרומיים</a:t>
            </a:r>
            <a:r>
              <a:rPr lang="he-IL" sz="2400" b="1" dirty="0">
                <a:ln/>
                <a:solidFill>
                  <a:srgbClr val="C00000"/>
                </a:solidFill>
              </a:rPr>
              <a:t> שהם תרכובות אורגניות ,המשנים את המבנה המולקולרי שלהם כתוצאה משינוי טמפרטורות, ועל-ידי כך משתנה גם בליעת האור שלהם והם מחזירים אורכי גל שונים של האור.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sz="1900" b="1" dirty="0">
              <a:ln/>
              <a:solidFill>
                <a:schemeClr val="accent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e-IL" sz="1900" b="1" dirty="0">
              <a:ln/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e-IL" sz="2200" b="1" dirty="0">
              <a:ln/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b="1" dirty="0">
                <a:ln/>
                <a:solidFill>
                  <a:schemeClr val="bg1">
                    <a:lumMod val="75000"/>
                    <a:lumOff val="25000"/>
                  </a:schemeClr>
                </a:solidFill>
              </a:rPr>
              <a:t>האם אתם חושבים שהכתוב יחזור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b="1" dirty="0">
                <a:ln/>
                <a:solidFill>
                  <a:schemeClr val="bg1">
                    <a:lumMod val="75000"/>
                    <a:lumOff val="25000"/>
                  </a:schemeClr>
                </a:solidFill>
              </a:rPr>
              <a:t> כאשר נקרר?</a:t>
            </a:r>
          </a:p>
          <a:p>
            <a:pPr marL="0" indent="0" algn="ctr">
              <a:buNone/>
            </a:pPr>
            <a:r>
              <a:rPr lang="he-IL" dirty="0">
                <a:solidFill>
                  <a:schemeClr val="bg1"/>
                </a:solidFill>
                <a:hlinkClick r:id="rId3"/>
              </a:rPr>
              <a:t>חומרים </a:t>
            </a:r>
            <a:r>
              <a:rPr lang="he-IL" dirty="0" err="1">
                <a:solidFill>
                  <a:schemeClr val="bg1"/>
                </a:solidFill>
                <a:hlinkClick r:id="rId3"/>
              </a:rPr>
              <a:t>תרמוכרומיים</a:t>
            </a:r>
            <a:r>
              <a:rPr lang="he-IL" dirty="0">
                <a:solidFill>
                  <a:schemeClr val="bg1"/>
                </a:solidFill>
                <a:hlinkClick r:id="rId3"/>
              </a:rPr>
              <a:t> - מה זה ואיך זה עובד?</a:t>
            </a:r>
            <a:endParaRPr lang="he-IL" sz="2200" b="1" dirty="0">
              <a:ln/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he-IL" sz="2200" b="1" dirty="0">
              <a:ln/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e-IL" sz="19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BC3E3-4C6B-A4EE-F4AB-172F2EE0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888" y="6420"/>
            <a:ext cx="2630116" cy="1325563"/>
          </a:xfrm>
        </p:spPr>
        <p:txBody>
          <a:bodyPr/>
          <a:lstStyle/>
          <a:p>
            <a:pPr marL="0" indent="0"/>
            <a:r>
              <a:rPr lang="he-IL" sz="3600" b="1" dirty="0">
                <a:ln/>
                <a:solidFill>
                  <a:schemeClr val="bg1">
                    <a:lumMod val="65000"/>
                    <a:lumOff val="35000"/>
                  </a:schemeClr>
                </a:solidFill>
              </a:rPr>
              <a:t>הדיו הנעלם...</a:t>
            </a:r>
          </a:p>
        </p:txBody>
      </p:sp>
      <p:pic>
        <p:nvPicPr>
          <p:cNvPr id="6146" name="Picture 2" descr="עטים צבעונייי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0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7DAB4-5D80-EE9F-4768-30D26487B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6845" y="116631"/>
            <a:ext cx="3970949" cy="65045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B0F0"/>
                </a:solidFill>
              </a:rPr>
              <a:t>כדורים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נעלמים</a:t>
            </a:r>
            <a:r>
              <a:rPr lang="en-US" sz="4800" b="1" dirty="0">
                <a:solidFill>
                  <a:srgbClr val="00B0F0"/>
                </a:solidFill>
              </a:rPr>
              <a:t>:</a:t>
            </a:r>
            <a:endParaRPr lang="en-US" dirty="0"/>
          </a:p>
        </p:txBody>
      </p:sp>
      <p:sp>
        <p:nvSpPr>
          <p:cNvPr id="8196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211960" y="116631"/>
            <a:ext cx="4679629" cy="60465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 defTabSz="914400">
              <a:lnSpc>
                <a:spcPct val="150000"/>
              </a:lnSpc>
              <a:spcBef>
                <a:spcPts val="1000"/>
              </a:spcBef>
            </a:pPr>
            <a:br>
              <a:rPr lang="en-US" sz="2200" kern="1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חומרים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שונים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sz="2200" dirty="0">
                <a:solidFill>
                  <a:schemeClr val="bg1"/>
                </a:solidFill>
              </a:rPr>
              <a:t>שוברים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את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האור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במידה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שונה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כאשר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האור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עובר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דרכם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תכונה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זו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נקראת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מקדם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השבירה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r" defTabSz="914400">
              <a:lnSpc>
                <a:spcPct val="150000"/>
              </a:lnSpc>
              <a:spcBef>
                <a:spcPts val="1000"/>
              </a:spcBef>
            </a:pP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הכדורים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עשויים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מ 99% </a:t>
            </a:r>
            <a:r>
              <a:rPr lang="he-IL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מים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כאשר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ספוגים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לחלוטין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e-IL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en-US" sz="2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r" defTabSz="914400">
              <a:lnSpc>
                <a:spcPct val="150000"/>
              </a:lnSpc>
              <a:spcBef>
                <a:spcPts val="1000"/>
              </a:spcBef>
            </a:pPr>
            <a:r>
              <a:rPr lang="he-IL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במצב זה,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יש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להם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אותו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מקדם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השבירה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כמו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למ</a:t>
            </a:r>
            <a:r>
              <a:rPr lang="he-IL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לכן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אי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אפשר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לראות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את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הכדורים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כאשר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בתוך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המים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r" defTabSz="914400">
              <a:lnSpc>
                <a:spcPct val="150000"/>
              </a:lnSpc>
              <a:spcBef>
                <a:spcPts val="1000"/>
              </a:spcBef>
            </a:pP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למים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ואוויר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יש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מקדמי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שבירה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שונים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ומשום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כך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אפשר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לראות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את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הכדורים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כאשר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הם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מחוץ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למים</a:t>
            </a:r>
            <a:r>
              <a:rPr lang="en-US" sz="2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hlinkClick r:id="rId2"/>
          </p:cNvPr>
          <p:cNvSpPr txBox="1"/>
          <p:nvPr/>
        </p:nvSpPr>
        <p:spPr>
          <a:xfrm>
            <a:off x="0" y="6215231"/>
            <a:ext cx="2608373" cy="362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kern="1200" dirty="0" err="1">
                <a:latin typeface="+mj-lt"/>
                <a:ea typeface="+mj-ea"/>
                <a:cs typeface="+mj-cs"/>
              </a:rPr>
              <a:t>קישור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latin typeface="+mj-lt"/>
                <a:ea typeface="+mj-ea"/>
                <a:cs typeface="+mj-cs"/>
              </a:rPr>
              <a:t>לאתר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latin typeface="+mj-lt"/>
                <a:ea typeface="+mj-ea"/>
                <a:cs typeface="+mj-cs"/>
              </a:rPr>
              <a:t>של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latin typeface="+mj-lt"/>
                <a:ea typeface="+mj-ea"/>
                <a:cs typeface="+mj-cs"/>
              </a:rPr>
              <a:t>ענבל</a:t>
            </a:r>
            <a:r>
              <a:rPr lang="en-US" sz="1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latin typeface="+mj-lt"/>
                <a:ea typeface="+mj-ea"/>
                <a:cs typeface="+mj-cs"/>
              </a:rPr>
              <a:t>ישראל</a:t>
            </a:r>
            <a:endParaRPr lang="en-US" sz="16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כדורי פלסטיק שקופ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778531" cy="38884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573"/>
            <a:ext cx="9143999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he-IL" b="1" dirty="0">
                <a:solidFill>
                  <a:schemeClr val="accent2"/>
                </a:solidFill>
              </a:rPr>
              <a:t>שינוי צבע כתוצאה מתגובה כימית בין חומרים</a:t>
            </a:r>
          </a:p>
        </p:txBody>
      </p:sp>
      <p:graphicFrame>
        <p:nvGraphicFramePr>
          <p:cNvPr id="5" name="מציין מיקום תוכן 2">
            <a:extLst>
              <a:ext uri="{FF2B5EF4-FFF2-40B4-BE49-F238E27FC236}">
                <a16:creationId xmlns:a16="http://schemas.microsoft.com/office/drawing/2014/main" id="{E98AC59A-DA3C-4639-AC61-90309AB2A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921831"/>
              </p:ext>
            </p:extLst>
          </p:nvPr>
        </p:nvGraphicFramePr>
        <p:xfrm>
          <a:off x="628649" y="2492896"/>
          <a:ext cx="7886700" cy="367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44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BD5764-4386-FC69-A9BC-883B90E9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99" y="151546"/>
            <a:ext cx="7886700" cy="1325563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תמיסת כרוב</a:t>
            </a:r>
            <a:endParaRPr lang="en-US" sz="3600" b="1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9FE8B7-8DF7-4F10-8D1F-A17AAD5FF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solidFill>
                  <a:srgbClr val="FFFFFF"/>
                </a:solidFill>
              </a:rPr>
              <a:t>תמיסה של כרוב מאפשרת לנו לדעת לא רק אם חומר הוא בסיס או חומצה, אלא גם את עוצמת החומציות או הבסיסיות שלו.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solidFill>
                  <a:srgbClr val="FFFFFF"/>
                </a:solidFill>
              </a:rPr>
              <a:t> מאחר שמדובר כאן לא רק בחומר אחד אלא במשפחה של חומרים, כל אחד מהם משנה את צבעו בדרגת </a:t>
            </a:r>
            <a:r>
              <a:rPr lang="en-US" sz="2000" b="1" dirty="0">
                <a:solidFill>
                  <a:srgbClr val="FFFFFF"/>
                </a:solidFill>
              </a:rPr>
              <a:t> pH </a:t>
            </a:r>
            <a:r>
              <a:rPr lang="he-IL" sz="2000" b="1" dirty="0">
                <a:solidFill>
                  <a:srgbClr val="FFFFFF"/>
                </a:solidFill>
              </a:rPr>
              <a:t> קצת שונה ואנחנו יכולים לקבל גוונים רבים מאוד. </a:t>
            </a:r>
          </a:p>
          <a:p>
            <a:endParaRPr lang="he-IL" sz="17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F998AD63-B0FF-4BB6-9281-81B0CD802ABD}"/>
              </a:ext>
            </a:extLst>
          </p:cNvPr>
          <p:cNvSpPr txBox="1"/>
          <p:nvPr/>
        </p:nvSpPr>
        <p:spPr>
          <a:xfrm>
            <a:off x="2557717" y="6101726"/>
            <a:ext cx="28083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solidFill>
                  <a:schemeClr val="bg1"/>
                </a:solidFill>
              </a:rPr>
              <a:t>קישור לדוידסון</a:t>
            </a:r>
          </a:p>
        </p:txBody>
      </p:sp>
      <p:pic>
        <p:nvPicPr>
          <p:cNvPr id="1027" name="Picture 3" descr="כוסות עם תמיסת כרוב בצבעים שונ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9" y="692696"/>
            <a:ext cx="49660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94448" y="640263"/>
            <a:ext cx="3915950" cy="134497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he-IL" sz="3500" b="1" dirty="0">
                <a:ln/>
                <a:solidFill>
                  <a:srgbClr val="FFC000"/>
                </a:solidFill>
              </a:rPr>
              <a:t>נוזל במבחנה שינה צבע כתוצאה מנשיפה לתוכו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93927" y="2121763"/>
            <a:ext cx="3926617" cy="37730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1700" dirty="0"/>
              <a:t>פחמן דו חמצני במגע עם מים גורם ליצירת חומצה פחמתית </a:t>
            </a:r>
            <a:r>
              <a:rPr lang="en-GB" sz="1700" dirty="0"/>
              <a:t>H</a:t>
            </a:r>
            <a:r>
              <a:rPr lang="en-GB" sz="1700" baseline="-25000" dirty="0"/>
              <a:t>2</a:t>
            </a:r>
            <a:r>
              <a:rPr lang="en-GB" sz="1700" dirty="0"/>
              <a:t>CO</a:t>
            </a:r>
            <a:r>
              <a:rPr lang="en-GB" sz="1700" baseline="-25000" dirty="0"/>
              <a:t>3</a:t>
            </a:r>
            <a:endParaRPr lang="en-US" sz="1700" dirty="0"/>
          </a:p>
          <a:p>
            <a:pPr>
              <a:lnSpc>
                <a:spcPct val="150000"/>
              </a:lnSpc>
            </a:pPr>
            <a:endParaRPr lang="he-IL" sz="1700" dirty="0"/>
          </a:p>
          <a:p>
            <a:pPr>
              <a:lnSpc>
                <a:spcPct val="150000"/>
              </a:lnSpc>
            </a:pPr>
            <a:r>
              <a:rPr lang="he-IL" sz="1700" dirty="0"/>
              <a:t>פנול אדום הוא אינדיקטור לחומצה / בסיס צבעו </a:t>
            </a:r>
            <a:r>
              <a:rPr lang="he-IL" sz="1700" b="1" dirty="0">
                <a:solidFill>
                  <a:srgbClr val="FF0000"/>
                </a:solidFill>
              </a:rPr>
              <a:t>אדום</a:t>
            </a:r>
            <a:r>
              <a:rPr lang="he-IL" sz="1700" dirty="0"/>
              <a:t> בסביבה ניטרלית ובסיסית , ו</a:t>
            </a:r>
            <a:r>
              <a:rPr lang="he-IL" sz="1700" b="1" dirty="0">
                <a:solidFill>
                  <a:srgbClr val="FFC000"/>
                </a:solidFill>
              </a:rPr>
              <a:t>צהוב</a:t>
            </a:r>
            <a:r>
              <a:rPr lang="he-IL" sz="1700" dirty="0"/>
              <a:t> בסביבה חומצית.</a:t>
            </a:r>
          </a:p>
        </p:txBody>
      </p:sp>
      <p:pic>
        <p:nvPicPr>
          <p:cNvPr id="3074" name="Picture 2" descr="מבחנות בצבע כתום וצהוב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7"/>
          <a:stretch/>
        </p:blipFill>
        <p:spPr bwMode="auto">
          <a:xfrm>
            <a:off x="179512" y="620687"/>
            <a:ext cx="3600400" cy="556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 txBox="1">
            <a:spLocks noGrp="1"/>
          </p:cNvSpPr>
          <p:nvPr>
            <p:ph type="title" idx="4294967295"/>
          </p:nvPr>
        </p:nvSpPr>
        <p:spPr>
          <a:xfrm>
            <a:off x="2843808" y="253328"/>
            <a:ext cx="5359862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חידת הבלון האדום</a:t>
            </a:r>
          </a:p>
        </p:txBody>
      </p:sp>
      <p:sp>
        <p:nvSpPr>
          <p:cNvPr id="32779" name="Rectangle 2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7" y="926172"/>
            <a:ext cx="8207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 eaLnBrk="0" hangingPunct="0"/>
            <a:r>
              <a:rPr lang="he-IL" sz="2400" b="1" dirty="0">
                <a:cs typeface="Tahoma" pitchFamily="34" charset="0"/>
                <a:sym typeface="Wingdings" pitchFamily="2" charset="2"/>
              </a:rPr>
              <a:t>מה יראה המתבונן דרך </a:t>
            </a:r>
            <a:r>
              <a:rPr lang="he-IL" sz="2400" b="1" dirty="0">
                <a:solidFill>
                  <a:srgbClr val="C00000"/>
                </a:solidFill>
                <a:cs typeface="Tahoma" pitchFamily="34" charset="0"/>
                <a:sym typeface="Wingdings" pitchFamily="2" charset="2"/>
              </a:rPr>
              <a:t>פילטר אדום</a:t>
            </a:r>
            <a:r>
              <a:rPr lang="he-IL" sz="2400" b="1" dirty="0">
                <a:cs typeface="Tahoma" pitchFamily="34" charset="0"/>
                <a:sym typeface="Wingdings" pitchFamily="2" charset="2"/>
              </a:rPr>
              <a:t>?</a:t>
            </a:r>
          </a:p>
        </p:txBody>
      </p:sp>
      <p:grpSp>
        <p:nvGrpSpPr>
          <p:cNvPr id="23" name="קבוצה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9459" y="1628800"/>
            <a:ext cx="7785082" cy="5010154"/>
            <a:chOff x="174703" y="1029034"/>
            <a:chExt cx="7785082" cy="5010154"/>
          </a:xfrm>
        </p:grpSpPr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60808">
              <a:off x="1915729" y="1138350"/>
              <a:ext cx="5604875" cy="1876242"/>
            </a:xfrm>
            <a:prstGeom prst="rect">
              <a:avLst/>
            </a:prstGeom>
          </p:spPr>
        </p:pic>
        <p:sp>
          <p:nvSpPr>
            <p:cNvPr id="32770" name="AutoShape 3"/>
            <p:cNvSpPr>
              <a:spLocks noChangeArrowheads="1"/>
            </p:cNvSpPr>
            <p:nvPr/>
          </p:nvSpPr>
          <p:spPr bwMode="auto">
            <a:xfrm>
              <a:off x="4895185" y="2279926"/>
              <a:ext cx="457200" cy="2951163"/>
            </a:xfrm>
            <a:prstGeom prst="flowChartMagneticDisk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he-IL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3014988" y="1029034"/>
              <a:ext cx="4263009" cy="138551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8617" name="Line 9"/>
            <p:cNvSpPr>
              <a:spLocks noChangeShapeType="1"/>
            </p:cNvSpPr>
            <p:nvPr/>
          </p:nvSpPr>
          <p:spPr bwMode="auto">
            <a:xfrm flipV="1">
              <a:off x="5352385" y="2449708"/>
              <a:ext cx="1854678" cy="27508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 flipV="1">
              <a:off x="2979797" y="4470738"/>
              <a:ext cx="4238625" cy="156845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3193574" y="3515936"/>
              <a:ext cx="1930211" cy="440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174703" y="1871663"/>
              <a:ext cx="13668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he-IL" sz="2400" dirty="0">
                  <a:solidFill>
                    <a:srgbClr val="FFFF66"/>
                  </a:solidFill>
                  <a:latin typeface="Times New Roman" pitchFamily="18" charset="0"/>
                  <a:cs typeface="Times New Roman" pitchFamily="18" charset="0"/>
                </a:rPr>
                <a:t>אני רואה</a:t>
              </a:r>
              <a:endParaRPr lang="en-US" sz="2400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593705" y="2333448"/>
              <a:ext cx="711297" cy="2976862"/>
              <a:chOff x="1018208" y="2533377"/>
              <a:chExt cx="659646" cy="2976862"/>
            </a:xfrm>
          </p:grpSpPr>
          <p:sp>
            <p:nvSpPr>
              <p:cNvPr id="68621" name="Rectangle 13"/>
              <p:cNvSpPr>
                <a:spLocks noChangeArrowheads="1"/>
              </p:cNvSpPr>
              <p:nvPr/>
            </p:nvSpPr>
            <p:spPr bwMode="auto">
              <a:xfrm>
                <a:off x="1028984" y="4538490"/>
                <a:ext cx="648869" cy="97174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he-IL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16"/>
              <p:cNvSpPr>
                <a:spLocks noChangeArrowheads="1"/>
              </p:cNvSpPr>
              <p:nvPr/>
            </p:nvSpPr>
            <p:spPr bwMode="auto">
              <a:xfrm>
                <a:off x="1018208" y="2533377"/>
                <a:ext cx="659646" cy="99993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he-IL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0" name="Picture 34" descr="C:\Documents and Settings\Administrator\Local Settings\Temporary Internet Files\Content.IE5\5Z72DJUY\MCDD00933_0000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585990" y="1611685"/>
              <a:ext cx="1911272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קבוצה 7"/>
            <p:cNvGrpSpPr/>
            <p:nvPr/>
          </p:nvGrpSpPr>
          <p:grpSpPr>
            <a:xfrm>
              <a:off x="7218422" y="1659835"/>
              <a:ext cx="741363" cy="3230218"/>
              <a:chOff x="7218422" y="1659835"/>
              <a:chExt cx="741363" cy="3230218"/>
            </a:xfrm>
          </p:grpSpPr>
          <p:sp>
            <p:nvSpPr>
              <p:cNvPr id="32781" name="Rectangle 16"/>
              <p:cNvSpPr>
                <a:spLocks noChangeArrowheads="1"/>
              </p:cNvSpPr>
              <p:nvPr/>
            </p:nvSpPr>
            <p:spPr bwMode="auto">
              <a:xfrm>
                <a:off x="7218422" y="2702356"/>
                <a:ext cx="730449" cy="1102619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he-IL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782" name="Rectangle 16"/>
              <p:cNvSpPr>
                <a:spLocks noChangeArrowheads="1"/>
              </p:cNvSpPr>
              <p:nvPr/>
            </p:nvSpPr>
            <p:spPr bwMode="auto">
              <a:xfrm>
                <a:off x="7218422" y="1659835"/>
                <a:ext cx="741363" cy="1083158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he-IL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מלבן 6"/>
              <p:cNvSpPr/>
              <p:nvPr/>
            </p:nvSpPr>
            <p:spPr>
              <a:xfrm>
                <a:off x="7229337" y="3804617"/>
                <a:ext cx="719534" cy="10854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325" y="3334041"/>
              <a:ext cx="711297" cy="1077964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329244">
              <a:off x="3334792" y="2896032"/>
              <a:ext cx="4018334" cy="420660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9092">
              <a:off x="5385880" y="3824457"/>
              <a:ext cx="1905736" cy="772241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33210" y="60692"/>
            <a:ext cx="7886700" cy="1325563"/>
          </a:xfrm>
        </p:spPr>
        <p:txBody>
          <a:bodyPr>
            <a:normAutofit/>
          </a:bodyPr>
          <a:lstStyle/>
          <a:p>
            <a:r>
              <a:rPr lang="he-IL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האור- קרינה אלקטרומגנטית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30876" y="1724936"/>
            <a:ext cx="3655318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אנרגיית השמש מועברת אל כדור הארץ כקרינה אלקטרומגנטית, שמקורה בתהליכים שונים המתרחשים על פני השמש ובתוכה.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251520" y="6308379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קישור לסרטון בנושא האור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1D2E31B-1AC3-46EE-82A7-EAD9A79CE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88" y="1124744"/>
            <a:ext cx="4719424" cy="47194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93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9612" y="620688"/>
            <a:ext cx="5696891" cy="1019066"/>
          </a:xfrm>
          <a:noFill/>
          <a:effectLst/>
        </p:spPr>
        <p:txBody>
          <a:bodyPr>
            <a:noAutofit/>
          </a:bodyPr>
          <a:lstStyle/>
          <a:p>
            <a:br>
              <a:rPr lang="he-IL" sz="4000" dirty="0">
                <a:solidFill>
                  <a:srgbClr val="FFFFFF"/>
                </a:solidFill>
              </a:rPr>
            </a:br>
            <a:r>
              <a:rPr lang="he-IL" sz="4000" dirty="0">
                <a:solidFill>
                  <a:srgbClr val="FFFFFF"/>
                </a:solidFill>
              </a:rPr>
              <a:t> </a:t>
            </a:r>
            <a:r>
              <a:rPr lang="he-IL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סוגי הקרינה האלקטרומגנטית</a:t>
            </a:r>
            <a:br>
              <a:rPr lang="he-IL" sz="4000" dirty="0">
                <a:solidFill>
                  <a:srgbClr val="FFFFFF"/>
                </a:solidFill>
              </a:rPr>
            </a:br>
            <a:endParaRPr lang="he-IL" sz="4000" dirty="0">
              <a:solidFill>
                <a:srgbClr val="FFFFF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15646" y="2060725"/>
            <a:ext cx="2722399" cy="251127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he-IL" sz="2800" dirty="0">
                <a:solidFill>
                  <a:srgbClr val="FFFFFF"/>
                </a:solidFill>
              </a:rPr>
              <a:t>חלק מהקרינה מגיע לכדור הארץ כאור נראה, שעין האדם רגישה אליו.</a:t>
            </a:r>
          </a:p>
          <a:p>
            <a:pPr marL="0" indent="0">
              <a:buNone/>
            </a:pPr>
            <a:r>
              <a:rPr lang="he-IL" sz="2800" dirty="0">
                <a:solidFill>
                  <a:srgbClr val="FFFFFF"/>
                </a:solidFill>
              </a:rPr>
              <a:t>(</a:t>
            </a:r>
            <a:r>
              <a:rPr lang="en-US" sz="2800" dirty="0">
                <a:solidFill>
                  <a:srgbClr val="FFFFFF"/>
                </a:solidFill>
              </a:rPr>
              <a:t>(visible</a:t>
            </a:r>
            <a:endParaRPr lang="he-IL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e-IL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he-IL" sz="17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5AC6D97-8EC5-4DED-9C8D-1EF6874A8ADE}"/>
              </a:ext>
            </a:extLst>
          </p:cNvPr>
          <p:cNvSpPr/>
          <p:nvPr/>
        </p:nvSpPr>
        <p:spPr>
          <a:xfrm>
            <a:off x="537581" y="455295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</a:rPr>
              <a:t>חלק מהקרינה הוא בלתי נראה לעינינו.</a:t>
            </a:r>
          </a:p>
          <a:p>
            <a:r>
              <a:rPr lang="he-IL" sz="2800" dirty="0">
                <a:solidFill>
                  <a:schemeClr val="bg1"/>
                </a:solidFill>
              </a:rPr>
              <a:t>לדוגמא: קרינה אולטרה סגולה</a:t>
            </a:r>
          </a:p>
          <a:p>
            <a:r>
              <a:rPr lang="he-IL" sz="2800" dirty="0">
                <a:solidFill>
                  <a:schemeClr val="bg1"/>
                </a:solidFill>
              </a:rPr>
              <a:t>קרינה אינפרה אדומה</a:t>
            </a:r>
          </a:p>
        </p:txBody>
      </p:sp>
      <p:pic>
        <p:nvPicPr>
          <p:cNvPr id="7170" name="Picture 2" descr="ספקטרום אור נרא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1" y="1700808"/>
            <a:ext cx="4924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מנסרה מפזרת אור נראה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95936" y="60323"/>
            <a:ext cx="3153102" cy="1342754"/>
          </a:xfrm>
        </p:spPr>
        <p:txBody>
          <a:bodyPr>
            <a:normAutofit/>
          </a:bodyPr>
          <a:lstStyle/>
          <a:p>
            <a:pPr algn="ctr"/>
            <a:r>
              <a:rPr lang="he-IL" sz="4800" dirty="0">
                <a:solidFill>
                  <a:srgbClr val="C00000"/>
                </a:solidFill>
              </a:rPr>
              <a:t>האור הנראה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411203" y="3356992"/>
            <a:ext cx="3732797" cy="261983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400" b="1" dirty="0">
                <a:solidFill>
                  <a:srgbClr val="FFC000"/>
                </a:solidFill>
              </a:rPr>
              <a:t>האור הנראה הלבן הנפלט מהשמש מכיל את כל צבעי הקשת, העין מסוגלת להבחין בין הצבעים השונים</a:t>
            </a:r>
            <a:r>
              <a:rPr lang="he-IL" sz="1600" b="1" dirty="0">
                <a:solidFill>
                  <a:srgbClr val="FFC000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he-IL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2E6B9D-7FDC-BC86-7578-43433A9B7E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64268" y="1129725"/>
            <a:ext cx="457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גוף שקוף חסר צבע :</a:t>
            </a:r>
            <a:endParaRPr kumimoji="0" lang="en-US" sz="3200" b="1" i="0" u="none" strike="noStrike" kern="1200" cap="none" spc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47" y="286808"/>
            <a:ext cx="3011622" cy="4818592"/>
          </a:xfrm>
          <a:prstGeom prst="rect">
            <a:avLst/>
          </a:prstGeom>
          <a:noFill/>
        </p:spPr>
      </p:pic>
      <p:sp>
        <p:nvSpPr>
          <p:cNvPr id="3" name="מציין מיקום תוכן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4657943" y="1924050"/>
            <a:ext cx="4378325" cy="31813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3200" b="1" i="0" u="none" strike="noStrike" kern="1200" cap="none" spc="50" normalizeH="0" baseline="0" noProof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מעביר ומחזיר את כל </a:t>
            </a:r>
          </a:p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גלי האור נראה.</a:t>
            </a:r>
            <a:endParaRPr kumimoji="0" lang="he-IL" sz="3200" b="1" i="0" u="none" strike="noStrike" kern="1200" cap="none" spc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04E1FC-F8D4-B345-B961-01C6EE074F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7538" y="1196752"/>
            <a:ext cx="4572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גוף שחור :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04664"/>
            <a:ext cx="3168352" cy="4451727"/>
          </a:xfrm>
          <a:prstGeom prst="rect">
            <a:avLst/>
          </a:prstGeom>
          <a:noFill/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139952" y="1961384"/>
            <a:ext cx="4629586" cy="3181684"/>
          </a:xfrm>
        </p:spPr>
        <p:txBody>
          <a:bodyPr anchor="t">
            <a:normAutofit fontScale="77500" lnSpcReduction="20000"/>
          </a:bodyPr>
          <a:lstStyle/>
          <a:p>
            <a:endParaRPr lang="he-IL" sz="32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he-IL" sz="32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בולע את כל אורכי הגל באור הנראה.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sz="32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itchFamily="34" charset="0"/>
                <a:cs typeface="Tahoma" pitchFamily="34" charset="0"/>
              </a:rPr>
              <a:t>שחור אינו צבע , הוא נראה על רקע צבעים אחרים.</a:t>
            </a:r>
            <a:endParaRPr lang="en-US" sz="32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endParaRPr lang="he-IL" sz="16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29F0E-CC6E-2D5E-6743-95D6F8429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23928" y="1268760"/>
            <a:ext cx="458794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50" normalizeH="0" baseline="0" noProof="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גוף לבן אטום :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518115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8A130E5-42CB-4CF9-ADDE-60B0AB492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254" y="332656"/>
            <a:ext cx="3485820" cy="468052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57124" y="2060848"/>
            <a:ext cx="3754752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he-IL" sz="2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מחזיר את כל גלי האור הנראה ויוצר במוחנו תחושה של צבע לבן</a:t>
            </a:r>
            <a:endParaRPr lang="he-IL" sz="2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73321" y="1387232"/>
            <a:ext cx="4229246" cy="142444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e-IL" b="1" cap="none" dirty="0">
                <a:ln/>
                <a:solidFill>
                  <a:srgbClr val="FFFFFF"/>
                </a:solidFill>
              </a:rPr>
              <a:t>גוף צבעוני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8521DB8-236A-45B2-9B7A-98310A3B5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1" y="478232"/>
            <a:ext cx="2427214" cy="2789902"/>
          </a:xfrm>
          <a:prstGeom prst="rect">
            <a:avLst/>
          </a:prstGeom>
        </p:spPr>
      </p:pic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>
            <a:extLst>
              <a:ext uri="{FF2B5EF4-FFF2-40B4-BE49-F238E27FC236}">
                <a16:creationId xmlns:a16="http://schemas.microsoft.com/office/drawing/2014/main" id="{34B8A012-B668-4117-B016-7F319D20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13" y="3589867"/>
            <a:ext cx="2454249" cy="2788920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98207" y="3064838"/>
            <a:ext cx="4779473" cy="3028458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sz="2800" cap="none" dirty="0">
                <a:solidFill>
                  <a:srgbClr val="FFFFFF"/>
                </a:solidFill>
              </a:rPr>
              <a:t>גוף צבעוני מכיל חומרים הנקראים "צבענים".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he-IL" sz="2800" cap="none" dirty="0">
                <a:solidFill>
                  <a:srgbClr val="FFFFFF"/>
                </a:solidFill>
              </a:rPr>
              <a:t>צבענים הם חומרים הבולעים חלק מאורכי הגל בתחום האור הנראה, ומפזרים את אורכי הגל האחרים, אותם הם לא בולעים. </a:t>
            </a:r>
          </a:p>
          <a:p>
            <a:pPr marL="0" indent="0">
              <a:buNone/>
            </a:pPr>
            <a:endParaRPr lang="he-I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3" y="2738406"/>
            <a:ext cx="8928992" cy="1381188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 rtl="0"/>
            <a:r>
              <a:rPr lang="en-US" sz="40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ננסה</a:t>
            </a: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להסביר</a:t>
            </a: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מספר</a:t>
            </a: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תופעות</a:t>
            </a: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איתן</a:t>
            </a: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נפגשתם</a:t>
            </a: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בחדר</a:t>
            </a:r>
            <a:r>
              <a:rPr lang="en-US" sz="40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הבריחה</a:t>
            </a:r>
            <a:endParaRPr lang="en-US" sz="4000" b="1" kern="1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</TotalTime>
  <Words>498</Words>
  <Application>Microsoft Office PowerPoint</Application>
  <PresentationFormat>On-screen Show (4:3)</PresentationFormat>
  <Paragraphs>66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ערכת נושא Office</vt:lpstr>
      <vt:lpstr>חדר בריחה   אור וצבע </vt:lpstr>
      <vt:lpstr>האור- קרינה אלקטרומגנטית</vt:lpstr>
      <vt:lpstr>  סוגי הקרינה האלקטרומגנטית </vt:lpstr>
      <vt:lpstr>האור הנראה</vt:lpstr>
      <vt:lpstr>גוף שקוף חסר צבע :</vt:lpstr>
      <vt:lpstr>גוף שחור :</vt:lpstr>
      <vt:lpstr>גוף לבן אטום :</vt:lpstr>
      <vt:lpstr>גוף צבעוני</vt:lpstr>
      <vt:lpstr>ננסה להסביר מספר תופעות איתן נפגשתם בחדר הבריחה</vt:lpstr>
      <vt:lpstr>הדיו הנעלם...</vt:lpstr>
      <vt:lpstr>כדורים נעלמים:</vt:lpstr>
      <vt:lpstr>שינוי צבע כתוצאה מתגובה כימית בין חומרים</vt:lpstr>
      <vt:lpstr>תמיסת כרוב</vt:lpstr>
      <vt:lpstr>נוזל במבחנה שינה צבע כתוצאה מנשיפה לתוכו</vt:lpstr>
      <vt:lpstr>חידת הבלון האדום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כללי</dc:creator>
  <cp:lastModifiedBy>Shelly Livne</cp:lastModifiedBy>
  <cp:revision>93</cp:revision>
  <dcterms:created xsi:type="dcterms:W3CDTF">2018-05-31T23:05:17Z</dcterms:created>
  <dcterms:modified xsi:type="dcterms:W3CDTF">2025-12-23T12:18:43Z</dcterms:modified>
</cp:coreProperties>
</file>