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0" r:id="rId5"/>
    <p:sldId id="259" r:id="rId6"/>
    <p:sldId id="262" r:id="rId7"/>
    <p:sldId id="261" r:id="rId8"/>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6" d="100"/>
          <a:sy n="76" d="100"/>
        </p:scale>
        <p:origin x="485"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8" name="כותרת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he-IL"/>
              <a:t>לחץ כדי לערוך סגנון כותרת של תבנית בסיס</a:t>
            </a:r>
            <a:endParaRPr kumimoji="0" lang="en-US"/>
          </a:p>
        </p:txBody>
      </p:sp>
      <p:sp>
        <p:nvSpPr>
          <p:cNvPr id="28" name="מציין מיקום של תאריך 27"/>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17" name="מציין מיקום של כותרת תחתונה 16"/>
          <p:cNvSpPr>
            <a:spLocks noGrp="1"/>
          </p:cNvSpPr>
          <p:nvPr>
            <p:ph type="ftr" sz="quarter" idx="11"/>
          </p:nvPr>
        </p:nvSpPr>
        <p:spPr/>
        <p:txBody>
          <a:bodyPr/>
          <a:lstStyle/>
          <a:p>
            <a:endParaRPr lang="he-IL"/>
          </a:p>
        </p:txBody>
      </p:sp>
      <p:sp>
        <p:nvSpPr>
          <p:cNvPr id="29" name="מציין מיקום של מספר שקופית 28"/>
          <p:cNvSpPr>
            <a:spLocks noGrp="1"/>
          </p:cNvSpPr>
          <p:nvPr>
            <p:ph type="sldNum" sz="quarter" idx="12"/>
          </p:nvPr>
        </p:nvSpPr>
        <p:spPr/>
        <p:txBody>
          <a:bodyPr/>
          <a:lstStyle/>
          <a:p>
            <a:fld id="{19479C79-C807-4A72-A79E-B3A31D051610}" type="slidenum">
              <a:rPr lang="he-IL" smtClean="0"/>
              <a:t>‹#›</a:t>
            </a:fld>
            <a:endParaRPr lang="he-IL"/>
          </a:p>
        </p:txBody>
      </p:sp>
      <p:sp>
        <p:nvSpPr>
          <p:cNvPr id="9" name="כותרת משנה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a:t>לחץ כדי לערוך סגנון כותרת משנה של תבנית בסיס</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3">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a:xfrm>
            <a:off x="7924800" y="6416675"/>
            <a:ext cx="762000" cy="365125"/>
          </a:xfrm>
        </p:spPr>
        <p:txBody>
          <a:bodyPr/>
          <a:lstStyle/>
          <a:p>
            <a:fld id="{19479C79-C807-4A72-A79E-B3A31D051610}"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תוכן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תוכן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8229600" cy="1143000"/>
          </a:xfrm>
        </p:spPr>
        <p:txBody>
          <a:bodyPr anchor="ctr"/>
          <a:lstStyle>
            <a:lvl1pPr>
              <a:defRPr/>
            </a:lvl1pPr>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a:t>לחץ כדי לערוך סגנונות טקסט של תבנית בסיס</a:t>
            </a:r>
          </a:p>
        </p:txBody>
      </p:sp>
      <p:sp>
        <p:nvSpPr>
          <p:cNvPr id="4" name="מציין מיקום טקסט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a:t>לחץ כדי לערוך סגנונות טקסט של תבנית בסיס</a:t>
            </a:r>
          </a:p>
        </p:txBody>
      </p:sp>
      <p:sp>
        <p:nvSpPr>
          <p:cNvPr id="5" name="מציין מיקום תוכן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6" name="מציין מיקום תוכן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7" name="מציין מיקום של תאריך 6"/>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he-IL"/>
              <a:t>לחץ כדי לערוך סגנונות טקסט של תבנית בסיס</a:t>
            </a:r>
          </a:p>
        </p:txBody>
      </p:sp>
      <p:sp>
        <p:nvSpPr>
          <p:cNvPr id="4" name="מציין מיקום תוכן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he-IL"/>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he-IL">
                <a:solidFill>
                  <a:schemeClr val="lt1"/>
                </a:solidFill>
                <a:latin typeface="+mn-lt"/>
                <a:ea typeface="+mn-ea"/>
                <a:cs typeface="+mn-cs"/>
              </a:rPr>
              <a:t>לחץ על הסמל כדי להוסיף תמונה</a:t>
            </a:r>
            <a:endParaRPr kumimoji="0" lang="en-US" dirty="0">
              <a:solidFill>
                <a:schemeClr val="lt1"/>
              </a:solidFill>
              <a:latin typeface="+mn-lt"/>
              <a:ea typeface="+mn-ea"/>
              <a:cs typeface="+mn-cs"/>
            </a:endParaRPr>
          </a:p>
        </p:txBody>
      </p:sp>
      <p:sp>
        <p:nvSpPr>
          <p:cNvPr id="4" name="מציין מיקום טקסט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4CA5319-99CD-44FB-B31C-4BB014D37173}" type="datetimeFigureOut">
              <a:rPr lang="he-IL" smtClean="0"/>
              <a:t>י"ד/חשון/תשפ"ו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19479C79-C807-4A72-A79E-B3A31D051610}"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מציין מיקום של כותרת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he-IL"/>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he-IL"/>
              <a:t>לחץ כדי לערוך סגנונות טקסט של תבנית בסיס</a:t>
            </a:r>
          </a:p>
          <a:p>
            <a:pPr lvl="1" eaLnBrk="1" latinLnBrk="0" hangingPunct="1"/>
            <a:r>
              <a:rPr kumimoji="0" lang="he-IL"/>
              <a:t>רמה שנייה</a:t>
            </a:r>
          </a:p>
          <a:p>
            <a:pPr lvl="2" eaLnBrk="1" latinLnBrk="0" hangingPunct="1"/>
            <a:r>
              <a:rPr kumimoji="0" lang="he-IL"/>
              <a:t>רמה שלישית</a:t>
            </a:r>
          </a:p>
          <a:p>
            <a:pPr lvl="3" eaLnBrk="1" latinLnBrk="0" hangingPunct="1"/>
            <a:r>
              <a:rPr kumimoji="0" lang="he-IL"/>
              <a:t>רמה רביעית</a:t>
            </a:r>
          </a:p>
          <a:p>
            <a:pPr lvl="4" eaLnBrk="1" latinLnBrk="0" hangingPunct="1"/>
            <a:r>
              <a:rPr kumimoji="0" lang="he-IL"/>
              <a:t>רמה חמישית</a:t>
            </a:r>
            <a:endParaRPr kumimoji="0" lang="en-US"/>
          </a:p>
        </p:txBody>
      </p:sp>
      <p:sp>
        <p:nvSpPr>
          <p:cNvPr id="14" name="מציין מיקום של תאריך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4CA5319-99CD-44FB-B31C-4BB014D37173}" type="datetimeFigureOut">
              <a:rPr lang="he-IL" smtClean="0"/>
              <a:t>י"ד/חשון/תשפ"ו</a:t>
            </a:fld>
            <a:endParaRPr lang="he-IL"/>
          </a:p>
        </p:txBody>
      </p:sp>
      <p:sp>
        <p:nvSpPr>
          <p:cNvPr id="3" name="מציין מיקום של כותרת תחתונה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he-IL"/>
          </a:p>
        </p:txBody>
      </p:sp>
      <p:sp>
        <p:nvSpPr>
          <p:cNvPr id="23" name="מציין מיקום של מספר שקופית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9479C79-C807-4A72-A79E-B3A31D051610}" type="slidenum">
              <a:rPr lang="he-IL" smtClean="0"/>
              <a:t>‹#›</a:t>
            </a:fld>
            <a:endParaRPr lang="he-I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a:t>האם ניתן להפוך מתכות פשוטות לזהב?</a:t>
            </a:r>
          </a:p>
        </p:txBody>
      </p:sp>
      <p:sp>
        <p:nvSpPr>
          <p:cNvPr id="3" name="כותרת משנה 2"/>
          <p:cNvSpPr>
            <a:spLocks noGrp="1"/>
          </p:cNvSpPr>
          <p:nvPr>
            <p:ph type="subTitle" idx="1"/>
          </p:nvPr>
        </p:nvSpPr>
        <p:spPr/>
        <p:txBody>
          <a:bodyPr/>
          <a:lstStyle/>
          <a:p>
            <a:r>
              <a:rPr lang="he-IL" dirty="0">
                <a:latin typeface="Aharoni" pitchFamily="2" charset="-79"/>
                <a:cs typeface="Aharoni" pitchFamily="2" charset="-79"/>
              </a:rPr>
              <a:t>בתיה ליפשיץ, שרון דויטש, סמדר אהרוני</a:t>
            </a:r>
          </a:p>
          <a:p>
            <a:endParaRPr lang="he-IL" dirty="0"/>
          </a:p>
        </p:txBody>
      </p:sp>
    </p:spTree>
    <p:extLst>
      <p:ext uri="{BB962C8B-B14F-4D97-AF65-F5344CB8AC3E}">
        <p14:creationId xmlns:p14="http://schemas.microsoft.com/office/powerpoint/2010/main" val="2130273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noFill/>
          <a:ln/>
          <a:effectLst>
            <a:outerShdw dist="35921" dir="2700000" algn="ctr" rotWithShape="0">
              <a:srgbClr val="A50021">
                <a:alpha val="50000"/>
              </a:srgb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pPr algn="r"/>
            <a:r>
              <a:rPr lang="he-IL" sz="4000" b="1">
                <a:solidFill>
                  <a:schemeClr val="accent2"/>
                </a:solidFill>
              </a:rPr>
              <a:t>האם ניתן להפוך מתכות פשוטת לזהב?</a:t>
            </a:r>
            <a:endParaRPr lang="en-US" sz="4000" b="1">
              <a:solidFill>
                <a:schemeClr val="accent2"/>
              </a:solidFill>
            </a:endParaRPr>
          </a:p>
        </p:txBody>
      </p:sp>
      <p:pic>
        <p:nvPicPr>
          <p:cNvPr id="54283" name="Picture 11" descr="tan-pap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6400" y="1557338"/>
            <a:ext cx="4572000" cy="4068762"/>
          </a:xfrm>
          <a:prstGeom prst="rect">
            <a:avLst/>
          </a:prstGeom>
          <a:noFill/>
          <a:extLst>
            <a:ext uri="{909E8E84-426E-40DD-AFC4-6F175D3DCCD1}">
              <a14:hiddenFill xmlns:a14="http://schemas.microsoft.com/office/drawing/2010/main">
                <a:solidFill>
                  <a:srgbClr val="FFFFFF"/>
                </a:solidFill>
              </a14:hiddenFill>
            </a:ext>
          </a:extLst>
        </p:spPr>
      </p:pic>
      <p:sp>
        <p:nvSpPr>
          <p:cNvPr id="54284" name="Text Box 12"/>
          <p:cNvSpPr txBox="1">
            <a:spLocks noChangeArrowheads="1"/>
          </p:cNvSpPr>
          <p:nvPr/>
        </p:nvSpPr>
        <p:spPr bwMode="auto">
          <a:xfrm>
            <a:off x="4140200" y="1633538"/>
            <a:ext cx="44958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sz="3200">
                <a:solidFill>
                  <a:schemeClr val="accent4">
                    <a:lumMod val="50000"/>
                  </a:schemeClr>
                </a:solidFill>
                <a:latin typeface="Times New Roman" pitchFamily="18" charset="0"/>
                <a:cs typeface="FrankRuehl" pitchFamily="34" charset="-79"/>
              </a:rPr>
              <a:t>"...מדע האלכימיה העתיק עוסק בניסיון לייצר את אבן החכמים, חומר אגדי בעל יכולות-פלא מדהימות. האבן מסוגלת להפוך כל מתכת לזהב טהור. כמו כן היא מפרישה את סם החיים, שמסוגל להפוך את מי ששותה אותו לבן אלמוות....".</a:t>
            </a:r>
            <a:endParaRPr lang="en-US" sz="3200">
              <a:solidFill>
                <a:schemeClr val="accent4">
                  <a:lumMod val="50000"/>
                </a:schemeClr>
              </a:solidFill>
              <a:latin typeface="Times New Roman" pitchFamily="18" charset="0"/>
              <a:cs typeface="FrankRuehl" pitchFamily="34" charset="-79"/>
            </a:endParaRPr>
          </a:p>
        </p:txBody>
      </p:sp>
      <p:sp>
        <p:nvSpPr>
          <p:cNvPr id="54285" name="Text Box 13"/>
          <p:cNvSpPr txBox="1">
            <a:spLocks noChangeArrowheads="1"/>
          </p:cNvSpPr>
          <p:nvPr/>
        </p:nvSpPr>
        <p:spPr bwMode="auto">
          <a:xfrm>
            <a:off x="4211638" y="5805488"/>
            <a:ext cx="4572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sz="2800" b="1">
                <a:solidFill>
                  <a:srgbClr val="000066"/>
                </a:solidFill>
                <a:latin typeface="Times New Roman" pitchFamily="18" charset="0"/>
              </a:rPr>
              <a:t>מתוך הארי פוטר / ג'יי קיי רולינג</a:t>
            </a:r>
            <a:endParaRPr lang="en-US" sz="2800" b="1">
              <a:solidFill>
                <a:srgbClr val="000066"/>
              </a:solidFill>
              <a:latin typeface="Times New Roman" pitchFamily="18" charset="0"/>
            </a:endParaRPr>
          </a:p>
        </p:txBody>
      </p:sp>
    </p:spTree>
    <p:extLst>
      <p:ext uri="{BB962C8B-B14F-4D97-AF65-F5344CB8AC3E}">
        <p14:creationId xmlns:p14="http://schemas.microsoft.com/office/powerpoint/2010/main" val="3723916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325" name="Group 5">
            <a:extLst>
              <a:ext uri="{C183D7F6-B498-43B3-948B-1728B52AA6E4}">
                <adec:decorative xmlns:adec="http://schemas.microsoft.com/office/drawing/2017/decorative" val="1"/>
              </a:ext>
            </a:extLst>
          </p:cNvPr>
          <p:cNvGrpSpPr>
            <a:grpSpLocks/>
          </p:cNvGrpSpPr>
          <p:nvPr/>
        </p:nvGrpSpPr>
        <p:grpSpPr bwMode="auto">
          <a:xfrm>
            <a:off x="4067175" y="1989138"/>
            <a:ext cx="4876800" cy="3657600"/>
            <a:chOff x="2544" y="1248"/>
            <a:chExt cx="3072" cy="2304"/>
          </a:xfrm>
        </p:grpSpPr>
        <p:pic>
          <p:nvPicPr>
            <p:cNvPr id="56326" name="Picture 6" descr="tan-pap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 y="1248"/>
              <a:ext cx="3072" cy="2304"/>
            </a:xfrm>
            <a:prstGeom prst="rect">
              <a:avLst/>
            </a:prstGeom>
            <a:noFill/>
            <a:extLst>
              <a:ext uri="{909E8E84-426E-40DD-AFC4-6F175D3DCCD1}">
                <a14:hiddenFill xmlns:a14="http://schemas.microsoft.com/office/drawing/2010/main">
                  <a:solidFill>
                    <a:srgbClr val="FFFFFF"/>
                  </a:solidFill>
                </a14:hiddenFill>
              </a:ext>
            </a:extLst>
          </p:spPr>
        </p:pic>
        <p:sp>
          <p:nvSpPr>
            <p:cNvPr id="56327" name="Text Box 7"/>
            <p:cNvSpPr txBox="1">
              <a:spLocks noChangeArrowheads="1"/>
            </p:cNvSpPr>
            <p:nvPr/>
          </p:nvSpPr>
          <p:spPr bwMode="auto">
            <a:xfrm>
              <a:off x="2544" y="1440"/>
              <a:ext cx="2880" cy="1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sz="3200" dirty="0">
                  <a:solidFill>
                    <a:schemeClr val="bg1"/>
                  </a:solidFill>
                  <a:latin typeface="Times New Roman" pitchFamily="18" charset="0"/>
                  <a:cs typeface="FrankRuehl" pitchFamily="34" charset="-79"/>
                </a:rPr>
                <a:t>"זאת הסיבה שהאלכימיה קיימת", אמר הנער. "כדי שכל אחד יחפש את האוצר שלו ... העופרת תמלא את תפקידה עד שכבר לא יהיה לעולם צורך בעופרת, ואז תצטרך העופרת להפוך עצמה לזהב."  </a:t>
              </a:r>
            </a:p>
          </p:txBody>
        </p:sp>
      </p:grpSp>
      <p:sp>
        <p:nvSpPr>
          <p:cNvPr id="56328" name="Text Box 8">
            <a:extLst>
              <a:ext uri="{C183D7F6-B498-43B3-948B-1728B52AA6E4}">
                <adec:decorative xmlns:adec="http://schemas.microsoft.com/office/drawing/2017/decorative" val="1"/>
              </a:ext>
            </a:extLst>
          </p:cNvPr>
          <p:cNvSpPr txBox="1">
            <a:spLocks noChangeArrowheads="1"/>
          </p:cNvSpPr>
          <p:nvPr/>
        </p:nvSpPr>
        <p:spPr bwMode="auto">
          <a:xfrm>
            <a:off x="4267200" y="6019800"/>
            <a:ext cx="457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he-IL" sz="2800" b="1">
                <a:solidFill>
                  <a:srgbClr val="000066"/>
                </a:solidFill>
                <a:latin typeface="Times New Roman" pitchFamily="18" charset="0"/>
              </a:rPr>
              <a:t>מתוך האלכימאי / פאבלו קואלו</a:t>
            </a:r>
            <a:endParaRPr lang="en-US" sz="2800" b="1">
              <a:solidFill>
                <a:srgbClr val="000066"/>
              </a:solidFill>
              <a:latin typeface="Times New Roman" pitchFamily="18" charset="0"/>
            </a:endParaRPr>
          </a:p>
        </p:txBody>
      </p:sp>
      <p:sp>
        <p:nvSpPr>
          <p:cNvPr id="56329" name="Rectangle 9">
            <a:extLst>
              <a:ext uri="{C183D7F6-B498-43B3-948B-1728B52AA6E4}">
                <adec:decorative xmlns:adec="http://schemas.microsoft.com/office/drawing/2017/decorative" val="1"/>
              </a:ext>
            </a:extLst>
          </p:cNvPr>
          <p:cNvSpPr>
            <a:spLocks noGrp="1" noChangeArrowheads="1"/>
          </p:cNvSpPr>
          <p:nvPr>
            <p:ph type="title"/>
          </p:nvPr>
        </p:nvSpPr>
        <p:spPr>
          <a:xfrm>
            <a:off x="3995738" y="274638"/>
            <a:ext cx="4897437" cy="1498600"/>
          </a:xfrm>
          <a:noFill/>
          <a:ln/>
          <a:effectLst>
            <a:outerShdw dist="35921" dir="2700000" algn="ctr" rotWithShape="0">
              <a:srgbClr val="A50021">
                <a:alpha val="50000"/>
              </a:srgb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pPr algn="r"/>
            <a:r>
              <a:rPr lang="he-IL" sz="4000" b="1"/>
              <a:t>... האם ניתן להפוך מתכות פשוטת לזהב?</a:t>
            </a:r>
            <a:endParaRPr lang="en-US" sz="4000" b="1"/>
          </a:p>
        </p:txBody>
      </p:sp>
    </p:spTree>
    <p:extLst>
      <p:ext uri="{BB962C8B-B14F-4D97-AF65-F5344CB8AC3E}">
        <p14:creationId xmlns:p14="http://schemas.microsoft.com/office/powerpoint/2010/main" val="2904065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05056" y="-30832"/>
            <a:ext cx="8229600" cy="1828800"/>
          </a:xfrm>
        </p:spPr>
        <p:txBody>
          <a:bodyPr/>
          <a:lstStyle/>
          <a:p>
            <a:r>
              <a:rPr lang="he-IL" dirty="0"/>
              <a:t>ניסוי המטבעות</a:t>
            </a:r>
          </a:p>
        </p:txBody>
      </p:sp>
      <p:pic>
        <p:nvPicPr>
          <p:cNvPr id="1027" name="Picture 3">
            <a:extLs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372" y="2348880"/>
            <a:ext cx="4772025"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584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noFill/>
          <a:ln/>
          <a:effectLst>
            <a:outerShdw dist="35921" dir="2700000" algn="ctr" rotWithShape="0">
              <a:srgbClr val="A50021">
                <a:alpha val="50000"/>
              </a:srgb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r>
              <a:rPr lang="he-IL" b="1" dirty="0">
                <a:cs typeface="+mn-cs"/>
              </a:rPr>
              <a:t>  ניסוי המטבעות</a:t>
            </a:r>
            <a:endParaRPr lang="en-US" b="1" dirty="0">
              <a:cs typeface="+mn-cs"/>
            </a:endParaRPr>
          </a:p>
        </p:txBody>
      </p:sp>
      <p:sp>
        <p:nvSpPr>
          <p:cNvPr id="63491" name="Rectangle 3"/>
          <p:cNvSpPr>
            <a:spLocks noGrp="1" noChangeArrowheads="1"/>
          </p:cNvSpPr>
          <p:nvPr>
            <p:ph idx="1"/>
          </p:nvPr>
        </p:nvSpPr>
        <p:spPr>
          <a:xfrm>
            <a:off x="251520" y="1600200"/>
            <a:ext cx="8640960" cy="4709160"/>
          </a:xfrm>
        </p:spPr>
        <p:txBody>
          <a:bodyPr/>
          <a:lstStyle/>
          <a:p>
            <a:pPr marL="137160" indent="0">
              <a:buNone/>
            </a:pPr>
            <a:r>
              <a:rPr lang="he-IL" sz="3600" b="1" dirty="0"/>
              <a:t>הפיכת מטבע נחושת למטבע "כסף"</a:t>
            </a:r>
          </a:p>
          <a:p>
            <a:pPr marL="137160" indent="0">
              <a:buNone/>
            </a:pPr>
            <a:r>
              <a:rPr lang="he-IL" b="1" dirty="0"/>
              <a:t>א. המסת האבץ (בחלקו) בתמיסת הנתרן </a:t>
            </a:r>
            <a:r>
              <a:rPr lang="he-IL" b="1" dirty="0" err="1"/>
              <a:t>הידרוקסידי</a:t>
            </a:r>
            <a:r>
              <a:rPr lang="he-IL" b="1" dirty="0"/>
              <a:t> לקבלת יון אבץ </a:t>
            </a:r>
            <a:r>
              <a:rPr lang="he-IL" b="1" dirty="0" err="1"/>
              <a:t>ציניקאט</a:t>
            </a:r>
            <a:endParaRPr lang="he-IL" sz="2800" b="1" dirty="0"/>
          </a:p>
          <a:p>
            <a:pPr marL="137160" indent="0" algn="l" rtl="0">
              <a:buNone/>
            </a:pPr>
            <a:r>
              <a:rPr lang="en-US" b="1" dirty="0"/>
              <a:t>Zn(s) + 2H</a:t>
            </a:r>
            <a:r>
              <a:rPr lang="en-US" b="1" baseline="-25000" dirty="0"/>
              <a:t>2</a:t>
            </a:r>
            <a:r>
              <a:rPr lang="en-US" b="1" dirty="0"/>
              <a:t>O</a:t>
            </a:r>
            <a:r>
              <a:rPr lang="en-US" b="1" baseline="-25000" dirty="0"/>
              <a:t>(l)</a:t>
            </a:r>
            <a:r>
              <a:rPr lang="en-US" b="1" dirty="0"/>
              <a:t> + 2OH</a:t>
            </a:r>
            <a:r>
              <a:rPr lang="en-US" b="1" baseline="30000" dirty="0">
                <a:sym typeface="Symbol"/>
              </a:rPr>
              <a:t></a:t>
            </a:r>
            <a:r>
              <a:rPr lang="en-US" b="1" baseline="-25000" dirty="0"/>
              <a:t>(</a:t>
            </a:r>
            <a:r>
              <a:rPr lang="en-US" b="1" baseline="-25000" dirty="0" err="1"/>
              <a:t>aq</a:t>
            </a:r>
            <a:r>
              <a:rPr lang="en-US" b="1" baseline="-25000" dirty="0"/>
              <a:t>) </a:t>
            </a:r>
            <a:r>
              <a:rPr lang="en-US" b="1" dirty="0">
                <a:sym typeface="Symbol"/>
              </a:rPr>
              <a:t></a:t>
            </a:r>
            <a:r>
              <a:rPr lang="en-US" b="1" dirty="0"/>
              <a:t> Zn(OH)</a:t>
            </a:r>
            <a:r>
              <a:rPr lang="en-US" b="1" baseline="-25000" dirty="0"/>
              <a:t>4</a:t>
            </a:r>
            <a:r>
              <a:rPr lang="en-US" b="1" baseline="30000" dirty="0"/>
              <a:t>2</a:t>
            </a:r>
            <a:r>
              <a:rPr lang="en-US" b="1" baseline="30000" dirty="0">
                <a:sym typeface="Symbol"/>
              </a:rPr>
              <a:t></a:t>
            </a:r>
            <a:r>
              <a:rPr lang="en-US" b="1" baseline="-25000" dirty="0"/>
              <a:t>(</a:t>
            </a:r>
            <a:r>
              <a:rPr lang="en-US" b="1" baseline="-25000" dirty="0" err="1"/>
              <a:t>aq</a:t>
            </a:r>
            <a:r>
              <a:rPr lang="en-US" b="1" baseline="-25000" dirty="0"/>
              <a:t>) </a:t>
            </a:r>
            <a:r>
              <a:rPr lang="en-US" b="1" dirty="0"/>
              <a:t>+ H</a:t>
            </a:r>
            <a:r>
              <a:rPr lang="en-US" b="1" baseline="-25000" dirty="0"/>
              <a:t>2(g)</a:t>
            </a:r>
            <a:r>
              <a:rPr lang="en-US" b="1" dirty="0"/>
              <a:t> </a:t>
            </a:r>
          </a:p>
          <a:p>
            <a:pPr marL="137160" indent="0" algn="r">
              <a:buNone/>
            </a:pPr>
            <a:endParaRPr lang="he-IL" sz="2800" b="1" dirty="0"/>
          </a:p>
          <a:p>
            <a:pPr marL="137160" indent="0" algn="r">
              <a:buNone/>
            </a:pPr>
            <a:r>
              <a:rPr lang="he-IL" sz="2800" b="1" dirty="0"/>
              <a:t>ב. על פני מטבע הנחושת מתבצע התהליך בו יוני </a:t>
            </a:r>
            <a:r>
              <a:rPr lang="he-IL" sz="2800" b="1" dirty="0" err="1"/>
              <a:t>הציניקאט</a:t>
            </a:r>
            <a:r>
              <a:rPr lang="he-IL" sz="2800" b="1" dirty="0"/>
              <a:t> מקבלים אלקטרונים והמתכת </a:t>
            </a:r>
            <a:r>
              <a:rPr lang="he-IL" b="1" dirty="0"/>
              <a:t>אבץ שבכלי </a:t>
            </a:r>
            <a:r>
              <a:rPr lang="he-IL" sz="2800" b="1" dirty="0"/>
              <a:t>ונוצר ציפוי אבץ שנראה כמו כסף.</a:t>
            </a:r>
            <a:endParaRPr lang="he-IL" sz="2800" dirty="0"/>
          </a:p>
        </p:txBody>
      </p:sp>
    </p:spTree>
    <p:extLst>
      <p:ext uri="{BB962C8B-B14F-4D97-AF65-F5344CB8AC3E}">
        <p14:creationId xmlns:p14="http://schemas.microsoft.com/office/powerpoint/2010/main" val="2475027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63491">
                                            <p:txEl>
                                              <p:pRg st="4" end="4"/>
                                            </p:txEl>
                                          </p:spTgt>
                                        </p:tgtEl>
                                        <p:attrNameLst>
                                          <p:attrName>style.visibility</p:attrName>
                                        </p:attrNameLst>
                                      </p:cBhvr>
                                      <p:to>
                                        <p:strVal val="visible"/>
                                      </p:to>
                                    </p:set>
                                    <p:anim calcmode="lin" valueType="num">
                                      <p:cBhvr additive="base">
                                        <p:cTn id="25" dur="500" fill="hold"/>
                                        <p:tgtEl>
                                          <p:spTgt spid="63491">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634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noFill/>
          <a:ln/>
          <a:effectLst>
            <a:outerShdw dist="35921" dir="2700000" algn="ctr" rotWithShape="0">
              <a:srgbClr val="A50021">
                <a:alpha val="50000"/>
              </a:srgb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r>
              <a:rPr lang="he-IL" b="1" dirty="0">
                <a:cs typeface="+mn-cs"/>
              </a:rPr>
              <a:t>ניסוי המטבעות  </a:t>
            </a:r>
            <a:endParaRPr lang="en-US" b="1" dirty="0">
              <a:cs typeface="+mn-cs"/>
            </a:endParaRPr>
          </a:p>
        </p:txBody>
      </p:sp>
      <p:sp>
        <p:nvSpPr>
          <p:cNvPr id="63491" name="Rectangle 3"/>
          <p:cNvSpPr>
            <a:spLocks noGrp="1" noChangeArrowheads="1"/>
          </p:cNvSpPr>
          <p:nvPr>
            <p:ph idx="1"/>
          </p:nvPr>
        </p:nvSpPr>
        <p:spPr>
          <a:xfrm>
            <a:off x="251520" y="1600200"/>
            <a:ext cx="8640960" cy="4709160"/>
          </a:xfrm>
        </p:spPr>
        <p:txBody>
          <a:bodyPr/>
          <a:lstStyle/>
          <a:p>
            <a:pPr marL="137160" indent="0">
              <a:buNone/>
            </a:pPr>
            <a:r>
              <a:rPr lang="he-IL" sz="3600" b="1" dirty="0"/>
              <a:t>הפיכת מטבע "כסף" למטבע "זהב"</a:t>
            </a:r>
          </a:p>
          <a:p>
            <a:pPr marL="137160" indent="0">
              <a:buNone/>
            </a:pPr>
            <a:r>
              <a:rPr lang="he-IL" b="1" dirty="0"/>
              <a:t>א. בחימום נוצרת סגסוגת של אבץ ונחושת שנקראת פליז - </a:t>
            </a:r>
            <a:r>
              <a:rPr lang="en-US" dirty="0"/>
              <a:t> </a:t>
            </a:r>
            <a:r>
              <a:rPr lang="en-US" b="1" dirty="0"/>
              <a:t>Brass</a:t>
            </a:r>
            <a:endParaRPr lang="he-IL" sz="2800" b="1" dirty="0"/>
          </a:p>
        </p:txBody>
      </p:sp>
      <p:pic>
        <p:nvPicPr>
          <p:cNvPr id="5122" name="Picture 2">
            <a:extLst>
              <a:ext uri="{C183D7F6-B498-43B3-948B-1728B52AA6E4}">
                <adec:decorative xmlns:adec="http://schemas.microsoft.com/office/drawing/2017/decorative" val="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763" b="21247"/>
          <a:stretch/>
        </p:blipFill>
        <p:spPr bwMode="auto">
          <a:xfrm>
            <a:off x="781432" y="3749040"/>
            <a:ext cx="6474296" cy="2087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83140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4"/>
          <p:cNvSpPr>
            <a:spLocks noGrp="1" noChangeArrowheads="1"/>
          </p:cNvSpPr>
          <p:nvPr>
            <p:ph type="title"/>
          </p:nvPr>
        </p:nvSpPr>
        <p:spPr>
          <a:noFill/>
          <a:ln/>
          <a:effectLst>
            <a:outerShdw dist="35921" dir="2700000" algn="ctr" rotWithShape="0">
              <a:srgbClr val="A50021">
                <a:alpha val="50000"/>
              </a:srgb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r>
              <a:rPr lang="he-IL" b="1"/>
              <a:t>... האם ניתן להפוך </a:t>
            </a:r>
            <a:br>
              <a:rPr lang="en-US" b="1"/>
            </a:br>
            <a:r>
              <a:rPr lang="he-IL" b="1"/>
              <a:t>מתכות פשוטת לזהב?</a:t>
            </a:r>
            <a:endParaRPr lang="en-US" b="1"/>
          </a:p>
        </p:txBody>
      </p:sp>
      <p:sp>
        <p:nvSpPr>
          <p:cNvPr id="63491" name="Rectangle 3"/>
          <p:cNvSpPr>
            <a:spLocks noGrp="1" noChangeArrowheads="1"/>
          </p:cNvSpPr>
          <p:nvPr>
            <p:ph idx="1"/>
          </p:nvPr>
        </p:nvSpPr>
        <p:spPr/>
        <p:txBody>
          <a:bodyPr/>
          <a:lstStyle/>
          <a:p>
            <a:r>
              <a:rPr lang="he-IL" sz="2800" dirty="0"/>
              <a:t>לא אי אפשר [טענה] כי זהב הוא יסוד אחד ומתכות אחרות הן יסודות אחרים [עדויות] . ויסוד הוא חומר בסיסי שלא ניתן להמרה ליסוד אחר [הסבר מדעי]</a:t>
            </a:r>
          </a:p>
          <a:p>
            <a:r>
              <a:rPr lang="he-IL" sz="2800" dirty="0"/>
              <a:t>כן אפשר [טענה], כי זהב הוא יסוד עם 79 פרוטונים וכדי להפוך יסוד אחד לזהב צריך לשנות בו את מספר הפרוטונים [עדויות] ניתן לשנות את מספר הפרוטונים ע"י תגובות גרעיניות בהן מפגיזים את אטומי המתכת בחלקיקים מואצים [הסבר מדעי]. בדומה לייצור פלוטוניום מאורניום [דוגמה לביסוס ההסבר]</a:t>
            </a:r>
            <a:endParaRPr lang="en-US" sz="2800" dirty="0"/>
          </a:p>
        </p:txBody>
      </p:sp>
    </p:spTree>
    <p:extLst>
      <p:ext uri="{BB962C8B-B14F-4D97-AF65-F5344CB8AC3E}">
        <p14:creationId xmlns:p14="http://schemas.microsoft.com/office/powerpoint/2010/main" val="2686976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פסגה">
  <a:themeElements>
    <a:clrScheme name="מודול">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פסגה">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פסגה">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64</TotalTime>
  <Words>319</Words>
  <Application>Microsoft Office PowerPoint</Application>
  <PresentationFormat>On-screen Show (4:3)</PresentationFormat>
  <Paragraphs>21</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Aharoni</vt:lpstr>
      <vt:lpstr>Book Antiqua</vt:lpstr>
      <vt:lpstr>Lucida Sans</vt:lpstr>
      <vt:lpstr>Symbol</vt:lpstr>
      <vt:lpstr>Times New Roman</vt:lpstr>
      <vt:lpstr>Wingdings</vt:lpstr>
      <vt:lpstr>Wingdings 2</vt:lpstr>
      <vt:lpstr>Wingdings 3</vt:lpstr>
      <vt:lpstr>פסגה</vt:lpstr>
      <vt:lpstr>האם ניתן להפוך מתכות פשוטות לזהב?</vt:lpstr>
      <vt:lpstr>האם ניתן להפוך מתכות פשוטת לזהב?</vt:lpstr>
      <vt:lpstr>... האם ניתן להפוך מתכות פשוטת לזהב?</vt:lpstr>
      <vt:lpstr>ניסוי המטבעות</vt:lpstr>
      <vt:lpstr>  ניסוי המטבעות</vt:lpstr>
      <vt:lpstr>ניסוי המטבעות  </vt:lpstr>
      <vt:lpstr>... האם ניתן להפוך  מתכות פשוטת לזהב?</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האם ניתן להפוך מתכות פשוטת לזהב?</dc:title>
  <dc:creator>dvora</dc:creator>
  <cp:lastModifiedBy>Shelly Livne</cp:lastModifiedBy>
  <cp:revision>8</cp:revision>
  <dcterms:created xsi:type="dcterms:W3CDTF">2015-06-27T19:27:18Z</dcterms:created>
  <dcterms:modified xsi:type="dcterms:W3CDTF">2025-11-05T13:25:26Z</dcterms:modified>
</cp:coreProperties>
</file>