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jWmyKcPBwCpHtIYNW1wuyd3fjoT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4"/>
    <p:restoredTop sz="86486"/>
  </p:normalViewPr>
  <p:slideViewPr>
    <p:cSldViewPr snapToGrid="0">
      <p:cViewPr varScale="1">
        <p:scale>
          <a:sx n="80" d="100"/>
          <a:sy n="80" d="100"/>
        </p:scale>
        <p:origin x="946" y="5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2" name="Google Shape;52;p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7" name="Google Shape;57;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3" name="Google Shape;63;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2b686cde494_1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9" name="Google Shape;69;g2b686cde494_1_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c2c9377eb3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c2c9377eb3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c69e84952c_0_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c69e84952c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8" name="Google Shape;88;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2c69e84952c_0_9"/>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g2c69e84952c_0_9"/>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g2c69e84952c_0_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g2c69e84952c_0_44"/>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g2c69e84952c_0_44"/>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g2c69e84952c_0_4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g2c69e84952c_0_4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g2c69e84952c_0_13"/>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g2c69e84952c_0_1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g2c69e84952c_0_1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g2c69e84952c_0_16"/>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g2c69e84952c_0_1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g2c69e84952c_0_20"/>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g2c69e84952c_0_20"/>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g2c69e84952c_0_20"/>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g2c69e84952c_0_2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g2c69e84952c_0_2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g2c69e84952c_0_2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g2c69e84952c_0_28"/>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g2c69e84952c_0_28"/>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g2c69e84952c_0_2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g2c69e84952c_0_32"/>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g2c69e84952c_0_3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g2c69e84952c_0_35"/>
          <p:cNvSpPr/>
          <p:nvPr/>
        </p:nvSpPr>
        <p:spPr>
          <a:xfrm>
            <a:off x="4572000" y="33"/>
            <a:ext cx="457200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g2c69e84952c_0_35"/>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g2c69e84952c_0_35"/>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g2c69e84952c_0_35"/>
          <p:cNvSpPr txBox="1">
            <a:spLocks noGrp="1"/>
          </p:cNvSpPr>
          <p:nvPr>
            <p:ph type="body" idx="2"/>
          </p:nvPr>
        </p:nvSpPr>
        <p:spPr>
          <a:xfrm>
            <a:off x="4939500" y="965600"/>
            <a:ext cx="3837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g2c69e84952c_0_3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g2c69e84952c_0_41"/>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g2c69e84952c_0_4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g2c69e84952c_0_5"/>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g2c69e84952c_0_5"/>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g2c69e84952c_0_5"/>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iw-IL"/>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cs.google.com/document/d/1jy5M7W95WeaMOSmxjD2LmKM4v3UHhD1e/edit?usp=drive_link&amp;ouid=101107753595718044542&amp;rtpof=true&amp;sd=tru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0U_daZVpNk" TargetMode="External"/><Relationship Id="rId2" Type="http://schemas.openxmlformats.org/officeDocument/2006/relationships/notesSlide" Target="../notesSlides/notesSlide4.xml"/><Relationship Id="rId1" Type="http://schemas.openxmlformats.org/officeDocument/2006/relationships/slideLayout" Target="../slideLayouts/slideLayout11.xml"/><Relationship Id="rId5" Type="http://schemas.openxmlformats.org/officeDocument/2006/relationships/image" Target="../media/image2.jpg"/><Relationship Id="rId4" Type="http://schemas.openxmlformats.org/officeDocument/2006/relationships/hyperlink" Target="http://www.youtube.com/watch?v=-0U_daZVpN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hyperlink" Target="https://docs.google.com/presentation/d/1wULRKZxy40lVkASOWHwuQ60SoJhCeH8LdCJMoE-Wje4/edit?usp=sharing" TargetMode="External"/><Relationship Id="rId7" Type="http://schemas.openxmlformats.org/officeDocument/2006/relationships/hyperlink" Target="https://docs.google.com/presentation/d/1qX-Ky-qp6tVxNEEwMk6EPjFhaZQPBgCOvN_81qY2HL0/edit?usp=sharing"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 Id="rId6" Type="http://schemas.openxmlformats.org/officeDocument/2006/relationships/hyperlink" Target="https://docs.google.com/presentation/d/11l-19xinrJikW55mAIGIwb8fCoTtyUnbyHN6kqX392I/edit?usp=sharing" TargetMode="External"/><Relationship Id="rId5" Type="http://schemas.openxmlformats.org/officeDocument/2006/relationships/hyperlink" Target="https://docs.google.com/presentation/d/1oonYvSPWYslrmCbKAAV_aDEMK0IUqUwiCwV48UW6G0A/edit?usp=sharing" TargetMode="External"/><Relationship Id="rId4" Type="http://schemas.openxmlformats.org/officeDocument/2006/relationships/hyperlink" Target="https://docs.google.com/presentation/d/1OPXnczAFVnwU8n8s7z1fDINF4J9gFGniDpc4nJmA-QU/edit?usp=shar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txBox="1">
            <a:spLocks noGrp="1"/>
          </p:cNvSpPr>
          <p:nvPr>
            <p:ph type="ctrTitle"/>
          </p:nvPr>
        </p:nvSpPr>
        <p:spPr>
          <a:xfrm>
            <a:off x="251520" y="476672"/>
            <a:ext cx="8748600" cy="1368300"/>
          </a:xfrm>
          <a:prstGeom prst="rect">
            <a:avLst/>
          </a:prstGeom>
          <a:noFill/>
          <a:ln>
            <a:noFill/>
          </a:ln>
        </p:spPr>
        <p:txBody>
          <a:bodyPr spcFirstLastPara="1" wrap="square" lIns="91425" tIns="45700" rIns="91425" bIns="45700" anchor="t" anchorCtr="0">
            <a:noAutofit/>
          </a:bodyPr>
          <a:lstStyle/>
          <a:p>
            <a:pPr marL="182880" lvl="0" indent="0" algn="ctr" rtl="1">
              <a:lnSpc>
                <a:spcPct val="100000"/>
              </a:lnSpc>
              <a:spcBef>
                <a:spcPts val="0"/>
              </a:spcBef>
              <a:spcAft>
                <a:spcPts val="0"/>
              </a:spcAft>
              <a:buSzPts val="5120"/>
              <a:buNone/>
            </a:pPr>
            <a:r>
              <a:rPr lang="iw-IL" sz="4000" dirty="0">
                <a:solidFill>
                  <a:srgbClr val="FFFF00"/>
                </a:solidFill>
              </a:rPr>
              <a:t> </a:t>
            </a:r>
            <a:r>
              <a:rPr lang="iw-IL" sz="4000" dirty="0">
                <a:solidFill>
                  <a:srgbClr val="FFFF00"/>
                </a:solidFill>
                <a:latin typeface="Arial"/>
                <a:ea typeface="Arial"/>
                <a:cs typeface="Arial"/>
                <a:sym typeface="Arial"/>
              </a:rPr>
              <a:t>ניסוי בצלחת פטרי  – ניסוי מקדים לתלמיד</a:t>
            </a:r>
            <a:br>
              <a:rPr lang="iw-IL" sz="4000" dirty="0">
                <a:solidFill>
                  <a:srgbClr val="FFFF00"/>
                </a:solidFill>
                <a:latin typeface="Arial"/>
                <a:ea typeface="Arial"/>
                <a:cs typeface="Arial"/>
                <a:sym typeface="Arial"/>
              </a:rPr>
            </a:br>
            <a:r>
              <a:rPr lang="iw-IL" sz="4000" dirty="0">
                <a:solidFill>
                  <a:srgbClr val="FFFF00"/>
                </a:solidFill>
                <a:latin typeface="Arial"/>
                <a:ea typeface="Arial"/>
                <a:cs typeface="Arial"/>
                <a:sym typeface="Arial"/>
              </a:rPr>
              <a:t>קובץ </a:t>
            </a:r>
            <a:r>
              <a:rPr lang="iw-IL" sz="4000" u="sng" dirty="0">
                <a:solidFill>
                  <a:srgbClr val="FFFF00"/>
                </a:solidFill>
                <a:latin typeface="Arial"/>
                <a:ea typeface="Arial"/>
                <a:cs typeface="Arial"/>
                <a:sym typeface="Arial"/>
                <a:hlinkClick r:id="rId3">
                  <a:extLst>
                    <a:ext uri="{A12FA001-AC4F-418D-AE19-62706E023703}">
                      <ahyp:hlinkClr xmlns:ahyp="http://schemas.microsoft.com/office/drawing/2018/hyperlinkcolor" val="tx"/>
                    </a:ext>
                  </a:extLst>
                </a:hlinkClick>
              </a:rPr>
              <a:t>הוראות לתלמיד</a:t>
            </a:r>
            <a:br>
              <a:rPr lang="iw-IL" sz="4000" dirty="0">
                <a:solidFill>
                  <a:srgbClr val="FFFF00"/>
                </a:solidFill>
              </a:rPr>
            </a:br>
            <a:endParaRPr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2" descr=" מרכיבי מערכת הניסוי&#10;"/>
          <p:cNvSpPr txBox="1">
            <a:spLocks noGrp="1"/>
          </p:cNvSpPr>
          <p:nvPr>
            <p:ph type="title" idx="4294967295"/>
          </p:nvPr>
        </p:nvSpPr>
        <p:spPr>
          <a:xfrm>
            <a:off x="251520" y="208112"/>
            <a:ext cx="8748464" cy="108012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182880" marR="0" lvl="0" indent="0" algn="ctr" defTabSz="914400" rtl="1" eaLnBrk="1" fontAlgn="auto" latinLnBrk="0" hangingPunct="1">
              <a:lnSpc>
                <a:spcPct val="100000"/>
              </a:lnSpc>
              <a:spcBef>
                <a:spcPts val="0"/>
              </a:spcBef>
              <a:spcAft>
                <a:spcPts val="0"/>
              </a:spcAft>
              <a:buClr>
                <a:srgbClr val="C3260C"/>
              </a:buClr>
              <a:buSzPts val="6144"/>
              <a:buFont typeface="Georgia"/>
              <a:buNone/>
              <a:tabLst/>
              <a:defRPr/>
            </a:pPr>
            <a:r>
              <a:rPr kumimoji="0" lang="he-IL" sz="4800" b="1" i="0" u="none" strike="noStrike" kern="0" cap="none" spc="0" normalizeH="0" baseline="0" noProof="0" dirty="0">
                <a:ln>
                  <a:noFill/>
                </a:ln>
                <a:solidFill>
                  <a:srgbClr val="00B0F0"/>
                </a:solidFill>
                <a:effectLst/>
                <a:uLnTx/>
                <a:uFillTx/>
                <a:latin typeface="Trebuchet MS"/>
                <a:ea typeface="Trebuchet MS"/>
                <a:cs typeface="Trebuchet MS"/>
                <a:sym typeface="Trebuchet MS"/>
              </a:rPr>
              <a:t> </a:t>
            </a:r>
            <a:r>
              <a:rPr kumimoji="0" lang="he-IL" sz="4000" b="0" i="0" u="none" strike="noStrike" kern="0" cap="none" spc="0" normalizeH="0" baseline="0" noProof="0" dirty="0">
                <a:ln>
                  <a:noFill/>
                </a:ln>
                <a:solidFill>
                  <a:srgbClr val="FFFF00"/>
                </a:solidFill>
                <a:effectLst/>
                <a:uLnTx/>
                <a:uFillTx/>
                <a:latin typeface="Arial"/>
                <a:ea typeface="Arial"/>
                <a:cs typeface="Arial"/>
                <a:sym typeface="Arial"/>
              </a:rPr>
              <a:t>מרכיבי מערכת הניסוי</a:t>
            </a:r>
            <a:endParaRPr kumimoji="0" lang="he-IL"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60" name="Google Shape;60;p2"/>
          <p:cNvSpPr txBox="1"/>
          <p:nvPr/>
        </p:nvSpPr>
        <p:spPr>
          <a:xfrm>
            <a:off x="1389325" y="1288225"/>
            <a:ext cx="6695100" cy="4989028"/>
          </a:xfrm>
          <a:prstGeom prst="rect">
            <a:avLst/>
          </a:prstGeom>
          <a:noFill/>
          <a:ln>
            <a:noFill/>
          </a:ln>
        </p:spPr>
        <p:txBody>
          <a:bodyPr spcFirstLastPara="1" wrap="square" lIns="91425" tIns="91425" rIns="91425" bIns="91425" anchor="t" anchorCtr="0">
            <a:spAutoFit/>
          </a:bodyPr>
          <a:lstStyle/>
          <a:p>
            <a:pPr marL="444500" marR="0" lvl="0" indent="0" algn="just" rtl="1">
              <a:lnSpc>
                <a:spcPct val="115000"/>
              </a:lnSpc>
              <a:spcBef>
                <a:spcPts val="1200"/>
              </a:spcBef>
              <a:spcAft>
                <a:spcPts val="0"/>
              </a:spcAft>
              <a:buClr>
                <a:srgbClr val="000000"/>
              </a:buClr>
              <a:buSzPts val="1500"/>
              <a:buFont typeface="Arial"/>
              <a:buNone/>
            </a:pPr>
            <a:r>
              <a:rPr lang="iw-IL" sz="2800" b="1" dirty="0">
                <a:solidFill>
                  <a:srgbClr val="FFFF00"/>
                </a:solidFill>
              </a:rPr>
              <a:t>ציוד וחומרים:</a:t>
            </a:r>
            <a:endParaRPr sz="2800" b="1" i="0" u="none" strike="noStrike" cap="none" dirty="0">
              <a:solidFill>
                <a:srgbClr val="FFFF00"/>
              </a:solidFill>
            </a:endParaRPr>
          </a:p>
          <a:p>
            <a:pPr marL="457200" lvl="0" indent="-400050" algn="r" rtl="1">
              <a:spcBef>
                <a:spcPts val="0"/>
              </a:spcBef>
              <a:spcAft>
                <a:spcPts val="0"/>
              </a:spcAft>
              <a:buClr>
                <a:schemeClr val="dk1"/>
              </a:buClr>
              <a:buSzPts val="2700"/>
              <a:buChar char="●"/>
            </a:pPr>
            <a:r>
              <a:rPr lang="iw-IL" sz="2700" dirty="0">
                <a:solidFill>
                  <a:schemeClr val="dk1"/>
                </a:solidFill>
              </a:rPr>
              <a:t>צלחת פטרי</a:t>
            </a:r>
            <a:endParaRPr sz="2700" dirty="0">
              <a:solidFill>
                <a:schemeClr val="dk1"/>
              </a:solidFill>
            </a:endParaRPr>
          </a:p>
          <a:p>
            <a:pPr marL="457200" lvl="0" indent="-400050" algn="r" rtl="1">
              <a:spcBef>
                <a:spcPts val="0"/>
              </a:spcBef>
              <a:spcAft>
                <a:spcPts val="0"/>
              </a:spcAft>
              <a:buClr>
                <a:schemeClr val="dk1"/>
              </a:buClr>
              <a:buSzPts val="2700"/>
              <a:buChar char="●"/>
            </a:pPr>
            <a:r>
              <a:rPr lang="iw-IL" sz="2700" dirty="0">
                <a:solidFill>
                  <a:schemeClr val="dk1"/>
                </a:solidFill>
              </a:rPr>
              <a:t>משורה של 50 מ"ל</a:t>
            </a:r>
            <a:endParaRPr sz="2700" dirty="0">
              <a:solidFill>
                <a:schemeClr val="dk1"/>
              </a:solidFill>
            </a:endParaRPr>
          </a:p>
          <a:p>
            <a:pPr marL="457200" lvl="0" indent="-400050" algn="r" rtl="1">
              <a:spcBef>
                <a:spcPts val="0"/>
              </a:spcBef>
              <a:spcAft>
                <a:spcPts val="0"/>
              </a:spcAft>
              <a:buClr>
                <a:schemeClr val="dk1"/>
              </a:buClr>
              <a:buSzPts val="2700"/>
              <a:buChar char="●"/>
            </a:pPr>
            <a:r>
              <a:rPr lang="iw-IL" sz="2700" dirty="0">
                <a:solidFill>
                  <a:schemeClr val="dk1"/>
                </a:solidFill>
              </a:rPr>
              <a:t>2 </a:t>
            </a:r>
            <a:r>
              <a:rPr lang="he-IL" sz="2700" dirty="0">
                <a:solidFill>
                  <a:schemeClr val="dk1"/>
                </a:solidFill>
              </a:rPr>
              <a:t> </a:t>
            </a:r>
            <a:r>
              <a:rPr lang="iw-IL" sz="2700">
                <a:solidFill>
                  <a:schemeClr val="dk1"/>
                </a:solidFill>
              </a:rPr>
              <a:t>ספטולה או 2</a:t>
            </a:r>
            <a:r>
              <a:rPr lang="he-IL" sz="2700">
                <a:solidFill>
                  <a:schemeClr val="dk1"/>
                </a:solidFill>
              </a:rPr>
              <a:t> </a:t>
            </a:r>
            <a:r>
              <a:rPr lang="iw-IL" sz="2700" dirty="0">
                <a:solidFill>
                  <a:schemeClr val="dk1"/>
                </a:solidFill>
              </a:rPr>
              <a:t>כפיות</a:t>
            </a:r>
            <a:endParaRPr sz="2700" dirty="0">
              <a:solidFill>
                <a:schemeClr val="dk1"/>
              </a:solidFill>
            </a:endParaRPr>
          </a:p>
          <a:p>
            <a:pPr marL="457200" lvl="0" indent="-400050" algn="r" rtl="1">
              <a:spcBef>
                <a:spcPts val="0"/>
              </a:spcBef>
              <a:spcAft>
                <a:spcPts val="0"/>
              </a:spcAft>
              <a:buClr>
                <a:schemeClr val="dk1"/>
              </a:buClr>
              <a:buSzPts val="2700"/>
              <a:buChar char="●"/>
            </a:pPr>
            <a:r>
              <a:rPr lang="iw-IL" sz="2700" dirty="0">
                <a:solidFill>
                  <a:schemeClr val="dk1"/>
                </a:solidFill>
              </a:rPr>
              <a:t>עופרת חנקתית </a:t>
            </a:r>
            <a:r>
              <a:rPr lang="iw-IL" sz="2700" dirty="0" err="1">
                <a:solidFill>
                  <a:schemeClr val="dk1"/>
                </a:solidFill>
              </a:rPr>
              <a:t>Pb</a:t>
            </a:r>
            <a:r>
              <a:rPr lang="iw-IL" sz="2700" dirty="0">
                <a:solidFill>
                  <a:schemeClr val="dk1"/>
                </a:solidFill>
              </a:rPr>
              <a:t>(NO</a:t>
            </a:r>
            <a:r>
              <a:rPr lang="iw-IL" sz="2700" baseline="-25000" dirty="0">
                <a:solidFill>
                  <a:schemeClr val="dk1"/>
                </a:solidFill>
              </a:rPr>
              <a:t>3</a:t>
            </a:r>
            <a:r>
              <a:rPr lang="iw-IL" sz="2700" dirty="0">
                <a:solidFill>
                  <a:schemeClr val="dk1"/>
                </a:solidFill>
              </a:rPr>
              <a:t>)</a:t>
            </a:r>
            <a:r>
              <a:rPr lang="iw-IL" sz="2700" baseline="-25000" dirty="0">
                <a:solidFill>
                  <a:schemeClr val="dk1"/>
                </a:solidFill>
              </a:rPr>
              <a:t>2</a:t>
            </a:r>
            <a:endParaRPr sz="2700" baseline="-25000" dirty="0">
              <a:solidFill>
                <a:schemeClr val="dk1"/>
              </a:solidFill>
            </a:endParaRPr>
          </a:p>
          <a:p>
            <a:pPr marL="457200" lvl="0" indent="-400050" algn="r" rtl="1">
              <a:spcBef>
                <a:spcPts val="0"/>
              </a:spcBef>
              <a:spcAft>
                <a:spcPts val="0"/>
              </a:spcAft>
              <a:buClr>
                <a:schemeClr val="dk1"/>
              </a:buClr>
              <a:buSzPts val="2700"/>
              <a:buChar char="●"/>
            </a:pPr>
            <a:r>
              <a:rPr lang="iw-IL" sz="2700" dirty="0">
                <a:solidFill>
                  <a:schemeClr val="dk1"/>
                </a:solidFill>
              </a:rPr>
              <a:t>אשלגן יודי KI</a:t>
            </a:r>
            <a:endParaRPr sz="2700" baseline="-25000" dirty="0">
              <a:solidFill>
                <a:schemeClr val="dk1"/>
              </a:solidFill>
            </a:endParaRPr>
          </a:p>
          <a:p>
            <a:pPr marL="457200" lvl="0" indent="-400050" algn="r" rtl="1">
              <a:spcBef>
                <a:spcPts val="0"/>
              </a:spcBef>
              <a:spcAft>
                <a:spcPts val="0"/>
              </a:spcAft>
              <a:buClr>
                <a:schemeClr val="dk1"/>
              </a:buClr>
              <a:buSzPts val="2700"/>
              <a:buChar char="●"/>
            </a:pPr>
            <a:r>
              <a:rPr lang="iw-IL" sz="2700" dirty="0">
                <a:solidFill>
                  <a:schemeClr val="dk1"/>
                </a:solidFill>
              </a:rPr>
              <a:t>מים</a:t>
            </a:r>
            <a:endParaRPr sz="2700" dirty="0">
              <a:solidFill>
                <a:schemeClr val="dk1"/>
              </a:solidFill>
            </a:endParaRPr>
          </a:p>
          <a:p>
            <a:pPr marL="457200" lvl="0" indent="-400050" algn="r" rtl="1">
              <a:spcBef>
                <a:spcPts val="0"/>
              </a:spcBef>
              <a:spcAft>
                <a:spcPts val="0"/>
              </a:spcAft>
              <a:buClr>
                <a:schemeClr val="dk1"/>
              </a:buClr>
              <a:buSzPts val="2700"/>
              <a:buChar char="●"/>
            </a:pPr>
            <a:r>
              <a:rPr lang="iw-IL" sz="2700" dirty="0">
                <a:solidFill>
                  <a:schemeClr val="dk1"/>
                </a:solidFill>
              </a:rPr>
              <a:t>ניר מילימטרי</a:t>
            </a:r>
            <a:endParaRPr sz="2700" dirty="0">
              <a:solidFill>
                <a:schemeClr val="dk1"/>
              </a:solidFill>
            </a:endParaRPr>
          </a:p>
          <a:p>
            <a:pPr marL="457200" lvl="0" indent="-400050" algn="r" rtl="1">
              <a:spcBef>
                <a:spcPts val="0"/>
              </a:spcBef>
              <a:spcAft>
                <a:spcPts val="0"/>
              </a:spcAft>
              <a:buClr>
                <a:schemeClr val="dk1"/>
              </a:buClr>
              <a:buSzPts val="2700"/>
              <a:buChar char="●"/>
            </a:pPr>
            <a:r>
              <a:rPr lang="iw-IL" sz="2700" dirty="0">
                <a:solidFill>
                  <a:schemeClr val="dk1"/>
                </a:solidFill>
              </a:rPr>
              <a:t>סטופר</a:t>
            </a:r>
            <a:endParaRPr sz="2700" dirty="0">
              <a:solidFill>
                <a:schemeClr val="dk1"/>
              </a:solidFill>
            </a:endParaRPr>
          </a:p>
          <a:p>
            <a:pPr marL="457200" lvl="0" indent="-400050" algn="r" rtl="1">
              <a:spcBef>
                <a:spcPts val="0"/>
              </a:spcBef>
              <a:spcAft>
                <a:spcPts val="0"/>
              </a:spcAft>
              <a:buClr>
                <a:schemeClr val="dk1"/>
              </a:buClr>
              <a:buSzPts val="2700"/>
              <a:buChar char="●"/>
            </a:pPr>
            <a:r>
              <a:rPr lang="iw-IL" sz="2700" dirty="0">
                <a:solidFill>
                  <a:schemeClr val="dk1"/>
                </a:solidFill>
              </a:rPr>
              <a:t>כפפות</a:t>
            </a:r>
            <a:endParaRPr sz="2700" dirty="0">
              <a:solidFill>
                <a:schemeClr val="dk1"/>
              </a:solidFill>
            </a:endParaRPr>
          </a:p>
          <a:p>
            <a:pPr marL="457200" lvl="0" indent="-400050" algn="r" rtl="1">
              <a:spcBef>
                <a:spcPts val="0"/>
              </a:spcBef>
              <a:spcAft>
                <a:spcPts val="0"/>
              </a:spcAft>
              <a:buClr>
                <a:schemeClr val="dk1"/>
              </a:buClr>
              <a:buSzPts val="2700"/>
              <a:buChar char="●"/>
            </a:pPr>
            <a:r>
              <a:rPr lang="iw-IL" sz="2700" dirty="0">
                <a:solidFill>
                  <a:schemeClr val="dk1"/>
                </a:solidFill>
              </a:rPr>
              <a:t>משקפי מגן</a:t>
            </a:r>
            <a:endParaRPr sz="3600" b="1" dirty="0">
              <a:solidFill>
                <a:srgbClr val="00B0F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pic>
        <p:nvPicPr>
          <p:cNvPr id="65" name="Google Shape;65;p3" descr="תמונה של מערכת הניסוי הכוללת שתי ספטולות, שעון עצר, צלחת פטרי מעל נייר מילימטרי, מסורה עם 25 מיליליטר מים מזוקקים, מלח עופרת בכלי אחד, מלח אשלגן יודיד בכלי שני ושתי כוריות שקילה."/>
          <p:cNvPicPr preferRelativeResize="0"/>
          <p:nvPr/>
        </p:nvPicPr>
        <p:blipFill rotWithShape="1">
          <a:blip r:embed="rId3">
            <a:alphaModFix/>
          </a:blip>
          <a:srcRect l="15353" t="5526" r="4761" b="7585"/>
          <a:stretch/>
        </p:blipFill>
        <p:spPr>
          <a:xfrm>
            <a:off x="368370" y="0"/>
            <a:ext cx="8407260" cy="6857998"/>
          </a:xfrm>
          <a:prstGeom prst="rect">
            <a:avLst/>
          </a:prstGeom>
          <a:noFill/>
          <a:ln>
            <a:noFill/>
          </a:ln>
        </p:spPr>
      </p:pic>
      <p:sp>
        <p:nvSpPr>
          <p:cNvPr id="66" name="Google Shape;66;p3"/>
          <p:cNvSpPr txBox="1">
            <a:spLocks noGrp="1"/>
          </p:cNvSpPr>
          <p:nvPr>
            <p:ph type="title" idx="4294967295"/>
          </p:nvPr>
        </p:nvSpPr>
        <p:spPr>
          <a:xfrm>
            <a:off x="467544" y="116632"/>
            <a:ext cx="8496900" cy="9543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spAutoFit/>
          </a:bodyPr>
          <a:lstStyle/>
          <a:p>
            <a:pPr marL="0" marR="0" lvl="0" indent="0" algn="ctr" defTabSz="914400" rtl="1" eaLnBrk="1" fontAlgn="auto" latinLnBrk="0" hangingPunct="1">
              <a:lnSpc>
                <a:spcPct val="100000"/>
              </a:lnSpc>
              <a:spcBef>
                <a:spcPts val="0"/>
              </a:spcBef>
              <a:spcAft>
                <a:spcPts val="0"/>
              </a:spcAft>
              <a:buClr>
                <a:schemeClr val="dk1"/>
              </a:buClr>
              <a:buSzPts val="2800"/>
              <a:buFont typeface="Arial"/>
              <a:buNone/>
              <a:tabLst/>
              <a:defRPr/>
            </a:pPr>
            <a:r>
              <a:rPr kumimoji="0" lang="he-IL" sz="2800" b="1" i="0" u="none" strike="noStrike" kern="0" cap="none" spc="0" normalizeH="0" baseline="0" noProof="0" dirty="0">
                <a:ln>
                  <a:noFill/>
                </a:ln>
                <a:solidFill>
                  <a:srgbClr val="FFFF00"/>
                </a:solidFill>
                <a:effectLst/>
                <a:uLnTx/>
                <a:uFillTx/>
                <a:latin typeface="Arial"/>
                <a:ea typeface="Arial"/>
                <a:cs typeface="Arial"/>
                <a:sym typeface="Arial"/>
              </a:rPr>
              <a:t>מערכת הניסוי - ניסוי בצלחת פטרי </a:t>
            </a:r>
          </a:p>
          <a:p>
            <a:pPr marL="0" marR="0" lvl="0" indent="0" algn="ctr" defTabSz="914400" rtl="1" eaLnBrk="1" fontAlgn="auto" latinLnBrk="0" hangingPunct="1">
              <a:lnSpc>
                <a:spcPct val="100000"/>
              </a:lnSpc>
              <a:spcBef>
                <a:spcPts val="0"/>
              </a:spcBef>
              <a:spcAft>
                <a:spcPts val="0"/>
              </a:spcAft>
              <a:buClr>
                <a:srgbClr val="000000"/>
              </a:buClr>
              <a:buSzPts val="2800"/>
              <a:buFont typeface="Arial"/>
              <a:buNone/>
              <a:tabLst/>
              <a:defRPr/>
            </a:pPr>
            <a:endParaRPr kumimoji="0" lang="he-IL" sz="2800" b="1" i="0" u="none" strike="noStrike" kern="0" cap="none" spc="0" normalizeH="0" baseline="0" noProof="0" dirty="0">
              <a:ln>
                <a:noFill/>
              </a:ln>
              <a:solidFill>
                <a:srgbClr val="00B0F0"/>
              </a:solidFill>
              <a:effectLst/>
              <a:uLnTx/>
              <a:uFillTx/>
              <a:latin typeface="Trebuchet MS"/>
              <a:ea typeface="Trebuchet MS"/>
              <a:cs typeface="Trebuchet MS"/>
              <a:sym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g2b686cde494_1_1"/>
          <p:cNvSpPr txBox="1">
            <a:spLocks noGrp="1"/>
          </p:cNvSpPr>
          <p:nvPr>
            <p:ph type="title" idx="4294967295"/>
          </p:nvPr>
        </p:nvSpPr>
        <p:spPr>
          <a:xfrm>
            <a:off x="323550" y="245757"/>
            <a:ext cx="8496900" cy="5232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spAutoFit/>
          </a:bodyPr>
          <a:lstStyle/>
          <a:p>
            <a:pPr marL="0" marR="0" lvl="0" indent="0" algn="ctr" defTabSz="914400" rtl="1" eaLnBrk="1" fontAlgn="auto" latinLnBrk="0" hangingPunct="1">
              <a:lnSpc>
                <a:spcPct val="100000"/>
              </a:lnSpc>
              <a:spcBef>
                <a:spcPts val="0"/>
              </a:spcBef>
              <a:spcAft>
                <a:spcPts val="0"/>
              </a:spcAft>
              <a:buClr>
                <a:schemeClr val="dk1"/>
              </a:buClr>
              <a:buSzPts val="2800"/>
              <a:buFont typeface="Arial"/>
              <a:buNone/>
              <a:tabLst/>
              <a:defRPr/>
            </a:pPr>
            <a:r>
              <a:rPr kumimoji="0" lang="he-IL" sz="2800" b="1" i="0" u="none" strike="noStrike" kern="0" cap="none" spc="0" normalizeH="0" baseline="0" noProof="0" dirty="0">
                <a:ln>
                  <a:noFill/>
                </a:ln>
                <a:solidFill>
                  <a:schemeClr val="accent6"/>
                </a:solidFill>
                <a:effectLst/>
                <a:uLnTx/>
                <a:uFillTx/>
                <a:latin typeface="Arial"/>
                <a:ea typeface="Arial"/>
                <a:cs typeface="Arial"/>
                <a:sym typeface="Arial"/>
              </a:rPr>
              <a:t>ניסוי בצלחת פטרי </a:t>
            </a:r>
          </a:p>
        </p:txBody>
      </p:sp>
      <p:sp>
        <p:nvSpPr>
          <p:cNvPr id="72" name="Google Shape;72;g2b686cde494_1_1"/>
          <p:cNvSpPr txBox="1"/>
          <p:nvPr/>
        </p:nvSpPr>
        <p:spPr>
          <a:xfrm>
            <a:off x="1176475" y="5853675"/>
            <a:ext cx="59283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iw-IL" u="sng" dirty="0">
                <a:solidFill>
                  <a:schemeClr val="hlink"/>
                </a:solidFill>
                <a:hlinkClick r:id="rId3"/>
              </a:rPr>
              <a:t>https://youtu.be/-0U_daZVpNk</a:t>
            </a:r>
            <a:endParaRPr dirty="0"/>
          </a:p>
          <a:p>
            <a:pPr marL="0" lvl="0" indent="0" algn="l" rtl="0">
              <a:spcBef>
                <a:spcPts val="0"/>
              </a:spcBef>
              <a:spcAft>
                <a:spcPts val="0"/>
              </a:spcAft>
              <a:buNone/>
            </a:pPr>
            <a:endParaRPr dirty="0"/>
          </a:p>
        </p:txBody>
      </p:sp>
      <p:pic>
        <p:nvPicPr>
          <p:cNvPr id="73" name="Google Shape;73;g2b686cde494_1_1" title="ניסוי בצלחת פטרי 20 מעלות צלזיוס ו-0 מ&quot;ל מים">
            <a:hlinkClick r:id="rId4"/>
          </p:cNvPr>
          <p:cNvPicPr preferRelativeResize="0"/>
          <p:nvPr/>
        </p:nvPicPr>
        <p:blipFill>
          <a:blip r:embed="rId5">
            <a:alphaModFix/>
          </a:blip>
          <a:stretch>
            <a:fillRect/>
          </a:stretch>
        </p:blipFill>
        <p:spPr>
          <a:xfrm>
            <a:off x="367663" y="878288"/>
            <a:ext cx="8408666" cy="4729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9" name="Google Shape;79;g2c2c9377eb3_0_4"/>
          <p:cNvSpPr txBox="1">
            <a:spLocks noGrp="1"/>
          </p:cNvSpPr>
          <p:nvPr>
            <p:ph type="title" idx="4294967295"/>
          </p:nvPr>
        </p:nvSpPr>
        <p:spPr>
          <a:xfrm>
            <a:off x="252344" y="747907"/>
            <a:ext cx="8496900" cy="9543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spAutoFit/>
          </a:bodyPr>
          <a:lstStyle/>
          <a:p>
            <a:pPr marL="0" marR="0" lvl="0" indent="0" algn="ctr" defTabSz="914400" rtl="1" eaLnBrk="1" fontAlgn="auto" latinLnBrk="0" hangingPunct="1">
              <a:lnSpc>
                <a:spcPct val="100000"/>
              </a:lnSpc>
              <a:spcBef>
                <a:spcPts val="0"/>
              </a:spcBef>
              <a:spcAft>
                <a:spcPts val="0"/>
              </a:spcAft>
              <a:buClr>
                <a:schemeClr val="dk1"/>
              </a:buClr>
              <a:buSzPts val="2800"/>
              <a:buFont typeface="Arial"/>
              <a:buNone/>
              <a:tabLst/>
              <a:defRPr/>
            </a:pPr>
            <a:r>
              <a:rPr kumimoji="0" lang="he-IL" sz="2800" b="1" i="0" u="none" strike="noStrike" kern="0" cap="none" spc="0" normalizeH="0" baseline="0" noProof="0" dirty="0">
                <a:ln>
                  <a:noFill/>
                </a:ln>
                <a:solidFill>
                  <a:schemeClr val="accent6"/>
                </a:solidFill>
                <a:effectLst/>
                <a:uLnTx/>
                <a:uFillTx/>
                <a:latin typeface="Arial"/>
                <a:ea typeface="Arial"/>
                <a:cs typeface="Arial"/>
                <a:sym typeface="Arial"/>
              </a:rPr>
              <a:t>ניסוי בצלחת פטרי - צילום מהצד</a:t>
            </a:r>
            <a:br>
              <a:rPr kumimoji="0" lang="he-IL" sz="2800" b="1" i="0" u="none" strike="noStrike" kern="0" cap="none" spc="0" normalizeH="0" baseline="0" noProof="0" dirty="0">
                <a:ln>
                  <a:noFill/>
                </a:ln>
                <a:solidFill>
                  <a:schemeClr val="accent6"/>
                </a:solidFill>
                <a:effectLst/>
                <a:uLnTx/>
                <a:uFillTx/>
                <a:latin typeface="Arial"/>
                <a:ea typeface="Arial"/>
                <a:cs typeface="Arial"/>
                <a:sym typeface="Arial"/>
              </a:rPr>
            </a:br>
            <a:r>
              <a:rPr kumimoji="0" lang="he-IL" sz="2800" b="1" i="0" u="none" strike="noStrike" kern="0" cap="none" spc="0" normalizeH="0" baseline="0" noProof="0" dirty="0">
                <a:ln>
                  <a:noFill/>
                </a:ln>
                <a:solidFill>
                  <a:schemeClr val="accent6"/>
                </a:solidFill>
                <a:effectLst/>
                <a:uLnTx/>
                <a:uFillTx/>
                <a:latin typeface="Arial"/>
                <a:ea typeface="Arial"/>
                <a:cs typeface="Arial"/>
                <a:sym typeface="Arial"/>
              </a:rPr>
              <a:t>יש סרטון</a:t>
            </a:r>
            <a:r>
              <a:rPr kumimoji="0" lang="he-IL" sz="2800" b="1" i="0" u="none" strike="noStrike" kern="0" cap="none" spc="0" normalizeH="0" baseline="0" noProof="0" dirty="0">
                <a:ln>
                  <a:noFill/>
                </a:ln>
                <a:solidFill>
                  <a:srgbClr val="00B0F0"/>
                </a:solidFill>
                <a:effectLst/>
                <a:uLnTx/>
                <a:uFillTx/>
                <a:latin typeface="Trebuchet MS"/>
                <a:ea typeface="Trebuchet MS"/>
                <a:cs typeface="Trebuchet MS"/>
                <a:sym typeface="Trebuchet MS"/>
              </a:rPr>
              <a:t> </a:t>
            </a:r>
          </a:p>
        </p:txBody>
      </p:sp>
      <p:pic>
        <p:nvPicPr>
          <p:cNvPr id="78" name="Google Shape;78;g2c2c9377eb3_0_4" descr="תמונה של צלחת פרטי מהצד זה ניתן לראות שהתחיל תהליך השיקוע של עופרת יודיד. המשקע הוא בעל צבע צהוב ונמצא בעיקר מצד ימין של צלחת הפטרי. כל המשקע נמצא מתחת לקו הנוזל בתוך צלחת הפטרי."/>
          <p:cNvPicPr preferRelativeResize="0"/>
          <p:nvPr/>
        </p:nvPicPr>
        <p:blipFill>
          <a:blip r:embed="rId3">
            <a:alphaModFix/>
          </a:blip>
          <a:stretch>
            <a:fillRect/>
          </a:stretch>
        </p:blipFill>
        <p:spPr>
          <a:xfrm>
            <a:off x="152400" y="3122275"/>
            <a:ext cx="8839199" cy="306079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g2c69e84952c_0_50"/>
          <p:cNvSpPr txBox="1">
            <a:spLocks noGrp="1"/>
          </p:cNvSpPr>
          <p:nvPr>
            <p:ph type="title" idx="4294967295"/>
          </p:nvPr>
        </p:nvSpPr>
        <p:spPr>
          <a:xfrm>
            <a:off x="323544" y="1508307"/>
            <a:ext cx="8496900" cy="1262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spAutoFit/>
          </a:bodyPr>
          <a:lstStyle/>
          <a:p>
            <a:pPr marL="0" marR="0" lvl="0" indent="0" algn="ctr" defTabSz="914400" rtl="1" eaLnBrk="1" fontAlgn="auto" latinLnBrk="0" hangingPunct="1">
              <a:lnSpc>
                <a:spcPct val="100000"/>
              </a:lnSpc>
              <a:spcBef>
                <a:spcPts val="0"/>
              </a:spcBef>
              <a:spcAft>
                <a:spcPts val="0"/>
              </a:spcAft>
              <a:buClr>
                <a:srgbClr val="000000"/>
              </a:buClr>
              <a:buSzPts val="2800"/>
              <a:buFont typeface="Arial"/>
              <a:buNone/>
              <a:tabLst/>
              <a:defRPr/>
            </a:pPr>
            <a:r>
              <a:rPr kumimoji="0" lang="he-IL" sz="3800" b="1" i="0" u="none" strike="noStrike" kern="0" cap="none" spc="0" normalizeH="0" baseline="0" noProof="0" dirty="0">
                <a:ln>
                  <a:noFill/>
                </a:ln>
                <a:solidFill>
                  <a:srgbClr val="FFFF00"/>
                </a:solidFill>
                <a:effectLst/>
                <a:uLnTx/>
                <a:uFillTx/>
                <a:latin typeface="Arial"/>
                <a:ea typeface="Arial"/>
                <a:cs typeface="Arial"/>
                <a:sym typeface="Arial"/>
              </a:rPr>
              <a:t>הציעו שאלת חקר המבטאת קשר בין משתנה בלתי תלוי לבין משתנה תלוי</a:t>
            </a:r>
            <a:endParaRPr kumimoji="0" lang="he-IL" sz="3800" b="1" i="0" u="none" strike="noStrike" kern="0" cap="none" spc="0" normalizeH="0" baseline="0" noProof="0" dirty="0">
              <a:ln>
                <a:noFill/>
              </a:ln>
              <a:solidFill>
                <a:srgbClr val="00B0F0"/>
              </a:solidFill>
              <a:effectLst/>
              <a:uLnTx/>
              <a:uFillTx/>
              <a:latin typeface="Trebuchet MS"/>
              <a:ea typeface="Trebuchet MS"/>
              <a:cs typeface="Trebuchet MS"/>
              <a:sym typeface="Trebuchet MS"/>
            </a:endParaRPr>
          </a:p>
        </p:txBody>
      </p:sp>
      <p:sp>
        <p:nvSpPr>
          <p:cNvPr id="85" name="Google Shape;85;g2c69e84952c_0_50"/>
          <p:cNvSpPr txBox="1"/>
          <p:nvPr/>
        </p:nvSpPr>
        <p:spPr>
          <a:xfrm>
            <a:off x="418544" y="3712382"/>
            <a:ext cx="8496900" cy="1847100"/>
          </a:xfrm>
          <a:prstGeom prst="rect">
            <a:avLst/>
          </a:prstGeom>
          <a:noFill/>
          <a:ln>
            <a:noFill/>
          </a:ln>
        </p:spPr>
        <p:txBody>
          <a:bodyPr spcFirstLastPara="1" wrap="square" lIns="91425" tIns="45700" rIns="91425" bIns="45700" anchor="t" anchorCtr="0">
            <a:spAutoFit/>
          </a:bodyPr>
          <a:lstStyle/>
          <a:p>
            <a:pPr marL="0" marR="0" lvl="0" indent="0" algn="ctr" rtl="1">
              <a:lnSpc>
                <a:spcPct val="100000"/>
              </a:lnSpc>
              <a:spcBef>
                <a:spcPts val="0"/>
              </a:spcBef>
              <a:spcAft>
                <a:spcPts val="0"/>
              </a:spcAft>
              <a:buClr>
                <a:srgbClr val="000000"/>
              </a:buClr>
              <a:buSzPts val="2800"/>
              <a:buFont typeface="Arial"/>
              <a:buNone/>
            </a:pPr>
            <a:r>
              <a:rPr lang="iw-IL" sz="3800" b="1" dirty="0">
                <a:solidFill>
                  <a:srgbClr val="FFFF00"/>
                </a:solidFill>
              </a:rPr>
              <a:t>לאחר אישור המורה</a:t>
            </a:r>
            <a:r>
              <a:rPr lang="he-IL" sz="3800" b="1" dirty="0">
                <a:solidFill>
                  <a:srgbClr val="FFFF00"/>
                </a:solidFill>
              </a:rPr>
              <a:t>,</a:t>
            </a:r>
            <a:r>
              <a:rPr lang="iw-IL" sz="3800" b="1" dirty="0">
                <a:solidFill>
                  <a:srgbClr val="FFFF00"/>
                </a:solidFill>
              </a:rPr>
              <a:t> </a:t>
            </a:r>
            <a:br>
              <a:rPr lang="iw-IL" sz="3800" b="1" dirty="0">
                <a:solidFill>
                  <a:srgbClr val="FFFF00"/>
                </a:solidFill>
              </a:rPr>
            </a:br>
            <a:r>
              <a:rPr lang="iw-IL" sz="3800" b="1" dirty="0">
                <a:solidFill>
                  <a:srgbClr val="FFFF00"/>
                </a:solidFill>
              </a:rPr>
              <a:t>לחקר מלא</a:t>
            </a:r>
            <a:r>
              <a:rPr lang="he-IL" sz="3800" b="1" dirty="0">
                <a:solidFill>
                  <a:srgbClr val="FFFF00"/>
                </a:solidFill>
              </a:rPr>
              <a:t>,</a:t>
            </a:r>
            <a:r>
              <a:rPr lang="iw-IL" sz="3800" b="1" dirty="0">
                <a:solidFill>
                  <a:srgbClr val="FFFF00"/>
                </a:solidFill>
              </a:rPr>
              <a:t> </a:t>
            </a:r>
            <a:br>
              <a:rPr lang="iw-IL" sz="3800" b="1" dirty="0">
                <a:solidFill>
                  <a:srgbClr val="FFFF00"/>
                </a:solidFill>
              </a:rPr>
            </a:br>
            <a:r>
              <a:rPr lang="iw-IL" sz="3800" b="1" dirty="0">
                <a:solidFill>
                  <a:srgbClr val="FFFF00"/>
                </a:solidFill>
              </a:rPr>
              <a:t>עברו לשקף הבא</a:t>
            </a:r>
            <a:endParaRPr sz="3800" b="1" i="0" u="none" strike="noStrike" cap="none" dirty="0">
              <a:solidFill>
                <a:srgbClr val="00B0F0"/>
              </a:solidFill>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89"/>
        <p:cNvGrpSpPr/>
        <p:nvPr/>
      </p:nvGrpSpPr>
      <p:grpSpPr>
        <a:xfrm>
          <a:off x="0" y="0"/>
          <a:ext cx="0" cy="0"/>
          <a:chOff x="0" y="0"/>
          <a:chExt cx="0" cy="0"/>
        </a:xfrm>
      </p:grpSpPr>
      <p:sp>
        <p:nvSpPr>
          <p:cNvPr id="91" name="Google Shape;91;p6"/>
          <p:cNvSpPr txBox="1">
            <a:spLocks noGrp="1"/>
          </p:cNvSpPr>
          <p:nvPr>
            <p:ph type="title" idx="4294967295"/>
          </p:nvPr>
        </p:nvSpPr>
        <p:spPr>
          <a:xfrm>
            <a:off x="409870" y="491022"/>
            <a:ext cx="8748600" cy="10800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182880" marR="0" lvl="0" indent="0" algn="ctr" defTabSz="914400" rtl="1" eaLnBrk="1" fontAlgn="auto" latinLnBrk="0" hangingPunct="1">
              <a:lnSpc>
                <a:spcPct val="100000"/>
              </a:lnSpc>
              <a:spcBef>
                <a:spcPts val="0"/>
              </a:spcBef>
              <a:spcAft>
                <a:spcPts val="0"/>
              </a:spcAft>
              <a:buClr>
                <a:srgbClr val="C3260C"/>
              </a:buClr>
              <a:buSzPts val="6144"/>
              <a:buFont typeface="Georgia"/>
              <a:buNone/>
              <a:tabLst/>
              <a:defRPr/>
            </a:pPr>
            <a:r>
              <a:rPr kumimoji="0" lang="he-IL" sz="4800" b="1" i="0" u="none" strike="noStrike" kern="0" cap="none" spc="0" normalizeH="0" baseline="0" noProof="0" dirty="0">
                <a:ln>
                  <a:noFill/>
                </a:ln>
                <a:solidFill>
                  <a:schemeClr val="accent6"/>
                </a:solidFill>
                <a:effectLst/>
                <a:uLnTx/>
                <a:uFillTx/>
                <a:latin typeface="Arial"/>
                <a:ea typeface="Arial"/>
                <a:cs typeface="Arial"/>
                <a:sym typeface="Arial"/>
              </a:rPr>
              <a:t>המשך תהליך החקר</a:t>
            </a:r>
            <a:endParaRPr kumimoji="0" lang="he-IL" sz="1400" b="0" i="0" u="none" strike="noStrike" kern="0" cap="none" spc="0" normalizeH="0" baseline="0" noProof="0" dirty="0">
              <a:ln>
                <a:noFill/>
              </a:ln>
              <a:solidFill>
                <a:schemeClr val="accent6"/>
              </a:solidFill>
              <a:effectLst/>
              <a:uLnTx/>
              <a:uFillTx/>
              <a:latin typeface="Arial"/>
              <a:ea typeface="Arial"/>
              <a:cs typeface="Arial"/>
              <a:sym typeface="Arial"/>
            </a:endParaRPr>
          </a:p>
        </p:txBody>
      </p:sp>
      <p:sp>
        <p:nvSpPr>
          <p:cNvPr id="90" name="Google Shape;90;p6"/>
          <p:cNvSpPr txBox="1"/>
          <p:nvPr/>
        </p:nvSpPr>
        <p:spPr>
          <a:xfrm>
            <a:off x="409886" y="1426307"/>
            <a:ext cx="7920900" cy="1631700"/>
          </a:xfrm>
          <a:prstGeom prst="rect">
            <a:avLst/>
          </a:prstGeom>
          <a:noFill/>
          <a:ln>
            <a:noFill/>
          </a:ln>
        </p:spPr>
        <p:txBody>
          <a:bodyPr spcFirstLastPara="1" wrap="square" lIns="91425" tIns="45700" rIns="91425" bIns="45700" anchor="t" anchorCtr="0">
            <a:spAutoFit/>
          </a:bodyPr>
          <a:lstStyle/>
          <a:p>
            <a:pPr marL="0" marR="0" lvl="0" indent="0" algn="r" rtl="1">
              <a:lnSpc>
                <a:spcPct val="100000"/>
              </a:lnSpc>
              <a:spcBef>
                <a:spcPts val="0"/>
              </a:spcBef>
              <a:spcAft>
                <a:spcPts val="0"/>
              </a:spcAft>
              <a:buClr>
                <a:srgbClr val="000000"/>
              </a:buClr>
              <a:buSzPts val="2400"/>
              <a:buFont typeface="Arial"/>
              <a:buNone/>
            </a:pPr>
            <a:r>
              <a:rPr lang="iw-IL" sz="2500" b="1" i="0" u="none" strike="noStrike" cap="none" dirty="0">
                <a:solidFill>
                  <a:srgbClr val="FFFF00"/>
                </a:solidFill>
              </a:rPr>
              <a:t>לאחר שהמורה אישר לכם את שאלת החקר</a:t>
            </a:r>
            <a:r>
              <a:rPr lang="he-IL" sz="2500" b="1" i="0" u="none" strike="noStrike" cap="none" dirty="0">
                <a:solidFill>
                  <a:srgbClr val="FFFF00"/>
                </a:solidFill>
              </a:rPr>
              <a:t>,</a:t>
            </a:r>
            <a:r>
              <a:rPr lang="iw-IL" sz="2500" b="1" i="0" u="none" strike="noStrike" cap="none" dirty="0">
                <a:solidFill>
                  <a:srgbClr val="FFFF00"/>
                </a:solidFill>
              </a:rPr>
              <a:t> </a:t>
            </a:r>
            <a:r>
              <a:rPr lang="he-IL" sz="2500" b="1" i="0" u="none" strike="noStrike" cap="none" dirty="0">
                <a:solidFill>
                  <a:srgbClr val="FFFF00"/>
                </a:solidFill>
              </a:rPr>
              <a:t> </a:t>
            </a:r>
            <a:r>
              <a:rPr lang="iw-IL" sz="2500" b="1" i="0" u="none" strike="noStrike" cap="none" dirty="0">
                <a:solidFill>
                  <a:srgbClr val="FFFF00"/>
                </a:solidFill>
              </a:rPr>
              <a:t>העלתם השערה</a:t>
            </a:r>
            <a:r>
              <a:rPr lang="he-IL" sz="2500" b="1" i="0" u="none" strike="noStrike" cap="none" dirty="0">
                <a:solidFill>
                  <a:srgbClr val="FFFF00"/>
                </a:solidFill>
              </a:rPr>
              <a:t>, </a:t>
            </a:r>
            <a:r>
              <a:rPr lang="iw-IL" sz="2500" b="1" i="0" u="none" strike="noStrike" cap="none" dirty="0">
                <a:solidFill>
                  <a:srgbClr val="FFFF00"/>
                </a:solidFill>
              </a:rPr>
              <a:t>ותכננתם ניסוי, צפו בסרטונים של מערכות הניסוי שמתאימים ל</a:t>
            </a:r>
            <a:r>
              <a:rPr lang="iw-IL" sz="2500" b="1" i="0" u="none" strike="noStrike" cap="none" dirty="0">
                <a:solidFill>
                  <a:srgbClr val="00FFFF"/>
                </a:solidFill>
              </a:rPr>
              <a:t>משתנה הבלתי תלוי</a:t>
            </a:r>
            <a:r>
              <a:rPr lang="iw-IL" sz="2500" b="1" i="0" u="none" strike="noStrike" cap="none" dirty="0">
                <a:solidFill>
                  <a:srgbClr val="FFFF00"/>
                </a:solidFill>
              </a:rPr>
              <a:t> שבחרת לשנות.</a:t>
            </a:r>
            <a:endParaRPr sz="1500" i="0" u="none" strike="noStrike" cap="none" dirty="0">
              <a:solidFill>
                <a:srgbClr val="FFFF00"/>
              </a:solidFill>
            </a:endParaRPr>
          </a:p>
          <a:p>
            <a:pPr marL="0" marR="0" lvl="0" indent="0" algn="r" rtl="1">
              <a:lnSpc>
                <a:spcPct val="100000"/>
              </a:lnSpc>
              <a:spcBef>
                <a:spcPts val="0"/>
              </a:spcBef>
              <a:spcAft>
                <a:spcPts val="0"/>
              </a:spcAft>
              <a:buClr>
                <a:srgbClr val="000000"/>
              </a:buClr>
              <a:buSzPts val="2400"/>
              <a:buFont typeface="Arial"/>
              <a:buNone/>
            </a:pPr>
            <a:endParaRPr sz="2500" b="1" i="0" u="none" strike="noStrike" cap="none" dirty="0">
              <a:solidFill>
                <a:srgbClr val="00B0F0"/>
              </a:solidFill>
            </a:endParaRPr>
          </a:p>
        </p:txBody>
      </p:sp>
      <p:sp>
        <p:nvSpPr>
          <p:cNvPr id="92" name="Google Shape;92;p6">
            <a:hlinkClick r:id="rId3"/>
            <a:extLst>
              <a:ext uri="{C183D7F6-B498-43B3-948B-1728B52AA6E4}">
                <adec:decorative xmlns:adec="http://schemas.microsoft.com/office/drawing/2017/decorative" val="1"/>
              </a:ext>
            </a:extLst>
          </p:cNvPr>
          <p:cNvSpPr/>
          <p:nvPr/>
        </p:nvSpPr>
        <p:spPr>
          <a:xfrm>
            <a:off x="5807240" y="2927409"/>
            <a:ext cx="2376300" cy="1368300"/>
          </a:xfrm>
          <a:prstGeom prst="roundRect">
            <a:avLst>
              <a:gd name="adj" fmla="val 16667"/>
            </a:avLst>
          </a:prstGeom>
          <a:solidFill>
            <a:srgbClr val="000000"/>
          </a:solidFill>
          <a:ln w="38100" cap="flat" cmpd="sng">
            <a:solidFill>
              <a:schemeClr val="accent6"/>
            </a:solidFill>
            <a:prstDash val="solid"/>
            <a:round/>
            <a:headEnd type="none" w="sm" len="sm"/>
            <a:tailEnd type="none" w="sm" len="sm"/>
          </a:ln>
          <a:effectLst>
            <a:outerShdw blurRad="44450" dist="27940" dir="5400000" algn="ctr">
              <a:srgbClr val="000000">
                <a:alpha val="30980"/>
              </a:srgbClr>
            </a:outerShdw>
          </a:effectLst>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rgbClr val="000000"/>
              </a:buClr>
              <a:buSzPts val="2000"/>
              <a:buFont typeface="Arial"/>
              <a:buNone/>
            </a:pPr>
            <a:r>
              <a:rPr lang="iw-IL" sz="2900" dirty="0">
                <a:solidFill>
                  <a:srgbClr val="FFFF00"/>
                </a:solidFill>
              </a:rPr>
              <a:t>נפח המים</a:t>
            </a:r>
            <a:endParaRPr sz="2900" dirty="0">
              <a:solidFill>
                <a:srgbClr val="FFFF00"/>
              </a:solidFill>
            </a:endParaRPr>
          </a:p>
        </p:txBody>
      </p:sp>
      <p:sp>
        <p:nvSpPr>
          <p:cNvPr id="93" name="Google Shape;93;p6">
            <a:hlinkClick r:id="rId4"/>
            <a:extLst>
              <a:ext uri="{C183D7F6-B498-43B3-948B-1728B52AA6E4}">
                <adec:decorative xmlns:adec="http://schemas.microsoft.com/office/drawing/2017/decorative" val="1"/>
              </a:ext>
            </a:extLst>
          </p:cNvPr>
          <p:cNvSpPr/>
          <p:nvPr/>
        </p:nvSpPr>
        <p:spPr>
          <a:xfrm>
            <a:off x="3182197" y="2927467"/>
            <a:ext cx="2376300" cy="1368300"/>
          </a:xfrm>
          <a:prstGeom prst="roundRect">
            <a:avLst>
              <a:gd name="adj" fmla="val 16667"/>
            </a:avLst>
          </a:prstGeom>
          <a:solidFill>
            <a:srgbClr val="000000"/>
          </a:solidFill>
          <a:ln w="38100" cap="flat" cmpd="sng">
            <a:solidFill>
              <a:schemeClr val="accent6"/>
            </a:solidFill>
            <a:prstDash val="solid"/>
            <a:round/>
            <a:headEnd type="none" w="sm" len="sm"/>
            <a:tailEnd type="none" w="sm" len="sm"/>
          </a:ln>
          <a:effectLst>
            <a:outerShdw blurRad="44450" dist="27940" dir="5400000" algn="ctr">
              <a:srgbClr val="000000">
                <a:alpha val="30980"/>
              </a:srgbClr>
            </a:outerShdw>
          </a:effectLst>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rgbClr val="000000"/>
              </a:buClr>
              <a:buSzPts val="2000"/>
              <a:buFont typeface="Arial"/>
              <a:buNone/>
            </a:pPr>
            <a:r>
              <a:rPr lang="iw-IL" sz="2900" dirty="0">
                <a:solidFill>
                  <a:srgbClr val="FFFF00"/>
                </a:solidFill>
              </a:rPr>
              <a:t>ריכוז תמיסת האשלגן יודי</a:t>
            </a:r>
            <a:endParaRPr sz="1500" i="0" u="none" strike="noStrike" cap="none" dirty="0">
              <a:solidFill>
                <a:schemeClr val="accent6"/>
              </a:solidFill>
            </a:endParaRPr>
          </a:p>
        </p:txBody>
      </p:sp>
      <p:sp>
        <p:nvSpPr>
          <p:cNvPr id="95" name="Google Shape;95;p6">
            <a:hlinkClick r:id="rId5"/>
            <a:extLst>
              <a:ext uri="{C183D7F6-B498-43B3-948B-1728B52AA6E4}">
                <adec:decorative xmlns:adec="http://schemas.microsoft.com/office/drawing/2017/decorative" val="1"/>
              </a:ext>
            </a:extLst>
          </p:cNvPr>
          <p:cNvSpPr/>
          <p:nvPr/>
        </p:nvSpPr>
        <p:spPr>
          <a:xfrm>
            <a:off x="557140" y="2927467"/>
            <a:ext cx="2376300" cy="1368300"/>
          </a:xfrm>
          <a:prstGeom prst="roundRect">
            <a:avLst>
              <a:gd name="adj" fmla="val 16667"/>
            </a:avLst>
          </a:prstGeom>
          <a:solidFill>
            <a:srgbClr val="000000"/>
          </a:solidFill>
          <a:ln w="38100" cap="flat" cmpd="sng">
            <a:solidFill>
              <a:schemeClr val="accent6"/>
            </a:solidFill>
            <a:prstDash val="solid"/>
            <a:round/>
            <a:headEnd type="none" w="sm" len="sm"/>
            <a:tailEnd type="none" w="sm" len="sm"/>
          </a:ln>
          <a:effectLst>
            <a:outerShdw blurRad="44450" dist="27940" dir="5400000" algn="ctr">
              <a:srgbClr val="000000">
                <a:alpha val="30980"/>
              </a:srgbClr>
            </a:outerShdw>
          </a:effectLst>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rgbClr val="000000"/>
              </a:buClr>
              <a:buSzPts val="2000"/>
              <a:buFont typeface="Arial"/>
              <a:buNone/>
            </a:pPr>
            <a:r>
              <a:rPr lang="iw-IL" sz="2900" dirty="0">
                <a:solidFill>
                  <a:srgbClr val="FFFF00"/>
                </a:solidFill>
              </a:rPr>
              <a:t>מר</a:t>
            </a:r>
            <a:r>
              <a:rPr lang="iw-IL" sz="2900" dirty="0">
                <a:solidFill>
                  <a:schemeClr val="accent6"/>
                </a:solidFill>
              </a:rPr>
              <a:t>חק</a:t>
            </a:r>
            <a:endParaRPr sz="2900" i="0" u="none" strike="noStrike" cap="none" dirty="0">
              <a:solidFill>
                <a:schemeClr val="accent6"/>
              </a:solidFill>
            </a:endParaRPr>
          </a:p>
        </p:txBody>
      </p:sp>
      <p:sp>
        <p:nvSpPr>
          <p:cNvPr id="94" name="Google Shape;94;p6">
            <a:hlinkClick r:id="rId6"/>
            <a:extLst>
              <a:ext uri="{C183D7F6-B498-43B3-948B-1728B52AA6E4}">
                <adec:decorative xmlns:adec="http://schemas.microsoft.com/office/drawing/2017/decorative" val="1"/>
              </a:ext>
            </a:extLst>
          </p:cNvPr>
          <p:cNvSpPr/>
          <p:nvPr/>
        </p:nvSpPr>
        <p:spPr>
          <a:xfrm>
            <a:off x="4832940" y="4714542"/>
            <a:ext cx="2376300" cy="1368300"/>
          </a:xfrm>
          <a:prstGeom prst="roundRect">
            <a:avLst>
              <a:gd name="adj" fmla="val 16667"/>
            </a:avLst>
          </a:prstGeom>
          <a:solidFill>
            <a:srgbClr val="000000"/>
          </a:solidFill>
          <a:ln w="38100" cap="flat" cmpd="sng">
            <a:solidFill>
              <a:schemeClr val="accent6"/>
            </a:solidFill>
            <a:prstDash val="solid"/>
            <a:round/>
            <a:headEnd type="none" w="sm" len="sm"/>
            <a:tailEnd type="none" w="sm" len="sm"/>
          </a:ln>
          <a:effectLst>
            <a:outerShdw blurRad="44450" dist="27940" dir="5400000" algn="ctr">
              <a:srgbClr val="000000">
                <a:alpha val="30980"/>
              </a:srgbClr>
            </a:outerShdw>
          </a:effectLst>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rgbClr val="000000"/>
              </a:buClr>
              <a:buSzPts val="2000"/>
              <a:buFont typeface="Arial"/>
              <a:buNone/>
            </a:pPr>
            <a:r>
              <a:rPr lang="iw-IL" sz="2900" b="1" i="0" u="none" strike="noStrike" cap="none" dirty="0">
                <a:solidFill>
                  <a:schemeClr val="accent6"/>
                </a:solidFill>
              </a:rPr>
              <a:t>ט</a:t>
            </a:r>
            <a:r>
              <a:rPr lang="iw-IL" sz="2900" dirty="0">
                <a:solidFill>
                  <a:srgbClr val="FFFF00"/>
                </a:solidFill>
              </a:rPr>
              <a:t>מפרטורה</a:t>
            </a:r>
            <a:endParaRPr sz="2900" dirty="0">
              <a:solidFill>
                <a:srgbClr val="FFFF00"/>
              </a:solidFill>
            </a:endParaRPr>
          </a:p>
        </p:txBody>
      </p:sp>
      <p:sp>
        <p:nvSpPr>
          <p:cNvPr id="96" name="Google Shape;96;p6">
            <a:hlinkClick r:id="rId7"/>
            <a:extLst>
              <a:ext uri="{C183D7F6-B498-43B3-948B-1728B52AA6E4}">
                <adec:decorative xmlns:adec="http://schemas.microsoft.com/office/drawing/2017/decorative" val="1"/>
              </a:ext>
            </a:extLst>
          </p:cNvPr>
          <p:cNvSpPr/>
          <p:nvPr/>
        </p:nvSpPr>
        <p:spPr>
          <a:xfrm>
            <a:off x="1958515" y="4714542"/>
            <a:ext cx="2376300" cy="1368300"/>
          </a:xfrm>
          <a:prstGeom prst="roundRect">
            <a:avLst>
              <a:gd name="adj" fmla="val 16667"/>
            </a:avLst>
          </a:prstGeom>
          <a:solidFill>
            <a:srgbClr val="000000"/>
          </a:solidFill>
          <a:ln w="38100" cap="flat" cmpd="sng">
            <a:solidFill>
              <a:schemeClr val="accent6"/>
            </a:solidFill>
            <a:prstDash val="solid"/>
            <a:round/>
            <a:headEnd type="none" w="sm" len="sm"/>
            <a:tailEnd type="none" w="sm" len="sm"/>
          </a:ln>
          <a:effectLst>
            <a:outerShdw blurRad="44450" dist="27940" dir="5400000" algn="ctr">
              <a:srgbClr val="000000">
                <a:alpha val="30980"/>
              </a:srgbClr>
            </a:outerShdw>
          </a:effectLst>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rgbClr val="000000"/>
              </a:buClr>
              <a:buSzPts val="2000"/>
              <a:buFont typeface="Arial"/>
              <a:buNone/>
            </a:pPr>
            <a:r>
              <a:rPr lang="iw-IL" sz="2600" b="1" dirty="0">
                <a:solidFill>
                  <a:schemeClr val="accent6"/>
                </a:solidFill>
              </a:rPr>
              <a:t>סוג </a:t>
            </a:r>
            <a:r>
              <a:rPr lang="iw-IL" sz="2600" b="1" dirty="0" err="1">
                <a:solidFill>
                  <a:schemeClr val="accent6"/>
                </a:solidFill>
              </a:rPr>
              <a:t>ההלידים</a:t>
            </a:r>
            <a:r>
              <a:rPr lang="iw-IL" sz="2600" b="1" dirty="0">
                <a:solidFill>
                  <a:schemeClr val="accent6"/>
                </a:solidFill>
              </a:rPr>
              <a:t> </a:t>
            </a:r>
            <a:br>
              <a:rPr lang="iw-IL" sz="2600" b="1" dirty="0">
                <a:solidFill>
                  <a:schemeClr val="accent6"/>
                </a:solidFill>
              </a:rPr>
            </a:br>
            <a:r>
              <a:rPr lang="he-IL" sz="2600" b="1" dirty="0">
                <a:solidFill>
                  <a:schemeClr val="accent6"/>
                </a:solidFill>
              </a:rPr>
              <a:t>(</a:t>
            </a:r>
            <a:r>
              <a:rPr lang="iw-IL" sz="2600" b="1" dirty="0">
                <a:solidFill>
                  <a:schemeClr val="accent6"/>
                </a:solidFill>
              </a:rPr>
              <a:t>יוני ההלוגנים</a:t>
            </a:r>
            <a:r>
              <a:rPr lang="he-IL" sz="2600" b="1" dirty="0">
                <a:solidFill>
                  <a:schemeClr val="accent6"/>
                </a:solidFill>
              </a:rPr>
              <a:t>)</a:t>
            </a:r>
            <a:endParaRPr sz="2000" i="0" u="none" strike="noStrike" cap="none" dirty="0">
              <a:solidFill>
                <a:schemeClr val="accent6"/>
              </a:solidFill>
            </a:endParaRPr>
          </a:p>
        </p:txBody>
      </p:sp>
    </p:spTree>
  </p:cSld>
  <p:clrMapOvr>
    <a:masterClrMapping/>
  </p:clrMapOvr>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141</Words>
  <Application>Microsoft Office PowerPoint</Application>
  <PresentationFormat>‫הצגה על המסך (4:3)</PresentationFormat>
  <Paragraphs>26</Paragraphs>
  <Slides>7</Slides>
  <Notes>7</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7</vt:i4>
      </vt:variant>
    </vt:vector>
  </HeadingPairs>
  <TitlesOfParts>
    <vt:vector size="11" baseType="lpstr">
      <vt:lpstr>Arial</vt:lpstr>
      <vt:lpstr>Georgia</vt:lpstr>
      <vt:lpstr>Trebuchet MS</vt:lpstr>
      <vt:lpstr>Simple Dark</vt:lpstr>
      <vt:lpstr> ניסוי בצלחת פטרי  – ניסוי מקדים לתלמיד קובץ הוראות לתלמיד </vt:lpstr>
      <vt:lpstr> מרכיבי מערכת הניסוי</vt:lpstr>
      <vt:lpstr>מערכת הניסוי - ניסוי בצלחת פטרי  </vt:lpstr>
      <vt:lpstr>ניסוי בצלחת פטרי </vt:lpstr>
      <vt:lpstr>ניסוי בצלחת פטרי - צילום מהצד יש סרטון </vt:lpstr>
      <vt:lpstr>הציעו שאלת חקר המבטאת קשר בין משתנה בלתי תלוי לבין משתנה תלוי</vt:lpstr>
      <vt:lpstr>המשך תהליך החקר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ניסוי בצלחת פטרי  – ניסוי מקדים לתלמיד קובץ הוראות לתלמיד</dc:title>
  <dc:creator>Windows User</dc:creator>
  <cp:lastModifiedBy>Shelly Livne</cp:lastModifiedBy>
  <cp:revision>6</cp:revision>
  <dcterms:created xsi:type="dcterms:W3CDTF">2012-06-18T08:58:42Z</dcterms:created>
  <dcterms:modified xsi:type="dcterms:W3CDTF">2025-06-23T13:43:23Z</dcterms:modified>
</cp:coreProperties>
</file>