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50" r:id="rId2"/>
    <p:sldId id="352" r:id="rId3"/>
    <p:sldId id="277" r:id="rId4"/>
    <p:sldId id="278" r:id="rId5"/>
    <p:sldId id="279" r:id="rId6"/>
    <p:sldId id="346" r:id="rId7"/>
    <p:sldId id="281" r:id="rId8"/>
    <p:sldId id="280" r:id="rId9"/>
    <p:sldId id="349" r:id="rId10"/>
    <p:sldId id="331" r:id="rId11"/>
    <p:sldId id="342" r:id="rId12"/>
    <p:sldId id="343" r:id="rId13"/>
    <p:sldId id="344" r:id="rId14"/>
    <p:sldId id="348" r:id="rId15"/>
    <p:sldId id="347" r:id="rId16"/>
    <p:sldId id="329" r:id="rId17"/>
    <p:sldId id="335" r:id="rId18"/>
    <p:sldId id="337" r:id="rId19"/>
    <p:sldId id="339" r:id="rId20"/>
    <p:sldId id="330" r:id="rId21"/>
    <p:sldId id="334" r:id="rId22"/>
    <p:sldId id="333" r:id="rId23"/>
    <p:sldId id="336" r:id="rId24"/>
    <p:sldId id="321" r:id="rId25"/>
    <p:sldId id="351" r:id="rId26"/>
    <p:sldId id="282" r:id="rId27"/>
  </p:sldIdLst>
  <p:sldSz cx="9144000" cy="6858000" type="screen4x3"/>
  <p:notesSz cx="6858000" cy="9623425"/>
  <p:defaultTextStyle>
    <a:defPPr>
      <a:defRPr lang="he-IL"/>
    </a:defPPr>
    <a:lvl1pPr algn="ctr" rtl="1" eaLnBrk="0" fontAlgn="base" hangingPunct="0">
      <a:spcBef>
        <a:spcPct val="0"/>
      </a:spcBef>
      <a:spcAft>
        <a:spcPct val="0"/>
      </a:spcAft>
      <a:defRPr sz="3600" b="1" kern="1200">
        <a:solidFill>
          <a:srgbClr val="FFFF00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1pPr>
    <a:lvl2pPr marL="457200" algn="ctr" rtl="1" eaLnBrk="0" fontAlgn="base" hangingPunct="0">
      <a:spcBef>
        <a:spcPct val="0"/>
      </a:spcBef>
      <a:spcAft>
        <a:spcPct val="0"/>
      </a:spcAft>
      <a:defRPr sz="3600" b="1" kern="1200">
        <a:solidFill>
          <a:srgbClr val="FFFF00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2pPr>
    <a:lvl3pPr marL="914400" algn="ctr" rtl="1" eaLnBrk="0" fontAlgn="base" hangingPunct="0">
      <a:spcBef>
        <a:spcPct val="0"/>
      </a:spcBef>
      <a:spcAft>
        <a:spcPct val="0"/>
      </a:spcAft>
      <a:defRPr sz="3600" b="1" kern="1200">
        <a:solidFill>
          <a:srgbClr val="FFFF00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3pPr>
    <a:lvl4pPr marL="1371600" algn="ctr" rtl="1" eaLnBrk="0" fontAlgn="base" hangingPunct="0">
      <a:spcBef>
        <a:spcPct val="0"/>
      </a:spcBef>
      <a:spcAft>
        <a:spcPct val="0"/>
      </a:spcAft>
      <a:defRPr sz="3600" b="1" kern="1200">
        <a:solidFill>
          <a:srgbClr val="FFFF00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4pPr>
    <a:lvl5pPr marL="1828800" algn="ctr" rtl="1" eaLnBrk="0" fontAlgn="base" hangingPunct="0">
      <a:spcBef>
        <a:spcPct val="0"/>
      </a:spcBef>
      <a:spcAft>
        <a:spcPct val="0"/>
      </a:spcAft>
      <a:defRPr sz="3600" b="1" kern="1200">
        <a:solidFill>
          <a:srgbClr val="FFFF00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5pPr>
    <a:lvl6pPr marL="2286000" algn="r" defTabSz="914400" rtl="1" eaLnBrk="1" latinLnBrk="0" hangingPunct="1">
      <a:defRPr sz="3600" b="1" kern="1200">
        <a:solidFill>
          <a:srgbClr val="FFFF00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6pPr>
    <a:lvl7pPr marL="2743200" algn="r" defTabSz="914400" rtl="1" eaLnBrk="1" latinLnBrk="0" hangingPunct="1">
      <a:defRPr sz="3600" b="1" kern="1200">
        <a:solidFill>
          <a:srgbClr val="FFFF00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7pPr>
    <a:lvl8pPr marL="3200400" algn="r" defTabSz="914400" rtl="1" eaLnBrk="1" latinLnBrk="0" hangingPunct="1">
      <a:defRPr sz="3600" b="1" kern="1200">
        <a:solidFill>
          <a:srgbClr val="FFFF00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8pPr>
    <a:lvl9pPr marL="3657600" algn="r" defTabSz="914400" rtl="1" eaLnBrk="1" latinLnBrk="0" hangingPunct="1">
      <a:defRPr sz="3600" b="1" kern="1200">
        <a:solidFill>
          <a:srgbClr val="FFFF00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FF3300"/>
    <a:srgbClr val="00CCFF"/>
    <a:srgbClr val="99FF99"/>
    <a:srgbClr val="CC3300"/>
    <a:srgbClr val="990099"/>
    <a:srgbClr val="CCE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319" autoAdjust="0"/>
    <p:restoredTop sz="95571" autoAdjust="0"/>
  </p:normalViewPr>
  <p:slideViewPr>
    <p:cSldViewPr snapToGrid="0">
      <p:cViewPr varScale="1">
        <p:scale>
          <a:sx n="88" d="100"/>
          <a:sy n="88" d="100"/>
        </p:scale>
        <p:origin x="1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0.xml"/><Relationship Id="rId3" Type="http://schemas.openxmlformats.org/officeDocument/2006/relationships/slide" Target="slides/slide9.xml"/><Relationship Id="rId7" Type="http://schemas.openxmlformats.org/officeDocument/2006/relationships/slide" Target="slides/slide19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7.xml"/><Relationship Id="rId11" Type="http://schemas.openxmlformats.org/officeDocument/2006/relationships/slide" Target="slides/slide26.xml"/><Relationship Id="rId5" Type="http://schemas.openxmlformats.org/officeDocument/2006/relationships/slide" Target="slides/slide13.xml"/><Relationship Id="rId10" Type="http://schemas.openxmlformats.org/officeDocument/2006/relationships/slide" Target="slides/slide23.xml"/><Relationship Id="rId4" Type="http://schemas.openxmlformats.org/officeDocument/2006/relationships/slide" Target="slides/slide11.xml"/><Relationship Id="rId9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FE5B06F-BF9E-ED79-6F12-905236BCC7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 b="0">
                <a:solidFill>
                  <a:schemeClr val="tx1"/>
                </a:solidFill>
                <a:latin typeface="Times New Roman" pitchFamily="18" charset="0"/>
                <a:cs typeface="Times New Roman (Hebrew)" pitchFamily="2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D4BE639-BBB7-B023-53F4-A8E53965172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 b="0">
                <a:solidFill>
                  <a:schemeClr val="tx1"/>
                </a:solidFill>
                <a:latin typeface="Times New Roman" pitchFamily="18" charset="0"/>
                <a:cs typeface="Times New Roman (Hebrew)" pitchFamily="2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2477CABD-ED61-9AC6-0DF4-8B3B9E6FD1B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 b="0">
                <a:solidFill>
                  <a:schemeClr val="tx1"/>
                </a:solidFill>
                <a:latin typeface="Times New Roman" pitchFamily="18" charset="0"/>
                <a:cs typeface="Times New Roman (Hebrew)" pitchFamily="2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9D66A596-DE0D-82C2-8586-387F14005F1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44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 b="0">
                <a:solidFill>
                  <a:schemeClr val="tx1"/>
                </a:solidFill>
                <a:cs typeface="Times New Roman (Hebrew)" panose="02020603050405020304" pitchFamily="18" charset="0"/>
              </a:defRPr>
            </a:lvl1pPr>
          </a:lstStyle>
          <a:p>
            <a:fld id="{F2FEB048-CA8C-47E4-A7B1-E8ED491EF4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C7CE39A5-90E4-C720-3044-0220763F8B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9433CAD5-B9AC-0773-5BD4-C29360A917B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D362247B-DC4F-4CD6-0ADD-69E4D94EDE14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06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7" name="Rectangle 5">
            <a:extLst>
              <a:ext uri="{FF2B5EF4-FFF2-40B4-BE49-F238E27FC236}">
                <a16:creationId xmlns:a16="http://schemas.microsoft.com/office/drawing/2014/main" id="{32F84052-8FA8-2CB9-51F9-87CC0305A5D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72000"/>
            <a:ext cx="502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248838" name="Rectangle 6">
            <a:extLst>
              <a:ext uri="{FF2B5EF4-FFF2-40B4-BE49-F238E27FC236}">
                <a16:creationId xmlns:a16="http://schemas.microsoft.com/office/drawing/2014/main" id="{EBFEC2E0-6A13-15F9-54E8-B639912565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9144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9" name="Rectangle 7">
            <a:extLst>
              <a:ext uri="{FF2B5EF4-FFF2-40B4-BE49-F238E27FC236}">
                <a16:creationId xmlns:a16="http://schemas.microsoft.com/office/drawing/2014/main" id="{36D17803-3C89-5757-8E5C-FF740A5F31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9144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3237BC0D-3127-4A1A-BB10-B8CC5B3E4B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 (Hebrew)" pitchFamily="26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 (Hebrew)" pitchFamily="26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 (Hebrew)" pitchFamily="26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 (Hebrew)" pitchFamily="26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 (Hebrew)" pitchFamily="26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D5765A8-FEDB-3C14-2B8B-9CBB7088D6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0D49D3C5-B7B1-4E74-9139-303B7A22BC47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DDCDAD0-E132-755E-36D1-DFBC70E286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B64AC87-26C2-56A3-46B0-C8D8DAC0EB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553E855F-C507-F95D-5FB5-458C4C121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32CD6559-8214-4575-AA12-6A54BF38BDBD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AFFBA9C-8357-CDEF-4DE7-1A7B0DED02E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5DBC3E4A-6E6C-551A-B32E-466CD8CA3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AD8D3294-CE44-32DE-A749-7F7C8E2928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E7023A3A-834B-41EF-98A7-3A70E1CC1339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650606C-725F-C2D7-D465-BF8CC0B3AA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00FCE39-11AF-6ED8-B2D3-5C335B4AC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758A6227-ACAF-3429-5BDC-25CA7FD31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2E06B822-3251-4780-BA34-31EDB0BDBC3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CA389D3E-58AA-F94F-0D7B-3A6D1E65ED5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4BD2F92-7190-2BF6-0902-46855FF89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50E1961D-9AC8-0B57-9C0D-98AD61204B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956970C2-CFF6-4154-8EFC-3063D5F95982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96C79B8D-7309-22A9-866E-E154FDE5E12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9AFD2A67-0F94-6BA0-EB23-2A3E98D20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5AF1AEF-52FF-18F0-57A9-92C91E9F45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42C8CC81-533F-4C98-B266-056E78044E7A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B88A8E1A-555F-FE34-614C-A8CBF9FA9B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2142F06-D52A-9B29-412B-7647CDB3C3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9D0FB89-7F73-EC9A-913C-E8AB99BF3A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B90E0322-ED11-476E-B297-D48860333552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D1526FCD-9D2C-6CC1-56E0-DB4A38B3B9A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DA1A429-A679-CB6C-98E6-8C570BE08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E4D14A3-12CD-0C75-1AD8-2817A6A8A1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800C7821-434F-4494-B468-183109F604DE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91F20B63-5B65-80CB-1BE1-AFACF0425F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AD94583-FEA2-0F72-CDA4-83DE6FFFE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9AC5509-D5BB-86FD-FC70-65B0F0E2C2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1B6CC733-4708-4493-B582-99923F85377C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50ED0E9F-9F54-DD00-A535-50ECA514D4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65C69C3-8270-ED04-074A-F2CDDDFDA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06283A49-C90C-1EAC-08D9-F69F362860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DAE469C6-211B-4E62-9046-503E380D246A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9FE08D2-BFA5-0F54-3776-2353F68F2A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035020A9-5EF0-7179-476A-2D0AADDB1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32756D42-EC4D-2203-71A7-AEAC5477D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D2641528-8A15-4DC5-8B0E-A6CC70C2D8C0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539E4BDD-8824-A320-EF3A-3344EA7A95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331857C1-B7B1-19B3-5D38-96139854E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78131968-9631-4D88-0EE2-2958D61F5B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144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/>
            <a:fld id="{E2D95ADA-05D4-40A4-9D36-61879FDE7D08}" type="slidenum">
              <a:rPr lang="en-US" altLang="en-US" sz="1200"/>
              <a:pPr algn="l"/>
              <a:t>2</a:t>
            </a:fld>
            <a:endParaRPr lang="en-US" altLang="en-US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89AE7102-1F79-8741-132B-86F0798CE2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390BF5A-FBBD-CEBE-65B5-63E0FF3A0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033F23B-F9E2-BBDC-377A-F8C0B126BF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5FE9BBE8-50F3-4CAE-8E3B-3005A111DDFD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DA5AF37-0FC9-64B0-8039-BD3C58964F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A33535C7-01B9-8258-45EE-C9DE3DAF1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09BA14B8-B633-1A0B-AB7F-E5F32C95BE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6798CA22-D0DA-48DD-997C-86A7EBCB63DE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8118046-A62B-77D0-7E19-91E4AA0B19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39437CD-347F-80FD-79CB-45F21ADA8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C9AE0901-AA75-823D-4593-F5DDCC086B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67E88B99-7EDB-4B2B-B727-31F3E4B92821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B45304A9-F79C-0E71-BAC5-A4918BB7FC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79EE1D22-A5B1-07B1-4F40-F0D718465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8AB578CE-03C2-B9B4-105B-43B8E16E2A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0DF829B9-18B2-46F9-A4D1-5306A7220659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6A9205F-A43E-7609-BBAF-85E2A0AE78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5AD49D3E-8CEC-B38A-E561-5ACDA3C6F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2009EE2-B344-4B77-6FCF-1E19223F4A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2C18765C-458E-4731-BE6A-5B1CA6C1C1A8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0D1E062-E135-3528-2E23-3483AC70D1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8F7BC76-4893-8677-6AAD-4384E5225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500AC584-4D54-A335-0C1D-154925D275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EE80CDCF-28D4-4EFC-BBFD-44D272505E4B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14ABB1D-655D-69B4-73BE-4880B44DE2E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E5E2819-1011-2E6E-CBCF-BADC8DC64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8012E0AB-2F0D-0AA0-0CFF-514A8FF3ED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DB804498-942B-4CCC-A081-70F0009C354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34EAB7E-B7F2-250D-DE01-035F1D3A11D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3893D92-76A4-EB7D-B807-BCE9D10D7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ED24200-E89F-445B-D973-9D6C74D2A3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8EE84329-7601-4285-9F39-0ACCF6CFD116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EA82653-0CCF-AB76-0A14-4A32B4F49D6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43E606C-182E-8DC4-9584-1E8744FBB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928A03A4-036D-CD12-7301-7E1636557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AEB14620-B4BB-408A-A9B6-3BAE726FD8B5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8A946B6-7066-7C55-2E4E-C8A2A830FE3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0B977643-6B7B-4B14-7B08-10EE20F00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8BB56F7-9070-76FF-E652-43BB9F4A6A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EF49E0EF-139E-49A9-A573-CE769EB4C519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6539F2F-9CCD-47D9-FFCB-E4F417A91E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28916C0-715D-750E-90DC-D28B60CBD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97163CD0-9494-2E16-902B-A0FAA14C40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533BEA79-7879-4005-B4DE-E2DC0959F85F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02695B6-C0C1-2574-BCF7-B2DC61F567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A0183703-5EA9-66DF-497C-A71401F2E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E446090-CF5F-A753-37F2-6E05829EF0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0ED4B3FD-8AB6-4933-9C41-EB4CAA46EDD6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708A1CA-8933-DAEB-3066-6E682B395C1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B5292D2-7CA7-585E-7335-F206CB975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6EEF8849-69DD-66C9-60CD-63304B1566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CBB35FBD-1377-4FD0-B551-78EE01FCE1A0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0AEF643-71B9-1585-051C-EB60B9FA39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4F85633-E180-0852-8C90-120299CBD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Times New Roman (Hebrew)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D0C186-6A36-AA83-E7E3-3F56775FF7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412672-8D19-F62B-3025-84DA7238EA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1ECFC4-84D5-9E7C-872C-7C63B348D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DB6C7-FBE4-4949-AD77-BDAB019B9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799323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17B555-A4AC-10D2-CCD8-D9D04CD63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B37EEF-D69B-E014-2A25-99CC170C8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AA8B6B-3EBB-5FC9-018E-F6146AC9B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D5A4D-C553-4D01-AA3C-8D9EBF4301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56602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C48989-888F-5728-E69E-421D1F0D4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3D4110-1968-4BDB-482A-AB5DBC66F0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D0C57D-4962-B893-A175-56CDBF3FB2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557AC-7188-4DDF-8D1A-3654916E0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948000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FF16F2-8BF6-44FC-938A-602A6B54B9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4C74A1-0251-7C91-3E78-95BFB0AAF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01F19E-297C-C11C-5537-A1389AD423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781B5-AA90-46AC-AACA-B74EA826A0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508224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00102E-8327-5D2F-5044-5F4FC0AFA5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140B7A-CC4E-B154-578D-DD0A8E695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E4A0D5-967D-DDD2-14DC-BFE00A4E1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6D257-80A7-493E-B161-925D0122E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895695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E1B80E-688E-DB19-4603-70B36FC03E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02D566-E650-BBF6-AD8A-EE1D451AA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BA297-938D-8EC4-337D-FC50A8FB6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04018-094B-43E1-BDA6-A7ACDC1F43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031512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6FF785-0371-744A-67CC-FA06A1908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67D1DF-DE20-5C38-CC26-EBC1E57A65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B2D79E4-7F69-DF9D-E9A1-6FE15CEB8E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F6CBE-CE47-4400-BC5D-71C687F05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832824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EC02C9-3446-DAA9-7A46-62AFD7BB8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93DD1F-7C4B-4DFA-EB92-7CE5B23C46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076499-95C5-19F7-53A4-65E15F2C85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4C0D5-0433-48FF-A26F-093C8D9D2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52311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D4C6267-B80F-2D2E-AECC-2EE88F0A86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55352B-805B-9F2F-CF8F-61DA09557C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B768AD-45C4-58E0-0C51-0E1C9B26E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64D0D-D348-4D0E-A863-62E7E41B7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093813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B8E2E5-09E2-6C32-12E5-55D0817A8B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6355BF-115B-8A71-FA5C-40D2B16E6E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AEACA6-23AC-17CB-E284-0FA6E84D25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DBB05-1932-4C57-8237-8E85AC0DED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436988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999AA6-99D4-C49B-11BB-594FC21A68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E71E3-D0C7-A0BB-8912-7515E6390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9C3066-340D-E1A7-7435-4D43093848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6DCFA-12CE-4FA3-9259-D45722161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66844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1818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8C952CA-CC1C-BCDD-FE86-BE2946886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6E714DF-AB31-DD13-0C24-3A276D973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9D60CC-A6C0-B44A-1C17-FFD6A3A3E8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7F07FA-38BF-936B-BBC4-6296EF0EF0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669E22-1DAB-597E-026B-226A4B3575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cs typeface="Times New Roman (Hebrew)" panose="02020603050405020304" pitchFamily="18" charset="0"/>
              </a:defRPr>
            </a:lvl1pPr>
          </a:lstStyle>
          <a:p>
            <a:fld id="{A54A4C5B-BBE1-46A0-B943-E90F55849C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pull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pitchFamily="26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pitchFamily="26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pitchFamily="26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pitchFamily="26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pitchFamily="26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pitchFamily="26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pitchFamily="26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pitchFamily="26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221">
            <a:extLst>
              <a:ext uri="{FF2B5EF4-FFF2-40B4-BE49-F238E27FC236}">
                <a16:creationId xmlns:a16="http://schemas.microsoft.com/office/drawing/2014/main" id="{C4529909-6CB0-5322-3267-0A99A889B3FD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152400" y="165100"/>
            <a:ext cx="8610600" cy="762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"פולימרים סינתטיים חומרים כבקשתך"</a:t>
            </a:r>
            <a:endParaRPr kumimoji="0" lang="en-US" sz="3600" b="1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C663A14-0F8D-8CA8-1A9B-0C6A35049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867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he-IL" altLang="en-US" sz="2800">
                <a:solidFill>
                  <a:srgbClr val="FFFF00"/>
                </a:solidFill>
                <a:cs typeface="David" panose="020E0502060401010101" pitchFamily="34" charset="-79"/>
              </a:rPr>
              <a:t>ד"ר מלכה יאיון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he-IL" altLang="en-US" sz="2800">
                <a:solidFill>
                  <a:srgbClr val="FFFF00"/>
                </a:solidFill>
                <a:cs typeface="David" panose="020E0502060401010101" pitchFamily="34" charset="-79"/>
              </a:rPr>
              <a:t>מספר שקפים עברו עריכה מתוך המצגת של אילנה זוהר</a:t>
            </a:r>
          </a:p>
        </p:txBody>
      </p:sp>
      <p:sp>
        <p:nvSpPr>
          <p:cNvPr id="4102" name="Text Box 223">
            <a:extLst>
              <a:ext uri="{FF2B5EF4-FFF2-40B4-BE49-F238E27FC236}">
                <a16:creationId xmlns:a16="http://schemas.microsoft.com/office/drawing/2014/main" id="{7613E3E1-799A-05EB-AE5A-A6B745148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1831975"/>
            <a:ext cx="655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r>
              <a:rPr lang="he-IL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מצגת על פי הספר של נאוה מילנר בהוצאת מכון ויצמן למדע</a:t>
            </a:r>
          </a:p>
        </p:txBody>
      </p:sp>
      <p:grpSp>
        <p:nvGrpSpPr>
          <p:cNvPr id="4103" name="Group 7">
            <a:extLst>
              <a:ext uri="{FF2B5EF4-FFF2-40B4-BE49-F238E27FC236}">
                <a16:creationId xmlns:a16="http://schemas.microsoft.com/office/drawing/2014/main" id="{D81135B5-2A5F-B9AD-53B3-3BC6A41D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0" y="2997200"/>
            <a:ext cx="9144000" cy="2571750"/>
            <a:chOff x="0" y="1584"/>
            <a:chExt cx="5760" cy="1620"/>
          </a:xfrm>
        </p:grpSpPr>
        <p:pic>
          <p:nvPicPr>
            <p:cNvPr id="4104" name="Picture 8">
              <a:extLst>
                <a:ext uri="{FF2B5EF4-FFF2-40B4-BE49-F238E27FC236}">
                  <a16:creationId xmlns:a16="http://schemas.microsoft.com/office/drawing/2014/main" id="{5524FB50-49E1-4990-6D5D-AEE064A378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17" b="4117"/>
            <a:stretch>
              <a:fillRect/>
            </a:stretch>
          </p:blipFill>
          <p:spPr bwMode="auto">
            <a:xfrm>
              <a:off x="5114" y="1584"/>
              <a:ext cx="646" cy="1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>
              <a:extLst>
                <a:ext uri="{FF2B5EF4-FFF2-40B4-BE49-F238E27FC236}">
                  <a16:creationId xmlns:a16="http://schemas.microsoft.com/office/drawing/2014/main" id="{9C604953-1C62-3C6D-EA0D-C57D1DDFE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17" b="4117"/>
            <a:stretch>
              <a:fillRect/>
            </a:stretch>
          </p:blipFill>
          <p:spPr bwMode="auto">
            <a:xfrm>
              <a:off x="0" y="1584"/>
              <a:ext cx="646" cy="1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06" name="Group 10">
              <a:extLst>
                <a:ext uri="{FF2B5EF4-FFF2-40B4-BE49-F238E27FC236}">
                  <a16:creationId xmlns:a16="http://schemas.microsoft.com/office/drawing/2014/main" id="{6881BA96-95BB-1594-36CB-48080587CF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584"/>
              <a:ext cx="4882" cy="1620"/>
              <a:chOff x="432" y="1584"/>
              <a:chExt cx="4882" cy="1620"/>
            </a:xfrm>
          </p:grpSpPr>
          <p:pic>
            <p:nvPicPr>
              <p:cNvPr id="4107" name="Picture 11">
                <a:extLst>
                  <a:ext uri="{FF2B5EF4-FFF2-40B4-BE49-F238E27FC236}">
                    <a16:creationId xmlns:a16="http://schemas.microsoft.com/office/drawing/2014/main" id="{40E15CA3-9E46-C2DB-A285-892D6BA82E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0" r="5263"/>
              <a:stretch>
                <a:fillRect/>
              </a:stretch>
            </p:blipFill>
            <p:spPr bwMode="auto">
              <a:xfrm>
                <a:off x="432" y="1584"/>
                <a:ext cx="2496" cy="1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8" name="Picture 12">
                <a:extLst>
                  <a:ext uri="{FF2B5EF4-FFF2-40B4-BE49-F238E27FC236}">
                    <a16:creationId xmlns:a16="http://schemas.microsoft.com/office/drawing/2014/main" id="{9224A7E3-2C3F-53CA-9D5D-E80D10ED92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584"/>
                <a:ext cx="2386" cy="16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109" name="WordArt 221">
            <a:extLst>
              <a:ext uri="{FF2B5EF4-FFF2-40B4-BE49-F238E27FC236}">
                <a16:creationId xmlns:a16="http://schemas.microsoft.com/office/drawing/2014/main" id="{D57BC2DE-C889-9351-BD36-BAE677BD28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914400"/>
            <a:ext cx="14859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he-IL" kern="10">
                <a:latin typeface="Arial" panose="020B0604020202020204" pitchFamily="34" charset="0"/>
                <a:cs typeface="Arial" panose="020B0604020202020204" pitchFamily="34" charset="0"/>
              </a:rPr>
              <a:t>חלק </a:t>
            </a:r>
            <a:r>
              <a:rPr lang="en-US" kern="1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3" name="Rectangle 7">
            <a:extLst>
              <a:ext uri="{FF2B5EF4-FFF2-40B4-BE49-F238E27FC236}">
                <a16:creationId xmlns:a16="http://schemas.microsoft.com/office/drawing/2014/main" id="{2EE2F6A8-AD16-8E8A-4DD9-374DC73AB8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228600"/>
            <a:ext cx="8458200" cy="8382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לאיזה מהחומרים הבאים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r</a:t>
            </a: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דגול יותר? </a:t>
            </a: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4DD78B15-617C-9868-E1A4-1E464001D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625600"/>
            <a:ext cx="762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A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B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630D2F36-33CB-1237-98C2-4D70BD918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84263"/>
            <a:ext cx="67056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4" name="Rectangle 8">
            <a:extLst>
              <a:ext uri="{FF2B5EF4-FFF2-40B4-BE49-F238E27FC236}">
                <a16:creationId xmlns:a16="http://schemas.microsoft.com/office/drawing/2014/main" id="{215EE23E-4665-5F37-21C3-1A838BACE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1783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A &lt; B</a:t>
            </a:r>
          </a:p>
        </p:txBody>
      </p:sp>
      <p:pic>
        <p:nvPicPr>
          <p:cNvPr id="1032" name="Picture 9">
            <a:extLst>
              <a:ext uri="{FF2B5EF4-FFF2-40B4-BE49-F238E27FC236}">
                <a16:creationId xmlns:a16="http://schemas.microsoft.com/office/drawing/2014/main" id="{A19187A9-E92A-00B3-06A3-9154D7A3E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222500"/>
            <a:ext cx="67056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 Box 10">
            <a:extLst>
              <a:ext uri="{FF2B5EF4-FFF2-40B4-BE49-F238E27FC236}">
                <a16:creationId xmlns:a16="http://schemas.microsoft.com/office/drawing/2014/main" id="{8D005D4F-8358-5A61-974D-A726D7153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200" y="977900"/>
            <a:ext cx="914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rtl="0">
              <a:lnSpc>
                <a:spcPct val="120000"/>
              </a:lnSpc>
              <a:spcBef>
                <a:spcPct val="50000"/>
              </a:spcBef>
            </a:pPr>
            <a:r>
              <a:rPr lang="en-US" altLang="en-US" sz="4000">
                <a:solidFill>
                  <a:srgbClr val="CC3300"/>
                </a:solidFill>
              </a:rPr>
              <a:t>DP50</a:t>
            </a:r>
          </a:p>
          <a:p>
            <a:pPr rtl="0">
              <a:lnSpc>
                <a:spcPct val="120000"/>
              </a:lnSpc>
              <a:spcBef>
                <a:spcPct val="50000"/>
              </a:spcBef>
            </a:pPr>
            <a:r>
              <a:rPr lang="en-US" altLang="en-US" sz="4000">
                <a:solidFill>
                  <a:srgbClr val="CC3300"/>
                </a:solidFill>
              </a:rPr>
              <a:t>80</a:t>
            </a:r>
          </a:p>
        </p:txBody>
      </p:sp>
      <p:sp>
        <p:nvSpPr>
          <p:cNvPr id="1036" name="Line 11">
            <a:extLst>
              <a:ext uri="{FF2B5EF4-FFF2-40B4-BE49-F238E27FC236}">
                <a16:creationId xmlns:a16="http://schemas.microsoft.com/office/drawing/2014/main" id="{BE117FCC-9A4A-C1CE-281E-2B20271A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7988300" y="1155700"/>
            <a:ext cx="6096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24269" name="Rectangle 13">
            <a:extLst>
              <a:ext uri="{FF2B5EF4-FFF2-40B4-BE49-F238E27FC236}">
                <a16:creationId xmlns:a16="http://schemas.microsoft.com/office/drawing/2014/main" id="{E0234721-E98E-A73C-C27A-8E00BA5FE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953000"/>
            <a:ext cx="830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3200">
                <a:solidFill>
                  <a:srgbClr val="CC3300"/>
                </a:solidFill>
              </a:rPr>
              <a:t>מספר היחידות החוזרת גדול יותר </a:t>
            </a:r>
            <a:r>
              <a:rPr lang="en-US" altLang="en-US">
                <a:solidFill>
                  <a:srgbClr val="CC3300"/>
                </a:solidFill>
              </a:rPr>
              <a:t>n</a:t>
            </a:r>
            <a:r>
              <a:rPr lang="he-IL" altLang="en-US" sz="3200">
                <a:solidFill>
                  <a:srgbClr val="CC3300"/>
                </a:solidFill>
              </a:rPr>
              <a:t> גדל</a:t>
            </a:r>
            <a:endParaRPr lang="en-US" altLang="en-US" sz="3200">
              <a:solidFill>
                <a:srgbClr val="CC33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4270" name="Object 14">
                <a:extLst>
                  <a:ext uri="{FF2B5EF4-FFF2-40B4-BE49-F238E27FC236}">
                    <a16:creationId xmlns:a16="http://schemas.microsoft.com/office/drawing/2014/main" id="{F8A5EF42-DF20-A3E1-5DF9-554A726DC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 bwMode="auto">
              <a:xfrm>
                <a:off x="2895600" y="5791200"/>
                <a:ext cx="3581400" cy="7699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4270" name="Object 14">
                <a:extLst>
                  <a:ext uri="{FF2B5EF4-FFF2-40B4-BE49-F238E27FC236}">
                    <a16:creationId xmlns:a16="http://schemas.microsoft.com/office/drawing/2014/main" id="{F8A5EF42-DF20-A3E1-5DF9-554A726DC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5600" y="5791200"/>
                <a:ext cx="3581400" cy="7699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3" name="Rectangle 7">
            <a:extLst>
              <a:ext uri="{FF2B5EF4-FFF2-40B4-BE49-F238E27FC236}">
                <a16:creationId xmlns:a16="http://schemas.microsoft.com/office/drawing/2014/main" id="{20A28671-10E0-39AE-031F-F800282FBF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228600"/>
            <a:ext cx="8458200" cy="8382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לאיזה מהחומרים הבאים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r</a:t>
            </a: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גדול יותר? (דרגת </a:t>
            </a:r>
            <a:r>
              <a:rPr kumimoji="0" lang="he-IL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הפילמור</a:t>
            </a: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שווה) </a:t>
            </a:r>
          </a:p>
        </p:txBody>
      </p:sp>
      <p:sp>
        <p:nvSpPr>
          <p:cNvPr id="2052" name="Text Box 5">
            <a:extLst>
              <a:ext uri="{FF2B5EF4-FFF2-40B4-BE49-F238E27FC236}">
                <a16:creationId xmlns:a16="http://schemas.microsoft.com/office/drawing/2014/main" id="{1B553C1D-B01D-1C65-2013-0FE3BCA7A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1766888"/>
            <a:ext cx="7620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A</a:t>
            </a:r>
          </a:p>
          <a:p>
            <a:pPr>
              <a:spcBef>
                <a:spcPct val="50000"/>
              </a:spcBef>
            </a:pPr>
            <a:endParaRPr lang="en-US" altLang="en-US" sz="320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B</a:t>
            </a:r>
          </a:p>
        </p:txBody>
      </p:sp>
      <p:sp>
        <p:nvSpPr>
          <p:cNvPr id="239624" name="Rectangle 8">
            <a:extLst>
              <a:ext uri="{FF2B5EF4-FFF2-40B4-BE49-F238E27FC236}">
                <a16:creationId xmlns:a16="http://schemas.microsoft.com/office/drawing/2014/main" id="{C5B94A78-E532-085B-C3CE-FE240E4DA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0" y="39878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A &gt; B</a:t>
            </a:r>
          </a:p>
        </p:txBody>
      </p:sp>
      <p:pic>
        <p:nvPicPr>
          <p:cNvPr id="2055" name="Picture 10">
            <a:extLst>
              <a:ext uri="{FF2B5EF4-FFF2-40B4-BE49-F238E27FC236}">
                <a16:creationId xmlns:a16="http://schemas.microsoft.com/office/drawing/2014/main" id="{FFF2EF54-F8B1-652B-FD68-C21513C5B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160463"/>
            <a:ext cx="76962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>
            <a:extLst>
              <a:ext uri="{FF2B5EF4-FFF2-40B4-BE49-F238E27FC236}">
                <a16:creationId xmlns:a16="http://schemas.microsoft.com/office/drawing/2014/main" id="{4C7E7018-6993-8419-81E1-CA737657F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611438"/>
            <a:ext cx="57912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28" name="Rectangle 12">
            <a:extLst>
              <a:ext uri="{FF2B5EF4-FFF2-40B4-BE49-F238E27FC236}">
                <a16:creationId xmlns:a16="http://schemas.microsoft.com/office/drawing/2014/main" id="{FDE3AD31-2CAF-460D-C738-2D1AEC362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724400"/>
            <a:ext cx="85344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3200">
                <a:solidFill>
                  <a:srgbClr val="CC3300"/>
                </a:solidFill>
              </a:rPr>
              <a:t>מספר האטומים התורמים לאורך השרשרת גדול יותר בכל יחידה חוזרת </a:t>
            </a:r>
            <a:r>
              <a:rPr lang="en-US" altLang="en-US">
                <a:solidFill>
                  <a:srgbClr val="CC3300"/>
                </a:solidFill>
              </a:rPr>
              <a:t>n</a:t>
            </a:r>
            <a:r>
              <a:rPr lang="he-IL" altLang="en-US" sz="3200">
                <a:solidFill>
                  <a:srgbClr val="CC3300"/>
                </a:solidFill>
              </a:rPr>
              <a:t> גדל</a:t>
            </a:r>
            <a:endParaRPr lang="en-US" altLang="en-US" sz="3200">
              <a:solidFill>
                <a:srgbClr val="CC33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9629" name="Object 13">
                <a:extLst>
                  <a:ext uri="{FF2B5EF4-FFF2-40B4-BE49-F238E27FC236}">
                    <a16:creationId xmlns:a16="http://schemas.microsoft.com/office/drawing/2014/main" id="{B8DBB66E-C80F-D2C7-0C90-C786397C6A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 bwMode="auto">
              <a:xfrm>
                <a:off x="2895600" y="5935663"/>
                <a:ext cx="3581400" cy="7699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39629" name="Object 13">
                <a:extLst>
                  <a:ext uri="{FF2B5EF4-FFF2-40B4-BE49-F238E27FC236}">
                    <a16:creationId xmlns:a16="http://schemas.microsoft.com/office/drawing/2014/main" id="{B8DBB66E-C80F-D2C7-0C90-C786397C6A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5600" y="5935663"/>
                <a:ext cx="3581400" cy="769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7" name="Rectangle 7">
            <a:extLst>
              <a:ext uri="{FF2B5EF4-FFF2-40B4-BE49-F238E27FC236}">
                <a16:creationId xmlns:a16="http://schemas.microsoft.com/office/drawing/2014/main" id="{C68F2300-3182-DCE3-1F9D-A806AC8DC7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228600"/>
            <a:ext cx="8458200" cy="8382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דרג את החומרים הבאים על פי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r</a:t>
            </a: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. </a:t>
            </a:r>
          </a:p>
        </p:txBody>
      </p:sp>
      <p:sp>
        <p:nvSpPr>
          <p:cNvPr id="12290" name="Text Box 5">
            <a:extLst>
              <a:ext uri="{FF2B5EF4-FFF2-40B4-BE49-F238E27FC236}">
                <a16:creationId xmlns:a16="http://schemas.microsoft.com/office/drawing/2014/main" id="{4651BE4A-79C9-1B2A-E500-D581349ED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1778000"/>
            <a:ext cx="7620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A</a:t>
            </a:r>
          </a:p>
          <a:p>
            <a:pPr>
              <a:spcBef>
                <a:spcPct val="50000"/>
              </a:spcBef>
            </a:pPr>
            <a:endParaRPr lang="en-US" altLang="en-US" sz="320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B</a:t>
            </a:r>
          </a:p>
          <a:p>
            <a:pPr>
              <a:spcBef>
                <a:spcPct val="50000"/>
              </a:spcBef>
            </a:pPr>
            <a:endParaRPr lang="en-US" altLang="en-US" sz="320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C</a:t>
            </a:r>
          </a:p>
        </p:txBody>
      </p:sp>
      <p:sp>
        <p:nvSpPr>
          <p:cNvPr id="240648" name="Rectangle 8">
            <a:extLst>
              <a:ext uri="{FF2B5EF4-FFF2-40B4-BE49-F238E27FC236}">
                <a16:creationId xmlns:a16="http://schemas.microsoft.com/office/drawing/2014/main" id="{F0B06D9F-7869-4FA1-9E91-35762E64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6134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A &gt; B &gt; C</a:t>
            </a:r>
          </a:p>
        </p:txBody>
      </p:sp>
      <p:pic>
        <p:nvPicPr>
          <p:cNvPr id="12293" name="Picture 9">
            <a:extLst>
              <a:ext uri="{FF2B5EF4-FFF2-40B4-BE49-F238E27FC236}">
                <a16:creationId xmlns:a16="http://schemas.microsoft.com/office/drawing/2014/main" id="{88F4BB8C-7B75-24EB-AEB4-F3B96D6E2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19685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714" name="Rectangle 74">
            <a:extLst>
              <a:ext uri="{FF2B5EF4-FFF2-40B4-BE49-F238E27FC236}">
                <a16:creationId xmlns:a16="http://schemas.microsoft.com/office/drawing/2014/main" id="{5E99B57B-B96B-197D-E35A-46874BABF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752600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CC3300"/>
                </a:solidFill>
              </a:rPr>
              <a:t>Te</a:t>
            </a:r>
            <a:r>
              <a:rPr lang="en-US" altLang="en-US" sz="3200" dirty="0">
                <a:solidFill>
                  <a:schemeClr val="tx1"/>
                </a:solidFill>
              </a:rPr>
              <a:t>tra</a:t>
            </a:r>
            <a:r>
              <a:rPr lang="en-US" altLang="en-US" sz="3200" dirty="0">
                <a:solidFill>
                  <a:srgbClr val="CC3300"/>
                </a:solidFill>
              </a:rPr>
              <a:t>fl</a:t>
            </a:r>
            <a:r>
              <a:rPr lang="en-US" altLang="en-US" sz="3200" dirty="0">
                <a:solidFill>
                  <a:schemeClr val="tx1"/>
                </a:solidFill>
              </a:rPr>
              <a:t>uor</a:t>
            </a:r>
            <a:r>
              <a:rPr lang="en-US" altLang="en-US" sz="3200" dirty="0">
                <a:solidFill>
                  <a:srgbClr val="CC3300"/>
                </a:solidFill>
              </a:rPr>
              <a:t>o</a:t>
            </a:r>
            <a:r>
              <a:rPr lang="en-US" altLang="en-US" sz="3200" dirty="0">
                <a:solidFill>
                  <a:schemeClr val="tx1"/>
                </a:solidFill>
              </a:rPr>
              <a:t>ethyle</a:t>
            </a:r>
            <a:r>
              <a:rPr lang="en-US" altLang="en-US" sz="3200" dirty="0">
                <a:solidFill>
                  <a:srgbClr val="CC3300"/>
                </a:solidFill>
              </a:rPr>
              <a:t>n</a:t>
            </a:r>
            <a:r>
              <a:rPr lang="en-US" alt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2332" name="Text Box 44">
            <a:extLst>
              <a:ext uri="{FF2B5EF4-FFF2-40B4-BE49-F238E27FC236}">
                <a16:creationId xmlns:a16="http://schemas.microsoft.com/office/drawing/2014/main" id="{A79C970F-7AB7-7A14-38B6-6BC3BB571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4813300"/>
            <a:ext cx="744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-</a:t>
            </a:r>
            <a:endParaRPr lang="en-US" altLang="en-US" sz="2400" baseline="-25000">
              <a:solidFill>
                <a:schemeClr val="tx1"/>
              </a:solidFill>
            </a:endParaRPr>
          </a:p>
        </p:txBody>
      </p:sp>
      <p:grpSp>
        <p:nvGrpSpPr>
          <p:cNvPr id="12333" name="Group 45">
            <a:extLst>
              <a:ext uri="{FF2B5EF4-FFF2-40B4-BE49-F238E27FC236}">
                <a16:creationId xmlns:a16="http://schemas.microsoft.com/office/drawing/2014/main" id="{E630A7F7-2D35-F8F4-8143-74F88E82D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498600" y="3302000"/>
            <a:ext cx="7442200" cy="1028700"/>
            <a:chOff x="560" y="2480"/>
            <a:chExt cx="4688" cy="648"/>
          </a:xfrm>
        </p:grpSpPr>
        <p:grpSp>
          <p:nvGrpSpPr>
            <p:cNvPr id="12334" name="Group 46">
              <a:extLst>
                <a:ext uri="{FF2B5EF4-FFF2-40B4-BE49-F238E27FC236}">
                  <a16:creationId xmlns:a16="http://schemas.microsoft.com/office/drawing/2014/main" id="{AA986BA6-6E98-C282-423D-0ECAB1902B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" y="2480"/>
              <a:ext cx="4688" cy="640"/>
              <a:chOff x="560" y="2480"/>
              <a:chExt cx="4688" cy="640"/>
            </a:xfrm>
          </p:grpSpPr>
          <p:sp>
            <p:nvSpPr>
              <p:cNvPr id="12335" name="Text Box 47">
                <a:extLst>
                  <a:ext uri="{FF2B5EF4-FFF2-40B4-BE49-F238E27FC236}">
                    <a16:creationId xmlns:a16="http://schemas.microsoft.com/office/drawing/2014/main" id="{2448F0F7-69A0-CF07-7E1E-9EE13BF1CF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0" y="2480"/>
                <a:ext cx="46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2400">
                    <a:solidFill>
                      <a:schemeClr val="tx1"/>
                    </a:solidFill>
                  </a:rPr>
                  <a:t>-CH</a:t>
                </a:r>
                <a:r>
                  <a:rPr lang="en-US" altLang="en-US" sz="24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altLang="en-US" sz="2400">
                    <a:solidFill>
                      <a:schemeClr val="tx1"/>
                    </a:solidFill>
                  </a:rPr>
                  <a:t>-CH-CH</a:t>
                </a:r>
                <a:r>
                  <a:rPr lang="en-US" altLang="en-US" sz="24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altLang="en-US" sz="2400">
                    <a:solidFill>
                      <a:schemeClr val="tx1"/>
                    </a:solidFill>
                  </a:rPr>
                  <a:t>-CH-CH</a:t>
                </a:r>
                <a:r>
                  <a:rPr lang="en-US" altLang="en-US" sz="24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altLang="en-US" sz="2400">
                    <a:solidFill>
                      <a:schemeClr val="tx1"/>
                    </a:solidFill>
                  </a:rPr>
                  <a:t>-CH-CH</a:t>
                </a:r>
                <a:r>
                  <a:rPr lang="en-US" altLang="en-US" sz="24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altLang="en-US" sz="2400">
                    <a:solidFill>
                      <a:schemeClr val="tx1"/>
                    </a:solidFill>
                  </a:rPr>
                  <a:t>-CH-CH</a:t>
                </a:r>
                <a:r>
                  <a:rPr lang="en-US" altLang="en-US" sz="24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altLang="en-US" sz="2400">
                    <a:solidFill>
                      <a:schemeClr val="tx1"/>
                    </a:solidFill>
                  </a:rPr>
                  <a:t>-CH-</a:t>
                </a:r>
                <a:endParaRPr lang="en-US" altLang="en-US" sz="2400" baseline="-250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336" name="Group 48">
                <a:extLst>
                  <a:ext uri="{FF2B5EF4-FFF2-40B4-BE49-F238E27FC236}">
                    <a16:creationId xmlns:a16="http://schemas.microsoft.com/office/drawing/2014/main" id="{A804890A-147E-1D58-64F9-F25A72B72A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2720"/>
                <a:ext cx="329" cy="400"/>
                <a:chOff x="964" y="2720"/>
                <a:chExt cx="329" cy="400"/>
              </a:xfrm>
            </p:grpSpPr>
            <p:sp>
              <p:nvSpPr>
                <p:cNvPr id="2" name="Rectangle 114">
                  <a:extLst>
                    <a:ext uri="{FF2B5EF4-FFF2-40B4-BE49-F238E27FC236}">
                      <a16:creationId xmlns:a16="http://schemas.microsoft.com/office/drawing/2014/main" id="{FE5E9BF5-8489-5EF4-A632-9C5776E231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2832"/>
                  <a:ext cx="32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/>
                  <a:r>
                    <a:rPr lang="en-US" altLang="en-US" sz="2400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  </a:t>
                  </a:r>
                  <a:r>
                    <a:rPr lang="en-US" altLang="en-US" sz="24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F</a:t>
                  </a:r>
                </a:p>
              </p:txBody>
            </p:sp>
            <p:sp>
              <p:nvSpPr>
                <p:cNvPr id="12338" name="Line 50">
                  <a:extLst>
                    <a:ext uri="{FF2B5EF4-FFF2-40B4-BE49-F238E27FC236}">
                      <a16:creationId xmlns:a16="http://schemas.microsoft.com/office/drawing/2014/main" id="{5EF4EE5D-344B-823F-0DAB-DDCD72EE33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0" y="2720"/>
                  <a:ext cx="0" cy="1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sp>
            <p:nvSpPr>
              <p:cNvPr id="12339" name="Line 51">
                <a:extLst>
                  <a:ext uri="{FF2B5EF4-FFF2-40B4-BE49-F238E27FC236}">
                    <a16:creationId xmlns:a16="http://schemas.microsoft.com/office/drawing/2014/main" id="{4FEA0CA6-4F05-74FE-0B13-12A1FF83A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8" y="2720"/>
                <a:ext cx="0" cy="1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340" name="Line 52">
                <a:extLst>
                  <a:ext uri="{FF2B5EF4-FFF2-40B4-BE49-F238E27FC236}">
                    <a16:creationId xmlns:a16="http://schemas.microsoft.com/office/drawing/2014/main" id="{E18AB6BC-2C3C-C974-BC37-F0906A441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6" y="2720"/>
                <a:ext cx="0" cy="1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341" name="Line 53">
                <a:extLst>
                  <a:ext uri="{FF2B5EF4-FFF2-40B4-BE49-F238E27FC236}">
                    <a16:creationId xmlns:a16="http://schemas.microsoft.com/office/drawing/2014/main" id="{FB6C22A7-C021-9C9C-3DAA-9110134A4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2720"/>
                <a:ext cx="0" cy="1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342" name="Line 54">
                <a:extLst>
                  <a:ext uri="{FF2B5EF4-FFF2-40B4-BE49-F238E27FC236}">
                    <a16:creationId xmlns:a16="http://schemas.microsoft.com/office/drawing/2014/main" id="{A1823F0C-0AA0-373D-BF2D-7BD28EA7C6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2" y="2720"/>
                <a:ext cx="0" cy="1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73170" name="Rectangle 114">
              <a:extLst>
                <a:ext uri="{FF2B5EF4-FFF2-40B4-BE49-F238E27FC236}">
                  <a16:creationId xmlns:a16="http://schemas.microsoft.com/office/drawing/2014/main" id="{9ADEA3BC-9C22-3DCE-511D-89DBA085C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2840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/>
              <a:r>
                <a:rPr lang="en-US" altLang="en-US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</a:p>
          </p:txBody>
        </p:sp>
        <p:sp>
          <p:nvSpPr>
            <p:cNvPr id="3" name="Rectangle 114">
              <a:extLst>
                <a:ext uri="{FF2B5EF4-FFF2-40B4-BE49-F238E27FC236}">
                  <a16:creationId xmlns:a16="http://schemas.microsoft.com/office/drawing/2014/main" id="{6418A852-858B-D8D9-256B-41F91AE80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2824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/>
              <a:r>
                <a:rPr lang="en-US" altLang="en-US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</a:p>
          </p:txBody>
        </p:sp>
        <p:sp>
          <p:nvSpPr>
            <p:cNvPr id="4" name="Rectangle 114">
              <a:extLst>
                <a:ext uri="{FF2B5EF4-FFF2-40B4-BE49-F238E27FC236}">
                  <a16:creationId xmlns:a16="http://schemas.microsoft.com/office/drawing/2014/main" id="{7A2A61F3-C4B1-BEEF-A139-BF322D16D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" y="2824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/>
              <a:r>
                <a:rPr lang="en-US" altLang="en-US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</a:p>
          </p:txBody>
        </p:sp>
        <p:sp>
          <p:nvSpPr>
            <p:cNvPr id="5" name="Rectangle 114">
              <a:extLst>
                <a:ext uri="{FF2B5EF4-FFF2-40B4-BE49-F238E27FC236}">
                  <a16:creationId xmlns:a16="http://schemas.microsoft.com/office/drawing/2014/main" id="{BF33ACA7-038F-44EE-6FA1-F3F1CD79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2824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/>
              <a:r>
                <a:rPr lang="en-US" altLang="en-US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</a:p>
          </p:txBody>
        </p:sp>
      </p:grp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9">
            <a:extLst>
              <a:ext uri="{FF2B5EF4-FFF2-40B4-BE49-F238E27FC236}">
                <a16:creationId xmlns:a16="http://schemas.microsoft.com/office/drawing/2014/main" id="{DABF0A9A-8923-348A-8202-4B23F34C170D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515389" y="478631"/>
            <a:ext cx="8478982" cy="1798638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אטום פלואור גדול מאטום מימן.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ככל שיש יותר אטומי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F</a:t>
            </a: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(קבוצות צדדיות בשרשרת)</a:t>
            </a:r>
          </a:p>
        </p:txBody>
      </p:sp>
      <p:sp>
        <p:nvSpPr>
          <p:cNvPr id="241666" name="Text Box 2">
            <a:extLst>
              <a:ext uri="{FF2B5EF4-FFF2-40B4-BE49-F238E27FC236}">
                <a16:creationId xmlns:a16="http://schemas.microsoft.com/office/drawing/2014/main" id="{1E005AAB-3329-DDAF-BD65-87E00755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541713"/>
            <a:ext cx="2590800" cy="2298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he-IL" altLang="en-US" dirty="0">
                <a:solidFill>
                  <a:schemeClr val="tx2"/>
                </a:solidFill>
                <a:cs typeface="David" panose="020E0502060401010101" pitchFamily="34" charset="-79"/>
              </a:rPr>
              <a:t>מרחק ממוצע גדול יותר בין קצוות השרשרת</a:t>
            </a:r>
            <a:endParaRPr lang="en-US" altLang="en-US" dirty="0">
              <a:solidFill>
                <a:schemeClr val="tx2"/>
              </a:solidFill>
              <a:cs typeface="David" panose="020E0502060401010101" pitchFamily="34" charset="-79"/>
            </a:endParaRPr>
          </a:p>
        </p:txBody>
      </p:sp>
      <p:sp>
        <p:nvSpPr>
          <p:cNvPr id="13320" name="Text Box 4">
            <a:extLst>
              <a:ext uri="{FF2B5EF4-FFF2-40B4-BE49-F238E27FC236}">
                <a16:creationId xmlns:a16="http://schemas.microsoft.com/office/drawing/2014/main" id="{CD7F5F0A-7100-7E15-A43C-1C46B4D8D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549650"/>
            <a:ext cx="2362200" cy="2298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dirty="0">
                <a:solidFill>
                  <a:schemeClr val="tx2"/>
                </a:solidFill>
                <a:cs typeface="David" panose="020E0502060401010101" pitchFamily="34" charset="-79"/>
              </a:rPr>
              <a:t>ההפרעה לפיתול אקראי גדולה יותר</a:t>
            </a:r>
          </a:p>
        </p:txBody>
      </p:sp>
      <p:sp>
        <p:nvSpPr>
          <p:cNvPr id="13321" name="AutoShape 5">
            <a:extLst>
              <a:ext uri="{FF2B5EF4-FFF2-40B4-BE49-F238E27FC236}">
                <a16:creationId xmlns:a16="http://schemas.microsoft.com/office/drawing/2014/main" id="{B4A5FCD1-0038-B7D3-047F-4F2627AEF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4462463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/>
          </a:p>
        </p:txBody>
      </p:sp>
      <p:sp>
        <p:nvSpPr>
          <p:cNvPr id="13318" name="Text Box 7">
            <a:extLst>
              <a:ext uri="{FF2B5EF4-FFF2-40B4-BE49-F238E27FC236}">
                <a16:creationId xmlns:a16="http://schemas.microsoft.com/office/drawing/2014/main" id="{6ED038D6-21CF-1A51-9442-66E9A769A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0" y="3549650"/>
            <a:ext cx="2133600" cy="193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4000">
                <a:solidFill>
                  <a:schemeClr val="tx2"/>
                </a:solidFill>
                <a:cs typeface="David" panose="020E0502060401010101" pitchFamily="34" charset="-79"/>
              </a:rPr>
              <a:t>שרשרת פרושה יותר</a:t>
            </a:r>
          </a:p>
        </p:txBody>
      </p:sp>
      <p:sp>
        <p:nvSpPr>
          <p:cNvPr id="13319" name="AutoShape 8">
            <a:extLst>
              <a:ext uri="{FF2B5EF4-FFF2-40B4-BE49-F238E27FC236}">
                <a16:creationId xmlns:a16="http://schemas.microsoft.com/office/drawing/2014/main" id="{59B0BC19-CAA6-F0B0-B6AE-518C538F6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4514850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3" name="Group 7" descr="מודלים של טפלון">
            <a:extLst>
              <a:ext uri="{FF2B5EF4-FFF2-40B4-BE49-F238E27FC236}">
                <a16:creationId xmlns:a16="http://schemas.microsoft.com/office/drawing/2014/main" id="{BE0F9A82-DC08-A3B2-631C-619063FD380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-76200"/>
            <a:ext cx="8562975" cy="7142163"/>
            <a:chOff x="192" y="-48"/>
            <a:chExt cx="5394" cy="4499"/>
          </a:xfrm>
        </p:grpSpPr>
        <p:pic>
          <p:nvPicPr>
            <p:cNvPr id="245762" name="Picture 2">
              <a:extLst>
                <a:ext uri="{FF2B5EF4-FFF2-40B4-BE49-F238E27FC236}">
                  <a16:creationId xmlns:a16="http://schemas.microsoft.com/office/drawing/2014/main" id="{5D655432-E418-3B1B-5AA7-7FDCC79172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544"/>
              <a:ext cx="5226" cy="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" name="Picture 3">
              <a:extLst>
                <a:ext uri="{FF2B5EF4-FFF2-40B4-BE49-F238E27FC236}">
                  <a16:creationId xmlns:a16="http://schemas.microsoft.com/office/drawing/2014/main" id="{1DF914BB-5883-0453-18DE-7ED0805E7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8"/>
              <a:ext cx="1704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764" name="Picture 4">
              <a:extLst>
                <a:ext uri="{FF2B5EF4-FFF2-40B4-BE49-F238E27FC236}">
                  <a16:creationId xmlns:a16="http://schemas.microsoft.com/office/drawing/2014/main" id="{E1CB90C0-163D-4C47-FD5B-25B89A1F4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"/>
              <a:ext cx="1680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765" name="Picture 5">
              <a:extLst>
                <a:ext uri="{FF2B5EF4-FFF2-40B4-BE49-F238E27FC236}">
                  <a16:creationId xmlns:a16="http://schemas.microsoft.com/office/drawing/2014/main" id="{81AE60C9-37AF-D6DE-1123-0250835D3F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-48"/>
              <a:ext cx="150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766" name="Picture 6">
              <a:extLst>
                <a:ext uri="{FF2B5EF4-FFF2-40B4-BE49-F238E27FC236}">
                  <a16:creationId xmlns:a16="http://schemas.microsoft.com/office/drawing/2014/main" id="{89F1DA16-DE2F-AF43-2249-744B2EA04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296"/>
              <a:ext cx="4995" cy="1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B09EC413-D040-771D-D573-3F7AD5BF58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7250" y="78451"/>
            <a:ext cx="7772400" cy="205047"/>
          </a:xfrm>
        </p:spPr>
        <p:txBody>
          <a:bodyPr/>
          <a:lstStyle/>
          <a:p>
            <a:r>
              <a:rPr lang="he-IL" dirty="0"/>
              <a:t>טפלון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191D54B0-750E-4BE0-AB80-8838F51E2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102" y="1051559"/>
            <a:ext cx="5486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sz="3200" dirty="0"/>
              <a:t>פצצת האטום, </a:t>
            </a:r>
          </a:p>
          <a:p>
            <a:pPr algn="r">
              <a:spcBef>
                <a:spcPct val="50000"/>
              </a:spcBef>
            </a:pPr>
            <a:r>
              <a:rPr lang="he-IL" altLang="en-US" sz="3200" dirty="0"/>
              <a:t>מחבת,</a:t>
            </a:r>
          </a:p>
          <a:p>
            <a:pPr algn="r">
              <a:spcBef>
                <a:spcPct val="50000"/>
              </a:spcBef>
            </a:pPr>
            <a:r>
              <a:rPr lang="he-IL" altLang="en-US" sz="3200" dirty="0"/>
              <a:t>ואיברים מלאכותיים?</a:t>
            </a:r>
          </a:p>
        </p:txBody>
      </p:sp>
      <p:sp>
        <p:nvSpPr>
          <p:cNvPr id="244739" name="Text Box 3">
            <a:extLst>
              <a:ext uri="{FF2B5EF4-FFF2-40B4-BE49-F238E27FC236}">
                <a16:creationId xmlns:a16="http://schemas.microsoft.com/office/drawing/2014/main" id="{BCD5F6B9-B2D7-DEED-9508-0D51088A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14800"/>
            <a:ext cx="5410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sz="3200"/>
              <a:t>טפלון!!! </a:t>
            </a:r>
          </a:p>
          <a:p>
            <a:pPr algn="r">
              <a:spcBef>
                <a:spcPct val="50000"/>
              </a:spcBef>
            </a:pPr>
            <a:r>
              <a:rPr lang="he-IL" altLang="en-US" sz="3200"/>
              <a:t>עוד סיפור של סרנדיפיטי </a:t>
            </a: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DACDDDF6-CF86-3342-3E54-42CDE60D1A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72543" y="0"/>
            <a:ext cx="4789714" cy="1143000"/>
          </a:xfrm>
          <a:ln>
            <a:noFill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he-IL" altLang="en-US" dirty="0">
                <a:solidFill>
                  <a:srgbClr val="FFFF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מה משותף ל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36" name="Rectangle 28">
            <a:extLst>
              <a:ext uri="{FF2B5EF4-FFF2-40B4-BE49-F238E27FC236}">
                <a16:creationId xmlns:a16="http://schemas.microsoft.com/office/drawing/2014/main" id="{18376A12-B5F1-883E-9406-EEA6BA964A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228600"/>
            <a:ext cx="8458200" cy="8382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לאיזה מהחומרים הבאים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r</a:t>
            </a: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גדול יותר? (דרגת </a:t>
            </a:r>
            <a:r>
              <a:rPr kumimoji="0" lang="he-IL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הפילמור</a:t>
            </a: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שווה ) </a:t>
            </a:r>
          </a:p>
        </p:txBody>
      </p:sp>
      <p:pic>
        <p:nvPicPr>
          <p:cNvPr id="16386" name="Picture 22" descr="מקטע פולימר עם שתי טבעות בנזן">
            <a:extLst>
              <a:ext uri="{FF2B5EF4-FFF2-40B4-BE49-F238E27FC236}">
                <a16:creationId xmlns:a16="http://schemas.microsoft.com/office/drawing/2014/main" id="{B91D148F-E48D-C24A-2AA6-1E874153D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62100"/>
            <a:ext cx="62484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5" descr="מקטע פולימר עם טבעת בנזן ומקטע CH2">
            <a:extLst>
              <a:ext uri="{FF2B5EF4-FFF2-40B4-BE49-F238E27FC236}">
                <a16:creationId xmlns:a16="http://schemas.microsoft.com/office/drawing/2014/main" id="{175736D9-9DAE-82F7-FCDE-CD4FECBF4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11563"/>
            <a:ext cx="77724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26">
            <a:extLst>
              <a:ext uri="{FF2B5EF4-FFF2-40B4-BE49-F238E27FC236}">
                <a16:creationId xmlns:a16="http://schemas.microsoft.com/office/drawing/2014/main" id="{787C3D44-BC2F-0537-4584-C76E4DF1F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3413"/>
            <a:ext cx="7620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A</a:t>
            </a:r>
          </a:p>
          <a:p>
            <a:pPr>
              <a:spcBef>
                <a:spcPct val="50000"/>
              </a:spcBef>
            </a:pPr>
            <a:endParaRPr lang="en-US" altLang="en-US" sz="320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320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B</a:t>
            </a:r>
          </a:p>
        </p:txBody>
      </p:sp>
      <p:sp>
        <p:nvSpPr>
          <p:cNvPr id="222235" name="Rectangle 27">
            <a:extLst>
              <a:ext uri="{FF2B5EF4-FFF2-40B4-BE49-F238E27FC236}">
                <a16:creationId xmlns:a16="http://schemas.microsoft.com/office/drawing/2014/main" id="{C9316276-971E-603C-81B3-C117D0FD9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668963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A &gt; B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4">
            <a:extLst>
              <a:ext uri="{FF2B5EF4-FFF2-40B4-BE49-F238E27FC236}">
                <a16:creationId xmlns:a16="http://schemas.microsoft.com/office/drawing/2014/main" id="{6798BC0D-F712-B772-D3C6-B8ADA01D1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100" y="3622329"/>
            <a:ext cx="2460625" cy="2298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dirty="0">
                <a:solidFill>
                  <a:schemeClr val="tx2"/>
                </a:solidFill>
                <a:cs typeface="David" panose="020E0502060401010101" pitchFamily="34" charset="-79"/>
              </a:rPr>
              <a:t>ההפרעה לפיתול אקראי גדולה יותר ב-</a:t>
            </a:r>
            <a:r>
              <a:rPr lang="en-US" altLang="en-US" dirty="0">
                <a:solidFill>
                  <a:schemeClr val="tx2"/>
                </a:solidFill>
                <a:cs typeface="David" panose="020E0502060401010101" pitchFamily="34" charset="-79"/>
              </a:rPr>
              <a:t>A</a:t>
            </a:r>
            <a:endParaRPr lang="he-IL" altLang="en-US" dirty="0">
              <a:solidFill>
                <a:schemeClr val="tx2"/>
              </a:solidFill>
              <a:cs typeface="David" panose="020E0502060401010101" pitchFamily="34" charset="-79"/>
            </a:endParaRPr>
          </a:p>
        </p:txBody>
      </p:sp>
      <p:sp>
        <p:nvSpPr>
          <p:cNvPr id="17414" name="Text Box 7">
            <a:extLst>
              <a:ext uri="{FF2B5EF4-FFF2-40B4-BE49-F238E27FC236}">
                <a16:creationId xmlns:a16="http://schemas.microsoft.com/office/drawing/2014/main" id="{2033C960-216C-A830-7A20-095444614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702050" y="3708400"/>
            <a:ext cx="2133600" cy="193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שרשרת פרושה יותר</a:t>
            </a:r>
          </a:p>
        </p:txBody>
      </p:sp>
      <p:sp>
        <p:nvSpPr>
          <p:cNvPr id="232450" name="Text Box 2">
            <a:extLst>
              <a:ext uri="{FF2B5EF4-FFF2-40B4-BE49-F238E27FC236}">
                <a16:creationId xmlns:a16="http://schemas.microsoft.com/office/drawing/2014/main" id="{2F8F0429-3042-D411-DB68-F4A7EE799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89" y="3708400"/>
            <a:ext cx="2590800" cy="2298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he-IL" altLang="en-US" dirty="0">
                <a:solidFill>
                  <a:schemeClr val="tx2"/>
                </a:solidFill>
                <a:cs typeface="David" panose="020E0502060401010101" pitchFamily="34" charset="-79"/>
              </a:rPr>
              <a:t>מרחק ממוצע גדול יותר בין קצוות השרשרת</a:t>
            </a:r>
            <a:endParaRPr lang="en-US" altLang="en-US" dirty="0">
              <a:solidFill>
                <a:schemeClr val="tx2"/>
              </a:solidFill>
              <a:cs typeface="David" panose="020E0502060401010101" pitchFamily="34" charset="-79"/>
            </a:endParaRPr>
          </a:p>
        </p:txBody>
      </p:sp>
      <p:sp>
        <p:nvSpPr>
          <p:cNvPr id="17417" name="AutoShape 5">
            <a:extLst>
              <a:ext uri="{FF2B5EF4-FFF2-40B4-BE49-F238E27FC236}">
                <a16:creationId xmlns:a16="http://schemas.microsoft.com/office/drawing/2014/main" id="{48847F1B-E944-177C-7D02-CAAF7C14A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5" y="4657379"/>
            <a:ext cx="635000" cy="228600"/>
          </a:xfrm>
          <a:prstGeom prst="leftArrow">
            <a:avLst>
              <a:gd name="adj1" fmla="val 50000"/>
              <a:gd name="adj2" fmla="val 69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/>
          </a:p>
        </p:txBody>
      </p:sp>
      <p:sp>
        <p:nvSpPr>
          <p:cNvPr id="17415" name="AutoShape 8">
            <a:extLst>
              <a:ext uri="{FF2B5EF4-FFF2-40B4-BE49-F238E27FC236}">
                <a16:creationId xmlns:a16="http://schemas.microsoft.com/office/drawing/2014/main" id="{EEF96092-9F54-ED72-14DC-7E96AF888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5" y="4657379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C4D1E3B-9DB8-455A-F493-811D7B3FDE2E}"/>
              </a:ext>
            </a:extLst>
          </p:cNvPr>
          <p:cNvSpPr txBox="1"/>
          <p:nvPr/>
        </p:nvSpPr>
        <p:spPr>
          <a:xfrm>
            <a:off x="97654" y="299167"/>
            <a:ext cx="85491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he-IL" altLang="en-US" dirty="0"/>
              <a:t>ככל שיש יותר קבוצות קשיחות בשלד השרשרת (קבוצות </a:t>
            </a:r>
            <a:r>
              <a:rPr lang="he-IL" altLang="en-US" dirty="0" err="1"/>
              <a:t>פניליות</a:t>
            </a:r>
            <a:r>
              <a:rPr lang="he-IL" altLang="en-US" dirty="0"/>
              <a:t>)</a:t>
            </a:r>
          </a:p>
          <a:p>
            <a:pPr algn="r">
              <a:spcBef>
                <a:spcPct val="50000"/>
              </a:spcBef>
            </a:pPr>
            <a:r>
              <a:rPr lang="he-IL" altLang="en-US" dirty="0"/>
              <a:t>(תדירות קשרי המימן שווה) 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3" name="Rectangle 7">
            <a:extLst>
              <a:ext uri="{FF2B5EF4-FFF2-40B4-BE49-F238E27FC236}">
                <a16:creationId xmlns:a16="http://schemas.microsoft.com/office/drawing/2014/main" id="{0A5AE49F-84DE-D0F5-0F5D-5F82FF4762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228600"/>
            <a:ext cx="8458200" cy="8382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לאיזה מהחומרים הבאים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r</a:t>
            </a: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גדול יותר?   (דרגת </a:t>
            </a:r>
            <a:r>
              <a:rPr kumimoji="0" lang="he-IL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הפילמור</a:t>
            </a: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שווה) </a:t>
            </a:r>
          </a:p>
        </p:txBody>
      </p:sp>
      <p:pic>
        <p:nvPicPr>
          <p:cNvPr id="18434" name="Picture 3">
            <a:extLst>
              <a:ext uri="{FF2B5EF4-FFF2-40B4-BE49-F238E27FC236}">
                <a16:creationId xmlns:a16="http://schemas.microsoft.com/office/drawing/2014/main" id="{A8BF009F-B838-6D3A-6219-AAE7BDFBB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63963"/>
            <a:ext cx="77724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>
            <a:extLst>
              <a:ext uri="{FF2B5EF4-FFF2-40B4-BE49-F238E27FC236}">
                <a16:creationId xmlns:a16="http://schemas.microsoft.com/office/drawing/2014/main" id="{8FE04BC5-71DE-5615-B841-99F445802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2763"/>
            <a:ext cx="7620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A</a:t>
            </a:r>
          </a:p>
          <a:p>
            <a:pPr>
              <a:spcBef>
                <a:spcPct val="50000"/>
              </a:spcBef>
            </a:pPr>
            <a:endParaRPr lang="en-US" altLang="en-US" sz="320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320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B</a:t>
            </a:r>
          </a:p>
        </p:txBody>
      </p:sp>
      <p:sp>
        <p:nvSpPr>
          <p:cNvPr id="234501" name="Rectangle 5">
            <a:extLst>
              <a:ext uri="{FF2B5EF4-FFF2-40B4-BE49-F238E27FC236}">
                <a16:creationId xmlns:a16="http://schemas.microsoft.com/office/drawing/2014/main" id="{BA0B5600-5E8B-7E91-2A30-442C03E33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821363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A </a:t>
            </a:r>
            <a:r>
              <a:rPr lang="he-IL" altLang="en-US" sz="3200">
                <a:solidFill>
                  <a:srgbClr val="CC3300"/>
                </a:solidFill>
              </a:rPr>
              <a:t> &lt; </a:t>
            </a:r>
            <a:r>
              <a:rPr lang="en-US" altLang="en-US" sz="3200">
                <a:solidFill>
                  <a:srgbClr val="CC3300"/>
                </a:solidFill>
              </a:rPr>
              <a:t> B</a:t>
            </a:r>
          </a:p>
        </p:txBody>
      </p:sp>
      <p:pic>
        <p:nvPicPr>
          <p:cNvPr id="18437" name="Picture 6">
            <a:extLst>
              <a:ext uri="{FF2B5EF4-FFF2-40B4-BE49-F238E27FC236}">
                <a16:creationId xmlns:a16="http://schemas.microsoft.com/office/drawing/2014/main" id="{0D9E76E8-C9BE-C3CF-AA08-2991406E9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25563"/>
            <a:ext cx="7620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9">
            <a:extLst>
              <a:ext uri="{FF2B5EF4-FFF2-40B4-BE49-F238E27FC236}">
                <a16:creationId xmlns:a16="http://schemas.microsoft.com/office/drawing/2014/main" id="{A1B5BC8E-C437-BFF5-5046-C3B2335D1AE3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990600"/>
            <a:ext cx="9144000" cy="17399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בחומר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B</a:t>
            </a: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קיימים קשרי מימן שהם חזקים יותר מאינטראקציות </a:t>
            </a:r>
            <a:r>
              <a:rPr kumimoji="0" lang="he-IL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ון</a:t>
            </a: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-דר-ואלס הקיימות בחומר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A</a:t>
            </a: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</a:t>
            </a:r>
          </a:p>
        </p:txBody>
      </p:sp>
      <p:sp>
        <p:nvSpPr>
          <p:cNvPr id="236546" name="Text Box 2">
            <a:extLst>
              <a:ext uri="{FF2B5EF4-FFF2-40B4-BE49-F238E27FC236}">
                <a16:creationId xmlns:a16="http://schemas.microsoft.com/office/drawing/2014/main" id="{200AAC99-5F82-58A1-AB63-A0EE1B66B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39" y="3591704"/>
            <a:ext cx="2590800" cy="2298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he-IL" altLang="en-US">
                <a:solidFill>
                  <a:schemeClr val="tx2"/>
                </a:solidFill>
                <a:cs typeface="David" panose="020E0502060401010101" pitchFamily="34" charset="-79"/>
              </a:rPr>
              <a:t>מרחק ממוצע גדול יותר בין קצוות השרשרת</a:t>
            </a:r>
            <a:endParaRPr lang="en-US" altLang="en-US">
              <a:solidFill>
                <a:schemeClr val="tx2"/>
              </a:solidFill>
              <a:cs typeface="David" panose="020E0502060401010101" pitchFamily="34" charset="-79"/>
            </a:endParaRPr>
          </a:p>
        </p:txBody>
      </p:sp>
      <p:sp>
        <p:nvSpPr>
          <p:cNvPr id="19464" name="Text Box 4">
            <a:extLst>
              <a:ext uri="{FF2B5EF4-FFF2-40B4-BE49-F238E27FC236}">
                <a16:creationId xmlns:a16="http://schemas.microsoft.com/office/drawing/2014/main" id="{6700034A-A77D-1F89-4720-B9C109C95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3840" y="3568700"/>
            <a:ext cx="2470468" cy="2298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dirty="0">
                <a:solidFill>
                  <a:schemeClr val="tx2"/>
                </a:solidFill>
                <a:cs typeface="David" panose="020E0502060401010101" pitchFamily="34" charset="-79"/>
              </a:rPr>
              <a:t>לכן הפרעה לפיתול אקראי גדולה יותר ב-</a:t>
            </a:r>
            <a:r>
              <a:rPr lang="en-US" altLang="en-US" dirty="0">
                <a:solidFill>
                  <a:schemeClr val="tx2"/>
                </a:solidFill>
                <a:cs typeface="David" panose="020E0502060401010101" pitchFamily="34" charset="-79"/>
              </a:rPr>
              <a:t>B</a:t>
            </a:r>
            <a:endParaRPr lang="he-IL" altLang="en-US" dirty="0">
              <a:solidFill>
                <a:schemeClr val="tx2"/>
              </a:solidFill>
              <a:cs typeface="David" panose="020E0502060401010101" pitchFamily="34" charset="-79"/>
            </a:endParaRPr>
          </a:p>
        </p:txBody>
      </p:sp>
      <p:sp>
        <p:nvSpPr>
          <p:cNvPr id="19465" name="AutoShape 5">
            <a:extLst>
              <a:ext uri="{FF2B5EF4-FFF2-40B4-BE49-F238E27FC236}">
                <a16:creationId xmlns:a16="http://schemas.microsoft.com/office/drawing/2014/main" id="{35FC90D0-92AF-9FFA-7EFC-77DC7E80B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7925" y="4512454"/>
            <a:ext cx="63754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/>
          </a:p>
        </p:txBody>
      </p:sp>
      <p:sp>
        <p:nvSpPr>
          <p:cNvPr id="19462" name="Text Box 7">
            <a:extLst>
              <a:ext uri="{FF2B5EF4-FFF2-40B4-BE49-F238E27FC236}">
                <a16:creationId xmlns:a16="http://schemas.microsoft.com/office/drawing/2014/main" id="{DADC21F7-D89A-74CF-0E9F-9E81218DD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591704"/>
            <a:ext cx="2133600" cy="193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4000">
                <a:solidFill>
                  <a:schemeClr val="tx2"/>
                </a:solidFill>
                <a:cs typeface="David" panose="020E0502060401010101" pitchFamily="34" charset="-79"/>
              </a:rPr>
              <a:t>שרשרת פרושה יותר</a:t>
            </a:r>
          </a:p>
        </p:txBody>
      </p:sp>
      <p:sp>
        <p:nvSpPr>
          <p:cNvPr id="19463" name="AutoShape 8">
            <a:extLst>
              <a:ext uri="{FF2B5EF4-FFF2-40B4-BE49-F238E27FC236}">
                <a16:creationId xmlns:a16="http://schemas.microsoft.com/office/drawing/2014/main" id="{0F376570-1EC4-26B6-2A50-3E97607CB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360" y="4490287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F0F45BCE-C32E-320D-8E1D-E03C17C4AE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2057400"/>
            <a:ext cx="7772400" cy="11430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גורמים המגבילים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את הפיתול האקראי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62" name="Rectangle 30">
            <a:extLst>
              <a:ext uri="{FF2B5EF4-FFF2-40B4-BE49-F238E27FC236}">
                <a16:creationId xmlns:a16="http://schemas.microsoft.com/office/drawing/2014/main" id="{88B461A5-1157-4398-030E-4898C887DF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228600"/>
            <a:ext cx="8458200" cy="8382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דרג את החומרים הבאים על פי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r</a:t>
            </a: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. הנח שהמסה </a:t>
            </a:r>
            <a:r>
              <a:rPr kumimoji="0" lang="he-IL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המולרית</a:t>
            </a: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הממוצעת דומה </a:t>
            </a:r>
          </a:p>
        </p:txBody>
      </p:sp>
      <p:pic>
        <p:nvPicPr>
          <p:cNvPr id="20485" name="Picture 24">
            <a:extLst>
              <a:ext uri="{FF2B5EF4-FFF2-40B4-BE49-F238E27FC236}">
                <a16:creationId xmlns:a16="http://schemas.microsoft.com/office/drawing/2014/main" id="{62E113FB-7246-B744-C32B-38CC0B48A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97163"/>
            <a:ext cx="7162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5">
            <a:extLst>
              <a:ext uri="{FF2B5EF4-FFF2-40B4-BE49-F238E27FC236}">
                <a16:creationId xmlns:a16="http://schemas.microsoft.com/office/drawing/2014/main" id="{9EEBCB15-F74B-22B9-6A88-C31A242CB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59263"/>
            <a:ext cx="7620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27">
            <a:extLst>
              <a:ext uri="{FF2B5EF4-FFF2-40B4-BE49-F238E27FC236}">
                <a16:creationId xmlns:a16="http://schemas.microsoft.com/office/drawing/2014/main" id="{DEA5D2DE-D425-7B42-A4C7-9D2353D4C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82763"/>
            <a:ext cx="7620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A</a:t>
            </a:r>
          </a:p>
          <a:p>
            <a:pPr>
              <a:spcBef>
                <a:spcPct val="50000"/>
              </a:spcBef>
            </a:pPr>
            <a:endParaRPr lang="en-US" altLang="en-US" sz="320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B</a:t>
            </a:r>
          </a:p>
          <a:p>
            <a:pPr>
              <a:spcBef>
                <a:spcPct val="50000"/>
              </a:spcBef>
            </a:pPr>
            <a:endParaRPr lang="en-US" altLang="en-US" sz="320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C</a:t>
            </a:r>
          </a:p>
        </p:txBody>
      </p:sp>
      <p:pic>
        <p:nvPicPr>
          <p:cNvPr id="20488" name="Picture 28">
            <a:extLst>
              <a:ext uri="{FF2B5EF4-FFF2-40B4-BE49-F238E27FC236}">
                <a16:creationId xmlns:a16="http://schemas.microsoft.com/office/drawing/2014/main" id="{53E82373-7167-15BC-6226-8245A4F04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2725"/>
            <a:ext cx="67056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64" name="Rectangle 32">
            <a:extLst>
              <a:ext uri="{FF2B5EF4-FFF2-40B4-BE49-F238E27FC236}">
                <a16:creationId xmlns:a16="http://schemas.microsoft.com/office/drawing/2014/main" id="{F4AE4C8E-DC5A-61AA-B274-ADF4BAE9D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897563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A &gt; B &gt; C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9">
            <a:extLst>
              <a:ext uri="{FF2B5EF4-FFF2-40B4-BE49-F238E27FC236}">
                <a16:creationId xmlns:a16="http://schemas.microsoft.com/office/drawing/2014/main" id="{C16184CC-7190-805F-9767-A6311E1B73F6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36451" y="778684"/>
            <a:ext cx="8153400" cy="17399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ככל שיש יותר קבוצות קשיחות בשלד השרשרת (קבוצות </a:t>
            </a:r>
            <a:r>
              <a:rPr kumimoji="0" lang="he-IL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פניליות</a:t>
            </a: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) בתדירות גבוהה יותר </a:t>
            </a:r>
          </a:p>
        </p:txBody>
      </p:sp>
      <p:sp>
        <p:nvSpPr>
          <p:cNvPr id="231426" name="Text Box 2">
            <a:extLst>
              <a:ext uri="{FF2B5EF4-FFF2-40B4-BE49-F238E27FC236}">
                <a16:creationId xmlns:a16="http://schemas.microsoft.com/office/drawing/2014/main" id="{A67E1B5D-31D7-4A19-35D3-85EBB65AC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13" y="3428423"/>
            <a:ext cx="2590800" cy="2298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he-IL" altLang="en-US">
                <a:solidFill>
                  <a:schemeClr val="tx2"/>
                </a:solidFill>
                <a:cs typeface="David" panose="020E0502060401010101" pitchFamily="34" charset="-79"/>
              </a:rPr>
              <a:t>מרחק ממוצע גדול יותר בין קצוות השרשרת</a:t>
            </a:r>
            <a:endParaRPr lang="en-US" altLang="en-US">
              <a:solidFill>
                <a:schemeClr val="tx2"/>
              </a:solidFill>
              <a:cs typeface="David" panose="020E0502060401010101" pitchFamily="34" charset="-79"/>
            </a:endParaRPr>
          </a:p>
        </p:txBody>
      </p:sp>
      <p:sp>
        <p:nvSpPr>
          <p:cNvPr id="21512" name="Text Box 4">
            <a:extLst>
              <a:ext uri="{FF2B5EF4-FFF2-40B4-BE49-F238E27FC236}">
                <a16:creationId xmlns:a16="http://schemas.microsoft.com/office/drawing/2014/main" id="{A57F8B2B-0F14-15D8-A96A-E99A34169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858" y="3429000"/>
            <a:ext cx="2362200" cy="2298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>
                <a:solidFill>
                  <a:schemeClr val="tx2"/>
                </a:solidFill>
                <a:cs typeface="David" panose="020E0502060401010101" pitchFamily="34" charset="-79"/>
              </a:rPr>
              <a:t>ההפרעה לפיתול אקראי גדולה יותר</a:t>
            </a:r>
          </a:p>
        </p:txBody>
      </p:sp>
      <p:sp>
        <p:nvSpPr>
          <p:cNvPr id="21513" name="AutoShape 5">
            <a:extLst>
              <a:ext uri="{FF2B5EF4-FFF2-40B4-BE49-F238E27FC236}">
                <a16:creationId xmlns:a16="http://schemas.microsoft.com/office/drawing/2014/main" id="{5EB478AB-B874-2959-932B-DE80E4C7A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829" y="4297160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/>
          </a:p>
        </p:txBody>
      </p:sp>
      <p:sp>
        <p:nvSpPr>
          <p:cNvPr id="21510" name="Text Box 7">
            <a:extLst>
              <a:ext uri="{FF2B5EF4-FFF2-40B4-BE49-F238E27FC236}">
                <a16:creationId xmlns:a16="http://schemas.microsoft.com/office/drawing/2014/main" id="{C6D75436-E9BA-FB5D-5D71-AF726BC2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435350"/>
            <a:ext cx="2133600" cy="193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4000">
                <a:solidFill>
                  <a:schemeClr val="tx2"/>
                </a:solidFill>
                <a:cs typeface="David" panose="020E0502060401010101" pitchFamily="34" charset="-79"/>
              </a:rPr>
              <a:t>שרשרת פרושה יותר</a:t>
            </a:r>
          </a:p>
        </p:txBody>
      </p:sp>
      <p:sp>
        <p:nvSpPr>
          <p:cNvPr id="21511" name="AutoShape 8">
            <a:extLst>
              <a:ext uri="{FF2B5EF4-FFF2-40B4-BE49-F238E27FC236}">
                <a16:creationId xmlns:a16="http://schemas.microsoft.com/office/drawing/2014/main" id="{E30957B9-D1B1-78D5-3203-C8472F9C7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8247" y="4339416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2" name="Rectangle 8">
            <a:extLst>
              <a:ext uri="{FF2B5EF4-FFF2-40B4-BE49-F238E27FC236}">
                <a16:creationId xmlns:a16="http://schemas.microsoft.com/office/drawing/2014/main" id="{0D9F59DE-0CF2-F549-F296-CDC3E87051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228600"/>
            <a:ext cx="8458200" cy="8382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 לאיזה מהחומרים הבאים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r</a:t>
            </a: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גדול יותר? (דרגת </a:t>
            </a:r>
            <a:r>
              <a:rPr kumimoji="0" lang="he-IL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הפילמור</a:t>
            </a: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שווה) </a:t>
            </a:r>
          </a:p>
        </p:txBody>
      </p:sp>
      <p:pic>
        <p:nvPicPr>
          <p:cNvPr id="226314" name="Picture 10">
            <a:extLst>
              <a:ext uri="{FF2B5EF4-FFF2-40B4-BE49-F238E27FC236}">
                <a16:creationId xmlns:a16="http://schemas.microsoft.com/office/drawing/2014/main" id="{217F19F1-DB09-E33B-93C2-B2E6D02DC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7" b="9064"/>
          <a:stretch>
            <a:fillRect/>
          </a:stretch>
        </p:blipFill>
        <p:spPr bwMode="auto">
          <a:xfrm>
            <a:off x="6580188" y="838200"/>
            <a:ext cx="2563813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>
            <a:extLst>
              <a:ext uri="{FF2B5EF4-FFF2-40B4-BE49-F238E27FC236}">
                <a16:creationId xmlns:a16="http://schemas.microsoft.com/office/drawing/2014/main" id="{80844FAD-9216-8493-F24D-9AC80C3A4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58340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09" name="Rectangle 5">
            <a:extLst>
              <a:ext uri="{FF2B5EF4-FFF2-40B4-BE49-F238E27FC236}">
                <a16:creationId xmlns:a16="http://schemas.microsoft.com/office/drawing/2014/main" id="{4F73E4E0-E331-BE14-9046-E5DB9C5B5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1816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A &gt; B</a:t>
            </a:r>
          </a:p>
        </p:txBody>
      </p:sp>
      <p:pic>
        <p:nvPicPr>
          <p:cNvPr id="22532" name="Picture 7">
            <a:extLst>
              <a:ext uri="{FF2B5EF4-FFF2-40B4-BE49-F238E27FC236}">
                <a16:creationId xmlns:a16="http://schemas.microsoft.com/office/drawing/2014/main" id="{2A035B08-155C-CA9A-880E-A9B292A16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13113"/>
            <a:ext cx="621506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4">
            <a:extLst>
              <a:ext uri="{FF2B5EF4-FFF2-40B4-BE49-F238E27FC236}">
                <a16:creationId xmlns:a16="http://schemas.microsoft.com/office/drawing/2014/main" id="{091E111C-FD11-4F16-A237-79DA44B5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89100"/>
            <a:ext cx="5969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A</a:t>
            </a:r>
          </a:p>
          <a:p>
            <a:pPr>
              <a:spcBef>
                <a:spcPct val="50000"/>
              </a:spcBef>
            </a:pPr>
            <a:endParaRPr lang="en-US" altLang="en-US" sz="320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320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B</a:t>
            </a: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F2EEE31C-E994-AC6B-60E1-1E6F25A7F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57658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Kevlar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9">
            <a:extLst>
              <a:ext uri="{FF2B5EF4-FFF2-40B4-BE49-F238E27FC236}">
                <a16:creationId xmlns:a16="http://schemas.microsoft.com/office/drawing/2014/main" id="{CBEF306E-6A20-5064-1F2A-FE9A930044E3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81000" y="457200"/>
            <a:ext cx="8153400" cy="17399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בחומר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A</a:t>
            </a: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קיימים קשרי מימן שהם חזקים יותר מאינטראקציות           </a:t>
            </a:r>
            <a:r>
              <a:rPr kumimoji="0" lang="he-IL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ון</a:t>
            </a: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-דר-ואלס הקיימות בחומר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B</a:t>
            </a: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</a:t>
            </a:r>
          </a:p>
        </p:txBody>
      </p:sp>
      <p:sp>
        <p:nvSpPr>
          <p:cNvPr id="233474" name="Text Box 2">
            <a:extLst>
              <a:ext uri="{FF2B5EF4-FFF2-40B4-BE49-F238E27FC236}">
                <a16:creationId xmlns:a16="http://schemas.microsoft.com/office/drawing/2014/main" id="{16B7ABB5-0D3B-0F07-75AF-458AB8465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0" y="2843415"/>
            <a:ext cx="2590800" cy="2298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he-IL" altLang="en-US">
                <a:solidFill>
                  <a:schemeClr val="tx2"/>
                </a:solidFill>
                <a:cs typeface="David" panose="020E0502060401010101" pitchFamily="34" charset="-79"/>
              </a:rPr>
              <a:t>מרחק ממוצע גדול יותר בין קצוות השרשרת</a:t>
            </a:r>
            <a:endParaRPr lang="en-US" altLang="en-US">
              <a:solidFill>
                <a:schemeClr val="tx2"/>
              </a:solidFill>
              <a:cs typeface="David" panose="020E0502060401010101" pitchFamily="34" charset="-79"/>
            </a:endParaRPr>
          </a:p>
        </p:txBody>
      </p:sp>
      <p:sp>
        <p:nvSpPr>
          <p:cNvPr id="23561" name="Text Box 4">
            <a:extLst>
              <a:ext uri="{FF2B5EF4-FFF2-40B4-BE49-F238E27FC236}">
                <a16:creationId xmlns:a16="http://schemas.microsoft.com/office/drawing/2014/main" id="{5659B1B6-87ED-7294-8125-8D101EBF7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2" y="2844800"/>
            <a:ext cx="2509838" cy="2298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>
                <a:solidFill>
                  <a:schemeClr val="tx2"/>
                </a:solidFill>
                <a:cs typeface="David" panose="020E0502060401010101" pitchFamily="34" charset="-79"/>
              </a:rPr>
              <a:t>לכן הפרעה לפיתול אקראי גדולה יותר ב-</a:t>
            </a:r>
            <a:r>
              <a:rPr lang="en-US" altLang="en-US">
                <a:solidFill>
                  <a:schemeClr val="tx2"/>
                </a:solidFill>
                <a:cs typeface="David" panose="020E0502060401010101" pitchFamily="34" charset="-79"/>
              </a:rPr>
              <a:t>A</a:t>
            </a:r>
            <a:endParaRPr lang="he-IL" altLang="en-US">
              <a:solidFill>
                <a:schemeClr val="tx2"/>
              </a:solidFill>
              <a:cs typeface="David" panose="020E0502060401010101" pitchFamily="34" charset="-79"/>
            </a:endParaRPr>
          </a:p>
        </p:txBody>
      </p:sp>
      <p:sp>
        <p:nvSpPr>
          <p:cNvPr id="23562" name="AutoShape 5">
            <a:extLst>
              <a:ext uri="{FF2B5EF4-FFF2-40B4-BE49-F238E27FC236}">
                <a16:creationId xmlns:a16="http://schemas.microsoft.com/office/drawing/2014/main" id="{553580D3-4E21-2276-D064-FF50FE41E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751003"/>
            <a:ext cx="6477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/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BB3AB37D-5E8E-4297-98B2-E8E9785DF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841337"/>
            <a:ext cx="2133600" cy="193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4000">
                <a:solidFill>
                  <a:schemeClr val="tx2"/>
                </a:solidFill>
                <a:cs typeface="David" panose="020E0502060401010101" pitchFamily="34" charset="-79"/>
              </a:rPr>
              <a:t>שרשרת פרושה יותר</a:t>
            </a:r>
          </a:p>
        </p:txBody>
      </p:sp>
      <p:sp>
        <p:nvSpPr>
          <p:cNvPr id="23560" name="AutoShape 8">
            <a:extLst>
              <a:ext uri="{FF2B5EF4-FFF2-40B4-BE49-F238E27FC236}">
                <a16:creationId xmlns:a16="http://schemas.microsoft.com/office/drawing/2014/main" id="{E3003B75-74D0-5072-14EC-5211A4F19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806537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/>
          </a:p>
        </p:txBody>
      </p:sp>
      <p:sp>
        <p:nvSpPr>
          <p:cNvPr id="23558" name="Text Box 10">
            <a:extLst>
              <a:ext uri="{FF2B5EF4-FFF2-40B4-BE49-F238E27FC236}">
                <a16:creationId xmlns:a16="http://schemas.microsoft.com/office/drawing/2014/main" id="{64E0F721-155E-95D2-F0E2-9470109D0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943600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/>
              <a:t>יש עדיין קבוצה קשיחה </a:t>
            </a:r>
            <a:r>
              <a:rPr lang="en-US" altLang="en-US"/>
              <a:t>NCO</a:t>
            </a:r>
            <a:r>
              <a:rPr lang="he-IL" altLang="en-US"/>
              <a:t> 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18">
            <a:extLst>
              <a:ext uri="{FF2B5EF4-FFF2-40B4-BE49-F238E27FC236}">
                <a16:creationId xmlns:a16="http://schemas.microsoft.com/office/drawing/2014/main" id="{2A2FD68C-734D-5907-FD2E-9501BDB424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73063" y="6461125"/>
            <a:ext cx="8504237" cy="3968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ahoma" panose="020B0604030504040204" pitchFamily="34" charset="0"/>
              </a:rPr>
              <a:t>Kowlek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arn-CL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ahoma" panose="020B0604030504040204" pitchFamily="34" charset="0"/>
              </a:rPr>
              <a:t>Stephanie</a:t>
            </a:r>
            <a:r>
              <a:rPr kumimoji="0" lang="he-IL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ahoma" panose="020B0604030504040204" pitchFamily="34" charset="0"/>
              </a:rPr>
              <a:t> סנתזה את החומר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ahoma" panose="020B0604030504040204" pitchFamily="34" charset="0"/>
              </a:rPr>
              <a:t>Kevlar</a:t>
            </a:r>
            <a:r>
              <a:rPr kumimoji="0" lang="he-IL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ahoma" panose="020B0604030504040204" pitchFamily="34" charset="0"/>
              </a:rPr>
              <a:t> המשמש לייצור אפודות מגן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24578" name="Picture 9">
            <a:extLst>
              <a:ext uri="{FF2B5EF4-FFF2-40B4-BE49-F238E27FC236}">
                <a16:creationId xmlns:a16="http://schemas.microsoft.com/office/drawing/2014/main" id="{8F9E4534-CF1F-A43E-6672-344EC9D50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287972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0">
            <a:extLst>
              <a:ext uri="{FF2B5EF4-FFF2-40B4-BE49-F238E27FC236}">
                <a16:creationId xmlns:a16="http://schemas.microsoft.com/office/drawing/2014/main" id="{5E9A56C4-FD8E-27B7-CB88-6056D3986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"/>
            <a:ext cx="6629400" cy="2286000"/>
          </a:xfrm>
          <a:prstGeom prst="wedgeRoundRectCallout">
            <a:avLst>
              <a:gd name="adj1" fmla="val 4454"/>
              <a:gd name="adj2" fmla="val 79167"/>
              <a:gd name="adj3" fmla="val 16667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r>
              <a:rPr lang="en-US" altLang="en-US" sz="2800"/>
              <a:t>”</a:t>
            </a:r>
            <a:r>
              <a:rPr lang="en-US" altLang="en-US" sz="2800">
                <a:latin typeface="Verdana" panose="020B0604030504040204" pitchFamily="34" charset="0"/>
              </a:rPr>
              <a:t>The most important factors in inventing are persistence and the ability to recognize something unusual.</a:t>
            </a:r>
            <a:r>
              <a:rPr lang="en-US" altLang="en-US" sz="2800"/>
              <a:t>”</a:t>
            </a:r>
            <a:endParaRPr lang="he-IL" altLang="en-US" sz="2800">
              <a:latin typeface="Verdana" panose="020B0604030504040204" pitchFamily="34" charset="0"/>
            </a:endParaRPr>
          </a:p>
        </p:txBody>
      </p:sp>
      <p:pic>
        <p:nvPicPr>
          <p:cNvPr id="24580" name="Picture 16">
            <a:extLst>
              <a:ext uri="{FF2B5EF4-FFF2-40B4-BE49-F238E27FC236}">
                <a16:creationId xmlns:a16="http://schemas.microsoft.com/office/drawing/2014/main" id="{29860BF8-7993-A9CF-0DD6-CF0A9FA9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49625"/>
            <a:ext cx="30480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איור של תפוח נופל מעץ על איש שהוא לא ניוטון">
            <a:extLst>
              <a:ext uri="{FF2B5EF4-FFF2-40B4-BE49-F238E27FC236}">
                <a16:creationId xmlns:a16="http://schemas.microsoft.com/office/drawing/2014/main" id="{0CDEE898-0AAD-37FA-B897-79E1B6AEC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76250"/>
            <a:ext cx="83915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7D85DA22-8A63-C37B-FF50-2D7A5CFEAA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007" y="368531"/>
            <a:ext cx="7178040" cy="753687"/>
          </a:xfrm>
        </p:spPr>
        <p:txBody>
          <a:bodyPr/>
          <a:lstStyle/>
          <a:p>
            <a:r>
              <a:rPr lang="he-IL" dirty="0"/>
              <a:t>תגלית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>
            <a:extLst>
              <a:ext uri="{FF2B5EF4-FFF2-40B4-BE49-F238E27FC236}">
                <a16:creationId xmlns:a16="http://schemas.microsoft.com/office/drawing/2014/main" id="{2B253246-BA9C-A82B-3C1F-B482CB96456A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3340100" y="533400"/>
            <a:ext cx="2705100" cy="838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סיכום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7" name="Text Box 5">
            <a:extLst>
              <a:ext uri="{FF2B5EF4-FFF2-40B4-BE49-F238E27FC236}">
                <a16:creationId xmlns:a16="http://schemas.microsoft.com/office/drawing/2014/main" id="{0258F986-FDC2-975F-C85F-BBA8ECF66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76400"/>
            <a:ext cx="2362200" cy="1749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>
                <a:solidFill>
                  <a:schemeClr val="tx2"/>
                </a:solidFill>
                <a:cs typeface="David" panose="020E0502060401010101" pitchFamily="34" charset="-79"/>
              </a:rPr>
              <a:t>הפרעות לפיתול אקראי</a:t>
            </a:r>
          </a:p>
        </p:txBody>
      </p:sp>
      <p:sp>
        <p:nvSpPr>
          <p:cNvPr id="26628" name="Text Box 6">
            <a:extLst>
              <a:ext uri="{FF2B5EF4-FFF2-40B4-BE49-F238E27FC236}">
                <a16:creationId xmlns:a16="http://schemas.microsoft.com/office/drawing/2014/main" id="{77964395-21D7-551C-26CE-54AE21C1F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2133600" cy="193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4000">
                <a:solidFill>
                  <a:schemeClr val="tx2"/>
                </a:solidFill>
                <a:cs typeface="David" panose="020E0502060401010101" pitchFamily="34" charset="-79"/>
              </a:rPr>
              <a:t>שרשרת פרושה יותר</a:t>
            </a:r>
          </a:p>
        </p:txBody>
      </p:sp>
      <p:sp>
        <p:nvSpPr>
          <p:cNvPr id="26629" name="Text Box 7">
            <a:extLst>
              <a:ext uri="{FF2B5EF4-FFF2-40B4-BE49-F238E27FC236}">
                <a16:creationId xmlns:a16="http://schemas.microsoft.com/office/drawing/2014/main" id="{5219BB92-DECA-B419-C487-8AA4B6821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91000"/>
            <a:ext cx="2590800" cy="2298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he-IL" altLang="en-US">
                <a:solidFill>
                  <a:schemeClr val="tx2"/>
                </a:solidFill>
                <a:cs typeface="David" panose="020E0502060401010101" pitchFamily="34" charset="-79"/>
              </a:rPr>
              <a:t>מרחק ממוצע גדול יותר בין קצוות השרשרת</a:t>
            </a:r>
            <a:endParaRPr lang="en-US" altLang="en-US">
              <a:solidFill>
                <a:schemeClr val="tx2"/>
              </a:solidFill>
              <a:cs typeface="David" panose="020E0502060401010101" pitchFamily="34" charset="-79"/>
            </a:endParaRPr>
          </a:p>
        </p:txBody>
      </p:sp>
      <p:sp>
        <p:nvSpPr>
          <p:cNvPr id="26630" name="AutoShape 8">
            <a:extLst>
              <a:ext uri="{FF2B5EF4-FFF2-40B4-BE49-F238E27FC236}">
                <a16:creationId xmlns:a16="http://schemas.microsoft.com/office/drawing/2014/main" id="{56D17DB5-9A02-9DCC-3AEB-08CD0FF3F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048000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/>
          </a:p>
        </p:txBody>
      </p:sp>
      <p:sp>
        <p:nvSpPr>
          <p:cNvPr id="26631" name="AutoShape 9">
            <a:extLst>
              <a:ext uri="{FF2B5EF4-FFF2-40B4-BE49-F238E27FC236}">
                <a16:creationId xmlns:a16="http://schemas.microsoft.com/office/drawing/2014/main" id="{B0A44DDB-CABA-9A43-6CA9-E5FBEF7A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419600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32516568-2049-75C5-D344-6CAF726EC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he-IL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itchFamily="2" charset="-79"/>
              </a:rPr>
              <a:t>גורמים המגבילים את הפיתול האקראי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F2D2CED6-1271-1C53-2D4C-B5D0C022D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153400" cy="2819400"/>
          </a:xfrm>
        </p:spPr>
        <p:txBody>
          <a:bodyPr/>
          <a:lstStyle/>
          <a:p>
            <a:pPr>
              <a:buFontTx/>
              <a:buNone/>
            </a:pPr>
            <a:r>
              <a:rPr lang="he-IL" altLang="en-US" b="1">
                <a:solidFill>
                  <a:srgbClr val="FFFF00"/>
                </a:solidFill>
                <a:cs typeface="David" panose="020E0502060401010101" pitchFamily="34" charset="-79"/>
              </a:rPr>
              <a:t>1. הפרעות הנובעות ממבנה עמוד השדרה (שלד) של שרשרת הפולימר.</a:t>
            </a:r>
          </a:p>
          <a:p>
            <a:pPr>
              <a:buFontTx/>
              <a:buNone/>
            </a:pPr>
            <a:r>
              <a:rPr lang="he-IL" altLang="en-US" b="1">
                <a:solidFill>
                  <a:srgbClr val="FFFF00"/>
                </a:solidFill>
                <a:cs typeface="David" panose="020E0502060401010101" pitchFamily="34" charset="-79"/>
              </a:rPr>
              <a:t>2. הפרעות הנובעות מהקבוצות הצדדיות הקשורות לשרשרת הפולימר.</a:t>
            </a:r>
          </a:p>
          <a:p>
            <a:pPr>
              <a:buFontTx/>
              <a:buNone/>
            </a:pPr>
            <a:r>
              <a:rPr lang="he-IL" altLang="en-US" b="1">
                <a:solidFill>
                  <a:srgbClr val="FFFF00"/>
                </a:solidFill>
                <a:cs typeface="David" panose="020E0502060401010101" pitchFamily="34" charset="-79"/>
              </a:rPr>
              <a:t>3. הפרעות הנובעות מאינטראקציות שבין השרשרות.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69B733DC-67DC-6577-36DC-572455956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838200"/>
          </a:xfrm>
        </p:spPr>
        <p:txBody>
          <a:bodyPr/>
          <a:lstStyle/>
          <a:p>
            <a:pPr>
              <a:defRPr/>
            </a:pPr>
            <a:r>
              <a:rPr lang="he-IL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Yad-Brush" pitchFamily="2" charset="-79"/>
              </a:rPr>
              <a:t>1. הפרעות הנובעות ממבנה עמוד השדרה</a:t>
            </a:r>
          </a:p>
        </p:txBody>
      </p:sp>
      <p:sp>
        <p:nvSpPr>
          <p:cNvPr id="6195" name="Text Box 4">
            <a:extLst>
              <a:ext uri="{FF2B5EF4-FFF2-40B4-BE49-F238E27FC236}">
                <a16:creationId xmlns:a16="http://schemas.microsoft.com/office/drawing/2014/main" id="{11B74E1B-757A-6A28-5B5B-8EA4888DD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2673"/>
            <a:ext cx="8305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sz="2800" u="sng">
                <a:solidFill>
                  <a:schemeClr val="tx1"/>
                </a:solidFill>
                <a:cs typeface="David" panose="020E0502060401010101" pitchFamily="34" charset="-79"/>
              </a:rPr>
              <a:t>קיום אזורים קשיחים</a:t>
            </a:r>
            <a:r>
              <a:rPr lang="he-IL" altLang="en-US" sz="2800">
                <a:solidFill>
                  <a:schemeClr val="tx1"/>
                </a:solidFill>
                <a:cs typeface="David" panose="020E0502060401010101" pitchFamily="34" charset="-79"/>
              </a:rPr>
              <a:t> לאורך עמוד השדרה של השרשרת המונעים אפשרות פיתול</a:t>
            </a:r>
            <a:r>
              <a:rPr lang="he-IL" altLang="en-US" sz="2400">
                <a:solidFill>
                  <a:schemeClr val="tx1"/>
                </a:solidFill>
                <a:cs typeface="David" panose="020E0502060401010101" pitchFamily="34" charset="-79"/>
              </a:rPr>
              <a:t>.</a:t>
            </a:r>
          </a:p>
        </p:txBody>
      </p:sp>
      <p:grpSp>
        <p:nvGrpSpPr>
          <p:cNvPr id="6196" name="Group 5">
            <a:extLst>
              <a:ext uri="{FF2B5EF4-FFF2-40B4-BE49-F238E27FC236}">
                <a16:creationId xmlns:a16="http://schemas.microsoft.com/office/drawing/2014/main" id="{A7136690-675A-D750-C9F2-CA28DD7C2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364673"/>
            <a:ext cx="8839200" cy="1219200"/>
            <a:chOff x="432" y="2016"/>
            <a:chExt cx="4848" cy="768"/>
          </a:xfrm>
        </p:grpSpPr>
        <p:sp>
          <p:nvSpPr>
            <p:cNvPr id="6197" name="Oval 6">
              <a:extLst>
                <a:ext uri="{FF2B5EF4-FFF2-40B4-BE49-F238E27FC236}">
                  <a16:creationId xmlns:a16="http://schemas.microsoft.com/office/drawing/2014/main" id="{E7F3FF7C-E20F-89CF-981F-1B3DB478C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496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98" name="Oval 7">
              <a:extLst>
                <a:ext uri="{FF2B5EF4-FFF2-40B4-BE49-F238E27FC236}">
                  <a16:creationId xmlns:a16="http://schemas.microsoft.com/office/drawing/2014/main" id="{4CF9F594-DD6C-9D46-89DD-684C84A48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400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99" name="Oval 8">
              <a:extLst>
                <a:ext uri="{FF2B5EF4-FFF2-40B4-BE49-F238E27FC236}">
                  <a16:creationId xmlns:a16="http://schemas.microsoft.com/office/drawing/2014/main" id="{EAE1B1CE-5EBA-3BFE-3FE1-76A376D69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304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00" name="AutoShape 9">
              <a:extLst>
                <a:ext uri="{FF2B5EF4-FFF2-40B4-BE49-F238E27FC236}">
                  <a16:creationId xmlns:a16="http://schemas.microsoft.com/office/drawing/2014/main" id="{E9FB4B58-C025-93DE-3BDD-A812CF22D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256"/>
              <a:ext cx="1248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01" name="Oval 10">
              <a:extLst>
                <a:ext uri="{FF2B5EF4-FFF2-40B4-BE49-F238E27FC236}">
                  <a16:creationId xmlns:a16="http://schemas.microsoft.com/office/drawing/2014/main" id="{2D4F2FE1-1021-6D4A-9981-7E0F1AF4E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02" name="Oval 11">
              <a:extLst>
                <a:ext uri="{FF2B5EF4-FFF2-40B4-BE49-F238E27FC236}">
                  <a16:creationId xmlns:a16="http://schemas.microsoft.com/office/drawing/2014/main" id="{EE7B5C45-31D3-9E4C-6DF7-39F93D8C1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11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03" name="Oval 12">
              <a:extLst>
                <a:ext uri="{FF2B5EF4-FFF2-40B4-BE49-F238E27FC236}">
                  <a16:creationId xmlns:a16="http://schemas.microsoft.com/office/drawing/2014/main" id="{3095518F-3CD9-AECB-7FB0-A45BD7039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016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04" name="Oval 13">
              <a:extLst>
                <a:ext uri="{FF2B5EF4-FFF2-40B4-BE49-F238E27FC236}">
                  <a16:creationId xmlns:a16="http://schemas.microsoft.com/office/drawing/2014/main" id="{A9091805-47F6-3D2D-A9BA-3958F63BA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11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05" name="AutoShape 14">
              <a:extLst>
                <a:ext uri="{FF2B5EF4-FFF2-40B4-BE49-F238E27FC236}">
                  <a16:creationId xmlns:a16="http://schemas.microsoft.com/office/drawing/2014/main" id="{DEBCC6FE-D26E-4477-F778-4881BFDECB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38224">
              <a:off x="3210" y="2351"/>
              <a:ext cx="144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06" name="Oval 15">
              <a:extLst>
                <a:ext uri="{FF2B5EF4-FFF2-40B4-BE49-F238E27FC236}">
                  <a16:creationId xmlns:a16="http://schemas.microsoft.com/office/drawing/2014/main" id="{D3150640-E44B-5AF7-5A45-97C62617D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9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07" name="Oval 16">
              <a:extLst>
                <a:ext uri="{FF2B5EF4-FFF2-40B4-BE49-F238E27FC236}">
                  <a16:creationId xmlns:a16="http://schemas.microsoft.com/office/drawing/2014/main" id="{49651168-C486-F52E-B411-AA198CA63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544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08" name="Oval 17">
              <a:extLst>
                <a:ext uri="{FF2B5EF4-FFF2-40B4-BE49-F238E27FC236}">
                  <a16:creationId xmlns:a16="http://schemas.microsoft.com/office/drawing/2014/main" id="{3D15A8C6-7148-D9B1-2FEA-601C352A8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235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70003" name="Text Box 19">
            <a:extLst>
              <a:ext uri="{FF2B5EF4-FFF2-40B4-BE49-F238E27FC236}">
                <a16:creationId xmlns:a16="http://schemas.microsoft.com/office/drawing/2014/main" id="{832F60A2-56E8-FE46-FD3D-74F777D2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660073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sz="2800" b="0" dirty="0">
                <a:solidFill>
                  <a:schemeClr val="tx1"/>
                </a:solidFill>
              </a:rPr>
              <a:t>א. טבעת בנזן(קב' </a:t>
            </a:r>
            <a:r>
              <a:rPr lang="he-IL" altLang="en-US" sz="2800" b="0" dirty="0" err="1">
                <a:solidFill>
                  <a:schemeClr val="tx1"/>
                </a:solidFill>
              </a:rPr>
              <a:t>פנילית</a:t>
            </a:r>
            <a:r>
              <a:rPr lang="he-IL" altLang="en-US" sz="2800" b="0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5BD01808-2F9B-490B-2E69-E802D5A23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76400" y="2825173"/>
            <a:ext cx="4343400" cy="825500"/>
            <a:chOff x="1676400" y="2825173"/>
            <a:chExt cx="4343400" cy="825500"/>
          </a:xfrm>
        </p:grpSpPr>
        <p:grpSp>
          <p:nvGrpSpPr>
            <p:cNvPr id="6179" name="Group 21">
              <a:extLst>
                <a:ext uri="{FF2B5EF4-FFF2-40B4-BE49-F238E27FC236}">
                  <a16:creationId xmlns:a16="http://schemas.microsoft.com/office/drawing/2014/main" id="{A0BF99A5-3059-EB20-0473-6FE20BC359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3193473"/>
              <a:ext cx="4343400" cy="457200"/>
              <a:chOff x="960" y="3408"/>
              <a:chExt cx="2736" cy="288"/>
            </a:xfrm>
          </p:grpSpPr>
          <p:grpSp>
            <p:nvGrpSpPr>
              <p:cNvPr id="6190" name="Group 22">
                <a:extLst>
                  <a:ext uri="{FF2B5EF4-FFF2-40B4-BE49-F238E27FC236}">
                    <a16:creationId xmlns:a16="http://schemas.microsoft.com/office/drawing/2014/main" id="{4A037BF8-F522-C44D-D613-8EC158C032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3456"/>
                <a:ext cx="432" cy="240"/>
                <a:chOff x="1344" y="3312"/>
                <a:chExt cx="576" cy="384"/>
              </a:xfrm>
            </p:grpSpPr>
            <p:sp>
              <p:nvSpPr>
                <p:cNvPr id="6193" name="AutoShape 23">
                  <a:extLst>
                    <a:ext uri="{FF2B5EF4-FFF2-40B4-BE49-F238E27FC236}">
                      <a16:creationId xmlns:a16="http://schemas.microsoft.com/office/drawing/2014/main" id="{F4ACC593-0D73-2E54-AAF9-B77D73C11D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4" y="3312"/>
                  <a:ext cx="576" cy="384"/>
                </a:xfrm>
                <a:prstGeom prst="hexagon">
                  <a:avLst>
                    <a:gd name="adj" fmla="val 37500"/>
                    <a:gd name="vf" fmla="val 11547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194" name="Oval 24">
                  <a:extLst>
                    <a:ext uri="{FF2B5EF4-FFF2-40B4-BE49-F238E27FC236}">
                      <a16:creationId xmlns:a16="http://schemas.microsoft.com/office/drawing/2014/main" id="{08FA1024-BE6F-31BD-A905-B4755376D7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408"/>
                  <a:ext cx="288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6191" name="Text Box 25">
                <a:extLst>
                  <a:ext uri="{FF2B5EF4-FFF2-40B4-BE49-F238E27FC236}">
                    <a16:creationId xmlns:a16="http://schemas.microsoft.com/office/drawing/2014/main" id="{B6BC54E3-37EC-9A0F-CEBA-FE581C3CB3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3408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2400">
                    <a:solidFill>
                      <a:schemeClr val="tx1"/>
                    </a:solidFill>
                    <a:cs typeface="Times New Roman (Hebrew)" panose="02020603050405020304" pitchFamily="18" charset="0"/>
                  </a:rPr>
                  <a:t>[-C-</a:t>
                </a:r>
              </a:p>
            </p:txBody>
          </p:sp>
          <p:sp>
            <p:nvSpPr>
              <p:cNvPr id="6192" name="Text Box 26">
                <a:extLst>
                  <a:ext uri="{FF2B5EF4-FFF2-40B4-BE49-F238E27FC236}">
                    <a16:creationId xmlns:a16="http://schemas.microsoft.com/office/drawing/2014/main" id="{F8019866-AA13-FFB0-8F5E-B91A9DE316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19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2400" dirty="0">
                    <a:solidFill>
                      <a:schemeClr val="tx1"/>
                    </a:solidFill>
                    <a:cs typeface="Times New Roman (Hebrew)" panose="02020603050405020304" pitchFamily="18" charset="0"/>
                  </a:rPr>
                  <a:t>-C-O-CH</a:t>
                </a:r>
                <a:r>
                  <a:rPr lang="en-US" altLang="en-US" sz="2400" baseline="-25000" dirty="0">
                    <a:solidFill>
                      <a:schemeClr val="tx1"/>
                    </a:solidFill>
                    <a:cs typeface="Times New Roman (Hebrew)" panose="02020603050405020304" pitchFamily="18" charset="0"/>
                  </a:rPr>
                  <a:t>2</a:t>
                </a:r>
                <a:r>
                  <a:rPr lang="en-US" altLang="en-US" sz="2400" dirty="0">
                    <a:solidFill>
                      <a:schemeClr val="tx1"/>
                    </a:solidFill>
                    <a:cs typeface="Times New Roman (Hebrew)" panose="02020603050405020304" pitchFamily="18" charset="0"/>
                  </a:rPr>
                  <a:t>-CH</a:t>
                </a:r>
                <a:r>
                  <a:rPr lang="en-US" altLang="en-US" sz="2400" baseline="-25000" dirty="0">
                    <a:solidFill>
                      <a:schemeClr val="tx1"/>
                    </a:solidFill>
                    <a:cs typeface="Times New Roman (Hebrew)" panose="02020603050405020304" pitchFamily="18" charset="0"/>
                  </a:rPr>
                  <a:t>2</a:t>
                </a:r>
                <a:r>
                  <a:rPr lang="en-US" altLang="en-US" sz="2400" dirty="0">
                    <a:solidFill>
                      <a:schemeClr val="tx1"/>
                    </a:solidFill>
                    <a:cs typeface="Times New Roman (Hebrew)" panose="02020603050405020304" pitchFamily="18" charset="0"/>
                  </a:rPr>
                  <a:t>-O-]</a:t>
                </a:r>
                <a:r>
                  <a:rPr lang="en-US" altLang="en-US" sz="2400" baseline="-25000" dirty="0">
                    <a:solidFill>
                      <a:schemeClr val="tx1"/>
                    </a:solidFill>
                    <a:cs typeface="Times New Roman (Hebrew)" panose="02020603050405020304" pitchFamily="18" charset="0"/>
                  </a:rPr>
                  <a:t>n</a:t>
                </a:r>
                <a:endParaRPr lang="en-US" altLang="en-US" sz="2400" dirty="0">
                  <a:solidFill>
                    <a:schemeClr val="tx1"/>
                  </a:solidFill>
                  <a:cs typeface="Times New Roman (Hebrew)" panose="02020603050405020304" pitchFamily="18" charset="0"/>
                </a:endParaRPr>
              </a:p>
            </p:txBody>
          </p:sp>
        </p:grpSp>
        <p:grpSp>
          <p:nvGrpSpPr>
            <p:cNvPr id="6180" name="Group 27">
              <a:extLst>
                <a:ext uri="{FF2B5EF4-FFF2-40B4-BE49-F238E27FC236}">
                  <a16:creationId xmlns:a16="http://schemas.microsoft.com/office/drawing/2014/main" id="{93FE8C2F-DE19-99CE-2029-B22CC5CA7A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0400" y="2825173"/>
              <a:ext cx="381000" cy="457200"/>
              <a:chOff x="816" y="768"/>
              <a:chExt cx="240" cy="288"/>
            </a:xfrm>
          </p:grpSpPr>
          <p:grpSp>
            <p:nvGrpSpPr>
              <p:cNvPr id="6186" name="Group 28">
                <a:extLst>
                  <a:ext uri="{FF2B5EF4-FFF2-40B4-BE49-F238E27FC236}">
                    <a16:creationId xmlns:a16="http://schemas.microsoft.com/office/drawing/2014/main" id="{366CA08A-1FE2-7D66-A471-45F3B4ED15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960"/>
                <a:ext cx="48" cy="96"/>
                <a:chOff x="912" y="960"/>
                <a:chExt cx="48" cy="96"/>
              </a:xfrm>
            </p:grpSpPr>
            <p:sp>
              <p:nvSpPr>
                <p:cNvPr id="6188" name="Line 29">
                  <a:extLst>
                    <a:ext uri="{FF2B5EF4-FFF2-40B4-BE49-F238E27FC236}">
                      <a16:creationId xmlns:a16="http://schemas.microsoft.com/office/drawing/2014/main" id="{E572AA0F-9BA5-9F5D-4D83-3FFE450E3F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9" name="Line 30">
                  <a:extLst>
                    <a:ext uri="{FF2B5EF4-FFF2-40B4-BE49-F238E27FC236}">
                      <a16:creationId xmlns:a16="http://schemas.microsoft.com/office/drawing/2014/main" id="{A0B2A228-EA93-7DC4-8585-A520901D5E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87" name="Text Box 31">
                <a:extLst>
                  <a:ext uri="{FF2B5EF4-FFF2-40B4-BE49-F238E27FC236}">
                    <a16:creationId xmlns:a16="http://schemas.microsoft.com/office/drawing/2014/main" id="{B0AD19E2-62FA-876C-D710-23226DD973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76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2400">
                    <a:solidFill>
                      <a:schemeClr val="tx1"/>
                    </a:solidFill>
                    <a:cs typeface="Times New Roman (Hebrew)" panose="02020603050405020304" pitchFamily="18" charset="0"/>
                  </a:rPr>
                  <a:t>O</a:t>
                </a:r>
              </a:p>
            </p:txBody>
          </p:sp>
        </p:grpSp>
        <p:grpSp>
          <p:nvGrpSpPr>
            <p:cNvPr id="6181" name="Group 32">
              <a:extLst>
                <a:ext uri="{FF2B5EF4-FFF2-40B4-BE49-F238E27FC236}">
                  <a16:creationId xmlns:a16="http://schemas.microsoft.com/office/drawing/2014/main" id="{A67900BC-07A3-0F22-4802-3E4EEBD488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2837873"/>
              <a:ext cx="381000" cy="457200"/>
              <a:chOff x="816" y="768"/>
              <a:chExt cx="240" cy="288"/>
            </a:xfrm>
          </p:grpSpPr>
          <p:grpSp>
            <p:nvGrpSpPr>
              <p:cNvPr id="6182" name="Group 33">
                <a:extLst>
                  <a:ext uri="{FF2B5EF4-FFF2-40B4-BE49-F238E27FC236}">
                    <a16:creationId xmlns:a16="http://schemas.microsoft.com/office/drawing/2014/main" id="{CB7A1E10-E2B4-A300-F6C3-6FCBCE5E35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960"/>
                <a:ext cx="48" cy="96"/>
                <a:chOff x="912" y="960"/>
                <a:chExt cx="48" cy="96"/>
              </a:xfrm>
            </p:grpSpPr>
            <p:sp>
              <p:nvSpPr>
                <p:cNvPr id="6184" name="Line 34">
                  <a:extLst>
                    <a:ext uri="{FF2B5EF4-FFF2-40B4-BE49-F238E27FC236}">
                      <a16:creationId xmlns:a16="http://schemas.microsoft.com/office/drawing/2014/main" id="{DC2A07A7-C60B-D6D0-8A52-4A6956074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5" name="Line 35">
                  <a:extLst>
                    <a:ext uri="{FF2B5EF4-FFF2-40B4-BE49-F238E27FC236}">
                      <a16:creationId xmlns:a16="http://schemas.microsoft.com/office/drawing/2014/main" id="{7A29A700-3A37-A500-1F9D-49C7C158D7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83" name="Text Box 36">
                <a:extLst>
                  <a:ext uri="{FF2B5EF4-FFF2-40B4-BE49-F238E27FC236}">
                    <a16:creationId xmlns:a16="http://schemas.microsoft.com/office/drawing/2014/main" id="{60DD1EB1-CC25-3E45-C51E-500F3290CA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76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2400">
                    <a:solidFill>
                      <a:schemeClr val="tx1"/>
                    </a:solidFill>
                    <a:cs typeface="Times New Roman (Hebrew)" panose="02020603050405020304" pitchFamily="18" charset="0"/>
                  </a:rPr>
                  <a:t>O</a:t>
                </a:r>
              </a:p>
            </p:txBody>
          </p:sp>
        </p:grpSp>
      </p:grpSp>
      <p:sp>
        <p:nvSpPr>
          <p:cNvPr id="170021" name="Text Box 37">
            <a:extLst>
              <a:ext uri="{FF2B5EF4-FFF2-40B4-BE49-F238E27FC236}">
                <a16:creationId xmlns:a16="http://schemas.microsoft.com/office/drawing/2014/main" id="{A80896FB-A5A2-9B77-9E5E-CD5DC62B6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917373"/>
            <a:ext cx="7378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400">
                <a:solidFill>
                  <a:schemeClr val="tx1"/>
                </a:solidFill>
                <a:cs typeface="David" panose="020E0502060401010101" pitchFamily="34" charset="-79"/>
              </a:rPr>
              <a:t>לטבעת הבנזן מבנה מישורי, קשיח בשל קיום אל-איתור.                              אל-איתור לא מאפשר סיבוב חופשי סביב קשרי פחמן - פחמן.</a:t>
            </a:r>
          </a:p>
        </p:txBody>
      </p:sp>
      <p:sp>
        <p:nvSpPr>
          <p:cNvPr id="170049" name="Text Box 65">
            <a:extLst>
              <a:ext uri="{FF2B5EF4-FFF2-40B4-BE49-F238E27FC236}">
                <a16:creationId xmlns:a16="http://schemas.microsoft.com/office/drawing/2014/main" id="{9E2142B3-4C95-51E7-92EB-D0DA108E6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362123"/>
            <a:ext cx="7696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sz="2100">
                <a:solidFill>
                  <a:srgbClr val="CC3300"/>
                </a:solidFill>
              </a:rPr>
              <a:t>גורם המגבלה בפיתול כאן משני, העיקרי קשרי המימן.</a:t>
            </a:r>
          </a:p>
        </p:txBody>
      </p:sp>
      <p:sp>
        <p:nvSpPr>
          <p:cNvPr id="6154" name="Text Box 39">
            <a:extLst>
              <a:ext uri="{FF2B5EF4-FFF2-40B4-BE49-F238E27FC236}">
                <a16:creationId xmlns:a16="http://schemas.microsoft.com/office/drawing/2014/main" id="{3B3DEBD0-4769-5D4F-FD37-9BAE10F9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900" y="5454073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sz="2400" b="0">
                <a:solidFill>
                  <a:schemeClr val="tx1"/>
                </a:solidFill>
              </a:rPr>
              <a:t>ב. קשר אמידי - </a:t>
            </a:r>
          </a:p>
        </p:txBody>
      </p:sp>
      <p:sp>
        <p:nvSpPr>
          <p:cNvPr id="6156" name="Text Box 51">
            <a:extLst>
              <a:ext uri="{FF2B5EF4-FFF2-40B4-BE49-F238E27FC236}">
                <a16:creationId xmlns:a16="http://schemas.microsoft.com/office/drawing/2014/main" id="{9E5D7706-0BAD-D147-745B-061E8387D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5301673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sz="2400">
                <a:solidFill>
                  <a:schemeClr val="tx1"/>
                </a:solidFill>
                <a:cs typeface="David" panose="020E0502060401010101" pitchFamily="34" charset="-79"/>
              </a:rPr>
              <a:t>גם בו קיים אל-איתור:</a:t>
            </a:r>
          </a:p>
        </p:txBody>
      </p:sp>
      <p:grpSp>
        <p:nvGrpSpPr>
          <p:cNvPr id="6232" name="Group 88">
            <a:extLst>
              <a:ext uri="{FF2B5EF4-FFF2-40B4-BE49-F238E27FC236}">
                <a16:creationId xmlns:a16="http://schemas.microsoft.com/office/drawing/2014/main" id="{645E5045-741D-387B-0E86-A04949E5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445000" y="4514273"/>
            <a:ext cx="1524000" cy="1879600"/>
            <a:chOff x="2728" y="2768"/>
            <a:chExt cx="960" cy="1184"/>
          </a:xfrm>
        </p:grpSpPr>
        <p:grpSp>
          <p:nvGrpSpPr>
            <p:cNvPr id="6214" name="Group 70">
              <a:extLst>
                <a:ext uri="{FF2B5EF4-FFF2-40B4-BE49-F238E27FC236}">
                  <a16:creationId xmlns:a16="http://schemas.microsoft.com/office/drawing/2014/main" id="{534F576F-CC8F-EE46-F176-91DE1EF749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8" y="2768"/>
              <a:ext cx="928" cy="1184"/>
              <a:chOff x="2728" y="2768"/>
              <a:chExt cx="928" cy="1184"/>
            </a:xfrm>
          </p:grpSpPr>
          <p:grpSp>
            <p:nvGrpSpPr>
              <p:cNvPr id="6212" name="Group 68">
                <a:extLst>
                  <a:ext uri="{FF2B5EF4-FFF2-40B4-BE49-F238E27FC236}">
                    <a16:creationId xmlns:a16="http://schemas.microsoft.com/office/drawing/2014/main" id="{6139FBC5-76E5-071E-1C7C-BA702673FE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8" y="2928"/>
                <a:ext cx="928" cy="1024"/>
                <a:chOff x="2728" y="2928"/>
                <a:chExt cx="928" cy="1024"/>
              </a:xfrm>
            </p:grpSpPr>
            <p:sp>
              <p:nvSpPr>
                <p:cNvPr id="6164" name="Line 59">
                  <a:extLst>
                    <a:ext uri="{FF2B5EF4-FFF2-40B4-BE49-F238E27FC236}">
                      <a16:creationId xmlns:a16="http://schemas.microsoft.com/office/drawing/2014/main" id="{5BED3E9B-7B54-C838-6CF7-D9938B2B17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04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211" name="Group 67">
                  <a:extLst>
                    <a:ext uri="{FF2B5EF4-FFF2-40B4-BE49-F238E27FC236}">
                      <a16:creationId xmlns:a16="http://schemas.microsoft.com/office/drawing/2014/main" id="{306001F7-AC73-4E0A-DED3-D44FB63214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28" y="2928"/>
                  <a:ext cx="824" cy="807"/>
                  <a:chOff x="2728" y="2928"/>
                  <a:chExt cx="824" cy="807"/>
                </a:xfrm>
              </p:grpSpPr>
              <p:grpSp>
                <p:nvGrpSpPr>
                  <p:cNvPr id="6210" name="Group 66">
                    <a:extLst>
                      <a:ext uri="{FF2B5EF4-FFF2-40B4-BE49-F238E27FC236}">
                        <a16:creationId xmlns:a16="http://schemas.microsoft.com/office/drawing/2014/main" id="{D741F44E-E1FC-97EF-892B-41E284DE064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28" y="2928"/>
                    <a:ext cx="824" cy="807"/>
                    <a:chOff x="2728" y="2928"/>
                    <a:chExt cx="824" cy="807"/>
                  </a:xfrm>
                </p:grpSpPr>
                <p:sp>
                  <p:nvSpPr>
                    <p:cNvPr id="6158" name="Text Box 53">
                      <a:extLst>
                        <a:ext uri="{FF2B5EF4-FFF2-40B4-BE49-F238E27FC236}">
                          <a16:creationId xmlns:a16="http://schemas.microsoft.com/office/drawing/2014/main" id="{D46A2651-C895-5609-629B-2265AEC12AD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84" y="3264"/>
                      <a:ext cx="432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1pPr>
                      <a:lvl2pPr marL="742950" indent="-285750"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2pPr>
                      <a:lvl3pPr marL="1143000" indent="-228600"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3pPr>
                      <a:lvl4pPr marL="1600200" indent="-228600"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4pPr>
                      <a:lvl5pPr marL="2057400" indent="-228600"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9pPr>
                    </a:lstStyle>
                    <a:p>
                      <a:pPr rtl="0">
                        <a:spcBef>
                          <a:spcPct val="50000"/>
                        </a:spcBef>
                      </a:pPr>
                      <a:r>
                        <a:rPr lang="en-US" altLang="en-US" sz="2800">
                          <a:solidFill>
                            <a:schemeClr val="tx1"/>
                          </a:solidFill>
                          <a:cs typeface="Times New Roman (Hebrew)" panose="02020603050405020304" pitchFamily="18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6159" name="Text Box 54">
                      <a:extLst>
                        <a:ext uri="{FF2B5EF4-FFF2-40B4-BE49-F238E27FC236}">
                          <a16:creationId xmlns:a16="http://schemas.microsoft.com/office/drawing/2014/main" id="{3390DEDA-5ADF-5EF9-FDFE-8DA0AD3FE64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72" y="3408"/>
                      <a:ext cx="480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1pPr>
                      <a:lvl2pPr marL="742950" indent="-285750"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2pPr>
                      <a:lvl3pPr marL="1143000" indent="-228600"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3pPr>
                      <a:lvl4pPr marL="1600200" indent="-228600"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4pPr>
                      <a:lvl5pPr marL="2057400" indent="-228600"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9pPr>
                    </a:lstStyle>
                    <a:p>
                      <a:pPr rtl="0">
                        <a:spcBef>
                          <a:spcPct val="50000"/>
                        </a:spcBef>
                      </a:pPr>
                      <a:r>
                        <a:rPr lang="en-US" altLang="en-US" sz="2800">
                          <a:solidFill>
                            <a:schemeClr val="tx1"/>
                          </a:solidFill>
                          <a:cs typeface="Times New Roman (Hebrew)" panose="02020603050405020304" pitchFamily="18" charset="0"/>
                        </a:rPr>
                        <a:t>N</a:t>
                      </a:r>
                    </a:p>
                  </p:txBody>
                </p:sp>
                <p:sp>
                  <p:nvSpPr>
                    <p:cNvPr id="6160" name="Text Box 55">
                      <a:extLst>
                        <a:ext uri="{FF2B5EF4-FFF2-40B4-BE49-F238E27FC236}">
                          <a16:creationId xmlns:a16="http://schemas.microsoft.com/office/drawing/2014/main" id="{D1F3CBAD-0BA8-099E-D422-332F04228C8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84" y="2928"/>
                      <a:ext cx="432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1pPr>
                      <a:lvl2pPr marL="742950" indent="-285750"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2pPr>
                      <a:lvl3pPr marL="1143000" indent="-228600"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3pPr>
                      <a:lvl4pPr marL="1600200" indent="-228600"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4pPr>
                      <a:lvl5pPr marL="2057400" indent="-228600"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9pPr>
                    </a:lstStyle>
                    <a:p>
                      <a:pPr rtl="0">
                        <a:spcBef>
                          <a:spcPct val="50000"/>
                        </a:spcBef>
                      </a:pPr>
                      <a:r>
                        <a:rPr lang="en-US" altLang="en-US" sz="2800">
                          <a:solidFill>
                            <a:schemeClr val="tx1"/>
                          </a:solidFill>
                          <a:cs typeface="Times New Roman (Hebrew)" panose="02020603050405020304" pitchFamily="18" charset="0"/>
                        </a:rPr>
                        <a:t>O</a:t>
                      </a:r>
                    </a:p>
                  </p:txBody>
                </p:sp>
                <p:sp>
                  <p:nvSpPr>
                    <p:cNvPr id="6162" name="Line 57">
                      <a:extLst>
                        <a:ext uri="{FF2B5EF4-FFF2-40B4-BE49-F238E27FC236}">
                          <a16:creationId xmlns:a16="http://schemas.microsoft.com/office/drawing/2014/main" id="{33E53AF5-43F1-6A87-5712-FBE0B66124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28" y="342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63" name="Line 58">
                      <a:extLst>
                        <a:ext uri="{FF2B5EF4-FFF2-40B4-BE49-F238E27FC236}">
                          <a16:creationId xmlns:a16="http://schemas.microsoft.com/office/drawing/2014/main" id="{960C903C-4236-9022-3A24-815D47B78A8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72" y="3456"/>
                      <a:ext cx="192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65" name="Line 60">
                      <a:extLst>
                        <a:ext uri="{FF2B5EF4-FFF2-40B4-BE49-F238E27FC236}">
                          <a16:creationId xmlns:a16="http://schemas.microsoft.com/office/drawing/2014/main" id="{0E5C416C-4765-9A9F-0D07-BBE1583BB81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76" y="3592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209" name="Group 65">
                    <a:extLst>
                      <a:ext uri="{FF2B5EF4-FFF2-40B4-BE49-F238E27FC236}">
                        <a16:creationId xmlns:a16="http://schemas.microsoft.com/office/drawing/2014/main" id="{1EAF9E37-8DF7-3C5F-68A2-97660263D26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76" y="3168"/>
                    <a:ext cx="48" cy="192"/>
                    <a:chOff x="2976" y="3264"/>
                    <a:chExt cx="48" cy="96"/>
                  </a:xfrm>
                </p:grpSpPr>
                <p:sp>
                  <p:nvSpPr>
                    <p:cNvPr id="6161" name="Line 56">
                      <a:extLst>
                        <a:ext uri="{FF2B5EF4-FFF2-40B4-BE49-F238E27FC236}">
                          <a16:creationId xmlns:a16="http://schemas.microsoft.com/office/drawing/2014/main" id="{8EB4DBA1-668A-21DD-22DC-02DF53A58CA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6" y="3264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66" name="Line 61">
                      <a:extLst>
                        <a:ext uri="{FF2B5EF4-FFF2-40B4-BE49-F238E27FC236}">
                          <a16:creationId xmlns:a16="http://schemas.microsoft.com/office/drawing/2014/main" id="{FC1E3922-531E-C02F-80BD-12059704415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3264"/>
                      <a:ext cx="0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167" name="Text Box 62">
                  <a:extLst>
                    <a:ext uri="{FF2B5EF4-FFF2-40B4-BE49-F238E27FC236}">
                      <a16:creationId xmlns:a16="http://schemas.microsoft.com/office/drawing/2014/main" id="{6C8357F3-F7D0-DBD7-5225-57E6F2CC24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8" y="3664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 b="0">
                      <a:solidFill>
                        <a:schemeClr val="tx1"/>
                      </a:solidFill>
                      <a:cs typeface="Times New Roman (Hebrew)" panose="02020603050405020304" pitchFamily="18" charset="0"/>
                    </a:rPr>
                    <a:t>H</a:t>
                  </a:r>
                </a:p>
              </p:txBody>
            </p:sp>
          </p:grpSp>
          <p:sp>
            <p:nvSpPr>
              <p:cNvPr id="6168" name="Text Box 63">
                <a:extLst>
                  <a:ext uri="{FF2B5EF4-FFF2-40B4-BE49-F238E27FC236}">
                    <a16:creationId xmlns:a16="http://schemas.microsoft.com/office/drawing/2014/main" id="{663BA0E0-0726-8244-C056-ABFF78111E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0" y="2856"/>
                <a:ext cx="6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2800">
                    <a:solidFill>
                      <a:schemeClr val="tx1"/>
                    </a:solidFill>
                  </a:rPr>
                  <a:t>.</a:t>
                </a:r>
                <a:r>
                  <a:rPr lang="en-US" altLang="en-US" sz="2400">
                    <a:solidFill>
                      <a:schemeClr val="tx1"/>
                    </a:solidFill>
                  </a:rPr>
                  <a:t>    </a:t>
                </a:r>
                <a:r>
                  <a:rPr lang="en-US" altLang="en-US" sz="2800">
                    <a:solidFill>
                      <a:schemeClr val="tx1"/>
                    </a:solidFill>
                  </a:rPr>
                  <a:t>.</a:t>
                </a:r>
              </a:p>
            </p:txBody>
          </p:sp>
          <p:sp>
            <p:nvSpPr>
              <p:cNvPr id="6213" name="Text Box 63">
                <a:extLst>
                  <a:ext uri="{FF2B5EF4-FFF2-40B4-BE49-F238E27FC236}">
                    <a16:creationId xmlns:a16="http://schemas.microsoft.com/office/drawing/2014/main" id="{8E983153-F6DE-0C66-7CD7-EF01449BCF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8" y="2768"/>
                <a:ext cx="50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2800">
                    <a:solidFill>
                      <a:schemeClr val="tx1"/>
                    </a:solidFill>
                  </a:rPr>
                  <a:t>.</a:t>
                </a:r>
                <a:r>
                  <a:rPr lang="en-US" altLang="en-US" sz="2400">
                    <a:solidFill>
                      <a:schemeClr val="tx1"/>
                    </a:solidFill>
                  </a:rPr>
                  <a:t>  </a:t>
                </a:r>
                <a:r>
                  <a:rPr lang="en-US" altLang="en-US" sz="280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  <p:sp>
          <p:nvSpPr>
            <p:cNvPr id="6231" name="Text Box 63">
              <a:extLst>
                <a:ext uri="{FF2B5EF4-FFF2-40B4-BE49-F238E27FC236}">
                  <a16:creationId xmlns:a16="http://schemas.microsoft.com/office/drawing/2014/main" id="{4802EECE-B9AD-7BF4-42D4-E0FF46769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4" y="3208"/>
              <a:ext cx="5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800">
                  <a:solidFill>
                    <a:schemeClr val="tx1"/>
                  </a:solidFill>
                </a:rPr>
                <a:t>.</a:t>
              </a:r>
              <a:r>
                <a:rPr lang="en-US" altLang="en-US" sz="2400">
                  <a:solidFill>
                    <a:schemeClr val="tx1"/>
                  </a:solidFill>
                </a:rPr>
                <a:t> </a:t>
              </a:r>
              <a:r>
                <a:rPr lang="en-US" altLang="en-US" sz="2800">
                  <a:solidFill>
                    <a:schemeClr val="tx1"/>
                  </a:solidFill>
                </a:rPr>
                <a:t>.</a:t>
              </a:r>
            </a:p>
          </p:txBody>
        </p:sp>
      </p:grp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8180D1D5-9F7E-82A5-8D3A-186B9A6D7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1400" y="4666673"/>
            <a:ext cx="1244600" cy="1346200"/>
            <a:chOff x="1041400" y="4666673"/>
            <a:chExt cx="1244600" cy="1346200"/>
          </a:xfrm>
        </p:grpSpPr>
        <p:grpSp>
          <p:nvGrpSpPr>
            <p:cNvPr id="6235" name="Group 91" descr="אל איתור בקשר אמידי">
              <a:extLst>
                <a:ext uri="{FF2B5EF4-FFF2-40B4-BE49-F238E27FC236}">
                  <a16:creationId xmlns:a16="http://schemas.microsoft.com/office/drawing/2014/main" id="{6B00FC03-6386-1044-C5DF-964611CB88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400" y="4666673"/>
              <a:ext cx="1244600" cy="1346200"/>
              <a:chOff x="584" y="2864"/>
              <a:chExt cx="784" cy="848"/>
            </a:xfrm>
          </p:grpSpPr>
          <p:sp>
            <p:nvSpPr>
              <p:cNvPr id="6169" name="Text Box 41">
                <a:extLst>
                  <a:ext uri="{FF2B5EF4-FFF2-40B4-BE49-F238E27FC236}">
                    <a16:creationId xmlns:a16="http://schemas.microsoft.com/office/drawing/2014/main" id="{FC04DB85-2288-66DE-93AB-1898EACA47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" y="3208"/>
                <a:ext cx="43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rtl="0">
                  <a:spcBef>
                    <a:spcPct val="50000"/>
                  </a:spcBef>
                </a:pPr>
                <a:r>
                  <a:rPr lang="en-US" altLang="en-US" sz="2800">
                    <a:solidFill>
                      <a:schemeClr val="tx1"/>
                    </a:solidFill>
                    <a:cs typeface="Times New Roman (Hebrew)" panose="02020603050405020304" pitchFamily="18" charset="0"/>
                  </a:rPr>
                  <a:t>C</a:t>
                </a:r>
              </a:p>
            </p:txBody>
          </p:sp>
          <p:sp>
            <p:nvSpPr>
              <p:cNvPr id="6170" name="Text Box 42">
                <a:extLst>
                  <a:ext uri="{FF2B5EF4-FFF2-40B4-BE49-F238E27FC236}">
                    <a16:creationId xmlns:a16="http://schemas.microsoft.com/office/drawing/2014/main" id="{F16441EC-BFC3-5B20-291A-F40B02E9E8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8" y="3352"/>
                <a:ext cx="48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rtl="0">
                  <a:spcBef>
                    <a:spcPct val="50000"/>
                  </a:spcBef>
                </a:pPr>
                <a:r>
                  <a:rPr lang="en-US" altLang="en-US" sz="2800">
                    <a:solidFill>
                      <a:schemeClr val="tx1"/>
                    </a:solidFill>
                    <a:cs typeface="Times New Roman (Hebrew)" panose="02020603050405020304" pitchFamily="18" charset="0"/>
                  </a:rPr>
                  <a:t>N</a:t>
                </a:r>
              </a:p>
            </p:txBody>
          </p:sp>
          <p:sp>
            <p:nvSpPr>
              <p:cNvPr id="6171" name="Text Box 43">
                <a:extLst>
                  <a:ext uri="{FF2B5EF4-FFF2-40B4-BE49-F238E27FC236}">
                    <a16:creationId xmlns:a16="http://schemas.microsoft.com/office/drawing/2014/main" id="{63D65BE3-5B0A-015D-5836-0C3D1CBE1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" y="2864"/>
                <a:ext cx="43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rtl="0">
                  <a:spcBef>
                    <a:spcPct val="50000"/>
                  </a:spcBef>
                </a:pPr>
                <a:r>
                  <a:rPr lang="en-US" altLang="en-US" sz="2800">
                    <a:solidFill>
                      <a:schemeClr val="tx1"/>
                    </a:solidFill>
                    <a:cs typeface="Times New Roman (Hebrew)" panose="02020603050405020304" pitchFamily="18" charset="0"/>
                  </a:rPr>
                  <a:t>O</a:t>
                </a:r>
              </a:p>
            </p:txBody>
          </p:sp>
          <p:sp>
            <p:nvSpPr>
              <p:cNvPr id="6172" name="Line 44">
                <a:extLst>
                  <a:ext uri="{FF2B5EF4-FFF2-40B4-BE49-F238E27FC236}">
                    <a16:creationId xmlns:a16="http://schemas.microsoft.com/office/drawing/2014/main" id="{5A91FA6F-34E9-19BF-71D5-2EED4A71E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31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4" name="Line 46">
                <a:extLst>
                  <a:ext uri="{FF2B5EF4-FFF2-40B4-BE49-F238E27FC236}">
                    <a16:creationId xmlns:a16="http://schemas.microsoft.com/office/drawing/2014/main" id="{303E4378-7C83-7636-0F53-03A337895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408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5" name="Line 47">
                <a:extLst>
                  <a:ext uri="{FF2B5EF4-FFF2-40B4-BE49-F238E27FC236}">
                    <a16:creationId xmlns:a16="http://schemas.microsoft.com/office/drawing/2014/main" id="{E3B8C0C7-0678-88A8-D82A-8EE434B1D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6" y="361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6" name="Line 48">
                <a:extLst>
                  <a:ext uri="{FF2B5EF4-FFF2-40B4-BE49-F238E27FC236}">
                    <a16:creationId xmlns:a16="http://schemas.microsoft.com/office/drawing/2014/main" id="{306868E7-8B5D-4A18-6B57-ED089F97B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8" y="350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4" name="Line 48">
                <a:extLst>
                  <a:ext uri="{FF2B5EF4-FFF2-40B4-BE49-F238E27FC236}">
                    <a16:creationId xmlns:a16="http://schemas.microsoft.com/office/drawing/2014/main" id="{B4C1EE71-6C51-8DFA-85CE-D716101B2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" y="33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40" name="Group 96">
              <a:extLst>
                <a:ext uri="{FF2B5EF4-FFF2-40B4-BE49-F238E27FC236}">
                  <a16:creationId xmlns:a16="http://schemas.microsoft.com/office/drawing/2014/main" id="{A03AD2DE-A0EC-8CF2-BA3A-1ACDD17F9A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4958773"/>
              <a:ext cx="635000" cy="558800"/>
              <a:chOff x="888" y="3048"/>
              <a:chExt cx="400" cy="352"/>
            </a:xfrm>
          </p:grpSpPr>
          <p:sp>
            <p:nvSpPr>
              <p:cNvPr id="6237" name="Oval 93">
                <a:extLst>
                  <a:ext uri="{FF2B5EF4-FFF2-40B4-BE49-F238E27FC236}">
                    <a16:creationId xmlns:a16="http://schemas.microsoft.com/office/drawing/2014/main" id="{11B66A16-6FB7-D81B-6CA3-6B247B43D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8" y="3072"/>
                <a:ext cx="328" cy="32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rtl="0"/>
                <a:endParaRPr lang="en-US" altLang="en-US"/>
              </a:p>
            </p:txBody>
          </p:sp>
          <p:sp>
            <p:nvSpPr>
              <p:cNvPr id="6238" name="Rectangle 94">
                <a:extLst>
                  <a:ext uri="{FF2B5EF4-FFF2-40B4-BE49-F238E27FC236}">
                    <a16:creationId xmlns:a16="http://schemas.microsoft.com/office/drawing/2014/main" id="{6FB359E1-8843-C101-B8E3-C31184B01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6426">
                <a:off x="904" y="3048"/>
                <a:ext cx="384" cy="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4B11FEEF-D809-434A-FD51-1A3E5A745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700" y="381000"/>
            <a:ext cx="8394700" cy="1143000"/>
          </a:xfrm>
        </p:spPr>
        <p:txBody>
          <a:bodyPr/>
          <a:lstStyle/>
          <a:p>
            <a:r>
              <a:rPr lang="he-IL" alt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Yad-Brush" panose="02010401010101010101" pitchFamily="2" charset="-79"/>
              </a:rPr>
              <a:t>2. הפרעות הנובעות מנוכחות קבוצות צדדיות הקשורות לשרשרת</a:t>
            </a:r>
          </a:p>
        </p:txBody>
      </p:sp>
      <p:sp>
        <p:nvSpPr>
          <p:cNvPr id="171011" name="Text Box 3">
            <a:extLst>
              <a:ext uri="{FF2B5EF4-FFF2-40B4-BE49-F238E27FC236}">
                <a16:creationId xmlns:a16="http://schemas.microsoft.com/office/drawing/2014/main" id="{9F258DD2-FCF7-5DD3-A52F-B2BB10129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27200"/>
            <a:ext cx="8001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algn="r">
              <a:spcBef>
                <a:spcPct val="50000"/>
              </a:spcBef>
              <a:buFontTx/>
              <a:buChar char="•"/>
            </a:pPr>
            <a:r>
              <a:rPr lang="he-IL" altLang="en-US" sz="2400">
                <a:solidFill>
                  <a:schemeClr val="tx1"/>
                </a:solidFill>
                <a:cs typeface="David" panose="020E0502060401010101" pitchFamily="34" charset="-79"/>
              </a:rPr>
              <a:t>נוכחות קבוצות צדדיות מגבילה את חופש הפיתול של השרשרות.</a:t>
            </a:r>
            <a:r>
              <a:rPr lang="he-IL" altLang="en-US" sz="2800" b="0">
                <a:solidFill>
                  <a:schemeClr val="tx1"/>
                </a:solidFill>
                <a:cs typeface="Times New Roman (Hebrew)" panose="02020603050405020304" pitchFamily="18" charset="0"/>
              </a:rPr>
              <a:t> </a:t>
            </a:r>
            <a:br>
              <a:rPr lang="he-IL" altLang="en-US" sz="2800" b="0">
                <a:solidFill>
                  <a:schemeClr val="tx1"/>
                </a:solidFill>
                <a:cs typeface="Times New Roman (Hebrew)" panose="02020603050405020304" pitchFamily="18" charset="0"/>
              </a:rPr>
            </a:br>
            <a:r>
              <a:rPr lang="he-IL" altLang="en-US" sz="2800">
                <a:solidFill>
                  <a:srgbClr val="009900"/>
                </a:solidFill>
              </a:rPr>
              <a:t>א. נפחיות הקבוצה</a:t>
            </a:r>
            <a:r>
              <a:rPr lang="he-IL" altLang="en-US" sz="2400" b="0">
                <a:solidFill>
                  <a:schemeClr val="tx1"/>
                </a:solidFill>
              </a:rPr>
              <a:t>.   </a:t>
            </a:r>
            <a:r>
              <a:rPr lang="he-IL" altLang="en-US" sz="2800" b="0">
                <a:solidFill>
                  <a:srgbClr val="CC3300"/>
                </a:solidFill>
              </a:rPr>
              <a:t>ב. מטען הקבוצה</a:t>
            </a:r>
            <a:r>
              <a:rPr lang="he-IL" altLang="en-US" sz="2400" b="0">
                <a:solidFill>
                  <a:schemeClr val="tx1"/>
                </a:solidFill>
              </a:rPr>
              <a:t>.</a:t>
            </a:r>
            <a:endParaRPr lang="he-IL" altLang="en-US" sz="2800" b="0">
              <a:solidFill>
                <a:schemeClr val="tx1"/>
              </a:solidFill>
              <a:cs typeface="Times New Roman (Hebrew)" panose="02020603050405020304" pitchFamily="18" charset="0"/>
            </a:endParaRPr>
          </a:p>
          <a:p>
            <a:pPr marL="342900" indent="-342900" algn="r">
              <a:spcBef>
                <a:spcPct val="50000"/>
              </a:spcBef>
              <a:buFontTx/>
              <a:buChar char="•"/>
            </a:pPr>
            <a:r>
              <a:rPr lang="he-IL" altLang="en-US" sz="2800">
                <a:solidFill>
                  <a:srgbClr val="009900"/>
                </a:solidFill>
              </a:rPr>
              <a:t>א</a:t>
            </a:r>
            <a:r>
              <a:rPr lang="he-IL" altLang="en-US" sz="2800" b="0">
                <a:solidFill>
                  <a:schemeClr val="tx1"/>
                </a:solidFill>
                <a:cs typeface="Times New Roman (Hebrew)" panose="02020603050405020304" pitchFamily="18" charset="0"/>
              </a:rPr>
              <a:t>. </a:t>
            </a:r>
            <a:r>
              <a:rPr lang="he-IL" altLang="en-US" sz="2800">
                <a:solidFill>
                  <a:schemeClr val="tx1"/>
                </a:solidFill>
                <a:cs typeface="David" panose="020E0502060401010101" pitchFamily="34" charset="-79"/>
              </a:rPr>
              <a:t>ככל שהקבוצה הצדדית </a:t>
            </a:r>
            <a:r>
              <a:rPr lang="he-IL" altLang="en-US" sz="2800">
                <a:solidFill>
                  <a:srgbClr val="006600"/>
                </a:solidFill>
                <a:cs typeface="David" panose="020E0502060401010101" pitchFamily="34" charset="-79"/>
              </a:rPr>
              <a:t> נפחית</a:t>
            </a:r>
            <a:r>
              <a:rPr lang="he-IL" altLang="en-US" sz="2800">
                <a:solidFill>
                  <a:schemeClr val="tx1"/>
                </a:solidFill>
                <a:cs typeface="David" panose="020E0502060401010101" pitchFamily="34" charset="-79"/>
              </a:rPr>
              <a:t> יותר, תגדל המגבלה לפיתול אקראי בגלל דחייה מרחבית והשרשרת תהיה בקונפרמציה פרושה יותר. </a:t>
            </a:r>
            <a:br>
              <a:rPr lang="he-IL" altLang="en-US" sz="2800">
                <a:solidFill>
                  <a:schemeClr val="tx1"/>
                </a:solidFill>
                <a:cs typeface="David" panose="020E0502060401010101" pitchFamily="34" charset="-79"/>
              </a:rPr>
            </a:br>
            <a:r>
              <a:rPr lang="he-IL" altLang="en-US" sz="3200" u="sng">
                <a:solidFill>
                  <a:schemeClr val="tx1"/>
                </a:solidFill>
                <a:cs typeface="David" panose="020E0502060401010101" pitchFamily="34" charset="-79"/>
              </a:rPr>
              <a:t>דוגמא </a:t>
            </a:r>
            <a:r>
              <a:rPr lang="he-IL" altLang="en-US" sz="3200">
                <a:solidFill>
                  <a:schemeClr val="tx1"/>
                </a:solidFill>
                <a:cs typeface="David" panose="020E0502060401010101" pitchFamily="34" charset="-79"/>
              </a:rPr>
              <a:t>- פוליפרופילן מכיל את קבוצת</a:t>
            </a:r>
            <a:r>
              <a:rPr lang="he-IL" altLang="en-US" sz="2800" b="0">
                <a:solidFill>
                  <a:schemeClr val="tx1"/>
                </a:solidFill>
                <a:cs typeface="Times New Roman (Hebrew)" panose="02020603050405020304" pitchFamily="18" charset="0"/>
              </a:rPr>
              <a:t>  </a:t>
            </a:r>
            <a:r>
              <a:rPr lang="en-US" altLang="en-US" sz="2800">
                <a:solidFill>
                  <a:srgbClr val="009900"/>
                </a:solidFill>
              </a:rPr>
              <a:t>CH</a:t>
            </a:r>
            <a:r>
              <a:rPr lang="en-US" altLang="en-US" sz="2800" baseline="-25000">
                <a:solidFill>
                  <a:srgbClr val="009900"/>
                </a:solidFill>
              </a:rPr>
              <a:t>3</a:t>
            </a:r>
            <a:r>
              <a:rPr lang="en-US" altLang="en-US" sz="2800">
                <a:solidFill>
                  <a:srgbClr val="009900"/>
                </a:solidFill>
              </a:rPr>
              <a:t> </a:t>
            </a:r>
            <a:r>
              <a:rPr lang="he-IL" altLang="en-US" sz="2800">
                <a:solidFill>
                  <a:srgbClr val="009900"/>
                </a:solidFill>
              </a:rPr>
              <a:t>-</a:t>
            </a:r>
            <a:endParaRPr lang="he-IL" altLang="en-US" sz="2800" baseline="-25000">
              <a:solidFill>
                <a:srgbClr val="009900"/>
              </a:solidFill>
            </a:endParaRPr>
          </a:p>
        </p:txBody>
      </p:sp>
      <p:sp>
        <p:nvSpPr>
          <p:cNvPr id="7211" name="Text Box 43">
            <a:extLst>
              <a:ext uri="{FF2B5EF4-FFF2-40B4-BE49-F238E27FC236}">
                <a16:creationId xmlns:a16="http://schemas.microsoft.com/office/drawing/2014/main" id="{B039BC78-4FD4-64CD-F7A5-7AEAAD971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6134100"/>
            <a:ext cx="744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-</a:t>
            </a:r>
            <a:endParaRPr lang="en-US" altLang="en-US" sz="2400" baseline="-25000">
              <a:solidFill>
                <a:schemeClr val="tx1"/>
              </a:solidFill>
            </a:endParaRPr>
          </a:p>
        </p:txBody>
      </p:sp>
      <p:grpSp>
        <p:nvGrpSpPr>
          <p:cNvPr id="7225" name="Group 57">
            <a:extLst>
              <a:ext uri="{FF2B5EF4-FFF2-40B4-BE49-F238E27FC236}">
                <a16:creationId xmlns:a16="http://schemas.microsoft.com/office/drawing/2014/main" id="{9281F53C-371F-3873-C156-B8347F36B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282700" y="4978400"/>
            <a:ext cx="7442200" cy="901700"/>
            <a:chOff x="712" y="3136"/>
            <a:chExt cx="4688" cy="568"/>
          </a:xfrm>
        </p:grpSpPr>
        <p:grpSp>
          <p:nvGrpSpPr>
            <p:cNvPr id="7196" name="Group 17">
              <a:extLst>
                <a:ext uri="{FF2B5EF4-FFF2-40B4-BE49-F238E27FC236}">
                  <a16:creationId xmlns:a16="http://schemas.microsoft.com/office/drawing/2014/main" id="{69C301D0-A892-2FE5-2A4A-18254E6486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0" y="3136"/>
              <a:ext cx="584" cy="317"/>
              <a:chOff x="4704" y="3216"/>
              <a:chExt cx="528" cy="336"/>
            </a:xfrm>
          </p:grpSpPr>
          <p:sp>
            <p:nvSpPr>
              <p:cNvPr id="2" name="Text Box 18">
                <a:extLst>
                  <a:ext uri="{FF2B5EF4-FFF2-40B4-BE49-F238E27FC236}">
                    <a16:creationId xmlns:a16="http://schemas.microsoft.com/office/drawing/2014/main" id="{F948079D-8EE5-D9D8-F131-6CD1072E36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4" y="3216"/>
                <a:ext cx="528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CH</a:t>
                </a:r>
                <a:r>
                  <a:rPr lang="en-US" altLang="en-US" sz="2400" baseline="-2500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endParaRPr lang="en-US" altLang="en-US" sz="240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7210" name="Line 19">
                <a:extLst>
                  <a:ext uri="{FF2B5EF4-FFF2-40B4-BE49-F238E27FC236}">
                    <a16:creationId xmlns:a16="http://schemas.microsoft.com/office/drawing/2014/main" id="{455D3DD8-2111-2AD7-ACB7-9F70B21D0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34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12" name="Text Box 44">
              <a:extLst>
                <a:ext uri="{FF2B5EF4-FFF2-40B4-BE49-F238E27FC236}">
                  <a16:creationId xmlns:a16="http://schemas.microsoft.com/office/drawing/2014/main" id="{0EC390F5-7F88-F992-5D94-918A764565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" y="3416"/>
              <a:ext cx="46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tx1"/>
                  </a:solidFill>
                </a:rPr>
                <a:t>-CH</a:t>
              </a:r>
              <a:r>
                <a:rPr lang="en-US" altLang="en-US" sz="2400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en-US" sz="2400" dirty="0">
                  <a:solidFill>
                    <a:schemeClr val="tx1"/>
                  </a:solidFill>
                </a:rPr>
                <a:t>-CH-CH</a:t>
              </a:r>
              <a:r>
                <a:rPr lang="en-US" altLang="en-US" sz="2400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en-US" sz="2400" dirty="0">
                  <a:solidFill>
                    <a:schemeClr val="tx1"/>
                  </a:solidFill>
                </a:rPr>
                <a:t>-CH-CH</a:t>
              </a:r>
              <a:r>
                <a:rPr lang="en-US" altLang="en-US" sz="2400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en-US" sz="2400" dirty="0">
                  <a:solidFill>
                    <a:schemeClr val="tx1"/>
                  </a:solidFill>
                </a:rPr>
                <a:t>-CH-CH</a:t>
              </a:r>
              <a:r>
                <a:rPr lang="en-US" altLang="en-US" sz="2400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en-US" sz="2400" dirty="0">
                  <a:solidFill>
                    <a:schemeClr val="tx1"/>
                  </a:solidFill>
                </a:rPr>
                <a:t>-CH-CH</a:t>
              </a:r>
              <a:r>
                <a:rPr lang="en-US" altLang="en-US" sz="2400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en-US" sz="2400" dirty="0">
                  <a:solidFill>
                    <a:schemeClr val="tx1"/>
                  </a:solidFill>
                </a:rPr>
                <a:t>-CH-</a:t>
              </a:r>
              <a:endParaRPr lang="en-US" altLang="en-US" sz="2400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7213" name="Group 17">
              <a:extLst>
                <a:ext uri="{FF2B5EF4-FFF2-40B4-BE49-F238E27FC236}">
                  <a16:creationId xmlns:a16="http://schemas.microsoft.com/office/drawing/2014/main" id="{0BB6EC66-DCBF-658D-1E48-0D84618EAD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8" y="3136"/>
              <a:ext cx="584" cy="317"/>
              <a:chOff x="4704" y="3216"/>
              <a:chExt cx="528" cy="336"/>
            </a:xfrm>
          </p:grpSpPr>
          <p:sp>
            <p:nvSpPr>
              <p:cNvPr id="3" name="Text Box 18">
                <a:extLst>
                  <a:ext uri="{FF2B5EF4-FFF2-40B4-BE49-F238E27FC236}">
                    <a16:creationId xmlns:a16="http://schemas.microsoft.com/office/drawing/2014/main" id="{310513D9-FF4E-AF56-A752-3C0794925C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4" y="3216"/>
                <a:ext cx="528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CH</a:t>
                </a:r>
                <a:r>
                  <a:rPr lang="en-US" altLang="en-US" sz="2400" baseline="-2500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endParaRPr lang="en-US" altLang="en-US" sz="240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7215" name="Line 19">
                <a:extLst>
                  <a:ext uri="{FF2B5EF4-FFF2-40B4-BE49-F238E27FC236}">
                    <a16:creationId xmlns:a16="http://schemas.microsoft.com/office/drawing/2014/main" id="{A418CCF2-EAF5-A279-27D1-090519B15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34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16" name="Group 17">
              <a:extLst>
                <a:ext uri="{FF2B5EF4-FFF2-40B4-BE49-F238E27FC236}">
                  <a16:creationId xmlns:a16="http://schemas.microsoft.com/office/drawing/2014/main" id="{A90C0A63-3235-0C50-DE83-7777DD4B0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4" y="3136"/>
              <a:ext cx="584" cy="317"/>
              <a:chOff x="4704" y="3216"/>
              <a:chExt cx="528" cy="336"/>
            </a:xfrm>
          </p:grpSpPr>
          <p:sp>
            <p:nvSpPr>
              <p:cNvPr id="4" name="Text Box 18">
                <a:extLst>
                  <a:ext uri="{FF2B5EF4-FFF2-40B4-BE49-F238E27FC236}">
                    <a16:creationId xmlns:a16="http://schemas.microsoft.com/office/drawing/2014/main" id="{A4419618-3F38-5691-9F36-5DFB9E35C5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4" y="3216"/>
                <a:ext cx="528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CH</a:t>
                </a:r>
                <a:r>
                  <a:rPr lang="en-US" altLang="en-US" sz="2400" baseline="-2500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endParaRPr lang="en-US" altLang="en-US" sz="240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7218" name="Line 19">
                <a:extLst>
                  <a:ext uri="{FF2B5EF4-FFF2-40B4-BE49-F238E27FC236}">
                    <a16:creationId xmlns:a16="http://schemas.microsoft.com/office/drawing/2014/main" id="{B0B2CD54-F00A-FA7B-7AA9-7681AE382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34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19" name="Group 17">
              <a:extLst>
                <a:ext uri="{FF2B5EF4-FFF2-40B4-BE49-F238E27FC236}">
                  <a16:creationId xmlns:a16="http://schemas.microsoft.com/office/drawing/2014/main" id="{5CD1A9D7-FA4F-35B6-A0AC-5A9DF94470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6" y="3136"/>
              <a:ext cx="584" cy="317"/>
              <a:chOff x="4704" y="3216"/>
              <a:chExt cx="528" cy="336"/>
            </a:xfrm>
          </p:grpSpPr>
          <p:sp>
            <p:nvSpPr>
              <p:cNvPr id="5" name="Text Box 18">
                <a:extLst>
                  <a:ext uri="{FF2B5EF4-FFF2-40B4-BE49-F238E27FC236}">
                    <a16:creationId xmlns:a16="http://schemas.microsoft.com/office/drawing/2014/main" id="{854BBA18-D128-A983-BDE9-9DD785B846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4" y="3216"/>
                <a:ext cx="528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CH</a:t>
                </a:r>
                <a:r>
                  <a:rPr lang="en-US" altLang="en-US" sz="2400" baseline="-2500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endParaRPr lang="en-US" altLang="en-US" sz="240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7221" name="Line 19">
                <a:extLst>
                  <a:ext uri="{FF2B5EF4-FFF2-40B4-BE49-F238E27FC236}">
                    <a16:creationId xmlns:a16="http://schemas.microsoft.com/office/drawing/2014/main" id="{454CA1F5-69BD-2349-FE73-28196D992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34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22" name="Group 17">
              <a:extLst>
                <a:ext uri="{FF2B5EF4-FFF2-40B4-BE49-F238E27FC236}">
                  <a16:creationId xmlns:a16="http://schemas.microsoft.com/office/drawing/2014/main" id="{E5E3078B-EAB3-BC17-5858-D6A1D3F535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2" y="3136"/>
              <a:ext cx="584" cy="317"/>
              <a:chOff x="4704" y="3216"/>
              <a:chExt cx="528" cy="336"/>
            </a:xfrm>
          </p:grpSpPr>
          <p:sp>
            <p:nvSpPr>
              <p:cNvPr id="171026" name="Text Box 18">
                <a:extLst>
                  <a:ext uri="{FF2B5EF4-FFF2-40B4-BE49-F238E27FC236}">
                    <a16:creationId xmlns:a16="http://schemas.microsoft.com/office/drawing/2014/main" id="{36AEC424-FB73-C86D-EAAA-88599B946C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4" y="3216"/>
                <a:ext cx="528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CH</a:t>
                </a:r>
                <a:r>
                  <a:rPr lang="en-US" altLang="en-US" sz="2400" baseline="-2500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endParaRPr lang="en-US" altLang="en-US" sz="240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7224" name="Line 19">
                <a:extLst>
                  <a:ext uri="{FF2B5EF4-FFF2-40B4-BE49-F238E27FC236}">
                    <a16:creationId xmlns:a16="http://schemas.microsoft.com/office/drawing/2014/main" id="{B796F65F-267C-0C68-C7FD-C7DBFAAD6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34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699E1D7-0881-F719-FE83-3BA2618902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972589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he-IL" dirty="0">
                <a:solidFill>
                  <a:schemeClr val="accent3"/>
                </a:solidFill>
              </a:rPr>
              <a:t>פוליסטירן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8194" name="Picture 2" descr="מודלים של פוליסטירן ">
            <a:extLst>
              <a:ext uri="{FF2B5EF4-FFF2-40B4-BE49-F238E27FC236}">
                <a16:creationId xmlns:a16="http://schemas.microsoft.com/office/drawing/2014/main" id="{3D94FE44-4BD4-16F0-EBDA-ED4E8074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80406"/>
            <a:ext cx="8629650" cy="541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474C77F-184E-4E6A-7A1A-4A2DEE6CF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4" y="849312"/>
            <a:ext cx="8610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/>
            <a:r>
              <a:rPr lang="he-IL" altLang="en-US" sz="2800" dirty="0">
                <a:solidFill>
                  <a:srgbClr val="FF3300"/>
                </a:solidFill>
                <a:cs typeface="David" panose="020E0502060401010101" pitchFamily="34" charset="-79"/>
              </a:rPr>
              <a:t>ב</a:t>
            </a:r>
            <a:r>
              <a:rPr lang="he-IL" altLang="en-US" sz="2800" dirty="0">
                <a:solidFill>
                  <a:schemeClr val="tx1"/>
                </a:solidFill>
                <a:cs typeface="David" panose="020E0502060401010101" pitchFamily="34" charset="-79"/>
              </a:rPr>
              <a:t>. נוכחות קבוצות </a:t>
            </a:r>
            <a:r>
              <a:rPr lang="he-IL" altLang="en-US" sz="2800" dirty="0">
                <a:solidFill>
                  <a:srgbClr val="CC3300"/>
                </a:solidFill>
                <a:cs typeface="David" panose="020E0502060401010101" pitchFamily="34" charset="-79"/>
              </a:rPr>
              <a:t>טעונות מטען חשמלי</a:t>
            </a:r>
            <a:r>
              <a:rPr lang="he-IL" altLang="en-US" sz="2800" dirty="0">
                <a:solidFill>
                  <a:schemeClr val="tx1"/>
                </a:solidFill>
                <a:cs typeface="David" panose="020E0502060401010101" pitchFamily="34" charset="-79"/>
              </a:rPr>
              <a:t> תגרום בנוסף גם לדחייה בניהן וגם כך תיכפה קונפורמציה פרושה יותר. </a:t>
            </a:r>
            <a:br>
              <a:rPr lang="he-IL" altLang="en-US" sz="2800" dirty="0">
                <a:solidFill>
                  <a:schemeClr val="tx1"/>
                </a:solidFill>
                <a:cs typeface="David" panose="020E0502060401010101" pitchFamily="34" charset="-79"/>
              </a:rPr>
            </a:br>
            <a:r>
              <a:rPr lang="he-IL" altLang="en-US" sz="2800" u="sng" dirty="0">
                <a:solidFill>
                  <a:schemeClr val="tx1"/>
                </a:solidFill>
                <a:cs typeface="David" panose="020E0502060401010101" pitchFamily="34" charset="-79"/>
              </a:rPr>
              <a:t>דוגמא</a:t>
            </a:r>
            <a:r>
              <a:rPr lang="he-IL" altLang="en-US" sz="2800" dirty="0">
                <a:solidFill>
                  <a:schemeClr val="tx1"/>
                </a:solidFill>
                <a:cs typeface="David" panose="020E0502060401010101" pitchFamily="34" charset="-79"/>
              </a:rPr>
              <a:t> - </a:t>
            </a:r>
            <a:r>
              <a:rPr lang="he-IL" altLang="en-US" sz="2800" dirty="0" err="1">
                <a:solidFill>
                  <a:schemeClr val="tx1"/>
                </a:solidFill>
                <a:cs typeface="David" panose="020E0502060401010101" pitchFamily="34" charset="-79"/>
              </a:rPr>
              <a:t>אקרילוניטריל</a:t>
            </a:r>
            <a:r>
              <a:rPr lang="he-IL" altLang="en-US" sz="2800" dirty="0">
                <a:solidFill>
                  <a:schemeClr val="tx1"/>
                </a:solidFill>
                <a:cs typeface="David" panose="020E0502060401010101" pitchFamily="34" charset="-79"/>
              </a:rPr>
              <a:t> המכיל את הקבוצות    </a:t>
            </a:r>
            <a:r>
              <a:rPr lang="he-IL" altLang="en-US" sz="2800" dirty="0">
                <a:solidFill>
                  <a:srgbClr val="FF3300"/>
                </a:solidFill>
                <a:cs typeface="David" panose="020E0502060401010101" pitchFamily="34" charset="-79"/>
              </a:rPr>
              <a:t> </a:t>
            </a:r>
            <a:r>
              <a:rPr lang="en-US" altLang="en-US" sz="2800" dirty="0">
                <a:solidFill>
                  <a:srgbClr val="FF3300"/>
                </a:solidFill>
                <a:cs typeface="David" panose="020E0502060401010101" pitchFamily="34" charset="-79"/>
              </a:rPr>
              <a:t>-CN</a:t>
            </a:r>
            <a:endParaRPr lang="en-US" altLang="en-US" sz="2800" dirty="0">
              <a:solidFill>
                <a:schemeClr val="tx1"/>
              </a:solidFill>
              <a:cs typeface="David" panose="020E0502060401010101" pitchFamily="34" charset="-79"/>
            </a:endParaRPr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id="{9CA122E8-3F97-68EF-F8D4-B652AD80B2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685800" y="0"/>
            <a:ext cx="7772400" cy="972589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pitchFamily="26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pitchFamily="26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pitchFamily="26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pitchFamily="26" charset="0"/>
              </a:defRPr>
            </a:lvl5pPr>
            <a:lvl6pPr marL="457200"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pitchFamily="26" charset="0"/>
              </a:defRPr>
            </a:lvl6pPr>
            <a:lvl7pPr marL="914400"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pitchFamily="26" charset="0"/>
              </a:defRPr>
            </a:lvl7pPr>
            <a:lvl8pPr marL="1371600"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pitchFamily="26" charset="0"/>
              </a:defRPr>
            </a:lvl8pPr>
            <a:lvl9pPr marL="1828800"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pitchFamily="26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פולימרים עם קבוצות טעונות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303" name="Group 87" descr="אקרילוניטריל">
            <a:extLst>
              <a:ext uri="{FF2B5EF4-FFF2-40B4-BE49-F238E27FC236}">
                <a16:creationId xmlns:a16="http://schemas.microsoft.com/office/drawing/2014/main" id="{91FF16AB-0CD8-9B4A-7999-1E24D98F2485}"/>
              </a:ext>
            </a:extLst>
          </p:cNvPr>
          <p:cNvGrpSpPr>
            <a:grpSpLocks/>
          </p:cNvGrpSpPr>
          <p:nvPr/>
        </p:nvGrpSpPr>
        <p:grpSpPr bwMode="auto">
          <a:xfrm>
            <a:off x="1206500" y="2692400"/>
            <a:ext cx="7442200" cy="992188"/>
            <a:chOff x="704" y="1440"/>
            <a:chExt cx="4688" cy="625"/>
          </a:xfrm>
        </p:grpSpPr>
        <p:sp>
          <p:nvSpPr>
            <p:cNvPr id="9276" name="Text Box 60">
              <a:extLst>
                <a:ext uri="{FF2B5EF4-FFF2-40B4-BE49-F238E27FC236}">
                  <a16:creationId xmlns:a16="http://schemas.microsoft.com/office/drawing/2014/main" id="{1B22D939-1185-A255-9C67-9361070E9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" y="1440"/>
              <a:ext cx="46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tx1"/>
                  </a:solidFill>
                </a:rPr>
                <a:t>-CH</a:t>
              </a:r>
              <a:r>
                <a:rPr lang="en-US" altLang="en-US" sz="2400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en-US" sz="2400" dirty="0">
                  <a:solidFill>
                    <a:schemeClr val="tx1"/>
                  </a:solidFill>
                </a:rPr>
                <a:t>-CH-CH</a:t>
              </a:r>
              <a:r>
                <a:rPr lang="en-US" altLang="en-US" sz="2400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en-US" sz="2400" dirty="0">
                  <a:solidFill>
                    <a:schemeClr val="tx1"/>
                  </a:solidFill>
                </a:rPr>
                <a:t>-CH-CH</a:t>
              </a:r>
              <a:r>
                <a:rPr lang="en-US" altLang="en-US" sz="2400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en-US" sz="2400" dirty="0">
                  <a:solidFill>
                    <a:schemeClr val="tx1"/>
                  </a:solidFill>
                </a:rPr>
                <a:t>-CH-CH</a:t>
              </a:r>
              <a:r>
                <a:rPr lang="en-US" altLang="en-US" sz="2400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en-US" sz="2400" dirty="0">
                  <a:solidFill>
                    <a:schemeClr val="tx1"/>
                  </a:solidFill>
                </a:rPr>
                <a:t>-CH-CH</a:t>
              </a:r>
              <a:r>
                <a:rPr lang="en-US" altLang="en-US" sz="2400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en-US" sz="2400" dirty="0">
                  <a:solidFill>
                    <a:schemeClr val="tx1"/>
                  </a:solidFill>
                </a:rPr>
                <a:t>-CH-</a:t>
              </a:r>
              <a:endParaRPr lang="en-US" altLang="en-US" sz="2400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9290" name="Group 74">
              <a:extLst>
                <a:ext uri="{FF2B5EF4-FFF2-40B4-BE49-F238E27FC236}">
                  <a16:creationId xmlns:a16="http://schemas.microsoft.com/office/drawing/2014/main" id="{238C0556-AA71-332A-B2BD-4CC9B5DAFC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8" y="1680"/>
              <a:ext cx="490" cy="385"/>
              <a:chOff x="1068" y="1672"/>
              <a:chExt cx="490" cy="385"/>
            </a:xfrm>
          </p:grpSpPr>
          <p:sp>
            <p:nvSpPr>
              <p:cNvPr id="2" name="Rectangle 32">
                <a:extLst>
                  <a:ext uri="{FF2B5EF4-FFF2-40B4-BE49-F238E27FC236}">
                    <a16:creationId xmlns:a16="http://schemas.microsoft.com/office/drawing/2014/main" id="{D3D06E44-4EC6-40BF-A654-81CA2C889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1769"/>
                <a:ext cx="49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en-US" sz="24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CN</a:t>
                </a:r>
              </a:p>
            </p:txBody>
          </p:sp>
          <p:sp>
            <p:nvSpPr>
              <p:cNvPr id="9289" name="Line 73">
                <a:extLst>
                  <a:ext uri="{FF2B5EF4-FFF2-40B4-BE49-F238E27FC236}">
                    <a16:creationId xmlns:a16="http://schemas.microsoft.com/office/drawing/2014/main" id="{72FFDCBD-0201-C9BE-BC35-0DE6B2A7CC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4" y="1672"/>
                <a:ext cx="0" cy="1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9291" name="Group 75">
              <a:extLst>
                <a:ext uri="{FF2B5EF4-FFF2-40B4-BE49-F238E27FC236}">
                  <a16:creationId xmlns:a16="http://schemas.microsoft.com/office/drawing/2014/main" id="{5BD954A1-947B-AC14-9F60-9252AE4CDE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6" y="1680"/>
              <a:ext cx="490" cy="385"/>
              <a:chOff x="1068" y="1672"/>
              <a:chExt cx="490" cy="385"/>
            </a:xfrm>
          </p:grpSpPr>
          <p:sp>
            <p:nvSpPr>
              <p:cNvPr id="3" name="Rectangle 32">
                <a:extLst>
                  <a:ext uri="{FF2B5EF4-FFF2-40B4-BE49-F238E27FC236}">
                    <a16:creationId xmlns:a16="http://schemas.microsoft.com/office/drawing/2014/main" id="{F14C34B1-8B73-DC0E-6291-F300C1B89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1769"/>
                <a:ext cx="49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en-US" sz="24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CN</a:t>
                </a:r>
              </a:p>
            </p:txBody>
          </p:sp>
          <p:sp>
            <p:nvSpPr>
              <p:cNvPr id="9293" name="Line 77">
                <a:extLst>
                  <a:ext uri="{FF2B5EF4-FFF2-40B4-BE49-F238E27FC236}">
                    <a16:creationId xmlns:a16="http://schemas.microsoft.com/office/drawing/2014/main" id="{B8293781-5CAC-D207-0142-E8E30172B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4" y="1672"/>
                <a:ext cx="0" cy="1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9294" name="Group 78">
              <a:extLst>
                <a:ext uri="{FF2B5EF4-FFF2-40B4-BE49-F238E27FC236}">
                  <a16:creationId xmlns:a16="http://schemas.microsoft.com/office/drawing/2014/main" id="{A7704B25-F5FE-4F0D-F885-43DC065FD7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4" y="1680"/>
              <a:ext cx="490" cy="385"/>
              <a:chOff x="1068" y="1672"/>
              <a:chExt cx="490" cy="385"/>
            </a:xfrm>
          </p:grpSpPr>
          <p:sp>
            <p:nvSpPr>
              <p:cNvPr id="4" name="Rectangle 32">
                <a:extLst>
                  <a:ext uri="{FF2B5EF4-FFF2-40B4-BE49-F238E27FC236}">
                    <a16:creationId xmlns:a16="http://schemas.microsoft.com/office/drawing/2014/main" id="{D1323B58-73C0-CB6C-4AFE-2CA993AE0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1769"/>
                <a:ext cx="49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en-US" sz="24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CN</a:t>
                </a:r>
              </a:p>
            </p:txBody>
          </p:sp>
          <p:sp>
            <p:nvSpPr>
              <p:cNvPr id="9296" name="Line 80">
                <a:extLst>
                  <a:ext uri="{FF2B5EF4-FFF2-40B4-BE49-F238E27FC236}">
                    <a16:creationId xmlns:a16="http://schemas.microsoft.com/office/drawing/2014/main" id="{2863A32C-1189-6E0F-EA33-ADB2D2D4B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4" y="1672"/>
                <a:ext cx="0" cy="1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9297" name="Group 81">
              <a:extLst>
                <a:ext uri="{FF2B5EF4-FFF2-40B4-BE49-F238E27FC236}">
                  <a16:creationId xmlns:a16="http://schemas.microsoft.com/office/drawing/2014/main" id="{9594408A-240A-8142-0D84-28D7BBE9A9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8" y="1680"/>
              <a:ext cx="490" cy="385"/>
              <a:chOff x="1068" y="1672"/>
              <a:chExt cx="490" cy="385"/>
            </a:xfrm>
          </p:grpSpPr>
          <p:sp>
            <p:nvSpPr>
              <p:cNvPr id="5" name="Rectangle 32">
                <a:extLst>
                  <a:ext uri="{FF2B5EF4-FFF2-40B4-BE49-F238E27FC236}">
                    <a16:creationId xmlns:a16="http://schemas.microsoft.com/office/drawing/2014/main" id="{13E5C8D1-CB00-3008-4B0F-C58DF730C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1769"/>
                <a:ext cx="49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en-US" sz="24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CN</a:t>
                </a:r>
              </a:p>
            </p:txBody>
          </p:sp>
          <p:sp>
            <p:nvSpPr>
              <p:cNvPr id="9299" name="Line 83">
                <a:extLst>
                  <a:ext uri="{FF2B5EF4-FFF2-40B4-BE49-F238E27FC236}">
                    <a16:creationId xmlns:a16="http://schemas.microsoft.com/office/drawing/2014/main" id="{FF2431D9-7A03-BA1C-7E31-A354A6B1F4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4" y="1672"/>
                <a:ext cx="0" cy="1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9300" name="Group 84">
              <a:extLst>
                <a:ext uri="{FF2B5EF4-FFF2-40B4-BE49-F238E27FC236}">
                  <a16:creationId xmlns:a16="http://schemas.microsoft.com/office/drawing/2014/main" id="{FAB9FA61-C24C-262D-3715-37A5CA6329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0" y="1680"/>
              <a:ext cx="490" cy="385"/>
              <a:chOff x="1068" y="1672"/>
              <a:chExt cx="490" cy="385"/>
            </a:xfrm>
          </p:grpSpPr>
          <p:sp>
            <p:nvSpPr>
              <p:cNvPr id="173088" name="Rectangle 32">
                <a:extLst>
                  <a:ext uri="{FF2B5EF4-FFF2-40B4-BE49-F238E27FC236}">
                    <a16:creationId xmlns:a16="http://schemas.microsoft.com/office/drawing/2014/main" id="{003E26C4-72EB-5097-EAF9-B8E701A58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1769"/>
                <a:ext cx="49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en-US" sz="24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CN</a:t>
                </a:r>
              </a:p>
            </p:txBody>
          </p:sp>
          <p:sp>
            <p:nvSpPr>
              <p:cNvPr id="9302" name="Line 86">
                <a:extLst>
                  <a:ext uri="{FF2B5EF4-FFF2-40B4-BE49-F238E27FC236}">
                    <a16:creationId xmlns:a16="http://schemas.microsoft.com/office/drawing/2014/main" id="{883DF64A-5731-C4B4-B7AF-4949B8545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4" y="1672"/>
                <a:ext cx="0" cy="1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9329" name="Group 113" descr="קבוצות פלואור מתמירות על פוליאתילן">
            <a:extLst>
              <a:ext uri="{FF2B5EF4-FFF2-40B4-BE49-F238E27FC236}">
                <a16:creationId xmlns:a16="http://schemas.microsoft.com/office/drawing/2014/main" id="{F3D37E92-0306-B2B9-8C2C-540CFD073398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635500"/>
            <a:ext cx="7442200" cy="1028700"/>
            <a:chOff x="560" y="2480"/>
            <a:chExt cx="4688" cy="648"/>
          </a:xfrm>
        </p:grpSpPr>
        <p:grpSp>
          <p:nvGrpSpPr>
            <p:cNvPr id="9325" name="Group 109">
              <a:extLst>
                <a:ext uri="{FF2B5EF4-FFF2-40B4-BE49-F238E27FC236}">
                  <a16:creationId xmlns:a16="http://schemas.microsoft.com/office/drawing/2014/main" id="{EA494623-D0AB-3A33-A8D0-60B8355EB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" y="2480"/>
              <a:ext cx="4688" cy="640"/>
              <a:chOff x="560" y="2480"/>
              <a:chExt cx="4688" cy="640"/>
            </a:xfrm>
          </p:grpSpPr>
          <p:sp>
            <p:nvSpPr>
              <p:cNvPr id="9305" name="Text Box 89">
                <a:extLst>
                  <a:ext uri="{FF2B5EF4-FFF2-40B4-BE49-F238E27FC236}">
                    <a16:creationId xmlns:a16="http://schemas.microsoft.com/office/drawing/2014/main" id="{DC4A6EF5-07D6-7CC5-F7C6-42CE091EA1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0" y="2480"/>
                <a:ext cx="46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2400">
                    <a:solidFill>
                      <a:schemeClr val="tx1"/>
                    </a:solidFill>
                  </a:rPr>
                  <a:t>-CH</a:t>
                </a:r>
                <a:r>
                  <a:rPr lang="en-US" altLang="en-US" sz="24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altLang="en-US" sz="2400">
                    <a:solidFill>
                      <a:schemeClr val="tx1"/>
                    </a:solidFill>
                  </a:rPr>
                  <a:t>-CH-CH</a:t>
                </a:r>
                <a:r>
                  <a:rPr lang="en-US" altLang="en-US" sz="24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altLang="en-US" sz="2400">
                    <a:solidFill>
                      <a:schemeClr val="tx1"/>
                    </a:solidFill>
                  </a:rPr>
                  <a:t>-CH-CH</a:t>
                </a:r>
                <a:r>
                  <a:rPr lang="en-US" altLang="en-US" sz="24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altLang="en-US" sz="2400">
                    <a:solidFill>
                      <a:schemeClr val="tx1"/>
                    </a:solidFill>
                  </a:rPr>
                  <a:t>-CH-CH</a:t>
                </a:r>
                <a:r>
                  <a:rPr lang="en-US" altLang="en-US" sz="24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altLang="en-US" sz="2400">
                    <a:solidFill>
                      <a:schemeClr val="tx1"/>
                    </a:solidFill>
                  </a:rPr>
                  <a:t>-CH-CH</a:t>
                </a:r>
                <a:r>
                  <a:rPr lang="en-US" altLang="en-US" sz="24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altLang="en-US" sz="2400">
                    <a:solidFill>
                      <a:schemeClr val="tx1"/>
                    </a:solidFill>
                  </a:rPr>
                  <a:t>-CH-</a:t>
                </a:r>
                <a:endParaRPr lang="en-US" altLang="en-US" sz="2400" baseline="-250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321" name="Group 105">
                <a:extLst>
                  <a:ext uri="{FF2B5EF4-FFF2-40B4-BE49-F238E27FC236}">
                    <a16:creationId xmlns:a16="http://schemas.microsoft.com/office/drawing/2014/main" id="{0C989480-F7ED-4C94-C71E-734BF0FB76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2720"/>
                <a:ext cx="329" cy="400"/>
                <a:chOff x="964" y="2720"/>
                <a:chExt cx="329" cy="400"/>
              </a:xfrm>
            </p:grpSpPr>
            <p:sp>
              <p:nvSpPr>
                <p:cNvPr id="6" name="Rectangle 114">
                  <a:extLst>
                    <a:ext uri="{FF2B5EF4-FFF2-40B4-BE49-F238E27FC236}">
                      <a16:creationId xmlns:a16="http://schemas.microsoft.com/office/drawing/2014/main" id="{4AE1240C-E4EB-11C8-856B-846B197C97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2832"/>
                  <a:ext cx="32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rtl="0">
                    <a:defRPr/>
                  </a:pPr>
                  <a:r>
                    <a:rPr lang="en-US" sz="2400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  F</a:t>
                  </a:r>
                </a:p>
              </p:txBody>
            </p:sp>
            <p:sp>
              <p:nvSpPr>
                <p:cNvPr id="9308" name="Line 92">
                  <a:extLst>
                    <a:ext uri="{FF2B5EF4-FFF2-40B4-BE49-F238E27FC236}">
                      <a16:creationId xmlns:a16="http://schemas.microsoft.com/office/drawing/2014/main" id="{2EBBF4C5-A45E-08E0-78A7-1B70B0CE03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0" y="2720"/>
                  <a:ext cx="0" cy="1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sp>
            <p:nvSpPr>
              <p:cNvPr id="9311" name="Line 95">
                <a:extLst>
                  <a:ext uri="{FF2B5EF4-FFF2-40B4-BE49-F238E27FC236}">
                    <a16:creationId xmlns:a16="http://schemas.microsoft.com/office/drawing/2014/main" id="{6F8D8731-4C62-870C-BD41-2DCB72226D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8" y="2720"/>
                <a:ext cx="0" cy="1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314" name="Line 98">
                <a:extLst>
                  <a:ext uri="{FF2B5EF4-FFF2-40B4-BE49-F238E27FC236}">
                    <a16:creationId xmlns:a16="http://schemas.microsoft.com/office/drawing/2014/main" id="{7759D1AE-D84D-AE93-0FC7-40D750E1C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6" y="2720"/>
                <a:ext cx="0" cy="1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317" name="Line 101">
                <a:extLst>
                  <a:ext uri="{FF2B5EF4-FFF2-40B4-BE49-F238E27FC236}">
                    <a16:creationId xmlns:a16="http://schemas.microsoft.com/office/drawing/2014/main" id="{8609484A-6E5A-059B-31B7-7BE97C9B3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2720"/>
                <a:ext cx="0" cy="1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320" name="Line 104">
                <a:extLst>
                  <a:ext uri="{FF2B5EF4-FFF2-40B4-BE49-F238E27FC236}">
                    <a16:creationId xmlns:a16="http://schemas.microsoft.com/office/drawing/2014/main" id="{75BD2B3D-82CC-537D-00C0-2DFBE863E3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2" y="2720"/>
                <a:ext cx="0" cy="1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73170" name="Rectangle 114">
              <a:extLst>
                <a:ext uri="{FF2B5EF4-FFF2-40B4-BE49-F238E27FC236}">
                  <a16:creationId xmlns:a16="http://schemas.microsoft.com/office/drawing/2014/main" id="{87E8E4FB-FB0D-521C-318D-FB878D128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2840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>
                <a:defRPr/>
              </a:pPr>
              <a:r>
                <a:rPr lang="en-US" sz="24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F</a:t>
              </a:r>
            </a:p>
          </p:txBody>
        </p:sp>
        <p:sp>
          <p:nvSpPr>
            <p:cNvPr id="7" name="Rectangle 114">
              <a:extLst>
                <a:ext uri="{FF2B5EF4-FFF2-40B4-BE49-F238E27FC236}">
                  <a16:creationId xmlns:a16="http://schemas.microsoft.com/office/drawing/2014/main" id="{CC5DE611-4A66-40D7-7775-81E4FEE7B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2824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>
                <a:defRPr/>
              </a:pPr>
              <a:r>
                <a:rPr lang="en-US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F</a:t>
              </a:r>
            </a:p>
          </p:txBody>
        </p:sp>
        <p:sp>
          <p:nvSpPr>
            <p:cNvPr id="8" name="Rectangle 114">
              <a:extLst>
                <a:ext uri="{FF2B5EF4-FFF2-40B4-BE49-F238E27FC236}">
                  <a16:creationId xmlns:a16="http://schemas.microsoft.com/office/drawing/2014/main" id="{630C3791-6A45-F578-4988-A32DFC13B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" y="2824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>
                <a:defRPr/>
              </a:pPr>
              <a:r>
                <a:rPr lang="en-US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F</a:t>
              </a:r>
            </a:p>
          </p:txBody>
        </p:sp>
        <p:sp>
          <p:nvSpPr>
            <p:cNvPr id="9" name="Rectangle 114">
              <a:extLst>
                <a:ext uri="{FF2B5EF4-FFF2-40B4-BE49-F238E27FC236}">
                  <a16:creationId xmlns:a16="http://schemas.microsoft.com/office/drawing/2014/main" id="{0C2FD943-A6BD-99C7-7CDE-1015A8144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2824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>
                <a:defRPr/>
              </a:pPr>
              <a:r>
                <a:rPr lang="en-US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F</a:t>
              </a:r>
            </a:p>
          </p:txBody>
        </p:sp>
      </p:grp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02C2AA64-A611-F037-1844-E7CC21FAA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he-IL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itchFamily="2" charset="-79"/>
              </a:rPr>
              <a:t>3. הפרעות הנובעות מאינטראקציות בין שרשרות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0E3B270-B08C-1CA1-17D2-5E192E01A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40800" cy="2133600"/>
          </a:xfrm>
        </p:spPr>
        <p:txBody>
          <a:bodyPr/>
          <a:lstStyle/>
          <a:p>
            <a:r>
              <a:rPr lang="he-IL" altLang="en-US" b="1">
                <a:solidFill>
                  <a:srgbClr val="FFFF00"/>
                </a:solidFill>
                <a:cs typeface="David" panose="020E0502060401010101" pitchFamily="34" charset="-79"/>
              </a:rPr>
              <a:t>קשרים בין מולקולריים (ון-דר-ואלס או קשרי מימן):</a:t>
            </a:r>
            <a:br>
              <a:rPr lang="he-IL" altLang="en-US" b="1">
                <a:solidFill>
                  <a:srgbClr val="FFFF00"/>
                </a:solidFill>
                <a:cs typeface="David" panose="020E0502060401010101" pitchFamily="34" charset="-79"/>
              </a:rPr>
            </a:br>
            <a:r>
              <a:rPr lang="he-IL" altLang="en-US" b="1">
                <a:solidFill>
                  <a:srgbClr val="FFFF00"/>
                </a:solidFill>
                <a:cs typeface="David" panose="020E0502060401010101" pitchFamily="34" charset="-79"/>
              </a:rPr>
              <a:t>ככל שהקשרים הבין מולקולריים חזקים יותר הם ימנעו יותר פיתול אקראי ויכתיבו קונפורמציה פרושה יותר.</a:t>
            </a:r>
          </a:p>
        </p:txBody>
      </p:sp>
      <p:grpSp>
        <p:nvGrpSpPr>
          <p:cNvPr id="10334" name="Group 94" descr="קבוצות OH ו-Cl מתמירות על פוליאתילן">
            <a:extLst>
              <a:ext uri="{FF2B5EF4-FFF2-40B4-BE49-F238E27FC236}">
                <a16:creationId xmlns:a16="http://schemas.microsoft.com/office/drawing/2014/main" id="{A6EACCF8-9EB4-3F7F-832B-315088F63253}"/>
              </a:ext>
            </a:extLst>
          </p:cNvPr>
          <p:cNvGrpSpPr>
            <a:grpSpLocks/>
          </p:cNvGrpSpPr>
          <p:nvPr/>
        </p:nvGrpSpPr>
        <p:grpSpPr bwMode="auto">
          <a:xfrm>
            <a:off x="1193800" y="3492500"/>
            <a:ext cx="7467600" cy="2516188"/>
            <a:chOff x="752" y="2200"/>
            <a:chExt cx="4704" cy="1585"/>
          </a:xfrm>
        </p:grpSpPr>
        <p:grpSp>
          <p:nvGrpSpPr>
            <p:cNvPr id="10314" name="Group 74">
              <a:extLst>
                <a:ext uri="{FF2B5EF4-FFF2-40B4-BE49-F238E27FC236}">
                  <a16:creationId xmlns:a16="http://schemas.microsoft.com/office/drawing/2014/main" id="{39D4A12D-664F-19AA-92F3-6779AFBEE7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2" y="2200"/>
              <a:ext cx="4704" cy="625"/>
              <a:chOff x="544" y="1952"/>
              <a:chExt cx="4704" cy="625"/>
            </a:xfrm>
          </p:grpSpPr>
          <p:sp>
            <p:nvSpPr>
              <p:cNvPr id="10313" name="Rectangle 73">
                <a:extLst>
                  <a:ext uri="{FF2B5EF4-FFF2-40B4-BE49-F238E27FC236}">
                    <a16:creationId xmlns:a16="http://schemas.microsoft.com/office/drawing/2014/main" id="{0E974728-1FA0-B3E8-4182-D6AB7D9AE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" y="1960"/>
                <a:ext cx="4056" cy="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296" name="Group 56">
                <a:extLst>
                  <a:ext uri="{FF2B5EF4-FFF2-40B4-BE49-F238E27FC236}">
                    <a16:creationId xmlns:a16="http://schemas.microsoft.com/office/drawing/2014/main" id="{3A079983-60B8-46C9-3772-FC3CC3444D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0" y="1952"/>
                <a:ext cx="4688" cy="625"/>
                <a:chOff x="704" y="1440"/>
                <a:chExt cx="4688" cy="625"/>
              </a:xfrm>
            </p:grpSpPr>
            <p:sp>
              <p:nvSpPr>
                <p:cNvPr id="10297" name="Text Box 57">
                  <a:extLst>
                    <a:ext uri="{FF2B5EF4-FFF2-40B4-BE49-F238E27FC236}">
                      <a16:creationId xmlns:a16="http://schemas.microsoft.com/office/drawing/2014/main" id="{F1833EE2-758B-246C-BC51-041CF57706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4" y="1440"/>
                  <a:ext cx="468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>
                      <a:solidFill>
                        <a:schemeClr val="tx1"/>
                      </a:solidFill>
                    </a:rPr>
                    <a:t>-CH</a:t>
                  </a:r>
                  <a:r>
                    <a:rPr lang="en-US" altLang="en-US" sz="2400" baseline="-25000">
                      <a:solidFill>
                        <a:schemeClr val="tx1"/>
                      </a:solidFill>
                    </a:rPr>
                    <a:t>2</a:t>
                  </a:r>
                  <a:r>
                    <a:rPr lang="en-US" altLang="en-US" sz="2400">
                      <a:solidFill>
                        <a:schemeClr val="tx1"/>
                      </a:solidFill>
                    </a:rPr>
                    <a:t>-CH-CH</a:t>
                  </a:r>
                  <a:r>
                    <a:rPr lang="en-US" altLang="en-US" sz="2400" baseline="-25000">
                      <a:solidFill>
                        <a:schemeClr val="tx1"/>
                      </a:solidFill>
                    </a:rPr>
                    <a:t>2</a:t>
                  </a:r>
                  <a:r>
                    <a:rPr lang="en-US" altLang="en-US" sz="2400">
                      <a:solidFill>
                        <a:schemeClr val="tx1"/>
                      </a:solidFill>
                    </a:rPr>
                    <a:t>-CH-CH</a:t>
                  </a:r>
                  <a:r>
                    <a:rPr lang="en-US" altLang="en-US" sz="2400" baseline="-25000">
                      <a:solidFill>
                        <a:schemeClr val="tx1"/>
                      </a:solidFill>
                    </a:rPr>
                    <a:t>2</a:t>
                  </a:r>
                  <a:r>
                    <a:rPr lang="en-US" altLang="en-US" sz="2400">
                      <a:solidFill>
                        <a:schemeClr val="tx1"/>
                      </a:solidFill>
                    </a:rPr>
                    <a:t>-CH-CH</a:t>
                  </a:r>
                  <a:r>
                    <a:rPr lang="en-US" altLang="en-US" sz="2400" baseline="-25000">
                      <a:solidFill>
                        <a:schemeClr val="tx1"/>
                      </a:solidFill>
                    </a:rPr>
                    <a:t>2</a:t>
                  </a:r>
                  <a:r>
                    <a:rPr lang="en-US" altLang="en-US" sz="2400">
                      <a:solidFill>
                        <a:schemeClr val="tx1"/>
                      </a:solidFill>
                    </a:rPr>
                    <a:t>-CH-CH</a:t>
                  </a:r>
                  <a:r>
                    <a:rPr lang="en-US" altLang="en-US" sz="2400" baseline="-25000">
                      <a:solidFill>
                        <a:schemeClr val="tx1"/>
                      </a:solidFill>
                    </a:rPr>
                    <a:t>2</a:t>
                  </a:r>
                  <a:r>
                    <a:rPr lang="en-US" altLang="en-US" sz="2400">
                      <a:solidFill>
                        <a:schemeClr val="tx1"/>
                      </a:solidFill>
                    </a:rPr>
                    <a:t>-CH-</a:t>
                  </a:r>
                  <a:endParaRPr lang="en-US" altLang="en-US" sz="2400" baseline="-2500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298" name="Group 58">
                  <a:extLst>
                    <a:ext uri="{FF2B5EF4-FFF2-40B4-BE49-F238E27FC236}">
                      <a16:creationId xmlns:a16="http://schemas.microsoft.com/office/drawing/2014/main" id="{64E05846-C1F7-017F-3E8F-ECA4C68C2C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68" y="1680"/>
                  <a:ext cx="404" cy="385"/>
                  <a:chOff x="1068" y="1672"/>
                  <a:chExt cx="404" cy="385"/>
                </a:xfrm>
              </p:grpSpPr>
              <p:sp>
                <p:nvSpPr>
                  <p:cNvPr id="2" name="Rectangle 32">
                    <a:extLst>
                      <a:ext uri="{FF2B5EF4-FFF2-40B4-BE49-F238E27FC236}">
                        <a16:creationId xmlns:a16="http://schemas.microsoft.com/office/drawing/2014/main" id="{41577B5D-414D-2F7A-D97C-3DDEFC4265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8" y="1769"/>
                    <a:ext cx="40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>
                    <a:lvl1pPr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 algn="l" rtl="0"/>
                    <a:r>
                      <a:rPr lang="en-US" altLang="en-US" sz="240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  </a:t>
                    </a:r>
                    <a:r>
                      <a:rPr lang="en-US" altLang="en-US" sz="2400"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Cl</a:t>
                    </a:r>
                  </a:p>
                </p:txBody>
              </p:sp>
              <p:sp>
                <p:nvSpPr>
                  <p:cNvPr id="10300" name="Line 60">
                    <a:extLst>
                      <a:ext uri="{FF2B5EF4-FFF2-40B4-BE49-F238E27FC236}">
                        <a16:creationId xmlns:a16="http://schemas.microsoft.com/office/drawing/2014/main" id="{987629B3-3F77-008F-2D54-99F8E8AA80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04" y="1672"/>
                    <a:ext cx="0" cy="1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1" name="Group 61">
                  <a:extLst>
                    <a:ext uri="{FF2B5EF4-FFF2-40B4-BE49-F238E27FC236}">
                      <a16:creationId xmlns:a16="http://schemas.microsoft.com/office/drawing/2014/main" id="{F09B17AC-3577-5D23-5723-DD0589316B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36" y="1680"/>
                  <a:ext cx="404" cy="385"/>
                  <a:chOff x="1068" y="1672"/>
                  <a:chExt cx="404" cy="385"/>
                </a:xfrm>
              </p:grpSpPr>
              <p:sp>
                <p:nvSpPr>
                  <p:cNvPr id="3" name="Rectangle 32">
                    <a:extLst>
                      <a:ext uri="{FF2B5EF4-FFF2-40B4-BE49-F238E27FC236}">
                        <a16:creationId xmlns:a16="http://schemas.microsoft.com/office/drawing/2014/main" id="{787A3A35-B289-6913-03E5-024B5B70A5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8" y="1769"/>
                    <a:ext cx="40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>
                    <a:lvl1pPr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 algn="l" rtl="0"/>
                    <a:r>
                      <a:rPr lang="en-US" altLang="en-US" sz="240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  </a:t>
                    </a:r>
                    <a:r>
                      <a:rPr lang="en-US" altLang="en-US" sz="2400"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Cl</a:t>
                    </a:r>
                  </a:p>
                </p:txBody>
              </p:sp>
              <p:sp>
                <p:nvSpPr>
                  <p:cNvPr id="10303" name="Line 63">
                    <a:extLst>
                      <a:ext uri="{FF2B5EF4-FFF2-40B4-BE49-F238E27FC236}">
                        <a16:creationId xmlns:a16="http://schemas.microsoft.com/office/drawing/2014/main" id="{C28EFD8D-6A4D-0B66-2899-E84A861FB2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04" y="1672"/>
                    <a:ext cx="0" cy="1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4" name="Group 64">
                  <a:extLst>
                    <a:ext uri="{FF2B5EF4-FFF2-40B4-BE49-F238E27FC236}">
                      <a16:creationId xmlns:a16="http://schemas.microsoft.com/office/drawing/2014/main" id="{0A91BABB-394B-C0AC-CE6F-5A123E33AF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4" y="1680"/>
                  <a:ext cx="404" cy="385"/>
                  <a:chOff x="1068" y="1672"/>
                  <a:chExt cx="404" cy="385"/>
                </a:xfrm>
              </p:grpSpPr>
              <p:sp>
                <p:nvSpPr>
                  <p:cNvPr id="4" name="Rectangle 32">
                    <a:extLst>
                      <a:ext uri="{FF2B5EF4-FFF2-40B4-BE49-F238E27FC236}">
                        <a16:creationId xmlns:a16="http://schemas.microsoft.com/office/drawing/2014/main" id="{BC9AF8E7-60CE-3F0F-15F4-398DD87E9E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8" y="1769"/>
                    <a:ext cx="40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>
                    <a:lvl1pPr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 algn="l" rtl="0"/>
                    <a:r>
                      <a:rPr lang="en-US" altLang="en-US" sz="240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  </a:t>
                    </a:r>
                    <a:r>
                      <a:rPr lang="en-US" altLang="en-US" sz="2400"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Cl</a:t>
                    </a:r>
                  </a:p>
                </p:txBody>
              </p:sp>
              <p:sp>
                <p:nvSpPr>
                  <p:cNvPr id="10306" name="Line 66">
                    <a:extLst>
                      <a:ext uri="{FF2B5EF4-FFF2-40B4-BE49-F238E27FC236}">
                        <a16:creationId xmlns:a16="http://schemas.microsoft.com/office/drawing/2014/main" id="{DD4FECFD-7077-88C8-80B5-EDAA8D9892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04" y="1672"/>
                    <a:ext cx="0" cy="1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7" name="Group 67">
                  <a:extLst>
                    <a:ext uri="{FF2B5EF4-FFF2-40B4-BE49-F238E27FC236}">
                      <a16:creationId xmlns:a16="http://schemas.microsoft.com/office/drawing/2014/main" id="{339090B4-2980-45CB-0860-20EEABA871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8" y="1680"/>
                  <a:ext cx="404" cy="385"/>
                  <a:chOff x="1068" y="1672"/>
                  <a:chExt cx="404" cy="385"/>
                </a:xfrm>
              </p:grpSpPr>
              <p:sp>
                <p:nvSpPr>
                  <p:cNvPr id="5" name="Rectangle 32">
                    <a:extLst>
                      <a:ext uri="{FF2B5EF4-FFF2-40B4-BE49-F238E27FC236}">
                        <a16:creationId xmlns:a16="http://schemas.microsoft.com/office/drawing/2014/main" id="{6E29E9EF-EEA4-F495-00E0-6A5CD665EC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8" y="1769"/>
                    <a:ext cx="40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>
                    <a:lvl1pPr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 algn="l" rtl="0"/>
                    <a:r>
                      <a:rPr lang="en-US" altLang="en-US" sz="240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  </a:t>
                    </a:r>
                    <a:r>
                      <a:rPr lang="en-US" altLang="en-US" sz="2400"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Cl</a:t>
                    </a:r>
                  </a:p>
                </p:txBody>
              </p:sp>
              <p:sp>
                <p:nvSpPr>
                  <p:cNvPr id="10309" name="Line 69">
                    <a:extLst>
                      <a:ext uri="{FF2B5EF4-FFF2-40B4-BE49-F238E27FC236}">
                        <a16:creationId xmlns:a16="http://schemas.microsoft.com/office/drawing/2014/main" id="{3DED6F6E-9A84-95D4-4BFE-D2DD1082A4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04" y="1672"/>
                    <a:ext cx="0" cy="1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10" name="Group 70">
                  <a:extLst>
                    <a:ext uri="{FF2B5EF4-FFF2-40B4-BE49-F238E27FC236}">
                      <a16:creationId xmlns:a16="http://schemas.microsoft.com/office/drawing/2014/main" id="{F4D0DA31-1D41-583E-7752-DA38DEA64F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40" y="1680"/>
                  <a:ext cx="404" cy="385"/>
                  <a:chOff x="1068" y="1672"/>
                  <a:chExt cx="404" cy="385"/>
                </a:xfrm>
              </p:grpSpPr>
              <p:sp>
                <p:nvSpPr>
                  <p:cNvPr id="6" name="Rectangle 32">
                    <a:extLst>
                      <a:ext uri="{FF2B5EF4-FFF2-40B4-BE49-F238E27FC236}">
                        <a16:creationId xmlns:a16="http://schemas.microsoft.com/office/drawing/2014/main" id="{ABD6E430-8D60-E6FB-D644-62A3A1C8A5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8" y="1769"/>
                    <a:ext cx="40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>
                    <a:lvl1pPr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 algn="l" rtl="0"/>
                    <a:r>
                      <a:rPr lang="en-US" altLang="en-US" sz="240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  </a:t>
                    </a:r>
                    <a:r>
                      <a:rPr lang="en-US" altLang="en-US" sz="2400"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Cl</a:t>
                    </a:r>
                  </a:p>
                </p:txBody>
              </p:sp>
              <p:sp>
                <p:nvSpPr>
                  <p:cNvPr id="10312" name="Line 72">
                    <a:extLst>
                      <a:ext uri="{FF2B5EF4-FFF2-40B4-BE49-F238E27FC236}">
                        <a16:creationId xmlns:a16="http://schemas.microsoft.com/office/drawing/2014/main" id="{98C5CAE7-48CE-04EE-F268-3B029544AC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04" y="1672"/>
                    <a:ext cx="0" cy="1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0315" name="Group 75">
              <a:extLst>
                <a:ext uri="{FF2B5EF4-FFF2-40B4-BE49-F238E27FC236}">
                  <a16:creationId xmlns:a16="http://schemas.microsoft.com/office/drawing/2014/main" id="{D3F236AC-1B16-421C-46FF-BF200E8154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2" y="3160"/>
              <a:ext cx="4704" cy="625"/>
              <a:chOff x="544" y="1952"/>
              <a:chExt cx="4704" cy="625"/>
            </a:xfrm>
          </p:grpSpPr>
          <p:sp>
            <p:nvSpPr>
              <p:cNvPr id="10316" name="Rectangle 76">
                <a:extLst>
                  <a:ext uri="{FF2B5EF4-FFF2-40B4-BE49-F238E27FC236}">
                    <a16:creationId xmlns:a16="http://schemas.microsoft.com/office/drawing/2014/main" id="{712F885D-3CE7-A60B-30B2-A5C8C2291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" y="1960"/>
                <a:ext cx="4056" cy="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17" name="Group 77">
                <a:extLst>
                  <a:ext uri="{FF2B5EF4-FFF2-40B4-BE49-F238E27FC236}">
                    <a16:creationId xmlns:a16="http://schemas.microsoft.com/office/drawing/2014/main" id="{F304444C-17EA-35D5-0721-8FF0E01A5A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0" y="1952"/>
                <a:ext cx="4688" cy="625"/>
                <a:chOff x="704" y="1440"/>
                <a:chExt cx="4688" cy="625"/>
              </a:xfrm>
            </p:grpSpPr>
            <p:sp>
              <p:nvSpPr>
                <p:cNvPr id="10318" name="Text Box 78">
                  <a:extLst>
                    <a:ext uri="{FF2B5EF4-FFF2-40B4-BE49-F238E27FC236}">
                      <a16:creationId xmlns:a16="http://schemas.microsoft.com/office/drawing/2014/main" id="{5805EBEA-92E8-DEF7-70CB-7F1606B5BD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4" y="1440"/>
                  <a:ext cx="468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>
                      <a:solidFill>
                        <a:schemeClr val="tx1"/>
                      </a:solidFill>
                    </a:rPr>
                    <a:t>-CH</a:t>
                  </a:r>
                  <a:r>
                    <a:rPr lang="en-US" altLang="en-US" sz="2400" baseline="-25000">
                      <a:solidFill>
                        <a:schemeClr val="tx1"/>
                      </a:solidFill>
                    </a:rPr>
                    <a:t>2</a:t>
                  </a:r>
                  <a:r>
                    <a:rPr lang="en-US" altLang="en-US" sz="2400">
                      <a:solidFill>
                        <a:schemeClr val="tx1"/>
                      </a:solidFill>
                    </a:rPr>
                    <a:t>-CH-CH</a:t>
                  </a:r>
                  <a:r>
                    <a:rPr lang="en-US" altLang="en-US" sz="2400" baseline="-25000">
                      <a:solidFill>
                        <a:schemeClr val="tx1"/>
                      </a:solidFill>
                    </a:rPr>
                    <a:t>2</a:t>
                  </a:r>
                  <a:r>
                    <a:rPr lang="en-US" altLang="en-US" sz="2400">
                      <a:solidFill>
                        <a:schemeClr val="tx1"/>
                      </a:solidFill>
                    </a:rPr>
                    <a:t>-CH-CH</a:t>
                  </a:r>
                  <a:r>
                    <a:rPr lang="en-US" altLang="en-US" sz="2400" baseline="-25000">
                      <a:solidFill>
                        <a:schemeClr val="tx1"/>
                      </a:solidFill>
                    </a:rPr>
                    <a:t>2</a:t>
                  </a:r>
                  <a:r>
                    <a:rPr lang="en-US" altLang="en-US" sz="2400">
                      <a:solidFill>
                        <a:schemeClr val="tx1"/>
                      </a:solidFill>
                    </a:rPr>
                    <a:t>-CH-CH</a:t>
                  </a:r>
                  <a:r>
                    <a:rPr lang="en-US" altLang="en-US" sz="2400" baseline="-25000">
                      <a:solidFill>
                        <a:schemeClr val="tx1"/>
                      </a:solidFill>
                    </a:rPr>
                    <a:t>2</a:t>
                  </a:r>
                  <a:r>
                    <a:rPr lang="en-US" altLang="en-US" sz="2400">
                      <a:solidFill>
                        <a:schemeClr val="tx1"/>
                      </a:solidFill>
                    </a:rPr>
                    <a:t>-CH-CH</a:t>
                  </a:r>
                  <a:r>
                    <a:rPr lang="en-US" altLang="en-US" sz="2400" baseline="-25000">
                      <a:solidFill>
                        <a:schemeClr val="tx1"/>
                      </a:solidFill>
                    </a:rPr>
                    <a:t>2</a:t>
                  </a:r>
                  <a:r>
                    <a:rPr lang="en-US" altLang="en-US" sz="2400">
                      <a:solidFill>
                        <a:schemeClr val="tx1"/>
                      </a:solidFill>
                    </a:rPr>
                    <a:t>-CH-</a:t>
                  </a:r>
                  <a:endParaRPr lang="en-US" altLang="en-US" sz="2400" baseline="-2500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319" name="Group 79">
                  <a:extLst>
                    <a:ext uri="{FF2B5EF4-FFF2-40B4-BE49-F238E27FC236}">
                      <a16:creationId xmlns:a16="http://schemas.microsoft.com/office/drawing/2014/main" id="{322532F0-7EA8-A6B4-7C28-EE96046D3E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68" y="1680"/>
                  <a:ext cx="510" cy="385"/>
                  <a:chOff x="1068" y="1672"/>
                  <a:chExt cx="510" cy="385"/>
                </a:xfrm>
              </p:grpSpPr>
              <p:sp>
                <p:nvSpPr>
                  <p:cNvPr id="7" name="Rectangle 32">
                    <a:extLst>
                      <a:ext uri="{FF2B5EF4-FFF2-40B4-BE49-F238E27FC236}">
                        <a16:creationId xmlns:a16="http://schemas.microsoft.com/office/drawing/2014/main" id="{3B41927F-500D-ED2E-FA7C-707F09FA4D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8" y="1769"/>
                    <a:ext cx="510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>
                    <a:lvl1pPr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 algn="l" rtl="0"/>
                    <a:r>
                      <a:rPr lang="en-US" altLang="en-US" sz="240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  OH</a:t>
                    </a:r>
                    <a:endParaRPr lang="en-US" altLang="en-US" sz="2400">
                      <a:solidFill>
                        <a:srgbClr val="0099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10321" name="Line 81">
                    <a:extLst>
                      <a:ext uri="{FF2B5EF4-FFF2-40B4-BE49-F238E27FC236}">
                        <a16:creationId xmlns:a16="http://schemas.microsoft.com/office/drawing/2014/main" id="{1CDA179A-8C57-44D5-C01B-431CFD4A84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04" y="1672"/>
                    <a:ext cx="0" cy="1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22" name="Group 82">
                  <a:extLst>
                    <a:ext uri="{FF2B5EF4-FFF2-40B4-BE49-F238E27FC236}">
                      <a16:creationId xmlns:a16="http://schemas.microsoft.com/office/drawing/2014/main" id="{E7D25965-8580-2532-AF52-3A9D65DC36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36" y="1680"/>
                  <a:ext cx="510" cy="385"/>
                  <a:chOff x="1068" y="1672"/>
                  <a:chExt cx="510" cy="385"/>
                </a:xfrm>
              </p:grpSpPr>
              <p:sp>
                <p:nvSpPr>
                  <p:cNvPr id="8" name="Rectangle 32">
                    <a:extLst>
                      <a:ext uri="{FF2B5EF4-FFF2-40B4-BE49-F238E27FC236}">
                        <a16:creationId xmlns:a16="http://schemas.microsoft.com/office/drawing/2014/main" id="{29B0CD31-8061-F5E5-0E63-67D93C9B23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8" y="1769"/>
                    <a:ext cx="510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>
                    <a:lvl1pPr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 algn="l" rtl="0"/>
                    <a:r>
                      <a:rPr lang="en-US" altLang="en-US" sz="240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  OH</a:t>
                    </a:r>
                    <a:endParaRPr lang="en-US" altLang="en-US" sz="2400">
                      <a:solidFill>
                        <a:srgbClr val="0099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10324" name="Line 84">
                    <a:extLst>
                      <a:ext uri="{FF2B5EF4-FFF2-40B4-BE49-F238E27FC236}">
                        <a16:creationId xmlns:a16="http://schemas.microsoft.com/office/drawing/2014/main" id="{D6BE7753-9828-AFD3-3ABF-382F00449C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04" y="1672"/>
                    <a:ext cx="0" cy="1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25" name="Group 85">
                  <a:extLst>
                    <a:ext uri="{FF2B5EF4-FFF2-40B4-BE49-F238E27FC236}">
                      <a16:creationId xmlns:a16="http://schemas.microsoft.com/office/drawing/2014/main" id="{6FFF233C-B73A-B876-D44E-876CFCA896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4" y="1680"/>
                  <a:ext cx="510" cy="385"/>
                  <a:chOff x="1068" y="1672"/>
                  <a:chExt cx="510" cy="385"/>
                </a:xfrm>
              </p:grpSpPr>
              <p:sp>
                <p:nvSpPr>
                  <p:cNvPr id="9" name="Rectangle 32">
                    <a:extLst>
                      <a:ext uri="{FF2B5EF4-FFF2-40B4-BE49-F238E27FC236}">
                        <a16:creationId xmlns:a16="http://schemas.microsoft.com/office/drawing/2014/main" id="{4494B8D6-E678-FF7C-1E0B-0B3E1AC790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8" y="1769"/>
                    <a:ext cx="510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>
                    <a:lvl1pPr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 algn="l" rtl="0"/>
                    <a:r>
                      <a:rPr lang="en-US" altLang="en-US" sz="240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  OH</a:t>
                    </a:r>
                    <a:endParaRPr lang="en-US" altLang="en-US" sz="2400">
                      <a:solidFill>
                        <a:srgbClr val="0099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10327" name="Line 87">
                    <a:extLst>
                      <a:ext uri="{FF2B5EF4-FFF2-40B4-BE49-F238E27FC236}">
                        <a16:creationId xmlns:a16="http://schemas.microsoft.com/office/drawing/2014/main" id="{0D9D497A-6741-875B-953D-48C4AC59A0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04" y="1672"/>
                    <a:ext cx="0" cy="1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28" name="Group 88">
                  <a:extLst>
                    <a:ext uri="{FF2B5EF4-FFF2-40B4-BE49-F238E27FC236}">
                      <a16:creationId xmlns:a16="http://schemas.microsoft.com/office/drawing/2014/main" id="{0D87B07C-86D9-04FA-19A7-F81D81C38C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8" y="1680"/>
                  <a:ext cx="510" cy="385"/>
                  <a:chOff x="1068" y="1672"/>
                  <a:chExt cx="510" cy="385"/>
                </a:xfrm>
              </p:grpSpPr>
              <p:sp>
                <p:nvSpPr>
                  <p:cNvPr id="10" name="Rectangle 32">
                    <a:extLst>
                      <a:ext uri="{FF2B5EF4-FFF2-40B4-BE49-F238E27FC236}">
                        <a16:creationId xmlns:a16="http://schemas.microsoft.com/office/drawing/2014/main" id="{4A012A90-56B6-18D2-CE14-4AE297955C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8" y="1769"/>
                    <a:ext cx="510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>
                    <a:lvl1pPr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 algn="l" rtl="0"/>
                    <a:r>
                      <a:rPr lang="en-US" altLang="en-US" sz="240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  OH</a:t>
                    </a:r>
                    <a:endParaRPr lang="en-US" altLang="en-US" sz="2400">
                      <a:solidFill>
                        <a:srgbClr val="0099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10330" name="Line 90">
                    <a:extLst>
                      <a:ext uri="{FF2B5EF4-FFF2-40B4-BE49-F238E27FC236}">
                        <a16:creationId xmlns:a16="http://schemas.microsoft.com/office/drawing/2014/main" id="{7D34062A-811B-B210-5C24-7FFD6EC67F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04" y="1672"/>
                    <a:ext cx="0" cy="1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31" name="Group 91">
                  <a:extLst>
                    <a:ext uri="{FF2B5EF4-FFF2-40B4-BE49-F238E27FC236}">
                      <a16:creationId xmlns:a16="http://schemas.microsoft.com/office/drawing/2014/main" id="{AA244823-D9A3-C7FF-8D05-52E0A1C136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40" y="1680"/>
                  <a:ext cx="510" cy="385"/>
                  <a:chOff x="1068" y="1672"/>
                  <a:chExt cx="510" cy="385"/>
                </a:xfrm>
              </p:grpSpPr>
              <p:sp>
                <p:nvSpPr>
                  <p:cNvPr id="173088" name="Rectangle 32">
                    <a:extLst>
                      <a:ext uri="{FF2B5EF4-FFF2-40B4-BE49-F238E27FC236}">
                        <a16:creationId xmlns:a16="http://schemas.microsoft.com/office/drawing/2014/main" id="{53C4493E-085F-8695-743E-EB13BA7034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8" y="1769"/>
                    <a:ext cx="510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>
                    <a:lvl1pPr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 algn="l" rtl="0"/>
                    <a:r>
                      <a:rPr lang="en-US" altLang="en-US" sz="240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  OH</a:t>
                    </a:r>
                    <a:endParaRPr lang="en-US" altLang="en-US" sz="2400">
                      <a:solidFill>
                        <a:srgbClr val="0099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10333" name="Line 93">
                    <a:extLst>
                      <a:ext uri="{FF2B5EF4-FFF2-40B4-BE49-F238E27FC236}">
                        <a16:creationId xmlns:a16="http://schemas.microsoft.com/office/drawing/2014/main" id="{92E1A3A2-D6A6-4D51-79BF-6421BAC80B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04" y="1672"/>
                    <a:ext cx="0" cy="1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קשרי מימן בניילון">
            <a:extLst>
              <a:ext uri="{FF2B5EF4-FFF2-40B4-BE49-F238E27FC236}">
                <a16:creationId xmlns:a16="http://schemas.microsoft.com/office/drawing/2014/main" id="{23BEEA86-27C4-D160-B87C-A69AB49EE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5"/>
          <a:stretch>
            <a:fillRect/>
          </a:stretch>
        </p:blipFill>
        <p:spPr bwMode="auto">
          <a:xfrm>
            <a:off x="0" y="819728"/>
            <a:ext cx="9144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D3129DF0-AF1D-55FD-5501-679418D4E8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he-IL" dirty="0"/>
              <a:t>קשרי מימן בין שרשרות</a:t>
            </a:r>
            <a:endParaRPr lang="en-US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E07C731-59AA-C415-B55D-0A1C0AB26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99709"/>
            <a:ext cx="88265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20000"/>
              </a:spcBef>
              <a:buFontTx/>
              <a:buChar char="•"/>
            </a:pPr>
            <a:r>
              <a:rPr lang="he-IL" altLang="en-US" sz="2800">
                <a:solidFill>
                  <a:schemeClr val="tx1"/>
                </a:solidFill>
                <a:cs typeface="David" panose="020E0502060401010101" pitchFamily="34" charset="-79"/>
              </a:rPr>
              <a:t>ככל שתדירות קשרי המימן תהיה גבוהה יותר, הכוחות הבין שרשרתיים יהיו חזקים יותר. חייבת להיות גם התאמה מרחבית</a:t>
            </a:r>
          </a:p>
          <a:p>
            <a:pPr algn="r">
              <a:spcBef>
                <a:spcPct val="20000"/>
              </a:spcBef>
              <a:buFontTx/>
              <a:buChar char="•"/>
            </a:pPr>
            <a:r>
              <a:rPr lang="he-IL" altLang="en-US" sz="2800">
                <a:solidFill>
                  <a:schemeClr val="tx1"/>
                </a:solidFill>
                <a:cs typeface="David" panose="020E0502060401010101" pitchFamily="34" charset="-79"/>
              </a:rPr>
              <a:t>ניילון זוגי מותאם מרחבית 6,6 4,4...או אי-זוגי  3  1</a:t>
            </a:r>
          </a:p>
          <a:p>
            <a:pPr algn="r">
              <a:spcBef>
                <a:spcPct val="20000"/>
              </a:spcBef>
              <a:buFontTx/>
              <a:buChar char="•"/>
            </a:pPr>
            <a:r>
              <a:rPr lang="he-IL" altLang="en-US" sz="2800">
                <a:solidFill>
                  <a:schemeClr val="tx1"/>
                </a:solidFill>
                <a:cs typeface="David" panose="020E0502060401010101" pitchFamily="34" charset="-79"/>
              </a:rPr>
              <a:t>כיצד בנוי משי?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יצוב ברירת מחדל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36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  <a:cs typeface="Guttman Yad-Brush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36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  <a:cs typeface="Guttman Yad-Brush" pitchFamily="2" charset="-79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5691</TotalTime>
  <Words>801</Words>
  <Application>Microsoft Office PowerPoint</Application>
  <PresentationFormat>‫הצגה על המסך (4:3)</PresentationFormat>
  <Paragraphs>193</Paragraphs>
  <Slides>26</Slides>
  <Notes>25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4" baseType="lpstr">
      <vt:lpstr>Times New Roman</vt:lpstr>
      <vt:lpstr>Guttman Yad-Brush</vt:lpstr>
      <vt:lpstr>Arial</vt:lpstr>
      <vt:lpstr>Times New Roman (Hebrew)</vt:lpstr>
      <vt:lpstr>David</vt:lpstr>
      <vt:lpstr>Verdana</vt:lpstr>
      <vt:lpstr>Tahoma</vt:lpstr>
      <vt:lpstr>עיצוב ברירת מחדל</vt:lpstr>
      <vt:lpstr>"פולימרים סינתטיים חומרים כבקשתך"</vt:lpstr>
      <vt:lpstr>גורמים המגבילים את הפיתול האקראי</vt:lpstr>
      <vt:lpstr>גורמים המגבילים את הפיתול האקראי</vt:lpstr>
      <vt:lpstr>1. הפרעות הנובעות ממבנה עמוד השדרה</vt:lpstr>
      <vt:lpstr>2. הפרעות הנובעות מנוכחות קבוצות צדדיות הקשורות לשרשרת</vt:lpstr>
      <vt:lpstr>פוליסטירן</vt:lpstr>
      <vt:lpstr>פולימרים עם קבוצות טעונות</vt:lpstr>
      <vt:lpstr>3. הפרעות הנובעות מאינטראקציות בין שרשרות</vt:lpstr>
      <vt:lpstr>קשרי מימן בין שרשרות</vt:lpstr>
      <vt:lpstr>לאיזה מהחומרים הבאים r דגול יותר? </vt:lpstr>
      <vt:lpstr>לאיזה מהחומרים הבאים r גדול יותר? (דרגת הפילמור שווה) </vt:lpstr>
      <vt:lpstr>דרג את החומרים הבאים על פי r. </vt:lpstr>
      <vt:lpstr>אטום פלואור גדול מאטום מימן.  ככל שיש יותר אטומי F (קבוצות צדדיות בשרשרת)</vt:lpstr>
      <vt:lpstr>טפלון</vt:lpstr>
      <vt:lpstr>מה משותף ל</vt:lpstr>
      <vt:lpstr>לאיזה מהחומרים הבאים r גדול יותר? (דרגת הפילמור שווה ) </vt:lpstr>
      <vt:lpstr>שרשרת פרושה יותר</vt:lpstr>
      <vt:lpstr>לאיזה מהחומרים הבאים r גדול יותר?   (דרגת הפילמור שווה) </vt:lpstr>
      <vt:lpstr>בחומר B קיימים קשרי מימן שהם חזקים יותר מאינטראקציות ון-דר-ואלס הקיימות בחומר A </vt:lpstr>
      <vt:lpstr>דרג את החומרים הבאים על פי r. הנח שהמסה המולרית הממוצעת דומה </vt:lpstr>
      <vt:lpstr>ככל שיש יותר קבוצות קשיחות בשלד השרשרת (קבוצות פניליות) בתדירות גבוהה יותר </vt:lpstr>
      <vt:lpstr>  לאיזה מהחומרים הבאים r גדול יותר? (דרגת הפילמור שווה) </vt:lpstr>
      <vt:lpstr>בחומר A קיימים קשרי מימן שהם חזקים יותר מאינטראקציות           ון-דר-ואלס הקיימות בחומר B </vt:lpstr>
      <vt:lpstr>Kowlek Stephanie סנתזה את החומר Kevlar המשמש לייצור אפודות מגן</vt:lpstr>
      <vt:lpstr>תגלית</vt:lpstr>
      <vt:lpstr>סיכום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ללא כותרת שקופית</dc:title>
  <dc:creator>Zohar Family</dc:creator>
  <cp:lastModifiedBy>Shelly Livne</cp:lastModifiedBy>
  <cp:revision>619</cp:revision>
  <cp:lastPrinted>2000-12-31T12:07:54Z</cp:lastPrinted>
  <dcterms:created xsi:type="dcterms:W3CDTF">1999-08-17T08:05:23Z</dcterms:created>
  <dcterms:modified xsi:type="dcterms:W3CDTF">2025-06-17T15:00:58Z</dcterms:modified>
</cp:coreProperties>
</file>