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notesMasterIdLst>
    <p:notesMasterId r:id="rId12"/>
  </p:notesMasterIdLst>
  <p:sldIdLst>
    <p:sldId id="256" r:id="rId2"/>
    <p:sldId id="266" r:id="rId3"/>
    <p:sldId id="263" r:id="rId4"/>
    <p:sldId id="258" r:id="rId5"/>
    <p:sldId id="257" r:id="rId6"/>
    <p:sldId id="260" r:id="rId7"/>
    <p:sldId id="261" r:id="rId8"/>
    <p:sldId id="275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29" autoAdjust="0"/>
  </p:normalViewPr>
  <p:slideViewPr>
    <p:cSldViewPr>
      <p:cViewPr varScale="1">
        <p:scale>
          <a:sx n="76" d="100"/>
          <a:sy n="7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D1C1AD-8D39-4F89-A55D-E53896119B83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704782-684D-475F-B87C-F1751DF81F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32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1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06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26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599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909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68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639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03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064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72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46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9C11-011A-4678-8FD6-F094534E7BF0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D9EE-39A9-4976-9D49-EB41EF9D5A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694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9FCD5F1-FF7C-4C64-B271-BD06A24B4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35" r="7250" b="-1"/>
          <a:stretch/>
        </p:blipFill>
        <p:spPr>
          <a:xfrm>
            <a:off x="-127" y="10"/>
            <a:ext cx="6337737" cy="685799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205B23D-D6D3-4BB9-BA6D-26ABF2A3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3" r="24451"/>
          <a:stretch/>
        </p:blipFill>
        <p:spPr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מלבן 9"/>
          <p:cNvSpPr>
            <a:spLocks noGrp="1"/>
          </p:cNvSpPr>
          <p:nvPr>
            <p:ph type="title" idx="4294967295"/>
          </p:nvPr>
        </p:nvSpPr>
        <p:spPr>
          <a:xfrm>
            <a:off x="482473" y="188640"/>
            <a:ext cx="4269394" cy="1831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עם סבון מנקים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ו.... משחקים!</a:t>
            </a:r>
          </a:p>
        </p:txBody>
      </p:sp>
    </p:spTree>
    <p:extLst>
      <p:ext uri="{BB962C8B-B14F-4D97-AF65-F5344CB8AC3E}">
        <p14:creationId xmlns:p14="http://schemas.microsoft.com/office/powerpoint/2010/main" val="26708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נוזלים אחרים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לנוזלים שונים יש ערך שונה של מתח פנים.</a:t>
            </a:r>
          </a:p>
          <a:p>
            <a:r>
              <a:rPr lang="he-IL" dirty="0"/>
              <a:t>מתח הפנים תלוי בכוחות הפועלים בין המולקולות.</a:t>
            </a:r>
          </a:p>
          <a:p>
            <a:r>
              <a:rPr lang="he-IL" dirty="0"/>
              <a:t>מתח פנים נמדד בגודל: כוח ליחידת שטח – </a:t>
            </a:r>
            <a:r>
              <a:rPr lang="en-US" dirty="0" err="1"/>
              <a:t>dyn</a:t>
            </a:r>
            <a:r>
              <a:rPr lang="en-US" dirty="0"/>
              <a:t>/cm</a:t>
            </a:r>
            <a:endParaRPr lang="he-IL" dirty="0"/>
          </a:p>
          <a:p>
            <a:r>
              <a:rPr lang="he-IL" dirty="0"/>
              <a:t>מתח הפנים תלוי בטמפרטורת הנוזל</a:t>
            </a:r>
          </a:p>
          <a:p>
            <a:endParaRPr lang="he-IL" dirty="0"/>
          </a:p>
          <a:p>
            <a:endParaRPr lang="he-I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53129"/>
              </p:ext>
            </p:extLst>
          </p:nvPr>
        </p:nvGraphicFramePr>
        <p:xfrm>
          <a:off x="2267744" y="4221087"/>
          <a:ext cx="4752528" cy="20908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7488237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9388850"/>
                    </a:ext>
                  </a:extLst>
                </a:gridCol>
              </a:tblGrid>
              <a:tr h="4181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החומר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מתח פנים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33144"/>
                  </a:ext>
                </a:extLst>
              </a:tr>
              <a:tr h="4181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93362"/>
                  </a:ext>
                </a:extLst>
              </a:tr>
              <a:tr h="4181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 err="1"/>
                        <a:t>אתאנול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93732"/>
                  </a:ext>
                </a:extLst>
              </a:tr>
              <a:tr h="4181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גליצרול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34265"/>
                  </a:ext>
                </a:extLst>
              </a:tr>
              <a:tr h="4181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כספית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487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0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9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8951241-EE29-4812-8A44-DE2D559F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4035" b="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24274180-BC25-425D-AE6A-4FFCF065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700" y="-6984"/>
            <a:ext cx="3595307" cy="1124712"/>
          </a:xfrm>
        </p:spPr>
        <p:txBody>
          <a:bodyPr anchor="b">
            <a:noAutofit/>
          </a:bodyPr>
          <a:lstStyle/>
          <a:p>
            <a:r>
              <a:rPr lang="he-IL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בואו ננסה ביחד!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1485929"/>
            <a:ext cx="4869744" cy="4967407"/>
          </a:xfrm>
        </p:spPr>
        <p:txBody>
          <a:bodyPr anchor="t">
            <a:normAutofit fontScale="92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1. לתוך מבחנה הכניסי 5 מ"ל (או עד הסימון) שמן חמניות אפשר גם עם שמן תינוקות 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2. לאותה מבחנה הוסיפי 5 מ"ל ( או נפח זהה ) של מים מזוקקים.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3. פקקי את המבחנה ונערי 2 פעמים.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4. הורידי את הפקק ורשמי </a:t>
            </a:r>
            <a:r>
              <a:rPr lang="he-IL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תצפיות</a:t>
            </a: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 על הנוזלים במבחנה.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5. הוסיפי 3 טיפות סבון כלים. סגרי את הפקק ונערי.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6. הורידי את הפקק ורשמי תצפיות על הנוזלים במבחנה.</a:t>
            </a:r>
          </a:p>
          <a:p>
            <a:pPr algn="r">
              <a:lnSpc>
                <a:spcPct val="150000"/>
              </a:lnSpc>
            </a:pPr>
            <a:endParaRPr lang="he-I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9932" y="87213"/>
            <a:ext cx="7886700" cy="1325563"/>
          </a:xfrm>
        </p:spPr>
        <p:txBody>
          <a:bodyPr/>
          <a:lstStyle/>
          <a:p>
            <a:r>
              <a:rPr lang="he-IL" dirty="0"/>
              <a:t>ניקוי ידיים עם סבון  </a:t>
            </a:r>
            <a:r>
              <a:rPr lang="he-IL" sz="2400" dirty="0">
                <a:solidFill>
                  <a:schemeClr val="accent4"/>
                </a:solidFill>
              </a:rPr>
              <a:t>(הסבר ברמה מיקרוסקופית)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e-IL" b="1" dirty="0"/>
              <a:t>שוטפים את הידיים המלוכלכות בשומן, עם מים.</a:t>
            </a:r>
          </a:p>
          <a:p>
            <a:pPr>
              <a:lnSpc>
                <a:spcPct val="170000"/>
              </a:lnSpc>
            </a:pPr>
            <a:r>
              <a:rPr lang="he-IL" b="1" dirty="0">
                <a:solidFill>
                  <a:schemeClr val="accent4"/>
                </a:solidFill>
              </a:rPr>
              <a:t>מולקולות השומן אינן מתערבבות עם מים ולכן הן נשארות על הידיים.</a:t>
            </a:r>
          </a:p>
          <a:p>
            <a:pPr>
              <a:lnSpc>
                <a:spcPct val="170000"/>
              </a:lnSpc>
            </a:pPr>
            <a:r>
              <a:rPr lang="he-IL" b="1" dirty="0"/>
              <a:t>מוסיפים למים סבון. </a:t>
            </a:r>
          </a:p>
          <a:p>
            <a:pPr>
              <a:lnSpc>
                <a:spcPct val="170000"/>
              </a:lnSpc>
            </a:pPr>
            <a:r>
              <a:rPr lang="he-IL" b="1" dirty="0">
                <a:solidFill>
                  <a:schemeClr val="accent4"/>
                </a:solidFill>
              </a:rPr>
              <a:t>למולקולות הסבון יש חלק הנמשך למולקולות מים וחלק הנמשך למולקולות סבון. </a:t>
            </a:r>
          </a:p>
          <a:p>
            <a:pPr>
              <a:lnSpc>
                <a:spcPct val="170000"/>
              </a:lnSpc>
            </a:pPr>
            <a:r>
              <a:rPr lang="he-IL" b="1" dirty="0"/>
              <a:t>משפשפים את הידיים המסובנות.</a:t>
            </a:r>
          </a:p>
          <a:p>
            <a:pPr>
              <a:lnSpc>
                <a:spcPct val="170000"/>
              </a:lnSpc>
            </a:pPr>
            <a:r>
              <a:rPr lang="he-IL" b="1" dirty="0">
                <a:solidFill>
                  <a:schemeClr val="accent4"/>
                </a:solidFill>
              </a:rPr>
              <a:t>נוצרים מבנים -המכילים מולקולות שומן וסביבן מולקולות סבון- </a:t>
            </a:r>
            <a:r>
              <a:rPr lang="he-IL" b="1" dirty="0" err="1">
                <a:solidFill>
                  <a:schemeClr val="accent4"/>
                </a:solidFill>
              </a:rPr>
              <a:t>מיצלות</a:t>
            </a:r>
            <a:r>
              <a:rPr lang="he-IL" b="1" dirty="0">
                <a:solidFill>
                  <a:schemeClr val="accent4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he-IL" b="1" dirty="0"/>
              <a:t>שוטפים את הידיים עם מים. </a:t>
            </a:r>
          </a:p>
          <a:p>
            <a:pPr>
              <a:lnSpc>
                <a:spcPct val="170000"/>
              </a:lnSpc>
            </a:pPr>
            <a:r>
              <a:rPr lang="he-IL" b="1" dirty="0" err="1">
                <a:solidFill>
                  <a:schemeClr val="accent4"/>
                </a:solidFill>
              </a:rPr>
              <a:t>המיצלות</a:t>
            </a:r>
            <a:r>
              <a:rPr lang="he-IL" b="1" dirty="0">
                <a:solidFill>
                  <a:schemeClr val="accent4"/>
                </a:solidFill>
              </a:rPr>
              <a:t> נשטפות מהמים ובכך מוסר השומן.</a:t>
            </a:r>
          </a:p>
          <a:p>
            <a:pPr>
              <a:lnSpc>
                <a:spcPct val="170000"/>
              </a:lnSpc>
            </a:pPr>
            <a:r>
              <a:rPr lang="he-IL" b="1" dirty="0"/>
              <a:t>הידיים נותרות נקיות. </a:t>
            </a:r>
          </a:p>
          <a:p>
            <a:pPr>
              <a:lnSpc>
                <a:spcPct val="170000"/>
              </a:lnSpc>
            </a:pP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83FBB1F-6A0D-4718-BA93-2A26E2DF5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76" y="4468973"/>
            <a:ext cx="2305328" cy="23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759" y="4082476"/>
            <a:ext cx="3352799" cy="11356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en-US" sz="6000" b="1" kern="1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יצירת</a:t>
            </a:r>
            <a:r>
              <a:rPr lang="en-US" sz="6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מיצלות</a:t>
            </a:r>
            <a:endParaRPr lang="en-US" sz="6000" b="1" kern="1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826"/>
            <a:ext cx="10015869" cy="685372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>
          <a:xfrm>
            <a:off x="-1" y="0"/>
            <a:ext cx="10015869" cy="6850894"/>
          </a:xfrm>
          <a:prstGeom prst="rect">
            <a:avLst/>
          </a:prstGeom>
        </p:spPr>
      </p:pic>
      <p:sp>
        <p:nvSpPr>
          <p:cNvPr id="16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36223"/>
            <a:ext cx="4571999" cy="5514671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0872" y="0"/>
            <a:ext cx="4124495" cy="312418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32814"/>
            <a:ext cx="5229569" cy="328774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20" y="-36341"/>
            <a:ext cx="2141198" cy="27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5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F660-CF1D-9026-838C-DBC66689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איך פועל סבון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4657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200" dirty="0"/>
              <a:t>סבון, ככל הדטרגנטים, פועל כך: </a:t>
            </a:r>
          </a:p>
          <a:p>
            <a:pPr marL="0" indent="0">
              <a:buNone/>
            </a:pPr>
            <a:r>
              <a:rPr lang="he-IL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החלק ההידרופובי </a:t>
            </a:r>
            <a:r>
              <a:rPr lang="he-IL" sz="3200" dirty="0">
                <a:solidFill>
                  <a:schemeClr val="accent4"/>
                </a:solidFill>
              </a:rPr>
              <a:t>("שונא-מים") </a:t>
            </a:r>
            <a:r>
              <a:rPr lang="he-IL" sz="3200" dirty="0"/>
              <a:t>של מולקולת הסבון הוא החומצה השומנית, שנקשרת לשומן - שהוא הלכלוך. 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r>
              <a:rPr lang="he-IL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החלק ההידרופילי </a:t>
            </a:r>
            <a:r>
              <a:rPr lang="he-IL" sz="3200" dirty="0">
                <a:solidFill>
                  <a:schemeClr val="accent4"/>
                </a:solidFill>
              </a:rPr>
              <a:t>("אוהב-מים"</a:t>
            </a:r>
            <a:r>
              <a:rPr lang="he-IL" sz="3200" dirty="0"/>
              <a:t>) של מולקולת הסבון נמס במים. 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r>
              <a:rPr lang="he-IL" sz="3200" dirty="0">
                <a:solidFill>
                  <a:schemeClr val="accent4"/>
                </a:solidFill>
              </a:rPr>
              <a:t>כך נוצרות </a:t>
            </a:r>
            <a:r>
              <a:rPr lang="he-IL" sz="3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מיצלות</a:t>
            </a:r>
            <a:r>
              <a:rPr lang="he-IL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e-IL" sz="3200" dirty="0"/>
              <a:t>– גושי שומן עטופים במולקולות סבון, כאשר הקצה ההידרופילי פונה כלפי חוץ וממיס את הגוש במים. כך בעזרת הסבון מתמוסס ונשטף חלק שומני במים.</a:t>
            </a:r>
          </a:p>
        </p:txBody>
      </p:sp>
    </p:spTree>
    <p:extLst>
      <p:ext uri="{BB962C8B-B14F-4D97-AF65-F5344CB8AC3E}">
        <p14:creationId xmlns:p14="http://schemas.microsoft.com/office/powerpoint/2010/main" val="310938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4475618"/>
            <a:ext cx="450298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e-IL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בועת הסבון</a:t>
            </a:r>
            <a:endParaRPr lang="en-US" sz="8000" b="1" kern="12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5" name="Picture 4" descr="בועות סבון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r="28349" b="2"/>
          <a:stretch/>
        </p:blipFill>
        <p:spPr>
          <a:xfrm>
            <a:off x="3305133" y="3"/>
            <a:ext cx="3075966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796FD3B-1D03-4ACD-A94C-65ADBF8C5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2" r="38725" b="-1"/>
          <a:stretch/>
        </p:blipFill>
        <p:spPr>
          <a:xfrm>
            <a:off x="20" y="277472"/>
            <a:ext cx="3414533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3" r="10166" b="-2"/>
          <a:stretch/>
        </p:blipFill>
        <p:spPr>
          <a:xfrm>
            <a:off x="6489805" y="-2"/>
            <a:ext cx="2654195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140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2719214" cy="1325563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rgbClr val="FF3399"/>
                </a:solidFill>
              </a:rPr>
              <a:t>במבט מדעי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" y="1916832"/>
            <a:ext cx="4087434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CC9900"/>
                </a:solidFill>
              </a:rPr>
              <a:t>בועת סבון</a:t>
            </a:r>
            <a:r>
              <a:rPr lang="he-IL" dirty="0">
                <a:solidFill>
                  <a:srgbClr val="CC9900"/>
                </a:solidFill>
              </a:rPr>
              <a:t> היא גוף כדורי חלול העשוי משכבה דקה מאוד של </a:t>
            </a:r>
            <a:r>
              <a:rPr lang="he-IL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 סבון</a:t>
            </a:r>
            <a:r>
              <a:rPr lang="he-IL" dirty="0">
                <a:solidFill>
                  <a:srgbClr val="CC9900"/>
                </a:solidFill>
              </a:rPr>
              <a:t> </a:t>
            </a:r>
            <a:r>
              <a:rPr lang="he-IL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e-IL" dirty="0">
                <a:solidFill>
                  <a:srgbClr val="CC9900"/>
                </a:solidFill>
              </a:rPr>
              <a:t> </a:t>
            </a:r>
          </a:p>
          <a:p>
            <a:pPr marL="0" indent="0">
              <a:buNone/>
            </a:pPr>
            <a:endParaRPr lang="he-IL" dirty="0">
              <a:solidFill>
                <a:srgbClr val="CC9900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CC9900"/>
                </a:solidFill>
              </a:rPr>
              <a:t>כל עוד הבועה קיימת הלחץ בתוך הבועה ומחוצה לה שווה.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pPr marL="0" indent="0">
              <a:buNone/>
            </a:pPr>
            <a:endParaRPr lang="he-IL" sz="17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20E8BC1-4916-4F93-9793-66C27EDF7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4" r="17970" b="-1"/>
          <a:stretch/>
        </p:blipFill>
        <p:spPr>
          <a:xfrm>
            <a:off x="4350779" y="980728"/>
            <a:ext cx="4529876" cy="4812834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147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ECF-6ABD-2220-A487-664AAD1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תפקיד הסבון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07B23FC-1829-408B-80FD-FD60BFB13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416" y="5276863"/>
            <a:ext cx="1656184" cy="165618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88A29A9-6D84-4842-8911-D78E7F6FC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416" y="836712"/>
            <a:ext cx="1057015" cy="1418366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092E5D-9C30-4D28-8291-47110C64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88640"/>
            <a:ext cx="8506146" cy="5916315"/>
          </a:xfrm>
        </p:spPr>
        <p:txBody>
          <a:bodyPr>
            <a:noAutofit/>
          </a:bodyPr>
          <a:lstStyle/>
          <a:p>
            <a:pPr marL="0" indent="0" algn="r" rtl="0">
              <a:lnSpc>
                <a:spcPct val="100000"/>
              </a:lnSpc>
              <a:buNone/>
            </a:pPr>
            <a:r>
              <a:rPr lang="he-IL" b="1" i="0" dirty="0"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בין חלקיקי המים יש כוחות משיכה הנקראים </a:t>
            </a:r>
            <a:r>
              <a:rPr lang="he-IL" b="1" i="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מתח פנים</a:t>
            </a:r>
            <a:r>
              <a:rPr lang="he-IL" b="1" i="0" dirty="0"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. כוחות משיכה אלו גורמים לחלקיקי המים להיצמד האחד לשני וליצור טיפות מים עגלגלה. </a:t>
            </a:r>
          </a:p>
          <a:p>
            <a:pPr marL="0" indent="0" algn="r" rtl="0">
              <a:lnSpc>
                <a:spcPct val="100000"/>
              </a:lnSpc>
              <a:buNone/>
            </a:pPr>
            <a:r>
              <a:rPr lang="he-IL" b="1" i="0" dirty="0"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בכדי ליצור בועת סבון צריכים המים ליצור משטחים דקיקים ולא טיפות מים עגולות. </a:t>
            </a:r>
            <a:r>
              <a:rPr lang="he-IL" b="1" i="0" dirty="0">
                <a:solidFill>
                  <a:srgbClr val="00B0F0"/>
                </a:solidFill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תפקידו של הסבון הוא להחליש את כוחות המשיכה בין חלקיקי המים.</a:t>
            </a:r>
            <a:endParaRPr lang="en-US" b="1" i="0" dirty="0">
              <a:solidFill>
                <a:srgbClr val="00B0F0"/>
              </a:solidFill>
              <a:effectLst/>
              <a:latin typeface="BN Balls" panose="02000500000000000000" pitchFamily="2" charset="-79"/>
              <a:cs typeface="BN Balls" panose="02000500000000000000" pitchFamily="2" charset="-79"/>
            </a:endParaRPr>
          </a:p>
          <a:p>
            <a:pPr marL="0" indent="0" algn="r" rtl="0">
              <a:lnSpc>
                <a:spcPct val="100000"/>
              </a:lnSpc>
              <a:buNone/>
            </a:pPr>
            <a:endParaRPr lang="he-IL" b="1" i="0" dirty="0">
              <a:solidFill>
                <a:srgbClr val="00B0F0"/>
              </a:solidFill>
              <a:effectLst/>
              <a:latin typeface="BN Balls" panose="02000500000000000000" pitchFamily="2" charset="-79"/>
              <a:cs typeface="BN Balls" panose="02000500000000000000" pitchFamily="2" charset="-79"/>
            </a:endParaRPr>
          </a:p>
          <a:p>
            <a:pPr marL="0" indent="0" algn="r" rtl="0">
              <a:lnSpc>
                <a:spcPct val="100000"/>
              </a:lnSpc>
              <a:buNone/>
            </a:pPr>
            <a:r>
              <a:rPr lang="he-IL" b="1" i="0" dirty="0"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כאשר כוחות המשיכה הללו נחלשים חלקיקי המים פחות נצמדים אחד </a:t>
            </a:r>
            <a:r>
              <a:rPr lang="he-IL" b="1" i="0" dirty="0">
                <a:solidFill>
                  <a:schemeClr val="bg1"/>
                </a:solidFill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לשני </a:t>
            </a:r>
            <a:r>
              <a:rPr lang="he-IL" b="1" i="0" dirty="0"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ואפשר ליצור מהם את המשטח הדק הדרוש לשם יצירת בועת סבון.</a:t>
            </a:r>
            <a:endParaRPr lang="en-US" b="1" i="0" dirty="0">
              <a:effectLst/>
              <a:latin typeface="BN Balls" panose="02000500000000000000" pitchFamily="2" charset="-79"/>
              <a:cs typeface="BN Balls" panose="02000500000000000000" pitchFamily="2" charset="-79"/>
            </a:endParaRPr>
          </a:p>
          <a:p>
            <a:pPr marL="0" indent="0" algn="r" rtl="0">
              <a:lnSpc>
                <a:spcPct val="100000"/>
              </a:lnSpc>
              <a:buNone/>
            </a:pPr>
            <a:r>
              <a:rPr lang="he-IL" b="1" i="0" dirty="0">
                <a:effectLst/>
                <a:latin typeface="BN Balls" panose="02000500000000000000" pitchFamily="2" charset="-79"/>
                <a:cs typeface="BN Balls" panose="02000500000000000000" pitchFamily="2" charset="-79"/>
              </a:rPr>
              <a:t>בועות סבון שואפות תמיד להיות עגולות. לא משנה מה תהיה צורת מפריח הבועות, בסופו של דבר צורת הבועה תהיה כדור.</a:t>
            </a:r>
          </a:p>
          <a:p>
            <a:pPr algn="l" rtl="0">
              <a:lnSpc>
                <a:spcPct val="100000"/>
              </a:lnSpc>
            </a:pPr>
            <a:endParaRPr lang="he-IL" b="1" dirty="0">
              <a:latin typeface="BN Balls" panose="02000500000000000000" pitchFamily="2" charset="-79"/>
              <a:cs typeface="BN Balls" panose="02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623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olidFill>
                  <a:srgbClr val="00B0F0"/>
                </a:solidFill>
              </a:rPr>
              <a:t>עוד על מתח פנים...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נתייחס לטיפת מים. למולקולות הנמצאות בקצוות יש</a:t>
            </a:r>
          </a:p>
          <a:p>
            <a:pPr marL="0" indent="0">
              <a:buNone/>
            </a:pPr>
            <a:r>
              <a:rPr lang="he-IL" b="1" dirty="0"/>
              <a:t> פחות שכנים ולכן הן פחות יציבות כלומר האנרגיה</a:t>
            </a:r>
          </a:p>
          <a:p>
            <a:pPr marL="0" indent="0">
              <a:buNone/>
            </a:pPr>
            <a:r>
              <a:rPr lang="he-IL" b="1" dirty="0"/>
              <a:t> שלהן גדולה יותר. על מנת לייצב את הגוף יש לדאוג</a:t>
            </a:r>
          </a:p>
          <a:p>
            <a:pPr marL="0" indent="0">
              <a:buNone/>
            </a:pPr>
            <a:r>
              <a:rPr lang="he-IL" b="1" dirty="0"/>
              <a:t> לשטח פנים מינימלי. </a:t>
            </a:r>
          </a:p>
          <a:p>
            <a:pPr marL="0" indent="0">
              <a:buNone/>
            </a:pPr>
            <a:r>
              <a:rPr lang="he-IL" b="1" dirty="0"/>
              <a:t>לכן, נבחין תופעות שונות:</a:t>
            </a:r>
          </a:p>
          <a:p>
            <a:pPr marL="0" indent="0">
              <a:buNone/>
            </a:pPr>
            <a:r>
              <a:rPr lang="he-IL" b="1" dirty="0"/>
              <a:t>טיפת מים בצורת כדור, על עלה.</a:t>
            </a:r>
          </a:p>
        </p:txBody>
      </p:sp>
    </p:spTree>
    <p:extLst>
      <p:ext uri="{BB962C8B-B14F-4D97-AF65-F5344CB8AC3E}">
        <p14:creationId xmlns:p14="http://schemas.microsoft.com/office/powerpoint/2010/main" val="259146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</TotalTime>
  <Words>470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BN Balls</vt:lpstr>
      <vt:lpstr>Calibri</vt:lpstr>
      <vt:lpstr>Calibri Light</vt:lpstr>
      <vt:lpstr>Office Theme</vt:lpstr>
      <vt:lpstr>עם סבון מנקים  ו.... משחקים!</vt:lpstr>
      <vt:lpstr>בואו ננסה ביחד!</vt:lpstr>
      <vt:lpstr>ניקוי ידיים עם סבון  (הסבר ברמה מיקרוסקופית)</vt:lpstr>
      <vt:lpstr>יצירת מיצלות</vt:lpstr>
      <vt:lpstr>איך פועל סבון</vt:lpstr>
      <vt:lpstr>בועת הסבון</vt:lpstr>
      <vt:lpstr>במבט מדעי</vt:lpstr>
      <vt:lpstr>תפקיד הסבון</vt:lpstr>
      <vt:lpstr>עוד על מתח פנים...</vt:lpstr>
      <vt:lpstr>נוזלים אחרים</vt:lpstr>
    </vt:vector>
  </TitlesOfParts>
  <Company>Weizmann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עם סבון מנקים ומשחקים</dc:title>
  <dc:creator>WICC</dc:creator>
  <cp:lastModifiedBy>Shelly Livne</cp:lastModifiedBy>
  <cp:revision>51</cp:revision>
  <dcterms:created xsi:type="dcterms:W3CDTF">2017-09-25T09:14:50Z</dcterms:created>
  <dcterms:modified xsi:type="dcterms:W3CDTF">2025-12-11T15:40:04Z</dcterms:modified>
</cp:coreProperties>
</file>