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986" autoAdjust="0"/>
    <p:restoredTop sz="94629" autoAdjust="0"/>
  </p:normalViewPr>
  <p:slideViewPr>
    <p:cSldViewPr snapToGrid="0">
      <p:cViewPr varScale="1">
        <p:scale>
          <a:sx n="68" d="100"/>
          <a:sy n="68" d="100"/>
        </p:scale>
        <p:origin x="96" y="2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4ECC6429-27DC-4C70-B6E2-D86318BD1E74}" type="datetimeFigureOut">
              <a:rPr lang="he-IL" smtClean="0"/>
              <a:t>כ"ו/כסלו/תשפ"ו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0D3232-55CB-48F6-8BBA-C8CFA42DCBB8}" type="slidenum">
              <a:rPr lang="he-IL" smtClean="0"/>
              <a:t>‹#›</a:t>
            </a:fld>
            <a:endParaRPr lang="he-IL"/>
          </a:p>
        </p:txBody>
      </p:sp>
    </p:spTree>
    <p:extLst>
      <p:ext uri="{BB962C8B-B14F-4D97-AF65-F5344CB8AC3E}">
        <p14:creationId xmlns:p14="http://schemas.microsoft.com/office/powerpoint/2010/main" val="143912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ECC6429-27DC-4C70-B6E2-D86318BD1E74}" type="datetimeFigureOut">
              <a:rPr lang="he-IL" smtClean="0"/>
              <a:t>כ"ו/כסלו/תשפ"ו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0D3232-55CB-48F6-8BBA-C8CFA42DCBB8}" type="slidenum">
              <a:rPr lang="he-IL" smtClean="0"/>
              <a:t>‹#›</a:t>
            </a:fld>
            <a:endParaRPr lang="he-IL"/>
          </a:p>
        </p:txBody>
      </p:sp>
    </p:spTree>
    <p:extLst>
      <p:ext uri="{BB962C8B-B14F-4D97-AF65-F5344CB8AC3E}">
        <p14:creationId xmlns:p14="http://schemas.microsoft.com/office/powerpoint/2010/main" val="214383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ECC6429-27DC-4C70-B6E2-D86318BD1E74}" type="datetimeFigureOut">
              <a:rPr lang="he-IL" smtClean="0"/>
              <a:t>כ"ו/כסלו/תשפ"ו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0D3232-55CB-48F6-8BBA-C8CFA42DCBB8}" type="slidenum">
              <a:rPr lang="he-IL" smtClean="0"/>
              <a:t>‹#›</a:t>
            </a:fld>
            <a:endParaRPr lang="he-IL"/>
          </a:p>
        </p:txBody>
      </p:sp>
    </p:spTree>
    <p:extLst>
      <p:ext uri="{BB962C8B-B14F-4D97-AF65-F5344CB8AC3E}">
        <p14:creationId xmlns:p14="http://schemas.microsoft.com/office/powerpoint/2010/main" val="285910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ECC6429-27DC-4C70-B6E2-D86318BD1E74}" type="datetimeFigureOut">
              <a:rPr lang="he-IL" smtClean="0"/>
              <a:t>כ"ו/כסלו/תשפ"ו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0D3232-55CB-48F6-8BBA-C8CFA42DCBB8}" type="slidenum">
              <a:rPr lang="he-IL" smtClean="0"/>
              <a:t>‹#›</a:t>
            </a:fld>
            <a:endParaRPr lang="he-IL"/>
          </a:p>
        </p:txBody>
      </p:sp>
    </p:spTree>
    <p:extLst>
      <p:ext uri="{BB962C8B-B14F-4D97-AF65-F5344CB8AC3E}">
        <p14:creationId xmlns:p14="http://schemas.microsoft.com/office/powerpoint/2010/main" val="7607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CC6429-27DC-4C70-B6E2-D86318BD1E74}" type="datetimeFigureOut">
              <a:rPr lang="he-IL" smtClean="0"/>
              <a:t>כ"ו/כסלו/תשפ"ו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0D3232-55CB-48F6-8BBA-C8CFA42DCBB8}" type="slidenum">
              <a:rPr lang="he-IL" smtClean="0"/>
              <a:t>‹#›</a:t>
            </a:fld>
            <a:endParaRPr lang="he-IL"/>
          </a:p>
        </p:txBody>
      </p:sp>
    </p:spTree>
    <p:extLst>
      <p:ext uri="{BB962C8B-B14F-4D97-AF65-F5344CB8AC3E}">
        <p14:creationId xmlns:p14="http://schemas.microsoft.com/office/powerpoint/2010/main" val="247937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4ECC6429-27DC-4C70-B6E2-D86318BD1E74}" type="datetimeFigureOut">
              <a:rPr lang="he-IL" smtClean="0"/>
              <a:t>כ"ו/כסלו/תשפ"ו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E0D3232-55CB-48F6-8BBA-C8CFA42DCBB8}" type="slidenum">
              <a:rPr lang="he-IL" smtClean="0"/>
              <a:t>‹#›</a:t>
            </a:fld>
            <a:endParaRPr lang="he-IL"/>
          </a:p>
        </p:txBody>
      </p:sp>
    </p:spTree>
    <p:extLst>
      <p:ext uri="{BB962C8B-B14F-4D97-AF65-F5344CB8AC3E}">
        <p14:creationId xmlns:p14="http://schemas.microsoft.com/office/powerpoint/2010/main" val="283025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ECC6429-27DC-4C70-B6E2-D86318BD1E74}" type="datetimeFigureOut">
              <a:rPr lang="he-IL" smtClean="0"/>
              <a:t>כ"ו/כסלו/תשפ"ו</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4E0D3232-55CB-48F6-8BBA-C8CFA42DCBB8}" type="slidenum">
              <a:rPr lang="he-IL" smtClean="0"/>
              <a:t>‹#›</a:t>
            </a:fld>
            <a:endParaRPr lang="he-IL"/>
          </a:p>
        </p:txBody>
      </p:sp>
    </p:spTree>
    <p:extLst>
      <p:ext uri="{BB962C8B-B14F-4D97-AF65-F5344CB8AC3E}">
        <p14:creationId xmlns:p14="http://schemas.microsoft.com/office/powerpoint/2010/main" val="725498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4ECC6429-27DC-4C70-B6E2-D86318BD1E74}" type="datetimeFigureOut">
              <a:rPr lang="he-IL" smtClean="0"/>
              <a:t>כ"ו/כסלו/תשפ"ו</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4E0D3232-55CB-48F6-8BBA-C8CFA42DCBB8}" type="slidenum">
              <a:rPr lang="he-IL" smtClean="0"/>
              <a:t>‹#›</a:t>
            </a:fld>
            <a:endParaRPr lang="he-IL"/>
          </a:p>
        </p:txBody>
      </p:sp>
    </p:spTree>
    <p:extLst>
      <p:ext uri="{BB962C8B-B14F-4D97-AF65-F5344CB8AC3E}">
        <p14:creationId xmlns:p14="http://schemas.microsoft.com/office/powerpoint/2010/main" val="169255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CC6429-27DC-4C70-B6E2-D86318BD1E74}" type="datetimeFigureOut">
              <a:rPr lang="he-IL" smtClean="0"/>
              <a:t>כ"ו/כסלו/תשפ"ו</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4E0D3232-55CB-48F6-8BBA-C8CFA42DCBB8}" type="slidenum">
              <a:rPr lang="he-IL" smtClean="0"/>
              <a:t>‹#›</a:t>
            </a:fld>
            <a:endParaRPr lang="he-IL"/>
          </a:p>
        </p:txBody>
      </p:sp>
    </p:spTree>
    <p:extLst>
      <p:ext uri="{BB962C8B-B14F-4D97-AF65-F5344CB8AC3E}">
        <p14:creationId xmlns:p14="http://schemas.microsoft.com/office/powerpoint/2010/main" val="1351202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CC6429-27DC-4C70-B6E2-D86318BD1E74}" type="datetimeFigureOut">
              <a:rPr lang="he-IL" smtClean="0"/>
              <a:t>כ"ו/כסלו/תשפ"ו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E0D3232-55CB-48F6-8BBA-C8CFA42DCBB8}" type="slidenum">
              <a:rPr lang="he-IL" smtClean="0"/>
              <a:t>‹#›</a:t>
            </a:fld>
            <a:endParaRPr lang="he-IL"/>
          </a:p>
        </p:txBody>
      </p:sp>
    </p:spTree>
    <p:extLst>
      <p:ext uri="{BB962C8B-B14F-4D97-AF65-F5344CB8AC3E}">
        <p14:creationId xmlns:p14="http://schemas.microsoft.com/office/powerpoint/2010/main" val="234594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CC6429-27DC-4C70-B6E2-D86318BD1E74}" type="datetimeFigureOut">
              <a:rPr lang="he-IL" smtClean="0"/>
              <a:t>כ"ו/כסלו/תשפ"ו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E0D3232-55CB-48F6-8BBA-C8CFA42DCBB8}" type="slidenum">
              <a:rPr lang="he-IL" smtClean="0"/>
              <a:t>‹#›</a:t>
            </a:fld>
            <a:endParaRPr lang="he-IL"/>
          </a:p>
        </p:txBody>
      </p:sp>
    </p:spTree>
    <p:extLst>
      <p:ext uri="{BB962C8B-B14F-4D97-AF65-F5344CB8AC3E}">
        <p14:creationId xmlns:p14="http://schemas.microsoft.com/office/powerpoint/2010/main" val="2808205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CC6429-27DC-4C70-B6E2-D86318BD1E74}" type="datetimeFigureOut">
              <a:rPr lang="he-IL" smtClean="0"/>
              <a:t>כ"ו/כסלו/תשפ"ו</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E0D3232-55CB-48F6-8BBA-C8CFA42DCBB8}" type="slidenum">
              <a:rPr lang="he-IL" smtClean="0"/>
              <a:t>‹#›</a:t>
            </a:fld>
            <a:endParaRPr lang="he-IL"/>
          </a:p>
        </p:txBody>
      </p:sp>
    </p:spTree>
    <p:extLst>
      <p:ext uri="{BB962C8B-B14F-4D97-AF65-F5344CB8AC3E}">
        <p14:creationId xmlns:p14="http://schemas.microsoft.com/office/powerpoint/2010/main" val="600645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EP_fgp7zYK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8300" y="1892300"/>
            <a:ext cx="5617641" cy="3738285"/>
          </a:xfrm>
          <a:prstGeom prst="rect">
            <a:avLst/>
          </a:prstGeom>
        </p:spPr>
      </p:pic>
      <p:sp>
        <p:nvSpPr>
          <p:cNvPr id="2" name="כותרת 1"/>
          <p:cNvSpPr>
            <a:spLocks noGrp="1"/>
          </p:cNvSpPr>
          <p:nvPr>
            <p:ph type="ctrTitle"/>
          </p:nvPr>
        </p:nvSpPr>
        <p:spPr/>
        <p:txBody>
          <a:bodyPr/>
          <a:lstStyle/>
          <a:p>
            <a:r>
              <a:rPr lang="he-IL" dirty="0">
                <a:solidFill>
                  <a:srgbClr val="002060"/>
                </a:solidFill>
              </a:rPr>
              <a:t>כימיה מתוקה</a:t>
            </a:r>
          </a:p>
        </p:txBody>
      </p:sp>
      <p:sp>
        <p:nvSpPr>
          <p:cNvPr id="3" name="כותרת משנה 2"/>
          <p:cNvSpPr>
            <a:spLocks noGrp="1"/>
          </p:cNvSpPr>
          <p:nvPr>
            <p:ph type="subTitle" idx="1"/>
          </p:nvPr>
        </p:nvSpPr>
        <p:spPr/>
        <p:txBody>
          <a:bodyPr>
            <a:normAutofit/>
          </a:bodyPr>
          <a:lstStyle/>
          <a:p>
            <a:r>
              <a:rPr lang="he-IL" sz="2400" b="1" dirty="0">
                <a:solidFill>
                  <a:srgbClr val="FF0000"/>
                </a:solidFill>
              </a:rPr>
              <a:t>סוכר</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3846">
            <a:off x="554036" y="410405"/>
            <a:ext cx="2143125" cy="2143125"/>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564029">
            <a:off x="9595904" y="4040842"/>
            <a:ext cx="2143125" cy="2143125"/>
          </a:xfrm>
          <a:prstGeom prst="rect">
            <a:avLst/>
          </a:prstGeom>
        </p:spPr>
      </p:pic>
    </p:spTree>
    <p:extLst>
      <p:ext uri="{BB962C8B-B14F-4D97-AF65-F5344CB8AC3E}">
        <p14:creationId xmlns:p14="http://schemas.microsoft.com/office/powerpoint/2010/main" val="401244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תמיסת סוכר</a:t>
            </a:r>
          </a:p>
        </p:txBody>
      </p:sp>
      <p:pic>
        <p:nvPicPr>
          <p:cNvPr id="4" name="מציין מיקום תוכן 3" descr="עקומת מסיסות של סוכר"/>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9957" y="1027331"/>
            <a:ext cx="5364922" cy="4822783"/>
          </a:xfrm>
        </p:spPr>
      </p:pic>
    </p:spTree>
    <p:extLst>
      <p:ext uri="{BB962C8B-B14F-4D97-AF65-F5344CB8AC3E}">
        <p14:creationId xmlns:p14="http://schemas.microsoft.com/office/powerpoint/2010/main" val="252568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סוכר- מה אנחנו יודעים עליו?</a:t>
            </a:r>
          </a:p>
        </p:txBody>
      </p:sp>
      <p:sp>
        <p:nvSpPr>
          <p:cNvPr id="3" name="מציין מיקום תוכן 2"/>
          <p:cNvSpPr>
            <a:spLocks noGrp="1"/>
          </p:cNvSpPr>
          <p:nvPr>
            <p:ph idx="1"/>
          </p:nvPr>
        </p:nvSpPr>
        <p:spPr/>
        <p:txBody>
          <a:bodyPr>
            <a:normAutofit fontScale="92500" lnSpcReduction="10000"/>
          </a:bodyPr>
          <a:lstStyle/>
          <a:p>
            <a:pPr algn="r" rtl="1"/>
            <a:r>
              <a:rPr lang="he-IL" sz="2800" dirty="0"/>
              <a:t>בוית בגינאה החדשה במאה ה-8 לפנה"ס ומשם לאינדונזיה סין והודו. עדויות ליצור סוכר מהמאה ה-4 </a:t>
            </a:r>
            <a:r>
              <a:rPr lang="he-IL" sz="2800" dirty="0" err="1"/>
              <a:t>לפנה"ס.במאה</a:t>
            </a:r>
            <a:r>
              <a:rPr lang="he-IL" sz="2800" dirty="0"/>
              <a:t> ה- 11 גילו את קני הסוכר בסיציליה </a:t>
            </a:r>
          </a:p>
          <a:p>
            <a:pPr algn="r" rtl="1"/>
            <a:r>
              <a:rPr lang="he-IL" sz="2800" dirty="0"/>
              <a:t>התפשט לארצות אירופה ונמצאו דרכים קלות יותר לייצור. שימש כתבלין או תרופה. </a:t>
            </a:r>
          </a:p>
          <a:p>
            <a:pPr algn="r" rtl="1"/>
            <a:r>
              <a:rPr lang="he-IL" sz="2800" dirty="0"/>
              <a:t>במאות ה- 15-6 גדל הסחר בקני הסוכר לאחר גידולם באיים באוקיינוס האטלנטי. </a:t>
            </a:r>
          </a:p>
          <a:p>
            <a:pPr algn="r" rtl="1"/>
            <a:r>
              <a:rPr lang="he-IL" sz="2800" dirty="0"/>
              <a:t>הסוכר הובא לארצות אמריקה על ידי קולומבוס במאה ה- 15 מחירו ירד והתאפשר גם לשכבות עניות לצרוך אותו. </a:t>
            </a:r>
          </a:p>
          <a:p>
            <a:pPr algn="r" rtl="1"/>
            <a:endParaRPr lang="he-IL" dirty="0"/>
          </a:p>
          <a:p>
            <a:pPr algn="r" rtl="1"/>
            <a:r>
              <a:rPr lang="he-IL" b="1" dirty="0">
                <a:solidFill>
                  <a:srgbClr val="FF0000"/>
                </a:solidFill>
                <a:effectLst>
                  <a:outerShdw blurRad="38100" dist="38100" dir="2700000" algn="tl">
                    <a:srgbClr val="000000">
                      <a:alpha val="43137"/>
                    </a:srgbClr>
                  </a:outerShdw>
                </a:effectLst>
              </a:rPr>
              <a:t>הפקת סוכר מקנה סוכר </a:t>
            </a:r>
          </a:p>
          <a:p>
            <a:pPr marL="0" indent="0" algn="r" rtl="1">
              <a:buNone/>
            </a:pPr>
            <a:r>
              <a:rPr lang="en-US" dirty="0">
                <a:hlinkClick r:id="rId2"/>
              </a:rPr>
              <a:t>https://www.youtube.com/watch?v=EP_fgp7zYKk</a:t>
            </a:r>
            <a:endParaRPr lang="he-IL" dirty="0"/>
          </a:p>
          <a:p>
            <a:pPr algn="r" rtl="1"/>
            <a:endParaRPr lang="he-IL" dirty="0"/>
          </a:p>
        </p:txBody>
      </p:sp>
    </p:spTree>
    <p:extLst>
      <p:ext uri="{BB962C8B-B14F-4D97-AF65-F5344CB8AC3E}">
        <p14:creationId xmlns:p14="http://schemas.microsoft.com/office/powerpoint/2010/main" val="20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סוכר הוא חומר נהדר! </a:t>
            </a:r>
          </a:p>
        </p:txBody>
      </p:sp>
      <p:sp>
        <p:nvSpPr>
          <p:cNvPr id="3" name="Content Placeholder 2"/>
          <p:cNvSpPr>
            <a:spLocks noGrp="1"/>
          </p:cNvSpPr>
          <p:nvPr>
            <p:ph idx="1"/>
          </p:nvPr>
        </p:nvSpPr>
        <p:spPr/>
        <p:txBody>
          <a:bodyPr/>
          <a:lstStyle/>
          <a:p>
            <a:r>
              <a:rPr lang="he-IL" dirty="0"/>
              <a:t>בניגוד לחלבונים ששוקעים ועוברים </a:t>
            </a:r>
            <a:r>
              <a:rPr lang="he-IL" dirty="0" err="1"/>
              <a:t>דנטורציה</a:t>
            </a:r>
            <a:r>
              <a:rPr lang="he-IL" dirty="0"/>
              <a:t>, בניגוד לשומנים שמתחמצנים ומתקלקלים, בניגוד לעמילן המתפרק למולקולות קטנות</a:t>
            </a:r>
          </a:p>
          <a:p>
            <a:r>
              <a:rPr lang="he-IL" sz="2800" dirty="0">
                <a:solidFill>
                  <a:srgbClr val="FF0000"/>
                </a:solidFill>
              </a:rPr>
              <a:t>מולקולות הסוכר הקטנות הן יציבות. </a:t>
            </a:r>
          </a:p>
          <a:p>
            <a:r>
              <a:rPr lang="he-IL" dirty="0"/>
              <a:t>החומר מתמוסס בקלות במים, מחזיק מעמד ברתיחה, ולאחר חימום מספיק ממושך המולקולות מתחברות אחת לשנייה ויוצרות גבישים. </a:t>
            </a:r>
          </a:p>
        </p:txBody>
      </p:sp>
    </p:spTree>
    <p:extLst>
      <p:ext uri="{BB962C8B-B14F-4D97-AF65-F5344CB8AC3E}">
        <p14:creationId xmlns:p14="http://schemas.microsoft.com/office/powerpoint/2010/main" val="1650022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התנהגות תמיסה רוויה של סוכר</a:t>
            </a:r>
          </a:p>
        </p:txBody>
      </p:sp>
      <p:sp>
        <p:nvSpPr>
          <p:cNvPr id="3" name="מציין מיקום תוכן 2"/>
          <p:cNvSpPr>
            <a:spLocks noGrp="1"/>
          </p:cNvSpPr>
          <p:nvPr>
            <p:ph idx="1"/>
          </p:nvPr>
        </p:nvSpPr>
        <p:spPr/>
        <p:txBody>
          <a:bodyPr/>
          <a:lstStyle/>
          <a:p>
            <a:pPr marL="0" indent="0" algn="r" rtl="1">
              <a:buNone/>
            </a:pPr>
            <a:r>
              <a:rPr lang="he-IL" dirty="0"/>
              <a:t>הכינו תמיסה בנפח התמיסה 250 מ"ל </a:t>
            </a:r>
          </a:p>
          <a:p>
            <a:pPr marL="0" indent="0" algn="r" rtl="1">
              <a:buNone/>
            </a:pPr>
            <a:r>
              <a:rPr lang="he-IL" dirty="0"/>
              <a:t>מסת הסוכר 500 גרם </a:t>
            </a:r>
          </a:p>
          <a:p>
            <a:pPr marL="0" indent="0" algn="r" rtl="1">
              <a:buNone/>
            </a:pPr>
            <a:r>
              <a:rPr lang="he-IL" dirty="0"/>
              <a:t>חממו את התמיסה</a:t>
            </a:r>
          </a:p>
          <a:p>
            <a:pPr marL="0" indent="0" algn="r" rtl="1">
              <a:buNone/>
            </a:pPr>
            <a:r>
              <a:rPr lang="he-IL" dirty="0">
                <a:solidFill>
                  <a:srgbClr val="FF0000"/>
                </a:solidFill>
              </a:rPr>
              <a:t>בטמפרטורות שונות </a:t>
            </a:r>
            <a:r>
              <a:rPr lang="he-IL" dirty="0"/>
              <a:t>וקררו את הסוכר באוויר או על צלחת פטרי.</a:t>
            </a:r>
          </a:p>
          <a:p>
            <a:pPr marL="0" indent="0" algn="r" rtl="1">
              <a:buNone/>
            </a:pPr>
            <a:r>
              <a:rPr lang="he-IL" dirty="0"/>
              <a:t>הסוכר יקבל צורות שונות בדרך לגיבושו. </a:t>
            </a:r>
          </a:p>
          <a:p>
            <a:pPr marL="0" indent="0" algn="r" rtl="1">
              <a:buNone/>
            </a:pPr>
            <a:endParaRPr lang="he-IL" dirty="0"/>
          </a:p>
        </p:txBody>
      </p:sp>
    </p:spTree>
    <p:extLst>
      <p:ext uri="{BB962C8B-B14F-4D97-AF65-F5344CB8AC3E}">
        <p14:creationId xmlns:p14="http://schemas.microsoft.com/office/powerpoint/2010/main" val="553909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התנהגות תמיסה רוויה של סוכר - המשך</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2855863"/>
              </p:ext>
            </p:extLst>
          </p:nvPr>
        </p:nvGraphicFramePr>
        <p:xfrm>
          <a:off x="1095288" y="1832292"/>
          <a:ext cx="10001424" cy="3016287"/>
        </p:xfrm>
        <a:graphic>
          <a:graphicData uri="http://schemas.openxmlformats.org/drawingml/2006/table">
            <a:tbl>
              <a:tblPr rtl="1" firstRow="1" bandRow="1">
                <a:tableStyleId>{5C22544A-7EE6-4342-B048-85BDC9FD1C3A}</a:tableStyleId>
              </a:tblPr>
              <a:tblGrid>
                <a:gridCol w="3333808">
                  <a:extLst>
                    <a:ext uri="{9D8B030D-6E8A-4147-A177-3AD203B41FA5}">
                      <a16:colId xmlns:a16="http://schemas.microsoft.com/office/drawing/2014/main" val="1359684588"/>
                    </a:ext>
                  </a:extLst>
                </a:gridCol>
                <a:gridCol w="3333808">
                  <a:extLst>
                    <a:ext uri="{9D8B030D-6E8A-4147-A177-3AD203B41FA5}">
                      <a16:colId xmlns:a16="http://schemas.microsoft.com/office/drawing/2014/main" val="894929127"/>
                    </a:ext>
                  </a:extLst>
                </a:gridCol>
                <a:gridCol w="3333808">
                  <a:extLst>
                    <a:ext uri="{9D8B030D-6E8A-4147-A177-3AD203B41FA5}">
                      <a16:colId xmlns:a16="http://schemas.microsoft.com/office/drawing/2014/main" val="122169245"/>
                    </a:ext>
                  </a:extLst>
                </a:gridCol>
              </a:tblGrid>
              <a:tr h="673851">
                <a:tc>
                  <a:txBody>
                    <a:bodyPr/>
                    <a:lstStyle/>
                    <a:p>
                      <a:pPr rtl="1"/>
                      <a:r>
                        <a:rPr lang="he-IL" dirty="0">
                          <a:solidFill>
                            <a:srgbClr val="002060"/>
                          </a:solidFill>
                        </a:rPr>
                        <a:t>התנהגות התמיסה במים קרים</a:t>
                      </a:r>
                    </a:p>
                  </a:txBody>
                  <a:tcPr/>
                </a:tc>
                <a:tc>
                  <a:txBody>
                    <a:bodyPr/>
                    <a:lstStyle/>
                    <a:p>
                      <a:pPr rtl="1"/>
                      <a:r>
                        <a:rPr lang="he-IL" dirty="0">
                          <a:solidFill>
                            <a:srgbClr val="002060"/>
                          </a:solidFill>
                        </a:rPr>
                        <a:t>טמפרטורת הרתיחה של התמיסה   </a:t>
                      </a:r>
                      <a:r>
                        <a:rPr lang="en-US" dirty="0">
                          <a:solidFill>
                            <a:srgbClr val="002060"/>
                          </a:solidFill>
                        </a:rPr>
                        <a:t>°C</a:t>
                      </a:r>
                      <a:endParaRPr lang="he-IL" dirty="0">
                        <a:solidFill>
                          <a:srgbClr val="002060"/>
                        </a:solidFill>
                      </a:endParaRPr>
                    </a:p>
                  </a:txBody>
                  <a:tcPr/>
                </a:tc>
                <a:tc>
                  <a:txBody>
                    <a:bodyPr/>
                    <a:lstStyle/>
                    <a:p>
                      <a:pPr rtl="1"/>
                      <a:r>
                        <a:rPr lang="he-IL" dirty="0">
                          <a:solidFill>
                            <a:srgbClr val="002060"/>
                          </a:solidFill>
                        </a:rPr>
                        <a:t>ייצור של....</a:t>
                      </a:r>
                    </a:p>
                  </a:txBody>
                  <a:tcPr/>
                </a:tc>
                <a:extLst>
                  <a:ext uri="{0D108BD9-81ED-4DB2-BD59-A6C34878D82A}">
                    <a16:rowId xmlns:a16="http://schemas.microsoft.com/office/drawing/2014/main" val="1147702097"/>
                  </a:ext>
                </a:extLst>
              </a:tr>
              <a:tr h="390406">
                <a:tc>
                  <a:txBody>
                    <a:bodyPr/>
                    <a:lstStyle/>
                    <a:p>
                      <a:pPr rtl="1"/>
                      <a:r>
                        <a:rPr lang="he-IL" dirty="0"/>
                        <a:t>חוטים</a:t>
                      </a:r>
                    </a:p>
                  </a:txBody>
                  <a:tcPr/>
                </a:tc>
                <a:tc>
                  <a:txBody>
                    <a:bodyPr/>
                    <a:lstStyle/>
                    <a:p>
                      <a:pPr rtl="1"/>
                      <a:r>
                        <a:rPr lang="en-US" dirty="0"/>
                        <a:t>102-113</a:t>
                      </a:r>
                      <a:endParaRPr lang="he-IL" dirty="0"/>
                    </a:p>
                  </a:txBody>
                  <a:tcPr/>
                </a:tc>
                <a:tc>
                  <a:txBody>
                    <a:bodyPr/>
                    <a:lstStyle/>
                    <a:p>
                      <a:pPr rtl="1"/>
                      <a:r>
                        <a:rPr lang="he-IL" dirty="0"/>
                        <a:t>סירופ</a:t>
                      </a:r>
                    </a:p>
                  </a:txBody>
                  <a:tcPr/>
                </a:tc>
                <a:extLst>
                  <a:ext uri="{0D108BD9-81ED-4DB2-BD59-A6C34878D82A}">
                    <a16:rowId xmlns:a16="http://schemas.microsoft.com/office/drawing/2014/main" val="1891699408"/>
                  </a:ext>
                </a:extLst>
              </a:tr>
              <a:tr h="390406">
                <a:tc>
                  <a:txBody>
                    <a:bodyPr/>
                    <a:lstStyle/>
                    <a:p>
                      <a:pPr rtl="1"/>
                      <a:r>
                        <a:rPr lang="he-IL" dirty="0"/>
                        <a:t>כדור רך</a:t>
                      </a:r>
                    </a:p>
                  </a:txBody>
                  <a:tcPr/>
                </a:tc>
                <a:tc>
                  <a:txBody>
                    <a:bodyPr/>
                    <a:lstStyle/>
                    <a:p>
                      <a:pPr rtl="1"/>
                      <a:r>
                        <a:rPr lang="he-IL" dirty="0"/>
                        <a:t>113-116</a:t>
                      </a:r>
                    </a:p>
                  </a:txBody>
                  <a:tcPr/>
                </a:tc>
                <a:tc>
                  <a:txBody>
                    <a:bodyPr/>
                    <a:lstStyle/>
                    <a:p>
                      <a:pPr rtl="1"/>
                      <a:r>
                        <a:rPr lang="he-IL" dirty="0"/>
                        <a:t>סוכריות גומי</a:t>
                      </a:r>
                    </a:p>
                  </a:txBody>
                  <a:tcPr/>
                </a:tc>
                <a:extLst>
                  <a:ext uri="{0D108BD9-81ED-4DB2-BD59-A6C34878D82A}">
                    <a16:rowId xmlns:a16="http://schemas.microsoft.com/office/drawing/2014/main" val="328351980"/>
                  </a:ext>
                </a:extLst>
              </a:tr>
              <a:tr h="390406">
                <a:tc>
                  <a:txBody>
                    <a:bodyPr/>
                    <a:lstStyle/>
                    <a:p>
                      <a:pPr rtl="1"/>
                      <a:r>
                        <a:rPr lang="he-IL" dirty="0"/>
                        <a:t>כדור</a:t>
                      </a:r>
                      <a:r>
                        <a:rPr lang="he-IL" baseline="0" dirty="0"/>
                        <a:t> קשיח</a:t>
                      </a:r>
                      <a:endParaRPr lang="he-IL" dirty="0"/>
                    </a:p>
                  </a:txBody>
                  <a:tcPr/>
                </a:tc>
                <a:tc>
                  <a:txBody>
                    <a:bodyPr/>
                    <a:lstStyle/>
                    <a:p>
                      <a:pPr rtl="1"/>
                      <a:r>
                        <a:rPr lang="he-IL" dirty="0"/>
                        <a:t>118-121</a:t>
                      </a:r>
                    </a:p>
                  </a:txBody>
                  <a:tcPr/>
                </a:tc>
                <a:tc>
                  <a:txBody>
                    <a:bodyPr/>
                    <a:lstStyle/>
                    <a:p>
                      <a:pPr rtl="1"/>
                      <a:r>
                        <a:rPr lang="he-IL" dirty="0"/>
                        <a:t>סוכריות קרמל</a:t>
                      </a:r>
                    </a:p>
                  </a:txBody>
                  <a:tcPr/>
                </a:tc>
                <a:extLst>
                  <a:ext uri="{0D108BD9-81ED-4DB2-BD59-A6C34878D82A}">
                    <a16:rowId xmlns:a16="http://schemas.microsoft.com/office/drawing/2014/main" val="4243298988"/>
                  </a:ext>
                </a:extLst>
              </a:tr>
              <a:tr h="390406">
                <a:tc>
                  <a:txBody>
                    <a:bodyPr/>
                    <a:lstStyle/>
                    <a:p>
                      <a:pPr rtl="1"/>
                      <a:r>
                        <a:rPr lang="he-IL" dirty="0"/>
                        <a:t>כדור קשה</a:t>
                      </a:r>
                    </a:p>
                  </a:txBody>
                  <a:tcPr/>
                </a:tc>
                <a:tc>
                  <a:txBody>
                    <a:bodyPr/>
                    <a:lstStyle/>
                    <a:p>
                      <a:pPr rtl="1"/>
                      <a:r>
                        <a:rPr lang="he-IL" dirty="0"/>
                        <a:t>121-130</a:t>
                      </a:r>
                    </a:p>
                  </a:txBody>
                  <a:tcPr/>
                </a:tc>
                <a:tc>
                  <a:txBody>
                    <a:bodyPr/>
                    <a:lstStyle/>
                    <a:p>
                      <a:pPr rtl="1"/>
                      <a:r>
                        <a:rPr lang="he-IL" dirty="0"/>
                        <a:t>מרשמלו</a:t>
                      </a:r>
                    </a:p>
                  </a:txBody>
                  <a:tcPr/>
                </a:tc>
                <a:extLst>
                  <a:ext uri="{0D108BD9-81ED-4DB2-BD59-A6C34878D82A}">
                    <a16:rowId xmlns:a16="http://schemas.microsoft.com/office/drawing/2014/main" val="3853945280"/>
                  </a:ext>
                </a:extLst>
              </a:tr>
              <a:tr h="390406">
                <a:tc>
                  <a:txBody>
                    <a:bodyPr/>
                    <a:lstStyle/>
                    <a:p>
                      <a:pPr rtl="1"/>
                      <a:r>
                        <a:rPr lang="he-IL" dirty="0"/>
                        <a:t>סדקים רכים</a:t>
                      </a:r>
                    </a:p>
                  </a:txBody>
                  <a:tcPr/>
                </a:tc>
                <a:tc>
                  <a:txBody>
                    <a:bodyPr/>
                    <a:lstStyle/>
                    <a:p>
                      <a:pPr rtl="1"/>
                      <a:r>
                        <a:rPr lang="he-IL" dirty="0"/>
                        <a:t>132-143</a:t>
                      </a:r>
                    </a:p>
                  </a:txBody>
                  <a:tcPr/>
                </a:tc>
                <a:tc>
                  <a:txBody>
                    <a:bodyPr/>
                    <a:lstStyle/>
                    <a:p>
                      <a:pPr rtl="1"/>
                      <a:r>
                        <a:rPr lang="he-IL" dirty="0"/>
                        <a:t>סוכריות פריכות</a:t>
                      </a:r>
                    </a:p>
                  </a:txBody>
                  <a:tcPr/>
                </a:tc>
                <a:extLst>
                  <a:ext uri="{0D108BD9-81ED-4DB2-BD59-A6C34878D82A}">
                    <a16:rowId xmlns:a16="http://schemas.microsoft.com/office/drawing/2014/main" val="4116038600"/>
                  </a:ext>
                </a:extLst>
              </a:tr>
              <a:tr h="390406">
                <a:tc>
                  <a:txBody>
                    <a:bodyPr/>
                    <a:lstStyle/>
                    <a:p>
                      <a:pPr rtl="1"/>
                      <a:r>
                        <a:rPr lang="he-IL" dirty="0"/>
                        <a:t>סדקים קשים</a:t>
                      </a:r>
                    </a:p>
                  </a:txBody>
                  <a:tcPr/>
                </a:tc>
                <a:tc>
                  <a:txBody>
                    <a:bodyPr/>
                    <a:lstStyle/>
                    <a:p>
                      <a:pPr rtl="1"/>
                      <a:r>
                        <a:rPr lang="he-IL" dirty="0"/>
                        <a:t>149-154</a:t>
                      </a:r>
                    </a:p>
                  </a:txBody>
                  <a:tcPr/>
                </a:tc>
                <a:tc>
                  <a:txBody>
                    <a:bodyPr/>
                    <a:lstStyle/>
                    <a:p>
                      <a:pPr rtl="1"/>
                      <a:r>
                        <a:rPr lang="he-IL" dirty="0"/>
                        <a:t>סוכריות קשות</a:t>
                      </a:r>
                    </a:p>
                  </a:txBody>
                  <a:tcPr/>
                </a:tc>
                <a:extLst>
                  <a:ext uri="{0D108BD9-81ED-4DB2-BD59-A6C34878D82A}">
                    <a16:rowId xmlns:a16="http://schemas.microsoft.com/office/drawing/2014/main" val="9041802"/>
                  </a:ext>
                </a:extLst>
              </a:tr>
            </a:tbl>
          </a:graphicData>
        </a:graphic>
      </p:graphicFrame>
      <p:sp>
        <p:nvSpPr>
          <p:cNvPr id="5" name="TextBox 4"/>
          <p:cNvSpPr txBox="1"/>
          <p:nvPr/>
        </p:nvSpPr>
        <p:spPr>
          <a:xfrm>
            <a:off x="1171402" y="5025708"/>
            <a:ext cx="9925310" cy="1200329"/>
          </a:xfrm>
          <a:prstGeom prst="rect">
            <a:avLst/>
          </a:prstGeom>
          <a:noFill/>
        </p:spPr>
        <p:txBody>
          <a:bodyPr wrap="square" rtlCol="1">
            <a:spAutoFit/>
          </a:bodyPr>
          <a:lstStyle/>
          <a:p>
            <a:pPr algn="r" rtl="1"/>
            <a:r>
              <a:rPr lang="he-IL" dirty="0"/>
              <a:t>בעת חימום התמיסה האנרגיה המושקעת גורמת לאידוי המים ולא רק לחימום התמיסה ולכן הטמפרטורה עולה באיטיות. לאחר שריכוז הסוכר הגיע ל 80% יש כל כך מעט מים שהטמפרטורה והרתיחה של הסוכר עולים בקצב מהיר. </a:t>
            </a:r>
          </a:p>
          <a:p>
            <a:pPr algn="r" rtl="1"/>
            <a:r>
              <a:rPr lang="he-IL" dirty="0"/>
              <a:t>כאשר מתקרבים לריכוז של 100% הטמפרטורה עולה מהר ובקלות הסוכר ייחרך ויהפוך צהוב. </a:t>
            </a:r>
          </a:p>
        </p:txBody>
      </p:sp>
    </p:spTree>
    <p:extLst>
      <p:ext uri="{BB962C8B-B14F-4D97-AF65-F5344CB8AC3E}">
        <p14:creationId xmlns:p14="http://schemas.microsoft.com/office/powerpoint/2010/main" val="2473042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0" y="365125"/>
            <a:ext cx="3429000" cy="1325563"/>
          </a:xfrm>
        </p:spPr>
        <p:txBody>
          <a:bodyPr/>
          <a:lstStyle/>
          <a:p>
            <a:pPr algn="ctr"/>
            <a:r>
              <a:rPr lang="he-IL" dirty="0"/>
              <a:t>חוטים</a:t>
            </a:r>
          </a:p>
        </p:txBody>
      </p:sp>
      <p:pic>
        <p:nvPicPr>
          <p:cNvPr id="4" name="Picture 3" descr="&quot;חוט&quot; של סוכר"/>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8749" y="479272"/>
            <a:ext cx="5041962" cy="6162827"/>
          </a:xfrm>
          <a:prstGeom prst="rect">
            <a:avLst/>
          </a:prstGeom>
        </p:spPr>
      </p:pic>
    </p:spTree>
    <p:extLst>
      <p:ext uri="{BB962C8B-B14F-4D97-AF65-F5344CB8AC3E}">
        <p14:creationId xmlns:p14="http://schemas.microsoft.com/office/powerpoint/2010/main" val="3833373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a:t>כדור רך</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8237" y="1930400"/>
            <a:ext cx="4027431" cy="3881437"/>
          </a:xfr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3650" y="1536700"/>
            <a:ext cx="3695700" cy="4927600"/>
          </a:xfrm>
          <a:prstGeom prst="rect">
            <a:avLst/>
          </a:prstGeom>
        </p:spPr>
      </p:pic>
    </p:spTree>
    <p:extLst>
      <p:ext uri="{BB962C8B-B14F-4D97-AF65-F5344CB8AC3E}">
        <p14:creationId xmlns:p14="http://schemas.microsoft.com/office/powerpoint/2010/main" val="4109752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a:t>כדור קשיח</a:t>
            </a:r>
          </a:p>
        </p:txBody>
      </p:sp>
      <p:pic>
        <p:nvPicPr>
          <p:cNvPr id="4" name="Content Placeholder 3" descr="סוכר קשיח בצלחת פטרי"/>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45189" y="1596936"/>
            <a:ext cx="3421657" cy="4562211"/>
          </a:xfrm>
        </p:spPr>
      </p:pic>
    </p:spTree>
    <p:extLst>
      <p:ext uri="{BB962C8B-B14F-4D97-AF65-F5344CB8AC3E}">
        <p14:creationId xmlns:p14="http://schemas.microsoft.com/office/powerpoint/2010/main" val="2919776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a:t>כדור קשה</a:t>
            </a:r>
          </a:p>
        </p:txBody>
      </p:sp>
      <p:pic>
        <p:nvPicPr>
          <p:cNvPr id="4" name="Content Placeholder 3" descr="גבישי סוכר בצלחת פטרי"/>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14145" y="1603992"/>
            <a:ext cx="3497857" cy="4663811"/>
          </a:xfrm>
        </p:spPr>
      </p:pic>
    </p:spTree>
    <p:extLst>
      <p:ext uri="{BB962C8B-B14F-4D97-AF65-F5344CB8AC3E}">
        <p14:creationId xmlns:p14="http://schemas.microsoft.com/office/powerpoint/2010/main" val="1319331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460" y="288925"/>
            <a:ext cx="10515600" cy="1325563"/>
          </a:xfrm>
        </p:spPr>
        <p:txBody>
          <a:bodyPr/>
          <a:lstStyle/>
          <a:p>
            <a:pPr algn="r"/>
            <a:r>
              <a:rPr lang="he-IL" dirty="0"/>
              <a:t>איך נוצרים גבישי סוכר?</a:t>
            </a:r>
          </a:p>
        </p:txBody>
      </p:sp>
      <p:sp>
        <p:nvSpPr>
          <p:cNvPr id="3" name="Content Placeholder 2"/>
          <p:cNvSpPr>
            <a:spLocks noGrp="1"/>
          </p:cNvSpPr>
          <p:nvPr>
            <p:ph idx="1"/>
          </p:nvPr>
        </p:nvSpPr>
        <p:spPr>
          <a:xfrm>
            <a:off x="4984449" y="1488613"/>
            <a:ext cx="6808611" cy="3880773"/>
          </a:xfrm>
        </p:spPr>
        <p:txBody>
          <a:bodyPr/>
          <a:lstStyle/>
          <a:p>
            <a:r>
              <a:rPr lang="he-IL" dirty="0"/>
              <a:t>כאשר תמיסה רוויה בטמפרטורה גבוהה מתחילה להתקרר, התמיסה הופכת להיות רוויה ביתר כלומר היא מכילה (באופן זמני),  יותר סוכר ממה שהיא יכולה להכיל בטמפרטורה הנתונה ואז  כל הפרעה קטנה תגרום ליצירת גבישי סוכר. </a:t>
            </a:r>
          </a:p>
          <a:p>
            <a:r>
              <a:rPr lang="he-IL" dirty="0"/>
              <a:t>גבישי הסוכר יהיו קטנים או גדולים בהתאם לתנאים. דרושים מרכזי גיבוש היכולים להיות גרגר סוכר, בועת אויר או חלקיק אבק. </a:t>
            </a:r>
          </a:p>
          <a:p>
            <a:endParaRPr lang="he-IL" dirty="0"/>
          </a:p>
          <a:p>
            <a:endParaRPr lang="he-IL" dirty="0"/>
          </a:p>
        </p:txBody>
      </p:sp>
      <p:pic>
        <p:nvPicPr>
          <p:cNvPr id="4" name="Picture 3" descr="גבישי סוכר קטנים"/>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940" y="1702254"/>
            <a:ext cx="4343400" cy="3257550"/>
          </a:xfrm>
          <a:prstGeom prst="rect">
            <a:avLst/>
          </a:prstGeom>
        </p:spPr>
      </p:pic>
      <p:sp>
        <p:nvSpPr>
          <p:cNvPr id="5" name="TextBox 4"/>
          <p:cNvSpPr txBox="1"/>
          <p:nvPr/>
        </p:nvSpPr>
        <p:spPr>
          <a:xfrm>
            <a:off x="0" y="5047570"/>
            <a:ext cx="4169832" cy="369332"/>
          </a:xfrm>
          <a:prstGeom prst="rect">
            <a:avLst/>
          </a:prstGeom>
          <a:noFill/>
        </p:spPr>
        <p:txBody>
          <a:bodyPr wrap="square" rtlCol="1">
            <a:spAutoFit/>
          </a:bodyPr>
          <a:lstStyle/>
          <a:p>
            <a:r>
              <a:rPr lang="en-US" dirty="0"/>
              <a:t>On Food and Cooking-H. McGee (2004).</a:t>
            </a:r>
            <a:endParaRPr lang="he-IL" dirty="0"/>
          </a:p>
        </p:txBody>
      </p:sp>
    </p:spTree>
    <p:extLst>
      <p:ext uri="{BB962C8B-B14F-4D97-AF65-F5344CB8AC3E}">
        <p14:creationId xmlns:p14="http://schemas.microsoft.com/office/powerpoint/2010/main" val="2951734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הנושא: הוא מסיסות </a:t>
            </a:r>
          </a:p>
        </p:txBody>
      </p:sp>
      <p:sp>
        <p:nvSpPr>
          <p:cNvPr id="3" name="מציין מיקום תוכן 2"/>
          <p:cNvSpPr>
            <a:spLocks noGrp="1"/>
          </p:cNvSpPr>
          <p:nvPr>
            <p:ph idx="1"/>
          </p:nvPr>
        </p:nvSpPr>
        <p:spPr/>
        <p:txBody>
          <a:bodyPr/>
          <a:lstStyle/>
          <a:p>
            <a:pPr algn="r" rtl="1"/>
            <a:r>
              <a:rPr lang="he-IL" dirty="0"/>
              <a:t>הגדרה</a:t>
            </a:r>
          </a:p>
          <a:p>
            <a:pPr algn="r" rtl="1"/>
            <a:r>
              <a:rPr lang="he-IL" dirty="0"/>
              <a:t>דוגמאות</a:t>
            </a:r>
          </a:p>
          <a:p>
            <a:pPr algn="r" rtl="1"/>
            <a:r>
              <a:rPr lang="he-IL" dirty="0"/>
              <a:t>חישובים</a:t>
            </a:r>
          </a:p>
          <a:p>
            <a:pPr algn="r" rtl="1"/>
            <a:r>
              <a:rPr lang="he-IL" dirty="0"/>
              <a:t>ניסויים</a:t>
            </a:r>
          </a:p>
        </p:txBody>
      </p:sp>
    </p:spTree>
    <p:extLst>
      <p:ext uri="{BB962C8B-B14F-4D97-AF65-F5344CB8AC3E}">
        <p14:creationId xmlns:p14="http://schemas.microsoft.com/office/powerpoint/2010/main" val="3694927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התנהגות של תמיסת סוכר רוויה בחימום</a:t>
            </a:r>
          </a:p>
        </p:txBody>
      </p:sp>
      <p:sp>
        <p:nvSpPr>
          <p:cNvPr id="3" name="TextBox 2"/>
          <p:cNvSpPr txBox="1"/>
          <p:nvPr/>
        </p:nvSpPr>
        <p:spPr>
          <a:xfrm>
            <a:off x="1427842" y="4742543"/>
            <a:ext cx="7988300" cy="369332"/>
          </a:xfrm>
          <a:prstGeom prst="rect">
            <a:avLst/>
          </a:prstGeom>
          <a:noFill/>
        </p:spPr>
        <p:txBody>
          <a:bodyPr wrap="square" rtlCol="1">
            <a:spAutoFit/>
          </a:bodyPr>
          <a:lstStyle/>
          <a:p>
            <a:pPr algn="r" rtl="1"/>
            <a:r>
              <a:rPr lang="he-IL" dirty="0"/>
              <a:t>מד טמפרטורה של תמיסת סוכר, כדור רך</a:t>
            </a:r>
            <a:r>
              <a:rPr lang="en-US" dirty="0"/>
              <a:t>,</a:t>
            </a:r>
            <a:r>
              <a:rPr lang="he-IL" dirty="0"/>
              <a:t> סיבים דמויי זכוכית</a:t>
            </a:r>
          </a:p>
        </p:txBody>
      </p:sp>
      <p:pic>
        <p:nvPicPr>
          <p:cNvPr id="4" name="מציין מיקום תוכן 3">
            <a:extLst>
              <a:ext uri="{C183D7F6-B498-43B3-948B-1728B52AA6E4}">
                <adec:decorative xmlns:adec="http://schemas.microsoft.com/office/drawing/2017/decorative" val="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2574" y="1470581"/>
            <a:ext cx="2207676" cy="2943569"/>
          </a:xfrm>
        </p:spPr>
      </p:pic>
      <p:pic>
        <p:nvPicPr>
          <p:cNvPr id="5" name="תמונה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8128" y="1470581"/>
            <a:ext cx="3924758" cy="2943569"/>
          </a:xfrm>
          <a:prstGeom prst="rect">
            <a:avLst/>
          </a:prstGeom>
        </p:spPr>
      </p:pic>
      <p:pic>
        <p:nvPicPr>
          <p:cNvPr id="6" name="תמונה 5">
            <a:extLst>
              <a:ext uri="{C183D7F6-B498-43B3-948B-1728B52AA6E4}">
                <adec:decorative xmlns:adec="http://schemas.microsoft.com/office/drawing/2017/decorative" val="1"/>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54000"/>
                    </a14:imgEffect>
                  </a14:imgLayer>
                </a14:imgProps>
              </a:ext>
              <a:ext uri="{28A0092B-C50C-407E-A947-70E740481C1C}">
                <a14:useLocalDpi xmlns:a14="http://schemas.microsoft.com/office/drawing/2010/main" val="0"/>
              </a:ext>
            </a:extLst>
          </a:blip>
          <a:stretch>
            <a:fillRect/>
          </a:stretch>
        </p:blipFill>
        <p:spPr>
          <a:xfrm>
            <a:off x="8298797" y="1561068"/>
            <a:ext cx="3419377" cy="4559169"/>
          </a:xfrm>
          <a:prstGeom prst="rect">
            <a:avLst/>
          </a:prstGeom>
        </p:spPr>
      </p:pic>
    </p:spTree>
    <p:extLst>
      <p:ext uri="{BB962C8B-B14F-4D97-AF65-F5344CB8AC3E}">
        <p14:creationId xmlns:p14="http://schemas.microsoft.com/office/powerpoint/2010/main" val="1941579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הכנת סוכריה על מקל</a:t>
            </a:r>
          </a:p>
        </p:txBody>
      </p:sp>
      <p:pic>
        <p:nvPicPr>
          <p:cNvPr id="4" name="מציין מיקום תוכן 3">
            <a:extLst>
              <a:ext uri="{C183D7F6-B498-43B3-948B-1728B52AA6E4}">
                <adec:decorative xmlns:adec="http://schemas.microsoft.com/office/drawing/2017/decorative" val="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72926" y="4300569"/>
            <a:ext cx="2923074" cy="2192306"/>
          </a:xfrm>
        </p:spPr>
      </p:pic>
      <p:sp>
        <p:nvSpPr>
          <p:cNvPr id="5" name="TextBox 4"/>
          <p:cNvSpPr txBox="1"/>
          <p:nvPr/>
        </p:nvSpPr>
        <p:spPr>
          <a:xfrm>
            <a:off x="6344355" y="1411112"/>
            <a:ext cx="4921955" cy="4524315"/>
          </a:xfrm>
          <a:prstGeom prst="rect">
            <a:avLst/>
          </a:prstGeom>
          <a:noFill/>
        </p:spPr>
        <p:txBody>
          <a:bodyPr wrap="square" rtlCol="1">
            <a:spAutoFit/>
          </a:bodyPr>
          <a:lstStyle/>
          <a:p>
            <a:pPr algn="r"/>
            <a:endParaRPr lang="he-IL" dirty="0"/>
          </a:p>
          <a:p>
            <a:pPr algn="r"/>
            <a:r>
              <a:rPr lang="he-IL" dirty="0"/>
              <a:t>המיסו 2 כוסות סוכר ב1 כוס מים.</a:t>
            </a:r>
          </a:p>
          <a:p>
            <a:pPr algn="r"/>
            <a:r>
              <a:rPr lang="he-IL" dirty="0"/>
              <a:t>חממו את התמיסה</a:t>
            </a:r>
          </a:p>
          <a:p>
            <a:pPr algn="r" rtl="1"/>
            <a:r>
              <a:rPr lang="he-IL" dirty="0"/>
              <a:t>לאחר הגעה ל -105</a:t>
            </a:r>
            <a:r>
              <a:rPr lang="en-US" dirty="0"/>
              <a:t>  </a:t>
            </a:r>
            <a:r>
              <a:rPr lang="he-IL" dirty="0"/>
              <a:t>מעלות צלזיוס הכניסו מקל הטבול בסירופ ובכמה גרגרי סוכר.</a:t>
            </a:r>
          </a:p>
          <a:p>
            <a:pPr algn="r" rtl="1"/>
            <a:r>
              <a:rPr lang="he-IL" dirty="0"/>
              <a:t>חברו עם אטב כך שלא יגע בקרקעית.</a:t>
            </a:r>
          </a:p>
          <a:p>
            <a:pPr algn="r" rtl="1"/>
            <a:r>
              <a:rPr lang="he-IL" dirty="0"/>
              <a:t>הניחו למשך שבוע. </a:t>
            </a:r>
          </a:p>
          <a:p>
            <a:pPr algn="r" rtl="1"/>
            <a:endParaRPr lang="he-IL" dirty="0"/>
          </a:p>
          <a:p>
            <a:pPr algn="r" rtl="1"/>
            <a:endParaRPr lang="he-IL" dirty="0"/>
          </a:p>
          <a:p>
            <a:pPr algn="r" rtl="1"/>
            <a:endParaRPr lang="he-IL" dirty="0"/>
          </a:p>
          <a:p>
            <a:pPr algn="r" rtl="1"/>
            <a:endParaRPr lang="he-IL" dirty="0"/>
          </a:p>
          <a:p>
            <a:pPr algn="r" rtl="1"/>
            <a:endParaRPr lang="he-IL" dirty="0"/>
          </a:p>
          <a:p>
            <a:pPr algn="r" rtl="1"/>
            <a:endParaRPr lang="he-IL" dirty="0"/>
          </a:p>
          <a:p>
            <a:pPr algn="r" rtl="1"/>
            <a:r>
              <a:rPr lang="he-IL" dirty="0">
                <a:solidFill>
                  <a:srgbClr val="002060"/>
                </a:solidFill>
              </a:rPr>
              <a:t>בתמונה משמאל רואים את המקל ברגע החיבור ואת הסוכריה מתחילה לצמוח </a:t>
            </a:r>
            <a:r>
              <a:rPr lang="he-IL" dirty="0">
                <a:solidFill>
                  <a:srgbClr val="FF0000"/>
                </a:solidFill>
              </a:rPr>
              <a:t>לאחר יומיים</a:t>
            </a:r>
            <a:r>
              <a:rPr lang="he-IL" dirty="0">
                <a:solidFill>
                  <a:srgbClr val="002060"/>
                </a:solidFill>
              </a:rPr>
              <a:t>.</a:t>
            </a:r>
          </a:p>
          <a:p>
            <a:pPr algn="r" rtl="1"/>
            <a:endParaRPr lang="he-IL"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17263" y="1424869"/>
            <a:ext cx="3175699" cy="2381774"/>
          </a:xfrm>
          <a:prstGeom prst="rect">
            <a:avLst/>
          </a:prstGeom>
        </p:spPr>
      </p:pic>
    </p:spTree>
    <p:extLst>
      <p:ext uri="{BB962C8B-B14F-4D97-AF65-F5344CB8AC3E}">
        <p14:creationId xmlns:p14="http://schemas.microsoft.com/office/powerpoint/2010/main" val="102158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a:t>הכנת סוכריה על מקל </a:t>
            </a:r>
            <a:br>
              <a:rPr lang="he-IL" dirty="0"/>
            </a:br>
            <a:r>
              <a:rPr lang="he-IL" dirty="0"/>
              <a:t>אפשרות א</a:t>
            </a:r>
          </a:p>
        </p:txBody>
      </p:sp>
      <p:sp>
        <p:nvSpPr>
          <p:cNvPr id="3" name="Content Placeholder 2"/>
          <p:cNvSpPr>
            <a:spLocks noGrp="1"/>
          </p:cNvSpPr>
          <p:nvPr>
            <p:ph idx="1"/>
          </p:nvPr>
        </p:nvSpPr>
        <p:spPr/>
        <p:txBody>
          <a:bodyPr/>
          <a:lstStyle/>
          <a:p>
            <a:r>
              <a:rPr lang="he-IL" dirty="0"/>
              <a:t>  </a:t>
            </a:r>
            <a:r>
              <a:rPr lang="he-IL" sz="2800" dirty="0">
                <a:solidFill>
                  <a:srgbClr val="FF0000"/>
                </a:solidFill>
              </a:rPr>
              <a:t>להדליק מצלמה ולהראות  שלי</a:t>
            </a:r>
          </a:p>
        </p:txBody>
      </p:sp>
    </p:spTree>
    <p:extLst>
      <p:ext uri="{BB962C8B-B14F-4D97-AF65-F5344CB8AC3E}">
        <p14:creationId xmlns:p14="http://schemas.microsoft.com/office/powerpoint/2010/main" val="3070141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a:t>סוכריה על מקל </a:t>
            </a:r>
            <a:br>
              <a:rPr lang="he-IL" dirty="0"/>
            </a:br>
            <a:r>
              <a:rPr lang="he-IL" dirty="0"/>
              <a:t>אפשרות ב</a:t>
            </a:r>
          </a:p>
        </p:txBody>
      </p:sp>
      <p:sp>
        <p:nvSpPr>
          <p:cNvPr id="3" name="Content Placeholder 2"/>
          <p:cNvSpPr>
            <a:spLocks noGrp="1"/>
          </p:cNvSpPr>
          <p:nvPr>
            <p:ph idx="1"/>
          </p:nvPr>
        </p:nvSpPr>
        <p:spPr/>
        <p:txBody>
          <a:bodyPr/>
          <a:lstStyle/>
          <a:p>
            <a:r>
              <a:rPr lang="he-IL" dirty="0"/>
              <a:t>להראות של יוליה</a:t>
            </a:r>
          </a:p>
        </p:txBody>
      </p:sp>
    </p:spTree>
    <p:extLst>
      <p:ext uri="{BB962C8B-B14F-4D97-AF65-F5344CB8AC3E}">
        <p14:creationId xmlns:p14="http://schemas.microsoft.com/office/powerpoint/2010/main" val="1564921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גיבוש קריסטלים של סוכר = סוכריות מקצועיות </a:t>
            </a:r>
          </a:p>
        </p:txBody>
      </p:sp>
      <p:pic>
        <p:nvPicPr>
          <p:cNvPr id="4" name="מציין מיקום תוכן 3" descr="קריסטלים של סוכר על מקל"/>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14612" y="1690688"/>
            <a:ext cx="5174014" cy="3881437"/>
          </a:xfrm>
        </p:spPr>
      </p:pic>
      <p:sp>
        <p:nvSpPr>
          <p:cNvPr id="5" name="TextBox 4"/>
          <p:cNvSpPr txBox="1"/>
          <p:nvPr/>
        </p:nvSpPr>
        <p:spPr>
          <a:xfrm>
            <a:off x="1151467" y="5759803"/>
            <a:ext cx="7947377" cy="369332"/>
          </a:xfrm>
          <a:prstGeom prst="rect">
            <a:avLst/>
          </a:prstGeom>
          <a:noFill/>
        </p:spPr>
        <p:txBody>
          <a:bodyPr wrap="square" rtlCol="1">
            <a:spAutoFit/>
          </a:bodyPr>
          <a:lstStyle/>
          <a:p>
            <a:r>
              <a:rPr lang="he-IL" dirty="0"/>
              <a:t>מהספר "כישופי סוכר" מאת רונית צין </a:t>
            </a:r>
            <a:r>
              <a:rPr lang="he-IL" dirty="0" err="1"/>
              <a:t>קרסנטי</a:t>
            </a:r>
            <a:r>
              <a:rPr lang="he-IL" dirty="0"/>
              <a:t> </a:t>
            </a:r>
          </a:p>
        </p:txBody>
      </p:sp>
    </p:spTree>
    <p:extLst>
      <p:ext uri="{BB962C8B-B14F-4D97-AF65-F5344CB8AC3E}">
        <p14:creationId xmlns:p14="http://schemas.microsoft.com/office/powerpoint/2010/main" val="584197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תמיסה רוויה</a:t>
            </a:r>
          </a:p>
        </p:txBody>
      </p:sp>
      <p:sp>
        <p:nvSpPr>
          <p:cNvPr id="3" name="מציין מיקום תוכן 2"/>
          <p:cNvSpPr>
            <a:spLocks noGrp="1"/>
          </p:cNvSpPr>
          <p:nvPr>
            <p:ph idx="1"/>
          </p:nvPr>
        </p:nvSpPr>
        <p:spPr/>
        <p:txBody>
          <a:bodyPr/>
          <a:lstStyle/>
          <a:p>
            <a:pPr algn="r" rtl="1"/>
            <a:r>
              <a:rPr lang="he-IL" dirty="0"/>
              <a:t>הגדרה: תמיסה המכילה את המסה המקסימלית של מומס בטמפרטורה מסוימת.</a:t>
            </a:r>
          </a:p>
        </p:txBody>
      </p:sp>
    </p:spTree>
    <p:extLst>
      <p:ext uri="{BB962C8B-B14F-4D97-AF65-F5344CB8AC3E}">
        <p14:creationId xmlns:p14="http://schemas.microsoft.com/office/powerpoint/2010/main" val="3693069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מסיסות- מושגים בסיסיים</a:t>
            </a:r>
          </a:p>
        </p:txBody>
      </p:sp>
      <p:sp>
        <p:nvSpPr>
          <p:cNvPr id="3" name="Content Placeholder 2"/>
          <p:cNvSpPr>
            <a:spLocks noGrp="1"/>
          </p:cNvSpPr>
          <p:nvPr>
            <p:ph idx="1"/>
          </p:nvPr>
        </p:nvSpPr>
        <p:spPr/>
        <p:txBody>
          <a:bodyPr/>
          <a:lstStyle/>
          <a:p>
            <a:pPr>
              <a:buClr>
                <a:srgbClr val="002060"/>
              </a:buClr>
              <a:buFont typeface="Wingdings" panose="05000000000000000000" pitchFamily="2" charset="2"/>
              <a:buChar char="q"/>
            </a:pPr>
            <a:r>
              <a:rPr lang="he-IL" dirty="0">
                <a:solidFill>
                  <a:srgbClr val="FF0000"/>
                </a:solidFill>
              </a:rPr>
              <a:t>התייחסות לתמיסות מימיות בהן המומס מוצק </a:t>
            </a:r>
          </a:p>
          <a:p>
            <a:pPr>
              <a:buClr>
                <a:srgbClr val="002060"/>
              </a:buClr>
              <a:buFont typeface="Wingdings" panose="05000000000000000000" pitchFamily="2" charset="2"/>
              <a:buChar char="q"/>
            </a:pPr>
            <a:r>
              <a:rPr lang="he-IL" dirty="0">
                <a:solidFill>
                  <a:srgbClr val="002060"/>
                </a:solidFill>
              </a:rPr>
              <a:t>הכנת תמיסה על ידי ערבוב מומס עם ממס. </a:t>
            </a:r>
          </a:p>
          <a:p>
            <a:pPr>
              <a:buClr>
                <a:srgbClr val="002060"/>
              </a:buClr>
              <a:buFont typeface="Wingdings" panose="05000000000000000000" pitchFamily="2" charset="2"/>
              <a:buChar char="q"/>
            </a:pPr>
            <a:r>
              <a:rPr lang="he-IL" dirty="0">
                <a:solidFill>
                  <a:srgbClr val="FF0000"/>
                </a:solidFill>
              </a:rPr>
              <a:t>ריכוז תמיסה  הוא המנה בין מנת המומס לנפח נתון של ממס </a:t>
            </a:r>
          </a:p>
          <a:p>
            <a:pPr>
              <a:buClr>
                <a:srgbClr val="002060"/>
              </a:buClr>
              <a:buFont typeface="Wingdings" panose="05000000000000000000" pitchFamily="2" charset="2"/>
              <a:buChar char="q"/>
            </a:pPr>
            <a:r>
              <a:rPr lang="he-IL" dirty="0">
                <a:solidFill>
                  <a:srgbClr val="FF0000"/>
                </a:solidFill>
              </a:rPr>
              <a:t>יחידות ריכוז גרם </a:t>
            </a:r>
            <a:r>
              <a:rPr lang="he-IL" dirty="0" err="1">
                <a:solidFill>
                  <a:srgbClr val="FF0000"/>
                </a:solidFill>
              </a:rPr>
              <a:t>למ"ל</a:t>
            </a:r>
            <a:r>
              <a:rPr lang="he-IL" dirty="0">
                <a:solidFill>
                  <a:srgbClr val="FF0000"/>
                </a:solidFill>
              </a:rPr>
              <a:t> או באחוזים  ( בדיקות דם, יין)</a:t>
            </a:r>
          </a:p>
          <a:p>
            <a:pPr>
              <a:buClr>
                <a:srgbClr val="002060"/>
              </a:buClr>
              <a:buFont typeface="Wingdings" panose="05000000000000000000" pitchFamily="2" charset="2"/>
              <a:buChar char="q"/>
            </a:pPr>
            <a:r>
              <a:rPr lang="he-IL" dirty="0">
                <a:solidFill>
                  <a:srgbClr val="FF0000"/>
                </a:solidFill>
              </a:rPr>
              <a:t>מסיסות של חומר מוגדרת: המסה המקסימלית שניתן להמיס בנפח נתון של ממס בטמפרטורה מסוימת. </a:t>
            </a:r>
          </a:p>
          <a:p>
            <a:pPr>
              <a:buClr>
                <a:srgbClr val="002060"/>
              </a:buClr>
              <a:buFont typeface="Wingdings" panose="05000000000000000000" pitchFamily="2" charset="2"/>
              <a:buChar char="q"/>
            </a:pPr>
            <a:r>
              <a:rPr lang="he-IL" dirty="0">
                <a:solidFill>
                  <a:srgbClr val="FF0000"/>
                </a:solidFill>
              </a:rPr>
              <a:t> לחומרים שונים יש מסיסות שונה.</a:t>
            </a:r>
          </a:p>
          <a:p>
            <a:endParaRPr lang="he-IL" dirty="0"/>
          </a:p>
        </p:txBody>
      </p:sp>
    </p:spTree>
    <p:extLst>
      <p:ext uri="{BB962C8B-B14F-4D97-AF65-F5344CB8AC3E}">
        <p14:creationId xmlns:p14="http://schemas.microsoft.com/office/powerpoint/2010/main" val="1594584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מסיסות של חומרים שונים</a:t>
            </a:r>
          </a:p>
        </p:txBody>
      </p:sp>
      <p:sp>
        <p:nvSpPr>
          <p:cNvPr id="3" name="מציין מיקום תוכן 2"/>
          <p:cNvSpPr>
            <a:spLocks noGrp="1"/>
          </p:cNvSpPr>
          <p:nvPr>
            <p:ph idx="1"/>
          </p:nvPr>
        </p:nvSpPr>
        <p:spPr>
          <a:xfrm>
            <a:off x="857053" y="1863332"/>
            <a:ext cx="10515600" cy="4351338"/>
          </a:xfrm>
        </p:spPr>
        <p:txBody>
          <a:bodyPr>
            <a:normAutofit fontScale="62500" lnSpcReduction="20000"/>
          </a:bodyPr>
          <a:lstStyle/>
          <a:p>
            <a:pPr algn="r" rtl="1">
              <a:buFont typeface="Wingdings" panose="05000000000000000000" pitchFamily="2" charset="2"/>
              <a:buChar char="q"/>
            </a:pPr>
            <a:endParaRPr lang="he-IL" sz="6400" dirty="0">
              <a:cs typeface="+mj-cs"/>
            </a:endParaRPr>
          </a:p>
          <a:p>
            <a:pPr algn="r" rtl="1">
              <a:buClr>
                <a:srgbClr val="002060"/>
              </a:buClr>
              <a:buFont typeface="Wingdings" panose="05000000000000000000" pitchFamily="2" charset="2"/>
              <a:buChar char="ü"/>
            </a:pPr>
            <a:r>
              <a:rPr lang="he-IL" sz="6400" dirty="0">
                <a:cs typeface="+mj-cs"/>
              </a:rPr>
              <a:t>כיצד משתנה המסיסות </a:t>
            </a:r>
          </a:p>
          <a:p>
            <a:pPr marL="0" indent="0" algn="r" rtl="1">
              <a:buClr>
                <a:srgbClr val="002060"/>
              </a:buClr>
              <a:buNone/>
            </a:pPr>
            <a:r>
              <a:rPr lang="he-IL" sz="6400" dirty="0">
                <a:cs typeface="+mj-cs"/>
              </a:rPr>
              <a:t>של מומס עם העלאת</a:t>
            </a:r>
          </a:p>
          <a:p>
            <a:pPr marL="0" indent="0" algn="r" rtl="1">
              <a:buClr>
                <a:srgbClr val="002060"/>
              </a:buClr>
              <a:buNone/>
            </a:pPr>
            <a:r>
              <a:rPr lang="he-IL" sz="6400" dirty="0">
                <a:cs typeface="+mj-cs"/>
              </a:rPr>
              <a:t>הטמפרטורה?</a:t>
            </a:r>
          </a:p>
          <a:p>
            <a:pPr algn="r" rtl="1">
              <a:buClr>
                <a:srgbClr val="002060"/>
              </a:buClr>
              <a:buFont typeface="Wingdings" panose="05000000000000000000" pitchFamily="2" charset="2"/>
              <a:buChar char="ü"/>
            </a:pPr>
            <a:r>
              <a:rPr lang="he-IL" sz="6400" dirty="0">
                <a:cs typeface="+mj-cs"/>
              </a:rPr>
              <a:t>הסבירו את השפעת</a:t>
            </a:r>
          </a:p>
          <a:p>
            <a:pPr marL="0" indent="0" algn="r" rtl="1">
              <a:buClr>
                <a:srgbClr val="002060"/>
              </a:buClr>
              <a:buNone/>
            </a:pPr>
            <a:r>
              <a:rPr lang="he-IL" sz="6400" dirty="0">
                <a:cs typeface="+mj-cs"/>
              </a:rPr>
              <a:t>הטמפרטורה על המסיסות.</a:t>
            </a:r>
          </a:p>
          <a:p>
            <a:pPr marL="0" indent="0" algn="r" rtl="1">
              <a:buNone/>
            </a:pPr>
            <a:endParaRPr lang="he-IL" dirty="0"/>
          </a:p>
          <a:p>
            <a:pPr marL="0" indent="0" algn="r" rtl="1">
              <a:buNone/>
            </a:pPr>
            <a:endParaRPr lang="he-IL" dirty="0"/>
          </a:p>
          <a:p>
            <a:pPr marL="0" indent="0" algn="r">
              <a:buNone/>
            </a:pPr>
            <a:r>
              <a:rPr lang="he-IL" dirty="0"/>
              <a:t> </a:t>
            </a:r>
          </a:p>
        </p:txBody>
      </p:sp>
      <p:graphicFrame>
        <p:nvGraphicFramePr>
          <p:cNvPr id="4" name="טבלה 3"/>
          <p:cNvGraphicFramePr>
            <a:graphicFrameLocks noGrp="1"/>
          </p:cNvGraphicFramePr>
          <p:nvPr>
            <p:extLst>
              <p:ext uri="{D42A27DB-BD31-4B8C-83A1-F6EECF244321}">
                <p14:modId xmlns:p14="http://schemas.microsoft.com/office/powerpoint/2010/main" val="3689823441"/>
              </p:ext>
            </p:extLst>
          </p:nvPr>
        </p:nvGraphicFramePr>
        <p:xfrm>
          <a:off x="271691" y="1270000"/>
          <a:ext cx="4703977" cy="4759960"/>
        </p:xfrm>
        <a:graphic>
          <a:graphicData uri="http://schemas.openxmlformats.org/drawingml/2006/table">
            <a:tbl>
              <a:tblPr rtl="1" firstRow="1" bandRow="1">
                <a:tableStyleId>{5C22544A-7EE6-4342-B048-85BDC9FD1C3A}</a:tableStyleId>
              </a:tblPr>
              <a:tblGrid>
                <a:gridCol w="1488178">
                  <a:extLst>
                    <a:ext uri="{9D8B030D-6E8A-4147-A177-3AD203B41FA5}">
                      <a16:colId xmlns:a16="http://schemas.microsoft.com/office/drawing/2014/main" val="20000"/>
                    </a:ext>
                  </a:extLst>
                </a:gridCol>
                <a:gridCol w="1396424">
                  <a:extLst>
                    <a:ext uri="{9D8B030D-6E8A-4147-A177-3AD203B41FA5}">
                      <a16:colId xmlns:a16="http://schemas.microsoft.com/office/drawing/2014/main" val="20001"/>
                    </a:ext>
                  </a:extLst>
                </a:gridCol>
                <a:gridCol w="1819375">
                  <a:extLst>
                    <a:ext uri="{9D8B030D-6E8A-4147-A177-3AD203B41FA5}">
                      <a16:colId xmlns:a16="http://schemas.microsoft.com/office/drawing/2014/main" val="20002"/>
                    </a:ext>
                  </a:extLst>
                </a:gridCol>
              </a:tblGrid>
              <a:tr h="370840">
                <a:tc>
                  <a:txBody>
                    <a:bodyPr/>
                    <a:lstStyle/>
                    <a:p>
                      <a:pPr algn="r" rtl="1"/>
                      <a:r>
                        <a:rPr lang="he-IL" dirty="0">
                          <a:solidFill>
                            <a:srgbClr val="002060"/>
                          </a:solidFill>
                        </a:rPr>
                        <a:t>מסיסות</a:t>
                      </a:r>
                      <a:r>
                        <a:rPr lang="he-IL" baseline="0" dirty="0">
                          <a:solidFill>
                            <a:srgbClr val="002060"/>
                          </a:solidFill>
                        </a:rPr>
                        <a:t> </a:t>
                      </a:r>
                      <a:r>
                        <a:rPr lang="he-IL" dirty="0">
                          <a:solidFill>
                            <a:srgbClr val="002060"/>
                          </a:solidFill>
                        </a:rPr>
                        <a:t>החומר</a:t>
                      </a:r>
                    </a:p>
                    <a:p>
                      <a:pPr algn="r" rtl="1"/>
                      <a:r>
                        <a:rPr lang="he-IL" dirty="0">
                          <a:solidFill>
                            <a:srgbClr val="002060"/>
                          </a:solidFill>
                        </a:rPr>
                        <a:t>גרם ל 100 מ"ל  מים</a:t>
                      </a:r>
                    </a:p>
                  </a:txBody>
                  <a:tcPr/>
                </a:tc>
                <a:tc>
                  <a:txBody>
                    <a:bodyPr/>
                    <a:lstStyle/>
                    <a:p>
                      <a:pPr algn="r" rtl="1"/>
                      <a:r>
                        <a:rPr lang="en-US" dirty="0">
                          <a:solidFill>
                            <a:srgbClr val="002060"/>
                          </a:solidFill>
                        </a:rPr>
                        <a:t>25°C</a:t>
                      </a:r>
                      <a:endParaRPr lang="he-IL" dirty="0">
                        <a:solidFill>
                          <a:srgbClr val="002060"/>
                        </a:solidFill>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a:solidFill>
                            <a:srgbClr val="002060"/>
                          </a:solidFill>
                        </a:rPr>
                        <a:t>60°C</a:t>
                      </a:r>
                      <a:endParaRPr lang="he-IL" dirty="0">
                        <a:solidFill>
                          <a:srgbClr val="002060"/>
                        </a:solidFill>
                      </a:endParaRPr>
                    </a:p>
                    <a:p>
                      <a:pPr algn="r" rtl="1"/>
                      <a:endParaRPr lang="he-IL" dirty="0">
                        <a:solidFill>
                          <a:srgbClr val="002060"/>
                        </a:solidFill>
                      </a:endParaRPr>
                    </a:p>
                  </a:txBody>
                  <a:tcPr/>
                </a:tc>
                <a:extLst>
                  <a:ext uri="{0D108BD9-81ED-4DB2-BD59-A6C34878D82A}">
                    <a16:rowId xmlns:a16="http://schemas.microsoft.com/office/drawing/2014/main" val="10000"/>
                  </a:ext>
                </a:extLst>
              </a:tr>
              <a:tr h="370840">
                <a:tc>
                  <a:txBody>
                    <a:bodyPr/>
                    <a:lstStyle/>
                    <a:p>
                      <a:pPr algn="r" rtl="1"/>
                      <a:r>
                        <a:rPr lang="he-IL" dirty="0" err="1"/>
                        <a:t>צזיום</a:t>
                      </a:r>
                      <a:r>
                        <a:rPr lang="he-IL" dirty="0"/>
                        <a:t> כלוריד </a:t>
                      </a:r>
                      <a:r>
                        <a:rPr lang="en-US" dirty="0" err="1"/>
                        <a:t>CsCl</a:t>
                      </a:r>
                      <a:r>
                        <a:rPr lang="he-IL" dirty="0"/>
                        <a:t> </a:t>
                      </a:r>
                    </a:p>
                  </a:txBody>
                  <a:tcPr/>
                </a:tc>
                <a:tc>
                  <a:txBody>
                    <a:bodyPr/>
                    <a:lstStyle/>
                    <a:p>
                      <a:pPr algn="ctr" rtl="1"/>
                      <a:r>
                        <a:rPr lang="he-IL" dirty="0"/>
                        <a:t>187</a:t>
                      </a:r>
                    </a:p>
                  </a:txBody>
                  <a:tcPr/>
                </a:tc>
                <a:tc>
                  <a:txBody>
                    <a:bodyPr/>
                    <a:lstStyle/>
                    <a:p>
                      <a:pPr algn="ctr" rtl="1"/>
                      <a:r>
                        <a:rPr lang="he-IL" dirty="0"/>
                        <a:t>230</a:t>
                      </a:r>
                    </a:p>
                  </a:txBody>
                  <a:tcPr/>
                </a:tc>
                <a:extLst>
                  <a:ext uri="{0D108BD9-81ED-4DB2-BD59-A6C34878D82A}">
                    <a16:rowId xmlns:a16="http://schemas.microsoft.com/office/drawing/2014/main" val="10001"/>
                  </a:ext>
                </a:extLst>
              </a:tr>
              <a:tr h="370840">
                <a:tc>
                  <a:txBody>
                    <a:bodyPr/>
                    <a:lstStyle/>
                    <a:p>
                      <a:pPr algn="r" rtl="1"/>
                      <a:r>
                        <a:rPr lang="he-IL" dirty="0"/>
                        <a:t>סידן פחמתי </a:t>
                      </a:r>
                      <a:r>
                        <a:rPr lang="en-US" dirty="0"/>
                        <a:t>CaCO</a:t>
                      </a:r>
                      <a:r>
                        <a:rPr lang="en-US" baseline="-25000" dirty="0"/>
                        <a:t>3</a:t>
                      </a:r>
                      <a:r>
                        <a:rPr lang="en-US" dirty="0"/>
                        <a:t> </a:t>
                      </a:r>
                      <a:endParaRPr lang="he-IL" dirty="0"/>
                    </a:p>
                  </a:txBody>
                  <a:tcPr/>
                </a:tc>
                <a:tc>
                  <a:txBody>
                    <a:bodyPr/>
                    <a:lstStyle/>
                    <a:p>
                      <a:pPr algn="ctr" rtl="1"/>
                      <a:r>
                        <a:rPr lang="he-IL" dirty="0"/>
                        <a:t>0.07</a:t>
                      </a:r>
                    </a:p>
                  </a:txBody>
                  <a:tcPr/>
                </a:tc>
                <a:tc>
                  <a:txBody>
                    <a:bodyPr/>
                    <a:lstStyle/>
                    <a:p>
                      <a:pPr algn="ctr" rtl="1"/>
                      <a:r>
                        <a:rPr lang="en-US" dirty="0"/>
                        <a:t>-</a:t>
                      </a:r>
                      <a:endParaRPr lang="he-IL" dirty="0"/>
                    </a:p>
                  </a:txBody>
                  <a:tcPr/>
                </a:tc>
                <a:extLst>
                  <a:ext uri="{0D108BD9-81ED-4DB2-BD59-A6C34878D82A}">
                    <a16:rowId xmlns:a16="http://schemas.microsoft.com/office/drawing/2014/main" val="10002"/>
                  </a:ext>
                </a:extLst>
              </a:tr>
              <a:tr h="370840">
                <a:tc>
                  <a:txBody>
                    <a:bodyPr/>
                    <a:lstStyle/>
                    <a:p>
                      <a:pPr algn="r" rtl="1"/>
                      <a:r>
                        <a:rPr lang="he-IL" dirty="0"/>
                        <a:t>נחושת </a:t>
                      </a:r>
                      <a:r>
                        <a:rPr lang="he-IL" dirty="0" err="1"/>
                        <a:t>כלורית</a:t>
                      </a:r>
                      <a:r>
                        <a:rPr lang="he-IL" dirty="0"/>
                        <a:t> </a:t>
                      </a:r>
                      <a:r>
                        <a:rPr lang="en-US" dirty="0"/>
                        <a:t>  CuCl</a:t>
                      </a:r>
                      <a:r>
                        <a:rPr lang="en-US" baseline="-25000" dirty="0"/>
                        <a:t>2</a:t>
                      </a:r>
                      <a:r>
                        <a:rPr lang="en-US" dirty="0"/>
                        <a:t> </a:t>
                      </a:r>
                      <a:endParaRPr lang="he-IL" dirty="0"/>
                    </a:p>
                  </a:txBody>
                  <a:tcPr/>
                </a:tc>
                <a:tc>
                  <a:txBody>
                    <a:bodyPr/>
                    <a:lstStyle/>
                    <a:p>
                      <a:pPr algn="ctr" rtl="1"/>
                      <a:r>
                        <a:rPr lang="en-US" dirty="0"/>
                        <a:t>73</a:t>
                      </a:r>
                      <a:endParaRPr lang="he-IL" dirty="0"/>
                    </a:p>
                  </a:txBody>
                  <a:tcPr/>
                </a:tc>
                <a:tc>
                  <a:txBody>
                    <a:bodyPr/>
                    <a:lstStyle/>
                    <a:p>
                      <a:pPr algn="ctr" rtl="1"/>
                      <a:r>
                        <a:rPr lang="en-US" dirty="0"/>
                        <a:t>97</a:t>
                      </a:r>
                      <a:endParaRPr lang="he-IL" dirty="0"/>
                    </a:p>
                  </a:txBody>
                  <a:tcPr/>
                </a:tc>
                <a:extLst>
                  <a:ext uri="{0D108BD9-81ED-4DB2-BD59-A6C34878D82A}">
                    <a16:rowId xmlns:a16="http://schemas.microsoft.com/office/drawing/2014/main" val="10003"/>
                  </a:ext>
                </a:extLst>
              </a:tr>
              <a:tr h="370840">
                <a:tc>
                  <a:txBody>
                    <a:bodyPr/>
                    <a:lstStyle/>
                    <a:p>
                      <a:pPr algn="r" rtl="1"/>
                      <a:r>
                        <a:rPr lang="he-IL" dirty="0"/>
                        <a:t>נתרן</a:t>
                      </a:r>
                      <a:r>
                        <a:rPr lang="he-IL" baseline="0" dirty="0"/>
                        <a:t> כלורי </a:t>
                      </a:r>
                      <a:r>
                        <a:rPr lang="en-US" dirty="0" err="1"/>
                        <a:t>NaCl</a:t>
                      </a:r>
                      <a:endParaRPr lang="he-IL" dirty="0"/>
                    </a:p>
                  </a:txBody>
                  <a:tcPr/>
                </a:tc>
                <a:tc>
                  <a:txBody>
                    <a:bodyPr/>
                    <a:lstStyle/>
                    <a:p>
                      <a:pPr algn="ctr" rtl="1"/>
                      <a:r>
                        <a:rPr lang="en-US" dirty="0"/>
                        <a:t>36</a:t>
                      </a:r>
                      <a:endParaRPr lang="he-IL" dirty="0"/>
                    </a:p>
                  </a:txBody>
                  <a:tcPr/>
                </a:tc>
                <a:tc>
                  <a:txBody>
                    <a:bodyPr/>
                    <a:lstStyle/>
                    <a:p>
                      <a:pPr algn="ctr" rtl="1"/>
                      <a:r>
                        <a:rPr lang="en-US" dirty="0"/>
                        <a:t>37</a:t>
                      </a:r>
                      <a:endParaRPr lang="he-IL" dirty="0"/>
                    </a:p>
                  </a:txBody>
                  <a:tcPr/>
                </a:tc>
                <a:extLst>
                  <a:ext uri="{0D108BD9-81ED-4DB2-BD59-A6C34878D82A}">
                    <a16:rowId xmlns:a16="http://schemas.microsoft.com/office/drawing/2014/main" val="10004"/>
                  </a:ext>
                </a:extLst>
              </a:tr>
              <a:tr h="370840">
                <a:tc>
                  <a:txBody>
                    <a:bodyPr/>
                    <a:lstStyle/>
                    <a:p>
                      <a:pPr algn="r" rtl="1"/>
                      <a:r>
                        <a:rPr lang="he-IL" baseline="0" dirty="0"/>
                        <a:t>נתרן חנקתי</a:t>
                      </a:r>
                      <a:r>
                        <a:rPr lang="en-US" dirty="0"/>
                        <a:t>NaNO</a:t>
                      </a:r>
                      <a:r>
                        <a:rPr lang="en-US" baseline="-25000" dirty="0"/>
                        <a:t>3 </a:t>
                      </a:r>
                      <a:endParaRPr lang="he-IL" dirty="0"/>
                    </a:p>
                  </a:txBody>
                  <a:tcPr/>
                </a:tc>
                <a:tc>
                  <a:txBody>
                    <a:bodyPr/>
                    <a:lstStyle/>
                    <a:p>
                      <a:pPr algn="ctr" rtl="1"/>
                      <a:r>
                        <a:rPr lang="en-US" dirty="0"/>
                        <a:t>88</a:t>
                      </a:r>
                      <a:endParaRPr lang="he-IL" dirty="0"/>
                    </a:p>
                  </a:txBody>
                  <a:tcPr/>
                </a:tc>
                <a:tc>
                  <a:txBody>
                    <a:bodyPr/>
                    <a:lstStyle/>
                    <a:p>
                      <a:pPr algn="ctr" rtl="1"/>
                      <a:r>
                        <a:rPr lang="en-US" dirty="0"/>
                        <a:t>122</a:t>
                      </a:r>
                      <a:endParaRPr lang="he-IL" dirty="0"/>
                    </a:p>
                  </a:txBody>
                  <a:tcPr/>
                </a:tc>
                <a:extLst>
                  <a:ext uri="{0D108BD9-81ED-4DB2-BD59-A6C34878D82A}">
                    <a16:rowId xmlns:a16="http://schemas.microsoft.com/office/drawing/2014/main" val="10005"/>
                  </a:ext>
                </a:extLst>
              </a:tr>
              <a:tr h="370840">
                <a:tc>
                  <a:txBody>
                    <a:bodyPr/>
                    <a:lstStyle/>
                    <a:p>
                      <a:pPr rtl="1"/>
                      <a:endParaRPr lang="he-IL"/>
                    </a:p>
                  </a:txBody>
                  <a:tcPr/>
                </a:tc>
                <a:tc>
                  <a:txBody>
                    <a:bodyPr/>
                    <a:lstStyle/>
                    <a:p>
                      <a:pPr algn="ctr" rtl="1"/>
                      <a:endParaRPr lang="he-IL"/>
                    </a:p>
                  </a:txBody>
                  <a:tcPr/>
                </a:tc>
                <a:tc>
                  <a:txBody>
                    <a:bodyPr/>
                    <a:lstStyle/>
                    <a:p>
                      <a:pPr algn="ctr" rtl="1"/>
                      <a:endParaRPr lang="he-IL"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323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עקומת מסיסות  </a:t>
            </a:r>
            <a:r>
              <a:rPr lang="he-IL" dirty="0">
                <a:solidFill>
                  <a:srgbClr val="FF0000"/>
                </a:solidFill>
              </a:rPr>
              <a:t>לאמיצים בלבד!</a:t>
            </a:r>
          </a:p>
        </p:txBody>
      </p:sp>
      <p:pic>
        <p:nvPicPr>
          <p:cNvPr id="4" name="מציין מיקום תוכן 3" descr="עקומות מסיסות של חומרים שונים"/>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7900" y="1536569"/>
            <a:ext cx="4988909" cy="5100482"/>
          </a:xfrm>
        </p:spPr>
      </p:pic>
    </p:spTree>
    <p:extLst>
      <p:ext uri="{BB962C8B-B14F-4D97-AF65-F5344CB8AC3E}">
        <p14:creationId xmlns:p14="http://schemas.microsoft.com/office/powerpoint/2010/main" val="320839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dirty="0"/>
              <a:t>מסיסות ותמיסות </a:t>
            </a:r>
          </a:p>
        </p:txBody>
      </p:sp>
      <p:sp>
        <p:nvSpPr>
          <p:cNvPr id="3" name="Content Placeholder 2"/>
          <p:cNvSpPr>
            <a:spLocks noGrp="1"/>
          </p:cNvSpPr>
          <p:nvPr>
            <p:ph idx="1"/>
          </p:nvPr>
        </p:nvSpPr>
        <p:spPr/>
        <p:txBody>
          <a:bodyPr/>
          <a:lstStyle/>
          <a:p>
            <a:pPr marL="0" indent="0" algn="r" rtl="1">
              <a:buNone/>
            </a:pPr>
            <a:r>
              <a:rPr lang="he-IL" dirty="0"/>
              <a:t>תופעת המסיסות מסביבנו</a:t>
            </a:r>
          </a:p>
          <a:p>
            <a:r>
              <a:rPr lang="he-IL" sz="2400" dirty="0"/>
              <a:t>תמיסות בגוף האדם: דם, שתן...</a:t>
            </a:r>
          </a:p>
          <a:p>
            <a:pPr algn="r" rtl="1"/>
            <a:r>
              <a:rPr lang="he-IL" sz="2400" dirty="0"/>
              <a:t>דוגמאות לתמיסות בבית, בעת הכנת אוכל: מרק</a:t>
            </a:r>
          </a:p>
          <a:p>
            <a:pPr algn="r" rtl="1"/>
            <a:r>
              <a:rPr lang="he-IL" sz="2400" dirty="0"/>
              <a:t>תמיסות בסביבה: ים התיכון, ים המלח</a:t>
            </a:r>
          </a:p>
          <a:p>
            <a:pPr algn="r" rtl="1">
              <a:buFont typeface="Wingdings" panose="05000000000000000000" pitchFamily="2" charset="2"/>
              <a:buChar char="ü"/>
            </a:pPr>
            <a:r>
              <a:rPr lang="he-IL" sz="2400" dirty="0"/>
              <a:t>חשבו מהם המומסים בכל אחת מהתמיסות הנ"ל.</a:t>
            </a:r>
          </a:p>
          <a:p>
            <a:pPr marL="0" indent="0" algn="r" rtl="1">
              <a:buNone/>
            </a:pPr>
            <a:r>
              <a:rPr lang="he-IL" sz="3200" dirty="0">
                <a:solidFill>
                  <a:srgbClr val="FF0000"/>
                </a:solidFill>
              </a:rPr>
              <a:t>למורים המשתתפים- העלו דוגמאות נוספות: </a:t>
            </a:r>
          </a:p>
          <a:p>
            <a:pPr marL="0" indent="0" algn="r" rtl="1">
              <a:buNone/>
            </a:pPr>
            <a:endParaRPr lang="he-IL" sz="3200" dirty="0">
              <a:solidFill>
                <a:srgbClr val="FF0000"/>
              </a:solidFill>
            </a:endParaRPr>
          </a:p>
        </p:txBody>
      </p:sp>
    </p:spTree>
    <p:extLst>
      <p:ext uri="{BB962C8B-B14F-4D97-AF65-F5344CB8AC3E}">
        <p14:creationId xmlns:p14="http://schemas.microsoft.com/office/powerpoint/2010/main" val="3127575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ניסוי עם תמיסות </a:t>
            </a:r>
          </a:p>
        </p:txBody>
      </p:sp>
      <p:sp>
        <p:nvSpPr>
          <p:cNvPr id="3" name="מציין מיקום תוכן 2"/>
          <p:cNvSpPr>
            <a:spLocks noGrp="1"/>
          </p:cNvSpPr>
          <p:nvPr>
            <p:ph idx="1"/>
          </p:nvPr>
        </p:nvSpPr>
        <p:spPr/>
        <p:txBody>
          <a:bodyPr/>
          <a:lstStyle/>
          <a:p>
            <a:pPr algn="r" rtl="1"/>
            <a:r>
              <a:rPr lang="he-IL" dirty="0"/>
              <a:t>ניסוי תלמיד  - קובץ </a:t>
            </a:r>
          </a:p>
        </p:txBody>
      </p:sp>
    </p:spTree>
    <p:extLst>
      <p:ext uri="{BB962C8B-B14F-4D97-AF65-F5344CB8AC3E}">
        <p14:creationId xmlns:p14="http://schemas.microsoft.com/office/powerpoint/2010/main" val="219151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כמה מספרים....</a:t>
            </a:r>
          </a:p>
        </p:txBody>
      </p:sp>
      <p:sp>
        <p:nvSpPr>
          <p:cNvPr id="3" name="מציין מיקום תוכן 2"/>
          <p:cNvSpPr>
            <a:spLocks noGrp="1"/>
          </p:cNvSpPr>
          <p:nvPr>
            <p:ph idx="1"/>
          </p:nvPr>
        </p:nvSpPr>
        <p:spPr>
          <a:xfrm>
            <a:off x="677334" y="2667000"/>
            <a:ext cx="8596668" cy="3374362"/>
          </a:xfrm>
        </p:spPr>
        <p:txBody>
          <a:bodyPr>
            <a:normAutofit fontScale="77500" lnSpcReduction="20000"/>
          </a:bodyPr>
          <a:lstStyle/>
          <a:p>
            <a:pPr marL="514350" indent="-514350" algn="r" rtl="1">
              <a:buAutoNum type="arabicPeriod"/>
            </a:pPr>
            <a:endParaRPr lang="he-IL" dirty="0"/>
          </a:p>
          <a:p>
            <a:pPr marL="514350" indent="-514350" algn="r" rtl="1">
              <a:buAutoNum type="arabicPeriod"/>
            </a:pPr>
            <a:r>
              <a:rPr lang="he-IL" dirty="0"/>
              <a:t>הוכנו ארבע כוסות (</a:t>
            </a:r>
            <a:r>
              <a:rPr lang="he-IL" dirty="0" err="1"/>
              <a:t>א,ב,ג,ד</a:t>
            </a:r>
            <a:r>
              <a:rPr lang="he-IL" dirty="0"/>
              <a:t>) ובהן נפח של 100 מ"ל מים בטמפרטורה של </a:t>
            </a:r>
            <a:r>
              <a:rPr lang="en-US" dirty="0"/>
              <a:t>25°C</a:t>
            </a:r>
            <a:r>
              <a:rPr lang="he-IL" dirty="0"/>
              <a:t>.</a:t>
            </a:r>
          </a:p>
          <a:p>
            <a:pPr marL="0" indent="0" algn="r" rtl="1">
              <a:buNone/>
            </a:pPr>
            <a:r>
              <a:rPr lang="he-IL" dirty="0"/>
              <a:t>לכוס א הוכנסו 20 גרם נתרן כלורי</a:t>
            </a:r>
          </a:p>
          <a:p>
            <a:pPr marL="0" indent="0" algn="r" rtl="1">
              <a:buNone/>
            </a:pPr>
            <a:r>
              <a:rPr lang="he-IL" dirty="0"/>
              <a:t>לכוס ב הוכנסו 50 גרם נחושת </a:t>
            </a:r>
            <a:r>
              <a:rPr lang="he-IL" dirty="0" err="1"/>
              <a:t>כלורית</a:t>
            </a:r>
            <a:r>
              <a:rPr lang="he-IL" dirty="0"/>
              <a:t>       </a:t>
            </a:r>
          </a:p>
          <a:p>
            <a:pPr marL="0" indent="0" algn="r" rtl="1">
              <a:buNone/>
            </a:pPr>
            <a:r>
              <a:rPr lang="he-IL" dirty="0"/>
              <a:t>לכוס ג הוכנסו 100 גרם נתרן חנקתי</a:t>
            </a:r>
          </a:p>
          <a:p>
            <a:pPr marL="0" indent="0" algn="r" rtl="1">
              <a:buNone/>
            </a:pPr>
            <a:r>
              <a:rPr lang="he-IL" dirty="0"/>
              <a:t>לכוס ד הוכנסו 10 גרם סידן פחמתי</a:t>
            </a:r>
          </a:p>
          <a:p>
            <a:pPr marL="0" indent="0" algn="r" rtl="1">
              <a:buNone/>
            </a:pPr>
            <a:r>
              <a:rPr lang="he-IL" dirty="0">
                <a:solidFill>
                  <a:srgbClr val="0070C0"/>
                </a:solidFill>
              </a:rPr>
              <a:t>באלו כוסות נצפה במשקע ומהי מסתו?</a:t>
            </a:r>
          </a:p>
          <a:p>
            <a:pPr marL="0" indent="0" algn="r" rtl="1">
              <a:buNone/>
            </a:pPr>
            <a:r>
              <a:rPr lang="he-IL" dirty="0">
                <a:solidFill>
                  <a:srgbClr val="0070C0"/>
                </a:solidFill>
              </a:rPr>
              <a:t>2. </a:t>
            </a:r>
            <a:r>
              <a:rPr lang="he-IL" dirty="0">
                <a:solidFill>
                  <a:srgbClr val="FF0000"/>
                </a:solidFill>
              </a:rPr>
              <a:t>לכוס המכילה 200 מ"ל מים מזוקקים הוכנסו 100 מ"ל נחושת </a:t>
            </a:r>
            <a:r>
              <a:rPr lang="he-IL" dirty="0" err="1">
                <a:solidFill>
                  <a:srgbClr val="FF0000"/>
                </a:solidFill>
              </a:rPr>
              <a:t>כלורית</a:t>
            </a:r>
            <a:r>
              <a:rPr lang="he-IL" dirty="0">
                <a:solidFill>
                  <a:srgbClr val="FF0000"/>
                </a:solidFill>
              </a:rPr>
              <a:t> . האם יתקבל משקע? אם לא נמק מדוע אם כן מהי מסתו. </a:t>
            </a:r>
          </a:p>
          <a:p>
            <a:pPr marL="0" indent="0" algn="r" rtl="1">
              <a:buNone/>
            </a:pPr>
            <a:endParaRPr lang="he-IL" dirty="0"/>
          </a:p>
        </p:txBody>
      </p:sp>
      <p:graphicFrame>
        <p:nvGraphicFramePr>
          <p:cNvPr id="4" name="Table 3"/>
          <p:cNvGraphicFramePr>
            <a:graphicFrameLocks noGrp="1"/>
          </p:cNvGraphicFramePr>
          <p:nvPr>
            <p:extLst>
              <p:ext uri="{D42A27DB-BD31-4B8C-83A1-F6EECF244321}">
                <p14:modId xmlns:p14="http://schemas.microsoft.com/office/powerpoint/2010/main" val="3228388921"/>
              </p:ext>
            </p:extLst>
          </p:nvPr>
        </p:nvGraphicFramePr>
        <p:xfrm>
          <a:off x="1146002" y="1270000"/>
          <a:ext cx="8128000" cy="1554480"/>
        </p:xfrm>
        <a:graphic>
          <a:graphicData uri="http://schemas.openxmlformats.org/drawingml/2006/table">
            <a:tbl>
              <a:tblPr rtl="1" firstRow="1" bandRow="1">
                <a:tableStyleId>{5C22544A-7EE6-4342-B048-85BDC9FD1C3A}</a:tableStyleId>
              </a:tblPr>
              <a:tblGrid>
                <a:gridCol w="1625600">
                  <a:extLst>
                    <a:ext uri="{9D8B030D-6E8A-4147-A177-3AD203B41FA5}">
                      <a16:colId xmlns:a16="http://schemas.microsoft.com/office/drawing/2014/main" val="539464220"/>
                    </a:ext>
                  </a:extLst>
                </a:gridCol>
                <a:gridCol w="1625600">
                  <a:extLst>
                    <a:ext uri="{9D8B030D-6E8A-4147-A177-3AD203B41FA5}">
                      <a16:colId xmlns:a16="http://schemas.microsoft.com/office/drawing/2014/main" val="1223212174"/>
                    </a:ext>
                  </a:extLst>
                </a:gridCol>
                <a:gridCol w="1625600">
                  <a:extLst>
                    <a:ext uri="{9D8B030D-6E8A-4147-A177-3AD203B41FA5}">
                      <a16:colId xmlns:a16="http://schemas.microsoft.com/office/drawing/2014/main" val="367501775"/>
                    </a:ext>
                  </a:extLst>
                </a:gridCol>
                <a:gridCol w="1625600">
                  <a:extLst>
                    <a:ext uri="{9D8B030D-6E8A-4147-A177-3AD203B41FA5}">
                      <a16:colId xmlns:a16="http://schemas.microsoft.com/office/drawing/2014/main" val="902903800"/>
                    </a:ext>
                  </a:extLst>
                </a:gridCol>
                <a:gridCol w="1625600">
                  <a:extLst>
                    <a:ext uri="{9D8B030D-6E8A-4147-A177-3AD203B41FA5}">
                      <a16:colId xmlns:a16="http://schemas.microsoft.com/office/drawing/2014/main" val="426718558"/>
                    </a:ext>
                  </a:extLst>
                </a:gridCol>
              </a:tblGrid>
              <a:tr h="370840">
                <a:tc>
                  <a:txBody>
                    <a:bodyPr/>
                    <a:lstStyle/>
                    <a:p>
                      <a:pPr rtl="1"/>
                      <a:r>
                        <a:rPr lang="he-IL" dirty="0">
                          <a:solidFill>
                            <a:srgbClr val="002060"/>
                          </a:solidFill>
                        </a:rPr>
                        <a:t>החומר</a:t>
                      </a: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he-IL" dirty="0">
                          <a:solidFill>
                            <a:srgbClr val="002060"/>
                          </a:solidFill>
                        </a:rPr>
                        <a:t>סידן פחמתי </a:t>
                      </a:r>
                      <a:r>
                        <a:rPr lang="en-US" dirty="0">
                          <a:solidFill>
                            <a:srgbClr val="002060"/>
                          </a:solidFill>
                        </a:rPr>
                        <a:t>CaCO</a:t>
                      </a:r>
                      <a:r>
                        <a:rPr lang="en-US" baseline="-25000" dirty="0">
                          <a:solidFill>
                            <a:srgbClr val="002060"/>
                          </a:solidFill>
                        </a:rPr>
                        <a:t>3</a:t>
                      </a:r>
                      <a:r>
                        <a:rPr lang="en-US" dirty="0">
                          <a:solidFill>
                            <a:srgbClr val="002060"/>
                          </a:solidFill>
                        </a:rPr>
                        <a:t> </a:t>
                      </a:r>
                      <a:endParaRPr lang="he-IL" dirty="0">
                        <a:solidFill>
                          <a:srgbClr val="002060"/>
                        </a:solidFill>
                      </a:endParaRPr>
                    </a:p>
                    <a:p>
                      <a:pPr rtl="1"/>
                      <a:endParaRPr lang="he-IL" dirty="0">
                        <a:solidFill>
                          <a:srgbClr val="002060"/>
                        </a:solidFill>
                      </a:endParaRP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he-IL" dirty="0">
                          <a:solidFill>
                            <a:srgbClr val="002060"/>
                          </a:solidFill>
                        </a:rPr>
                        <a:t>נחושת </a:t>
                      </a:r>
                      <a:r>
                        <a:rPr lang="he-IL" dirty="0" err="1">
                          <a:solidFill>
                            <a:srgbClr val="002060"/>
                          </a:solidFill>
                        </a:rPr>
                        <a:t>כלורית</a:t>
                      </a:r>
                      <a:r>
                        <a:rPr lang="he-IL" dirty="0">
                          <a:solidFill>
                            <a:srgbClr val="002060"/>
                          </a:solidFill>
                        </a:rPr>
                        <a:t> </a:t>
                      </a:r>
                      <a:r>
                        <a:rPr lang="en-US" dirty="0">
                          <a:solidFill>
                            <a:srgbClr val="002060"/>
                          </a:solidFill>
                        </a:rPr>
                        <a:t>  CuCl</a:t>
                      </a:r>
                      <a:r>
                        <a:rPr lang="en-US" baseline="-25000" dirty="0">
                          <a:solidFill>
                            <a:srgbClr val="002060"/>
                          </a:solidFill>
                        </a:rPr>
                        <a:t>2</a:t>
                      </a:r>
                      <a:r>
                        <a:rPr lang="en-US" dirty="0">
                          <a:solidFill>
                            <a:srgbClr val="002060"/>
                          </a:solidFill>
                        </a:rPr>
                        <a:t> </a:t>
                      </a:r>
                      <a:endParaRPr lang="he-IL" dirty="0">
                        <a:solidFill>
                          <a:srgbClr val="002060"/>
                        </a:solidFill>
                      </a:endParaRP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he-IL" dirty="0">
                          <a:solidFill>
                            <a:srgbClr val="002060"/>
                          </a:solidFill>
                        </a:rPr>
                        <a:t>נתרן</a:t>
                      </a:r>
                      <a:r>
                        <a:rPr lang="he-IL" baseline="0" dirty="0">
                          <a:solidFill>
                            <a:srgbClr val="002060"/>
                          </a:solidFill>
                        </a:rPr>
                        <a:t> כלורי </a:t>
                      </a:r>
                      <a:r>
                        <a:rPr lang="en-US" dirty="0" err="1">
                          <a:solidFill>
                            <a:srgbClr val="002060"/>
                          </a:solidFill>
                        </a:rPr>
                        <a:t>NaCl</a:t>
                      </a:r>
                      <a:endParaRPr lang="he-IL" dirty="0">
                        <a:solidFill>
                          <a:srgbClr val="002060"/>
                        </a:solidFill>
                      </a:endParaRPr>
                    </a:p>
                    <a:p>
                      <a:pPr rtl="1"/>
                      <a:endParaRPr lang="he-IL" dirty="0">
                        <a:solidFill>
                          <a:srgbClr val="002060"/>
                        </a:solidFill>
                      </a:endParaRP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he-IL" baseline="0" dirty="0">
                          <a:solidFill>
                            <a:srgbClr val="002060"/>
                          </a:solidFill>
                        </a:rPr>
                        <a:t>נתרן חנקתי</a:t>
                      </a:r>
                      <a:r>
                        <a:rPr lang="en-US" dirty="0">
                          <a:solidFill>
                            <a:srgbClr val="002060"/>
                          </a:solidFill>
                        </a:rPr>
                        <a:t>NaNO</a:t>
                      </a:r>
                      <a:r>
                        <a:rPr lang="en-US" baseline="-25000" dirty="0">
                          <a:solidFill>
                            <a:srgbClr val="002060"/>
                          </a:solidFill>
                        </a:rPr>
                        <a:t>3 </a:t>
                      </a:r>
                      <a:endParaRPr lang="he-IL" dirty="0">
                        <a:solidFill>
                          <a:srgbClr val="002060"/>
                        </a:solidFill>
                      </a:endParaRPr>
                    </a:p>
                    <a:p>
                      <a:pPr rtl="1"/>
                      <a:endParaRPr lang="he-IL" dirty="0">
                        <a:solidFill>
                          <a:srgbClr val="002060"/>
                        </a:solidFill>
                      </a:endParaRPr>
                    </a:p>
                  </a:txBody>
                  <a:tcPr/>
                </a:tc>
                <a:extLst>
                  <a:ext uri="{0D108BD9-81ED-4DB2-BD59-A6C34878D82A}">
                    <a16:rowId xmlns:a16="http://schemas.microsoft.com/office/drawing/2014/main" val="2061551716"/>
                  </a:ext>
                </a:extLst>
              </a:tr>
              <a:tr h="370840">
                <a:tc>
                  <a:txBody>
                    <a:bodyPr/>
                    <a:lstStyle/>
                    <a:p>
                      <a:pPr rtl="1"/>
                      <a:r>
                        <a:rPr lang="he-IL" dirty="0"/>
                        <a:t>מסיסות (גרם בליטר)</a:t>
                      </a:r>
                    </a:p>
                  </a:txBody>
                  <a:tcPr/>
                </a:tc>
                <a:tc>
                  <a:txBody>
                    <a:bodyPr/>
                    <a:lstStyle/>
                    <a:p>
                      <a:pPr rtl="1"/>
                      <a:r>
                        <a:rPr lang="en-US" dirty="0"/>
                        <a:t>0.07</a:t>
                      </a:r>
                      <a:endParaRPr lang="he-IL" dirty="0"/>
                    </a:p>
                  </a:txBody>
                  <a:tcPr/>
                </a:tc>
                <a:tc>
                  <a:txBody>
                    <a:bodyPr/>
                    <a:lstStyle/>
                    <a:p>
                      <a:pPr rtl="1"/>
                      <a:r>
                        <a:rPr lang="he-IL" dirty="0"/>
                        <a:t>73</a:t>
                      </a:r>
                    </a:p>
                  </a:txBody>
                  <a:tcPr/>
                </a:tc>
                <a:tc>
                  <a:txBody>
                    <a:bodyPr/>
                    <a:lstStyle/>
                    <a:p>
                      <a:pPr rtl="1"/>
                      <a:r>
                        <a:rPr lang="he-IL" dirty="0"/>
                        <a:t>36</a:t>
                      </a:r>
                    </a:p>
                  </a:txBody>
                  <a:tcPr/>
                </a:tc>
                <a:tc>
                  <a:txBody>
                    <a:bodyPr/>
                    <a:lstStyle/>
                    <a:p>
                      <a:pPr rtl="1"/>
                      <a:r>
                        <a:rPr lang="he-IL" dirty="0"/>
                        <a:t>88</a:t>
                      </a:r>
                    </a:p>
                  </a:txBody>
                  <a:tcPr/>
                </a:tc>
                <a:extLst>
                  <a:ext uri="{0D108BD9-81ED-4DB2-BD59-A6C34878D82A}">
                    <a16:rowId xmlns:a16="http://schemas.microsoft.com/office/drawing/2014/main" val="2483497837"/>
                  </a:ext>
                </a:extLst>
              </a:tr>
            </a:tbl>
          </a:graphicData>
        </a:graphic>
      </p:graphicFrame>
    </p:spTree>
    <p:extLst>
      <p:ext uri="{BB962C8B-B14F-4D97-AF65-F5344CB8AC3E}">
        <p14:creationId xmlns:p14="http://schemas.microsoft.com/office/powerpoint/2010/main" val="317242271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788</Words>
  <Application>Microsoft Office PowerPoint</Application>
  <PresentationFormat>Widescreen</PresentationFormat>
  <Paragraphs>147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Wingdings</vt:lpstr>
      <vt:lpstr>ערכת נושא Office</vt:lpstr>
      <vt:lpstr>כימיה מתוקה</vt:lpstr>
      <vt:lpstr>הנושא: הוא מסיסות </vt:lpstr>
      <vt:lpstr>תמיסה רוויה</vt:lpstr>
      <vt:lpstr>מסיסות- מושגים בסיסיים</vt:lpstr>
      <vt:lpstr>מסיסות של חומרים שונים</vt:lpstr>
      <vt:lpstr>עקומת מסיסות  לאמיצים בלבד!</vt:lpstr>
      <vt:lpstr>מסיסות ותמיסות </vt:lpstr>
      <vt:lpstr>ניסוי עם תמיסות </vt:lpstr>
      <vt:lpstr>כמה מספרים....</vt:lpstr>
      <vt:lpstr>תמיסת סוכר</vt:lpstr>
      <vt:lpstr>סוכר- מה אנחנו יודעים עליו?</vt:lpstr>
      <vt:lpstr>סוכר הוא חומר נהדר! </vt:lpstr>
      <vt:lpstr>התנהגות תמיסה רוויה של סוכר</vt:lpstr>
      <vt:lpstr>התנהגות תמיסה רוויה של סוכר - המשך</vt:lpstr>
      <vt:lpstr>חוטים</vt:lpstr>
      <vt:lpstr>כדור רך</vt:lpstr>
      <vt:lpstr>כדור קשיח</vt:lpstr>
      <vt:lpstr>כדור קשה</vt:lpstr>
      <vt:lpstr>איך נוצרים גבישי סוכר?</vt:lpstr>
      <vt:lpstr>התנהגות של תמיסת סוכר רוויה בחימום</vt:lpstr>
      <vt:lpstr>הכנת סוכריה על מקל</vt:lpstr>
      <vt:lpstr>הכנת סוכריה על מקל  אפשרות א</vt:lpstr>
      <vt:lpstr>סוכריה על מקל  אפשרות ב</vt:lpstr>
      <vt:lpstr>גיבוש קריסטלים של סוכר = סוכריות מקצועיות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Lenovo</dc:creator>
  <cp:lastModifiedBy>Shelly Livne</cp:lastModifiedBy>
  <cp:revision>2</cp:revision>
  <dcterms:created xsi:type="dcterms:W3CDTF">2021-05-18T07:58:45Z</dcterms:created>
  <dcterms:modified xsi:type="dcterms:W3CDTF">2025-12-16T11:15:40Z</dcterms:modified>
</cp:coreProperties>
</file>