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07" autoAdjust="0"/>
    <p:restoredTop sz="86322" autoAdjust="0"/>
  </p:normalViewPr>
  <p:slideViewPr>
    <p:cSldViewPr snapToGrid="0">
      <p:cViewPr varScale="1">
        <p:scale>
          <a:sx n="93" d="100"/>
          <a:sy n="93" d="100"/>
        </p:scale>
        <p:origin x="3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936D7A-0D26-4F40-AA06-9086B1B21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205177D-26AA-44AA-85E4-77D6BB063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8F736A-39B7-4901-AAE3-645A1170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E60EF4A-84D4-4006-ABE0-E3DCB093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0F154A5-FAB3-410D-B584-B2436824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1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17B250-8C31-4D72-9EA7-EEA46B18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A90A154-D805-47F7-8F7A-30CFC313B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16B310-F1B0-403E-8991-E216C833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D56775-9A09-42AF-AE6C-725F34CD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05ABF2-6757-49F7-9177-68800B6D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76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1562C13-B8AC-47CC-8E3B-735D4A309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134D8FD-979B-445F-A8E6-10D3C919F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E59FAB3-9628-4163-BE53-1EC1CB43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1DEE1F1-3AA9-4A78-84D5-9496E1C0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277F4C0-C848-494E-863C-26124AE9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0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546DC2-F4D4-4D31-9BE2-961B2780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084D516-FF26-4EAA-86C1-6A4159334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BBF6FF-3EB5-489F-888D-F5139DE0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041369C-6B51-49E9-AF21-188C6BA6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96DF22B-33D1-46CA-8934-601B8500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68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3BA994-A80F-4922-B68D-CC2D9FE4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D76F15A-733E-4BA7-8A0F-F6801BAC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18781D3-04D2-4196-92AD-42A194AA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153E57-8B30-4596-9505-5C91D12B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36E3B02-FDC0-48B8-AC14-84C4EED9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14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124D07-F6F7-42A2-AE3F-EF9CB92A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C916F91-BAF0-40C9-88EF-9827096DA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2F8AE4E-10E1-4AE1-8553-3C02A20D2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2D22BC3-4C95-4920-AA9D-902CFF31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B612941-CF97-4D22-8A95-C6270CA7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6763C74-96FD-4A54-9A46-C2DCB9D6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485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8D6C45-05B5-43C9-B028-C3937C4D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2828E1B-E190-495A-AC23-01F85F2B0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8923825-74C3-435C-AD8E-EF4805963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16A59D3-F80F-4BCD-8A2C-ED387E108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9FBE266-747E-4EC6-9DA9-83D5ECBB0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DEC90FA-A101-4416-8A2E-E62F27E5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0DD6D50-8895-4554-8EAB-BD4706B2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D0CA303-5C9A-44F7-B4CC-E2F3728F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040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DA4744-EAF8-4EF7-9616-B7A3553D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9803E59-C499-42BC-9B6E-80591BE8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A990963-FB48-4F22-8F1C-4589068E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2CC2725-7922-4A8B-AFD9-690264AE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246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C25AA13-4BB5-432C-9638-40ED4765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1F9BDCA-F847-4882-9E5A-96B66BF2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0C783B4-4F20-4F03-8490-5A392C61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860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AE8415-2551-4087-BFC3-D55F9A53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A285AD-3619-4F17-9110-52CE200CB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45B5582-8103-473B-8498-4AD497C11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17CBAF3-225C-4635-A586-DF5672FD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BA85BDD-62B4-4B85-A1C2-959B3AAF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DB14055-2447-44BB-90B9-4221CA9E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28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1E88D4-ED30-4F95-8209-5B1DDAB8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7C9B5BD-F54B-421A-8D75-CC25012DF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28DAE98-5E5F-4531-9618-5621554F6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F90C75C-916C-4676-A968-821B2380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D80E788-2E0C-4227-8757-3AB7D6A4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7577329-E8D8-46A0-92B2-6E87D2C4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793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4D91960-A23C-48E5-B4F0-908C04C5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07535D1-4304-4872-B4DF-1BE1B673E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06AE464-7DD8-412A-B91B-7592979B7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C942-DDE8-4FBA-8172-17EA74D4C27D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1D586D-8A2E-4D8A-AE90-7EEFDA544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C7A7E96-6365-4C82-B353-A2C4874AE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1C642-977B-4227-B4B3-955182CCFA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73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625854D-1C00-4F96-991F-0329DB9B4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68" y="361451"/>
            <a:ext cx="5303782" cy="4552500"/>
          </a:xfrm>
          <a:prstGeom prst="rect">
            <a:avLst/>
          </a:prstGeom>
        </p:spPr>
      </p:pic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4E034FA3-C30F-4781-82D6-8C13B8546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7684" y="151207"/>
            <a:ext cx="5360987" cy="666750"/>
            <a:chOff x="0" y="0"/>
            <a:chExt cx="6683375" cy="666750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34A7624-8915-4B9B-B4ED-A1D830AEC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50" y="120650"/>
              <a:ext cx="5610225" cy="54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6" descr="D:\my doc\download\Logo Mana Color Version.jpg">
              <a:extLst>
                <a:ext uri="{FF2B5EF4-FFF2-40B4-BE49-F238E27FC236}">
                  <a16:creationId xmlns:a16="http://schemas.microsoft.com/office/drawing/2014/main" id="{58E2F987-8DB3-4E45-A11B-274D7BE50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92150" cy="6559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E63E43B8-3F41-4070-AE36-440CCCE32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68" y="6153747"/>
            <a:ext cx="2474003" cy="501650"/>
          </a:xfrm>
          <a:prstGeom prst="rect">
            <a:avLst/>
          </a:prstGeom>
        </p:spPr>
      </p:pic>
      <p:sp>
        <p:nvSpPr>
          <p:cNvPr id="6" name="כותרת 5">
            <a:extLst>
              <a:ext uri="{FF2B5EF4-FFF2-40B4-BE49-F238E27FC236}">
                <a16:creationId xmlns:a16="http://schemas.microsoft.com/office/drawing/2014/main" id="{08F7454F-F6C4-4316-92BF-3DEA319F3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0391" y="2304576"/>
            <a:ext cx="9144000" cy="2387600"/>
          </a:xfrm>
        </p:spPr>
        <p:txBody>
          <a:bodyPr/>
          <a:lstStyle/>
          <a:p>
            <a:pPr rtl="1" eaLnBrk="1" latinLnBrk="0" hangingPunct="1"/>
            <a:r>
              <a:rPr lang="he-IL" sz="4400" b="1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Aharoni" panose="02010803020104030203" pitchFamily="2" charset="-79"/>
              </a:rPr>
              <a:t>מגיבים, תוצרים, כריכים</a:t>
            </a:r>
            <a:endParaRPr lang="he-IL" dirty="0">
              <a:effectLst/>
              <a:latin typeface="+mn-lt"/>
            </a:endParaRPr>
          </a:p>
          <a:p>
            <a:pPr rtl="1" eaLnBrk="1" latinLnBrk="0" hangingPunct="1"/>
            <a:r>
              <a:rPr lang="he-IL" sz="4400" b="1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Aharoni" panose="02010803020104030203" pitchFamily="2" charset="-79"/>
              </a:rPr>
              <a:t> </a:t>
            </a:r>
            <a:endParaRPr lang="he-IL" dirty="0">
              <a:effectLst/>
              <a:latin typeface="+mn-lt"/>
            </a:endParaRPr>
          </a:p>
          <a:p>
            <a:pPr rtl="1" eaLnBrk="1" latinLnBrk="0" hangingPunct="1"/>
            <a:r>
              <a:rPr lang="he-IL" sz="4400" b="1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Aharoni" panose="02010803020104030203" pitchFamily="2" charset="-79"/>
              </a:rPr>
              <a:t>ומה שביניהם...</a:t>
            </a:r>
            <a:endParaRPr lang="he-IL" dirty="0">
              <a:effectLst/>
              <a:latin typeface="+mn-lt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594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 descr="2 פרוסות לחם, פרוסת גבינה צהובה, 5 זיתים ו3 פרוסות עגבניה">
            <a:extLst>
              <a:ext uri="{FF2B5EF4-FFF2-40B4-BE49-F238E27FC236}">
                <a16:creationId xmlns:a16="http://schemas.microsoft.com/office/drawing/2014/main" id="{B88CF46A-2B80-47D3-8B58-020C7B1825CE}"/>
              </a:ext>
            </a:extLst>
          </p:cNvPr>
          <p:cNvGrpSpPr/>
          <p:nvPr/>
        </p:nvGrpSpPr>
        <p:grpSpPr>
          <a:xfrm>
            <a:off x="2169160" y="1308668"/>
            <a:ext cx="7853680" cy="5405534"/>
            <a:chOff x="2022856" y="527043"/>
            <a:chExt cx="7853680" cy="5405534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C2AEEEA9-2EB5-4C40-8AC6-8DFFF0863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2856" y="527043"/>
              <a:ext cx="7853680" cy="5368958"/>
            </a:xfrm>
            <a:prstGeom prst="rect">
              <a:avLst/>
            </a:prstGeom>
          </p:spPr>
        </p:pic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CB073E6A-250C-428D-B332-BEA744A02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37666" y="3230610"/>
              <a:ext cx="2322777" cy="2322777"/>
            </a:xfrm>
            <a:prstGeom prst="rect">
              <a:avLst/>
            </a:prstGeom>
          </p:spPr>
        </p:pic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8CEBA184-B83C-4292-B60F-86DEE37E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29755" y1="25800" x2="60264" y2="23352"/>
                          <a14:backgroundMark x1="60264" y1="23352" x2="75330" y2="25989"/>
                          <a14:backgroundMark x1="75330" y1="25989" x2="79096" y2="40490"/>
                          <a14:backgroundMark x1="79096" y1="40490" x2="78531" y2="57062"/>
                          <a14:backgroundMark x1="78531" y1="57062" x2="73446" y2="72505"/>
                          <a14:backgroundMark x1="73446" y1="72505" x2="41620" y2="76460"/>
                          <a14:backgroundMark x1="41620" y1="76460" x2="27119" y2="71375"/>
                          <a14:backgroundMark x1="27119" y1="71375" x2="29002" y2="56497"/>
                          <a14:backgroundMark x1="29002" y1="56497" x2="25047" y2="41808"/>
                          <a14:backgroundMark x1="25047" y1="41808" x2="29002" y2="28625"/>
                          <a14:backgroundMark x1="39360" y1="52354" x2="39360" y2="52354"/>
                          <a14:backgroundMark x1="55744" y1="48964" x2="55744" y2="48964"/>
                          <a14:backgroundMark x1="57250" y1="66102" x2="57250" y2="66102"/>
                          <a14:backgroundMark x1="49906" y1="39736" x2="49906" y2="39736"/>
                          <a14:backgroundMark x1="50659" y1="39548" x2="50659" y2="39548"/>
                          <a14:backgroundMark x1="50847" y1="39736" x2="50847" y2="39736"/>
                          <a14:backgroundMark x1="64972" y1="31262" x2="64972" y2="312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668977">
              <a:off x="4644384" y="1943933"/>
              <a:ext cx="3237257" cy="3237257"/>
            </a:xfrm>
            <a:prstGeom prst="rect">
              <a:avLst/>
            </a:prstGeom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562165EE-6967-47B5-9099-18AE8412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3796" y="2518777"/>
              <a:ext cx="2322777" cy="2322777"/>
            </a:xfrm>
            <a:prstGeom prst="rect">
              <a:avLst/>
            </a:prstGeom>
          </p:spPr>
        </p:pic>
        <p:grpSp>
          <p:nvGrpSpPr>
            <p:cNvPr id="2" name="קבוצה 1">
              <a:extLst>
                <a:ext uri="{FF2B5EF4-FFF2-40B4-BE49-F238E27FC236}">
                  <a16:creationId xmlns:a16="http://schemas.microsoft.com/office/drawing/2014/main" id="{F90449C2-86D6-4133-9D7C-F29C06EE2A9D}"/>
                </a:ext>
              </a:extLst>
            </p:cNvPr>
            <p:cNvGrpSpPr/>
            <p:nvPr/>
          </p:nvGrpSpPr>
          <p:grpSpPr>
            <a:xfrm>
              <a:off x="6851831" y="3251052"/>
              <a:ext cx="2600625" cy="2681525"/>
              <a:chOff x="5466481" y="4153594"/>
              <a:chExt cx="2600625" cy="2681525"/>
            </a:xfrm>
          </p:grpSpPr>
          <p:pic>
            <p:nvPicPr>
              <p:cNvPr id="7" name="תמונה 6">
                <a:extLst>
                  <a:ext uri="{FF2B5EF4-FFF2-40B4-BE49-F238E27FC236}">
                    <a16:creationId xmlns:a16="http://schemas.microsoft.com/office/drawing/2014/main" id="{5304C6F8-3496-4395-8CBD-AA90D10B8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66481" y="4153594"/>
                <a:ext cx="1987468" cy="1993565"/>
              </a:xfrm>
              <a:prstGeom prst="rect">
                <a:avLst/>
              </a:prstGeom>
            </p:spPr>
          </p:pic>
          <p:pic>
            <p:nvPicPr>
              <p:cNvPr id="10" name="תמונה 9">
                <a:extLst>
                  <a:ext uri="{FF2B5EF4-FFF2-40B4-BE49-F238E27FC236}">
                    <a16:creationId xmlns:a16="http://schemas.microsoft.com/office/drawing/2014/main" id="{EB302D68-BAFF-4037-BA09-EDA46EFF9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6746" y="4841554"/>
                <a:ext cx="1987468" cy="1993565"/>
              </a:xfrm>
              <a:prstGeom prst="rect">
                <a:avLst/>
              </a:prstGeom>
            </p:spPr>
          </p:pic>
          <p:pic>
            <p:nvPicPr>
              <p:cNvPr id="11" name="תמונה 10">
                <a:extLst>
                  <a:ext uri="{FF2B5EF4-FFF2-40B4-BE49-F238E27FC236}">
                    <a16:creationId xmlns:a16="http://schemas.microsoft.com/office/drawing/2014/main" id="{32C819AD-E4FC-4123-99C3-03D4430E4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9638" y="4437703"/>
                <a:ext cx="1987468" cy="1993565"/>
              </a:xfrm>
              <a:prstGeom prst="rect">
                <a:avLst/>
              </a:prstGeom>
            </p:spPr>
          </p:pic>
        </p:grpSp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0BE4DC85-3405-4524-93D7-757C8BD959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299152" y="2687259"/>
              <a:ext cx="546413" cy="439626"/>
            </a:xfrm>
            <a:prstGeom prst="rect">
              <a:avLst/>
            </a:prstGeom>
          </p:spPr>
        </p:pic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90461183-3CE4-4A7E-A073-3296C3244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674207" y="3137360"/>
              <a:ext cx="546413" cy="439626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34D51DA7-E631-4DCC-A96B-17A152D71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876033" y="2735917"/>
              <a:ext cx="546413" cy="439626"/>
            </a:xfrm>
            <a:prstGeom prst="rect">
              <a:avLst/>
            </a:prstGeom>
          </p:spPr>
        </p:pic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5B12B4D0-F5F2-43AA-9BD6-9D8645095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225528" y="3166866"/>
              <a:ext cx="601130" cy="483650"/>
            </a:xfrm>
            <a:prstGeom prst="rect">
              <a:avLst/>
            </a:prstGeom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8CF76823-E9E1-4924-B7E7-0668E36C3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427354" y="2784401"/>
              <a:ext cx="546413" cy="439626"/>
            </a:xfrm>
            <a:prstGeom prst="rect">
              <a:avLst/>
            </a:prstGeom>
          </p:spPr>
        </p:pic>
      </p:grpSp>
      <p:sp>
        <p:nvSpPr>
          <p:cNvPr id="8" name="כותרת 7">
            <a:extLst>
              <a:ext uri="{FF2B5EF4-FFF2-40B4-BE49-F238E27FC236}">
                <a16:creationId xmlns:a16="http://schemas.microsoft.com/office/drawing/2014/main" id="{17731882-ED50-4766-B06B-3AB4ECA89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837" y="-471571"/>
            <a:ext cx="9144000" cy="2387600"/>
          </a:xfrm>
        </p:spPr>
        <p:txBody>
          <a:bodyPr>
            <a:normAutofit/>
          </a:bodyPr>
          <a:lstStyle/>
          <a:p>
            <a:r>
              <a:rPr lang="he-IL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+mn-lt"/>
                <a:ea typeface="+mn-ea"/>
                <a:cs typeface="Aharoni" panose="02010803020104030203" pitchFamily="2" charset="-79"/>
              </a:rPr>
              <a:t>הכינו סנדוויץ' מהמוצרים שלפניכם:</a:t>
            </a:r>
          </a:p>
        </p:txBody>
      </p:sp>
    </p:spTree>
    <p:extLst>
      <p:ext uri="{BB962C8B-B14F-4D97-AF65-F5344CB8AC3E}">
        <p14:creationId xmlns:p14="http://schemas.microsoft.com/office/powerpoint/2010/main" val="84550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CEB13BD7-95B9-4F7B-845F-FDB3476AD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9441" y="2573632"/>
            <a:ext cx="11833701" cy="3875655"/>
            <a:chOff x="239441" y="2573632"/>
            <a:chExt cx="11833701" cy="3875655"/>
          </a:xfrm>
        </p:grpSpPr>
        <p:pic>
          <p:nvPicPr>
            <p:cNvPr id="4" name="תמונה 3" descr="סנדוויץ'">
              <a:extLst>
                <a:ext uri="{FF2B5EF4-FFF2-40B4-BE49-F238E27FC236}">
                  <a16:creationId xmlns:a16="http://schemas.microsoft.com/office/drawing/2014/main" id="{A065AA29-8024-419B-8D0E-DC5450516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68836">
              <a:off x="9183287" y="2642856"/>
              <a:ext cx="2889855" cy="2184701"/>
            </a:xfrm>
            <a:prstGeom prst="rect">
              <a:avLst/>
            </a:prstGeom>
          </p:spPr>
        </p:pic>
        <p:pic>
          <p:nvPicPr>
            <p:cNvPr id="6" name="תמונה 5" descr="פרוסת גבינה צהובה">
              <a:extLst>
                <a:ext uri="{FF2B5EF4-FFF2-40B4-BE49-F238E27FC236}">
                  <a16:creationId xmlns:a16="http://schemas.microsoft.com/office/drawing/2014/main" id="{95B4A284-2EA8-431D-B812-6AE9EF345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725174">
              <a:off x="2465998" y="2744989"/>
              <a:ext cx="2296351" cy="2270536"/>
            </a:xfrm>
            <a:prstGeom prst="rect">
              <a:avLst/>
            </a:prstGeom>
          </p:spPr>
        </p:pic>
        <p:pic>
          <p:nvPicPr>
            <p:cNvPr id="7" name="תמונה 6" descr="פרוסת לחם">
              <a:extLst>
                <a:ext uri="{FF2B5EF4-FFF2-40B4-BE49-F238E27FC236}">
                  <a16:creationId xmlns:a16="http://schemas.microsoft.com/office/drawing/2014/main" id="{ADEF90C0-5954-4240-811E-461BF3716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441" y="2573632"/>
              <a:ext cx="2323150" cy="2323150"/>
            </a:xfrm>
            <a:prstGeom prst="rect">
              <a:avLst/>
            </a:prstGeom>
          </p:spPr>
        </p:pic>
        <p:pic>
          <p:nvPicPr>
            <p:cNvPr id="8" name="תמונה 7" descr="זית">
              <a:extLst>
                <a:ext uri="{FF2B5EF4-FFF2-40B4-BE49-F238E27FC236}">
                  <a16:creationId xmlns:a16="http://schemas.microsoft.com/office/drawing/2014/main" id="{CB9E5DDF-50D2-4F89-AF21-40B2976D1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078876" y="3606787"/>
              <a:ext cx="610308" cy="516875"/>
            </a:xfrm>
            <a:prstGeom prst="rect">
              <a:avLst/>
            </a:prstGeom>
          </p:spPr>
        </p:pic>
        <p:sp>
          <p:nvSpPr>
            <p:cNvPr id="9" name="סימן חיבור 8">
              <a:extLst>
                <a:ext uri="{FF2B5EF4-FFF2-40B4-BE49-F238E27FC236}">
                  <a16:creationId xmlns:a16="http://schemas.microsoft.com/office/drawing/2014/main" id="{1FB80F18-E02D-407F-86A2-88E3F4806598}"/>
                </a:ext>
              </a:extLst>
            </p:cNvPr>
            <p:cNvSpPr/>
            <p:nvPr/>
          </p:nvSpPr>
          <p:spPr>
            <a:xfrm>
              <a:off x="2312459" y="3611018"/>
              <a:ext cx="508000" cy="53848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465657AC-CD51-44BC-B85E-D1A22BBE3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9088" y="3677270"/>
              <a:ext cx="384081" cy="420660"/>
            </a:xfrm>
            <a:prstGeom prst="rect">
              <a:avLst/>
            </a:prstGeom>
          </p:spPr>
        </p:pic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080B282E-9701-40FF-AAA0-4CE3F45D6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8637" y="3677270"/>
              <a:ext cx="384081" cy="420660"/>
            </a:xfrm>
            <a:prstGeom prst="rect">
              <a:avLst/>
            </a:prstGeom>
          </p:spPr>
        </p:pic>
        <p:sp>
          <p:nvSpPr>
            <p:cNvPr id="12" name="חץ: ימינה 11">
              <a:extLst>
                <a:ext uri="{FF2B5EF4-FFF2-40B4-BE49-F238E27FC236}">
                  <a16:creationId xmlns:a16="http://schemas.microsoft.com/office/drawing/2014/main" id="{FFD93D94-2936-4282-A5A2-6104611A7B5B}"/>
                </a:ext>
              </a:extLst>
            </p:cNvPr>
            <p:cNvSpPr/>
            <p:nvPr/>
          </p:nvSpPr>
          <p:spPr>
            <a:xfrm>
              <a:off x="7999840" y="3654894"/>
              <a:ext cx="1112167" cy="4206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7432728C-C88E-4EFA-A216-481D79A0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2808" y="2949813"/>
              <a:ext cx="1987870" cy="1987870"/>
            </a:xfrm>
            <a:prstGeom prst="rect">
              <a:avLst/>
            </a:prstGeom>
          </p:spPr>
        </p:pic>
        <p:sp>
          <p:nvSpPr>
            <p:cNvPr id="14" name="סוגר מסולסל שמאלי 13">
              <a:extLst>
                <a:ext uri="{FF2B5EF4-FFF2-40B4-BE49-F238E27FC236}">
                  <a16:creationId xmlns:a16="http://schemas.microsoft.com/office/drawing/2014/main" id="{9ADDCE8F-6B93-4B99-BEEA-FCCD9BCE1A98}"/>
                </a:ext>
              </a:extLst>
            </p:cNvPr>
            <p:cNvSpPr/>
            <p:nvPr/>
          </p:nvSpPr>
          <p:spPr>
            <a:xfrm rot="16200000">
              <a:off x="4200440" y="2132928"/>
              <a:ext cx="430904" cy="6419409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9413AA28-F845-47E6-B0A7-D3BFA3B4F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5801" y="5032241"/>
              <a:ext cx="2107116" cy="585267"/>
            </a:xfrm>
            <a:prstGeom prst="rect">
              <a:avLst/>
            </a:prstGeom>
          </p:spPr>
        </p:pic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5479E2BD-747D-4360-B4A8-EFF747234F53}"/>
                </a:ext>
              </a:extLst>
            </p:cNvPr>
            <p:cNvSpPr txBox="1"/>
            <p:nvPr/>
          </p:nvSpPr>
          <p:spPr>
            <a:xfrm>
              <a:off x="1474635" y="5802956"/>
              <a:ext cx="361817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solidFill>
                    <a:srgbClr val="0070C0"/>
                  </a:solidFill>
                </a:rPr>
                <a:t>מגיבים</a:t>
              </a:r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F828C0F7-A802-4604-B3C4-1074C235BE3F}"/>
                </a:ext>
              </a:extLst>
            </p:cNvPr>
            <p:cNvSpPr txBox="1"/>
            <p:nvPr/>
          </p:nvSpPr>
          <p:spPr>
            <a:xfrm>
              <a:off x="7631157" y="5772731"/>
              <a:ext cx="361817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solidFill>
                    <a:srgbClr val="0070C0"/>
                  </a:solidFill>
                </a:rPr>
                <a:t>תוצרים</a:t>
              </a:r>
            </a:p>
          </p:txBody>
        </p:sp>
      </p:grpSp>
      <p:sp>
        <p:nvSpPr>
          <p:cNvPr id="3" name="כותרת 2">
            <a:extLst>
              <a:ext uri="{FF2B5EF4-FFF2-40B4-BE49-F238E27FC236}">
                <a16:creationId xmlns:a16="http://schemas.microsoft.com/office/drawing/2014/main" id="{14907A3C-8C0D-49DA-B2A0-22E4273C47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2030" y="-799147"/>
            <a:ext cx="9144000" cy="2387600"/>
          </a:xfrm>
        </p:spPr>
        <p:txBody>
          <a:bodyPr>
            <a:normAutofit/>
          </a:bodyPr>
          <a:lstStyle/>
          <a:p>
            <a:r>
              <a:rPr lang="he-IL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ננסח תגובה מתאימה להכנת הסנדוויץ':</a:t>
            </a:r>
          </a:p>
        </p:txBody>
      </p:sp>
    </p:spTree>
    <p:extLst>
      <p:ext uri="{BB962C8B-B14F-4D97-AF65-F5344CB8AC3E}">
        <p14:creationId xmlns:p14="http://schemas.microsoft.com/office/powerpoint/2010/main" val="355654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FA6002DC-7C2D-4404-A189-42DBA52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9851" y="2748555"/>
            <a:ext cx="11882351" cy="2184701"/>
            <a:chOff x="379851" y="2748555"/>
            <a:chExt cx="11882351" cy="2184701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A065AA29-8024-419B-8D0E-DC5450516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68836">
              <a:off x="9372347" y="2748555"/>
              <a:ext cx="2889855" cy="2184701"/>
            </a:xfrm>
            <a:prstGeom prst="rect">
              <a:avLst/>
            </a:prstGeom>
          </p:spPr>
        </p:pic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95B4A284-2EA8-431D-B812-6AE9EF345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725174">
              <a:off x="2609445" y="3112088"/>
              <a:ext cx="1802297" cy="1693096"/>
            </a:xfrm>
            <a:prstGeom prst="rect">
              <a:avLst/>
            </a:prstGeom>
          </p:spPr>
        </p:pic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ADEF90C0-5954-4240-811E-461BF3716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301" y="2916152"/>
              <a:ext cx="1942896" cy="1942896"/>
            </a:xfrm>
            <a:prstGeom prst="rect">
              <a:avLst/>
            </a:prstGeom>
          </p:spPr>
        </p:pic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CB9E5DDF-50D2-4F89-AF21-40B2976D1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661316" y="3711970"/>
              <a:ext cx="610308" cy="516875"/>
            </a:xfrm>
            <a:prstGeom prst="rect">
              <a:avLst/>
            </a:prstGeom>
          </p:spPr>
        </p:pic>
        <p:sp>
          <p:nvSpPr>
            <p:cNvPr id="9" name="סימן חיבור 8">
              <a:extLst>
                <a:ext uri="{FF2B5EF4-FFF2-40B4-BE49-F238E27FC236}">
                  <a16:creationId xmlns:a16="http://schemas.microsoft.com/office/drawing/2014/main" id="{1FB80F18-E02D-407F-86A2-88E3F4806598}"/>
                </a:ext>
              </a:extLst>
            </p:cNvPr>
            <p:cNvSpPr/>
            <p:nvPr/>
          </p:nvSpPr>
          <p:spPr>
            <a:xfrm>
              <a:off x="2416197" y="3695257"/>
              <a:ext cx="508000" cy="53848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465657AC-CD51-44BC-B85E-D1A22BBE3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33779" y="3808185"/>
              <a:ext cx="384081" cy="420660"/>
            </a:xfrm>
            <a:prstGeom prst="rect">
              <a:avLst/>
            </a:prstGeom>
          </p:spPr>
        </p:pic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080B282E-9701-40FF-AAA0-4CE3F45D6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5573" y="3677270"/>
              <a:ext cx="384081" cy="420660"/>
            </a:xfrm>
            <a:prstGeom prst="rect">
              <a:avLst/>
            </a:prstGeom>
          </p:spPr>
        </p:pic>
        <p:sp>
          <p:nvSpPr>
            <p:cNvPr id="12" name="חץ: ימינה 11">
              <a:extLst>
                <a:ext uri="{FF2B5EF4-FFF2-40B4-BE49-F238E27FC236}">
                  <a16:creationId xmlns:a16="http://schemas.microsoft.com/office/drawing/2014/main" id="{FFD93D94-2936-4282-A5A2-6104611A7B5B}"/>
                </a:ext>
              </a:extLst>
            </p:cNvPr>
            <p:cNvSpPr/>
            <p:nvPr/>
          </p:nvSpPr>
          <p:spPr>
            <a:xfrm>
              <a:off x="8442125" y="3738704"/>
              <a:ext cx="1112167" cy="4206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7432728C-C88E-4EFA-A216-481D79A0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3889" y="3327123"/>
              <a:ext cx="1274748" cy="1274748"/>
            </a:xfrm>
            <a:prstGeom prst="rect">
              <a:avLst/>
            </a:prstGeom>
          </p:spPr>
        </p:pic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0B80EC57-6706-40F7-B815-B1BABBB7620F}"/>
                </a:ext>
              </a:extLst>
            </p:cNvPr>
            <p:cNvSpPr txBox="1"/>
            <p:nvPr/>
          </p:nvSpPr>
          <p:spPr>
            <a:xfrm>
              <a:off x="379851" y="3327123"/>
              <a:ext cx="623781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7200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CBE59D92-6D30-46FB-B3CC-45222D0D3774}"/>
                </a:ext>
              </a:extLst>
            </p:cNvPr>
            <p:cNvSpPr/>
            <p:nvPr/>
          </p:nvSpPr>
          <p:spPr>
            <a:xfrm>
              <a:off x="4746086" y="3358471"/>
              <a:ext cx="69762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7200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FF034631-808C-4006-80A9-4E5584B1DCE1}"/>
                </a:ext>
              </a:extLst>
            </p:cNvPr>
            <p:cNvSpPr/>
            <p:nvPr/>
          </p:nvSpPr>
          <p:spPr>
            <a:xfrm>
              <a:off x="6948702" y="3358470"/>
              <a:ext cx="69762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7200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15" name="כותרת 14">
            <a:extLst>
              <a:ext uri="{FF2B5EF4-FFF2-40B4-BE49-F238E27FC236}">
                <a16:creationId xmlns:a16="http://schemas.microsoft.com/office/drawing/2014/main" id="{7A30D085-A02F-4ED4-B4A0-E070C64F52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125" y="-724294"/>
            <a:ext cx="9144000" cy="2387600"/>
          </a:xfrm>
        </p:spPr>
        <p:txBody>
          <a:bodyPr>
            <a:normAutofit/>
          </a:bodyPr>
          <a:lstStyle/>
          <a:p>
            <a:r>
              <a:rPr lang="he-IL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נאזן את התגובה:</a:t>
            </a:r>
          </a:p>
        </p:txBody>
      </p:sp>
    </p:spTree>
    <p:extLst>
      <p:ext uri="{BB962C8B-B14F-4D97-AF65-F5344CB8AC3E}">
        <p14:creationId xmlns:p14="http://schemas.microsoft.com/office/powerpoint/2010/main" val="228980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7DF815-79AC-47E1-8FCB-168D7708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24" y="390292"/>
            <a:ext cx="10515600" cy="33595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עליכם להכין סנדוויץ' לכל אחד מחברי הקבוצה, </a:t>
            </a:r>
            <a:br>
              <a:rPr lang="he-IL" sz="32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שמרו על יחסים בין החומרים השונים.</a:t>
            </a:r>
            <a:br>
              <a:rPr lang="he-IL" sz="32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הכינו רשימה מדויקת של המוצרים הדרושים להכנת הכריכים, והציגו למורה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32948B1-5D45-42D5-8E54-668A98EA7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4486">
            <a:off x="820277" y="3630262"/>
            <a:ext cx="2322777" cy="2322777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4222199-901D-4F86-A63F-5B3045191E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55453" y="4100719"/>
            <a:ext cx="8524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dirty="0"/>
              <a:t>?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F5A2AC3-9B35-46FF-A92A-8498814D2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8404" y="3813669"/>
            <a:ext cx="1960880" cy="214376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A42868A-B9F0-4774-90E6-AE224D352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907" y="3813669"/>
            <a:ext cx="2145978" cy="256663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98F7AC2-267B-434A-8812-5F944E6E0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337" y="4100719"/>
            <a:ext cx="2145977" cy="214597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3C7C304-225B-467A-9570-560AF7CE0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336" y="4051555"/>
            <a:ext cx="2145978" cy="256663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B6BAA5C-4D03-4538-BCB9-C1EC79E8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645" y="4290243"/>
            <a:ext cx="1193827" cy="100281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3D567CE-D30C-4F1D-855F-60D43A03C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606" y="3960187"/>
            <a:ext cx="1669903" cy="19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2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342A95-1E5B-4AEC-ADE2-CEAB275BA4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9" y="229038"/>
            <a:ext cx="10515600" cy="1949892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כעת נעבור לכימיה...</a:t>
            </a:r>
            <a:br>
              <a:rPr lang="he-IL" dirty="0"/>
            </a:br>
            <a:br>
              <a:rPr lang="he-IL" dirty="0"/>
            </a:br>
            <a:r>
              <a:rPr lang="he-IL" sz="22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לפנינו תגובת הבר-בוש, תגובה לייצור אמוניה, מהחנקן שבאוויר.</a:t>
            </a:r>
            <a:br>
              <a:rPr lang="he-IL" sz="22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he-IL" sz="22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2200" b="1" u="sng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שלב א</a:t>
            </a:r>
            <a:r>
              <a:rPr lang="he-IL" sz="22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נרשום את המגיבים והתוצרים (כמו שרשמנו </a:t>
            </a:r>
            <a:r>
              <a:rPr lang="he-IL" sz="2200" b="1" dirty="0" err="1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בסנדוויץ</a:t>
            </a:r>
            <a:r>
              <a:rPr lang="he-IL" sz="22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את חומרי המוצא והתוצר הסופי)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442E239-2E89-41A2-A4C5-8372A9A9DA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60" y="2599983"/>
            <a:ext cx="3545688" cy="11128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N</a:t>
            </a:r>
            <a:r>
              <a:rPr lang="en-US" sz="3600" baseline="-25000" dirty="0"/>
              <a:t>2</a:t>
            </a:r>
            <a:r>
              <a:rPr lang="en-US" sz="3600" dirty="0"/>
              <a:t> + H</a:t>
            </a:r>
            <a:r>
              <a:rPr lang="en-US" sz="3600" baseline="-25000" dirty="0"/>
              <a:t>2</a:t>
            </a:r>
            <a:r>
              <a:rPr lang="en-US" sz="3600" dirty="0"/>
              <a:t> →  NH</a:t>
            </a:r>
            <a:r>
              <a:rPr lang="en-US" sz="3600" baseline="-25000" dirty="0"/>
              <a:t>3</a:t>
            </a:r>
          </a:p>
          <a:p>
            <a:endParaRPr lang="he-IL" sz="6000" baseline="-25000" dirty="0"/>
          </a:p>
          <a:p>
            <a:endParaRPr lang="en-US" baseline="-25000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224DAD9-5732-47BC-A73F-E7590E047D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802179" y="4024688"/>
            <a:ext cx="868166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שלב ב</a:t>
            </a:r>
            <a:r>
              <a:rPr lang="he-IL" sz="2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נאזן את מספר האטומים משני צידי התגובה תוך שמירה על הרכב המולקולות (כמו ששמרנו על סוג המוצרים </a:t>
            </a:r>
            <a:r>
              <a:rPr lang="he-IL" sz="2000" b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בסנדוויץ</a:t>
            </a:r>
            <a:r>
              <a:rPr lang="he-IL" sz="2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endParaRPr lang="he-IL" sz="2400" dirty="0"/>
          </a:p>
          <a:p>
            <a:r>
              <a:rPr lang="en-US" sz="3600" dirty="0"/>
              <a:t>N</a:t>
            </a:r>
            <a:r>
              <a:rPr lang="en-US" sz="2000" dirty="0"/>
              <a:t>2</a:t>
            </a:r>
            <a:r>
              <a:rPr lang="en-US" sz="3600" dirty="0"/>
              <a:t> + 3H</a:t>
            </a:r>
            <a:r>
              <a:rPr lang="en-US" sz="2000" dirty="0"/>
              <a:t>2</a:t>
            </a:r>
            <a:r>
              <a:rPr lang="en-US" sz="3600" dirty="0"/>
              <a:t> → 2NH</a:t>
            </a:r>
            <a:r>
              <a:rPr lang="en-US" sz="2000" dirty="0"/>
              <a:t>3                                        </a:t>
            </a: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58C27E7D-1198-42B7-8648-5D1A79940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157" y="3187854"/>
            <a:ext cx="3344479" cy="782597"/>
            <a:chOff x="6446875" y="3860581"/>
            <a:chExt cx="3344479" cy="782597"/>
          </a:xfrm>
        </p:grpSpPr>
        <p:sp>
          <p:nvSpPr>
            <p:cNvPr id="11" name="סוגר מסולסל שמאלי 10">
              <a:extLst>
                <a:ext uri="{FF2B5EF4-FFF2-40B4-BE49-F238E27FC236}">
                  <a16:creationId xmlns:a16="http://schemas.microsoft.com/office/drawing/2014/main" id="{BEC818C2-01B9-4457-9E5D-E2EE8D056BD2}"/>
                </a:ext>
              </a:extLst>
            </p:cNvPr>
            <p:cNvSpPr/>
            <p:nvPr/>
          </p:nvSpPr>
          <p:spPr>
            <a:xfrm rot="16200000">
              <a:off x="7223746" y="3339639"/>
              <a:ext cx="241634" cy="1333853"/>
            </a:xfrm>
            <a:prstGeom prst="leftBrace">
              <a:avLst>
                <a:gd name="adj1" fmla="val 8333"/>
                <a:gd name="adj2" fmla="val 48811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סוגר מסולסל שמאלי 11">
              <a:extLst>
                <a:ext uri="{FF2B5EF4-FFF2-40B4-BE49-F238E27FC236}">
                  <a16:creationId xmlns:a16="http://schemas.microsoft.com/office/drawing/2014/main" id="{7A0843FC-6993-441D-84AC-F4CAEC0EC6F2}"/>
                </a:ext>
              </a:extLst>
            </p:cNvPr>
            <p:cNvSpPr/>
            <p:nvPr/>
          </p:nvSpPr>
          <p:spPr>
            <a:xfrm rot="16200000">
              <a:off x="9003611" y="3314471"/>
              <a:ext cx="241634" cy="1333853"/>
            </a:xfrm>
            <a:prstGeom prst="leftBrace">
              <a:avLst>
                <a:gd name="adj1" fmla="val 8333"/>
                <a:gd name="adj2" fmla="val 48811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8EA78ADC-49A2-45BA-BF5C-724E7AD9B0FF}"/>
                </a:ext>
              </a:extLst>
            </p:cNvPr>
            <p:cNvSpPr txBox="1"/>
            <p:nvPr/>
          </p:nvSpPr>
          <p:spPr>
            <a:xfrm>
              <a:off x="6446875" y="4257916"/>
              <a:ext cx="133385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C00000"/>
                  </a:solidFill>
                </a:rPr>
                <a:t>מגיבים</a:t>
              </a:r>
            </a:p>
          </p:txBody>
        </p:sp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DBC13C02-3B79-4569-8A14-09F8CC8302D9}"/>
                </a:ext>
              </a:extLst>
            </p:cNvPr>
            <p:cNvSpPr txBox="1"/>
            <p:nvPr/>
          </p:nvSpPr>
          <p:spPr>
            <a:xfrm>
              <a:off x="8212698" y="4273846"/>
              <a:ext cx="133385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C00000"/>
                  </a:solidFill>
                </a:rPr>
                <a:t>תוצרים</a:t>
              </a:r>
            </a:p>
          </p:txBody>
        </p:sp>
      </p:grpSp>
      <p:grpSp>
        <p:nvGrpSpPr>
          <p:cNvPr id="16" name="קבוצה 15" descr="מגיבים ותוצרים">
            <a:extLst>
              <a:ext uri="{FF2B5EF4-FFF2-40B4-BE49-F238E27FC236}">
                <a16:creationId xmlns:a16="http://schemas.microsoft.com/office/drawing/2014/main" id="{0F798EB0-23B2-461A-9A90-A056BD686CFC}"/>
              </a:ext>
            </a:extLst>
          </p:cNvPr>
          <p:cNvGrpSpPr/>
          <p:nvPr/>
        </p:nvGrpSpPr>
        <p:grpSpPr>
          <a:xfrm>
            <a:off x="5809157" y="5862295"/>
            <a:ext cx="3344479" cy="782597"/>
            <a:chOff x="6446875" y="3860581"/>
            <a:chExt cx="3344479" cy="782597"/>
          </a:xfrm>
        </p:grpSpPr>
        <p:sp>
          <p:nvSpPr>
            <p:cNvPr id="17" name="סוגר מסולסל שמאלי 16">
              <a:extLst>
                <a:ext uri="{FF2B5EF4-FFF2-40B4-BE49-F238E27FC236}">
                  <a16:creationId xmlns:a16="http://schemas.microsoft.com/office/drawing/2014/main" id="{4318C95B-6718-4021-9D8E-A712015CEAF1}"/>
                </a:ext>
              </a:extLst>
            </p:cNvPr>
            <p:cNvSpPr/>
            <p:nvPr/>
          </p:nvSpPr>
          <p:spPr>
            <a:xfrm rot="16200000">
              <a:off x="7223746" y="3339639"/>
              <a:ext cx="241634" cy="1333853"/>
            </a:xfrm>
            <a:prstGeom prst="leftBrace">
              <a:avLst>
                <a:gd name="adj1" fmla="val 8333"/>
                <a:gd name="adj2" fmla="val 48811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סוגר מסולסל שמאלי 17">
              <a:extLst>
                <a:ext uri="{FF2B5EF4-FFF2-40B4-BE49-F238E27FC236}">
                  <a16:creationId xmlns:a16="http://schemas.microsoft.com/office/drawing/2014/main" id="{54C30E30-73E5-4926-9EEF-1046C1810B2A}"/>
                </a:ext>
              </a:extLst>
            </p:cNvPr>
            <p:cNvSpPr/>
            <p:nvPr/>
          </p:nvSpPr>
          <p:spPr>
            <a:xfrm rot="16200000">
              <a:off x="9003611" y="3314471"/>
              <a:ext cx="241634" cy="1333853"/>
            </a:xfrm>
            <a:prstGeom prst="leftBrace">
              <a:avLst>
                <a:gd name="adj1" fmla="val 8333"/>
                <a:gd name="adj2" fmla="val 48811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74A44398-39BD-434E-AB46-FAF1281E3F26}"/>
                </a:ext>
              </a:extLst>
            </p:cNvPr>
            <p:cNvSpPr txBox="1"/>
            <p:nvPr/>
          </p:nvSpPr>
          <p:spPr>
            <a:xfrm>
              <a:off x="6446875" y="4257916"/>
              <a:ext cx="133385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C00000"/>
                  </a:solidFill>
                </a:rPr>
                <a:t>מגיבים</a:t>
              </a:r>
            </a:p>
          </p:txBody>
        </p:sp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FE57563F-62D0-4CA8-B921-BCEE27CA5525}"/>
                </a:ext>
              </a:extLst>
            </p:cNvPr>
            <p:cNvSpPr txBox="1"/>
            <p:nvPr/>
          </p:nvSpPr>
          <p:spPr>
            <a:xfrm>
              <a:off x="8212698" y="4273846"/>
              <a:ext cx="133385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C00000"/>
                  </a:solidFill>
                </a:rPr>
                <a:t>תוצרים</a:t>
              </a:r>
            </a:p>
          </p:txBody>
        </p:sp>
      </p:grpSp>
      <p:pic>
        <p:nvPicPr>
          <p:cNvPr id="21" name="תמונה 20" descr="פריץ הבר">
            <a:extLst>
              <a:ext uri="{FF2B5EF4-FFF2-40B4-BE49-F238E27FC236}">
                <a16:creationId xmlns:a16="http://schemas.microsoft.com/office/drawing/2014/main" id="{6B18E623-C39D-4B83-937C-9EB0D5AF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2" y="3121647"/>
            <a:ext cx="2228883" cy="3165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748AD017-38F4-4259-B463-4FFFB9A6F47A}"/>
              </a:ext>
            </a:extLst>
          </p:cNvPr>
          <p:cNvSpPr txBox="1"/>
          <p:nvPr/>
        </p:nvSpPr>
        <p:spPr>
          <a:xfrm>
            <a:off x="570451" y="6369646"/>
            <a:ext cx="14680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פריץ הבר</a:t>
            </a:r>
          </a:p>
        </p:txBody>
      </p:sp>
    </p:spTree>
    <p:extLst>
      <p:ext uri="{BB962C8B-B14F-4D97-AF65-F5344CB8AC3E}">
        <p14:creationId xmlns:p14="http://schemas.microsoft.com/office/powerpoint/2010/main" val="26374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372162D-E924-41ED-83C6-F18C5324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he-IL" b="1" dirty="0">
                <a:latin typeface="Aharoni" panose="02010803020104030203" pitchFamily="2" charset="-79"/>
                <a:cs typeface="Aharoni" panose="02010803020104030203" pitchFamily="2" charset="-79"/>
              </a:rPr>
              <a:t>לסיכום: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B06D91-F2B8-45DD-9F5D-FD69BA26D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22" name="מציין מיקום תוכן 2">
            <a:extLst>
              <a:ext uri="{FF2B5EF4-FFF2-40B4-BE49-F238E27FC236}">
                <a16:creationId xmlns:a16="http://schemas.microsoft.com/office/drawing/2014/main" id="{A2C171A7-7E04-48D7-BC3F-3A280C8E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625" y="1438195"/>
            <a:ext cx="7599547" cy="4154361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>
                <a:latin typeface="Aharoni" panose="02010803020104030203" pitchFamily="2" charset="-79"/>
              </a:rPr>
              <a:t>בניסוח תגובה כימית: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latin typeface="Aharoni" panose="02010803020104030203" pitchFamily="2" charset="-79"/>
              </a:rPr>
              <a:t>     בצד שמאל נרשום את המגיבים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latin typeface="Aharoni" panose="02010803020104030203" pitchFamily="2" charset="-79"/>
              </a:rPr>
              <a:t>     בצד ימין נרשום את התוצרים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latin typeface="Aharoni" panose="02010803020104030203" pitchFamily="2" charset="-79"/>
              </a:rPr>
              <a:t>     ביניהם יופיע חץ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latin typeface="Aharoni" panose="02010803020104030203" pitchFamily="2" charset="-79"/>
              </a:rPr>
              <a:t>2. אין לשנות את ההרכב הכימי של החומרים לדוגמא לרשום </a:t>
            </a:r>
            <a:r>
              <a:rPr lang="en-US" sz="2000" b="1" dirty="0">
                <a:latin typeface="Aharoni" panose="02010803020104030203" pitchFamily="2" charset="-79"/>
              </a:rPr>
              <a:t>NH</a:t>
            </a:r>
            <a:r>
              <a:rPr lang="en-US" sz="1200" b="1" dirty="0">
                <a:latin typeface="Aharoni" panose="02010803020104030203" pitchFamily="2" charset="-79"/>
              </a:rPr>
              <a:t>2</a:t>
            </a:r>
            <a:r>
              <a:rPr lang="he-IL" sz="2000" b="1" dirty="0">
                <a:latin typeface="Aharoni" panose="02010803020104030203" pitchFamily="2" charset="-79"/>
              </a:rPr>
              <a:t> במקום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latin typeface="Aharoni" panose="02010803020104030203" pitchFamily="2" charset="-79"/>
              </a:rPr>
              <a:t>    </a:t>
            </a:r>
            <a:r>
              <a:rPr lang="en-US" sz="2000" b="1" dirty="0">
                <a:latin typeface="Aharoni" panose="02010803020104030203" pitchFamily="2" charset="-79"/>
              </a:rPr>
              <a:t>NH</a:t>
            </a:r>
            <a:r>
              <a:rPr lang="en-US" sz="1200" b="1" dirty="0">
                <a:latin typeface="Aharoni" panose="02010803020104030203" pitchFamily="2" charset="-79"/>
              </a:rPr>
              <a:t>3</a:t>
            </a:r>
            <a:r>
              <a:rPr lang="he-IL" sz="2000" b="1" dirty="0">
                <a:latin typeface="Aharoni" panose="02010803020104030203" pitchFamily="2" charset="-79"/>
              </a:rPr>
              <a:t>. (כמו שאין להחליף עגבנייה במלפפון </a:t>
            </a:r>
            <a:r>
              <a:rPr lang="he-IL" sz="2000" b="1" dirty="0" err="1">
                <a:latin typeface="Aharoni" panose="02010803020104030203" pitchFamily="2" charset="-79"/>
              </a:rPr>
              <a:t>בסנדוויץ</a:t>
            </a:r>
            <a:r>
              <a:rPr lang="he-IL" sz="2000" b="1" dirty="0">
                <a:latin typeface="Aharoni" panose="02010803020104030203" pitchFamily="2" charset="-79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latin typeface="Aharoni" panose="02010803020104030203" pitchFamily="2" charset="-79"/>
              </a:rPr>
              <a:t>3. מקדמי התגובה הכימית המתקבלת, מהווים את היחס בין החומרים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latin typeface="Aharoni" panose="02010803020104030203" pitchFamily="2" charset="-79"/>
              </a:rPr>
              <a:t>    השונים .(כמו שהיחסים בין מרכיבי </a:t>
            </a:r>
            <a:r>
              <a:rPr lang="he-IL" sz="2000" b="1" dirty="0" err="1">
                <a:latin typeface="Aharoni" panose="02010803020104030203" pitchFamily="2" charset="-79"/>
              </a:rPr>
              <a:t>הסנדוויץ</a:t>
            </a:r>
            <a:r>
              <a:rPr lang="he-IL" sz="2000" b="1" dirty="0">
                <a:latin typeface="Aharoni" panose="02010803020104030203" pitchFamily="2" charset="-79"/>
              </a:rPr>
              <a:t> חייבים </a:t>
            </a:r>
            <a:r>
              <a:rPr lang="he-IL" sz="2000" b="1" dirty="0" err="1">
                <a:latin typeface="Aharoni" panose="02010803020104030203" pitchFamily="2" charset="-79"/>
              </a:rPr>
              <a:t>להשמר</a:t>
            </a:r>
            <a:r>
              <a:rPr lang="he-IL" sz="2000" b="1" dirty="0">
                <a:latin typeface="Aharoni" panose="02010803020104030203" pitchFamily="2" charset="-79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latin typeface="Aharoni" panose="02010803020104030203" pitchFamily="2" charset="-79"/>
              </a:rPr>
              <a:t>4. בתגובה הכימית רושמים את היחס הנמוך ביותר בין המרכיבים</a:t>
            </a:r>
          </a:p>
        </p:txBody>
      </p:sp>
    </p:spTree>
    <p:extLst>
      <p:ext uri="{BB962C8B-B14F-4D97-AF65-F5344CB8AC3E}">
        <p14:creationId xmlns:p14="http://schemas.microsoft.com/office/powerpoint/2010/main" val="888157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215</Words>
  <Application>Microsoft Office PowerPoint</Application>
  <PresentationFormat>מסך רחב</PresentationFormat>
  <Paragraphs>34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ערכת נושא Office</vt:lpstr>
      <vt:lpstr>מגיבים, תוצרים, כריכים   ומה שביניהם... </vt:lpstr>
      <vt:lpstr>הכינו סנדוויץ' מהמוצרים שלפניכם:</vt:lpstr>
      <vt:lpstr>ננסח תגובה מתאימה להכנת הסנדוויץ':</vt:lpstr>
      <vt:lpstr>נאזן את התגובה:</vt:lpstr>
      <vt:lpstr>עליכם להכין סנדוויץ' לכל אחד מחברי הקבוצה,  שמרו על יחסים בין החומרים השונים. הכינו רשימה מדויקת של המוצרים הדרושים להכנת הכריכים, והציגו למורה</vt:lpstr>
      <vt:lpstr>כעת נעבור לכימיה...  לפנינו תגובת הבר-בוש, תגובה לייצור אמוניה, מהחנקן שבאוויר.  שלב א: נרשום את המגיבים והתוצרים (כמו שרשמנו בסנדוויץ את חומרי המוצא והתוצר הסופי)</vt:lpstr>
      <vt:lpstr>לסיכום: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אילן לוי</dc:creator>
  <cp:lastModifiedBy>ורד אדלר</cp:lastModifiedBy>
  <cp:revision>16</cp:revision>
  <dcterms:created xsi:type="dcterms:W3CDTF">2019-07-09T15:52:09Z</dcterms:created>
  <dcterms:modified xsi:type="dcterms:W3CDTF">2025-02-26T19:54:16Z</dcterms:modified>
</cp:coreProperties>
</file>