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73" r:id="rId9"/>
    <p:sldId id="272" r:id="rId10"/>
    <p:sldId id="264" r:id="rId11"/>
    <p:sldId id="265" r:id="rId12"/>
    <p:sldId id="266" r:id="rId13"/>
    <p:sldId id="267" r:id="rId14"/>
    <p:sldId id="271" r:id="rId15"/>
    <p:sldId id="268" r:id="rId16"/>
    <p:sldId id="269" r:id="rId17"/>
    <p:sldId id="270" r:id="rId18"/>
    <p:sldId id="262" r:id="rId19"/>
  </p:sldIdLst>
  <p:sldSz cx="9144000" cy="6858000" type="screen4x3"/>
  <p:notesSz cx="6858000" cy="9144000"/>
  <p:defaultTextStyle>
    <a:defPPr>
      <a:defRPr lang="he-IL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A50021"/>
    <a:srgbClr val="800000"/>
    <a:srgbClr val="CCEC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8" autoAdjust="0"/>
    <p:restoredTop sz="94664" autoAdjust="0"/>
  </p:normalViewPr>
  <p:slideViewPr>
    <p:cSldViewPr snapToGrid="0">
      <p:cViewPr varScale="1">
        <p:scale>
          <a:sx n="83" d="100"/>
          <a:sy n="83" d="100"/>
        </p:scale>
        <p:origin x="1277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5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FB12985-B2D1-1E23-F62C-8D06AD7844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845CCA8D-4904-288F-19D7-64B94FE2B2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040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7A0AF3F-328D-1E81-5214-818B11655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6E494E9D-3948-64D6-F901-6DA61D1B1F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173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D9F02F46-8961-C7F1-5278-623E13AA4C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9023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1F5F6FA1-7BC5-FA91-1518-5C89660306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902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3255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כותרת וטבל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B876DF07-2CDE-DC05-76F8-32A6F4B58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בלה 2">
            <a:extLst>
              <a:ext uri="{FF2B5EF4-FFF2-40B4-BE49-F238E27FC236}">
                <a16:creationId xmlns:a16="http://schemas.microsoft.com/office/drawing/2014/main" id="{097DE6B9-2B54-3445-A790-BD3E13CB899A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3445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 preserve="1">
  <p:cSld name="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>
            <a:extLst>
              <a:ext uri="{FF2B5EF4-FFF2-40B4-BE49-F238E27FC236}">
                <a16:creationId xmlns:a16="http://schemas.microsoft.com/office/drawing/2014/main" id="{124EBDD2-8AB7-C2BB-153C-C4EA61B4B73E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457200" y="274638"/>
            <a:ext cx="8229600" cy="59023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247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1B3CE6D-3DF8-1D9E-A577-ACADDF0ED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4969E6C6-7077-6D3A-D7C4-34C7320712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753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22D6D20-E414-E5F8-F88C-13A038CFA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1BE9AD0F-4253-52BA-9DD3-5CC3D24BF8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</p:spTree>
    <p:extLst>
      <p:ext uri="{BB962C8B-B14F-4D97-AF65-F5344CB8AC3E}">
        <p14:creationId xmlns:p14="http://schemas.microsoft.com/office/powerpoint/2010/main" val="457249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3A0B552-6DD3-B0EA-C864-FBAA3B319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14CBB2BD-FB05-644A-2865-AA551E5E81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1278EA4D-1C4E-072E-9456-012DBC2F78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605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8609E56-1625-DF85-DB02-7EFFDDD40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149AB797-F616-8163-5217-8568E9B495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5C341A9B-BD07-3AD5-3865-659829D0B6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C845068C-E268-CF48-0DEE-D52ED13DE1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4B4B0C53-4717-0F0B-26C9-0536104436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19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1B88C21-B9A1-19FA-3385-11821027C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232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0573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5DFFA9A-5492-74D2-8CF0-5C1CF1EB0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E3189563-C555-BFDB-9FF5-3AA24C97A9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D66787F6-C9C8-060C-1837-72152B337B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</p:spTree>
    <p:extLst>
      <p:ext uri="{BB962C8B-B14F-4D97-AF65-F5344CB8AC3E}">
        <p14:creationId xmlns:p14="http://schemas.microsoft.com/office/powerpoint/2010/main" val="2679710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1DA23E8-27BA-7121-B548-4C2BB391A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3921E057-745D-E759-A903-C06C6809B2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8488159C-0AE4-BB88-E248-475C7ABB27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</p:spTree>
    <p:extLst>
      <p:ext uri="{BB962C8B-B14F-4D97-AF65-F5344CB8AC3E}">
        <p14:creationId xmlns:p14="http://schemas.microsoft.com/office/powerpoint/2010/main" val="1060249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5" name="Group 11">
            <a:extLst>
              <a:ext uri="{FF2B5EF4-FFF2-40B4-BE49-F238E27FC236}">
                <a16:creationId xmlns:a16="http://schemas.microsoft.com/office/drawing/2014/main" id="{672D927D-2C43-8799-0454-8F4C7BD306E8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800225" y="765175"/>
            <a:ext cx="7343775" cy="647700"/>
            <a:chOff x="1066" y="663"/>
            <a:chExt cx="4626" cy="408"/>
          </a:xfrm>
        </p:grpSpPr>
        <p:sp>
          <p:nvSpPr>
            <p:cNvPr id="1031" name="Rectangle 7">
              <a:extLst>
                <a:ext uri="{FF2B5EF4-FFF2-40B4-BE49-F238E27FC236}">
                  <a16:creationId xmlns:a16="http://schemas.microsoft.com/office/drawing/2014/main" id="{009F186B-9196-36ED-782E-2AEF5809FEF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066" y="935"/>
              <a:ext cx="4399" cy="46"/>
            </a:xfrm>
            <a:prstGeom prst="rect">
              <a:avLst/>
            </a:prstGeom>
            <a:gradFill rotWithShape="1">
              <a:gsLst>
                <a:gs pos="0">
                  <a:srgbClr val="000099">
                    <a:gamma/>
                    <a:tint val="38039"/>
                    <a:invGamma/>
                    <a:alpha val="83000"/>
                  </a:srgbClr>
                </a:gs>
                <a:gs pos="100000">
                  <a:srgbClr val="000099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" name="Rectangle 9">
              <a:extLst>
                <a:ext uri="{FF2B5EF4-FFF2-40B4-BE49-F238E27FC236}">
                  <a16:creationId xmlns:a16="http://schemas.microsoft.com/office/drawing/2014/main" id="{DC37DFB9-7A68-5B40-6259-49CBA58E568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329" y="663"/>
              <a:ext cx="273" cy="226"/>
            </a:xfrm>
            <a:prstGeom prst="rect">
              <a:avLst/>
            </a:prstGeom>
            <a:gradFill rotWithShape="1">
              <a:gsLst>
                <a:gs pos="0">
                  <a:srgbClr val="A50021"/>
                </a:gs>
                <a:gs pos="100000">
                  <a:srgbClr val="A50021">
                    <a:gamma/>
                    <a:tint val="57255"/>
                    <a:invGamma/>
                  </a:srgb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Rectangle 10">
              <a:extLst>
                <a:ext uri="{FF2B5EF4-FFF2-40B4-BE49-F238E27FC236}">
                  <a16:creationId xmlns:a16="http://schemas.microsoft.com/office/drawing/2014/main" id="{8866C11C-B1EB-FB74-1B99-AC7CF2B946A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465" y="755"/>
              <a:ext cx="227" cy="226"/>
            </a:xfrm>
            <a:prstGeom prst="rect">
              <a:avLst/>
            </a:prstGeom>
            <a:gradFill rotWithShape="1">
              <a:gsLst>
                <a:gs pos="0">
                  <a:srgbClr val="FF6600"/>
                </a:gs>
                <a:gs pos="100000">
                  <a:srgbClr val="FF6600">
                    <a:gamma/>
                    <a:tint val="12549"/>
                    <a:invGamma/>
                  </a:srgb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" name="Rectangle 8">
              <a:extLst>
                <a:ext uri="{FF2B5EF4-FFF2-40B4-BE49-F238E27FC236}">
                  <a16:creationId xmlns:a16="http://schemas.microsoft.com/office/drawing/2014/main" id="{8E9D2D32-366E-EBC0-D234-728AD4466CC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284" y="845"/>
              <a:ext cx="272" cy="226"/>
            </a:xfrm>
            <a:prstGeom prst="rect">
              <a:avLst/>
            </a:prstGeom>
            <a:gradFill rotWithShape="1">
              <a:gsLst>
                <a:gs pos="0">
                  <a:srgbClr val="000099"/>
                </a:gs>
                <a:gs pos="100000">
                  <a:srgbClr val="000099">
                    <a:gamma/>
                    <a:tint val="31765"/>
                    <a:invGamma/>
                  </a:srgb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36" name="Text Box 12">
            <a:extLst>
              <a:ext uri="{FF2B5EF4-FFF2-40B4-BE49-F238E27FC236}">
                <a16:creationId xmlns:a16="http://schemas.microsoft.com/office/drawing/2014/main" id="{DF0A7AB9-E865-6E1B-5780-0F79F1B546F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6400800"/>
            <a:ext cx="3492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2400">
              <a:cs typeface="Narkisim" panose="020E0502050101010101" pitchFamily="34" charset="-79"/>
            </a:endParaRPr>
          </a:p>
        </p:txBody>
      </p:sp>
      <p:sp>
        <p:nvSpPr>
          <p:cNvPr id="1037" name="Text Box 13">
            <a:extLst>
              <a:ext uri="{FF2B5EF4-FFF2-40B4-BE49-F238E27FC236}">
                <a16:creationId xmlns:a16="http://schemas.microsoft.com/office/drawing/2014/main" id="{5F9A193B-2CBA-561A-D947-7992EE3CC3E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6491288"/>
            <a:ext cx="20875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b="1">
                <a:solidFill>
                  <a:srgbClr val="000099"/>
                </a:solidFill>
                <a:cs typeface="Narkisim" panose="020E0502050101010101" pitchFamily="34" charset="-79"/>
              </a:rPr>
              <a:t>כימיה ... זה בתוכנו</a:t>
            </a:r>
            <a:endParaRPr lang="en-US" altLang="en-US" b="1">
              <a:solidFill>
                <a:srgbClr val="000099"/>
              </a:solidFill>
              <a:cs typeface="Narkisim" panose="020E0502050101010101" pitchFamily="34" charset="-79"/>
            </a:endParaRPr>
          </a:p>
        </p:txBody>
      </p:sp>
      <p:sp>
        <p:nvSpPr>
          <p:cNvPr id="1038" name="Rectangle 14">
            <a:extLst>
              <a:ext uri="{FF2B5EF4-FFF2-40B4-BE49-F238E27FC236}">
                <a16:creationId xmlns:a16="http://schemas.microsoft.com/office/drawing/2014/main" id="{C38DF51C-BCA2-4367-1DA4-35B74DC44C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en-US"/>
              <a:t>לחץ כדי לערוך סגנון כותרת של תבנית בסיס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1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Times New Roman (Hebrew)" panose="02020603050405020304" pitchFamily="18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Times New Roman (Hebrew)" panose="02020603050405020304" pitchFamily="18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Times New Roman (Hebrew)" panose="02020603050405020304" pitchFamily="18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Times New Roman (Hebrew)" panose="02020603050405020304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Times New Roman (Hebrew)" panose="02020603050405020304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Times New Roman (Hebrew)" panose="02020603050405020304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Times New Roman (Hebrew)" panose="02020603050405020304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Times New Roman (Hebrew)" panose="02020603050405020304" pitchFamily="18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A9F185C3-38DC-9B2F-AB6C-28C8264B31C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60413" y="188913"/>
            <a:ext cx="7772400" cy="1079500"/>
          </a:xfrm>
          <a:effectLst>
            <a:outerShdw dist="35921" dir="2700000" algn="ctr" rotWithShape="0">
              <a:srgbClr val="800000"/>
            </a:outerShdw>
          </a:effectLst>
        </p:spPr>
        <p:txBody>
          <a:bodyPr anchor="ctr"/>
          <a:lstStyle/>
          <a:p>
            <a:r>
              <a:rPr lang="he-IL" altLang="en-US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Narkisim" panose="020E0502050101010101" pitchFamily="34" charset="-79"/>
              </a:rPr>
              <a:t>אנטיאוקסידנטים</a:t>
            </a:r>
            <a:endParaRPr lang="en-US" altLang="en-US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cs typeface="Narkisim" panose="020E0502050101010101" pitchFamily="34" charset="-79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2E33D2E4-D8E5-751A-E51E-5D89159221F5}"/>
              </a:ext>
            </a:extLst>
          </p:cNvPr>
          <p:cNvSpPr>
            <a:spLocks noChangeArrowheads="1"/>
          </p:cNvSpPr>
          <p:nvPr>
            <p:ph type="subTitle" idx="1"/>
          </p:nvPr>
        </p:nvSpPr>
        <p:spPr bwMode="auto">
          <a:xfrm>
            <a:off x="2987675" y="1700213"/>
            <a:ext cx="3168650" cy="863600"/>
          </a:xfrm>
          <a:solidFill>
            <a:srgbClr val="FFFFFF"/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he-IL" altLang="en-US" sz="3200" b="1">
                <a:solidFill>
                  <a:srgbClr val="800000"/>
                </a:solidFill>
                <a:cs typeface="Narkisim" panose="020E0502050101010101" pitchFamily="34" charset="-79"/>
              </a:rPr>
              <a:t>נוגדי חמצון</a:t>
            </a:r>
            <a:endParaRPr lang="en-US" altLang="en-US" sz="3200" b="1">
              <a:solidFill>
                <a:srgbClr val="800000"/>
              </a:solidFill>
              <a:cs typeface="Narkisim" panose="020E0502050101010101" pitchFamily="34" charset="-79"/>
            </a:endParaRPr>
          </a:p>
        </p:txBody>
      </p:sp>
      <p:pic>
        <p:nvPicPr>
          <p:cNvPr id="2053" name="Picture 5">
            <a:extLst>
              <a:ext uri="{FF2B5EF4-FFF2-40B4-BE49-F238E27FC236}">
                <a16:creationId xmlns:a16="http://schemas.microsoft.com/office/drawing/2014/main" id="{4EFB68B2-D5E9-7350-AFC3-9AC394B00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4400" y="2801362"/>
            <a:ext cx="3527425" cy="3355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>
            <a:extLst>
              <a:ext uri="{FF2B5EF4-FFF2-40B4-BE49-F238E27FC236}">
                <a16:creationId xmlns:a16="http://schemas.microsoft.com/office/drawing/2014/main" id="{4BBE8FE0-8DF2-275C-8860-8AF8BD8AB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978" y="1555029"/>
            <a:ext cx="1644650" cy="2255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4206DECE-C32E-CE9E-AAF3-B3A28E98C2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05481">
            <a:off x="5898357" y="3880572"/>
            <a:ext cx="2916237" cy="207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7" name="Rectangle 5">
            <a:extLst>
              <a:ext uri="{FF2B5EF4-FFF2-40B4-BE49-F238E27FC236}">
                <a16:creationId xmlns:a16="http://schemas.microsoft.com/office/drawing/2014/main" id="{B244A028-1579-6785-C9D1-C5B6212D7D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35921" dir="2700000" algn="ctr" rotWithShape="0">
              <a:srgbClr val="800000"/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sz="48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Narkisim" panose="020E0502050101010101" pitchFamily="34" charset="-79"/>
              </a:rPr>
              <a:t>ויטמין </a:t>
            </a:r>
            <a:r>
              <a:rPr lang="en-US" altLang="en-US" sz="48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Narkisim" panose="020E0502050101010101" pitchFamily="34" charset="-79"/>
              </a:rPr>
              <a:t>C</a:t>
            </a:r>
            <a:r>
              <a:rPr lang="he-IL" altLang="en-US" sz="48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Narkisim" panose="020E0502050101010101" pitchFamily="34" charset="-79"/>
              </a:rPr>
              <a:t> חומצה אסקורבית</a:t>
            </a:r>
            <a:endParaRPr lang="en-US" altLang="en-US" sz="48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cs typeface="Narkisim" panose="020E0502050101010101" pitchFamily="34" charset="-79"/>
            </a:endParaRPr>
          </a:p>
        </p:txBody>
      </p:sp>
      <p:graphicFrame>
        <p:nvGraphicFramePr>
          <p:cNvPr id="105476" name="Object 4" descr="נוסחת מבנה של ויטמין C">
            <a:extLst>
              <a:ext uri="{FF2B5EF4-FFF2-40B4-BE49-F238E27FC236}">
                <a16:creationId xmlns:a16="http://schemas.microsoft.com/office/drawing/2014/main" id="{F4894FF1-C164-9080-79EC-E481F31BB015}"/>
              </a:ext>
            </a:extLst>
          </p:cNvPr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899463680"/>
              </p:ext>
            </p:extLst>
          </p:nvPr>
        </p:nvGraphicFramePr>
        <p:xfrm>
          <a:off x="3711575" y="2227263"/>
          <a:ext cx="2676525" cy="220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2676600" imgH="2200320" progId="ChemWindow.Document">
                  <p:embed/>
                </p:oleObj>
              </mc:Choice>
              <mc:Fallback>
                <p:oleObj name="Document" r:id="rId2" imgW="2676600" imgH="2200320" progId="ChemWindow.Document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1575" y="2227263"/>
                        <a:ext cx="2676525" cy="2200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5481" name="Picture 9">
            <a:extLst>
              <a:ext uri="{FF2B5EF4-FFF2-40B4-BE49-F238E27FC236}">
                <a16:creationId xmlns:a16="http://schemas.microsoft.com/office/drawing/2014/main" id="{A566E4E8-8468-4C8F-F4DF-74DFF11A3A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588" y="3322638"/>
            <a:ext cx="2057400" cy="23749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54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54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5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5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>
            <a:extLst>
              <a:ext uri="{FF2B5EF4-FFF2-40B4-BE49-F238E27FC236}">
                <a16:creationId xmlns:a16="http://schemas.microsoft.com/office/drawing/2014/main" id="{963AEA72-BE97-BA88-A2DA-F3FFC7DFD9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35921" dir="2700000" algn="ctr" rotWithShape="0">
              <a:srgbClr val="800000"/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sz="48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Narkisim" panose="020E0502050101010101" pitchFamily="34" charset="-79"/>
              </a:rPr>
              <a:t>היכן החומצה?</a:t>
            </a:r>
            <a:endParaRPr lang="en-US" altLang="en-US" sz="48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cs typeface="Narkisim" panose="020E0502050101010101" pitchFamily="34" charset="-79"/>
            </a:endParaRPr>
          </a:p>
        </p:txBody>
      </p:sp>
      <p:graphicFrame>
        <p:nvGraphicFramePr>
          <p:cNvPr id="107524" name="Object 4" descr="שווי משקל של החומצה">
            <a:extLst>
              <a:ext uri="{FF2B5EF4-FFF2-40B4-BE49-F238E27FC236}">
                <a16:creationId xmlns:a16="http://schemas.microsoft.com/office/drawing/2014/main" id="{EEFAEA28-E571-516A-6F34-6C2DD0B859F8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3611101"/>
              </p:ext>
            </p:extLst>
          </p:nvPr>
        </p:nvGraphicFramePr>
        <p:xfrm>
          <a:off x="111125" y="2119313"/>
          <a:ext cx="8909050" cy="2392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6172200" imgH="1657440" progId="ChemWindow.Document">
                  <p:embed/>
                </p:oleObj>
              </mc:Choice>
              <mc:Fallback>
                <p:oleObj name="Document" r:id="rId2" imgW="6172200" imgH="1657440" progId="ChemWindow.Document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25" y="2119313"/>
                        <a:ext cx="8909050" cy="2392362"/>
                      </a:xfrm>
                      <a:prstGeom prst="rect">
                        <a:avLst/>
                      </a:prstGeom>
                      <a:noFill/>
                      <a:ln w="38100" cmpd="dbl">
                        <a:solidFill>
                          <a:srgbClr val="80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526" name="Text Box 6">
            <a:extLst>
              <a:ext uri="{FF2B5EF4-FFF2-40B4-BE49-F238E27FC236}">
                <a16:creationId xmlns:a16="http://schemas.microsoft.com/office/drawing/2014/main" id="{9A56235A-D9DD-B6A4-E7FD-743B9A35E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1625" y="5006975"/>
            <a:ext cx="4037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altLang="en-US" sz="2400">
                <a:solidFill>
                  <a:srgbClr val="000099"/>
                </a:solidFill>
                <a:cs typeface="Narkisim" panose="020E0502050101010101" pitchFamily="34" charset="-79"/>
              </a:rPr>
              <a:t>הצורה הפעילה כאנטיאוקסידנט</a:t>
            </a:r>
            <a:endParaRPr lang="en-US" altLang="en-US" sz="2400">
              <a:solidFill>
                <a:srgbClr val="000099"/>
              </a:solidFill>
              <a:cs typeface="Narkisim" panose="020E0502050101010101" pitchFamily="34" charset="-79"/>
            </a:endParaRPr>
          </a:p>
        </p:txBody>
      </p:sp>
      <p:sp>
        <p:nvSpPr>
          <p:cNvPr id="107527" name="Line 7">
            <a:extLst>
              <a:ext uri="{FF2B5EF4-FFF2-40B4-BE49-F238E27FC236}">
                <a16:creationId xmlns:a16="http://schemas.microsoft.com/office/drawing/2014/main" id="{CD0CB1D9-A858-871F-668E-EF746D55C5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76800" y="4343400"/>
            <a:ext cx="0" cy="77787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40A47D14-EFF5-EC9E-E2B1-4110440270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35921" dir="2700000" algn="ctr" rotWithShape="0">
              <a:srgbClr val="800000"/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sz="48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Narkisim" panose="020E0502050101010101" pitchFamily="34" charset="-79"/>
              </a:rPr>
              <a:t>חומצה אסקורבית כמחזרת</a:t>
            </a:r>
            <a:endParaRPr lang="en-US" altLang="en-US" sz="48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cs typeface="Narkisim" panose="020E0502050101010101" pitchFamily="34" charset="-79"/>
            </a:endParaRPr>
          </a:p>
        </p:txBody>
      </p:sp>
      <p:grpSp>
        <p:nvGrpSpPr>
          <p:cNvPr id="109687" name="Group 119" descr="שווי משקל של תהליך חמצון חיזור">
            <a:extLst>
              <a:ext uri="{FF2B5EF4-FFF2-40B4-BE49-F238E27FC236}">
                <a16:creationId xmlns:a16="http://schemas.microsoft.com/office/drawing/2014/main" id="{8D4D37E3-1B41-6547-3FCE-2063B7313A53}"/>
              </a:ext>
            </a:extLst>
          </p:cNvPr>
          <p:cNvGrpSpPr>
            <a:grpSpLocks/>
          </p:cNvGrpSpPr>
          <p:nvPr/>
        </p:nvGrpSpPr>
        <p:grpSpPr bwMode="auto">
          <a:xfrm>
            <a:off x="242888" y="2238375"/>
            <a:ext cx="8150225" cy="2160588"/>
            <a:chOff x="153" y="1410"/>
            <a:chExt cx="5134" cy="1361"/>
          </a:xfrm>
        </p:grpSpPr>
        <p:sp>
          <p:nvSpPr>
            <p:cNvPr id="109572" name="Rectangle 4">
              <a:extLst>
                <a:ext uri="{FF2B5EF4-FFF2-40B4-BE49-F238E27FC236}">
                  <a16:creationId xmlns:a16="http://schemas.microsoft.com/office/drawing/2014/main" id="{872DD2E9-456C-8ED1-4D52-BE8313FA8C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9" y="2621"/>
              <a:ext cx="27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 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573" name="Rectangle 5">
              <a:extLst>
                <a:ext uri="{FF2B5EF4-FFF2-40B4-BE49-F238E27FC236}">
                  <a16:creationId xmlns:a16="http://schemas.microsoft.com/office/drawing/2014/main" id="{4901F024-0D55-9A99-207B-BE6C2F468C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1" y="2241"/>
              <a:ext cx="5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+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574" name="Rectangle 6">
              <a:extLst>
                <a:ext uri="{FF2B5EF4-FFF2-40B4-BE49-F238E27FC236}">
                  <a16:creationId xmlns:a16="http://schemas.microsoft.com/office/drawing/2014/main" id="{4A766D0B-7753-4F9F-0637-1F366ACE11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0" y="2241"/>
              <a:ext cx="5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2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575" name="Rectangle 7">
              <a:extLst>
                <a:ext uri="{FF2B5EF4-FFF2-40B4-BE49-F238E27FC236}">
                  <a16:creationId xmlns:a16="http://schemas.microsoft.com/office/drawing/2014/main" id="{8DA438FA-20A2-EB9B-A86B-4828679D1E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8" y="2241"/>
              <a:ext cx="6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H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576" name="Rectangle 8">
              <a:extLst>
                <a:ext uri="{FF2B5EF4-FFF2-40B4-BE49-F238E27FC236}">
                  <a16:creationId xmlns:a16="http://schemas.microsoft.com/office/drawing/2014/main" id="{BA327D83-D7CA-7909-4F2E-EFB537D373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22" y="2202"/>
              <a:ext cx="42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900">
                  <a:solidFill>
                    <a:srgbClr val="000000"/>
                  </a:solidFill>
                </a:rPr>
                <a:t>+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577" name="Rectangle 9">
              <a:extLst>
                <a:ext uri="{FF2B5EF4-FFF2-40B4-BE49-F238E27FC236}">
                  <a16:creationId xmlns:a16="http://schemas.microsoft.com/office/drawing/2014/main" id="{882990C7-E883-51DD-61A6-11361C14D1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3" y="1923"/>
              <a:ext cx="3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-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578" name="Rectangle 10">
              <a:extLst>
                <a:ext uri="{FF2B5EF4-FFF2-40B4-BE49-F238E27FC236}">
                  <a16:creationId xmlns:a16="http://schemas.microsoft.com/office/drawing/2014/main" id="{027373F3-D79E-D21F-424E-A8FA4E3F04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1" y="1923"/>
              <a:ext cx="5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2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579" name="Rectangle 11">
              <a:extLst>
                <a:ext uri="{FF2B5EF4-FFF2-40B4-BE49-F238E27FC236}">
                  <a16:creationId xmlns:a16="http://schemas.microsoft.com/office/drawing/2014/main" id="{BFD2E865-52DB-904D-82C1-1AE20CAA37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9" y="1923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H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580" name="Rectangle 12">
              <a:extLst>
                <a:ext uri="{FF2B5EF4-FFF2-40B4-BE49-F238E27FC236}">
                  <a16:creationId xmlns:a16="http://schemas.microsoft.com/office/drawing/2014/main" id="{A71CDBD3-FF89-1A34-B94C-58CDF2EB9D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3" y="1883"/>
              <a:ext cx="42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900">
                  <a:solidFill>
                    <a:srgbClr val="000000"/>
                  </a:solidFill>
                </a:rPr>
                <a:t>+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581" name="Rectangle 13">
              <a:extLst>
                <a:ext uri="{FF2B5EF4-FFF2-40B4-BE49-F238E27FC236}">
                  <a16:creationId xmlns:a16="http://schemas.microsoft.com/office/drawing/2014/main" id="{821790DC-A586-18B1-574C-661C8C5804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3" y="2592"/>
              <a:ext cx="6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A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582" name="Rectangle 14">
              <a:extLst>
                <a:ext uri="{FF2B5EF4-FFF2-40B4-BE49-F238E27FC236}">
                  <a16:creationId xmlns:a16="http://schemas.microsoft.com/office/drawing/2014/main" id="{02BC04B9-2D0C-F7EE-3C32-F3982C6805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4" y="2592"/>
              <a:ext cx="47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s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583" name="Rectangle 15">
              <a:extLst>
                <a:ext uri="{FF2B5EF4-FFF2-40B4-BE49-F238E27FC236}">
                  <a16:creationId xmlns:a16="http://schemas.microsoft.com/office/drawing/2014/main" id="{4696785E-BA7F-BA10-15C0-EDA0822BEC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5" y="2592"/>
              <a:ext cx="47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c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584" name="Rectangle 16">
              <a:extLst>
                <a:ext uri="{FF2B5EF4-FFF2-40B4-BE49-F238E27FC236}">
                  <a16:creationId xmlns:a16="http://schemas.microsoft.com/office/drawing/2014/main" id="{59F758ED-F197-DED8-A29C-2D56DB66E1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6" y="2592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H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585" name="Rectangle 17">
              <a:extLst>
                <a:ext uri="{FF2B5EF4-FFF2-40B4-BE49-F238E27FC236}">
                  <a16:creationId xmlns:a16="http://schemas.microsoft.com/office/drawing/2014/main" id="{8416925B-D0B8-6F87-D3A9-584EC68388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5" y="2652"/>
              <a:ext cx="40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900">
                  <a:solidFill>
                    <a:srgbClr val="000000"/>
                  </a:solidFill>
                </a:rPr>
                <a:t>2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586" name="Rectangle 18">
              <a:extLst>
                <a:ext uri="{FF2B5EF4-FFF2-40B4-BE49-F238E27FC236}">
                  <a16:creationId xmlns:a16="http://schemas.microsoft.com/office/drawing/2014/main" id="{9442D033-9F09-0146-3E57-EEC20949DC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" y="1855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H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587" name="Rectangle 19">
              <a:extLst>
                <a:ext uri="{FF2B5EF4-FFF2-40B4-BE49-F238E27FC236}">
                  <a16:creationId xmlns:a16="http://schemas.microsoft.com/office/drawing/2014/main" id="{FD467DC9-7C7B-5311-A2A7-2CC2A37878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3" y="1855"/>
              <a:ext cx="75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O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588" name="Rectangle 20">
              <a:extLst>
                <a:ext uri="{FF2B5EF4-FFF2-40B4-BE49-F238E27FC236}">
                  <a16:creationId xmlns:a16="http://schemas.microsoft.com/office/drawing/2014/main" id="{1BE45262-88EE-6883-8378-7C041BF4D5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6" y="1545"/>
              <a:ext cx="75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O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589" name="Rectangle 21">
              <a:extLst>
                <a:ext uri="{FF2B5EF4-FFF2-40B4-BE49-F238E27FC236}">
                  <a16:creationId xmlns:a16="http://schemas.microsoft.com/office/drawing/2014/main" id="{67099676-A75D-9FEF-BA3C-70A375A7F3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7" y="1545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H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590" name="Rectangle 22">
              <a:extLst>
                <a:ext uri="{FF2B5EF4-FFF2-40B4-BE49-F238E27FC236}">
                  <a16:creationId xmlns:a16="http://schemas.microsoft.com/office/drawing/2014/main" id="{459144D6-92D7-F6CE-4073-16C87E70C6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2" y="1814"/>
              <a:ext cx="75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O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591" name="Rectangle 23">
              <a:extLst>
                <a:ext uri="{FF2B5EF4-FFF2-40B4-BE49-F238E27FC236}">
                  <a16:creationId xmlns:a16="http://schemas.microsoft.com/office/drawing/2014/main" id="{56EF2A25-AC80-85E1-A4B5-7B34304014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6" y="2349"/>
              <a:ext cx="75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O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592" name="Rectangle 24">
              <a:extLst>
                <a:ext uri="{FF2B5EF4-FFF2-40B4-BE49-F238E27FC236}">
                  <a16:creationId xmlns:a16="http://schemas.microsoft.com/office/drawing/2014/main" id="{A9B5C3C4-DFD6-6781-9E5B-91E460553D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8" y="2349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H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593" name="Rectangle 25">
              <a:extLst>
                <a:ext uri="{FF2B5EF4-FFF2-40B4-BE49-F238E27FC236}">
                  <a16:creationId xmlns:a16="http://schemas.microsoft.com/office/drawing/2014/main" id="{580967C2-3C1E-6F83-EC72-2CBF5CD1E0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1" y="1882"/>
              <a:ext cx="75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O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594" name="Rectangle 26">
              <a:extLst>
                <a:ext uri="{FF2B5EF4-FFF2-40B4-BE49-F238E27FC236}">
                  <a16:creationId xmlns:a16="http://schemas.microsoft.com/office/drawing/2014/main" id="{F96A8AC1-4C90-9668-6BC5-D879655E70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1" y="2367"/>
              <a:ext cx="6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H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595" name="Rectangle 27">
              <a:extLst>
                <a:ext uri="{FF2B5EF4-FFF2-40B4-BE49-F238E27FC236}">
                  <a16:creationId xmlns:a16="http://schemas.microsoft.com/office/drawing/2014/main" id="{AECFC60F-69D6-A0F5-5746-4D81FDBFB8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5" y="2367"/>
              <a:ext cx="7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O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596" name="Line 28">
              <a:extLst>
                <a:ext uri="{FF2B5EF4-FFF2-40B4-BE49-F238E27FC236}">
                  <a16:creationId xmlns:a16="http://schemas.microsoft.com/office/drawing/2014/main" id="{5A659D1C-43F6-26AF-11CE-0AA68359C1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64" y="1689"/>
              <a:ext cx="42" cy="2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597" name="Line 29">
              <a:extLst>
                <a:ext uri="{FF2B5EF4-FFF2-40B4-BE49-F238E27FC236}">
                  <a16:creationId xmlns:a16="http://schemas.microsoft.com/office/drawing/2014/main" id="{100F134D-6CCC-F2C4-E2B6-E5DD3C234E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76" y="1927"/>
              <a:ext cx="88" cy="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598" name="Line 30">
              <a:extLst>
                <a:ext uri="{FF2B5EF4-FFF2-40B4-BE49-F238E27FC236}">
                  <a16:creationId xmlns:a16="http://schemas.microsoft.com/office/drawing/2014/main" id="{98E3D8DC-E65A-1CEC-69DC-0397106A4EA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06" y="1648"/>
              <a:ext cx="131" cy="4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599" name="Line 31">
              <a:extLst>
                <a:ext uri="{FF2B5EF4-FFF2-40B4-BE49-F238E27FC236}">
                  <a16:creationId xmlns:a16="http://schemas.microsoft.com/office/drawing/2014/main" id="{FF898A31-3557-CF6F-F263-ACDC8DB27F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44" y="1949"/>
              <a:ext cx="103" cy="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00" name="Line 32">
              <a:extLst>
                <a:ext uri="{FF2B5EF4-FFF2-40B4-BE49-F238E27FC236}">
                  <a16:creationId xmlns:a16="http://schemas.microsoft.com/office/drawing/2014/main" id="{1E39361F-6F66-BCFF-FCD9-FA40B2D3B71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165" y="1944"/>
              <a:ext cx="108" cy="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01" name="Line 33">
              <a:extLst>
                <a:ext uri="{FF2B5EF4-FFF2-40B4-BE49-F238E27FC236}">
                  <a16:creationId xmlns:a16="http://schemas.microsoft.com/office/drawing/2014/main" id="{855512E3-D1A3-BC74-8146-65092046F0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10" y="2037"/>
              <a:ext cx="63" cy="2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02" name="Line 34">
              <a:extLst>
                <a:ext uri="{FF2B5EF4-FFF2-40B4-BE49-F238E27FC236}">
                  <a16:creationId xmlns:a16="http://schemas.microsoft.com/office/drawing/2014/main" id="{7BBBB791-6A3A-BCC5-829D-3E94482524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2287"/>
              <a:ext cx="20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03" name="Line 35">
              <a:extLst>
                <a:ext uri="{FF2B5EF4-FFF2-40B4-BE49-F238E27FC236}">
                  <a16:creationId xmlns:a16="http://schemas.microsoft.com/office/drawing/2014/main" id="{292233FB-848B-61DD-9135-B88359C78A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2249"/>
              <a:ext cx="202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04" name="Line 36">
              <a:extLst>
                <a:ext uri="{FF2B5EF4-FFF2-40B4-BE49-F238E27FC236}">
                  <a16:creationId xmlns:a16="http://schemas.microsoft.com/office/drawing/2014/main" id="{ED9586ED-972B-C149-CE13-582242B13D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44" y="2037"/>
              <a:ext cx="64" cy="2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05" name="Line 37">
              <a:extLst>
                <a:ext uri="{FF2B5EF4-FFF2-40B4-BE49-F238E27FC236}">
                  <a16:creationId xmlns:a16="http://schemas.microsoft.com/office/drawing/2014/main" id="{B48D892C-E5F0-C871-3640-76AE82DA0D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10" y="2269"/>
              <a:ext cx="91" cy="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06" name="Line 38">
              <a:extLst>
                <a:ext uri="{FF2B5EF4-FFF2-40B4-BE49-F238E27FC236}">
                  <a16:creationId xmlns:a16="http://schemas.microsoft.com/office/drawing/2014/main" id="{084290E7-0DD2-1EA1-97BD-2BF819594DB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78" y="2005"/>
              <a:ext cx="127" cy="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07" name="Line 39">
              <a:extLst>
                <a:ext uri="{FF2B5EF4-FFF2-40B4-BE49-F238E27FC236}">
                  <a16:creationId xmlns:a16="http://schemas.microsoft.com/office/drawing/2014/main" id="{F11C6523-E657-717C-070B-C3895C0CE1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68" y="1970"/>
              <a:ext cx="128" cy="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08" name="Line 40">
              <a:extLst>
                <a:ext uri="{FF2B5EF4-FFF2-40B4-BE49-F238E27FC236}">
                  <a16:creationId xmlns:a16="http://schemas.microsoft.com/office/drawing/2014/main" id="{09F991D0-7231-0D81-A550-010694AC6A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21" y="2269"/>
              <a:ext cx="87" cy="1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09" name="Line 41">
              <a:extLst>
                <a:ext uri="{FF2B5EF4-FFF2-40B4-BE49-F238E27FC236}">
                  <a16:creationId xmlns:a16="http://schemas.microsoft.com/office/drawing/2014/main" id="{FB33E4B7-8526-4F3F-8D65-B636D524F8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4" y="1927"/>
              <a:ext cx="180" cy="1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10" name="Rectangle 42">
              <a:extLst>
                <a:ext uri="{FF2B5EF4-FFF2-40B4-BE49-F238E27FC236}">
                  <a16:creationId xmlns:a16="http://schemas.microsoft.com/office/drawing/2014/main" id="{A646A83B-44A0-C47A-4797-9D99BC8F58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0" y="1906"/>
              <a:ext cx="3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-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611" name="Rectangle 43">
              <a:extLst>
                <a:ext uri="{FF2B5EF4-FFF2-40B4-BE49-F238E27FC236}">
                  <a16:creationId xmlns:a16="http://schemas.microsoft.com/office/drawing/2014/main" id="{CA402F29-2426-D6EC-EEAE-DB3965DCA7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8" y="1906"/>
              <a:ext cx="5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e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612" name="Line 44">
              <a:extLst>
                <a:ext uri="{FF2B5EF4-FFF2-40B4-BE49-F238E27FC236}">
                  <a16:creationId xmlns:a16="http://schemas.microsoft.com/office/drawing/2014/main" id="{179A8282-AC8A-176E-D874-5E22082D0C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38" y="1947"/>
              <a:ext cx="43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13" name="Rectangle 45">
              <a:extLst>
                <a:ext uri="{FF2B5EF4-FFF2-40B4-BE49-F238E27FC236}">
                  <a16:creationId xmlns:a16="http://schemas.microsoft.com/office/drawing/2014/main" id="{B18B70E1-626D-5B4C-BEBF-298B67E7BB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5" y="2655"/>
              <a:ext cx="6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A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614" name="Rectangle 46">
              <a:extLst>
                <a:ext uri="{FF2B5EF4-FFF2-40B4-BE49-F238E27FC236}">
                  <a16:creationId xmlns:a16="http://schemas.microsoft.com/office/drawing/2014/main" id="{ACA61B68-FED3-DEA5-6C39-2EC94C42AB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99" y="2655"/>
              <a:ext cx="4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s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615" name="Rectangle 47">
              <a:extLst>
                <a:ext uri="{FF2B5EF4-FFF2-40B4-BE49-F238E27FC236}">
                  <a16:creationId xmlns:a16="http://schemas.microsoft.com/office/drawing/2014/main" id="{26F06BED-F999-078E-CA55-3BD058DFC1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9" y="2655"/>
              <a:ext cx="4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c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616" name="Line 48">
              <a:extLst>
                <a:ext uri="{FF2B5EF4-FFF2-40B4-BE49-F238E27FC236}">
                  <a16:creationId xmlns:a16="http://schemas.microsoft.com/office/drawing/2014/main" id="{D7471849-B33E-7F5C-ED2C-ECD4766C60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71" y="2665"/>
              <a:ext cx="43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17" name="Oval 49">
              <a:extLst>
                <a:ext uri="{FF2B5EF4-FFF2-40B4-BE49-F238E27FC236}">
                  <a16:creationId xmlns:a16="http://schemas.microsoft.com/office/drawing/2014/main" id="{5E2A99AC-C37D-8B36-558F-D3DF6961B1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3" y="2651"/>
              <a:ext cx="38" cy="4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618" name="Rectangle 50">
              <a:extLst>
                <a:ext uri="{FF2B5EF4-FFF2-40B4-BE49-F238E27FC236}">
                  <a16:creationId xmlns:a16="http://schemas.microsoft.com/office/drawing/2014/main" id="{E15390B0-FF09-7385-AFAE-327AE16ADC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1918"/>
              <a:ext cx="6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H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619" name="Rectangle 51">
              <a:extLst>
                <a:ext uri="{FF2B5EF4-FFF2-40B4-BE49-F238E27FC236}">
                  <a16:creationId xmlns:a16="http://schemas.microsoft.com/office/drawing/2014/main" id="{5FE01EB6-93FF-0366-B157-EE8898B6A8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2" y="1918"/>
              <a:ext cx="7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O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620" name="Rectangle 52">
              <a:extLst>
                <a:ext uri="{FF2B5EF4-FFF2-40B4-BE49-F238E27FC236}">
                  <a16:creationId xmlns:a16="http://schemas.microsoft.com/office/drawing/2014/main" id="{D8D023A2-263E-6960-F0AC-5A0E12EDC9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7" y="1610"/>
              <a:ext cx="7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O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621" name="Rectangle 53">
              <a:extLst>
                <a:ext uri="{FF2B5EF4-FFF2-40B4-BE49-F238E27FC236}">
                  <a16:creationId xmlns:a16="http://schemas.microsoft.com/office/drawing/2014/main" id="{4D6E6C03-E19D-D73C-2252-A319132612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8" y="1610"/>
              <a:ext cx="6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H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622" name="Rectangle 54">
              <a:extLst>
                <a:ext uri="{FF2B5EF4-FFF2-40B4-BE49-F238E27FC236}">
                  <a16:creationId xmlns:a16="http://schemas.microsoft.com/office/drawing/2014/main" id="{77A12843-C71D-5F83-1398-0ED460E6CB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93" y="1877"/>
              <a:ext cx="7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O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623" name="Rectangle 55">
              <a:extLst>
                <a:ext uri="{FF2B5EF4-FFF2-40B4-BE49-F238E27FC236}">
                  <a16:creationId xmlns:a16="http://schemas.microsoft.com/office/drawing/2014/main" id="{21023762-46A9-11B5-5641-4F4AB42F1A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7" y="2414"/>
              <a:ext cx="7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O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624" name="Rectangle 56">
              <a:extLst>
                <a:ext uri="{FF2B5EF4-FFF2-40B4-BE49-F238E27FC236}">
                  <a16:creationId xmlns:a16="http://schemas.microsoft.com/office/drawing/2014/main" id="{58F555D3-7C1C-E2DC-D4AD-2B154D0359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2" y="1946"/>
              <a:ext cx="75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O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625" name="Rectangle 57">
              <a:extLst>
                <a:ext uri="{FF2B5EF4-FFF2-40B4-BE49-F238E27FC236}">
                  <a16:creationId xmlns:a16="http://schemas.microsoft.com/office/drawing/2014/main" id="{04BC1222-D6A3-57C3-027C-C6E9655713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56" y="2431"/>
              <a:ext cx="75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O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626" name="Line 58">
              <a:extLst>
                <a:ext uri="{FF2B5EF4-FFF2-40B4-BE49-F238E27FC236}">
                  <a16:creationId xmlns:a16="http://schemas.microsoft.com/office/drawing/2014/main" id="{8AE3423A-740C-33DC-2387-8C7728F785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95" y="1754"/>
              <a:ext cx="42" cy="23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27" name="Line 59">
              <a:extLst>
                <a:ext uri="{FF2B5EF4-FFF2-40B4-BE49-F238E27FC236}">
                  <a16:creationId xmlns:a16="http://schemas.microsoft.com/office/drawing/2014/main" id="{94E15690-C001-2557-CBF2-0C224166E30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15" y="1991"/>
              <a:ext cx="80" cy="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28" name="Line 60">
              <a:extLst>
                <a:ext uri="{FF2B5EF4-FFF2-40B4-BE49-F238E27FC236}">
                  <a16:creationId xmlns:a16="http://schemas.microsoft.com/office/drawing/2014/main" id="{93DA1567-57CF-B153-480E-CE1A34F754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37" y="1712"/>
              <a:ext cx="131" cy="4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29" name="Line 61">
              <a:extLst>
                <a:ext uri="{FF2B5EF4-FFF2-40B4-BE49-F238E27FC236}">
                  <a16:creationId xmlns:a16="http://schemas.microsoft.com/office/drawing/2014/main" id="{16F2DC19-D59D-6B88-7C6C-3B3865E91E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975" y="2012"/>
              <a:ext cx="103" cy="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30" name="Line 62">
              <a:extLst>
                <a:ext uri="{FF2B5EF4-FFF2-40B4-BE49-F238E27FC236}">
                  <a16:creationId xmlns:a16="http://schemas.microsoft.com/office/drawing/2014/main" id="{ED705EF4-BC32-D3C3-039E-330E2D3505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196" y="2008"/>
              <a:ext cx="108" cy="9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31" name="Line 63">
              <a:extLst>
                <a:ext uri="{FF2B5EF4-FFF2-40B4-BE49-F238E27FC236}">
                  <a16:creationId xmlns:a16="http://schemas.microsoft.com/office/drawing/2014/main" id="{7973AE1C-3C97-A4D3-E0DB-3FF5BF8EA7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41" y="2102"/>
              <a:ext cx="63" cy="23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32" name="Line 64">
              <a:extLst>
                <a:ext uri="{FF2B5EF4-FFF2-40B4-BE49-F238E27FC236}">
                  <a16:creationId xmlns:a16="http://schemas.microsoft.com/office/drawing/2014/main" id="{937EE7D3-06DD-F289-BDDF-C9B2DFB221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39" y="2351"/>
              <a:ext cx="20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33" name="Line 65">
              <a:extLst>
                <a:ext uri="{FF2B5EF4-FFF2-40B4-BE49-F238E27FC236}">
                  <a16:creationId xmlns:a16="http://schemas.microsoft.com/office/drawing/2014/main" id="{81BA3E91-CBA0-8D70-139E-639F3F8297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39" y="2313"/>
              <a:ext cx="20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34" name="Line 66">
              <a:extLst>
                <a:ext uri="{FF2B5EF4-FFF2-40B4-BE49-F238E27FC236}">
                  <a16:creationId xmlns:a16="http://schemas.microsoft.com/office/drawing/2014/main" id="{FD056DFC-2051-4ED7-98D9-B0EB6F183E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5" y="2100"/>
              <a:ext cx="64" cy="2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35" name="Line 67">
              <a:extLst>
                <a:ext uri="{FF2B5EF4-FFF2-40B4-BE49-F238E27FC236}">
                  <a16:creationId xmlns:a16="http://schemas.microsoft.com/office/drawing/2014/main" id="{FE6E4D01-FE6D-D665-0441-DA124D90F3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41" y="2332"/>
              <a:ext cx="91" cy="9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36" name="Line 68">
              <a:extLst>
                <a:ext uri="{FF2B5EF4-FFF2-40B4-BE49-F238E27FC236}">
                  <a16:creationId xmlns:a16="http://schemas.microsoft.com/office/drawing/2014/main" id="{90521D6B-7538-C1B2-C771-AB18795395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09" y="2068"/>
              <a:ext cx="127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37" name="Line 69">
              <a:extLst>
                <a:ext uri="{FF2B5EF4-FFF2-40B4-BE49-F238E27FC236}">
                  <a16:creationId xmlns:a16="http://schemas.microsoft.com/office/drawing/2014/main" id="{C3A5D28B-AF43-32B9-3674-E9B43C53C8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99" y="2035"/>
              <a:ext cx="128" cy="4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38" name="Line 70">
              <a:extLst>
                <a:ext uri="{FF2B5EF4-FFF2-40B4-BE49-F238E27FC236}">
                  <a16:creationId xmlns:a16="http://schemas.microsoft.com/office/drawing/2014/main" id="{64AC2BBB-1EBC-3D83-5DC2-B6A1AF02AE8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952" y="2332"/>
              <a:ext cx="87" cy="11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39" name="Line 71">
              <a:extLst>
                <a:ext uri="{FF2B5EF4-FFF2-40B4-BE49-F238E27FC236}">
                  <a16:creationId xmlns:a16="http://schemas.microsoft.com/office/drawing/2014/main" id="{F88C9653-CD21-CBCB-F979-03C81E00A1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95" y="1991"/>
              <a:ext cx="180" cy="10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40" name="Line 72">
              <a:extLst>
                <a:ext uri="{FF2B5EF4-FFF2-40B4-BE49-F238E27FC236}">
                  <a16:creationId xmlns:a16="http://schemas.microsoft.com/office/drawing/2014/main" id="{37033F9E-7A1E-EF0B-DA9A-1526D6D1CB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47" y="2430"/>
              <a:ext cx="43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41" name="Oval 73">
              <a:extLst>
                <a:ext uri="{FF2B5EF4-FFF2-40B4-BE49-F238E27FC236}">
                  <a16:creationId xmlns:a16="http://schemas.microsoft.com/office/drawing/2014/main" id="{D6634FD0-374E-E337-7EBC-496223E020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7" y="2443"/>
              <a:ext cx="38" cy="4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642" name="Rectangle 74">
              <a:extLst>
                <a:ext uri="{FF2B5EF4-FFF2-40B4-BE49-F238E27FC236}">
                  <a16:creationId xmlns:a16="http://schemas.microsoft.com/office/drawing/2014/main" id="{B2F20D30-7B86-9EF9-0019-186C42068C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79" y="2629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D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643" name="Rectangle 75">
              <a:extLst>
                <a:ext uri="{FF2B5EF4-FFF2-40B4-BE49-F238E27FC236}">
                  <a16:creationId xmlns:a16="http://schemas.microsoft.com/office/drawing/2014/main" id="{C7DB1177-2B45-0649-AE09-A3EDED99F2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0" y="2629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H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644" name="Rectangle 76">
              <a:extLst>
                <a:ext uri="{FF2B5EF4-FFF2-40B4-BE49-F238E27FC236}">
                  <a16:creationId xmlns:a16="http://schemas.microsoft.com/office/drawing/2014/main" id="{0D8BDEA9-3AC5-2DFB-0E28-02EEFDDD6D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4" y="2629"/>
              <a:ext cx="6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A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645" name="Rectangle 77">
              <a:extLst>
                <a:ext uri="{FF2B5EF4-FFF2-40B4-BE49-F238E27FC236}">
                  <a16:creationId xmlns:a16="http://schemas.microsoft.com/office/drawing/2014/main" id="{CD719081-B9C2-B9A2-1C28-77C8194A8B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89" y="1964"/>
              <a:ext cx="70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H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646" name="Rectangle 78">
              <a:extLst>
                <a:ext uri="{FF2B5EF4-FFF2-40B4-BE49-F238E27FC236}">
                  <a16:creationId xmlns:a16="http://schemas.microsoft.com/office/drawing/2014/main" id="{C254664D-05E8-91DE-369A-02234E0FDB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72" y="1964"/>
              <a:ext cx="75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O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647" name="Rectangle 79">
              <a:extLst>
                <a:ext uri="{FF2B5EF4-FFF2-40B4-BE49-F238E27FC236}">
                  <a16:creationId xmlns:a16="http://schemas.microsoft.com/office/drawing/2014/main" id="{A67E19A7-86AF-0C66-3222-D134F5F7C1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47" y="1656"/>
              <a:ext cx="75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O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648" name="Rectangle 80">
              <a:extLst>
                <a:ext uri="{FF2B5EF4-FFF2-40B4-BE49-F238E27FC236}">
                  <a16:creationId xmlns:a16="http://schemas.microsoft.com/office/drawing/2014/main" id="{0C9FAD09-F922-69BF-1A19-26DE5FCDC3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9" y="1656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H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649" name="Rectangle 81">
              <a:extLst>
                <a:ext uri="{FF2B5EF4-FFF2-40B4-BE49-F238E27FC236}">
                  <a16:creationId xmlns:a16="http://schemas.microsoft.com/office/drawing/2014/main" id="{E1F043F3-9188-6A0A-D870-CD0BC6FB39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54" y="1923"/>
              <a:ext cx="75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O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650" name="Rectangle 82">
              <a:extLst>
                <a:ext uri="{FF2B5EF4-FFF2-40B4-BE49-F238E27FC236}">
                  <a16:creationId xmlns:a16="http://schemas.microsoft.com/office/drawing/2014/main" id="{AEDB8669-BB47-1416-9668-AACF0B9094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8" y="2460"/>
              <a:ext cx="75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O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651" name="Rectangle 83">
              <a:extLst>
                <a:ext uri="{FF2B5EF4-FFF2-40B4-BE49-F238E27FC236}">
                  <a16:creationId xmlns:a16="http://schemas.microsoft.com/office/drawing/2014/main" id="{65F4CBFC-7187-FFF3-ABCB-2574B033C3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2" y="1991"/>
              <a:ext cx="75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O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652" name="Rectangle 84">
              <a:extLst>
                <a:ext uri="{FF2B5EF4-FFF2-40B4-BE49-F238E27FC236}">
                  <a16:creationId xmlns:a16="http://schemas.microsoft.com/office/drawing/2014/main" id="{F880D9FB-90DB-A5E3-85DE-FCC19C7EB9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16" y="2477"/>
              <a:ext cx="75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O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653" name="Line 85">
              <a:extLst>
                <a:ext uri="{FF2B5EF4-FFF2-40B4-BE49-F238E27FC236}">
                  <a16:creationId xmlns:a16="http://schemas.microsoft.com/office/drawing/2014/main" id="{1A197139-E2D9-85F4-14F1-164A9BBC73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55" y="1800"/>
              <a:ext cx="42" cy="23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54" name="Line 86">
              <a:extLst>
                <a:ext uri="{FF2B5EF4-FFF2-40B4-BE49-F238E27FC236}">
                  <a16:creationId xmlns:a16="http://schemas.microsoft.com/office/drawing/2014/main" id="{D5CBC4EC-88EE-2C59-A98D-94EAD78550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75" y="2037"/>
              <a:ext cx="80" cy="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55" name="Line 87">
              <a:extLst>
                <a:ext uri="{FF2B5EF4-FFF2-40B4-BE49-F238E27FC236}">
                  <a16:creationId xmlns:a16="http://schemas.microsoft.com/office/drawing/2014/main" id="{C20ECE5A-D47A-3388-C93B-344439EE72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97" y="1757"/>
              <a:ext cx="131" cy="4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56" name="Line 88">
              <a:extLst>
                <a:ext uri="{FF2B5EF4-FFF2-40B4-BE49-F238E27FC236}">
                  <a16:creationId xmlns:a16="http://schemas.microsoft.com/office/drawing/2014/main" id="{476A8D78-2C09-72BE-604E-4976D485D9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36" y="2058"/>
              <a:ext cx="103" cy="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57" name="Line 89">
              <a:extLst>
                <a:ext uri="{FF2B5EF4-FFF2-40B4-BE49-F238E27FC236}">
                  <a16:creationId xmlns:a16="http://schemas.microsoft.com/office/drawing/2014/main" id="{806ED645-B403-9184-664E-408520A2AE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957" y="2053"/>
              <a:ext cx="108" cy="9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58" name="Line 90">
              <a:extLst>
                <a:ext uri="{FF2B5EF4-FFF2-40B4-BE49-F238E27FC236}">
                  <a16:creationId xmlns:a16="http://schemas.microsoft.com/office/drawing/2014/main" id="{7B6CB109-5B18-2302-3D64-54D767DE7B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01" y="2147"/>
              <a:ext cx="64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59" name="Line 91">
              <a:extLst>
                <a:ext uri="{FF2B5EF4-FFF2-40B4-BE49-F238E27FC236}">
                  <a16:creationId xmlns:a16="http://schemas.microsoft.com/office/drawing/2014/main" id="{EC1F3B75-6F97-A152-2F6D-C1AB4E5740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36" y="2146"/>
              <a:ext cx="63" cy="2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60" name="Line 92">
              <a:extLst>
                <a:ext uri="{FF2B5EF4-FFF2-40B4-BE49-F238E27FC236}">
                  <a16:creationId xmlns:a16="http://schemas.microsoft.com/office/drawing/2014/main" id="{E0CBD15A-91A1-96F4-0C53-B899E138F3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91" y="2393"/>
              <a:ext cx="90" cy="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61" name="Line 93">
              <a:extLst>
                <a:ext uri="{FF2B5EF4-FFF2-40B4-BE49-F238E27FC236}">
                  <a16:creationId xmlns:a16="http://schemas.microsoft.com/office/drawing/2014/main" id="{35D3BC34-4897-1AA0-8778-7505103AD1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13" y="2363"/>
              <a:ext cx="91" cy="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62" name="Line 94">
              <a:extLst>
                <a:ext uri="{FF2B5EF4-FFF2-40B4-BE49-F238E27FC236}">
                  <a16:creationId xmlns:a16="http://schemas.microsoft.com/office/drawing/2014/main" id="{11E71169-C8B5-F892-5E02-C525E0705E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70" y="2114"/>
              <a:ext cx="127" cy="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63" name="Line 95">
              <a:extLst>
                <a:ext uri="{FF2B5EF4-FFF2-40B4-BE49-F238E27FC236}">
                  <a16:creationId xmlns:a16="http://schemas.microsoft.com/office/drawing/2014/main" id="{319C08BB-A052-3ACD-70E8-1273C25F4C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60" y="2081"/>
              <a:ext cx="128" cy="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64" name="Line 96">
              <a:extLst>
                <a:ext uri="{FF2B5EF4-FFF2-40B4-BE49-F238E27FC236}">
                  <a16:creationId xmlns:a16="http://schemas.microsoft.com/office/drawing/2014/main" id="{AACD4B26-9A9F-F0FA-91B5-D8BC27F32ED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00" y="2364"/>
              <a:ext cx="85" cy="11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65" name="Line 97">
              <a:extLst>
                <a:ext uri="{FF2B5EF4-FFF2-40B4-BE49-F238E27FC236}">
                  <a16:creationId xmlns:a16="http://schemas.microsoft.com/office/drawing/2014/main" id="{97FFB405-4730-ECF7-ECE9-7A5F390BEA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26" y="2390"/>
              <a:ext cx="85" cy="11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66" name="Line 98">
              <a:extLst>
                <a:ext uri="{FF2B5EF4-FFF2-40B4-BE49-F238E27FC236}">
                  <a16:creationId xmlns:a16="http://schemas.microsoft.com/office/drawing/2014/main" id="{66620C59-507C-3E5B-C7B8-7B194BEA76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99" y="2378"/>
              <a:ext cx="20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67" name="Line 99">
              <a:extLst>
                <a:ext uri="{FF2B5EF4-FFF2-40B4-BE49-F238E27FC236}">
                  <a16:creationId xmlns:a16="http://schemas.microsoft.com/office/drawing/2014/main" id="{7CE8D5E0-E256-1B06-217A-5F97A7F6C1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55" y="2037"/>
              <a:ext cx="181" cy="10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68" name="Line 100">
              <a:extLst>
                <a:ext uri="{FF2B5EF4-FFF2-40B4-BE49-F238E27FC236}">
                  <a16:creationId xmlns:a16="http://schemas.microsoft.com/office/drawing/2014/main" id="{0C62A3D4-6220-B63B-F60B-E86862614A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13" y="2176"/>
              <a:ext cx="516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69" name="Line 101">
              <a:extLst>
                <a:ext uri="{FF2B5EF4-FFF2-40B4-BE49-F238E27FC236}">
                  <a16:creationId xmlns:a16="http://schemas.microsoft.com/office/drawing/2014/main" id="{EABEDA2D-8DA7-006F-BBA0-0E84C0B8FD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13" y="2119"/>
              <a:ext cx="51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70" name="Freeform 102">
              <a:extLst>
                <a:ext uri="{FF2B5EF4-FFF2-40B4-BE49-F238E27FC236}">
                  <a16:creationId xmlns:a16="http://schemas.microsoft.com/office/drawing/2014/main" id="{D3DC4E9A-A403-2AAF-0802-63FD9A2055FC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3" y="2176"/>
              <a:ext cx="76" cy="27"/>
            </a:xfrm>
            <a:custGeom>
              <a:avLst/>
              <a:gdLst>
                <a:gd name="T0" fmla="*/ 0 w 120"/>
                <a:gd name="T1" fmla="*/ 0 h 36"/>
                <a:gd name="T2" fmla="*/ 96 w 120"/>
                <a:gd name="T3" fmla="*/ 0 h 36"/>
                <a:gd name="T4" fmla="*/ 120 w 120"/>
                <a:gd name="T5" fmla="*/ 36 h 36"/>
                <a:gd name="T6" fmla="*/ 0 w 120"/>
                <a:gd name="T7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0" h="36">
                  <a:moveTo>
                    <a:pt x="0" y="0"/>
                  </a:moveTo>
                  <a:lnTo>
                    <a:pt x="96" y="0"/>
                  </a:lnTo>
                  <a:lnTo>
                    <a:pt x="120" y="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671" name="Freeform 103">
              <a:extLst>
                <a:ext uri="{FF2B5EF4-FFF2-40B4-BE49-F238E27FC236}">
                  <a16:creationId xmlns:a16="http://schemas.microsoft.com/office/drawing/2014/main" id="{A4E3B564-C0C3-EFD3-5DC5-1A17A221C39E}"/>
                </a:ext>
              </a:extLst>
            </p:cNvPr>
            <p:cNvSpPr>
              <a:spLocks/>
            </p:cNvSpPr>
            <p:nvPr/>
          </p:nvSpPr>
          <p:spPr bwMode="auto">
            <a:xfrm>
              <a:off x="2253" y="2091"/>
              <a:ext cx="76" cy="28"/>
            </a:xfrm>
            <a:custGeom>
              <a:avLst/>
              <a:gdLst>
                <a:gd name="T0" fmla="*/ 120 w 120"/>
                <a:gd name="T1" fmla="*/ 36 h 36"/>
                <a:gd name="T2" fmla="*/ 24 w 120"/>
                <a:gd name="T3" fmla="*/ 36 h 36"/>
                <a:gd name="T4" fmla="*/ 0 w 120"/>
                <a:gd name="T5" fmla="*/ 0 h 36"/>
                <a:gd name="T6" fmla="*/ 120 w 120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0" h="36">
                  <a:moveTo>
                    <a:pt x="120" y="36"/>
                  </a:moveTo>
                  <a:lnTo>
                    <a:pt x="24" y="36"/>
                  </a:lnTo>
                  <a:lnTo>
                    <a:pt x="0" y="0"/>
                  </a:lnTo>
                  <a:lnTo>
                    <a:pt x="120" y="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672" name="Rectangle 104">
              <a:extLst>
                <a:ext uri="{FF2B5EF4-FFF2-40B4-BE49-F238E27FC236}">
                  <a16:creationId xmlns:a16="http://schemas.microsoft.com/office/drawing/2014/main" id="{6A56E2B6-B0C1-417C-9FE7-F7560B7D18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1" y="2234"/>
              <a:ext cx="55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+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673" name="Rectangle 105">
              <a:extLst>
                <a:ext uri="{FF2B5EF4-FFF2-40B4-BE49-F238E27FC236}">
                  <a16:creationId xmlns:a16="http://schemas.microsoft.com/office/drawing/2014/main" id="{2EAD14E1-A455-3F6C-B2A8-14EAD9AA91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9" y="2234"/>
              <a:ext cx="5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e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674" name="Line 106">
              <a:extLst>
                <a:ext uri="{FF2B5EF4-FFF2-40B4-BE49-F238E27FC236}">
                  <a16:creationId xmlns:a16="http://schemas.microsoft.com/office/drawing/2014/main" id="{0E1F3387-58B7-64AA-9D91-A0BA9263EA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53" y="2266"/>
              <a:ext cx="43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75" name="Line 107">
              <a:extLst>
                <a:ext uri="{FF2B5EF4-FFF2-40B4-BE49-F238E27FC236}">
                  <a16:creationId xmlns:a16="http://schemas.microsoft.com/office/drawing/2014/main" id="{BE52A5F3-AC98-B4AA-5121-2FB9C43BC4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27" y="2222"/>
              <a:ext cx="407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76" name="Line 108">
              <a:extLst>
                <a:ext uri="{FF2B5EF4-FFF2-40B4-BE49-F238E27FC236}">
                  <a16:creationId xmlns:a16="http://schemas.microsoft.com/office/drawing/2014/main" id="{648D6A52-5DC6-AE52-6CEA-A86EE1BCF9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27" y="2164"/>
              <a:ext cx="40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77" name="Freeform 109">
              <a:extLst>
                <a:ext uri="{FF2B5EF4-FFF2-40B4-BE49-F238E27FC236}">
                  <a16:creationId xmlns:a16="http://schemas.microsoft.com/office/drawing/2014/main" id="{7107A456-B7CC-4DDB-6BCB-3A99A89F93A1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7" y="2222"/>
              <a:ext cx="76" cy="27"/>
            </a:xfrm>
            <a:custGeom>
              <a:avLst/>
              <a:gdLst>
                <a:gd name="T0" fmla="*/ 0 w 120"/>
                <a:gd name="T1" fmla="*/ 0 h 36"/>
                <a:gd name="T2" fmla="*/ 96 w 120"/>
                <a:gd name="T3" fmla="*/ 0 h 36"/>
                <a:gd name="T4" fmla="*/ 120 w 120"/>
                <a:gd name="T5" fmla="*/ 36 h 36"/>
                <a:gd name="T6" fmla="*/ 0 w 120"/>
                <a:gd name="T7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0" h="36">
                  <a:moveTo>
                    <a:pt x="0" y="0"/>
                  </a:moveTo>
                  <a:lnTo>
                    <a:pt x="96" y="0"/>
                  </a:lnTo>
                  <a:lnTo>
                    <a:pt x="120" y="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678" name="Freeform 110">
              <a:extLst>
                <a:ext uri="{FF2B5EF4-FFF2-40B4-BE49-F238E27FC236}">
                  <a16:creationId xmlns:a16="http://schemas.microsoft.com/office/drawing/2014/main" id="{2F7BA0CE-233A-8F94-3ECB-7CE6C36BD936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7" y="2137"/>
              <a:ext cx="77" cy="27"/>
            </a:xfrm>
            <a:custGeom>
              <a:avLst/>
              <a:gdLst>
                <a:gd name="T0" fmla="*/ 120 w 120"/>
                <a:gd name="T1" fmla="*/ 36 h 36"/>
                <a:gd name="T2" fmla="*/ 24 w 120"/>
                <a:gd name="T3" fmla="*/ 36 h 36"/>
                <a:gd name="T4" fmla="*/ 0 w 120"/>
                <a:gd name="T5" fmla="*/ 0 h 36"/>
                <a:gd name="T6" fmla="*/ 120 w 120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0" h="36">
                  <a:moveTo>
                    <a:pt x="120" y="36"/>
                  </a:moveTo>
                  <a:lnTo>
                    <a:pt x="24" y="36"/>
                  </a:lnTo>
                  <a:lnTo>
                    <a:pt x="0" y="0"/>
                  </a:lnTo>
                  <a:lnTo>
                    <a:pt x="120" y="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679" name="Rectangle 111">
              <a:extLst>
                <a:ext uri="{FF2B5EF4-FFF2-40B4-BE49-F238E27FC236}">
                  <a16:creationId xmlns:a16="http://schemas.microsoft.com/office/drawing/2014/main" id="{61EF7283-16B7-33D6-37CC-1EA2AB04B5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9" y="1970"/>
              <a:ext cx="32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-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680" name="Rectangle 112">
              <a:extLst>
                <a:ext uri="{FF2B5EF4-FFF2-40B4-BE49-F238E27FC236}">
                  <a16:creationId xmlns:a16="http://schemas.microsoft.com/office/drawing/2014/main" id="{455222DE-5DF2-CB7E-61C8-DD851C8BAC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7" y="1970"/>
              <a:ext cx="5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e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681" name="Line 113">
              <a:extLst>
                <a:ext uri="{FF2B5EF4-FFF2-40B4-BE49-F238E27FC236}">
                  <a16:creationId xmlns:a16="http://schemas.microsoft.com/office/drawing/2014/main" id="{0E7277A6-653D-C407-4887-6CAA17A633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7" y="2011"/>
              <a:ext cx="43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82" name="Rectangle 114">
              <a:extLst>
                <a:ext uri="{FF2B5EF4-FFF2-40B4-BE49-F238E27FC236}">
                  <a16:creationId xmlns:a16="http://schemas.microsoft.com/office/drawing/2014/main" id="{4E5F8266-9C2B-9BF3-D95A-0C912C5683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8" y="2243"/>
              <a:ext cx="56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+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683" name="Rectangle 115">
              <a:extLst>
                <a:ext uri="{FF2B5EF4-FFF2-40B4-BE49-F238E27FC236}">
                  <a16:creationId xmlns:a16="http://schemas.microsoft.com/office/drawing/2014/main" id="{5B7BC9E1-99DB-B6C2-CA5F-224FDB6931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6" y="2243"/>
              <a:ext cx="5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e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9684" name="Line 116">
              <a:extLst>
                <a:ext uri="{FF2B5EF4-FFF2-40B4-BE49-F238E27FC236}">
                  <a16:creationId xmlns:a16="http://schemas.microsoft.com/office/drawing/2014/main" id="{E87457C0-5EA5-4025-5BA5-972182987A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80" y="2275"/>
              <a:ext cx="43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85" name="Rectangle 117">
              <a:extLst>
                <a:ext uri="{FF2B5EF4-FFF2-40B4-BE49-F238E27FC236}">
                  <a16:creationId xmlns:a16="http://schemas.microsoft.com/office/drawing/2014/main" id="{24DCCB45-7B32-D101-67BA-C8CC96A43C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" y="1410"/>
              <a:ext cx="27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rtl="0" eaLnBrk="0" hangingPunct="0"/>
              <a:r>
                <a:rPr lang="en-US" altLang="en-US" sz="1200">
                  <a:solidFill>
                    <a:srgbClr val="000000"/>
                  </a:solidFill>
                </a:rPr>
                <a:t> 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7" name="Rectangle 5">
            <a:extLst>
              <a:ext uri="{FF2B5EF4-FFF2-40B4-BE49-F238E27FC236}">
                <a16:creationId xmlns:a16="http://schemas.microsoft.com/office/drawing/2014/main" id="{E293DDDE-CCAF-60A4-6892-866CC1B768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35921" dir="2700000" algn="ctr" rotWithShape="0">
              <a:srgbClr val="800000"/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Narkisim" panose="020E0502050101010101" pitchFamily="34" charset="-79"/>
              </a:rPr>
              <a:t>חומצה אסקורבית מגיבה עם רדיקלים</a:t>
            </a:r>
            <a:endParaRPr lang="en-US" altLang="en-US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cs typeface="Narkisim" panose="020E0502050101010101" pitchFamily="34" charset="-79"/>
            </a:endParaRPr>
          </a:p>
        </p:txBody>
      </p:sp>
      <p:graphicFrame>
        <p:nvGraphicFramePr>
          <p:cNvPr id="110596" name="Object 4" descr="תגובה עם רדיקל">
            <a:extLst>
              <a:ext uri="{FF2B5EF4-FFF2-40B4-BE49-F238E27FC236}">
                <a16:creationId xmlns:a16="http://schemas.microsoft.com/office/drawing/2014/main" id="{E37F3506-4544-C850-F5B5-E6A07CB07221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3947663"/>
              </p:ext>
            </p:extLst>
          </p:nvPr>
        </p:nvGraphicFramePr>
        <p:xfrm>
          <a:off x="628650" y="2009775"/>
          <a:ext cx="7616825" cy="2682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543560" imgH="1600200" progId="ChemWindow.Document">
                  <p:embed/>
                </p:oleObj>
              </mc:Choice>
              <mc:Fallback>
                <p:oleObj name="Document" r:id="rId2" imgW="4543560" imgH="1600200" progId="ChemWindow.Document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0" y="2009775"/>
                        <a:ext cx="7616825" cy="2682875"/>
                      </a:xfrm>
                      <a:prstGeom prst="rect">
                        <a:avLst/>
                      </a:prstGeom>
                      <a:noFill/>
                      <a:ln w="38100" cmpd="dbl">
                        <a:solidFill>
                          <a:srgbClr val="80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0601" name="Text Box 9">
            <a:extLst>
              <a:ext uri="{FF2B5EF4-FFF2-40B4-BE49-F238E27FC236}">
                <a16:creationId xmlns:a16="http://schemas.microsoft.com/office/drawing/2014/main" id="{EA43C81C-EE82-624E-1263-3954F3D2CF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4588" y="4876800"/>
            <a:ext cx="6796087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2000" b="1">
                <a:solidFill>
                  <a:srgbClr val="000099"/>
                </a:solidFill>
                <a:cs typeface="Narkisim" panose="020E0502050101010101" pitchFamily="34" charset="-79"/>
              </a:rPr>
              <a:t>האניון </a:t>
            </a:r>
            <a:r>
              <a:rPr lang="en-US" altLang="en-US" sz="2000" b="1">
                <a:solidFill>
                  <a:srgbClr val="000099"/>
                </a:solidFill>
                <a:cs typeface="Narkisim" panose="020E0502050101010101" pitchFamily="34" charset="-79"/>
              </a:rPr>
              <a:t>AscH</a:t>
            </a:r>
            <a:r>
              <a:rPr lang="en-US" altLang="en-US" sz="2800" b="1">
                <a:solidFill>
                  <a:srgbClr val="000099"/>
                </a:solidFill>
                <a:cs typeface="Narkisim" panose="020E0502050101010101" pitchFamily="34" charset="-79"/>
              </a:rPr>
              <a:t>-</a:t>
            </a:r>
            <a:r>
              <a:rPr lang="he-IL" altLang="en-US" sz="2000" b="1">
                <a:solidFill>
                  <a:srgbClr val="000099"/>
                </a:solidFill>
                <a:cs typeface="Narkisim" panose="020E0502050101010101" pitchFamily="34" charset="-79"/>
              </a:rPr>
              <a:t> תורם מימן לרדיקל תוך כדי יצירת רדיקל אסקורבי שמיוצב ע"י אל-איתור אלקטרוני</a:t>
            </a:r>
            <a:endParaRPr lang="en-US" altLang="en-US" sz="2000" b="1">
              <a:solidFill>
                <a:srgbClr val="000099"/>
              </a:solidFill>
              <a:cs typeface="Narkisim" panose="020E0502050101010101" pitchFamily="34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0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1026">
            <a:extLst>
              <a:ext uri="{FF2B5EF4-FFF2-40B4-BE49-F238E27FC236}">
                <a16:creationId xmlns:a16="http://schemas.microsoft.com/office/drawing/2014/main" id="{E90C1986-8F69-A48C-7D36-ED9AE8AAA5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35921" dir="2700000" algn="ctr" rotWithShape="0">
              <a:srgbClr val="800000"/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Narkisim" panose="020E0502050101010101" pitchFamily="34" charset="-79"/>
              </a:rPr>
              <a:t>ויטמין </a:t>
            </a:r>
            <a:r>
              <a:rPr lang="en-US" altLang="en-US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Narkisim" panose="020E0502050101010101" pitchFamily="34" charset="-79"/>
              </a:rPr>
              <a:t>E</a:t>
            </a:r>
          </a:p>
        </p:txBody>
      </p:sp>
      <p:pic>
        <p:nvPicPr>
          <p:cNvPr id="115719" name="Picture 1031" descr="ויטמין E">
            <a:extLst>
              <a:ext uri="{FF2B5EF4-FFF2-40B4-BE49-F238E27FC236}">
                <a16:creationId xmlns:a16="http://schemas.microsoft.com/office/drawing/2014/main" id="{44A45C04-7FAB-1E80-3356-E23F1ACB92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887"/>
          <a:stretch>
            <a:fillRect/>
          </a:stretch>
        </p:blipFill>
        <p:spPr bwMode="auto">
          <a:xfrm>
            <a:off x="2689225" y="1906588"/>
            <a:ext cx="5392738" cy="303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5721" name="Picture 1033">
            <a:extLst>
              <a:ext uri="{FF2B5EF4-FFF2-40B4-BE49-F238E27FC236}">
                <a16:creationId xmlns:a16="http://schemas.microsoft.com/office/drawing/2014/main" id="{C79EC5E4-11C4-BDA8-847B-4D09D9BF6E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" y="3284538"/>
            <a:ext cx="2270125" cy="27400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>
            <a:extLst>
              <a:ext uri="{FF2B5EF4-FFF2-40B4-BE49-F238E27FC236}">
                <a16:creationId xmlns:a16="http://schemas.microsoft.com/office/drawing/2014/main" id="{64CF8CA4-0546-2D22-3FA0-77CA90BE3D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35921" dir="2700000" algn="ctr" rotWithShape="0">
              <a:srgbClr val="800000"/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Narkisim" panose="020E0502050101010101" pitchFamily="34" charset="-79"/>
              </a:rPr>
              <a:t>ויטמין </a:t>
            </a:r>
            <a:r>
              <a:rPr lang="en-US" altLang="en-US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Narkisim" panose="020E0502050101010101" pitchFamily="34" charset="-79"/>
              </a:rPr>
              <a:t>C</a:t>
            </a:r>
            <a:r>
              <a:rPr lang="he-IL" altLang="en-US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Narkisim" panose="020E0502050101010101" pitchFamily="34" charset="-79"/>
              </a:rPr>
              <a:t> וויטמין </a:t>
            </a:r>
            <a:r>
              <a:rPr lang="en-US" altLang="en-US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Narkisim" panose="020E0502050101010101" pitchFamily="34" charset="-79"/>
              </a:rPr>
              <a:t>E</a:t>
            </a:r>
            <a:r>
              <a:rPr lang="he-IL" altLang="en-US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Narkisim" panose="020E0502050101010101" pitchFamily="34" charset="-79"/>
              </a:rPr>
              <a:t> עובדים כקו-אנטיאוקסידנטים</a:t>
            </a:r>
            <a:endParaRPr lang="en-US" altLang="en-US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cs typeface="Narkisim" panose="020E0502050101010101" pitchFamily="34" charset="-79"/>
            </a:endParaRPr>
          </a:p>
        </p:txBody>
      </p:sp>
      <p:sp>
        <p:nvSpPr>
          <p:cNvPr id="112645" name="Text Box 5">
            <a:extLst>
              <a:ext uri="{FF2B5EF4-FFF2-40B4-BE49-F238E27FC236}">
                <a16:creationId xmlns:a16="http://schemas.microsoft.com/office/drawing/2014/main" id="{7991DA26-1709-4CA7-38DB-F38905A9E9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450" y="2392363"/>
            <a:ext cx="7772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rtl="0" eaLnBrk="0" hangingPunct="0">
              <a:spcBef>
                <a:spcPct val="50000"/>
              </a:spcBef>
            </a:pPr>
            <a:r>
              <a:rPr lang="en-US" altLang="en-US" sz="3200" b="1">
                <a:solidFill>
                  <a:srgbClr val="000099"/>
                </a:solidFill>
                <a:sym typeface="Symbol" panose="05050102010706020507" pitchFamily="18" charset="2"/>
              </a:rPr>
              <a:t>TO</a:t>
            </a:r>
            <a:r>
              <a:rPr lang="en-US" altLang="en-US" sz="3200" b="1" baseline="30000">
                <a:solidFill>
                  <a:srgbClr val="000099"/>
                </a:solidFill>
                <a:sym typeface="Symbol" panose="05050102010706020507" pitchFamily="18" charset="2"/>
              </a:rPr>
              <a:t></a:t>
            </a:r>
            <a:r>
              <a:rPr lang="en-US" altLang="en-US" sz="3200" b="1">
                <a:solidFill>
                  <a:srgbClr val="000099"/>
                </a:solidFill>
                <a:sym typeface="Symbol" panose="05050102010706020507" pitchFamily="18" charset="2"/>
              </a:rPr>
              <a:t> + </a:t>
            </a:r>
            <a:r>
              <a:rPr lang="en-US" altLang="en-US" sz="3200" b="1">
                <a:solidFill>
                  <a:srgbClr val="000099"/>
                </a:solidFill>
              </a:rPr>
              <a:t>Asc</a:t>
            </a:r>
            <a:r>
              <a:rPr lang="en-US" altLang="en-US" sz="3200" b="1">
                <a:solidFill>
                  <a:srgbClr val="000099"/>
                </a:solidFill>
                <a:sym typeface="Symbol" panose="05050102010706020507" pitchFamily="18" charset="2"/>
              </a:rPr>
              <a:t>H</a:t>
            </a:r>
            <a:r>
              <a:rPr lang="en-US" altLang="en-US" sz="3200" b="1" baseline="30000">
                <a:solidFill>
                  <a:srgbClr val="000099"/>
                </a:solidFill>
              </a:rPr>
              <a:t>-</a:t>
            </a:r>
            <a:r>
              <a:rPr lang="en-US" altLang="en-US" sz="3200" b="1">
                <a:solidFill>
                  <a:srgbClr val="000099"/>
                </a:solidFill>
              </a:rPr>
              <a:t>  </a:t>
            </a:r>
            <a:r>
              <a:rPr lang="en-US" altLang="en-US" sz="3200" b="1">
                <a:solidFill>
                  <a:srgbClr val="000099"/>
                </a:solidFill>
                <a:sym typeface="Symbol" panose="05050102010706020507" pitchFamily="18" charset="2"/>
              </a:rPr>
              <a:t>  TOH + </a:t>
            </a:r>
            <a:r>
              <a:rPr lang="en-US" altLang="en-US" sz="3200" b="1">
                <a:solidFill>
                  <a:srgbClr val="000099"/>
                </a:solidFill>
              </a:rPr>
              <a:t>Asc</a:t>
            </a:r>
            <a:r>
              <a:rPr lang="en-US" altLang="en-US" sz="3200" b="1" baseline="30000">
                <a:solidFill>
                  <a:srgbClr val="000099"/>
                </a:solidFill>
                <a:sym typeface="Symbol" panose="05050102010706020507" pitchFamily="18" charset="2"/>
              </a:rPr>
              <a:t></a:t>
            </a:r>
            <a:r>
              <a:rPr lang="en-US" altLang="en-US" sz="3200" b="1" baseline="30000">
                <a:solidFill>
                  <a:srgbClr val="000099"/>
                </a:solidFill>
              </a:rPr>
              <a:t>-</a:t>
            </a:r>
            <a:r>
              <a:rPr lang="en-US" altLang="en-US" sz="3200" b="1">
                <a:solidFill>
                  <a:srgbClr val="000099"/>
                </a:solidFill>
              </a:rPr>
              <a:t> </a:t>
            </a:r>
          </a:p>
        </p:txBody>
      </p:sp>
      <p:sp>
        <p:nvSpPr>
          <p:cNvPr id="112646" name="Text Box 6">
            <a:extLst>
              <a:ext uri="{FF2B5EF4-FFF2-40B4-BE49-F238E27FC236}">
                <a16:creationId xmlns:a16="http://schemas.microsoft.com/office/drawing/2014/main" id="{7B6E2858-BAEA-DE52-0D23-8EECC4C611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4725" y="4845050"/>
            <a:ext cx="7802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he-IL" altLang="en-US" sz="2400" b="1">
                <a:solidFill>
                  <a:srgbClr val="000099"/>
                </a:solidFill>
              </a:rPr>
              <a:t>אניון של חומצה אסקורבית משחזר את ויטמין </a:t>
            </a:r>
            <a:r>
              <a:rPr lang="en-US" altLang="en-US" sz="2400" b="1">
                <a:solidFill>
                  <a:srgbClr val="000099"/>
                </a:solidFill>
              </a:rPr>
              <a:t>E</a:t>
            </a:r>
          </a:p>
        </p:txBody>
      </p:sp>
      <p:sp>
        <p:nvSpPr>
          <p:cNvPr id="112647" name="Text Box 7">
            <a:extLst>
              <a:ext uri="{FF2B5EF4-FFF2-40B4-BE49-F238E27FC236}">
                <a16:creationId xmlns:a16="http://schemas.microsoft.com/office/drawing/2014/main" id="{0FA12D0C-84D5-D402-D913-F68A2C18C2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788" y="3095625"/>
            <a:ext cx="2438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b="1">
                <a:solidFill>
                  <a:srgbClr val="800000"/>
                </a:solidFill>
              </a:rPr>
              <a:t>רדיקל של ויטמין </a:t>
            </a:r>
            <a:r>
              <a:rPr lang="en-US" altLang="en-US" b="1">
                <a:solidFill>
                  <a:srgbClr val="800000"/>
                </a:solidFill>
              </a:rPr>
              <a:t>E</a:t>
            </a:r>
            <a:r>
              <a:rPr lang="he-IL" altLang="en-US" b="1">
                <a:solidFill>
                  <a:srgbClr val="800000"/>
                </a:solidFill>
              </a:rPr>
              <a:t> - </a:t>
            </a:r>
            <a:r>
              <a:rPr lang="en-US" altLang="en-US" b="1">
                <a:solidFill>
                  <a:srgbClr val="800000"/>
                </a:solidFill>
              </a:rPr>
              <a:t>tocopherol radical</a:t>
            </a:r>
          </a:p>
        </p:txBody>
      </p:sp>
      <p:sp>
        <p:nvSpPr>
          <p:cNvPr id="112648" name="Text Box 8">
            <a:extLst>
              <a:ext uri="{FF2B5EF4-FFF2-40B4-BE49-F238E27FC236}">
                <a16:creationId xmlns:a16="http://schemas.microsoft.com/office/drawing/2014/main" id="{C184DBF3-D619-50AF-4598-215F44B47F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6450" y="3082925"/>
            <a:ext cx="12493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b="1">
                <a:solidFill>
                  <a:srgbClr val="800000"/>
                </a:solidFill>
              </a:rPr>
              <a:t>רדיקל של ויטמין </a:t>
            </a:r>
            <a:r>
              <a:rPr lang="en-US" altLang="en-US" b="1">
                <a:solidFill>
                  <a:srgbClr val="800000"/>
                </a:solidFill>
              </a:rPr>
              <a:t>C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>
            <a:extLst>
              <a:ext uri="{FF2B5EF4-FFF2-40B4-BE49-F238E27FC236}">
                <a16:creationId xmlns:a16="http://schemas.microsoft.com/office/drawing/2014/main" id="{144AE96A-CECB-628F-3D35-2F5196C7A7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49238"/>
            <a:ext cx="8229600" cy="930275"/>
          </a:xfrm>
          <a:noFill/>
          <a:ln/>
          <a:effectLst>
            <a:outerShdw dist="35921" dir="2700000" algn="ctr" rotWithShape="0">
              <a:srgbClr val="800000"/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Narkisim" panose="020E0502050101010101" pitchFamily="34" charset="-79"/>
              </a:rPr>
              <a:t>C and E as Co-Antioxidants (1)</a:t>
            </a:r>
          </a:p>
        </p:txBody>
      </p:sp>
      <p:graphicFrame>
        <p:nvGraphicFramePr>
          <p:cNvPr id="113670" name="Object 6">
            <a:extLst>
              <a:ext uri="{FF2B5EF4-FFF2-40B4-BE49-F238E27FC236}">
                <a16:creationId xmlns:a16="http://schemas.microsoft.com/office/drawing/2014/main" id="{89A4F5A5-EBFB-10EB-9499-23A7B38F75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2374701"/>
              </p:ext>
            </p:extLst>
          </p:nvPr>
        </p:nvGraphicFramePr>
        <p:xfrm>
          <a:off x="609600" y="914400"/>
          <a:ext cx="7848600" cy="557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7372440" imgH="5229360" progId="ChemWindow.Document">
                  <p:embed/>
                </p:oleObj>
              </mc:Choice>
              <mc:Fallback>
                <p:oleObj name="Document" r:id="rId2" imgW="7372440" imgH="5229360" progId="ChemWindow.Document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914400"/>
                        <a:ext cx="7848600" cy="5573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671" name="Text Box 7">
            <a:extLst>
              <a:ext uri="{FF2B5EF4-FFF2-40B4-BE49-F238E27FC236}">
                <a16:creationId xmlns:a16="http://schemas.microsoft.com/office/drawing/2014/main" id="{CB147B6F-98B6-1AF4-9AA3-93606B15A8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5486400"/>
            <a:ext cx="2057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rtl="0" eaLnBrk="0" hangingPunct="0">
              <a:lnSpc>
                <a:spcPct val="60000"/>
              </a:lnSpc>
              <a:spcBef>
                <a:spcPct val="50000"/>
              </a:spcBef>
            </a:pPr>
            <a:r>
              <a:rPr lang="en-US" altLang="en-US" sz="1400">
                <a:solidFill>
                  <a:schemeClr val="tx2"/>
                </a:solidFill>
              </a:rPr>
              <a:t>Buettner GR. (1993) </a:t>
            </a:r>
          </a:p>
          <a:p>
            <a:pPr algn="l" rtl="0" eaLnBrk="0" hangingPunct="0">
              <a:lnSpc>
                <a:spcPct val="60000"/>
              </a:lnSpc>
              <a:spcBef>
                <a:spcPct val="50000"/>
              </a:spcBef>
            </a:pPr>
            <a:r>
              <a:rPr lang="en-US" altLang="en-US" sz="1400" i="1">
                <a:solidFill>
                  <a:schemeClr val="tx2"/>
                </a:solidFill>
              </a:rPr>
              <a:t>Arch Biochem Biophys.</a:t>
            </a:r>
            <a:r>
              <a:rPr lang="en-US" altLang="en-US" sz="1400">
                <a:solidFill>
                  <a:schemeClr val="tx2"/>
                </a:solidFill>
              </a:rPr>
              <a:t> </a:t>
            </a:r>
          </a:p>
          <a:p>
            <a:pPr algn="l" rtl="0" eaLnBrk="0" hangingPunct="0">
              <a:lnSpc>
                <a:spcPct val="60000"/>
              </a:lnSpc>
              <a:spcBef>
                <a:spcPct val="50000"/>
              </a:spcBef>
            </a:pPr>
            <a:r>
              <a:rPr lang="en-US" altLang="en-US" sz="1400" b="1">
                <a:solidFill>
                  <a:schemeClr val="tx2"/>
                </a:solidFill>
              </a:rPr>
              <a:t>300:</a:t>
            </a:r>
            <a:r>
              <a:rPr lang="en-US" altLang="en-US" sz="1400">
                <a:solidFill>
                  <a:schemeClr val="tx2"/>
                </a:solidFill>
              </a:rPr>
              <a:t>535-543</a:t>
            </a:r>
            <a:r>
              <a:rPr lang="en-US" altLang="en-US" sz="1400" b="1">
                <a:solidFill>
                  <a:schemeClr val="tx2"/>
                </a:solidFill>
              </a:rPr>
              <a:t>.</a:t>
            </a:r>
            <a:endParaRPr lang="en-US" altLang="en-US" sz="1400"/>
          </a:p>
        </p:txBody>
      </p:sp>
      <p:sp>
        <p:nvSpPr>
          <p:cNvPr id="113672" name="Text Box 8">
            <a:extLst>
              <a:ext uri="{FF2B5EF4-FFF2-40B4-BE49-F238E27FC236}">
                <a16:creationId xmlns:a16="http://schemas.microsoft.com/office/drawing/2014/main" id="{A86EBBF1-C754-963B-7999-CA94C4D020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3124200"/>
            <a:ext cx="2667000" cy="2200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rtl="0" eaLnBrk="0" hangingPunct="0">
              <a:spcBef>
                <a:spcPct val="50000"/>
              </a:spcBef>
            </a:pPr>
            <a:r>
              <a:rPr lang="en-US" altLang="en-US" sz="1600"/>
              <a:t>This cartoon represents one leaflet of the lipid bilayer of a membrane.</a:t>
            </a:r>
          </a:p>
          <a:p>
            <a:pPr algn="l" rtl="0" eaLnBrk="0" hangingPunct="0">
              <a:spcBef>
                <a:spcPct val="50000"/>
              </a:spcBef>
            </a:pPr>
            <a:r>
              <a:rPr lang="en-US" altLang="en-US" sz="1600"/>
              <a:t>Once oxygen reacts with the lipid chain, the change in dipole moment will cause the peroxyl radical to “float” to the interface.</a:t>
            </a:r>
            <a:r>
              <a:rPr lang="en-US" altLang="en-US"/>
              <a:t> </a:t>
            </a:r>
          </a:p>
        </p:txBody>
      </p:sp>
      <p:sp>
        <p:nvSpPr>
          <p:cNvPr id="113673" name="Text Box 9">
            <a:extLst>
              <a:ext uri="{FF2B5EF4-FFF2-40B4-BE49-F238E27FC236}">
                <a16:creationId xmlns:a16="http://schemas.microsoft.com/office/drawing/2014/main" id="{E60C8BC4-1132-C503-E931-F5ADCD2ABA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5715000"/>
            <a:ext cx="121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rtl="0" eaLnBrk="0" hangingPunct="0">
              <a:spcBef>
                <a:spcPct val="50000"/>
              </a:spcBef>
            </a:pPr>
            <a:r>
              <a:rPr lang="en-US" altLang="en-US"/>
              <a:t>Vitamin E</a:t>
            </a:r>
          </a:p>
        </p:txBody>
      </p:sp>
      <p:sp>
        <p:nvSpPr>
          <p:cNvPr id="113674" name="Text Box 10">
            <a:extLst>
              <a:ext uri="{FF2B5EF4-FFF2-40B4-BE49-F238E27FC236}">
                <a16:creationId xmlns:a16="http://schemas.microsoft.com/office/drawing/2014/main" id="{46322BA4-55E8-7880-2BCE-700902B2EB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971800"/>
            <a:ext cx="83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rtl="0" eaLnBrk="0" hangingPunct="0">
              <a:spcBef>
                <a:spcPct val="50000"/>
              </a:spcBef>
            </a:pPr>
            <a:r>
              <a:rPr lang="en-US" altLang="en-US" sz="2000"/>
              <a:t>Lipid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1026">
            <a:extLst>
              <a:ext uri="{FF2B5EF4-FFF2-40B4-BE49-F238E27FC236}">
                <a16:creationId xmlns:a16="http://schemas.microsoft.com/office/drawing/2014/main" id="{62F7069D-A5DF-0FD5-A138-9892E4E546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  <a:noFill/>
          <a:ln/>
          <a:effectLst>
            <a:outerShdw dist="35921" dir="2700000" algn="ctr" rotWithShape="0">
              <a:srgbClr val="800000"/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z="36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Narkisim" panose="020E0502050101010101" pitchFamily="34" charset="-79"/>
              </a:rPr>
              <a:t>C and E as Co-Antioxidants (2)</a:t>
            </a:r>
          </a:p>
        </p:txBody>
      </p:sp>
      <p:graphicFrame>
        <p:nvGraphicFramePr>
          <p:cNvPr id="114694" name="Object 1030">
            <a:extLst>
              <a:ext uri="{FF2B5EF4-FFF2-40B4-BE49-F238E27FC236}">
                <a16:creationId xmlns:a16="http://schemas.microsoft.com/office/drawing/2014/main" id="{F5EFD1D1-6B71-BE13-CCD8-9085041D4A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6690817"/>
              </p:ext>
            </p:extLst>
          </p:nvPr>
        </p:nvGraphicFramePr>
        <p:xfrm>
          <a:off x="457200" y="857250"/>
          <a:ext cx="7924800" cy="572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7201080" imgH="5200560" progId="ChemWindow.Document">
                  <p:embed/>
                </p:oleObj>
              </mc:Choice>
              <mc:Fallback>
                <p:oleObj name="Document" r:id="rId2" imgW="7201080" imgH="5200560" progId="ChemWindow.Document">
                  <p:embed/>
                  <p:pic>
                    <p:nvPicPr>
                      <p:cNvPr id="0" name="Object 10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857250"/>
                        <a:ext cx="7924800" cy="5722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4695" name="Text Box 1031">
            <a:extLst>
              <a:ext uri="{FF2B5EF4-FFF2-40B4-BE49-F238E27FC236}">
                <a16:creationId xmlns:a16="http://schemas.microsoft.com/office/drawing/2014/main" id="{43A33767-842D-B7F3-D7FD-EE6307DDBF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581650"/>
            <a:ext cx="2133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rtl="0" eaLnBrk="0" hangingPunct="0">
              <a:lnSpc>
                <a:spcPct val="60000"/>
              </a:lnSpc>
              <a:spcBef>
                <a:spcPct val="50000"/>
              </a:spcBef>
            </a:pPr>
            <a:r>
              <a:rPr lang="en-US" altLang="en-US" sz="1400">
                <a:solidFill>
                  <a:schemeClr val="tx2"/>
                </a:solidFill>
              </a:rPr>
              <a:t>Buettner GR. (1993) </a:t>
            </a:r>
          </a:p>
          <a:p>
            <a:pPr algn="l" rtl="0" eaLnBrk="0" hangingPunct="0">
              <a:lnSpc>
                <a:spcPct val="60000"/>
              </a:lnSpc>
              <a:spcBef>
                <a:spcPct val="50000"/>
              </a:spcBef>
            </a:pPr>
            <a:r>
              <a:rPr lang="en-US" altLang="en-US" sz="1400" i="1">
                <a:solidFill>
                  <a:schemeClr val="tx2"/>
                </a:solidFill>
              </a:rPr>
              <a:t>Arch Biochem Biophys.</a:t>
            </a:r>
            <a:r>
              <a:rPr lang="en-US" altLang="en-US" sz="1400">
                <a:solidFill>
                  <a:schemeClr val="tx2"/>
                </a:solidFill>
              </a:rPr>
              <a:t> </a:t>
            </a:r>
          </a:p>
          <a:p>
            <a:pPr algn="l" rtl="0" eaLnBrk="0" hangingPunct="0">
              <a:lnSpc>
                <a:spcPct val="60000"/>
              </a:lnSpc>
              <a:spcBef>
                <a:spcPct val="50000"/>
              </a:spcBef>
            </a:pPr>
            <a:r>
              <a:rPr lang="en-US" altLang="en-US" sz="1400" b="1">
                <a:solidFill>
                  <a:schemeClr val="tx2"/>
                </a:solidFill>
              </a:rPr>
              <a:t>300:</a:t>
            </a:r>
            <a:r>
              <a:rPr lang="en-US" altLang="en-US" sz="1400">
                <a:solidFill>
                  <a:schemeClr val="tx2"/>
                </a:solidFill>
              </a:rPr>
              <a:t>535-543</a:t>
            </a:r>
            <a:r>
              <a:rPr lang="en-US" altLang="en-US" sz="1400" b="1">
                <a:solidFill>
                  <a:schemeClr val="tx2"/>
                </a:solidFill>
              </a:rPr>
              <a:t>.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14696" name="Text Box 1032">
            <a:extLst>
              <a:ext uri="{FF2B5EF4-FFF2-40B4-BE49-F238E27FC236}">
                <a16:creationId xmlns:a16="http://schemas.microsoft.com/office/drawing/2014/main" id="{4FDD4CD5-62A8-BF38-ED13-4A19128B83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067050"/>
            <a:ext cx="83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rtl="0" eaLnBrk="0" hangingPunct="0">
              <a:spcBef>
                <a:spcPct val="50000"/>
              </a:spcBef>
            </a:pPr>
            <a:r>
              <a:rPr lang="en-US" altLang="en-US" sz="2000"/>
              <a:t>Lipid</a:t>
            </a:r>
          </a:p>
        </p:txBody>
      </p:sp>
      <p:sp>
        <p:nvSpPr>
          <p:cNvPr id="114697" name="Text Box 1033">
            <a:extLst>
              <a:ext uri="{FF2B5EF4-FFF2-40B4-BE49-F238E27FC236}">
                <a16:creationId xmlns:a16="http://schemas.microsoft.com/office/drawing/2014/main" id="{E06320FC-A65F-DF7E-82E6-58A44AE575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4210050"/>
            <a:ext cx="1371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rtl="0" eaLnBrk="0" hangingPunct="0">
              <a:spcBef>
                <a:spcPct val="50000"/>
              </a:spcBef>
            </a:pPr>
            <a:r>
              <a:rPr lang="en-US" altLang="en-US" sz="2000"/>
              <a:t>Vitamin E</a:t>
            </a:r>
          </a:p>
        </p:txBody>
      </p:sp>
      <p:sp>
        <p:nvSpPr>
          <p:cNvPr id="114698" name="Text Box 1034">
            <a:extLst>
              <a:ext uri="{FF2B5EF4-FFF2-40B4-BE49-F238E27FC236}">
                <a16:creationId xmlns:a16="http://schemas.microsoft.com/office/drawing/2014/main" id="{3EFFDC00-F991-E845-353A-AAAE52E710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600450"/>
            <a:ext cx="2819400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rtl="0" eaLnBrk="0" hangingPunct="0">
              <a:spcBef>
                <a:spcPct val="50000"/>
              </a:spcBef>
            </a:pPr>
            <a:r>
              <a:rPr lang="en-US" altLang="en-US" sz="1600"/>
              <a:t>Vitamin E removes the peroxyl radical; ascorbate can recycle E; enzymes then remove the damaged fatty acid and insert a new one, repairing the lipid.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>
            <a:extLst>
              <a:ext uri="{FF2B5EF4-FFF2-40B4-BE49-F238E27FC236}">
                <a16:creationId xmlns:a16="http://schemas.microsoft.com/office/drawing/2014/main" id="{DE3BDA3B-3897-BE92-E3F6-D2DD119F48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35921" dir="2700000" algn="ctr" rotWithShape="0">
              <a:srgbClr val="800000"/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Narkisim" panose="020E0502050101010101" pitchFamily="34" charset="-79"/>
              </a:rPr>
              <a:t>דוגמה להגנה ע"י </a:t>
            </a:r>
            <a:r>
              <a:rPr lang="he-IL" altLang="en-US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Narkisim" panose="020E0502050101010101" pitchFamily="34" charset="-79"/>
              </a:rPr>
              <a:t>אנטיאוקסידנטים</a:t>
            </a:r>
            <a:endParaRPr lang="en-US" altLang="en-US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cs typeface="Narkisim" panose="020E0502050101010101" pitchFamily="34" charset="-79"/>
            </a:endParaRPr>
          </a:p>
        </p:txBody>
      </p:sp>
      <p:pic>
        <p:nvPicPr>
          <p:cNvPr id="103429" name="Picture 5">
            <a:extLst>
              <a:ext uri="{FF2B5EF4-FFF2-40B4-BE49-F238E27FC236}">
                <a16:creationId xmlns:a16="http://schemas.microsoft.com/office/drawing/2014/main" id="{33222459-E4A3-820F-F3CC-0A55FB5733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327"/>
          <a:stretch>
            <a:fillRect/>
          </a:stretch>
        </p:blipFill>
        <p:spPr bwMode="auto">
          <a:xfrm>
            <a:off x="396875" y="1538288"/>
            <a:ext cx="8291513" cy="4519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430" name="Text Box 6">
            <a:extLst>
              <a:ext uri="{FF2B5EF4-FFF2-40B4-BE49-F238E27FC236}">
                <a16:creationId xmlns:a16="http://schemas.microsoft.com/office/drawing/2014/main" id="{79A6454D-A2A8-5F5B-C661-062EE49AD5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5513" y="2865438"/>
            <a:ext cx="1401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2400" b="1">
                <a:solidFill>
                  <a:srgbClr val="800000"/>
                </a:solidFill>
                <a:cs typeface="Narkisim" panose="020E0502050101010101" pitchFamily="34" charset="-79"/>
              </a:rPr>
              <a:t>ויטמין </a:t>
            </a:r>
            <a:r>
              <a:rPr lang="en-US" altLang="en-US" sz="2400" b="1">
                <a:solidFill>
                  <a:srgbClr val="800000"/>
                </a:solidFill>
                <a:cs typeface="Narkisim" panose="020E0502050101010101" pitchFamily="34" charset="-79"/>
              </a:rPr>
              <a:t>E</a:t>
            </a:r>
          </a:p>
        </p:txBody>
      </p:sp>
      <p:sp>
        <p:nvSpPr>
          <p:cNvPr id="103431" name="Text Box 7">
            <a:extLst>
              <a:ext uri="{FF2B5EF4-FFF2-40B4-BE49-F238E27FC236}">
                <a16:creationId xmlns:a16="http://schemas.microsoft.com/office/drawing/2014/main" id="{571E2617-CB31-08C4-2675-928676B28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8000" y="2943225"/>
            <a:ext cx="1401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2400" b="1">
                <a:solidFill>
                  <a:srgbClr val="800000"/>
                </a:solidFill>
                <a:cs typeface="Narkisim" panose="020E0502050101010101" pitchFamily="34" charset="-79"/>
              </a:rPr>
              <a:t>ויטמין </a:t>
            </a:r>
            <a:r>
              <a:rPr lang="en-US" altLang="en-US" sz="2400" b="1">
                <a:solidFill>
                  <a:srgbClr val="800000"/>
                </a:solidFill>
                <a:cs typeface="Narkisim" panose="020E0502050101010101" pitchFamily="34" charset="-79"/>
              </a:rPr>
              <a:t>C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>
            <a:extLst>
              <a:ext uri="{FF2B5EF4-FFF2-40B4-BE49-F238E27FC236}">
                <a16:creationId xmlns:a16="http://schemas.microsoft.com/office/drawing/2014/main" id="{9F35A32B-B755-5886-9B25-A579233D17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35921" dir="2700000" algn="ctr" rotWithShape="0">
              <a:srgbClr val="800000"/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sz="60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Narkisim" panose="020E0502050101010101" pitchFamily="34" charset="-79"/>
              </a:rPr>
              <a:t>החמצן מקור הבעיה </a:t>
            </a:r>
            <a:endParaRPr lang="en-US" altLang="en-US" sz="60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cs typeface="Narkisim" panose="020E0502050101010101" pitchFamily="34" charset="-79"/>
            </a:endParaRPr>
          </a:p>
        </p:txBody>
      </p:sp>
      <p:sp>
        <p:nvSpPr>
          <p:cNvPr id="95237" name="Text Box 5">
            <a:extLst>
              <a:ext uri="{FF2B5EF4-FFF2-40B4-BE49-F238E27FC236}">
                <a16:creationId xmlns:a16="http://schemas.microsoft.com/office/drawing/2014/main" id="{5ACAC1A7-C65E-2F83-D297-2BDE915E89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1773238"/>
            <a:ext cx="7632700" cy="869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2400" b="1">
                <a:solidFill>
                  <a:srgbClr val="000099"/>
                </a:solidFill>
                <a:cs typeface="Narkisim" panose="020E0502050101010101" pitchFamily="34" charset="-79"/>
              </a:rPr>
              <a:t>בתהליך הנשימה התאית מתרחש התהליך הבא:</a:t>
            </a:r>
          </a:p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95238" name="Text Box 6">
            <a:extLst>
              <a:ext uri="{FF2B5EF4-FFF2-40B4-BE49-F238E27FC236}">
                <a16:creationId xmlns:a16="http://schemas.microsoft.com/office/drawing/2014/main" id="{FEEFC50D-6CB1-171D-B6F1-459C50E2B2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2492376"/>
            <a:ext cx="70564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altLang="en-US" sz="2800" b="1" dirty="0">
                <a:solidFill>
                  <a:srgbClr val="000099"/>
                </a:solidFill>
                <a:cs typeface="Narkisim" panose="020E0502050101010101" pitchFamily="34" charset="-79"/>
              </a:rPr>
              <a:t>C</a:t>
            </a:r>
            <a:r>
              <a:rPr lang="en-US" altLang="en-US" sz="2800" b="1" baseline="-25000" dirty="0">
                <a:solidFill>
                  <a:srgbClr val="000099"/>
                </a:solidFill>
                <a:cs typeface="Narkisim" panose="020E0502050101010101" pitchFamily="34" charset="-79"/>
              </a:rPr>
              <a:t>6</a:t>
            </a:r>
            <a:r>
              <a:rPr lang="en-US" altLang="en-US" sz="2800" b="1" dirty="0">
                <a:solidFill>
                  <a:srgbClr val="000099"/>
                </a:solidFill>
                <a:cs typeface="Narkisim" panose="020E0502050101010101" pitchFamily="34" charset="-79"/>
              </a:rPr>
              <a:t>H</a:t>
            </a:r>
            <a:r>
              <a:rPr lang="en-US" altLang="en-US" sz="2800" b="1" baseline="-25000" dirty="0">
                <a:solidFill>
                  <a:srgbClr val="000099"/>
                </a:solidFill>
                <a:cs typeface="Narkisim" panose="020E0502050101010101" pitchFamily="34" charset="-79"/>
              </a:rPr>
              <a:t>12</a:t>
            </a:r>
            <a:r>
              <a:rPr lang="en-US" altLang="en-US" sz="2800" b="1" dirty="0">
                <a:solidFill>
                  <a:srgbClr val="000099"/>
                </a:solidFill>
                <a:cs typeface="Narkisim" panose="020E0502050101010101" pitchFamily="34" charset="-79"/>
              </a:rPr>
              <a:t>O</a:t>
            </a:r>
            <a:r>
              <a:rPr lang="en-US" altLang="en-US" sz="2800" b="1" baseline="-25000" dirty="0">
                <a:solidFill>
                  <a:srgbClr val="000099"/>
                </a:solidFill>
                <a:cs typeface="Narkisim" panose="020E0502050101010101" pitchFamily="34" charset="-79"/>
              </a:rPr>
              <a:t>6</a:t>
            </a:r>
            <a:r>
              <a:rPr lang="en-US" altLang="en-US" sz="2800" b="1" dirty="0">
                <a:solidFill>
                  <a:srgbClr val="000099"/>
                </a:solidFill>
                <a:cs typeface="Narkisim" panose="020E0502050101010101" pitchFamily="34" charset="-79"/>
              </a:rPr>
              <a:t> + </a:t>
            </a:r>
            <a:r>
              <a:rPr lang="en-US" altLang="en-US" sz="2800" b="1" dirty="0">
                <a:solidFill>
                  <a:srgbClr val="800000"/>
                </a:solidFill>
                <a:cs typeface="Narkisim" panose="020E0502050101010101" pitchFamily="34" charset="-79"/>
              </a:rPr>
              <a:t>6O</a:t>
            </a:r>
            <a:r>
              <a:rPr lang="en-US" altLang="en-US" sz="2800" b="1" baseline="-25000" dirty="0">
                <a:solidFill>
                  <a:srgbClr val="800000"/>
                </a:solidFill>
                <a:cs typeface="Narkisim" panose="020E0502050101010101" pitchFamily="34" charset="-79"/>
              </a:rPr>
              <a:t>2</a:t>
            </a:r>
            <a:r>
              <a:rPr lang="en-US" altLang="en-US" sz="2800" b="1" dirty="0">
                <a:solidFill>
                  <a:srgbClr val="800000"/>
                </a:solidFill>
                <a:cs typeface="Narkisim" panose="020E0502050101010101" pitchFamily="34" charset="-79"/>
              </a:rPr>
              <a:t> </a:t>
            </a:r>
            <a:r>
              <a:rPr lang="en-US" altLang="en-US" sz="2800" b="1" dirty="0">
                <a:solidFill>
                  <a:srgbClr val="000099"/>
                </a:solidFill>
                <a:cs typeface="Narkisim" panose="020E0502050101010101" pitchFamily="34" charset="-79"/>
              </a:rPr>
              <a:t>                 6CO</a:t>
            </a:r>
            <a:r>
              <a:rPr lang="en-US" altLang="en-US" sz="2800" b="1" baseline="-25000" dirty="0">
                <a:solidFill>
                  <a:srgbClr val="000099"/>
                </a:solidFill>
                <a:cs typeface="Narkisim" panose="020E0502050101010101" pitchFamily="34" charset="-79"/>
              </a:rPr>
              <a:t>2</a:t>
            </a:r>
            <a:r>
              <a:rPr lang="en-US" altLang="en-US" sz="2800" b="1" dirty="0">
                <a:solidFill>
                  <a:srgbClr val="000099"/>
                </a:solidFill>
                <a:cs typeface="Narkisim" panose="020E0502050101010101" pitchFamily="34" charset="-79"/>
              </a:rPr>
              <a:t> + 6H</a:t>
            </a:r>
            <a:r>
              <a:rPr lang="en-US" altLang="en-US" sz="2800" b="1" baseline="-25000" dirty="0">
                <a:solidFill>
                  <a:srgbClr val="000099"/>
                </a:solidFill>
                <a:cs typeface="Narkisim" panose="020E0502050101010101" pitchFamily="34" charset="-79"/>
              </a:rPr>
              <a:t>2</a:t>
            </a:r>
            <a:r>
              <a:rPr lang="en-US" altLang="en-US" sz="2800" b="1" dirty="0">
                <a:solidFill>
                  <a:srgbClr val="000099"/>
                </a:solidFill>
                <a:cs typeface="Narkisim" panose="020E0502050101010101" pitchFamily="34" charset="-79"/>
              </a:rPr>
              <a:t>O</a:t>
            </a:r>
          </a:p>
        </p:txBody>
      </p:sp>
      <p:sp>
        <p:nvSpPr>
          <p:cNvPr id="95239" name="Line 7" descr="חץ">
            <a:extLst>
              <a:ext uri="{FF2B5EF4-FFF2-40B4-BE49-F238E27FC236}">
                <a16:creationId xmlns:a16="http://schemas.microsoft.com/office/drawing/2014/main" id="{D74C90A1-6067-A09E-9FBA-42F16CD4A04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6" y="2781301"/>
            <a:ext cx="12969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5240" name="Text Box 8">
            <a:extLst>
              <a:ext uri="{FF2B5EF4-FFF2-40B4-BE49-F238E27FC236}">
                <a16:creationId xmlns:a16="http://schemas.microsoft.com/office/drawing/2014/main" id="{D1CFCAF5-F1FB-94EB-59B9-A3FFC97BAD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9675" y="3113088"/>
            <a:ext cx="76327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2400" b="1">
                <a:solidFill>
                  <a:srgbClr val="000099"/>
                </a:solidFill>
                <a:cs typeface="Narkisim" panose="020E0502050101010101" pitchFamily="34" charset="-79"/>
              </a:rPr>
              <a:t>בשלב האחרון של תהליך הנשימה התאית, אשר </a:t>
            </a:r>
            <a:r>
              <a:rPr lang="he-IL" altLang="en-US" sz="2400" b="1">
                <a:solidFill>
                  <a:srgbClr val="800000"/>
                </a:solidFill>
                <a:cs typeface="Narkisim" panose="020E0502050101010101" pitchFamily="34" charset="-79"/>
              </a:rPr>
              <a:t>נקרא שרשרת מעבר האלקטרונים</a:t>
            </a:r>
            <a:r>
              <a:rPr lang="he-IL" altLang="en-US" sz="2400" b="1">
                <a:solidFill>
                  <a:srgbClr val="000099"/>
                </a:solidFill>
                <a:cs typeface="Narkisim" panose="020E0502050101010101" pitchFamily="34" charset="-79"/>
              </a:rPr>
              <a:t> מתרחש התהליך הבא:</a:t>
            </a:r>
            <a:endParaRPr lang="en-US" altLang="en-US">
              <a:solidFill>
                <a:srgbClr val="000099"/>
              </a:solidFill>
            </a:endParaRPr>
          </a:p>
        </p:txBody>
      </p:sp>
      <p:sp>
        <p:nvSpPr>
          <p:cNvPr id="95241" name="Text Box 9">
            <a:extLst>
              <a:ext uri="{FF2B5EF4-FFF2-40B4-BE49-F238E27FC236}">
                <a16:creationId xmlns:a16="http://schemas.microsoft.com/office/drawing/2014/main" id="{901FA17F-17CF-0C03-B00C-7BB0482EE4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8238" y="4121151"/>
            <a:ext cx="70564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cs typeface="Narkisim" panose="020E0502050101010101" pitchFamily="34" charset="-79"/>
              </a:rPr>
              <a:t>O</a:t>
            </a:r>
            <a:r>
              <a:rPr lang="en-US" altLang="en-US" sz="2800" b="1" baseline="-25000">
                <a:solidFill>
                  <a:srgbClr val="800000"/>
                </a:solidFill>
                <a:cs typeface="Narkisim" panose="020E0502050101010101" pitchFamily="34" charset="-79"/>
              </a:rPr>
              <a:t>2 </a:t>
            </a:r>
            <a:r>
              <a:rPr lang="en-US" altLang="en-US" sz="2800" b="1">
                <a:solidFill>
                  <a:srgbClr val="800000"/>
                </a:solidFill>
                <a:cs typeface="Narkisim" panose="020E0502050101010101" pitchFamily="34" charset="-79"/>
              </a:rPr>
              <a:t> + 4H</a:t>
            </a:r>
            <a:r>
              <a:rPr lang="en-US" altLang="en-US" sz="2800" b="1" baseline="30000">
                <a:solidFill>
                  <a:srgbClr val="800000"/>
                </a:solidFill>
                <a:cs typeface="Narkisim" panose="020E0502050101010101" pitchFamily="34" charset="-79"/>
              </a:rPr>
              <a:t>+ </a:t>
            </a:r>
            <a:r>
              <a:rPr lang="en-US" altLang="en-US" sz="2800" b="1">
                <a:solidFill>
                  <a:srgbClr val="800000"/>
                </a:solidFill>
                <a:cs typeface="Narkisim" panose="020E0502050101010101" pitchFamily="34" charset="-79"/>
              </a:rPr>
              <a:t> + 4e</a:t>
            </a:r>
            <a:r>
              <a:rPr lang="en-US" altLang="en-US" sz="2800" b="1" baseline="30000">
                <a:solidFill>
                  <a:srgbClr val="800000"/>
                </a:solidFill>
                <a:cs typeface="Narkisim" panose="020E0502050101010101" pitchFamily="34" charset="-79"/>
              </a:rPr>
              <a:t>-</a:t>
            </a:r>
            <a:r>
              <a:rPr lang="en-US" altLang="en-US" sz="2800" b="1">
                <a:solidFill>
                  <a:srgbClr val="800000"/>
                </a:solidFill>
                <a:cs typeface="Narkisim" panose="020E0502050101010101" pitchFamily="34" charset="-79"/>
              </a:rPr>
              <a:t>      </a:t>
            </a:r>
            <a:r>
              <a:rPr lang="en-US" altLang="en-US" sz="2800" b="1">
                <a:solidFill>
                  <a:srgbClr val="000099"/>
                </a:solidFill>
                <a:cs typeface="Narkisim" panose="020E0502050101010101" pitchFamily="34" charset="-79"/>
              </a:rPr>
              <a:t>                </a:t>
            </a:r>
            <a:r>
              <a:rPr lang="en-US" altLang="en-US" sz="2800" b="1">
                <a:solidFill>
                  <a:srgbClr val="800000"/>
                </a:solidFill>
                <a:cs typeface="Narkisim" panose="020E0502050101010101" pitchFamily="34" charset="-79"/>
              </a:rPr>
              <a:t>H</a:t>
            </a:r>
            <a:r>
              <a:rPr lang="en-US" altLang="en-US" sz="2800" b="1" baseline="-25000">
                <a:solidFill>
                  <a:srgbClr val="800000"/>
                </a:solidFill>
                <a:cs typeface="Narkisim" panose="020E0502050101010101" pitchFamily="34" charset="-79"/>
              </a:rPr>
              <a:t>2</a:t>
            </a:r>
            <a:r>
              <a:rPr lang="en-US" altLang="en-US" sz="2800" b="1">
                <a:solidFill>
                  <a:srgbClr val="800000"/>
                </a:solidFill>
                <a:cs typeface="Narkisim" panose="020E0502050101010101" pitchFamily="34" charset="-79"/>
              </a:rPr>
              <a:t>O</a:t>
            </a:r>
          </a:p>
        </p:txBody>
      </p:sp>
      <p:sp>
        <p:nvSpPr>
          <p:cNvPr id="95242" name="Line 10" descr="חץ">
            <a:extLst>
              <a:ext uri="{FF2B5EF4-FFF2-40B4-BE49-F238E27FC236}">
                <a16:creationId xmlns:a16="http://schemas.microsoft.com/office/drawing/2014/main" id="{7FCE46A6-3D8D-1417-A54A-5EFA726998B8}"/>
              </a:ext>
            </a:extLst>
          </p:cNvPr>
          <p:cNvSpPr>
            <a:spLocks noChangeShapeType="1"/>
          </p:cNvSpPr>
          <p:nvPr/>
        </p:nvSpPr>
        <p:spPr bwMode="auto">
          <a:xfrm>
            <a:off x="4101234" y="4390016"/>
            <a:ext cx="12969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5244" name="Text Box 12">
            <a:extLst>
              <a:ext uri="{FF2B5EF4-FFF2-40B4-BE49-F238E27FC236}">
                <a16:creationId xmlns:a16="http://schemas.microsoft.com/office/drawing/2014/main" id="{34ADFD53-260C-B855-8391-C3C08E704A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5013325"/>
            <a:ext cx="76327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2400" b="1">
                <a:solidFill>
                  <a:srgbClr val="000099"/>
                </a:solidFill>
                <a:cs typeface="Narkisim" panose="020E0502050101010101" pitchFamily="34" charset="-79"/>
              </a:rPr>
              <a:t>אך 3-4% ממולקולות החמצן אינן יוצרות מים אלא תוצרים פעילים הנקראים: </a:t>
            </a:r>
            <a:r>
              <a:rPr lang="en-US" altLang="en-US" sz="2400" b="1">
                <a:solidFill>
                  <a:srgbClr val="800000"/>
                </a:solidFill>
              </a:rPr>
              <a:t>Reactive Oxygen Species - ROS</a:t>
            </a:r>
            <a:endParaRPr lang="en-US" altLang="en-US" sz="2400">
              <a:solidFill>
                <a:srgbClr val="8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5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5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5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5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44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>
            <a:extLst>
              <a:ext uri="{FF2B5EF4-FFF2-40B4-BE49-F238E27FC236}">
                <a16:creationId xmlns:a16="http://schemas.microsoft.com/office/drawing/2014/main" id="{DCAA66D3-0076-D4EC-C1B1-677D28CCDB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73075" y="0"/>
            <a:ext cx="8229600" cy="1143000"/>
          </a:xfrm>
          <a:noFill/>
          <a:ln/>
          <a:effectLst>
            <a:outerShdw dist="35921" dir="2700000" algn="ctr" rotWithShape="0">
              <a:srgbClr val="800000"/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sz="54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Narkisim" panose="020E0502050101010101" pitchFamily="34" charset="-79"/>
              </a:rPr>
              <a:t>קבלת תוצרי החמצן הפעילים</a:t>
            </a:r>
            <a:endParaRPr lang="en-US" altLang="en-US" sz="54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cs typeface="Narkisim" panose="020E0502050101010101" pitchFamily="34" charset="-79"/>
            </a:endParaRPr>
          </a:p>
        </p:txBody>
      </p:sp>
      <p:sp>
        <p:nvSpPr>
          <p:cNvPr id="97420" name="Text Box 140">
            <a:extLst>
              <a:ext uri="{FF2B5EF4-FFF2-40B4-BE49-F238E27FC236}">
                <a16:creationId xmlns:a16="http://schemas.microsoft.com/office/drawing/2014/main" id="{CAF57193-987A-B6F7-929B-E66967EAC91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8" y="1630363"/>
            <a:ext cx="2255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altLang="en-US" b="1" dirty="0"/>
              <a:t>O</a:t>
            </a:r>
            <a:r>
              <a:rPr lang="en-US" altLang="en-US" b="1" baseline="-25000" dirty="0"/>
              <a:t>2</a:t>
            </a:r>
            <a:r>
              <a:rPr lang="en-US" altLang="en-US" b="1" dirty="0"/>
              <a:t> ground state</a:t>
            </a:r>
          </a:p>
        </p:txBody>
      </p:sp>
      <p:sp>
        <p:nvSpPr>
          <p:cNvPr id="97421" name="Text Box 141">
            <a:extLst>
              <a:ext uri="{FF2B5EF4-FFF2-40B4-BE49-F238E27FC236}">
                <a16:creationId xmlns:a16="http://schemas.microsoft.com/office/drawing/2014/main" id="{2CE4D710-3D2C-263D-BB29-37640EC3AD7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363" y="2395538"/>
            <a:ext cx="2255837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altLang="en-US" b="1" dirty="0"/>
              <a:t>O</a:t>
            </a:r>
            <a:r>
              <a:rPr lang="en-US" altLang="en-US" b="1" baseline="-25000" dirty="0"/>
              <a:t>2</a:t>
            </a:r>
            <a:r>
              <a:rPr lang="en-US" altLang="en-US" sz="2800" b="1" baseline="30000" dirty="0"/>
              <a:t>-</a:t>
            </a:r>
            <a:r>
              <a:rPr lang="en-US" altLang="en-US" b="1" dirty="0"/>
              <a:t> superoxide anion radical</a:t>
            </a:r>
          </a:p>
        </p:txBody>
      </p:sp>
      <p:sp>
        <p:nvSpPr>
          <p:cNvPr id="97422" name="Text Box 142">
            <a:extLst>
              <a:ext uri="{FF2B5EF4-FFF2-40B4-BE49-F238E27FC236}">
                <a16:creationId xmlns:a16="http://schemas.microsoft.com/office/drawing/2014/main" id="{8AFDBDB6-088B-4B17-8A54-AC94377A27D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8" y="3627438"/>
            <a:ext cx="2255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altLang="en-US" b="1" dirty="0"/>
              <a:t>O</a:t>
            </a:r>
            <a:r>
              <a:rPr lang="en-US" altLang="en-US" b="1" baseline="-25000" dirty="0"/>
              <a:t>2</a:t>
            </a:r>
            <a:r>
              <a:rPr lang="en-US" altLang="en-US" b="1" baseline="30000" dirty="0"/>
              <a:t>2-</a:t>
            </a:r>
            <a:r>
              <a:rPr lang="en-US" altLang="en-US" b="1" baseline="-25000" dirty="0"/>
              <a:t>  </a:t>
            </a:r>
            <a:r>
              <a:rPr lang="en-US" altLang="en-US" b="1" dirty="0"/>
              <a:t>peroxide ion</a:t>
            </a:r>
          </a:p>
        </p:txBody>
      </p:sp>
      <p:sp>
        <p:nvSpPr>
          <p:cNvPr id="97423" name="Text Box 143">
            <a:extLst>
              <a:ext uri="{FF2B5EF4-FFF2-40B4-BE49-F238E27FC236}">
                <a16:creationId xmlns:a16="http://schemas.microsoft.com/office/drawing/2014/main" id="{D268365F-369D-8DE0-43D1-C53769CB414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4641850"/>
            <a:ext cx="22558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altLang="en-US" b="1" dirty="0"/>
              <a:t>O</a:t>
            </a:r>
            <a:r>
              <a:rPr lang="en-US" altLang="en-US" sz="2800" b="1" baseline="30000" dirty="0"/>
              <a:t>- </a:t>
            </a:r>
            <a:r>
              <a:rPr lang="en-US" altLang="en-US" sz="2800" b="1" dirty="0"/>
              <a:t> </a:t>
            </a:r>
            <a:r>
              <a:rPr lang="en-US" altLang="en-US" b="1" dirty="0"/>
              <a:t>and  O</a:t>
            </a:r>
            <a:r>
              <a:rPr lang="en-US" altLang="en-US" sz="2400" b="1" baseline="30000" dirty="0"/>
              <a:t>2</a:t>
            </a:r>
            <a:r>
              <a:rPr lang="en-US" altLang="en-US" sz="2800" b="1" baseline="30000" dirty="0"/>
              <a:t>-</a:t>
            </a:r>
          </a:p>
        </p:txBody>
      </p:sp>
      <p:sp>
        <p:nvSpPr>
          <p:cNvPr id="97426" name="Text Box 146">
            <a:extLst>
              <a:ext uri="{FF2B5EF4-FFF2-40B4-BE49-F238E27FC236}">
                <a16:creationId xmlns:a16="http://schemas.microsoft.com/office/drawing/2014/main" id="{687BB76F-28D9-A2F0-D2CB-FEFDAC6BB1E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6091238"/>
            <a:ext cx="2255838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altLang="en-US" b="1" dirty="0"/>
              <a:t>2O</a:t>
            </a:r>
            <a:r>
              <a:rPr lang="en-US" altLang="en-US" sz="2400" b="1" baseline="30000" dirty="0"/>
              <a:t>2</a:t>
            </a:r>
            <a:r>
              <a:rPr lang="en-US" altLang="en-US" sz="2800" b="1" baseline="30000" dirty="0"/>
              <a:t>-</a:t>
            </a:r>
          </a:p>
        </p:txBody>
      </p:sp>
      <p:grpSp>
        <p:nvGrpSpPr>
          <p:cNvPr id="97436" name="Group 156">
            <a:extLst>
              <a:ext uri="{FF2B5EF4-FFF2-40B4-BE49-F238E27FC236}">
                <a16:creationId xmlns:a16="http://schemas.microsoft.com/office/drawing/2014/main" id="{63008890-34CA-8FBF-2B18-4606D5C710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3259138" y="2927350"/>
            <a:ext cx="893762" cy="460375"/>
            <a:chOff x="2314" y="1844"/>
            <a:chExt cx="563" cy="290"/>
          </a:xfrm>
        </p:grpSpPr>
        <p:sp>
          <p:nvSpPr>
            <p:cNvPr id="97400" name="Line 120">
              <a:extLst>
                <a:ext uri="{FF2B5EF4-FFF2-40B4-BE49-F238E27FC236}">
                  <a16:creationId xmlns:a16="http://schemas.microsoft.com/office/drawing/2014/main" id="{D70DC5D4-8A90-D33C-D74D-80571430A0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14" y="1913"/>
              <a:ext cx="0" cy="221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401" name="Text Box 121">
              <a:extLst>
                <a:ext uri="{FF2B5EF4-FFF2-40B4-BE49-F238E27FC236}">
                  <a16:creationId xmlns:a16="http://schemas.microsoft.com/office/drawing/2014/main" id="{C2C09A12-0FA1-E9BF-DA78-63B565A4C6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78" y="1844"/>
              <a:ext cx="49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rtl="0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800000"/>
                  </a:solidFill>
                </a:rPr>
                <a:t>+</a:t>
              </a:r>
              <a:r>
                <a:rPr lang="en-US" altLang="en-US" sz="2400" b="1">
                  <a:solidFill>
                    <a:srgbClr val="800000"/>
                  </a:solidFill>
                </a:rPr>
                <a:t> e</a:t>
              </a:r>
              <a:r>
                <a:rPr lang="en-US" altLang="en-US" sz="2400" b="1" baseline="30000">
                  <a:solidFill>
                    <a:srgbClr val="800000"/>
                  </a:solidFill>
                </a:rPr>
                <a:t>-</a:t>
              </a:r>
              <a:endParaRPr lang="en-US" altLang="en-US" sz="2400" b="1">
                <a:solidFill>
                  <a:srgbClr val="800000"/>
                </a:solidFill>
              </a:endParaRPr>
            </a:p>
          </p:txBody>
        </p:sp>
      </p:grpSp>
      <p:grpSp>
        <p:nvGrpSpPr>
          <p:cNvPr id="97435" name="Group 155">
            <a:extLst>
              <a:ext uri="{FF2B5EF4-FFF2-40B4-BE49-F238E27FC236}">
                <a16:creationId xmlns:a16="http://schemas.microsoft.com/office/drawing/2014/main" id="{0906CF87-9BFC-611B-6EE3-3C780A991A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1112838" y="4895850"/>
            <a:ext cx="2089150" cy="922338"/>
            <a:chOff x="701" y="3084"/>
            <a:chExt cx="1316" cy="581"/>
          </a:xfrm>
        </p:grpSpPr>
        <p:grpSp>
          <p:nvGrpSpPr>
            <p:cNvPr id="97382" name="Group 102">
              <a:extLst>
                <a:ext uri="{FF2B5EF4-FFF2-40B4-BE49-F238E27FC236}">
                  <a16:creationId xmlns:a16="http://schemas.microsoft.com/office/drawing/2014/main" id="{8FA9237B-B088-DB96-977A-01F45E732A7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01" y="3264"/>
              <a:ext cx="613" cy="401"/>
              <a:chOff x="625" y="2389"/>
              <a:chExt cx="613" cy="401"/>
            </a:xfrm>
          </p:grpSpPr>
          <p:sp>
            <p:nvSpPr>
              <p:cNvPr id="97342" name="Text Box 62">
                <a:extLst>
                  <a:ext uri="{FF2B5EF4-FFF2-40B4-BE49-F238E27FC236}">
                    <a16:creationId xmlns:a16="http://schemas.microsoft.com/office/drawing/2014/main" id="{7879C9E0-AD08-2AF7-D997-A4C9DF69863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5" y="2389"/>
                <a:ext cx="27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3200" b="1">
                    <a:solidFill>
                      <a:srgbClr val="800000"/>
                    </a:solidFill>
                  </a:rPr>
                  <a:t>.</a:t>
                </a:r>
              </a:p>
            </p:txBody>
          </p:sp>
          <p:sp>
            <p:nvSpPr>
              <p:cNvPr id="97362" name="Text Box 82">
                <a:extLst>
                  <a:ext uri="{FF2B5EF4-FFF2-40B4-BE49-F238E27FC236}">
                    <a16:creationId xmlns:a16="http://schemas.microsoft.com/office/drawing/2014/main" id="{36B44BED-FE4D-899C-9520-E0CAEFDED08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5" y="2502"/>
                <a:ext cx="43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l" rtl="0">
                  <a:spcBef>
                    <a:spcPct val="50000"/>
                  </a:spcBef>
                </a:pPr>
                <a:r>
                  <a:rPr lang="en-US" altLang="en-US" sz="2400" b="1">
                    <a:solidFill>
                      <a:srgbClr val="000099"/>
                    </a:solidFill>
                    <a:cs typeface="Narkisim" panose="020E0502050101010101" pitchFamily="34" charset="-79"/>
                  </a:rPr>
                  <a:t>OH</a:t>
                </a:r>
              </a:p>
            </p:txBody>
          </p:sp>
        </p:grpSp>
        <p:sp>
          <p:nvSpPr>
            <p:cNvPr id="97415" name="Line 135">
              <a:extLst>
                <a:ext uri="{FF2B5EF4-FFF2-40B4-BE49-F238E27FC236}">
                  <a16:creationId xmlns:a16="http://schemas.microsoft.com/office/drawing/2014/main" id="{D72659E5-4746-F9B9-387E-614DDE16C52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9218771">
              <a:off x="1251" y="3324"/>
              <a:ext cx="766" cy="0"/>
            </a:xfrm>
            <a:prstGeom prst="line">
              <a:avLst/>
            </a:prstGeom>
            <a:noFill/>
            <a:ln w="28575">
              <a:solidFill>
                <a:srgbClr val="80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416" name="Text Box 136">
              <a:extLst>
                <a:ext uri="{FF2B5EF4-FFF2-40B4-BE49-F238E27FC236}">
                  <a16:creationId xmlns:a16="http://schemas.microsoft.com/office/drawing/2014/main" id="{CDA8E48B-770F-21B3-EC6D-744B17BDB9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61" y="3084"/>
              <a:ext cx="68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rtl="0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000099"/>
                  </a:solidFill>
                </a:rPr>
                <a:t>+ H</a:t>
              </a:r>
              <a:r>
                <a:rPr lang="en-US" altLang="en-US" sz="2800" b="1" baseline="30000">
                  <a:solidFill>
                    <a:srgbClr val="000099"/>
                  </a:solidFill>
                </a:rPr>
                <a:t>+</a:t>
              </a:r>
              <a:endParaRPr lang="en-US" altLang="en-US" sz="2800" b="1">
                <a:solidFill>
                  <a:srgbClr val="000099"/>
                </a:solidFill>
              </a:endParaRPr>
            </a:p>
          </p:txBody>
        </p:sp>
      </p:grpSp>
      <p:sp>
        <p:nvSpPr>
          <p:cNvPr id="97385" name="Text Box 105">
            <a:extLst>
              <a:ext uri="{FF2B5EF4-FFF2-40B4-BE49-F238E27FC236}">
                <a16:creationId xmlns:a16="http://schemas.microsoft.com/office/drawing/2014/main" id="{F0E0E40E-42BD-8D04-3380-8DB2CE58B6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2251" y="6045200"/>
            <a:ext cx="1020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altLang="en-US" sz="2400" b="1">
                <a:solidFill>
                  <a:srgbClr val="000099"/>
                </a:solidFill>
              </a:rPr>
              <a:t>2H</a:t>
            </a:r>
            <a:r>
              <a:rPr lang="en-US" altLang="en-US" sz="2400" b="1" baseline="-25000">
                <a:solidFill>
                  <a:srgbClr val="000099"/>
                </a:solidFill>
              </a:rPr>
              <a:t>2</a:t>
            </a:r>
            <a:r>
              <a:rPr lang="en-US" altLang="en-US" sz="2400" b="1">
                <a:solidFill>
                  <a:srgbClr val="000099"/>
                </a:solidFill>
              </a:rPr>
              <a:t>O</a:t>
            </a:r>
          </a:p>
        </p:txBody>
      </p:sp>
      <p:sp>
        <p:nvSpPr>
          <p:cNvPr id="97414" name="Line 134">
            <a:extLst>
              <a:ext uri="{FF2B5EF4-FFF2-40B4-BE49-F238E27FC236}">
                <a16:creationId xmlns:a16="http://schemas.microsoft.com/office/drawing/2014/main" id="{0EA28080-F2BE-CCE1-1578-67C8021812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4392613" y="6297613"/>
            <a:ext cx="17526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418" name="Text Box 138">
            <a:extLst>
              <a:ext uri="{FF2B5EF4-FFF2-40B4-BE49-F238E27FC236}">
                <a16:creationId xmlns:a16="http://schemas.microsoft.com/office/drawing/2014/main" id="{FDB3CF6B-155B-FA42-2BAF-AED4099A39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9163" y="5813425"/>
            <a:ext cx="10826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altLang="en-US" sz="2000" b="1">
                <a:solidFill>
                  <a:srgbClr val="000099"/>
                </a:solidFill>
              </a:rPr>
              <a:t>+ 4H</a:t>
            </a:r>
            <a:r>
              <a:rPr lang="en-US" altLang="en-US" sz="2800" b="1" baseline="30000">
                <a:solidFill>
                  <a:srgbClr val="000099"/>
                </a:solidFill>
              </a:rPr>
              <a:t>+</a:t>
            </a:r>
            <a:endParaRPr lang="en-US" altLang="en-US" sz="2800" b="1">
              <a:solidFill>
                <a:srgbClr val="000099"/>
              </a:solidFill>
            </a:endParaRPr>
          </a:p>
        </p:txBody>
      </p:sp>
      <p:sp>
        <p:nvSpPr>
          <p:cNvPr id="97384" name="Text Box 104">
            <a:extLst>
              <a:ext uri="{FF2B5EF4-FFF2-40B4-BE49-F238E27FC236}">
                <a16:creationId xmlns:a16="http://schemas.microsoft.com/office/drawing/2014/main" id="{D6DA31ED-518F-D6AB-CDF3-E8E64778BE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1151" y="5349875"/>
            <a:ext cx="852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altLang="en-US" sz="2400" b="1">
                <a:solidFill>
                  <a:srgbClr val="000099"/>
                </a:solidFill>
              </a:rPr>
              <a:t>H</a:t>
            </a:r>
            <a:r>
              <a:rPr lang="en-US" altLang="en-US" sz="2400" b="1" baseline="-25000">
                <a:solidFill>
                  <a:srgbClr val="000099"/>
                </a:solidFill>
              </a:rPr>
              <a:t>2</a:t>
            </a:r>
            <a:r>
              <a:rPr lang="en-US" altLang="en-US" sz="2400" b="1">
                <a:solidFill>
                  <a:srgbClr val="000099"/>
                </a:solidFill>
              </a:rPr>
              <a:t>O</a:t>
            </a:r>
          </a:p>
        </p:txBody>
      </p:sp>
      <p:sp>
        <p:nvSpPr>
          <p:cNvPr id="97413" name="Line 133">
            <a:extLst>
              <a:ext uri="{FF2B5EF4-FFF2-40B4-BE49-F238E27FC236}">
                <a16:creationId xmlns:a16="http://schemas.microsoft.com/office/drawing/2014/main" id="{8DEDC052-FA03-C3F8-E68F-03EE7BF7A6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rot="1599380">
            <a:off x="5411788" y="5260975"/>
            <a:ext cx="1216025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419" name="Text Box 139">
            <a:extLst>
              <a:ext uri="{FF2B5EF4-FFF2-40B4-BE49-F238E27FC236}">
                <a16:creationId xmlns:a16="http://schemas.microsoft.com/office/drawing/2014/main" id="{1DE69E9A-B87F-4CB7-DD89-AD800C48FA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4376" y="4838700"/>
            <a:ext cx="10826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altLang="en-US" sz="2000" b="1">
                <a:solidFill>
                  <a:srgbClr val="000099"/>
                </a:solidFill>
              </a:rPr>
              <a:t>+ 2H</a:t>
            </a:r>
            <a:r>
              <a:rPr lang="en-US" altLang="en-US" sz="2800" b="1" baseline="30000">
                <a:solidFill>
                  <a:srgbClr val="000099"/>
                </a:solidFill>
              </a:rPr>
              <a:t>+</a:t>
            </a:r>
            <a:endParaRPr lang="en-US" altLang="en-US" sz="2800" b="1">
              <a:solidFill>
                <a:srgbClr val="000099"/>
              </a:solidFill>
            </a:endParaRPr>
          </a:p>
        </p:txBody>
      </p:sp>
      <p:grpSp>
        <p:nvGrpSpPr>
          <p:cNvPr id="2" name="קבוצה 1">
            <a:extLst>
              <a:ext uri="{FF2B5EF4-FFF2-40B4-BE49-F238E27FC236}">
                <a16:creationId xmlns:a16="http://schemas.microsoft.com/office/drawing/2014/main" id="{D1905F3E-0463-9445-3CA0-9D31F7B4E1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827338" y="2097088"/>
            <a:ext cx="1420812" cy="973137"/>
            <a:chOff x="2827338" y="2097088"/>
            <a:chExt cx="1420812" cy="973137"/>
          </a:xfrm>
        </p:grpSpPr>
        <p:sp>
          <p:nvSpPr>
            <p:cNvPr id="97306" name="Text Box 26">
              <a:extLst>
                <a:ext uri="{FF2B5EF4-FFF2-40B4-BE49-F238E27FC236}">
                  <a16:creationId xmlns:a16="http://schemas.microsoft.com/office/drawing/2014/main" id="{7EC54FED-3441-627D-01D9-8030CF0AC2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87763" y="2490788"/>
              <a:ext cx="431800" cy="5794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3200" b="1">
                  <a:solidFill>
                    <a:srgbClr val="000099"/>
                  </a:solidFill>
                </a:rPr>
                <a:t>..</a:t>
              </a:r>
            </a:p>
          </p:txBody>
        </p:sp>
        <p:sp>
          <p:nvSpPr>
            <p:cNvPr id="97307" name="Text Box 27">
              <a:extLst>
                <a:ext uri="{FF2B5EF4-FFF2-40B4-BE49-F238E27FC236}">
                  <a16:creationId xmlns:a16="http://schemas.microsoft.com/office/drawing/2014/main" id="{7B507927-58A0-6AFF-8B00-56C29325CC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9000" y="2300288"/>
              <a:ext cx="431800" cy="5794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3200" b="1">
                  <a:solidFill>
                    <a:srgbClr val="000099"/>
                  </a:solidFill>
                </a:rPr>
                <a:t>..</a:t>
              </a:r>
            </a:p>
          </p:txBody>
        </p:sp>
        <p:sp>
          <p:nvSpPr>
            <p:cNvPr id="97319" name="Text Box 39">
              <a:extLst>
                <a:ext uri="{FF2B5EF4-FFF2-40B4-BE49-F238E27FC236}">
                  <a16:creationId xmlns:a16="http://schemas.microsoft.com/office/drawing/2014/main" id="{D407CBD1-F490-4F5A-793F-648F1E7265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87700" y="2365375"/>
              <a:ext cx="503237" cy="5794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rtl="0">
                <a:spcBef>
                  <a:spcPct val="50000"/>
                </a:spcBef>
              </a:pPr>
              <a:r>
                <a:rPr lang="en-US" altLang="en-US" sz="3200" b="1">
                  <a:solidFill>
                    <a:srgbClr val="000099"/>
                  </a:solidFill>
                  <a:cs typeface="Narkisim" panose="020E0502050101010101" pitchFamily="34" charset="-79"/>
                </a:rPr>
                <a:t>o</a:t>
              </a:r>
            </a:p>
          </p:txBody>
        </p:sp>
        <p:sp>
          <p:nvSpPr>
            <p:cNvPr id="97320" name="Text Box 40">
              <a:extLst>
                <a:ext uri="{FF2B5EF4-FFF2-40B4-BE49-F238E27FC236}">
                  <a16:creationId xmlns:a16="http://schemas.microsoft.com/office/drawing/2014/main" id="{49DC5D8A-1236-CDAF-A9A4-6D0457A33C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71825" y="2097088"/>
              <a:ext cx="431800" cy="5794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3200" b="1">
                  <a:solidFill>
                    <a:srgbClr val="000099"/>
                  </a:solidFill>
                </a:rPr>
                <a:t>..</a:t>
              </a:r>
            </a:p>
          </p:txBody>
        </p:sp>
        <p:grpSp>
          <p:nvGrpSpPr>
            <p:cNvPr id="97321" name="Group 41">
              <a:extLst>
                <a:ext uri="{FF2B5EF4-FFF2-40B4-BE49-F238E27FC236}">
                  <a16:creationId xmlns:a16="http://schemas.microsoft.com/office/drawing/2014/main" id="{B5B947FF-B8C2-9290-65F1-94D5EDADE1A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27338" y="2233613"/>
              <a:ext cx="503237" cy="688975"/>
              <a:chOff x="2971" y="2704"/>
              <a:chExt cx="317" cy="434"/>
            </a:xfrm>
          </p:grpSpPr>
          <p:sp>
            <p:nvSpPr>
              <p:cNvPr id="97322" name="Text Box 42">
                <a:extLst>
                  <a:ext uri="{FF2B5EF4-FFF2-40B4-BE49-F238E27FC236}">
                    <a16:creationId xmlns:a16="http://schemas.microsoft.com/office/drawing/2014/main" id="{F9825ADA-9CF7-CA1F-5B14-C9FA752DDAE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1" y="2773"/>
                <a:ext cx="317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3200" b="1">
                    <a:solidFill>
                      <a:srgbClr val="000099"/>
                    </a:solidFill>
                  </a:rPr>
                  <a:t>.</a:t>
                </a:r>
              </a:p>
            </p:txBody>
          </p:sp>
          <p:sp>
            <p:nvSpPr>
              <p:cNvPr id="97323" name="Text Box 43">
                <a:extLst>
                  <a:ext uri="{FF2B5EF4-FFF2-40B4-BE49-F238E27FC236}">
                    <a16:creationId xmlns:a16="http://schemas.microsoft.com/office/drawing/2014/main" id="{ED29EB6A-61D4-DF96-26C3-0BDCC933CC0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1" y="2704"/>
                <a:ext cx="317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3200" b="1">
                    <a:solidFill>
                      <a:srgbClr val="000099"/>
                    </a:solidFill>
                  </a:rPr>
                  <a:t>.</a:t>
                </a:r>
              </a:p>
            </p:txBody>
          </p:sp>
        </p:grpSp>
        <p:sp>
          <p:nvSpPr>
            <p:cNvPr id="97327" name="Text Box 47">
              <a:extLst>
                <a:ext uri="{FF2B5EF4-FFF2-40B4-BE49-F238E27FC236}">
                  <a16:creationId xmlns:a16="http://schemas.microsoft.com/office/drawing/2014/main" id="{9EB5E1CF-11B1-B24C-1335-85324ABD4E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5475" y="2487613"/>
              <a:ext cx="431800" cy="5794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3200" b="1">
                  <a:solidFill>
                    <a:srgbClr val="000099"/>
                  </a:solidFill>
                </a:rPr>
                <a:t>..</a:t>
              </a:r>
            </a:p>
          </p:txBody>
        </p:sp>
        <p:sp>
          <p:nvSpPr>
            <p:cNvPr id="97338" name="Text Box 58">
              <a:extLst>
                <a:ext uri="{FF2B5EF4-FFF2-40B4-BE49-F238E27FC236}">
                  <a16:creationId xmlns:a16="http://schemas.microsoft.com/office/drawing/2014/main" id="{641DDA18-2C01-ADFC-D34F-AED126F8E2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4113" y="2468563"/>
              <a:ext cx="503237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rtl="0">
                <a:spcBef>
                  <a:spcPct val="50000"/>
                </a:spcBef>
              </a:pPr>
              <a:r>
                <a:rPr lang="en-US" altLang="en-US" sz="2400" b="1">
                  <a:solidFill>
                    <a:srgbClr val="000099"/>
                  </a:solidFill>
                  <a:cs typeface="Narkisim" panose="020E0502050101010101" pitchFamily="34" charset="-79"/>
                </a:rPr>
                <a:t>O</a:t>
              </a:r>
            </a:p>
          </p:txBody>
        </p:sp>
        <p:sp>
          <p:nvSpPr>
            <p:cNvPr id="97341" name="Text Box 61">
              <a:extLst>
                <a:ext uri="{FF2B5EF4-FFF2-40B4-BE49-F238E27FC236}">
                  <a16:creationId xmlns:a16="http://schemas.microsoft.com/office/drawing/2014/main" id="{D1C72F31-6FFA-B9F0-6601-E32D9F7235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2363" y="2106613"/>
              <a:ext cx="431800" cy="5794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3200" b="1">
                  <a:solidFill>
                    <a:srgbClr val="000099"/>
                  </a:solidFill>
                </a:rPr>
                <a:t>..</a:t>
              </a:r>
            </a:p>
          </p:txBody>
        </p:sp>
        <p:sp>
          <p:nvSpPr>
            <p:cNvPr id="97344" name="Text Box 64">
              <a:extLst>
                <a:ext uri="{FF2B5EF4-FFF2-40B4-BE49-F238E27FC236}">
                  <a16:creationId xmlns:a16="http://schemas.microsoft.com/office/drawing/2014/main" id="{3A61ACE0-7D00-290B-561E-79E2603DDF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6825" y="2298700"/>
              <a:ext cx="441325" cy="5794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3200" b="1">
                  <a:solidFill>
                    <a:srgbClr val="800000"/>
                  </a:solidFill>
                </a:rPr>
                <a:t>.</a:t>
              </a:r>
            </a:p>
          </p:txBody>
        </p:sp>
      </p:grpSp>
      <p:grpSp>
        <p:nvGrpSpPr>
          <p:cNvPr id="97364" name="Group 84">
            <a:extLst>
              <a:ext uri="{FF2B5EF4-FFF2-40B4-BE49-F238E27FC236}">
                <a16:creationId xmlns:a16="http://schemas.microsoft.com/office/drawing/2014/main" id="{15CF1684-C41D-EE63-E1FA-DC12EC24F6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3035300" y="4333875"/>
            <a:ext cx="866775" cy="939800"/>
            <a:chOff x="4478" y="2636"/>
            <a:chExt cx="546" cy="592"/>
          </a:xfrm>
        </p:grpSpPr>
        <p:sp>
          <p:nvSpPr>
            <p:cNvPr id="97285" name="Text Box 5">
              <a:extLst>
                <a:ext uri="{FF2B5EF4-FFF2-40B4-BE49-F238E27FC236}">
                  <a16:creationId xmlns:a16="http://schemas.microsoft.com/office/drawing/2014/main" id="{71B8D9D5-8526-DA18-249A-2D732D7058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80" y="2862"/>
              <a:ext cx="31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rtl="0">
                <a:spcBef>
                  <a:spcPct val="50000"/>
                </a:spcBef>
              </a:pPr>
              <a:r>
                <a:rPr lang="en-US" altLang="en-US" sz="2400" b="1">
                  <a:solidFill>
                    <a:srgbClr val="000099"/>
                  </a:solidFill>
                  <a:cs typeface="Narkisim" panose="020E0502050101010101" pitchFamily="34" charset="-79"/>
                </a:rPr>
                <a:t>O</a:t>
              </a:r>
            </a:p>
          </p:txBody>
        </p:sp>
        <p:grpSp>
          <p:nvGrpSpPr>
            <p:cNvPr id="97301" name="Group 21">
              <a:extLst>
                <a:ext uri="{FF2B5EF4-FFF2-40B4-BE49-F238E27FC236}">
                  <a16:creationId xmlns:a16="http://schemas.microsoft.com/office/drawing/2014/main" id="{D6D81FEF-60DB-82F2-CF0D-C9FE1323A6B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78" y="2698"/>
              <a:ext cx="317" cy="434"/>
              <a:chOff x="2971" y="2704"/>
              <a:chExt cx="317" cy="434"/>
            </a:xfrm>
          </p:grpSpPr>
          <p:sp>
            <p:nvSpPr>
              <p:cNvPr id="97302" name="Text Box 22">
                <a:extLst>
                  <a:ext uri="{FF2B5EF4-FFF2-40B4-BE49-F238E27FC236}">
                    <a16:creationId xmlns:a16="http://schemas.microsoft.com/office/drawing/2014/main" id="{03DA9071-453F-464E-6DE0-0939C750CEB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1" y="2773"/>
                <a:ext cx="317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3200" b="1">
                    <a:solidFill>
                      <a:srgbClr val="000099"/>
                    </a:solidFill>
                  </a:rPr>
                  <a:t>.</a:t>
                </a:r>
              </a:p>
            </p:txBody>
          </p:sp>
          <p:sp>
            <p:nvSpPr>
              <p:cNvPr id="97303" name="Text Box 23">
                <a:extLst>
                  <a:ext uri="{FF2B5EF4-FFF2-40B4-BE49-F238E27FC236}">
                    <a16:creationId xmlns:a16="http://schemas.microsoft.com/office/drawing/2014/main" id="{69CFC4BE-E0DC-2A9D-400D-BB0AF12EC27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1" y="2704"/>
                <a:ext cx="317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3200" b="1">
                    <a:solidFill>
                      <a:srgbClr val="000099"/>
                    </a:solidFill>
                  </a:rPr>
                  <a:t>.</a:t>
                </a:r>
              </a:p>
            </p:txBody>
          </p:sp>
        </p:grpSp>
        <p:sp>
          <p:nvSpPr>
            <p:cNvPr id="97339" name="Text Box 59">
              <a:extLst>
                <a:ext uri="{FF2B5EF4-FFF2-40B4-BE49-F238E27FC236}">
                  <a16:creationId xmlns:a16="http://schemas.microsoft.com/office/drawing/2014/main" id="{26DCA3F5-EF66-AB04-F7B8-0040A6295A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77" y="2636"/>
              <a:ext cx="2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3200" b="1">
                  <a:solidFill>
                    <a:srgbClr val="000099"/>
                  </a:solidFill>
                </a:rPr>
                <a:t>..</a:t>
              </a:r>
            </a:p>
          </p:txBody>
        </p:sp>
        <p:sp>
          <p:nvSpPr>
            <p:cNvPr id="97340" name="Text Box 60">
              <a:extLst>
                <a:ext uri="{FF2B5EF4-FFF2-40B4-BE49-F238E27FC236}">
                  <a16:creationId xmlns:a16="http://schemas.microsoft.com/office/drawing/2014/main" id="{7B52CE18-9B8C-1155-C1BC-7D4C457B81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69" y="2863"/>
              <a:ext cx="2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3200" b="1">
                  <a:solidFill>
                    <a:srgbClr val="000099"/>
                  </a:solidFill>
                </a:rPr>
                <a:t>..</a:t>
              </a:r>
            </a:p>
          </p:txBody>
        </p:sp>
        <p:sp>
          <p:nvSpPr>
            <p:cNvPr id="97361" name="Text Box 81">
              <a:extLst>
                <a:ext uri="{FF2B5EF4-FFF2-40B4-BE49-F238E27FC236}">
                  <a16:creationId xmlns:a16="http://schemas.microsoft.com/office/drawing/2014/main" id="{47A0A0B5-57EE-F874-9271-D22C820A52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46" y="2748"/>
              <a:ext cx="27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3200" b="1">
                  <a:solidFill>
                    <a:srgbClr val="800000"/>
                  </a:solidFill>
                </a:rPr>
                <a:t>.</a:t>
              </a:r>
            </a:p>
          </p:txBody>
        </p:sp>
      </p:grpSp>
      <p:grpSp>
        <p:nvGrpSpPr>
          <p:cNvPr id="97381" name="Group 101">
            <a:extLst>
              <a:ext uri="{FF2B5EF4-FFF2-40B4-BE49-F238E27FC236}">
                <a16:creationId xmlns:a16="http://schemas.microsoft.com/office/drawing/2014/main" id="{69D7E43C-5879-DDF6-7E98-CB66CD0596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4530725" y="4305300"/>
            <a:ext cx="862013" cy="927100"/>
            <a:chOff x="303" y="2349"/>
            <a:chExt cx="543" cy="584"/>
          </a:xfrm>
        </p:grpSpPr>
        <p:sp>
          <p:nvSpPr>
            <p:cNvPr id="97363" name="Text Box 83">
              <a:extLst>
                <a:ext uri="{FF2B5EF4-FFF2-40B4-BE49-F238E27FC236}">
                  <a16:creationId xmlns:a16="http://schemas.microsoft.com/office/drawing/2014/main" id="{F2F444AE-E274-0B35-6DCD-447AE7C70C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9" y="2581"/>
              <a:ext cx="31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rtl="0">
                <a:spcBef>
                  <a:spcPct val="50000"/>
                </a:spcBef>
              </a:pPr>
              <a:r>
                <a:rPr lang="en-US" altLang="en-US" sz="2400" b="1">
                  <a:solidFill>
                    <a:srgbClr val="000099"/>
                  </a:solidFill>
                  <a:cs typeface="Narkisim" panose="020E0502050101010101" pitchFamily="34" charset="-79"/>
                </a:rPr>
                <a:t>O</a:t>
              </a:r>
            </a:p>
          </p:txBody>
        </p:sp>
        <p:grpSp>
          <p:nvGrpSpPr>
            <p:cNvPr id="97368" name="Group 88">
              <a:extLst>
                <a:ext uri="{FF2B5EF4-FFF2-40B4-BE49-F238E27FC236}">
                  <a16:creationId xmlns:a16="http://schemas.microsoft.com/office/drawing/2014/main" id="{9DD84E14-E2C3-20E7-694C-739E83392ED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9" y="2434"/>
              <a:ext cx="317" cy="434"/>
              <a:chOff x="2971" y="2704"/>
              <a:chExt cx="317" cy="434"/>
            </a:xfrm>
          </p:grpSpPr>
          <p:sp>
            <p:nvSpPr>
              <p:cNvPr id="97369" name="Text Box 89">
                <a:extLst>
                  <a:ext uri="{FF2B5EF4-FFF2-40B4-BE49-F238E27FC236}">
                    <a16:creationId xmlns:a16="http://schemas.microsoft.com/office/drawing/2014/main" id="{816A92C6-ECE2-6238-F48C-B727C7DC214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1" y="2773"/>
                <a:ext cx="317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3200" b="1">
                    <a:solidFill>
                      <a:srgbClr val="000099"/>
                    </a:solidFill>
                  </a:rPr>
                  <a:t>.</a:t>
                </a:r>
              </a:p>
            </p:txBody>
          </p:sp>
          <p:sp>
            <p:nvSpPr>
              <p:cNvPr id="97370" name="Text Box 90">
                <a:extLst>
                  <a:ext uri="{FF2B5EF4-FFF2-40B4-BE49-F238E27FC236}">
                    <a16:creationId xmlns:a16="http://schemas.microsoft.com/office/drawing/2014/main" id="{59557AB1-0CD3-BBDF-BB97-249B02ED699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1" y="2704"/>
                <a:ext cx="317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3200" b="1">
                    <a:solidFill>
                      <a:srgbClr val="000099"/>
                    </a:solidFill>
                  </a:rPr>
                  <a:t>.</a:t>
                </a:r>
              </a:p>
            </p:txBody>
          </p:sp>
        </p:grpSp>
        <p:grpSp>
          <p:nvGrpSpPr>
            <p:cNvPr id="97374" name="Group 94">
              <a:extLst>
                <a:ext uri="{FF2B5EF4-FFF2-40B4-BE49-F238E27FC236}">
                  <a16:creationId xmlns:a16="http://schemas.microsoft.com/office/drawing/2014/main" id="{8A24C304-317B-0FB0-4D8F-B60770C4C4A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3" y="2428"/>
              <a:ext cx="317" cy="434"/>
              <a:chOff x="2971" y="2704"/>
              <a:chExt cx="317" cy="434"/>
            </a:xfrm>
          </p:grpSpPr>
          <p:sp>
            <p:nvSpPr>
              <p:cNvPr id="97375" name="Text Box 95">
                <a:extLst>
                  <a:ext uri="{FF2B5EF4-FFF2-40B4-BE49-F238E27FC236}">
                    <a16:creationId xmlns:a16="http://schemas.microsoft.com/office/drawing/2014/main" id="{5FEDE448-1EEE-5E3C-80AF-464E5EB12B3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1" y="2773"/>
                <a:ext cx="317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3200" b="1">
                    <a:solidFill>
                      <a:srgbClr val="000099"/>
                    </a:solidFill>
                  </a:rPr>
                  <a:t>.</a:t>
                </a:r>
              </a:p>
            </p:txBody>
          </p:sp>
          <p:sp>
            <p:nvSpPr>
              <p:cNvPr id="97376" name="Text Box 96">
                <a:extLst>
                  <a:ext uri="{FF2B5EF4-FFF2-40B4-BE49-F238E27FC236}">
                    <a16:creationId xmlns:a16="http://schemas.microsoft.com/office/drawing/2014/main" id="{C29CE136-AE61-69D2-465C-E38A90AF0FE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1" y="2704"/>
                <a:ext cx="317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3200" b="1">
                    <a:solidFill>
                      <a:srgbClr val="000099"/>
                    </a:solidFill>
                  </a:rPr>
                  <a:t>.</a:t>
                </a:r>
              </a:p>
            </p:txBody>
          </p:sp>
        </p:grpSp>
        <p:sp>
          <p:nvSpPr>
            <p:cNvPr id="97377" name="Text Box 97">
              <a:extLst>
                <a:ext uri="{FF2B5EF4-FFF2-40B4-BE49-F238E27FC236}">
                  <a16:creationId xmlns:a16="http://schemas.microsoft.com/office/drawing/2014/main" id="{5AE42A7B-DD1F-482B-8461-09D098F844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2" y="2349"/>
              <a:ext cx="2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3200" b="1">
                  <a:solidFill>
                    <a:srgbClr val="000099"/>
                  </a:solidFill>
                </a:rPr>
                <a:t>..</a:t>
              </a:r>
            </a:p>
          </p:txBody>
        </p:sp>
        <p:sp>
          <p:nvSpPr>
            <p:cNvPr id="97380" name="Text Box 100">
              <a:extLst>
                <a:ext uri="{FF2B5EF4-FFF2-40B4-BE49-F238E27FC236}">
                  <a16:creationId xmlns:a16="http://schemas.microsoft.com/office/drawing/2014/main" id="{B444EFAC-3407-1B23-6DDD-EE8BE65B7C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6" y="2568"/>
              <a:ext cx="2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3200" b="1">
                  <a:solidFill>
                    <a:srgbClr val="000099"/>
                  </a:solidFill>
                </a:rPr>
                <a:t>..</a:t>
              </a:r>
            </a:p>
          </p:txBody>
        </p:sp>
      </p:grpSp>
      <p:sp>
        <p:nvSpPr>
          <p:cNvPr id="97399" name="Text Box 119">
            <a:extLst>
              <a:ext uri="{FF2B5EF4-FFF2-40B4-BE49-F238E27FC236}">
                <a16:creationId xmlns:a16="http://schemas.microsoft.com/office/drawing/2014/main" id="{8D9CE503-79DA-3C35-9E76-6E9DBDE537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1750" y="4711700"/>
            <a:ext cx="547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800000"/>
                </a:solidFill>
              </a:rPr>
              <a:t>+</a:t>
            </a:r>
          </a:p>
        </p:txBody>
      </p:sp>
      <p:grpSp>
        <p:nvGrpSpPr>
          <p:cNvPr id="97432" name="Group 152">
            <a:extLst>
              <a:ext uri="{FF2B5EF4-FFF2-40B4-BE49-F238E27FC236}">
                <a16:creationId xmlns:a16="http://schemas.microsoft.com/office/drawing/2014/main" id="{285E18FA-C62F-0174-296E-6DF209848A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4525963" y="3035300"/>
            <a:ext cx="4618037" cy="865188"/>
            <a:chOff x="2851" y="1912"/>
            <a:chExt cx="2909" cy="545"/>
          </a:xfrm>
        </p:grpSpPr>
        <p:sp>
          <p:nvSpPr>
            <p:cNvPr id="97383" name="Text Box 103">
              <a:extLst>
                <a:ext uri="{FF2B5EF4-FFF2-40B4-BE49-F238E27FC236}">
                  <a16:creationId xmlns:a16="http://schemas.microsoft.com/office/drawing/2014/main" id="{4D1FA1C5-950B-F189-3645-77E87AA443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3" y="2169"/>
              <a:ext cx="65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rtl="0">
                <a:spcBef>
                  <a:spcPct val="50000"/>
                </a:spcBef>
              </a:pPr>
              <a:r>
                <a:rPr lang="en-US" altLang="en-US" sz="2400" b="1">
                  <a:solidFill>
                    <a:srgbClr val="000099"/>
                  </a:solidFill>
                </a:rPr>
                <a:t>H</a:t>
              </a:r>
              <a:r>
                <a:rPr lang="en-US" altLang="en-US" sz="2400" b="1" baseline="-25000">
                  <a:solidFill>
                    <a:srgbClr val="000099"/>
                  </a:solidFill>
                </a:rPr>
                <a:t>2</a:t>
              </a:r>
              <a:r>
                <a:rPr lang="en-US" altLang="en-US" sz="2400" b="1">
                  <a:solidFill>
                    <a:srgbClr val="000099"/>
                  </a:solidFill>
                </a:rPr>
                <a:t>O</a:t>
              </a:r>
              <a:r>
                <a:rPr lang="en-US" altLang="en-US" sz="2400" b="1" baseline="-25000">
                  <a:solidFill>
                    <a:srgbClr val="000099"/>
                  </a:solidFill>
                </a:rPr>
                <a:t>2</a:t>
              </a:r>
              <a:endParaRPr lang="en-US" altLang="en-US" sz="2400" b="1">
                <a:solidFill>
                  <a:srgbClr val="000099"/>
                </a:solidFill>
              </a:endParaRPr>
            </a:p>
          </p:txBody>
        </p:sp>
        <p:sp>
          <p:nvSpPr>
            <p:cNvPr id="97412" name="Line 132">
              <a:extLst>
                <a:ext uri="{FF2B5EF4-FFF2-40B4-BE49-F238E27FC236}">
                  <a16:creationId xmlns:a16="http://schemas.microsoft.com/office/drawing/2014/main" id="{930B6368-9E36-3EA0-0EA1-EEE853D2A2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51" y="2351"/>
              <a:ext cx="1104" cy="0"/>
            </a:xfrm>
            <a:prstGeom prst="line">
              <a:avLst/>
            </a:prstGeom>
            <a:noFill/>
            <a:ln w="28575">
              <a:solidFill>
                <a:srgbClr val="80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417" name="Text Box 137">
              <a:extLst>
                <a:ext uri="{FF2B5EF4-FFF2-40B4-BE49-F238E27FC236}">
                  <a16:creationId xmlns:a16="http://schemas.microsoft.com/office/drawing/2014/main" id="{3DF85F53-12CA-03F9-A587-96A046F22A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07" y="2037"/>
              <a:ext cx="68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rtl="0">
                <a:spcBef>
                  <a:spcPct val="50000"/>
                </a:spcBef>
              </a:pPr>
              <a:r>
                <a:rPr lang="en-US" altLang="en-US" sz="2000" b="1" dirty="0">
                  <a:solidFill>
                    <a:srgbClr val="000099"/>
                  </a:solidFill>
                </a:rPr>
                <a:t>+ 2H</a:t>
              </a:r>
              <a:r>
                <a:rPr lang="en-US" altLang="en-US" sz="2800" b="1" baseline="30000" dirty="0">
                  <a:solidFill>
                    <a:srgbClr val="000099"/>
                  </a:solidFill>
                </a:rPr>
                <a:t>+</a:t>
              </a:r>
              <a:endParaRPr lang="en-US" altLang="en-US" sz="2800" b="1" dirty="0">
                <a:solidFill>
                  <a:srgbClr val="000099"/>
                </a:solidFill>
              </a:endParaRPr>
            </a:p>
          </p:txBody>
        </p:sp>
        <p:sp>
          <p:nvSpPr>
            <p:cNvPr id="97425" name="Text Box 145">
              <a:extLst>
                <a:ext uri="{FF2B5EF4-FFF2-40B4-BE49-F238E27FC236}">
                  <a16:creationId xmlns:a16="http://schemas.microsoft.com/office/drawing/2014/main" id="{380CEA4C-2E3E-FED3-D992-D9BFFD97FE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95" y="1912"/>
              <a:ext cx="156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rtl="0">
                <a:spcBef>
                  <a:spcPct val="50000"/>
                </a:spcBef>
              </a:pPr>
              <a:r>
                <a:rPr lang="en-US" altLang="en-US" b="1" dirty="0"/>
                <a:t>Hydrogen peroxide</a:t>
              </a:r>
            </a:p>
          </p:txBody>
        </p:sp>
      </p:grpSp>
      <p:grpSp>
        <p:nvGrpSpPr>
          <p:cNvPr id="97397" name="Group 117">
            <a:extLst>
              <a:ext uri="{FF2B5EF4-FFF2-40B4-BE49-F238E27FC236}">
                <a16:creationId xmlns:a16="http://schemas.microsoft.com/office/drawing/2014/main" id="{0CC8B61B-7F53-ABF2-1941-BB1916C95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3067050" y="5632450"/>
            <a:ext cx="871538" cy="927100"/>
            <a:chOff x="2242" y="3548"/>
            <a:chExt cx="549" cy="584"/>
          </a:xfrm>
        </p:grpSpPr>
        <p:grpSp>
          <p:nvGrpSpPr>
            <p:cNvPr id="97386" name="Group 106">
              <a:extLst>
                <a:ext uri="{FF2B5EF4-FFF2-40B4-BE49-F238E27FC236}">
                  <a16:creationId xmlns:a16="http://schemas.microsoft.com/office/drawing/2014/main" id="{BF919F9B-D10A-E05B-9028-B805B719D4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48" y="3548"/>
              <a:ext cx="543" cy="584"/>
              <a:chOff x="303" y="2349"/>
              <a:chExt cx="543" cy="584"/>
            </a:xfrm>
          </p:grpSpPr>
          <p:sp>
            <p:nvSpPr>
              <p:cNvPr id="97387" name="Text Box 107">
                <a:extLst>
                  <a:ext uri="{FF2B5EF4-FFF2-40B4-BE49-F238E27FC236}">
                    <a16:creationId xmlns:a16="http://schemas.microsoft.com/office/drawing/2014/main" id="{B845C3CF-8052-B0DA-EB36-FFCE83D82DC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9" y="2581"/>
                <a:ext cx="317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l" rtl="0">
                  <a:spcBef>
                    <a:spcPct val="50000"/>
                  </a:spcBef>
                </a:pPr>
                <a:r>
                  <a:rPr lang="en-US" altLang="en-US" sz="2400" b="1">
                    <a:solidFill>
                      <a:srgbClr val="000099"/>
                    </a:solidFill>
                    <a:cs typeface="Narkisim" panose="020E0502050101010101" pitchFamily="34" charset="-79"/>
                  </a:rPr>
                  <a:t>O</a:t>
                </a:r>
              </a:p>
            </p:txBody>
          </p:sp>
          <p:grpSp>
            <p:nvGrpSpPr>
              <p:cNvPr id="97388" name="Group 108">
                <a:extLst>
                  <a:ext uri="{FF2B5EF4-FFF2-40B4-BE49-F238E27FC236}">
                    <a16:creationId xmlns:a16="http://schemas.microsoft.com/office/drawing/2014/main" id="{4566A8E3-D213-7526-F215-F746197610E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9" y="2434"/>
                <a:ext cx="317" cy="434"/>
                <a:chOff x="2971" y="2704"/>
                <a:chExt cx="317" cy="434"/>
              </a:xfrm>
            </p:grpSpPr>
            <p:sp>
              <p:nvSpPr>
                <p:cNvPr id="97389" name="Text Box 109">
                  <a:extLst>
                    <a:ext uri="{FF2B5EF4-FFF2-40B4-BE49-F238E27FC236}">
                      <a16:creationId xmlns:a16="http://schemas.microsoft.com/office/drawing/2014/main" id="{6DE4A50E-D7A6-C0CA-93DB-1AE3016595A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71" y="2773"/>
                  <a:ext cx="317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sz="3200" b="1">
                      <a:solidFill>
                        <a:srgbClr val="000099"/>
                      </a:solidFill>
                    </a:rPr>
                    <a:t>.</a:t>
                  </a:r>
                </a:p>
              </p:txBody>
            </p:sp>
            <p:sp>
              <p:nvSpPr>
                <p:cNvPr id="97390" name="Text Box 110">
                  <a:extLst>
                    <a:ext uri="{FF2B5EF4-FFF2-40B4-BE49-F238E27FC236}">
                      <a16:creationId xmlns:a16="http://schemas.microsoft.com/office/drawing/2014/main" id="{F2E99A3B-2C77-1859-07C5-433DC87F755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71" y="2704"/>
                  <a:ext cx="317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sz="3200" b="1">
                      <a:solidFill>
                        <a:srgbClr val="000099"/>
                      </a:solidFill>
                    </a:rPr>
                    <a:t>.</a:t>
                  </a:r>
                </a:p>
              </p:txBody>
            </p:sp>
          </p:grpSp>
          <p:grpSp>
            <p:nvGrpSpPr>
              <p:cNvPr id="97391" name="Group 111">
                <a:extLst>
                  <a:ext uri="{FF2B5EF4-FFF2-40B4-BE49-F238E27FC236}">
                    <a16:creationId xmlns:a16="http://schemas.microsoft.com/office/drawing/2014/main" id="{23C68F29-B135-9E33-1CF0-F598151EA70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3" y="2428"/>
                <a:ext cx="317" cy="434"/>
                <a:chOff x="2971" y="2704"/>
                <a:chExt cx="317" cy="434"/>
              </a:xfrm>
            </p:grpSpPr>
            <p:sp>
              <p:nvSpPr>
                <p:cNvPr id="97392" name="Text Box 112">
                  <a:extLst>
                    <a:ext uri="{FF2B5EF4-FFF2-40B4-BE49-F238E27FC236}">
                      <a16:creationId xmlns:a16="http://schemas.microsoft.com/office/drawing/2014/main" id="{E9D1A6F0-E507-85A3-F68B-140D3851098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71" y="2773"/>
                  <a:ext cx="317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sz="3200" b="1">
                      <a:solidFill>
                        <a:srgbClr val="000099"/>
                      </a:solidFill>
                    </a:rPr>
                    <a:t>.</a:t>
                  </a:r>
                </a:p>
              </p:txBody>
            </p:sp>
            <p:sp>
              <p:nvSpPr>
                <p:cNvPr id="97393" name="Text Box 113">
                  <a:extLst>
                    <a:ext uri="{FF2B5EF4-FFF2-40B4-BE49-F238E27FC236}">
                      <a16:creationId xmlns:a16="http://schemas.microsoft.com/office/drawing/2014/main" id="{063C2AD1-6FF0-24BE-3B6C-6FF175DC559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71" y="2704"/>
                  <a:ext cx="317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sz="3200" b="1">
                      <a:solidFill>
                        <a:srgbClr val="000099"/>
                      </a:solidFill>
                    </a:rPr>
                    <a:t>.</a:t>
                  </a:r>
                </a:p>
              </p:txBody>
            </p:sp>
          </p:grpSp>
          <p:sp>
            <p:nvSpPr>
              <p:cNvPr id="97394" name="Text Box 114">
                <a:extLst>
                  <a:ext uri="{FF2B5EF4-FFF2-40B4-BE49-F238E27FC236}">
                    <a16:creationId xmlns:a16="http://schemas.microsoft.com/office/drawing/2014/main" id="{EE248642-341B-BD89-55DC-D24D12D07F2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2" y="2349"/>
                <a:ext cx="272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3200" b="1">
                    <a:solidFill>
                      <a:srgbClr val="000099"/>
                    </a:solidFill>
                  </a:rPr>
                  <a:t>..</a:t>
                </a:r>
              </a:p>
            </p:txBody>
          </p:sp>
          <p:sp>
            <p:nvSpPr>
              <p:cNvPr id="97395" name="Text Box 115">
                <a:extLst>
                  <a:ext uri="{FF2B5EF4-FFF2-40B4-BE49-F238E27FC236}">
                    <a16:creationId xmlns:a16="http://schemas.microsoft.com/office/drawing/2014/main" id="{8637223A-8558-410C-0871-573BBB1528D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6" y="2568"/>
                <a:ext cx="272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3200" b="1">
                    <a:solidFill>
                      <a:srgbClr val="000099"/>
                    </a:solidFill>
                  </a:rPr>
                  <a:t>..</a:t>
                </a:r>
              </a:p>
            </p:txBody>
          </p:sp>
        </p:grpSp>
        <p:sp>
          <p:nvSpPr>
            <p:cNvPr id="97396" name="Text Box 116">
              <a:extLst>
                <a:ext uri="{FF2B5EF4-FFF2-40B4-BE49-F238E27FC236}">
                  <a16:creationId xmlns:a16="http://schemas.microsoft.com/office/drawing/2014/main" id="{791DDE0D-16B4-ACA9-43A4-BC07FB2025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42" y="3784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rtl="0">
                <a:spcBef>
                  <a:spcPct val="50000"/>
                </a:spcBef>
              </a:pPr>
              <a:r>
                <a:rPr lang="en-US" altLang="en-US" sz="2400" b="1">
                  <a:solidFill>
                    <a:srgbClr val="000099"/>
                  </a:solidFill>
                </a:rPr>
                <a:t>2</a:t>
              </a:r>
            </a:p>
          </p:txBody>
        </p:sp>
      </p:grpSp>
      <p:grpSp>
        <p:nvGrpSpPr>
          <p:cNvPr id="97440" name="Group 160">
            <a:extLst>
              <a:ext uri="{FF2B5EF4-FFF2-40B4-BE49-F238E27FC236}">
                <a16:creationId xmlns:a16="http://schemas.microsoft.com/office/drawing/2014/main" id="{3CF083C3-C035-CB0B-1E40-1C09CDB98E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3259138" y="5359400"/>
            <a:ext cx="893762" cy="460375"/>
            <a:chOff x="2314" y="1844"/>
            <a:chExt cx="563" cy="290"/>
          </a:xfrm>
        </p:grpSpPr>
        <p:sp>
          <p:nvSpPr>
            <p:cNvPr id="97441" name="Line 161">
              <a:extLst>
                <a:ext uri="{FF2B5EF4-FFF2-40B4-BE49-F238E27FC236}">
                  <a16:creationId xmlns:a16="http://schemas.microsoft.com/office/drawing/2014/main" id="{D9A940CD-E63F-53B6-416C-9DB46D9251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14" y="1913"/>
              <a:ext cx="0" cy="221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442" name="Text Box 162">
              <a:extLst>
                <a:ext uri="{FF2B5EF4-FFF2-40B4-BE49-F238E27FC236}">
                  <a16:creationId xmlns:a16="http://schemas.microsoft.com/office/drawing/2014/main" id="{6477E768-C055-E374-04EA-CEA966EC08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78" y="1844"/>
              <a:ext cx="49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rtl="0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800000"/>
                  </a:solidFill>
                </a:rPr>
                <a:t>+</a:t>
              </a:r>
              <a:r>
                <a:rPr lang="en-US" altLang="en-US" sz="2400" b="1">
                  <a:solidFill>
                    <a:srgbClr val="800000"/>
                  </a:solidFill>
                </a:rPr>
                <a:t> e</a:t>
              </a:r>
              <a:r>
                <a:rPr lang="en-US" altLang="en-US" sz="2400" b="1" baseline="30000">
                  <a:solidFill>
                    <a:srgbClr val="800000"/>
                  </a:solidFill>
                </a:rPr>
                <a:t>-</a:t>
              </a:r>
              <a:endParaRPr lang="en-US" altLang="en-US" sz="2400" b="1">
                <a:solidFill>
                  <a:srgbClr val="800000"/>
                </a:solidFill>
              </a:endParaRPr>
            </a:p>
          </p:txBody>
        </p:sp>
      </p:grpSp>
      <p:grpSp>
        <p:nvGrpSpPr>
          <p:cNvPr id="97443" name="Group 163">
            <a:extLst>
              <a:ext uri="{FF2B5EF4-FFF2-40B4-BE49-F238E27FC236}">
                <a16:creationId xmlns:a16="http://schemas.microsoft.com/office/drawing/2014/main" id="{92D1B197-9AA0-9700-AC23-00FD99238F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3259138" y="4086225"/>
            <a:ext cx="893762" cy="460375"/>
            <a:chOff x="2314" y="1844"/>
            <a:chExt cx="563" cy="290"/>
          </a:xfrm>
        </p:grpSpPr>
        <p:sp>
          <p:nvSpPr>
            <p:cNvPr id="97444" name="Line 164">
              <a:extLst>
                <a:ext uri="{FF2B5EF4-FFF2-40B4-BE49-F238E27FC236}">
                  <a16:creationId xmlns:a16="http://schemas.microsoft.com/office/drawing/2014/main" id="{E16C309E-F93B-64E6-BE38-4E254E06E6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14" y="1913"/>
              <a:ext cx="0" cy="221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445" name="Text Box 165">
              <a:extLst>
                <a:ext uri="{FF2B5EF4-FFF2-40B4-BE49-F238E27FC236}">
                  <a16:creationId xmlns:a16="http://schemas.microsoft.com/office/drawing/2014/main" id="{5F33F73F-1AE9-337D-AC06-D8694722BD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78" y="1844"/>
              <a:ext cx="49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rtl="0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800000"/>
                  </a:solidFill>
                </a:rPr>
                <a:t>+</a:t>
              </a:r>
              <a:r>
                <a:rPr lang="en-US" altLang="en-US" sz="2400" b="1">
                  <a:solidFill>
                    <a:srgbClr val="800000"/>
                  </a:solidFill>
                </a:rPr>
                <a:t> e</a:t>
              </a:r>
              <a:r>
                <a:rPr lang="en-US" altLang="en-US" sz="2400" b="1" baseline="30000">
                  <a:solidFill>
                    <a:srgbClr val="800000"/>
                  </a:solidFill>
                </a:rPr>
                <a:t>-</a:t>
              </a:r>
              <a:endParaRPr lang="en-US" altLang="en-US" sz="2400" b="1">
                <a:solidFill>
                  <a:srgbClr val="800000"/>
                </a:solidFill>
              </a:endParaRPr>
            </a:p>
          </p:txBody>
        </p:sp>
      </p:grpSp>
      <p:grpSp>
        <p:nvGrpSpPr>
          <p:cNvPr id="97446" name="Group 166">
            <a:extLst>
              <a:ext uri="{FF2B5EF4-FFF2-40B4-BE49-F238E27FC236}">
                <a16:creationId xmlns:a16="http://schemas.microsoft.com/office/drawing/2014/main" id="{18D53672-2327-31CE-12BB-DB85FBA793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3173413" y="1898650"/>
            <a:ext cx="893762" cy="460375"/>
            <a:chOff x="2314" y="1844"/>
            <a:chExt cx="563" cy="290"/>
          </a:xfrm>
        </p:grpSpPr>
        <p:sp>
          <p:nvSpPr>
            <p:cNvPr id="97447" name="Line 167">
              <a:extLst>
                <a:ext uri="{FF2B5EF4-FFF2-40B4-BE49-F238E27FC236}">
                  <a16:creationId xmlns:a16="http://schemas.microsoft.com/office/drawing/2014/main" id="{F1697518-0E95-7D48-784C-239EBABC35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14" y="1913"/>
              <a:ext cx="0" cy="221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448" name="Text Box 168">
              <a:extLst>
                <a:ext uri="{FF2B5EF4-FFF2-40B4-BE49-F238E27FC236}">
                  <a16:creationId xmlns:a16="http://schemas.microsoft.com/office/drawing/2014/main" id="{D0152F69-5FEB-E634-A742-F05D3A0944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78" y="1844"/>
              <a:ext cx="49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rtl="0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800000"/>
                  </a:solidFill>
                </a:rPr>
                <a:t>+</a:t>
              </a:r>
              <a:r>
                <a:rPr lang="en-US" altLang="en-US" sz="2400" b="1">
                  <a:solidFill>
                    <a:srgbClr val="800000"/>
                  </a:solidFill>
                </a:rPr>
                <a:t> e</a:t>
              </a:r>
              <a:r>
                <a:rPr lang="en-US" altLang="en-US" sz="2400" b="1" baseline="30000">
                  <a:solidFill>
                    <a:srgbClr val="800000"/>
                  </a:solidFill>
                </a:rPr>
                <a:t>-</a:t>
              </a:r>
              <a:endParaRPr lang="en-US" altLang="en-US" sz="2400" b="1">
                <a:solidFill>
                  <a:srgbClr val="800000"/>
                </a:solidFill>
              </a:endParaRPr>
            </a:p>
          </p:txBody>
        </p:sp>
      </p:grpSp>
      <p:grpSp>
        <p:nvGrpSpPr>
          <p:cNvPr id="3" name="קבוצה 2">
            <a:extLst>
              <a:ext uri="{FF2B5EF4-FFF2-40B4-BE49-F238E27FC236}">
                <a16:creationId xmlns:a16="http://schemas.microsoft.com/office/drawing/2014/main" id="{3C9EF14A-70AA-B697-FAFB-25105A325D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725738" y="1157288"/>
            <a:ext cx="1427162" cy="857251"/>
            <a:chOff x="2725738" y="1157288"/>
            <a:chExt cx="1427162" cy="857251"/>
          </a:xfrm>
        </p:grpSpPr>
        <p:sp>
          <p:nvSpPr>
            <p:cNvPr id="97286" name="Text Box 6">
              <a:extLst>
                <a:ext uri="{FF2B5EF4-FFF2-40B4-BE49-F238E27FC236}">
                  <a16:creationId xmlns:a16="http://schemas.microsoft.com/office/drawing/2014/main" id="{7F1EE676-41E2-DFD1-C5C3-40E8819C8B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08313" y="1157288"/>
              <a:ext cx="431800" cy="5794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3200" b="1">
                  <a:solidFill>
                    <a:srgbClr val="000099"/>
                  </a:solidFill>
                </a:rPr>
                <a:t>..</a:t>
              </a:r>
            </a:p>
          </p:txBody>
        </p:sp>
        <p:sp>
          <p:nvSpPr>
            <p:cNvPr id="97284" name="Text Box 4">
              <a:extLst>
                <a:ext uri="{FF2B5EF4-FFF2-40B4-BE49-F238E27FC236}">
                  <a16:creationId xmlns:a16="http://schemas.microsoft.com/office/drawing/2014/main" id="{F308745A-537F-1421-C59D-DDEA0C7375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86100" y="1425576"/>
              <a:ext cx="503237" cy="5794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rtl="0">
                <a:spcBef>
                  <a:spcPct val="50000"/>
                </a:spcBef>
              </a:pPr>
              <a:r>
                <a:rPr lang="en-US" altLang="en-US" sz="3200" b="1">
                  <a:solidFill>
                    <a:srgbClr val="000099"/>
                  </a:solidFill>
                  <a:cs typeface="Narkisim" panose="020E0502050101010101" pitchFamily="34" charset="-79"/>
                </a:rPr>
                <a:t>o</a:t>
              </a:r>
            </a:p>
          </p:txBody>
        </p:sp>
        <p:grpSp>
          <p:nvGrpSpPr>
            <p:cNvPr id="97291" name="Group 11">
              <a:extLst>
                <a:ext uri="{FF2B5EF4-FFF2-40B4-BE49-F238E27FC236}">
                  <a16:creationId xmlns:a16="http://schemas.microsoft.com/office/drawing/2014/main" id="{F57FC3CA-70FA-DED1-6F22-21EB7118FE2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25738" y="1293813"/>
              <a:ext cx="503237" cy="688975"/>
              <a:chOff x="2971" y="2704"/>
              <a:chExt cx="317" cy="434"/>
            </a:xfrm>
          </p:grpSpPr>
          <p:sp>
            <p:nvSpPr>
              <p:cNvPr id="97288" name="Text Box 8">
                <a:extLst>
                  <a:ext uri="{FF2B5EF4-FFF2-40B4-BE49-F238E27FC236}">
                    <a16:creationId xmlns:a16="http://schemas.microsoft.com/office/drawing/2014/main" id="{B90211B7-CE7A-C2BB-7AB0-5CCD5D859A0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1" y="2773"/>
                <a:ext cx="317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3200" b="1">
                    <a:solidFill>
                      <a:srgbClr val="000099"/>
                    </a:solidFill>
                  </a:rPr>
                  <a:t>.</a:t>
                </a:r>
              </a:p>
            </p:txBody>
          </p:sp>
          <p:sp>
            <p:nvSpPr>
              <p:cNvPr id="97289" name="Text Box 9">
                <a:extLst>
                  <a:ext uri="{FF2B5EF4-FFF2-40B4-BE49-F238E27FC236}">
                    <a16:creationId xmlns:a16="http://schemas.microsoft.com/office/drawing/2014/main" id="{BCF60D10-03AD-4283-0D33-B087830AA65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1" y="2704"/>
                <a:ext cx="317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3200" b="1">
                    <a:solidFill>
                      <a:srgbClr val="000099"/>
                    </a:solidFill>
                  </a:rPr>
                  <a:t>.</a:t>
                </a:r>
              </a:p>
            </p:txBody>
          </p:sp>
        </p:grpSp>
        <p:grpSp>
          <p:nvGrpSpPr>
            <p:cNvPr id="97292" name="Group 12">
              <a:extLst>
                <a:ext uri="{FF2B5EF4-FFF2-40B4-BE49-F238E27FC236}">
                  <a16:creationId xmlns:a16="http://schemas.microsoft.com/office/drawing/2014/main" id="{69162247-12C3-F0DC-9EF3-06AED39FE9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24200" y="1303338"/>
              <a:ext cx="503237" cy="688975"/>
              <a:chOff x="2971" y="2704"/>
              <a:chExt cx="317" cy="434"/>
            </a:xfrm>
          </p:grpSpPr>
          <p:sp>
            <p:nvSpPr>
              <p:cNvPr id="97293" name="Text Box 13">
                <a:extLst>
                  <a:ext uri="{FF2B5EF4-FFF2-40B4-BE49-F238E27FC236}">
                    <a16:creationId xmlns:a16="http://schemas.microsoft.com/office/drawing/2014/main" id="{9BD1563D-1321-3BB9-B1E1-A74D9A7D765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1" y="2773"/>
                <a:ext cx="317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3200" b="1">
                    <a:solidFill>
                      <a:srgbClr val="000099"/>
                    </a:solidFill>
                  </a:rPr>
                  <a:t>.</a:t>
                </a:r>
              </a:p>
            </p:txBody>
          </p:sp>
          <p:sp>
            <p:nvSpPr>
              <p:cNvPr id="97294" name="Text Box 14">
                <a:extLst>
                  <a:ext uri="{FF2B5EF4-FFF2-40B4-BE49-F238E27FC236}">
                    <a16:creationId xmlns:a16="http://schemas.microsoft.com/office/drawing/2014/main" id="{B61379A8-21D3-553C-A1C3-E6DBFA2EA51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1" y="2704"/>
                <a:ext cx="317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3200" b="1">
                    <a:solidFill>
                      <a:srgbClr val="000099"/>
                    </a:solidFill>
                  </a:rPr>
                  <a:t>.</a:t>
                </a:r>
              </a:p>
            </p:txBody>
          </p:sp>
        </p:grpSp>
        <p:sp>
          <p:nvSpPr>
            <p:cNvPr id="97310" name="Text Box 30">
              <a:extLst>
                <a:ext uri="{FF2B5EF4-FFF2-40B4-BE49-F238E27FC236}">
                  <a16:creationId xmlns:a16="http://schemas.microsoft.com/office/drawing/2014/main" id="{98034141-720B-3BB2-C1E9-047D438211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3625" y="1435101"/>
              <a:ext cx="503237" cy="5794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rtl="0">
                <a:spcBef>
                  <a:spcPct val="50000"/>
                </a:spcBef>
              </a:pPr>
              <a:r>
                <a:rPr lang="en-US" altLang="en-US" sz="3200" b="1">
                  <a:solidFill>
                    <a:srgbClr val="000099"/>
                  </a:solidFill>
                  <a:cs typeface="Narkisim" panose="020E0502050101010101" pitchFamily="34" charset="-79"/>
                </a:rPr>
                <a:t>o</a:t>
              </a:r>
            </a:p>
          </p:txBody>
        </p:sp>
        <p:sp>
          <p:nvSpPr>
            <p:cNvPr id="97311" name="Text Box 31">
              <a:extLst>
                <a:ext uri="{FF2B5EF4-FFF2-40B4-BE49-F238E27FC236}">
                  <a16:creationId xmlns:a16="http://schemas.microsoft.com/office/drawing/2014/main" id="{02336C68-CDBB-2A63-9F20-F381635EC9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7750" y="1166813"/>
              <a:ext cx="431800" cy="5794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3200" b="1">
                  <a:solidFill>
                    <a:srgbClr val="000099"/>
                  </a:solidFill>
                </a:rPr>
                <a:t>..</a:t>
              </a:r>
            </a:p>
          </p:txBody>
        </p:sp>
        <p:grpSp>
          <p:nvGrpSpPr>
            <p:cNvPr id="97312" name="Group 32">
              <a:extLst>
                <a:ext uri="{FF2B5EF4-FFF2-40B4-BE49-F238E27FC236}">
                  <a16:creationId xmlns:a16="http://schemas.microsoft.com/office/drawing/2014/main" id="{775DE3F6-4F5D-B19F-3B85-C8218328A73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43263" y="1303338"/>
              <a:ext cx="503237" cy="688975"/>
              <a:chOff x="2971" y="2704"/>
              <a:chExt cx="317" cy="434"/>
            </a:xfrm>
          </p:grpSpPr>
          <p:sp>
            <p:nvSpPr>
              <p:cNvPr id="97313" name="Text Box 33">
                <a:extLst>
                  <a:ext uri="{FF2B5EF4-FFF2-40B4-BE49-F238E27FC236}">
                    <a16:creationId xmlns:a16="http://schemas.microsoft.com/office/drawing/2014/main" id="{8D335A6A-9C8F-32FE-CAD5-719216694FF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1" y="2773"/>
                <a:ext cx="317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3200" b="1">
                    <a:solidFill>
                      <a:srgbClr val="000099"/>
                    </a:solidFill>
                  </a:rPr>
                  <a:t>.</a:t>
                </a:r>
              </a:p>
            </p:txBody>
          </p:sp>
          <p:sp>
            <p:nvSpPr>
              <p:cNvPr id="97314" name="Text Box 34">
                <a:extLst>
                  <a:ext uri="{FF2B5EF4-FFF2-40B4-BE49-F238E27FC236}">
                    <a16:creationId xmlns:a16="http://schemas.microsoft.com/office/drawing/2014/main" id="{A80F02A4-FFFE-C61A-C016-09CC6D2E2BC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1" y="2704"/>
                <a:ext cx="317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3200" b="1">
                    <a:solidFill>
                      <a:srgbClr val="000099"/>
                    </a:solidFill>
                  </a:rPr>
                  <a:t>.</a:t>
                </a:r>
              </a:p>
            </p:txBody>
          </p:sp>
        </p:grpSp>
        <p:grpSp>
          <p:nvGrpSpPr>
            <p:cNvPr id="97452" name="Group 172">
              <a:extLst>
                <a:ext uri="{FF2B5EF4-FFF2-40B4-BE49-F238E27FC236}">
                  <a16:creationId xmlns:a16="http://schemas.microsoft.com/office/drawing/2014/main" id="{75A2EF39-7C44-2BB4-0BC4-3949A562E3A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49663" y="1320801"/>
              <a:ext cx="503237" cy="688975"/>
              <a:chOff x="2971" y="2704"/>
              <a:chExt cx="317" cy="434"/>
            </a:xfrm>
          </p:grpSpPr>
          <p:sp>
            <p:nvSpPr>
              <p:cNvPr id="97453" name="Text Box 173">
                <a:extLst>
                  <a:ext uri="{FF2B5EF4-FFF2-40B4-BE49-F238E27FC236}">
                    <a16:creationId xmlns:a16="http://schemas.microsoft.com/office/drawing/2014/main" id="{D47CEBFE-2F43-1A0F-D50A-FE4155239FF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1" y="2773"/>
                <a:ext cx="317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3200" b="1">
                    <a:solidFill>
                      <a:srgbClr val="000099"/>
                    </a:solidFill>
                  </a:rPr>
                  <a:t>.</a:t>
                </a:r>
              </a:p>
            </p:txBody>
          </p:sp>
          <p:sp>
            <p:nvSpPr>
              <p:cNvPr id="97454" name="Text Box 174">
                <a:extLst>
                  <a:ext uri="{FF2B5EF4-FFF2-40B4-BE49-F238E27FC236}">
                    <a16:creationId xmlns:a16="http://schemas.microsoft.com/office/drawing/2014/main" id="{E92D71E8-1E13-B3C3-D60C-EF9DCBA780C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1" y="2704"/>
                <a:ext cx="317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3200" b="1">
                    <a:solidFill>
                      <a:srgbClr val="000099"/>
                    </a:solidFill>
                  </a:rPr>
                  <a:t>.</a:t>
                </a:r>
              </a:p>
            </p:txBody>
          </p:sp>
        </p:grpSp>
      </p:grpSp>
      <p:sp>
        <p:nvSpPr>
          <p:cNvPr id="97348" name="Text Box 68">
            <a:extLst>
              <a:ext uri="{FF2B5EF4-FFF2-40B4-BE49-F238E27FC236}">
                <a16:creationId xmlns:a16="http://schemas.microsoft.com/office/drawing/2014/main" id="{13FEC5F3-E805-106A-1648-64D2447B4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3713" y="3133725"/>
            <a:ext cx="431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000099"/>
                </a:solidFill>
              </a:rPr>
              <a:t>..</a:t>
            </a:r>
          </a:p>
        </p:txBody>
      </p:sp>
      <p:sp>
        <p:nvSpPr>
          <p:cNvPr id="97354" name="Text Box 74">
            <a:extLst>
              <a:ext uri="{FF2B5EF4-FFF2-40B4-BE49-F238E27FC236}">
                <a16:creationId xmlns:a16="http://schemas.microsoft.com/office/drawing/2014/main" id="{C916C6D7-8F8C-EF19-5670-07731DCB1C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4250" y="3143250"/>
            <a:ext cx="431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000099"/>
                </a:solidFill>
              </a:rPr>
              <a:t>..</a:t>
            </a:r>
          </a:p>
        </p:txBody>
      </p:sp>
      <p:grpSp>
        <p:nvGrpSpPr>
          <p:cNvPr id="97458" name="Group 178">
            <a:extLst>
              <a:ext uri="{FF2B5EF4-FFF2-40B4-BE49-F238E27FC236}">
                <a16:creationId xmlns:a16="http://schemas.microsoft.com/office/drawing/2014/main" id="{D2DC9E3D-B5CD-1EA7-20FA-3FA349E816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2689225" y="3279775"/>
            <a:ext cx="1397000" cy="827088"/>
            <a:chOff x="4426" y="1032"/>
            <a:chExt cx="880" cy="521"/>
          </a:xfrm>
        </p:grpSpPr>
        <p:grpSp>
          <p:nvGrpSpPr>
            <p:cNvPr id="97315" name="Group 35">
              <a:extLst>
                <a:ext uri="{FF2B5EF4-FFF2-40B4-BE49-F238E27FC236}">
                  <a16:creationId xmlns:a16="http://schemas.microsoft.com/office/drawing/2014/main" id="{0AEA4BCE-0321-04EB-D631-1607F0FEC97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89" y="1043"/>
              <a:ext cx="317" cy="434"/>
              <a:chOff x="2971" y="2704"/>
              <a:chExt cx="317" cy="434"/>
            </a:xfrm>
          </p:grpSpPr>
          <p:sp>
            <p:nvSpPr>
              <p:cNvPr id="97316" name="Text Box 36">
                <a:extLst>
                  <a:ext uri="{FF2B5EF4-FFF2-40B4-BE49-F238E27FC236}">
                    <a16:creationId xmlns:a16="http://schemas.microsoft.com/office/drawing/2014/main" id="{37D0983A-72FB-DF79-134E-E436B0D888E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1" y="2773"/>
                <a:ext cx="317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3200" b="1">
                    <a:solidFill>
                      <a:srgbClr val="000099"/>
                    </a:solidFill>
                  </a:rPr>
                  <a:t>.</a:t>
                </a:r>
              </a:p>
            </p:txBody>
          </p:sp>
          <p:sp>
            <p:nvSpPr>
              <p:cNvPr id="97317" name="Text Box 37">
                <a:extLst>
                  <a:ext uri="{FF2B5EF4-FFF2-40B4-BE49-F238E27FC236}">
                    <a16:creationId xmlns:a16="http://schemas.microsoft.com/office/drawing/2014/main" id="{4A8A846F-C361-B8DE-5871-1AF09FCF96D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1" y="2704"/>
                <a:ext cx="317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3200" b="1">
                    <a:solidFill>
                      <a:srgbClr val="000099"/>
                    </a:solidFill>
                  </a:rPr>
                  <a:t>.</a:t>
                </a:r>
              </a:p>
            </p:txBody>
          </p:sp>
        </p:grpSp>
        <p:sp>
          <p:nvSpPr>
            <p:cNvPr id="97345" name="Text Box 65">
              <a:extLst>
                <a:ext uri="{FF2B5EF4-FFF2-40B4-BE49-F238E27FC236}">
                  <a16:creationId xmlns:a16="http://schemas.microsoft.com/office/drawing/2014/main" id="{43002DC0-BCB2-EB94-ADEE-5CA0E41972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8" y="1188"/>
              <a:ext cx="2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3200" b="1">
                  <a:solidFill>
                    <a:srgbClr val="000099"/>
                  </a:solidFill>
                </a:rPr>
                <a:t>..</a:t>
              </a:r>
            </a:p>
          </p:txBody>
        </p:sp>
        <p:sp>
          <p:nvSpPr>
            <p:cNvPr id="97346" name="Text Box 66">
              <a:extLst>
                <a:ext uri="{FF2B5EF4-FFF2-40B4-BE49-F238E27FC236}">
                  <a16:creationId xmlns:a16="http://schemas.microsoft.com/office/drawing/2014/main" id="{34E7EDFF-B75B-3974-11C6-4601B898A8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5" y="1068"/>
              <a:ext cx="2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3200" b="1">
                  <a:solidFill>
                    <a:srgbClr val="000099"/>
                  </a:solidFill>
                </a:rPr>
                <a:t>..</a:t>
              </a:r>
            </a:p>
          </p:txBody>
        </p:sp>
        <p:sp>
          <p:nvSpPr>
            <p:cNvPr id="97347" name="Text Box 67">
              <a:extLst>
                <a:ext uri="{FF2B5EF4-FFF2-40B4-BE49-F238E27FC236}">
                  <a16:creationId xmlns:a16="http://schemas.microsoft.com/office/drawing/2014/main" id="{C46F4602-9EED-0E96-29B2-136039107D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53" y="1109"/>
              <a:ext cx="317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rtl="0">
                <a:spcBef>
                  <a:spcPct val="50000"/>
                </a:spcBef>
              </a:pPr>
              <a:r>
                <a:rPr lang="en-US" altLang="en-US" sz="3200" b="1">
                  <a:solidFill>
                    <a:srgbClr val="000099"/>
                  </a:solidFill>
                  <a:cs typeface="Narkisim" panose="020E0502050101010101" pitchFamily="34" charset="-79"/>
                </a:rPr>
                <a:t>o</a:t>
              </a:r>
            </a:p>
          </p:txBody>
        </p:sp>
        <p:sp>
          <p:nvSpPr>
            <p:cNvPr id="97352" name="Text Box 72">
              <a:extLst>
                <a:ext uri="{FF2B5EF4-FFF2-40B4-BE49-F238E27FC236}">
                  <a16:creationId xmlns:a16="http://schemas.microsoft.com/office/drawing/2014/main" id="{09E83EE0-F449-99B1-EEC2-78DE38EB16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39" y="1186"/>
              <a:ext cx="2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3200" b="1">
                  <a:solidFill>
                    <a:srgbClr val="000099"/>
                  </a:solidFill>
                </a:rPr>
                <a:t>..</a:t>
              </a:r>
            </a:p>
          </p:txBody>
        </p:sp>
        <p:sp>
          <p:nvSpPr>
            <p:cNvPr id="97353" name="Text Box 73">
              <a:extLst>
                <a:ext uri="{FF2B5EF4-FFF2-40B4-BE49-F238E27FC236}">
                  <a16:creationId xmlns:a16="http://schemas.microsoft.com/office/drawing/2014/main" id="{1333AB07-A412-8A65-18B7-50EC8CEA59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72" y="1174"/>
              <a:ext cx="31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rtl="0">
                <a:spcBef>
                  <a:spcPct val="50000"/>
                </a:spcBef>
              </a:pPr>
              <a:r>
                <a:rPr lang="en-US" altLang="en-US" sz="2400" b="1" dirty="0">
                  <a:solidFill>
                    <a:srgbClr val="000099"/>
                  </a:solidFill>
                  <a:cs typeface="Narkisim" panose="020E0502050101010101" pitchFamily="34" charset="-79"/>
                </a:rPr>
                <a:t>O</a:t>
              </a:r>
            </a:p>
          </p:txBody>
        </p:sp>
        <p:grpSp>
          <p:nvGrpSpPr>
            <p:cNvPr id="97455" name="Group 175">
              <a:extLst>
                <a:ext uri="{FF2B5EF4-FFF2-40B4-BE49-F238E27FC236}">
                  <a16:creationId xmlns:a16="http://schemas.microsoft.com/office/drawing/2014/main" id="{AB5AE654-0F09-84DC-D72F-03D39C42384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26" y="1032"/>
              <a:ext cx="317" cy="434"/>
              <a:chOff x="2971" y="2704"/>
              <a:chExt cx="317" cy="434"/>
            </a:xfrm>
          </p:grpSpPr>
          <p:sp>
            <p:nvSpPr>
              <p:cNvPr id="97456" name="Text Box 176">
                <a:extLst>
                  <a:ext uri="{FF2B5EF4-FFF2-40B4-BE49-F238E27FC236}">
                    <a16:creationId xmlns:a16="http://schemas.microsoft.com/office/drawing/2014/main" id="{BA6E473B-DDB3-378B-E8DC-F857BF7282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1" y="2773"/>
                <a:ext cx="317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3200" b="1">
                    <a:solidFill>
                      <a:srgbClr val="000099"/>
                    </a:solidFill>
                  </a:rPr>
                  <a:t>.</a:t>
                </a:r>
              </a:p>
            </p:txBody>
          </p:sp>
          <p:sp>
            <p:nvSpPr>
              <p:cNvPr id="97457" name="Text Box 177">
                <a:extLst>
                  <a:ext uri="{FF2B5EF4-FFF2-40B4-BE49-F238E27FC236}">
                    <a16:creationId xmlns:a16="http://schemas.microsoft.com/office/drawing/2014/main" id="{04D25A4F-6A77-28F3-B668-731D9DAD58A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1" y="2704"/>
                <a:ext cx="317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3200" b="1">
                    <a:solidFill>
                      <a:srgbClr val="000099"/>
                    </a:solidFill>
                  </a:rPr>
                  <a:t>.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>
            <a:extLst>
              <a:ext uri="{FF2B5EF4-FFF2-40B4-BE49-F238E27FC236}">
                <a16:creationId xmlns:a16="http://schemas.microsoft.com/office/drawing/2014/main" id="{A3479075-4FC2-CD7C-A2FF-972F6AC864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35921" dir="2700000" algn="ctr" rotWithShape="0">
              <a:srgbClr val="800000"/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sz="54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Narkisim" panose="020E0502050101010101" pitchFamily="34" charset="-79"/>
              </a:rPr>
              <a:t>סכנות</a:t>
            </a:r>
            <a:endParaRPr lang="en-US" altLang="en-US" sz="54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cs typeface="Narkisim" panose="020E0502050101010101" pitchFamily="34" charset="-79"/>
            </a:endParaRPr>
          </a:p>
        </p:txBody>
      </p:sp>
      <p:sp>
        <p:nvSpPr>
          <p:cNvPr id="98330" name="Rectangle 26">
            <a:extLst>
              <a:ext uri="{FF2B5EF4-FFF2-40B4-BE49-F238E27FC236}">
                <a16:creationId xmlns:a16="http://schemas.microsoft.com/office/drawing/2014/main" id="{FCEA4EAF-6FD4-0D81-BA51-3F09A5F8C2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he-IL" altLang="en-US" sz="2400">
                <a:solidFill>
                  <a:srgbClr val="800000"/>
                </a:solidFill>
                <a:cs typeface="Narkisim" panose="020E0502050101010101" pitchFamily="34" charset="-79"/>
              </a:rPr>
              <a:t>יצירת רדיקלים היא תגובת שרשרת בה כל רדיקל יוצר רדיקלים אחרים.</a:t>
            </a:r>
          </a:p>
          <a:p>
            <a:r>
              <a:rPr lang="he-IL" altLang="en-US" sz="2400">
                <a:solidFill>
                  <a:srgbClr val="800000"/>
                </a:solidFill>
                <a:cs typeface="Narkisim" panose="020E0502050101010101" pitchFamily="34" charset="-79"/>
              </a:rPr>
              <a:t>כל אחד מהרדיקלים הללו יכול לפעול על כל מולקולה אחרת בגוף וליצור רדיקל פראוקסי </a:t>
            </a:r>
            <a:r>
              <a:rPr lang="en-US" altLang="en-US" sz="2400">
                <a:solidFill>
                  <a:srgbClr val="800000"/>
                </a:solidFill>
                <a:cs typeface="Narkisim" panose="020E0502050101010101" pitchFamily="34" charset="-79"/>
              </a:rPr>
              <a:t>ROO</a:t>
            </a:r>
            <a:r>
              <a:rPr lang="en-US" altLang="en-US" sz="2400" baseline="30000">
                <a:solidFill>
                  <a:srgbClr val="800000"/>
                </a:solidFill>
                <a:cs typeface="Narkisim" panose="020E0502050101010101" pitchFamily="34" charset="-79"/>
                <a:sym typeface="Symbol" panose="05050102010706020507" pitchFamily="18" charset="2"/>
              </a:rPr>
              <a:t></a:t>
            </a:r>
            <a:r>
              <a:rPr lang="he-IL" altLang="en-US" sz="2400" baseline="30000">
                <a:solidFill>
                  <a:srgbClr val="800000"/>
                </a:solidFill>
                <a:cs typeface="Narkisim" panose="020E0502050101010101" pitchFamily="34" charset="-79"/>
                <a:sym typeface="Symbol" panose="05050102010706020507" pitchFamily="18" charset="2"/>
              </a:rPr>
              <a:t> </a:t>
            </a:r>
            <a:r>
              <a:rPr lang="he-IL" altLang="en-US" sz="2400">
                <a:solidFill>
                  <a:srgbClr val="800000"/>
                </a:solidFill>
                <a:cs typeface="Narkisim" panose="020E0502050101010101" pitchFamily="34" charset="-79"/>
                <a:sym typeface="Symbol" panose="05050102010706020507" pitchFamily="18" charset="2"/>
              </a:rPr>
              <a:t>או אלקוקסי</a:t>
            </a:r>
            <a:r>
              <a:rPr lang="he-IL" altLang="en-US" sz="2400" baseline="30000">
                <a:solidFill>
                  <a:srgbClr val="800000"/>
                </a:solidFill>
                <a:cs typeface="Narkisim" panose="020E0502050101010101" pitchFamily="34" charset="-79"/>
                <a:sym typeface="Symbol" panose="05050102010706020507" pitchFamily="18" charset="2"/>
              </a:rPr>
              <a:t> </a:t>
            </a:r>
            <a:r>
              <a:rPr lang="en-US" altLang="en-US" sz="2400">
                <a:solidFill>
                  <a:srgbClr val="800000"/>
                </a:solidFill>
                <a:cs typeface="Narkisim" panose="020E0502050101010101" pitchFamily="34" charset="-79"/>
              </a:rPr>
              <a:t>RO</a:t>
            </a:r>
            <a:r>
              <a:rPr lang="en-US" altLang="en-US" sz="2400" baseline="30000">
                <a:solidFill>
                  <a:srgbClr val="800000"/>
                </a:solidFill>
                <a:cs typeface="Narkisim" panose="020E0502050101010101" pitchFamily="34" charset="-79"/>
                <a:sym typeface="Symbol" panose="05050102010706020507" pitchFamily="18" charset="2"/>
              </a:rPr>
              <a:t></a:t>
            </a:r>
            <a:r>
              <a:rPr lang="he-IL" altLang="en-US" sz="2400" baseline="30000">
                <a:solidFill>
                  <a:srgbClr val="800000"/>
                </a:solidFill>
                <a:cs typeface="Narkisim" panose="020E0502050101010101" pitchFamily="34" charset="-79"/>
                <a:sym typeface="Symbol" panose="05050102010706020507" pitchFamily="18" charset="2"/>
              </a:rPr>
              <a:t> </a:t>
            </a:r>
            <a:r>
              <a:rPr lang="he-IL" altLang="en-US" sz="2400">
                <a:solidFill>
                  <a:srgbClr val="800000"/>
                </a:solidFill>
                <a:cs typeface="Narkisim" panose="020E0502050101010101" pitchFamily="34" charset="-79"/>
                <a:sym typeface="Symbol" panose="05050102010706020507" pitchFamily="18" charset="2"/>
              </a:rPr>
              <a:t>, רדיקלים אלו נוצרים בתגובות עם שומנים (בעיקר </a:t>
            </a:r>
            <a:r>
              <a:rPr lang="en-US" altLang="en-US" sz="2400">
                <a:solidFill>
                  <a:srgbClr val="800000"/>
                </a:solidFill>
                <a:cs typeface="Narkisim" panose="020E0502050101010101" pitchFamily="34" charset="-79"/>
                <a:sym typeface="Symbol" panose="05050102010706020507" pitchFamily="18" charset="2"/>
              </a:rPr>
              <a:t>PUSA</a:t>
            </a:r>
            <a:r>
              <a:rPr lang="he-IL" altLang="en-US" sz="2400">
                <a:solidFill>
                  <a:srgbClr val="800000"/>
                </a:solidFill>
                <a:cs typeface="Narkisim" panose="020E0502050101010101" pitchFamily="34" charset="-79"/>
                <a:sym typeface="Symbol" panose="05050102010706020507" pitchFamily="18" charset="2"/>
              </a:rPr>
              <a:t> ), </a:t>
            </a:r>
            <a:r>
              <a:rPr lang="en-US" altLang="en-US" sz="2400">
                <a:solidFill>
                  <a:srgbClr val="800000"/>
                </a:solidFill>
                <a:cs typeface="Narkisim" panose="020E0502050101010101" pitchFamily="34" charset="-79"/>
                <a:sym typeface="Symbol" panose="05050102010706020507" pitchFamily="18" charset="2"/>
              </a:rPr>
              <a:t>DNA</a:t>
            </a:r>
            <a:r>
              <a:rPr lang="he-IL" altLang="en-US" sz="2400">
                <a:solidFill>
                  <a:srgbClr val="800000"/>
                </a:solidFill>
                <a:cs typeface="Narkisim" panose="020E0502050101010101" pitchFamily="34" charset="-79"/>
                <a:sym typeface="Symbol" panose="05050102010706020507" pitchFamily="18" charset="2"/>
              </a:rPr>
              <a:t>, חלבון או סוכר.</a:t>
            </a:r>
            <a:r>
              <a:rPr lang="en-US" altLang="en-US" sz="2400">
                <a:solidFill>
                  <a:srgbClr val="800000"/>
                </a:solidFill>
                <a:cs typeface="Narkisim" panose="020E0502050101010101" pitchFamily="34" charset="-79"/>
                <a:sym typeface="Symbol" panose="05050102010706020507" pitchFamily="18" charset="2"/>
              </a:rPr>
              <a:t> </a:t>
            </a:r>
            <a:r>
              <a:rPr lang="he-IL" altLang="en-US" sz="2400">
                <a:solidFill>
                  <a:srgbClr val="800000"/>
                </a:solidFill>
                <a:cs typeface="Narkisim" panose="020E0502050101010101" pitchFamily="34" charset="-79"/>
                <a:sym typeface="Symbol" panose="05050102010706020507" pitchFamily="18" charset="2"/>
              </a:rPr>
              <a:t>לדוגמא פגיעה בשומנים הבונים את קרום התא יכולה לגרום למותו של התא.</a:t>
            </a:r>
            <a:endParaRPr lang="en-US" altLang="en-US" sz="2400">
              <a:solidFill>
                <a:srgbClr val="800000"/>
              </a:solidFill>
              <a:cs typeface="Narkisim" panose="020E0502050101010101" pitchFamily="34" charset="-79"/>
              <a:sym typeface="Symbol" panose="05050102010706020507" pitchFamily="18" charset="2"/>
            </a:endParaRPr>
          </a:p>
          <a:p>
            <a:r>
              <a:rPr lang="he-IL" altLang="en-US" sz="2400">
                <a:solidFill>
                  <a:srgbClr val="800000"/>
                </a:solidFill>
                <a:cs typeface="Narkisim" panose="020E0502050101010101" pitchFamily="34" charset="-79"/>
                <a:sym typeface="Symbol" panose="05050102010706020507" pitchFamily="18" charset="2"/>
              </a:rPr>
              <a:t>עליה ברמת הרדיקלים החופשיים מעבר לרמה טוקסית מסויימת,  </a:t>
            </a:r>
            <a:r>
              <a:rPr lang="en-US" altLang="en-US" sz="2400">
                <a:solidFill>
                  <a:srgbClr val="800000"/>
                </a:solidFill>
                <a:cs typeface="Narkisim" panose="020E0502050101010101" pitchFamily="34" charset="-79"/>
                <a:sym typeface="Symbol" panose="05050102010706020507" pitchFamily="18" charset="2"/>
              </a:rPr>
              <a:t>10</a:t>
            </a:r>
            <a:r>
              <a:rPr lang="en-US" altLang="en-US" sz="2400" baseline="30000">
                <a:solidFill>
                  <a:srgbClr val="800000"/>
                </a:solidFill>
                <a:cs typeface="Narkisim" panose="020E0502050101010101" pitchFamily="34" charset="-79"/>
                <a:sym typeface="Symbol" panose="05050102010706020507" pitchFamily="18" charset="2"/>
              </a:rPr>
              <a:t>4</a:t>
            </a:r>
            <a:r>
              <a:rPr lang="he-IL" altLang="en-US" sz="2400" baseline="30000">
                <a:solidFill>
                  <a:srgbClr val="800000"/>
                </a:solidFill>
                <a:cs typeface="Narkisim" panose="020E0502050101010101" pitchFamily="34" charset="-79"/>
                <a:sym typeface="Symbol" panose="05050102010706020507" pitchFamily="18" charset="2"/>
              </a:rPr>
              <a:t> </a:t>
            </a:r>
            <a:r>
              <a:rPr lang="he-IL" altLang="en-US" sz="2400">
                <a:solidFill>
                  <a:srgbClr val="800000"/>
                </a:solidFill>
                <a:cs typeface="Narkisim" panose="020E0502050101010101" pitchFamily="34" charset="-79"/>
                <a:sym typeface="Symbol" panose="05050102010706020507" pitchFamily="18" charset="2"/>
              </a:rPr>
              <a:t>לתא, נקראת עקה חמצונית – </a:t>
            </a:r>
            <a:r>
              <a:rPr lang="en-US" altLang="en-US" sz="2400">
                <a:solidFill>
                  <a:srgbClr val="800000"/>
                </a:solidFill>
                <a:cs typeface="Narkisim" panose="020E0502050101010101" pitchFamily="34" charset="-79"/>
                <a:sym typeface="Symbol" panose="05050102010706020507" pitchFamily="18" charset="2"/>
              </a:rPr>
              <a:t>Oxidative Stress</a:t>
            </a:r>
            <a:r>
              <a:rPr lang="he-IL" altLang="en-US" sz="2400">
                <a:solidFill>
                  <a:srgbClr val="800000"/>
                </a:solidFill>
                <a:cs typeface="Narkisim" panose="020E0502050101010101" pitchFamily="34" charset="-79"/>
                <a:sym typeface="Symbol" panose="05050102010706020507" pitchFamily="18" charset="2"/>
              </a:rPr>
              <a:t> , היא </a:t>
            </a:r>
            <a:r>
              <a:rPr lang="he-IL" altLang="en-US" sz="2400" baseline="30000">
                <a:solidFill>
                  <a:srgbClr val="800000"/>
                </a:solidFill>
                <a:cs typeface="Narkisim" panose="020E0502050101010101" pitchFamily="34" charset="-79"/>
                <a:sym typeface="Symbol" panose="05050102010706020507" pitchFamily="18" charset="2"/>
              </a:rPr>
              <a:t> </a:t>
            </a:r>
            <a:r>
              <a:rPr lang="he-IL" altLang="en-US" sz="2400">
                <a:solidFill>
                  <a:srgbClr val="800000"/>
                </a:solidFill>
                <a:cs typeface="Narkisim" panose="020E0502050101010101" pitchFamily="34" charset="-79"/>
                <a:sym typeface="Symbol" panose="05050102010706020507" pitchFamily="18" charset="2"/>
              </a:rPr>
              <a:t>גורמת להזדקנות,טרשת עורקים, סרטן, והגברת דלקות שונות.</a:t>
            </a:r>
            <a:endParaRPr lang="en-US" altLang="en-US" sz="2400">
              <a:solidFill>
                <a:srgbClr val="800000"/>
              </a:solidFill>
              <a:cs typeface="Narkisim" panose="020E0502050101010101" pitchFamily="34" charset="-79"/>
              <a:sym typeface="Symbol" panose="05050102010706020507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8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8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8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83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83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983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83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83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983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3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>
            <a:extLst>
              <a:ext uri="{FF2B5EF4-FFF2-40B4-BE49-F238E27FC236}">
                <a16:creationId xmlns:a16="http://schemas.microsoft.com/office/drawing/2014/main" id="{F026C0AF-F4C8-9811-E402-6013C14707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35921" dir="2700000" algn="ctr" rotWithShape="0">
              <a:srgbClr val="800000"/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sz="48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Narkisim" panose="020E0502050101010101" pitchFamily="34" charset="-79"/>
              </a:rPr>
              <a:t>דוגמא לתגובת שרשרת של רדיקלים</a:t>
            </a:r>
            <a:endParaRPr lang="en-US" altLang="en-US" sz="48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cs typeface="Narkisim" panose="020E0502050101010101" pitchFamily="34" charset="-79"/>
            </a:endParaRPr>
          </a:p>
        </p:txBody>
      </p:sp>
      <p:pic>
        <p:nvPicPr>
          <p:cNvPr id="104453" name="Picture 5" descr="שרשרת רדיקלים">
            <a:extLst>
              <a:ext uri="{FF2B5EF4-FFF2-40B4-BE49-F238E27FC236}">
                <a16:creationId xmlns:a16="http://schemas.microsoft.com/office/drawing/2014/main" id="{2E9D3A3A-BB20-FD5E-4E52-5D99F9B310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2213" y="1592263"/>
            <a:ext cx="6826250" cy="4551362"/>
          </a:xfrm>
          <a:prstGeom prst="rect">
            <a:avLst/>
          </a:prstGeom>
          <a:noFill/>
          <a:ln w="38100" cmpd="dbl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0AE9F017-5794-107F-93F5-AA1D236B7E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35921" dir="2700000" algn="ctr" rotWithShape="0">
              <a:srgbClr val="800000"/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sz="54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Narkisim" panose="020E0502050101010101" pitchFamily="34" charset="-79"/>
              </a:rPr>
              <a:t>הגנה בפני רדיקלים חופשיים</a:t>
            </a:r>
            <a:endParaRPr lang="en-US" altLang="en-US" sz="54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cs typeface="Narkisim" panose="020E0502050101010101" pitchFamily="34" charset="-79"/>
            </a:endParaRPr>
          </a:p>
        </p:txBody>
      </p:sp>
      <p:sp>
        <p:nvSpPr>
          <p:cNvPr id="99332" name="AutoShape 4">
            <a:extLst>
              <a:ext uri="{FF2B5EF4-FFF2-40B4-BE49-F238E27FC236}">
                <a16:creationId xmlns:a16="http://schemas.microsoft.com/office/drawing/2014/main" id="{4A7AAB66-7D67-267A-78B2-51B75CD99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 rot="2292892">
            <a:off x="4383088" y="2076450"/>
            <a:ext cx="2468562" cy="490538"/>
          </a:xfrm>
          <a:prstGeom prst="rightArrow">
            <a:avLst>
              <a:gd name="adj1" fmla="val 50000"/>
              <a:gd name="adj2" fmla="val 125809"/>
            </a:avLst>
          </a:prstGeom>
          <a:solidFill>
            <a:srgbClr val="A50021"/>
          </a:solidFill>
          <a:ln w="9525">
            <a:solidFill>
              <a:srgbClr val="00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9333" name="AutoShape 5">
            <a:extLst>
              <a:ext uri="{FF2B5EF4-FFF2-40B4-BE49-F238E27FC236}">
                <a16:creationId xmlns:a16="http://schemas.microsoft.com/office/drawing/2014/main" id="{ED687668-3EF7-DD24-7E68-52E723414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 rot="8648032">
            <a:off x="2236788" y="2033588"/>
            <a:ext cx="2468562" cy="490537"/>
          </a:xfrm>
          <a:prstGeom prst="rightArrow">
            <a:avLst>
              <a:gd name="adj1" fmla="val 50000"/>
              <a:gd name="adj2" fmla="val 125809"/>
            </a:avLst>
          </a:prstGeom>
          <a:solidFill>
            <a:srgbClr val="A50021"/>
          </a:solidFill>
          <a:ln w="9525">
            <a:solidFill>
              <a:srgbClr val="00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9334" name="Text Box 6">
            <a:extLst>
              <a:ext uri="{FF2B5EF4-FFF2-40B4-BE49-F238E27FC236}">
                <a16:creationId xmlns:a16="http://schemas.microsoft.com/office/drawing/2014/main" id="{51478E67-E990-2A86-7929-41E2993B0C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7850" y="3248025"/>
            <a:ext cx="4756150" cy="3354388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2400" b="1" u="sng">
                <a:solidFill>
                  <a:srgbClr val="000099"/>
                </a:solidFill>
                <a:cs typeface="Narkisim" panose="020E0502050101010101" pitchFamily="34" charset="-79"/>
              </a:rPr>
              <a:t>הגנה אנדוגנית</a:t>
            </a:r>
          </a:p>
          <a:p>
            <a:pPr>
              <a:spcBef>
                <a:spcPct val="50000"/>
              </a:spcBef>
            </a:pPr>
            <a:r>
              <a:rPr lang="he-IL" altLang="en-US" b="1">
                <a:solidFill>
                  <a:srgbClr val="000099"/>
                </a:solidFill>
                <a:cs typeface="Narkisim" panose="020E0502050101010101" pitchFamily="34" charset="-79"/>
              </a:rPr>
              <a:t>אנדיאוקסידנטים אנזימתיים:</a:t>
            </a:r>
          </a:p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99"/>
                </a:solidFill>
                <a:cs typeface="Narkisim" panose="020E0502050101010101" pitchFamily="34" charset="-79"/>
              </a:rPr>
              <a:t>Free Radical Scavenging Enzyme Activity</a:t>
            </a:r>
            <a:r>
              <a:rPr lang="he-IL" altLang="en-US" b="1">
                <a:solidFill>
                  <a:srgbClr val="000099"/>
                </a:solidFill>
                <a:cs typeface="Narkisim" panose="020E0502050101010101" pitchFamily="34" charset="-79"/>
              </a:rPr>
              <a:t> שומרים על רמת רדיקלים חופשיים מתחת לרמה הטוקסית.</a:t>
            </a:r>
          </a:p>
          <a:p>
            <a:pPr>
              <a:spcBef>
                <a:spcPct val="50000"/>
              </a:spcBef>
            </a:pPr>
            <a:r>
              <a:rPr lang="he-IL" altLang="en-US" b="1">
                <a:solidFill>
                  <a:srgbClr val="000099"/>
                </a:solidFill>
                <a:cs typeface="Narkisim" panose="020E0502050101010101" pitchFamily="34" charset="-79"/>
              </a:rPr>
              <a:t>סופראוקסיד דיסמוטז – </a:t>
            </a:r>
            <a:r>
              <a:rPr lang="en-US" altLang="en-US" b="1">
                <a:solidFill>
                  <a:srgbClr val="000099"/>
                </a:solidFill>
                <a:cs typeface="Narkisim" panose="020E0502050101010101" pitchFamily="34" charset="-79"/>
              </a:rPr>
              <a:t>SOD</a:t>
            </a:r>
            <a:r>
              <a:rPr lang="he-IL" altLang="en-US" b="1">
                <a:solidFill>
                  <a:srgbClr val="000099"/>
                </a:solidFill>
                <a:cs typeface="Narkisim" panose="020E0502050101010101" pitchFamily="34" charset="-79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he-IL" altLang="en-US" b="1">
                <a:solidFill>
                  <a:srgbClr val="000099"/>
                </a:solidFill>
                <a:cs typeface="Narkisim" panose="020E0502050101010101" pitchFamily="34" charset="-79"/>
              </a:rPr>
              <a:t>קטאלז, מפרק </a:t>
            </a:r>
            <a:r>
              <a:rPr lang="en-US" altLang="en-US" b="1">
                <a:solidFill>
                  <a:srgbClr val="000099"/>
                </a:solidFill>
                <a:cs typeface="Narkisim" panose="020E0502050101010101" pitchFamily="34" charset="-79"/>
              </a:rPr>
              <a:t>H</a:t>
            </a:r>
            <a:r>
              <a:rPr lang="en-US" altLang="en-US" b="1" baseline="-25000">
                <a:solidFill>
                  <a:srgbClr val="000099"/>
                </a:solidFill>
                <a:cs typeface="Narkisim" panose="020E0502050101010101" pitchFamily="34" charset="-79"/>
              </a:rPr>
              <a:t>2</a:t>
            </a:r>
            <a:r>
              <a:rPr lang="en-US" altLang="en-US" b="1">
                <a:solidFill>
                  <a:srgbClr val="000099"/>
                </a:solidFill>
                <a:cs typeface="Narkisim" panose="020E0502050101010101" pitchFamily="34" charset="-79"/>
              </a:rPr>
              <a:t>O</a:t>
            </a:r>
            <a:r>
              <a:rPr lang="en-US" altLang="en-US" b="1" baseline="-25000">
                <a:solidFill>
                  <a:srgbClr val="000099"/>
                </a:solidFill>
                <a:cs typeface="Narkisim" panose="020E0502050101010101" pitchFamily="34" charset="-79"/>
              </a:rPr>
              <a:t>2</a:t>
            </a:r>
            <a:r>
              <a:rPr lang="he-IL" altLang="en-US" b="1">
                <a:solidFill>
                  <a:srgbClr val="000099"/>
                </a:solidFill>
                <a:cs typeface="Narkisim" panose="020E0502050101010101" pitchFamily="34" charset="-79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he-IL" altLang="en-US" b="1">
                <a:solidFill>
                  <a:srgbClr val="000099"/>
                </a:solidFill>
                <a:cs typeface="Narkisim" panose="020E0502050101010101" pitchFamily="34" charset="-79"/>
              </a:rPr>
              <a:t>גלוטתיון פראוקסידז – </a:t>
            </a:r>
            <a:r>
              <a:rPr lang="en-US" altLang="en-US" b="1">
                <a:solidFill>
                  <a:srgbClr val="000099"/>
                </a:solidFill>
                <a:cs typeface="Narkisim" panose="020E0502050101010101" pitchFamily="34" charset="-79"/>
              </a:rPr>
              <a:t>GSH-PX</a:t>
            </a:r>
            <a:r>
              <a:rPr lang="he-IL" altLang="en-US" b="1">
                <a:solidFill>
                  <a:srgbClr val="000099"/>
                </a:solidFill>
                <a:cs typeface="Narkisim" panose="020E0502050101010101" pitchFamily="34" charset="-79"/>
              </a:rPr>
              <a:t> עם גלוטטיון מחוזר – </a:t>
            </a:r>
            <a:r>
              <a:rPr lang="en-US" altLang="en-US" b="1">
                <a:solidFill>
                  <a:srgbClr val="000099"/>
                </a:solidFill>
                <a:cs typeface="Narkisim" panose="020E0502050101010101" pitchFamily="34" charset="-79"/>
              </a:rPr>
              <a:t>GSH</a:t>
            </a:r>
            <a:r>
              <a:rPr lang="he-IL" altLang="en-US" b="1">
                <a:solidFill>
                  <a:srgbClr val="000099"/>
                </a:solidFill>
                <a:cs typeface="Narkisim" panose="020E0502050101010101" pitchFamily="34" charset="-79"/>
              </a:rPr>
              <a:t> </a:t>
            </a:r>
            <a:endParaRPr lang="en-US" altLang="en-US" b="1">
              <a:solidFill>
                <a:srgbClr val="000099"/>
              </a:solidFill>
              <a:cs typeface="Narkisim" panose="020E0502050101010101" pitchFamily="34" charset="-79"/>
            </a:endParaRPr>
          </a:p>
        </p:txBody>
      </p:sp>
      <p:sp>
        <p:nvSpPr>
          <p:cNvPr id="99335" name="Text Box 7">
            <a:extLst>
              <a:ext uri="{FF2B5EF4-FFF2-40B4-BE49-F238E27FC236}">
                <a16:creationId xmlns:a16="http://schemas.microsoft.com/office/drawing/2014/main" id="{596A89C1-5718-BAA0-0C9E-9D06BAD6CB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938" y="3248025"/>
            <a:ext cx="4008437" cy="3355975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2400" b="1" u="sng">
                <a:solidFill>
                  <a:srgbClr val="000099"/>
                </a:solidFill>
                <a:cs typeface="Narkisim" panose="020E0502050101010101" pitchFamily="34" charset="-79"/>
              </a:rPr>
              <a:t>הגנה אקסוגנית</a:t>
            </a:r>
          </a:p>
          <a:p>
            <a:pPr>
              <a:spcBef>
                <a:spcPct val="50000"/>
              </a:spcBef>
            </a:pPr>
            <a:r>
              <a:rPr lang="he-IL" altLang="en-US" b="1">
                <a:solidFill>
                  <a:srgbClr val="000099"/>
                </a:solidFill>
                <a:cs typeface="Narkisim" panose="020E0502050101010101" pitchFamily="34" charset="-79"/>
              </a:rPr>
              <a:t>אנטיאוקסידנטים הנקלטים מהמזון:</a:t>
            </a:r>
          </a:p>
          <a:p>
            <a:pPr>
              <a:spcBef>
                <a:spcPct val="50000"/>
              </a:spcBef>
            </a:pPr>
            <a:r>
              <a:rPr lang="he-IL" altLang="en-US" b="1">
                <a:solidFill>
                  <a:srgbClr val="000099"/>
                </a:solidFill>
                <a:cs typeface="Narkisim" panose="020E0502050101010101" pitchFamily="34" charset="-79"/>
              </a:rPr>
              <a:t>ויטמין </a:t>
            </a:r>
            <a:r>
              <a:rPr lang="en-US" altLang="en-US" b="1">
                <a:solidFill>
                  <a:srgbClr val="000099"/>
                </a:solidFill>
                <a:cs typeface="Narkisim" panose="020E0502050101010101" pitchFamily="34" charset="-79"/>
              </a:rPr>
              <a:t>E</a:t>
            </a:r>
            <a:r>
              <a:rPr lang="he-IL" altLang="en-US" b="1">
                <a:solidFill>
                  <a:srgbClr val="000099"/>
                </a:solidFill>
                <a:cs typeface="Narkisim" panose="020E0502050101010101" pitchFamily="34" charset="-79"/>
              </a:rPr>
              <a:t> לשומנים</a:t>
            </a:r>
          </a:p>
          <a:p>
            <a:pPr>
              <a:spcBef>
                <a:spcPct val="50000"/>
              </a:spcBef>
            </a:pPr>
            <a:r>
              <a:rPr lang="he-IL" altLang="en-US" b="1">
                <a:solidFill>
                  <a:srgbClr val="000099"/>
                </a:solidFill>
                <a:cs typeface="Narkisim" panose="020E0502050101010101" pitchFamily="34" charset="-79"/>
              </a:rPr>
              <a:t>ויטמין </a:t>
            </a:r>
            <a:r>
              <a:rPr lang="en-US" altLang="en-US" b="1">
                <a:solidFill>
                  <a:srgbClr val="000099"/>
                </a:solidFill>
                <a:cs typeface="Narkisim" panose="020E0502050101010101" pitchFamily="34" charset="-79"/>
              </a:rPr>
              <a:t>C</a:t>
            </a:r>
            <a:r>
              <a:rPr lang="he-IL" altLang="en-US" b="1">
                <a:solidFill>
                  <a:srgbClr val="000099"/>
                </a:solidFill>
                <a:cs typeface="Narkisim" panose="020E0502050101010101" pitchFamily="34" charset="-79"/>
              </a:rPr>
              <a:t> לשחזור ויטמין </a:t>
            </a:r>
            <a:r>
              <a:rPr lang="en-US" altLang="en-US" b="1">
                <a:solidFill>
                  <a:srgbClr val="000099"/>
                </a:solidFill>
                <a:cs typeface="Narkisim" panose="020E0502050101010101" pitchFamily="34" charset="-79"/>
              </a:rPr>
              <a:t>E</a:t>
            </a:r>
            <a:r>
              <a:rPr lang="he-IL" altLang="en-US" b="1">
                <a:solidFill>
                  <a:srgbClr val="000099"/>
                </a:solidFill>
                <a:cs typeface="Narkisim" panose="020E0502050101010101" pitchFamily="34" charset="-79"/>
              </a:rPr>
              <a:t> ואחרים בתמיסה</a:t>
            </a:r>
          </a:p>
          <a:p>
            <a:pPr>
              <a:spcBef>
                <a:spcPct val="50000"/>
              </a:spcBef>
            </a:pPr>
            <a:r>
              <a:rPr lang="he-IL" altLang="en-US" b="1">
                <a:solidFill>
                  <a:srgbClr val="000099"/>
                </a:solidFill>
                <a:cs typeface="Narkisim" panose="020E0502050101010101" pitchFamily="34" charset="-79"/>
              </a:rPr>
              <a:t>בתא-קרוטן וקרטנואידים אחרים</a:t>
            </a:r>
          </a:p>
          <a:p>
            <a:pPr>
              <a:spcBef>
                <a:spcPct val="50000"/>
              </a:spcBef>
            </a:pPr>
            <a:r>
              <a:rPr lang="he-IL" altLang="en-US" b="1">
                <a:solidFill>
                  <a:srgbClr val="000099"/>
                </a:solidFill>
                <a:cs typeface="Narkisim" panose="020E0502050101010101" pitchFamily="34" charset="-79"/>
              </a:rPr>
              <a:t>פלבונואידים</a:t>
            </a:r>
          </a:p>
          <a:p>
            <a:pPr>
              <a:spcBef>
                <a:spcPct val="50000"/>
              </a:spcBef>
            </a:pPr>
            <a:r>
              <a:rPr lang="he-IL" altLang="en-US" b="1">
                <a:solidFill>
                  <a:srgbClr val="000099"/>
                </a:solidFill>
                <a:cs typeface="Narkisim" panose="020E0502050101010101" pitchFamily="34" charset="-79"/>
              </a:rPr>
              <a:t>חומצות אמינו ציסטאין</a:t>
            </a:r>
          </a:p>
          <a:p>
            <a:pPr>
              <a:spcBef>
                <a:spcPct val="50000"/>
              </a:spcBef>
            </a:pPr>
            <a:r>
              <a:rPr lang="he-IL" altLang="en-US" b="1">
                <a:solidFill>
                  <a:srgbClr val="000099"/>
                </a:solidFill>
                <a:cs typeface="Narkisim" panose="020E0502050101010101" pitchFamily="34" charset="-79"/>
              </a:rPr>
              <a:t>סלניום</a:t>
            </a:r>
            <a:endParaRPr lang="en-US" altLang="en-US" b="1">
              <a:solidFill>
                <a:srgbClr val="000099"/>
              </a:solidFill>
              <a:cs typeface="Narkisim" panose="020E0502050101010101" pitchFamily="34" charset="-79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32E9F535-3C38-DCFA-6BA8-DF1BF4DAFA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35921" dir="2700000" algn="ctr" rotWithShape="0">
              <a:srgbClr val="800000"/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Narkisim" panose="020E0502050101010101" pitchFamily="34" charset="-79"/>
              </a:rPr>
              <a:t>מערכת הגנה מפני הרדיקלים החופשיים</a:t>
            </a:r>
            <a:endParaRPr lang="en-US" altLang="en-US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cs typeface="Narkisim" panose="020E0502050101010101" pitchFamily="34" charset="-79"/>
            </a:endParaRPr>
          </a:p>
        </p:txBody>
      </p:sp>
      <p:pic>
        <p:nvPicPr>
          <p:cNvPr id="100456" name="Picture 104">
            <a:extLst>
              <a:ext uri="{FF2B5EF4-FFF2-40B4-BE49-F238E27FC236}">
                <a16:creationId xmlns:a16="http://schemas.microsoft.com/office/drawing/2014/main" id="{5EE43E40-2248-BA37-1361-E95CC608B4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63" y="2506663"/>
            <a:ext cx="3430587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0455" name="Group 103">
            <a:extLst>
              <a:ext uri="{FF2B5EF4-FFF2-40B4-BE49-F238E27FC236}">
                <a16:creationId xmlns:a16="http://schemas.microsoft.com/office/drawing/2014/main" id="{86A2CF72-C2FE-9C55-2B85-22F185F0C8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674352"/>
              </p:ext>
            </p:extLst>
          </p:nvPr>
        </p:nvGraphicFramePr>
        <p:xfrm>
          <a:off x="381000" y="1311275"/>
          <a:ext cx="8229600" cy="4958715"/>
        </p:xfrm>
        <a:graphic>
          <a:graphicData uri="http://schemas.openxmlformats.org/drawingml/2006/table">
            <a:tbl>
              <a:tblPr rtl="1" firstRow="1"/>
              <a:tblGrid>
                <a:gridCol w="4114800">
                  <a:extLst>
                    <a:ext uri="{9D8B030D-6E8A-4147-A177-3AD203B41FA5}">
                      <a16:colId xmlns:a16="http://schemas.microsoft.com/office/drawing/2014/main" val="2266278535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108561374"/>
                    </a:ext>
                  </a:extLst>
                </a:gridCol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Narkisim" panose="020E0502050101010101" pitchFamily="34" charset="-79"/>
                        </a:rPr>
                        <a:t>השלב</a:t>
                      </a: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cs typeface="Narkisim" panose="020E0502050101010101" pitchFamily="34" charset="-79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Narkisim" panose="020E0502050101010101" pitchFamily="34" charset="-79"/>
                        </a:rPr>
                        <a:t>ההתגוננות</a:t>
                      </a: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cs typeface="Narkisim" panose="020E0502050101010101" pitchFamily="34" charset="-79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21755"/>
                  </a:ext>
                </a:extLst>
              </a:tr>
              <a:tr h="904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Narkisim" panose="020E0502050101010101" pitchFamily="34" charset="-79"/>
                        </a:rPr>
                        <a:t>יצירת סופראוקסיד </a:t>
                      </a: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Narkisim" panose="020E0502050101010101" pitchFamily="34" charset="-79"/>
                        </a:rPr>
                        <a:t>O</a:t>
                      </a:r>
                      <a:r>
                        <a:rPr kumimoji="0" lang="en-US" altLang="en-US" sz="2000" b="1" i="0" u="none" strike="noStrike" cap="none" normalizeH="0" baseline="-2500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Narkisim" panose="020E0502050101010101" pitchFamily="34" charset="-79"/>
                        </a:rPr>
                        <a:t>2</a:t>
                      </a:r>
                      <a:r>
                        <a:rPr kumimoji="0" lang="en-US" altLang="en-US" sz="2000" b="1" i="0" u="none" strike="noStrike" cap="none" normalizeH="0" baseline="3000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Narkisim" panose="020E0502050101010101" pitchFamily="34" charset="-79"/>
                        </a:rPr>
                        <a:t>-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cs typeface="Narkisim" panose="020E0502050101010101" pitchFamily="34" charset="-79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Narkisim" panose="020E0502050101010101" pitchFamily="34" charset="-79"/>
                        </a:rPr>
                        <a:t>SOD</a:t>
                      </a:r>
                      <a:r>
                        <a:rPr kumimoji="0" lang="he-IL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Narkisim" panose="020E0502050101010101" pitchFamily="34" charset="-79"/>
                        </a:rPr>
                        <a:t> – </a:t>
                      </a:r>
                      <a:r>
                        <a:rPr kumimoji="0" lang="he-IL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panose="020B0604020202020204" pitchFamily="34" charset="0"/>
                          <a:cs typeface="Narkisim" panose="020E0502050101010101" pitchFamily="34" charset="-79"/>
                        </a:rPr>
                        <a:t>סופראוקסיד דיסמוטז</a:t>
                      </a:r>
                      <a:r>
                        <a:rPr kumimoji="0" lang="he-IL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Narkisim" panose="020E0502050101010101" pitchFamily="34" charset="-79"/>
                        </a:rPr>
                        <a:t>, הופך את הרדיקל ל </a:t>
                      </a: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Narkisim" panose="020E0502050101010101" pitchFamily="34" charset="-79"/>
                        </a:rPr>
                        <a:t>H</a:t>
                      </a:r>
                      <a:r>
                        <a:rPr kumimoji="0" lang="en-US" altLang="en-US" sz="2000" b="1" i="0" u="none" strike="noStrike" cap="none" normalizeH="0" baseline="-2500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Narkisim" panose="020E0502050101010101" pitchFamily="34" charset="-79"/>
                        </a:rPr>
                        <a:t>2</a:t>
                      </a: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Narkisim" panose="020E0502050101010101" pitchFamily="34" charset="-79"/>
                        </a:rPr>
                        <a:t>O</a:t>
                      </a:r>
                      <a:r>
                        <a:rPr kumimoji="0" lang="en-US" altLang="en-US" sz="2000" b="1" i="0" u="none" strike="noStrike" cap="none" normalizeH="0" baseline="-2500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Narkisim" panose="020E0502050101010101" pitchFamily="34" charset="-79"/>
                        </a:rPr>
                        <a:t>2</a:t>
                      </a:r>
                      <a:r>
                        <a:rPr kumimoji="0" lang="he-IL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Narkisim" panose="020E0502050101010101" pitchFamily="34" charset="-79"/>
                        </a:rPr>
                        <a:t> שהוא פחות הרסני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cs typeface="Narkisim" panose="020E0502050101010101" pitchFamily="34" charset="-79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4136662"/>
                  </a:ext>
                </a:extLst>
              </a:tr>
              <a:tr h="906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Narkisim" panose="020E0502050101010101" pitchFamily="34" charset="-79"/>
                        </a:rPr>
                        <a:t>יצירת </a:t>
                      </a: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Narkisim" panose="020E0502050101010101" pitchFamily="34" charset="-79"/>
                        </a:rPr>
                        <a:t>H</a:t>
                      </a:r>
                      <a:r>
                        <a:rPr kumimoji="0" lang="en-US" altLang="en-US" sz="2000" b="1" i="0" u="none" strike="noStrike" cap="none" normalizeH="0" baseline="-2500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Narkisim" panose="020E0502050101010101" pitchFamily="34" charset="-79"/>
                        </a:rPr>
                        <a:t>2</a:t>
                      </a: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Narkisim" panose="020E0502050101010101" pitchFamily="34" charset="-79"/>
                        </a:rPr>
                        <a:t>O</a:t>
                      </a:r>
                      <a:r>
                        <a:rPr kumimoji="0" lang="en-US" altLang="en-US" sz="2000" b="1" i="0" u="none" strike="noStrike" cap="none" normalizeH="0" baseline="-2500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Narkisim" panose="020E0502050101010101" pitchFamily="34" charset="-79"/>
                        </a:rPr>
                        <a:t>2</a:t>
                      </a:r>
                      <a:r>
                        <a:rPr kumimoji="0" lang="he-IL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Narkisim" panose="020E0502050101010101" pitchFamily="34" charset="-79"/>
                        </a:rPr>
                        <a:t> - לא מסוכן כשלעצמו, אלא כמקור ליצירת רדיקל הדרוקסילי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cs typeface="Narkisim" panose="020E0502050101010101" pitchFamily="34" charset="-79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panose="020B0604020202020204" pitchFamily="34" charset="0"/>
                          <a:cs typeface="Narkisim" panose="020E0502050101010101" pitchFamily="34" charset="-79"/>
                        </a:rPr>
                        <a:t>קטלז </a:t>
                      </a:r>
                      <a:r>
                        <a:rPr kumimoji="0" lang="he-IL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Narkisim" panose="020E0502050101010101" pitchFamily="34" charset="-79"/>
                        </a:rPr>
                        <a:t>– פירוק </a:t>
                      </a: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Narkisim" panose="020E0502050101010101" pitchFamily="34" charset="-79"/>
                        </a:rPr>
                        <a:t>H</a:t>
                      </a:r>
                      <a:r>
                        <a:rPr kumimoji="0" lang="en-US" altLang="en-US" sz="2000" b="1" i="0" u="none" strike="noStrike" cap="none" normalizeH="0" baseline="-2500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Narkisim" panose="020E0502050101010101" pitchFamily="34" charset="-79"/>
                        </a:rPr>
                        <a:t>2</a:t>
                      </a: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Narkisim" panose="020E0502050101010101" pitchFamily="34" charset="-79"/>
                        </a:rPr>
                        <a:t>O</a:t>
                      </a:r>
                      <a:r>
                        <a:rPr kumimoji="0" lang="en-US" altLang="en-US" sz="2000" b="1" i="0" u="none" strike="noStrike" cap="none" normalizeH="0" baseline="-2500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Narkisim" panose="020E0502050101010101" pitchFamily="34" charset="-79"/>
                        </a:rPr>
                        <a:t>2</a:t>
                      </a:r>
                      <a:r>
                        <a:rPr kumimoji="0" lang="he-IL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Narkisim" panose="020E0502050101010101" pitchFamily="34" charset="-79"/>
                        </a:rPr>
                        <a:t> למים.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panose="020B0604020202020204" pitchFamily="34" charset="0"/>
                          <a:cs typeface="Narkisim" panose="020E0502050101010101" pitchFamily="34" charset="-79"/>
                        </a:rPr>
                        <a:t>גלוטטיון פראוקסידז</a:t>
                      </a:r>
                      <a:r>
                        <a:rPr kumimoji="0" lang="he-IL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Narkisim" panose="020E0502050101010101" pitchFamily="34" charset="-79"/>
                        </a:rPr>
                        <a:t> - פירוק </a:t>
                      </a: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Narkisim" panose="020E0502050101010101" pitchFamily="34" charset="-79"/>
                        </a:rPr>
                        <a:t>H</a:t>
                      </a:r>
                      <a:r>
                        <a:rPr kumimoji="0" lang="en-US" altLang="en-US" sz="2000" b="1" i="0" u="none" strike="noStrike" cap="none" normalizeH="0" baseline="-2500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Narkisim" panose="020E0502050101010101" pitchFamily="34" charset="-79"/>
                        </a:rPr>
                        <a:t>2</a:t>
                      </a: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Narkisim" panose="020E0502050101010101" pitchFamily="34" charset="-79"/>
                        </a:rPr>
                        <a:t>O</a:t>
                      </a:r>
                      <a:r>
                        <a:rPr kumimoji="0" lang="en-US" altLang="en-US" sz="2000" b="1" i="0" u="none" strike="noStrike" cap="none" normalizeH="0" baseline="-2500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Narkisim" panose="020E0502050101010101" pitchFamily="34" charset="-79"/>
                        </a:rPr>
                        <a:t>2</a:t>
                      </a:r>
                      <a:r>
                        <a:rPr kumimoji="0" lang="he-IL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Narkisim" panose="020E0502050101010101" pitchFamily="34" charset="-79"/>
                        </a:rPr>
                        <a:t> למים, מנקה אחרי קטלז, פעיל גם על ליפידים (דורש סלניום)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cs typeface="Narkisim" panose="020E0502050101010101" pitchFamily="34" charset="-79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4160887"/>
                  </a:ext>
                </a:extLst>
              </a:tr>
              <a:tr h="904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יצירת רדיקל הידרוקסילי – </a:t>
                      </a: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OH</a:t>
                      </a:r>
                      <a:r>
                        <a:rPr kumimoji="0" lang="en-US" altLang="en-US" sz="2000" b="1" i="0" u="none" strike="noStrike" cap="none" normalizeH="0" baseline="3000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kumimoji="0" lang="he-IL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המסוכן ביותר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אין מנגנון התגוננות ישיר נגדו! ההתגוננות היא ע"י מניעת היווצרותו וע"י תיקון הנזקים שנוצרו.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7483935"/>
                  </a:ext>
                </a:extLst>
              </a:tr>
              <a:tr h="904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פגיעה בשומנים בעיקר </a:t>
                      </a: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PUFA</a:t>
                      </a:r>
                      <a:r>
                        <a:rPr kumimoji="0" lang="he-IL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יצירת פרוקסידים שומניים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אנטיאוקסידנטים</a:t>
                      </a:r>
                      <a:r>
                        <a:rPr kumimoji="0" lang="he-IL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אנדוגניים (אנזימים) ואקסוגניים מהמזון.</a:t>
                      </a:r>
                      <a:endParaRPr kumimoji="0" lang="en-US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653784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1026">
            <a:extLst>
              <a:ext uri="{FF2B5EF4-FFF2-40B4-BE49-F238E27FC236}">
                <a16:creationId xmlns:a16="http://schemas.microsoft.com/office/drawing/2014/main" id="{6E3E759F-295E-4652-2CBF-3A1663DCBA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35921" dir="2700000" algn="ctr" rotWithShape="0">
              <a:srgbClr val="800000"/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Narkisim" panose="020E0502050101010101" pitchFamily="34" charset="-79"/>
              </a:rPr>
              <a:t>מאבק מתמיד</a:t>
            </a:r>
            <a:endParaRPr lang="en-US" altLang="en-US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cs typeface="Narkisim" panose="020E0502050101010101" pitchFamily="34" charset="-79"/>
            </a:endParaRPr>
          </a:p>
        </p:txBody>
      </p:sp>
      <p:pic>
        <p:nvPicPr>
          <p:cNvPr id="117764" name="Picture 1028" descr="שווי משקל בין אנטיאוקסידנטים ויצירת רדיקלים">
            <a:extLst>
              <a:ext uri="{FF2B5EF4-FFF2-40B4-BE49-F238E27FC236}">
                <a16:creationId xmlns:a16="http://schemas.microsoft.com/office/drawing/2014/main" id="{5793D664-4448-E917-A95C-D685F67890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1425" y="1349375"/>
            <a:ext cx="7037388" cy="526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1026">
            <a:extLst>
              <a:ext uri="{FF2B5EF4-FFF2-40B4-BE49-F238E27FC236}">
                <a16:creationId xmlns:a16="http://schemas.microsoft.com/office/drawing/2014/main" id="{7DCC6F70-9F1E-134E-D2BA-3686C23742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35921" dir="2700000" algn="ctr" rotWithShape="0">
              <a:srgbClr val="800000"/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sz="36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Narkisim" panose="020E0502050101010101" pitchFamily="34" charset="-79"/>
              </a:rPr>
              <a:t>גורמים המשפיעים על מערך ההגנה האנדוגני</a:t>
            </a:r>
            <a:endParaRPr lang="en-US" altLang="en-US" sz="36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cs typeface="Narkisim" panose="020E0502050101010101" pitchFamily="34" charset="-79"/>
            </a:endParaRPr>
          </a:p>
        </p:txBody>
      </p:sp>
      <p:sp>
        <p:nvSpPr>
          <p:cNvPr id="116739" name="Rectangle 1027">
            <a:extLst>
              <a:ext uri="{FF2B5EF4-FFF2-40B4-BE49-F238E27FC236}">
                <a16:creationId xmlns:a16="http://schemas.microsoft.com/office/drawing/2014/main" id="{998FFB95-33C4-D5D0-FD20-E848396DF9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2027238"/>
            <a:ext cx="8229600" cy="2819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he-IL" altLang="en-US" b="1">
                <a:solidFill>
                  <a:srgbClr val="800000"/>
                </a:solidFill>
                <a:cs typeface="Narkisim" panose="020E0502050101010101" pitchFamily="34" charset="-79"/>
              </a:rPr>
              <a:t>גנטיקה</a:t>
            </a:r>
            <a:r>
              <a:rPr lang="he-IL" altLang="en-US" b="1">
                <a:solidFill>
                  <a:srgbClr val="000099"/>
                </a:solidFill>
                <a:cs typeface="Narkisim" panose="020E0502050101010101" pitchFamily="34" charset="-79"/>
              </a:rPr>
              <a:t> – הבדלים אינדיבידואלים בייצור וברמות האנזימים</a:t>
            </a:r>
          </a:p>
          <a:p>
            <a:r>
              <a:rPr lang="he-IL" altLang="en-US" b="1">
                <a:solidFill>
                  <a:srgbClr val="800000"/>
                </a:solidFill>
                <a:cs typeface="Narkisim" panose="020E0502050101010101" pitchFamily="34" charset="-79"/>
              </a:rPr>
              <a:t>תזונה</a:t>
            </a:r>
            <a:r>
              <a:rPr lang="he-IL" altLang="en-US" b="1">
                <a:solidFill>
                  <a:srgbClr val="000099"/>
                </a:solidFill>
                <a:cs typeface="Narkisim" panose="020E0502050101010101" pitchFamily="34" charset="-79"/>
              </a:rPr>
              <a:t> – חשיבות מיוחדת ליסודות קורט כגון סלניום</a:t>
            </a:r>
          </a:p>
          <a:p>
            <a:r>
              <a:rPr lang="he-IL" altLang="en-US" b="1">
                <a:solidFill>
                  <a:srgbClr val="800000"/>
                </a:solidFill>
                <a:cs typeface="Narkisim" panose="020E0502050101010101" pitchFamily="34" charset="-79"/>
              </a:rPr>
              <a:t>תרופות וגורמים סביבתיים</a:t>
            </a:r>
            <a:r>
              <a:rPr lang="he-IL" altLang="en-US" b="1">
                <a:solidFill>
                  <a:srgbClr val="000099"/>
                </a:solidFill>
                <a:cs typeface="Narkisim" panose="020E0502050101010101" pitchFamily="34" charset="-79"/>
              </a:rPr>
              <a:t> - משפיעים על רמת הרדיקלים החופשיים</a:t>
            </a:r>
            <a:endParaRPr lang="en-US" altLang="en-US" b="1">
              <a:solidFill>
                <a:srgbClr val="000099"/>
              </a:solidFill>
              <a:cs typeface="Narkisim" panose="020E0502050101010101" pitchFamily="34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6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6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16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9" grpId="0" build="p"/>
    </p:bldLst>
  </p:timing>
</p:sld>
</file>

<file path=ppt/theme/theme1.xml><?xml version="1.0" encoding="utf-8"?>
<a:theme xmlns:a="http://schemas.openxmlformats.org/drawingml/2006/main" name="עיצוב ברירת מחדל">
  <a:themeElements>
    <a:clrScheme name="עיצוב ברירת מחדל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עיצוב ברירת מחדל">
      <a:majorFont>
        <a:latin typeface="Arial"/>
        <a:ea typeface=""/>
        <a:cs typeface="Times New Roman (Hebrew)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עיצוב ברירת מחדל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560</TotalTime>
  <Words>702</Words>
  <Application>Microsoft Office PowerPoint</Application>
  <PresentationFormat>‫הצגה על המסך (4:3)</PresentationFormat>
  <Paragraphs>205</Paragraphs>
  <Slides>18</Slides>
  <Notes>0</Notes>
  <HiddenSlides>0</HiddenSlides>
  <MMClips>0</MMClips>
  <ScaleCrop>false</ScaleCrop>
  <HeadingPairs>
    <vt:vector size="8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שרתי OLE מוטבעים</vt:lpstr>
      </vt:variant>
      <vt:variant>
        <vt:i4>1</vt:i4>
      </vt:variant>
      <vt:variant>
        <vt:lpstr>כותרות שקופיות</vt:lpstr>
      </vt:variant>
      <vt:variant>
        <vt:i4>18</vt:i4>
      </vt:variant>
    </vt:vector>
  </HeadingPairs>
  <TitlesOfParts>
    <vt:vector size="25" baseType="lpstr">
      <vt:lpstr>Arial</vt:lpstr>
      <vt:lpstr>Times New Roman (Hebrew)</vt:lpstr>
      <vt:lpstr>Narkisim</vt:lpstr>
      <vt:lpstr>Symbol</vt:lpstr>
      <vt:lpstr>Times New Roman</vt:lpstr>
      <vt:lpstr>עיצוב ברירת מחדל</vt:lpstr>
      <vt:lpstr>ChemWindow Document</vt:lpstr>
      <vt:lpstr>אנטיאוקסידנטים</vt:lpstr>
      <vt:lpstr>החמצן מקור הבעיה </vt:lpstr>
      <vt:lpstr>קבלת תוצרי החמצן הפעילים</vt:lpstr>
      <vt:lpstr>סכנות</vt:lpstr>
      <vt:lpstr>דוגמא לתגובת שרשרת של רדיקלים</vt:lpstr>
      <vt:lpstr>הגנה בפני רדיקלים חופשיים</vt:lpstr>
      <vt:lpstr>מערכת הגנה מפני הרדיקלים החופשיים</vt:lpstr>
      <vt:lpstr>מאבק מתמיד</vt:lpstr>
      <vt:lpstr>גורמים המשפיעים על מערך ההגנה האנדוגני</vt:lpstr>
      <vt:lpstr>ויטמין C חומצה אסקורבית</vt:lpstr>
      <vt:lpstr>היכן החומצה?</vt:lpstr>
      <vt:lpstr>חומצה אסקורבית כמחזרת</vt:lpstr>
      <vt:lpstr>חומצה אסקורבית מגיבה עם רדיקלים</vt:lpstr>
      <vt:lpstr>ויטמין E</vt:lpstr>
      <vt:lpstr>ויטמין C וויטמין E עובדים כקו-אנטיאוקסידנטים</vt:lpstr>
      <vt:lpstr>C and E as Co-Antioxidants (1)</vt:lpstr>
      <vt:lpstr>C and E as Co-Antioxidants (2)</vt:lpstr>
      <vt:lpstr>דוגמה להגנה ע"י אנטיאוקסידנטים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Shelly Livne</cp:lastModifiedBy>
  <cp:revision>25</cp:revision>
  <dcterms:created xsi:type="dcterms:W3CDTF">2005-07-02T06:19:20Z</dcterms:created>
  <dcterms:modified xsi:type="dcterms:W3CDTF">2025-07-29T11:31:10Z</dcterms:modified>
</cp:coreProperties>
</file>