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9" r:id="rId1"/>
  </p:sldMasterIdLst>
  <p:notesMasterIdLst>
    <p:notesMasterId r:id="rId42"/>
  </p:notesMasterIdLst>
  <p:sldIdLst>
    <p:sldId id="256" r:id="rId2"/>
    <p:sldId id="322" r:id="rId3"/>
    <p:sldId id="314" r:id="rId4"/>
    <p:sldId id="315" r:id="rId5"/>
    <p:sldId id="295" r:id="rId6"/>
    <p:sldId id="296" r:id="rId7"/>
    <p:sldId id="259" r:id="rId8"/>
    <p:sldId id="260" r:id="rId9"/>
    <p:sldId id="261" r:id="rId10"/>
    <p:sldId id="297" r:id="rId11"/>
    <p:sldId id="326" r:id="rId12"/>
    <p:sldId id="291" r:id="rId13"/>
    <p:sldId id="289" r:id="rId14"/>
    <p:sldId id="290" r:id="rId15"/>
    <p:sldId id="292" r:id="rId16"/>
    <p:sldId id="293" r:id="rId17"/>
    <p:sldId id="262" r:id="rId18"/>
    <p:sldId id="311" r:id="rId19"/>
    <p:sldId id="323" r:id="rId20"/>
    <p:sldId id="324" r:id="rId21"/>
    <p:sldId id="325" r:id="rId22"/>
    <p:sldId id="288" r:id="rId23"/>
    <p:sldId id="278" r:id="rId24"/>
    <p:sldId id="269" r:id="rId25"/>
    <p:sldId id="313" r:id="rId26"/>
    <p:sldId id="317" r:id="rId27"/>
    <p:sldId id="318" r:id="rId28"/>
    <p:sldId id="319" r:id="rId29"/>
    <p:sldId id="279" r:id="rId30"/>
    <p:sldId id="280" r:id="rId31"/>
    <p:sldId id="281" r:id="rId32"/>
    <p:sldId id="282" r:id="rId33"/>
    <p:sldId id="285" r:id="rId34"/>
    <p:sldId id="283" r:id="rId35"/>
    <p:sldId id="284" r:id="rId36"/>
    <p:sldId id="328" r:id="rId37"/>
    <p:sldId id="329" r:id="rId38"/>
    <p:sldId id="330" r:id="rId39"/>
    <p:sldId id="312" r:id="rId40"/>
    <p:sldId id="321" r:id="rId41"/>
  </p:sldIdLst>
  <p:sldSz cx="9144000" cy="6858000" type="screen4x3"/>
  <p:notesSz cx="7086600" cy="10210800"/>
  <p:defaultTextStyle>
    <a:defPPr>
      <a:defRPr lang="he-IL"/>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16">
          <p15:clr>
            <a:srgbClr val="A4A3A4"/>
          </p15:clr>
        </p15:guide>
        <p15:guide id="2" pos="22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D5C"/>
    <a:srgbClr val="009999"/>
    <a:srgbClr val="66FFFF"/>
    <a:srgbClr val="99FF33"/>
    <a:srgbClr val="FFFF00"/>
    <a:srgbClr val="990033"/>
    <a:srgbClr val="CC0000"/>
    <a:srgbClr val="FEC42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051" autoAdjust="0"/>
    <p:restoredTop sz="91790" autoAdjust="0"/>
  </p:normalViewPr>
  <p:slideViewPr>
    <p:cSldViewPr>
      <p:cViewPr varScale="1">
        <p:scale>
          <a:sx n="74" d="100"/>
          <a:sy n="74" d="100"/>
        </p:scale>
        <p:origin x="768"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044" y="-90"/>
      </p:cViewPr>
      <p:guideLst>
        <p:guide orient="horz" pos="3216"/>
        <p:guide pos="22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33321A5-3D88-E3CD-17B5-707316843B11}"/>
              </a:ext>
            </a:extLst>
          </p:cNvPr>
          <p:cNvSpPr>
            <a:spLocks noGrp="1" noChangeArrowheads="1"/>
          </p:cNvSpPr>
          <p:nvPr>
            <p:ph type="hdr" sz="quarter"/>
          </p:nvPr>
        </p:nvSpPr>
        <p:spPr bwMode="auto">
          <a:xfrm>
            <a:off x="4016375" y="0"/>
            <a:ext cx="307022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7" tIns="49419" rIns="98837" bIns="49419" numCol="1" anchor="t" anchorCtr="0" compatLnSpc="1">
            <a:prstTxWarp prst="textNoShape">
              <a:avLst/>
            </a:prstTxWarp>
          </a:bodyPr>
          <a:lstStyle>
            <a:lvl1pPr algn="r" defTabSz="989013" rtl="1">
              <a:defRPr sz="1300"/>
            </a:lvl1pPr>
          </a:lstStyle>
          <a:p>
            <a:endParaRPr lang="en-US" altLang="en-US"/>
          </a:p>
        </p:txBody>
      </p:sp>
      <p:sp>
        <p:nvSpPr>
          <p:cNvPr id="11267" name="Rectangle 3">
            <a:extLst>
              <a:ext uri="{FF2B5EF4-FFF2-40B4-BE49-F238E27FC236}">
                <a16:creationId xmlns:a16="http://schemas.microsoft.com/office/drawing/2014/main" id="{BF77C664-3EE6-348F-6D6C-D9E5E96B176E}"/>
              </a:ext>
            </a:extLst>
          </p:cNvPr>
          <p:cNvSpPr>
            <a:spLocks noGrp="1" noChangeArrowheads="1"/>
          </p:cNvSpPr>
          <p:nvPr>
            <p:ph type="dt" idx="1"/>
          </p:nvPr>
        </p:nvSpPr>
        <p:spPr bwMode="auto">
          <a:xfrm>
            <a:off x="1588" y="0"/>
            <a:ext cx="307022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7" tIns="49419" rIns="98837" bIns="49419" numCol="1" anchor="t" anchorCtr="0" compatLnSpc="1">
            <a:prstTxWarp prst="textNoShape">
              <a:avLst/>
            </a:prstTxWarp>
          </a:bodyPr>
          <a:lstStyle>
            <a:lvl1pPr defTabSz="989013" rtl="1">
              <a:defRPr sz="1300"/>
            </a:lvl1pPr>
          </a:lstStyle>
          <a:p>
            <a:endParaRPr lang="en-US" altLang="en-US"/>
          </a:p>
        </p:txBody>
      </p:sp>
      <p:sp>
        <p:nvSpPr>
          <p:cNvPr id="11268" name="Rectangle 4">
            <a:extLst>
              <a:ext uri="{FF2B5EF4-FFF2-40B4-BE49-F238E27FC236}">
                <a16:creationId xmlns:a16="http://schemas.microsoft.com/office/drawing/2014/main" id="{CEE7CE10-F179-8598-B4C3-FAD5A1CF4CBC}"/>
              </a:ext>
            </a:extLst>
          </p:cNvPr>
          <p:cNvSpPr>
            <a:spLocks noRot="1" noChangeArrowheads="1" noTextEdit="1"/>
          </p:cNvSpPr>
          <p:nvPr>
            <p:ph type="sldImg" idx="2"/>
          </p:nvPr>
        </p:nvSpPr>
        <p:spPr bwMode="auto">
          <a:xfrm>
            <a:off x="990600" y="765175"/>
            <a:ext cx="5105400" cy="38290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a:extLst>
              <a:ext uri="{FF2B5EF4-FFF2-40B4-BE49-F238E27FC236}">
                <a16:creationId xmlns:a16="http://schemas.microsoft.com/office/drawing/2014/main" id="{CB7B55A6-27B3-EA50-981C-1B75D6A20CD4}"/>
              </a:ext>
            </a:extLst>
          </p:cNvPr>
          <p:cNvSpPr>
            <a:spLocks noGrp="1" noChangeArrowheads="1"/>
          </p:cNvSpPr>
          <p:nvPr>
            <p:ph type="body" sz="quarter" idx="3"/>
          </p:nvPr>
        </p:nvSpPr>
        <p:spPr bwMode="auto">
          <a:xfrm>
            <a:off x="708025" y="4849813"/>
            <a:ext cx="5670550" cy="4595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7" tIns="49419" rIns="98837" bIns="4941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270" name="Rectangle 6">
            <a:extLst>
              <a:ext uri="{FF2B5EF4-FFF2-40B4-BE49-F238E27FC236}">
                <a16:creationId xmlns:a16="http://schemas.microsoft.com/office/drawing/2014/main" id="{D42BDBB6-B70B-7725-642D-DAA7218BFBE6}"/>
              </a:ext>
            </a:extLst>
          </p:cNvPr>
          <p:cNvSpPr>
            <a:spLocks noGrp="1" noChangeArrowheads="1"/>
          </p:cNvSpPr>
          <p:nvPr>
            <p:ph type="ftr" sz="quarter" idx="4"/>
          </p:nvPr>
        </p:nvSpPr>
        <p:spPr bwMode="auto">
          <a:xfrm>
            <a:off x="4016375" y="9698038"/>
            <a:ext cx="307022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7" tIns="49419" rIns="98837" bIns="49419" numCol="1" anchor="b" anchorCtr="0" compatLnSpc="1">
            <a:prstTxWarp prst="textNoShape">
              <a:avLst/>
            </a:prstTxWarp>
          </a:bodyPr>
          <a:lstStyle>
            <a:lvl1pPr algn="r" defTabSz="989013" rtl="1">
              <a:defRPr sz="1300"/>
            </a:lvl1pPr>
          </a:lstStyle>
          <a:p>
            <a:endParaRPr lang="en-US" altLang="en-US"/>
          </a:p>
        </p:txBody>
      </p:sp>
      <p:sp>
        <p:nvSpPr>
          <p:cNvPr id="11271" name="Rectangle 7">
            <a:extLst>
              <a:ext uri="{FF2B5EF4-FFF2-40B4-BE49-F238E27FC236}">
                <a16:creationId xmlns:a16="http://schemas.microsoft.com/office/drawing/2014/main" id="{FFD5C9ED-A11A-B773-04B8-2CDCF486E6D6}"/>
              </a:ext>
            </a:extLst>
          </p:cNvPr>
          <p:cNvSpPr>
            <a:spLocks noGrp="1" noChangeArrowheads="1"/>
          </p:cNvSpPr>
          <p:nvPr>
            <p:ph type="sldNum" sz="quarter" idx="5"/>
          </p:nvPr>
        </p:nvSpPr>
        <p:spPr bwMode="auto">
          <a:xfrm>
            <a:off x="1588" y="9698038"/>
            <a:ext cx="307022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8837" tIns="49419" rIns="98837" bIns="49419" numCol="1" anchor="b" anchorCtr="0" compatLnSpc="1">
            <a:prstTxWarp prst="textNoShape">
              <a:avLst/>
            </a:prstTxWarp>
          </a:bodyPr>
          <a:lstStyle>
            <a:lvl1pPr defTabSz="989013" rtl="1">
              <a:defRPr sz="1300"/>
            </a:lvl1pPr>
          </a:lstStyle>
          <a:p>
            <a:fld id="{CF1EE116-2C63-4ECA-BDFA-F24FEB7BC6FE}" type="slidenum">
              <a:rPr lang="he-IL" altLang="en-US"/>
              <a:pPr/>
              <a:t>‹#›</a:t>
            </a:fld>
            <a:endParaRPr lang="en-US" altLang="en-US"/>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r" rtl="1"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86809C-DA40-8CA8-5C98-ECAC0F122E4B}"/>
              </a:ext>
            </a:extLst>
          </p:cNvPr>
          <p:cNvSpPr>
            <a:spLocks noGrp="1" noChangeArrowheads="1"/>
          </p:cNvSpPr>
          <p:nvPr>
            <p:ph type="sldNum" sz="quarter" idx="5"/>
          </p:nvPr>
        </p:nvSpPr>
        <p:spPr>
          <a:ln/>
        </p:spPr>
        <p:txBody>
          <a:bodyPr/>
          <a:lstStyle/>
          <a:p>
            <a:fld id="{88C3C61A-ABD7-4F38-A94D-DFFD32F16765}" type="slidenum">
              <a:rPr lang="he-IL" altLang="en-US"/>
              <a:pPr/>
              <a:t>9</a:t>
            </a:fld>
            <a:endParaRPr lang="en-US" altLang="en-US"/>
          </a:p>
        </p:txBody>
      </p:sp>
      <p:sp>
        <p:nvSpPr>
          <p:cNvPr id="12290" name="Rectangle 2">
            <a:extLst>
              <a:ext uri="{FF2B5EF4-FFF2-40B4-BE49-F238E27FC236}">
                <a16:creationId xmlns:a16="http://schemas.microsoft.com/office/drawing/2014/main" id="{C071E0E1-2842-6804-4335-604698945C23}"/>
              </a:ext>
            </a:extLst>
          </p:cNvPr>
          <p:cNvSpPr>
            <a:spLocks noRot="1" noChangeArrowheads="1" noTextEdit="1"/>
          </p:cNvSpPr>
          <p:nvPr>
            <p:ph type="sldImg"/>
          </p:nvPr>
        </p:nvSpPr>
        <p:spPr>
          <a:ln/>
        </p:spPr>
      </p:sp>
      <p:sp>
        <p:nvSpPr>
          <p:cNvPr id="12291" name="Rectangle 3">
            <a:extLst>
              <a:ext uri="{FF2B5EF4-FFF2-40B4-BE49-F238E27FC236}">
                <a16:creationId xmlns:a16="http://schemas.microsoft.com/office/drawing/2014/main" id="{4E7F8F5F-A6F9-A41A-A664-A2F0ED2ED5C5}"/>
              </a:ext>
            </a:extLst>
          </p:cNvPr>
          <p:cNvSpPr>
            <a:spLocks noGrp="1" noChangeArrowheads="1"/>
          </p:cNvSpPr>
          <p:nvPr>
            <p:ph type="body" idx="1"/>
          </p:nvPr>
        </p:nvSpPr>
        <p:spPr/>
        <p:txBody>
          <a:bodyPr/>
          <a:lstStyle/>
          <a:p>
            <a:r>
              <a:rPr lang="he-IL" altLang="en-US"/>
              <a:t>ניתן לבקש מהתלמידים להפריך את הטענה תוך ביסוס מדעי</a:t>
            </a:r>
          </a:p>
          <a:p>
            <a:r>
              <a:rPr lang="he-IL" altLang="en-US"/>
              <a:t>לאחר מכן לבקש מהתלמידים לנסח מגבלות לטענה .</a:t>
            </a: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0898" name="Freeform 2">
            <a:extLst>
              <a:ext uri="{FF2B5EF4-FFF2-40B4-BE49-F238E27FC236}">
                <a16:creationId xmlns:a16="http://schemas.microsoft.com/office/drawing/2014/main" id="{EE6805E2-66A2-8158-9894-0101AE5CEE80}"/>
              </a:ext>
            </a:extLst>
          </p:cNvPr>
          <p:cNvSpPr>
            <a:spLocks/>
          </p:cNvSpPr>
          <p:nvPr/>
        </p:nvSpPr>
        <p:spPr bwMode="auto">
          <a:xfrm>
            <a:off x="-33338" y="-33338"/>
            <a:ext cx="9577388" cy="6818313"/>
          </a:xfrm>
          <a:custGeom>
            <a:avLst/>
            <a:gdLst>
              <a:gd name="T0" fmla="*/ 5 w 6033"/>
              <a:gd name="T1" fmla="*/ 0 h 4295"/>
              <a:gd name="T2" fmla="*/ 5802 w 6033"/>
              <a:gd name="T3" fmla="*/ 14 h 4295"/>
              <a:gd name="T4" fmla="*/ 5802 w 6033"/>
              <a:gd name="T5" fmla="*/ 3905 h 4295"/>
              <a:gd name="T6" fmla="*/ 5066 w 6033"/>
              <a:gd name="T7" fmla="*/ 2352 h 4295"/>
              <a:gd name="T8" fmla="*/ 0 w 6033"/>
              <a:gd name="T9" fmla="*/ 3106 h 4295"/>
              <a:gd name="T10" fmla="*/ 5 w 6033"/>
              <a:gd name="T11" fmla="*/ 0 h 4295"/>
            </a:gdLst>
            <a:ahLst/>
            <a:cxnLst>
              <a:cxn ang="0">
                <a:pos x="T0" y="T1"/>
              </a:cxn>
              <a:cxn ang="0">
                <a:pos x="T2" y="T3"/>
              </a:cxn>
              <a:cxn ang="0">
                <a:pos x="T4" y="T5"/>
              </a:cxn>
              <a:cxn ang="0">
                <a:pos x="T6" y="T7"/>
              </a:cxn>
              <a:cxn ang="0">
                <a:pos x="T8" y="T9"/>
              </a:cxn>
              <a:cxn ang="0">
                <a:pos x="T10" y="T11"/>
              </a:cxn>
            </a:cxnLst>
            <a:rect l="0" t="0" r="r" b="b"/>
            <a:pathLst>
              <a:path w="6033" h="4295">
                <a:moveTo>
                  <a:pt x="5" y="0"/>
                </a:moveTo>
                <a:lnTo>
                  <a:pt x="5802" y="14"/>
                </a:lnTo>
                <a:lnTo>
                  <a:pt x="5802" y="3905"/>
                </a:lnTo>
                <a:cubicBezTo>
                  <a:pt x="5679" y="4295"/>
                  <a:pt x="6033" y="2484"/>
                  <a:pt x="5066" y="2352"/>
                </a:cubicBezTo>
                <a:cubicBezTo>
                  <a:pt x="4099" y="2221"/>
                  <a:pt x="843" y="3497"/>
                  <a:pt x="0" y="3106"/>
                </a:cubicBezTo>
                <a:lnTo>
                  <a:pt x="5" y="0"/>
                </a:lnTo>
                <a:close/>
              </a:path>
            </a:pathLst>
          </a:custGeom>
          <a:solidFill>
            <a:schemeClr val="accent1"/>
          </a:solidFill>
          <a:ln w="9525">
            <a:solidFill>
              <a:schemeClr val="accent1"/>
            </a:solidFill>
            <a:round/>
            <a:headEnd/>
            <a:tailEnd/>
          </a:ln>
          <a:effectLst>
            <a:outerShdw dist="88900" dir="5400000" algn="ctr" rotWithShape="0">
              <a:schemeClr val="bg2"/>
            </a:outerShdw>
          </a:effectLst>
        </p:spPr>
        <p:txBody>
          <a:bodyPr/>
          <a:lstStyle/>
          <a:p>
            <a:endParaRPr lang="en-US"/>
          </a:p>
        </p:txBody>
      </p:sp>
      <p:sp>
        <p:nvSpPr>
          <p:cNvPr id="80899" name="Rectangle 3">
            <a:extLst>
              <a:ext uri="{FF2B5EF4-FFF2-40B4-BE49-F238E27FC236}">
                <a16:creationId xmlns:a16="http://schemas.microsoft.com/office/drawing/2014/main" id="{155CC66E-CF08-DCD6-3221-44C61010CD33}"/>
              </a:ext>
            </a:extLst>
          </p:cNvPr>
          <p:cNvSpPr>
            <a:spLocks noGrp="1" noChangeArrowheads="1"/>
          </p:cNvSpPr>
          <p:nvPr>
            <p:ph type="ctrTitle"/>
          </p:nvPr>
        </p:nvSpPr>
        <p:spPr>
          <a:xfrm>
            <a:off x="3059113" y="476250"/>
            <a:ext cx="5580062" cy="1655763"/>
          </a:xfrm>
        </p:spPr>
        <p:txBody>
          <a:bodyPr/>
          <a:lstStyle>
            <a:lvl1pPr>
              <a:defRPr/>
            </a:lvl1pPr>
          </a:lstStyle>
          <a:p>
            <a:pPr lvl="0"/>
            <a:r>
              <a:rPr lang="en-US" altLang="en-US" noProof="0"/>
              <a:t>Click to edit Master title style</a:t>
            </a:r>
          </a:p>
        </p:txBody>
      </p:sp>
      <p:sp>
        <p:nvSpPr>
          <p:cNvPr id="80900" name="Rectangle 4">
            <a:extLst>
              <a:ext uri="{FF2B5EF4-FFF2-40B4-BE49-F238E27FC236}">
                <a16:creationId xmlns:a16="http://schemas.microsoft.com/office/drawing/2014/main" id="{A65D449D-E557-9CE4-B822-70B7EE5AA839}"/>
              </a:ext>
            </a:extLst>
          </p:cNvPr>
          <p:cNvSpPr>
            <a:spLocks noGrp="1" noChangeArrowheads="1"/>
          </p:cNvSpPr>
          <p:nvPr>
            <p:ph type="subTitle" idx="1"/>
          </p:nvPr>
        </p:nvSpPr>
        <p:spPr>
          <a:xfrm>
            <a:off x="4500563" y="4689475"/>
            <a:ext cx="4319587" cy="135572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0" indent="0">
              <a:buFontTx/>
              <a:buNone/>
              <a:defRPr sz="2000"/>
            </a:lvl1pPr>
          </a:lstStyle>
          <a:p>
            <a:pPr lvl="0"/>
            <a:r>
              <a:rPr lang="en-US" altLang="en-US" noProof="0"/>
              <a:t>Click to edit Master subtitle style</a:t>
            </a:r>
          </a:p>
        </p:txBody>
      </p:sp>
      <p:sp>
        <p:nvSpPr>
          <p:cNvPr id="80901" name="Rectangle 5">
            <a:extLst>
              <a:ext uri="{FF2B5EF4-FFF2-40B4-BE49-F238E27FC236}">
                <a16:creationId xmlns:a16="http://schemas.microsoft.com/office/drawing/2014/main" id="{29322254-5945-08D1-2218-FF6A5860D76C}"/>
              </a:ext>
            </a:extLst>
          </p:cNvPr>
          <p:cNvSpPr>
            <a:spLocks noGrp="1" noChangeArrowheads="1"/>
          </p:cNvSpPr>
          <p:nvPr>
            <p:ph type="dt" sz="half" idx="2"/>
          </p:nvPr>
        </p:nvSpPr>
        <p:spPr>
          <a:xfrm>
            <a:off x="457200" y="6605588"/>
            <a:ext cx="2133600" cy="279400"/>
          </a:xfrm>
        </p:spPr>
        <p:txBody>
          <a:bodyPr/>
          <a:lstStyle>
            <a:lvl1pPr>
              <a:defRPr/>
            </a:lvl1pPr>
          </a:lstStyle>
          <a:p>
            <a:endParaRPr lang="en-US" altLang="en-US"/>
          </a:p>
        </p:txBody>
      </p:sp>
      <p:sp>
        <p:nvSpPr>
          <p:cNvPr id="80902" name="Rectangle 6">
            <a:extLst>
              <a:ext uri="{FF2B5EF4-FFF2-40B4-BE49-F238E27FC236}">
                <a16:creationId xmlns:a16="http://schemas.microsoft.com/office/drawing/2014/main" id="{C98B3143-58F9-5CED-7EB1-3E3BBD2237AA}"/>
              </a:ext>
            </a:extLst>
          </p:cNvPr>
          <p:cNvSpPr>
            <a:spLocks noGrp="1" noChangeArrowheads="1"/>
          </p:cNvSpPr>
          <p:nvPr>
            <p:ph type="ftr" sz="quarter" idx="3"/>
          </p:nvPr>
        </p:nvSpPr>
        <p:spPr bwMode="auto">
          <a:xfrm>
            <a:off x="3124200" y="6605588"/>
            <a:ext cx="2895600" cy="2794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80903" name="Rectangle 7">
            <a:extLst>
              <a:ext uri="{FF2B5EF4-FFF2-40B4-BE49-F238E27FC236}">
                <a16:creationId xmlns:a16="http://schemas.microsoft.com/office/drawing/2014/main" id="{D9ACD3B7-584E-EEC9-506D-8773057CA82B}"/>
              </a:ext>
            </a:extLst>
          </p:cNvPr>
          <p:cNvSpPr>
            <a:spLocks noGrp="1" noChangeArrowheads="1"/>
          </p:cNvSpPr>
          <p:nvPr>
            <p:ph type="sldNum" sz="quarter" idx="4"/>
          </p:nvPr>
        </p:nvSpPr>
        <p:spPr>
          <a:xfrm>
            <a:off x="6877050" y="6605588"/>
            <a:ext cx="2133600" cy="279400"/>
          </a:xfrm>
        </p:spPr>
        <p:txBody>
          <a:bodyPr/>
          <a:lstStyle>
            <a:lvl1pPr>
              <a:defRPr/>
            </a:lvl1pPr>
          </a:lstStyle>
          <a:p>
            <a:fld id="{E4C5E759-C07A-4530-AA5E-3E01B5F26FC6}" type="slidenum">
              <a:rPr lang="he-IL" altLang="en-US"/>
              <a:pPr/>
              <a:t>‹#›</a:t>
            </a:fld>
            <a:endParaRPr lang="en-US" altLang="en-US"/>
          </a:p>
        </p:txBody>
      </p:sp>
      <p:grpSp>
        <p:nvGrpSpPr>
          <p:cNvPr id="80904" name="Group 8">
            <a:extLst>
              <a:ext uri="{FF2B5EF4-FFF2-40B4-BE49-F238E27FC236}">
                <a16:creationId xmlns:a16="http://schemas.microsoft.com/office/drawing/2014/main" id="{25CDFFB1-73C9-5D9A-C145-1D537970ED3E}"/>
              </a:ext>
            </a:extLst>
          </p:cNvPr>
          <p:cNvGrpSpPr>
            <a:grpSpLocks/>
          </p:cNvGrpSpPr>
          <p:nvPr/>
        </p:nvGrpSpPr>
        <p:grpSpPr bwMode="auto">
          <a:xfrm>
            <a:off x="0" y="1557338"/>
            <a:ext cx="2846388" cy="3313112"/>
            <a:chOff x="3107" y="1003"/>
            <a:chExt cx="2495" cy="2903"/>
          </a:xfrm>
        </p:grpSpPr>
        <p:grpSp>
          <p:nvGrpSpPr>
            <p:cNvPr id="80905" name="Group 9">
              <a:extLst>
                <a:ext uri="{FF2B5EF4-FFF2-40B4-BE49-F238E27FC236}">
                  <a16:creationId xmlns:a16="http://schemas.microsoft.com/office/drawing/2014/main" id="{5D5EA30F-BCFE-4060-CF2C-D27E2B52253A}"/>
                </a:ext>
              </a:extLst>
            </p:cNvPr>
            <p:cNvGrpSpPr>
              <a:grpSpLocks/>
            </p:cNvGrpSpPr>
            <p:nvPr userDrawn="1"/>
          </p:nvGrpSpPr>
          <p:grpSpPr bwMode="auto">
            <a:xfrm>
              <a:off x="3107" y="2001"/>
              <a:ext cx="1905" cy="1905"/>
              <a:chOff x="1655" y="3067"/>
              <a:chExt cx="975" cy="975"/>
            </a:xfrm>
          </p:grpSpPr>
          <p:sp>
            <p:nvSpPr>
              <p:cNvPr id="80906" name="AutoShape 10">
                <a:extLst>
                  <a:ext uri="{FF2B5EF4-FFF2-40B4-BE49-F238E27FC236}">
                    <a16:creationId xmlns:a16="http://schemas.microsoft.com/office/drawing/2014/main" id="{BCE29A45-CD32-2F58-E160-7121F8F764D5}"/>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a:noFill/>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80907" name="AutoShape 11">
                <a:extLst>
                  <a:ext uri="{FF2B5EF4-FFF2-40B4-BE49-F238E27FC236}">
                    <a16:creationId xmlns:a16="http://schemas.microsoft.com/office/drawing/2014/main" id="{B6D4C472-1A5B-2BDC-15E8-BA0A63723370}"/>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a:noFill/>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grpSp>
        <p:grpSp>
          <p:nvGrpSpPr>
            <p:cNvPr id="80908" name="Group 12">
              <a:extLst>
                <a:ext uri="{FF2B5EF4-FFF2-40B4-BE49-F238E27FC236}">
                  <a16:creationId xmlns:a16="http://schemas.microsoft.com/office/drawing/2014/main" id="{12F2C3FE-A58A-BBF9-5084-FDC6DBE5254D}"/>
                </a:ext>
              </a:extLst>
            </p:cNvPr>
            <p:cNvGrpSpPr>
              <a:grpSpLocks/>
            </p:cNvGrpSpPr>
            <p:nvPr userDrawn="1"/>
          </p:nvGrpSpPr>
          <p:grpSpPr bwMode="auto">
            <a:xfrm>
              <a:off x="4921" y="2228"/>
              <a:ext cx="567" cy="567"/>
              <a:chOff x="1655" y="3067"/>
              <a:chExt cx="975" cy="975"/>
            </a:xfrm>
          </p:grpSpPr>
          <p:sp>
            <p:nvSpPr>
              <p:cNvPr id="80909" name="AutoShape 13">
                <a:extLst>
                  <a:ext uri="{FF2B5EF4-FFF2-40B4-BE49-F238E27FC236}">
                    <a16:creationId xmlns:a16="http://schemas.microsoft.com/office/drawing/2014/main" id="{3FFF940D-696F-6243-F303-D44AF01C5D90}"/>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a:noFill/>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80910" name="AutoShape 14">
                <a:extLst>
                  <a:ext uri="{FF2B5EF4-FFF2-40B4-BE49-F238E27FC236}">
                    <a16:creationId xmlns:a16="http://schemas.microsoft.com/office/drawing/2014/main" id="{DE313510-2103-F6DF-2145-6FEFA6DE6682}"/>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a:noFill/>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grpSp>
        <p:grpSp>
          <p:nvGrpSpPr>
            <p:cNvPr id="80911" name="Group 15">
              <a:extLst>
                <a:ext uri="{FF2B5EF4-FFF2-40B4-BE49-F238E27FC236}">
                  <a16:creationId xmlns:a16="http://schemas.microsoft.com/office/drawing/2014/main" id="{679EED1E-F4D2-E8CE-5A6B-CE66A3F4C094}"/>
                </a:ext>
              </a:extLst>
            </p:cNvPr>
            <p:cNvGrpSpPr>
              <a:grpSpLocks/>
            </p:cNvGrpSpPr>
            <p:nvPr userDrawn="1"/>
          </p:nvGrpSpPr>
          <p:grpSpPr bwMode="auto">
            <a:xfrm>
              <a:off x="4309" y="1003"/>
              <a:ext cx="1293" cy="1293"/>
              <a:chOff x="1655" y="3067"/>
              <a:chExt cx="975" cy="975"/>
            </a:xfrm>
          </p:grpSpPr>
          <p:sp>
            <p:nvSpPr>
              <p:cNvPr id="80912" name="AutoShape 16">
                <a:extLst>
                  <a:ext uri="{FF2B5EF4-FFF2-40B4-BE49-F238E27FC236}">
                    <a16:creationId xmlns:a16="http://schemas.microsoft.com/office/drawing/2014/main" id="{1B288BD2-B92B-38DE-31BE-FB4EAD59F383}"/>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a:noFill/>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80913" name="AutoShape 17">
                <a:extLst>
                  <a:ext uri="{FF2B5EF4-FFF2-40B4-BE49-F238E27FC236}">
                    <a16:creationId xmlns:a16="http://schemas.microsoft.com/office/drawing/2014/main" id="{CA1A24A8-71B3-BFEA-D912-B588B34A1CE5}"/>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accent1"/>
              </a:solidFill>
              <a:ln>
                <a:noFill/>
              </a:ln>
              <a:effectLst/>
              <a:scene3d>
                <a:camera prst="legacyPerspectiveFront">
                  <a:rot lat="1500000" lon="1500000" rev="0"/>
                </a:camera>
                <a:lightRig rig="legacyFlat1" dir="t"/>
              </a:scene3d>
              <a:sp3d extrusionH="100000" prstMaterial="legacyPlastic">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grpSp>
      </p:gr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06127-B32C-7AE5-2582-F745C3DC2F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ADD0DC-4AD3-D3B2-A74B-F009545F70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52D52-148F-3637-778F-C15807785CA8}"/>
              </a:ext>
            </a:extLst>
          </p:cNvPr>
          <p:cNvSpPr>
            <a:spLocks noGrp="1"/>
          </p:cNvSpPr>
          <p:nvPr>
            <p:ph type="dt" sz="half"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C8E9D7B-1E8A-7706-1BC4-2EB83B2B7B81}"/>
              </a:ext>
            </a:extLst>
          </p:cNvPr>
          <p:cNvSpPr>
            <a:spLocks noGrp="1"/>
          </p:cNvSpPr>
          <p:nvPr>
            <p:ph type="sldNum" sz="quarter" idx="11"/>
          </p:nvPr>
        </p:nvSpPr>
        <p:spPr/>
        <p:txBody>
          <a:bodyPr/>
          <a:lstStyle>
            <a:lvl1pPr>
              <a:defRPr/>
            </a:lvl1pPr>
          </a:lstStyle>
          <a:p>
            <a:fld id="{2742BAC6-0A1E-4E62-9E4B-DD43B571D10B}" type="slidenum">
              <a:rPr lang="he-IL" altLang="en-US"/>
              <a:pPr/>
              <a:t>‹#›</a:t>
            </a:fld>
            <a:endParaRPr lang="en-US" altLang="en-US"/>
          </a:p>
        </p:txBody>
      </p:sp>
    </p:spTree>
    <p:extLst>
      <p:ext uri="{BB962C8B-B14F-4D97-AF65-F5344CB8AC3E}">
        <p14:creationId xmlns:p14="http://schemas.microsoft.com/office/powerpoint/2010/main" val="1271202969"/>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A6E0A4-3E90-0706-5089-10B3414793A7}"/>
              </a:ext>
            </a:extLst>
          </p:cNvPr>
          <p:cNvSpPr>
            <a:spLocks noGrp="1"/>
          </p:cNvSpPr>
          <p:nvPr>
            <p:ph type="title" orient="vert"/>
          </p:nvPr>
        </p:nvSpPr>
        <p:spPr>
          <a:xfrm>
            <a:off x="6677025" y="188913"/>
            <a:ext cx="2071688" cy="543718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497D16B-DA91-2673-42B8-4B42F481B85C}"/>
              </a:ext>
            </a:extLst>
          </p:cNvPr>
          <p:cNvSpPr>
            <a:spLocks noGrp="1"/>
          </p:cNvSpPr>
          <p:nvPr>
            <p:ph type="body" orient="vert" idx="1"/>
          </p:nvPr>
        </p:nvSpPr>
        <p:spPr>
          <a:xfrm>
            <a:off x="457200" y="188913"/>
            <a:ext cx="6067425" cy="54371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4D3684-C59F-C3CB-327D-84CF00BF1807}"/>
              </a:ext>
            </a:extLst>
          </p:cNvPr>
          <p:cNvSpPr>
            <a:spLocks noGrp="1"/>
          </p:cNvSpPr>
          <p:nvPr>
            <p:ph type="dt" sz="half"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CAB9FF51-1383-0112-B4CC-6FF3D0BBC89D}"/>
              </a:ext>
            </a:extLst>
          </p:cNvPr>
          <p:cNvSpPr>
            <a:spLocks noGrp="1"/>
          </p:cNvSpPr>
          <p:nvPr>
            <p:ph type="sldNum" sz="quarter" idx="11"/>
          </p:nvPr>
        </p:nvSpPr>
        <p:spPr/>
        <p:txBody>
          <a:bodyPr/>
          <a:lstStyle>
            <a:lvl1pPr>
              <a:defRPr/>
            </a:lvl1pPr>
          </a:lstStyle>
          <a:p>
            <a:fld id="{5CB5BB16-1515-45E1-9F7E-6A32FF5EB3B7}" type="slidenum">
              <a:rPr lang="he-IL" altLang="en-US"/>
              <a:pPr/>
              <a:t>‹#›</a:t>
            </a:fld>
            <a:endParaRPr lang="en-US" altLang="en-US"/>
          </a:p>
        </p:txBody>
      </p:sp>
    </p:spTree>
    <p:extLst>
      <p:ext uri="{BB962C8B-B14F-4D97-AF65-F5344CB8AC3E}">
        <p14:creationId xmlns:p14="http://schemas.microsoft.com/office/powerpoint/2010/main" val="2132122318"/>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E7D08-4151-97B5-FC82-C15FFC6EB142}"/>
              </a:ext>
            </a:extLst>
          </p:cNvPr>
          <p:cNvSpPr>
            <a:spLocks noGrp="1"/>
          </p:cNvSpPr>
          <p:nvPr>
            <p:ph type="title"/>
          </p:nvPr>
        </p:nvSpPr>
        <p:spPr>
          <a:xfrm>
            <a:off x="457200" y="188913"/>
            <a:ext cx="8110538" cy="792162"/>
          </a:xfrm>
        </p:spPr>
        <p:txBody>
          <a:bodyPr/>
          <a:lstStyle/>
          <a:p>
            <a:r>
              <a:rPr lang="en-US"/>
              <a:t>Click to edit Master title style</a:t>
            </a:r>
          </a:p>
        </p:txBody>
      </p:sp>
      <p:sp>
        <p:nvSpPr>
          <p:cNvPr id="3" name="Table Placeholder 2">
            <a:extLst>
              <a:ext uri="{FF2B5EF4-FFF2-40B4-BE49-F238E27FC236}">
                <a16:creationId xmlns:a16="http://schemas.microsoft.com/office/drawing/2014/main" id="{2CE89BC9-1C77-3DE3-B035-081D884DC766}"/>
              </a:ext>
            </a:extLst>
          </p:cNvPr>
          <p:cNvSpPr>
            <a:spLocks noGrp="1"/>
          </p:cNvSpPr>
          <p:nvPr>
            <p:ph type="tbl" idx="1"/>
          </p:nvPr>
        </p:nvSpPr>
        <p:spPr>
          <a:xfrm>
            <a:off x="457200" y="1916113"/>
            <a:ext cx="8291513" cy="3709987"/>
          </a:xfrm>
        </p:spPr>
        <p:txBody>
          <a:bodyPr/>
          <a:lstStyle/>
          <a:p>
            <a:endParaRPr lang="en-US"/>
          </a:p>
        </p:txBody>
      </p:sp>
      <p:sp>
        <p:nvSpPr>
          <p:cNvPr id="4" name="Date Placeholder 3">
            <a:extLst>
              <a:ext uri="{FF2B5EF4-FFF2-40B4-BE49-F238E27FC236}">
                <a16:creationId xmlns:a16="http://schemas.microsoft.com/office/drawing/2014/main" id="{EB5B1C8C-9AFB-D4AF-B897-3825077EB227}"/>
              </a:ext>
            </a:extLst>
          </p:cNvPr>
          <p:cNvSpPr>
            <a:spLocks noGrp="1"/>
          </p:cNvSpPr>
          <p:nvPr>
            <p:ph type="dt" sz="half" idx="10"/>
          </p:nvPr>
        </p:nvSpPr>
        <p:spPr>
          <a:xfrm>
            <a:off x="277813" y="6497638"/>
            <a:ext cx="2133600" cy="279400"/>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BD29CA2E-9109-6ACF-389B-F5153399ADF0}"/>
              </a:ext>
            </a:extLst>
          </p:cNvPr>
          <p:cNvSpPr>
            <a:spLocks noGrp="1"/>
          </p:cNvSpPr>
          <p:nvPr>
            <p:ph type="sldNum" sz="quarter" idx="11"/>
          </p:nvPr>
        </p:nvSpPr>
        <p:spPr>
          <a:xfrm>
            <a:off x="6794500" y="6497638"/>
            <a:ext cx="2133600" cy="279400"/>
          </a:xfrm>
        </p:spPr>
        <p:txBody>
          <a:bodyPr/>
          <a:lstStyle>
            <a:lvl1pPr>
              <a:defRPr/>
            </a:lvl1pPr>
          </a:lstStyle>
          <a:p>
            <a:fld id="{AD1AB47F-92A9-4193-8FEF-BA787FF8E856}" type="slidenum">
              <a:rPr lang="he-IL" altLang="en-US"/>
              <a:pPr/>
              <a:t>‹#›</a:t>
            </a:fld>
            <a:endParaRPr lang="en-US" altLang="en-US"/>
          </a:p>
        </p:txBody>
      </p:sp>
    </p:spTree>
    <p:extLst>
      <p:ext uri="{BB962C8B-B14F-4D97-AF65-F5344CB8AC3E}">
        <p14:creationId xmlns:p14="http://schemas.microsoft.com/office/powerpoint/2010/main" val="1687812753"/>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AC0920-C0C6-3E38-EAE4-4010C87D210B}"/>
              </a:ext>
            </a:extLst>
          </p:cNvPr>
          <p:cNvSpPr>
            <a:spLocks noGrp="1"/>
          </p:cNvSpPr>
          <p:nvPr>
            <p:ph/>
          </p:nvPr>
        </p:nvSpPr>
        <p:spPr>
          <a:xfrm>
            <a:off x="457200" y="188913"/>
            <a:ext cx="8291513" cy="5437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6A265329-F928-B39C-053C-85F5CA5DDB2D}"/>
              </a:ext>
            </a:extLst>
          </p:cNvPr>
          <p:cNvSpPr>
            <a:spLocks noGrp="1"/>
          </p:cNvSpPr>
          <p:nvPr>
            <p:ph type="dt" sz="half" idx="10"/>
          </p:nvPr>
        </p:nvSpPr>
        <p:spPr>
          <a:xfrm>
            <a:off x="277813" y="6497638"/>
            <a:ext cx="2133600" cy="279400"/>
          </a:xfrm>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614F27A3-6671-6D51-48C9-B708CA0AECA0}"/>
              </a:ext>
            </a:extLst>
          </p:cNvPr>
          <p:cNvSpPr>
            <a:spLocks noGrp="1"/>
          </p:cNvSpPr>
          <p:nvPr>
            <p:ph type="sldNum" sz="quarter" idx="11"/>
          </p:nvPr>
        </p:nvSpPr>
        <p:spPr>
          <a:xfrm>
            <a:off x="6794500" y="6497638"/>
            <a:ext cx="2133600" cy="279400"/>
          </a:xfrm>
        </p:spPr>
        <p:txBody>
          <a:bodyPr/>
          <a:lstStyle>
            <a:lvl1pPr>
              <a:defRPr/>
            </a:lvl1pPr>
          </a:lstStyle>
          <a:p>
            <a:fld id="{B58E8F05-291E-4C2D-8149-C6D0BBE5C0D9}" type="slidenum">
              <a:rPr lang="he-IL" altLang="en-US"/>
              <a:pPr/>
              <a:t>‹#›</a:t>
            </a:fld>
            <a:endParaRPr lang="en-US" altLang="en-US"/>
          </a:p>
        </p:txBody>
      </p:sp>
    </p:spTree>
    <p:extLst>
      <p:ext uri="{BB962C8B-B14F-4D97-AF65-F5344CB8AC3E}">
        <p14:creationId xmlns:p14="http://schemas.microsoft.com/office/powerpoint/2010/main" val="3844999798"/>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821C0-FB68-CD39-B3B9-E59677C5462D}"/>
              </a:ext>
            </a:extLst>
          </p:cNvPr>
          <p:cNvSpPr>
            <a:spLocks noGrp="1"/>
          </p:cNvSpPr>
          <p:nvPr>
            <p:ph type="title"/>
          </p:nvPr>
        </p:nvSpPr>
        <p:spPr>
          <a:xfrm>
            <a:off x="457200" y="188913"/>
            <a:ext cx="8110538" cy="792162"/>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B901D2-F80C-74E3-560D-14A0553E0200}"/>
              </a:ext>
            </a:extLst>
          </p:cNvPr>
          <p:cNvSpPr>
            <a:spLocks noGrp="1"/>
          </p:cNvSpPr>
          <p:nvPr>
            <p:ph type="body" sz="half" idx="1"/>
          </p:nvPr>
        </p:nvSpPr>
        <p:spPr>
          <a:xfrm>
            <a:off x="457200" y="1916113"/>
            <a:ext cx="4068763" cy="3709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0CE82D9-66A3-97B8-EB31-DAABDD75A34D}"/>
              </a:ext>
            </a:extLst>
          </p:cNvPr>
          <p:cNvSpPr>
            <a:spLocks noGrp="1"/>
          </p:cNvSpPr>
          <p:nvPr>
            <p:ph sz="half" idx="2"/>
          </p:nvPr>
        </p:nvSpPr>
        <p:spPr>
          <a:xfrm>
            <a:off x="4678363" y="1916113"/>
            <a:ext cx="4070350" cy="3709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29328A3-8866-E324-5E21-539F66AA9E96}"/>
              </a:ext>
            </a:extLst>
          </p:cNvPr>
          <p:cNvSpPr>
            <a:spLocks noGrp="1"/>
          </p:cNvSpPr>
          <p:nvPr>
            <p:ph type="dt" sz="half" idx="10"/>
          </p:nvPr>
        </p:nvSpPr>
        <p:spPr>
          <a:xfrm>
            <a:off x="277813" y="6497638"/>
            <a:ext cx="2133600" cy="27940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0D9289F-EA9B-1483-E01F-71FEBDF947D0}"/>
              </a:ext>
            </a:extLst>
          </p:cNvPr>
          <p:cNvSpPr>
            <a:spLocks noGrp="1"/>
          </p:cNvSpPr>
          <p:nvPr>
            <p:ph type="sldNum" sz="quarter" idx="11"/>
          </p:nvPr>
        </p:nvSpPr>
        <p:spPr>
          <a:xfrm>
            <a:off x="6794500" y="6497638"/>
            <a:ext cx="2133600" cy="279400"/>
          </a:xfrm>
        </p:spPr>
        <p:txBody>
          <a:bodyPr/>
          <a:lstStyle>
            <a:lvl1pPr>
              <a:defRPr/>
            </a:lvl1pPr>
          </a:lstStyle>
          <a:p>
            <a:fld id="{351735EF-47F5-4054-8145-1E5165DDB442}" type="slidenum">
              <a:rPr lang="he-IL" altLang="en-US"/>
              <a:pPr/>
              <a:t>‹#›</a:t>
            </a:fld>
            <a:endParaRPr lang="en-US" altLang="en-US"/>
          </a:p>
        </p:txBody>
      </p:sp>
    </p:spTree>
    <p:extLst>
      <p:ext uri="{BB962C8B-B14F-4D97-AF65-F5344CB8AC3E}">
        <p14:creationId xmlns:p14="http://schemas.microsoft.com/office/powerpoint/2010/main" val="771709702"/>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94E53-EF1A-B394-3905-9167DDAF96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189440-13B9-1C98-982D-C57C8B4AA5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F21F82-B362-993D-46FC-E0CEE10308A9}"/>
              </a:ext>
            </a:extLst>
          </p:cNvPr>
          <p:cNvSpPr>
            <a:spLocks noGrp="1"/>
          </p:cNvSpPr>
          <p:nvPr>
            <p:ph type="dt" sz="half"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BE52E049-7813-44FA-8D00-AF0680CEDF00}"/>
              </a:ext>
            </a:extLst>
          </p:cNvPr>
          <p:cNvSpPr>
            <a:spLocks noGrp="1"/>
          </p:cNvSpPr>
          <p:nvPr>
            <p:ph type="sldNum" sz="quarter" idx="11"/>
          </p:nvPr>
        </p:nvSpPr>
        <p:spPr/>
        <p:txBody>
          <a:bodyPr/>
          <a:lstStyle>
            <a:lvl1pPr>
              <a:defRPr/>
            </a:lvl1pPr>
          </a:lstStyle>
          <a:p>
            <a:fld id="{2437DBF9-8006-422E-A91A-1A4226B1A785}" type="slidenum">
              <a:rPr lang="he-IL" altLang="en-US"/>
              <a:pPr/>
              <a:t>‹#›</a:t>
            </a:fld>
            <a:endParaRPr lang="en-US" altLang="en-US"/>
          </a:p>
        </p:txBody>
      </p:sp>
    </p:spTree>
    <p:extLst>
      <p:ext uri="{BB962C8B-B14F-4D97-AF65-F5344CB8AC3E}">
        <p14:creationId xmlns:p14="http://schemas.microsoft.com/office/powerpoint/2010/main" val="279975170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447CF-4BE7-E021-ED08-FEEA787BAE0A}"/>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3C505D-8D87-D18E-A470-84293092828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D48BFA1-6C85-4E28-AB60-0352B7E78812}"/>
              </a:ext>
            </a:extLst>
          </p:cNvPr>
          <p:cNvSpPr>
            <a:spLocks noGrp="1"/>
          </p:cNvSpPr>
          <p:nvPr>
            <p:ph type="dt" sz="half"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F1DAF7B1-4DA2-B45E-3538-5E6C23A53E74}"/>
              </a:ext>
            </a:extLst>
          </p:cNvPr>
          <p:cNvSpPr>
            <a:spLocks noGrp="1"/>
          </p:cNvSpPr>
          <p:nvPr>
            <p:ph type="sldNum" sz="quarter" idx="11"/>
          </p:nvPr>
        </p:nvSpPr>
        <p:spPr/>
        <p:txBody>
          <a:bodyPr/>
          <a:lstStyle>
            <a:lvl1pPr>
              <a:defRPr/>
            </a:lvl1pPr>
          </a:lstStyle>
          <a:p>
            <a:fld id="{349A14D9-07E3-44BB-9C4F-FB0C625FBDAC}" type="slidenum">
              <a:rPr lang="he-IL" altLang="en-US"/>
              <a:pPr/>
              <a:t>‹#›</a:t>
            </a:fld>
            <a:endParaRPr lang="en-US" altLang="en-US"/>
          </a:p>
        </p:txBody>
      </p:sp>
    </p:spTree>
    <p:extLst>
      <p:ext uri="{BB962C8B-B14F-4D97-AF65-F5344CB8AC3E}">
        <p14:creationId xmlns:p14="http://schemas.microsoft.com/office/powerpoint/2010/main" val="2585916085"/>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C2FD9-C320-34BB-2C7B-6938E89880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F0E1B6-CD2A-71A8-FCA5-720774F6477B}"/>
              </a:ext>
            </a:extLst>
          </p:cNvPr>
          <p:cNvSpPr>
            <a:spLocks noGrp="1"/>
          </p:cNvSpPr>
          <p:nvPr>
            <p:ph sz="half" idx="1"/>
          </p:nvPr>
        </p:nvSpPr>
        <p:spPr>
          <a:xfrm>
            <a:off x="457200" y="1916113"/>
            <a:ext cx="4068763" cy="3709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3A9EB8-8F4A-185F-CA75-1DA4A011074D}"/>
              </a:ext>
            </a:extLst>
          </p:cNvPr>
          <p:cNvSpPr>
            <a:spLocks noGrp="1"/>
          </p:cNvSpPr>
          <p:nvPr>
            <p:ph sz="half" idx="2"/>
          </p:nvPr>
        </p:nvSpPr>
        <p:spPr>
          <a:xfrm>
            <a:off x="4678363" y="1916113"/>
            <a:ext cx="4070350" cy="3709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C333CC8-345C-285B-53F7-BB7FABAF35C4}"/>
              </a:ext>
            </a:extLst>
          </p:cNvPr>
          <p:cNvSpPr>
            <a:spLocks noGrp="1"/>
          </p:cNvSpPr>
          <p:nvPr>
            <p:ph type="dt" sz="half" idx="10"/>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1F9A2A7-9AED-BFFF-DA2E-DA02B7346E55}"/>
              </a:ext>
            </a:extLst>
          </p:cNvPr>
          <p:cNvSpPr>
            <a:spLocks noGrp="1"/>
          </p:cNvSpPr>
          <p:nvPr>
            <p:ph type="sldNum" sz="quarter" idx="11"/>
          </p:nvPr>
        </p:nvSpPr>
        <p:spPr/>
        <p:txBody>
          <a:bodyPr/>
          <a:lstStyle>
            <a:lvl1pPr>
              <a:defRPr/>
            </a:lvl1pPr>
          </a:lstStyle>
          <a:p>
            <a:fld id="{8E9AF2A5-1EDA-4677-A3A9-9A4093C257A0}" type="slidenum">
              <a:rPr lang="he-IL" altLang="en-US"/>
              <a:pPr/>
              <a:t>‹#›</a:t>
            </a:fld>
            <a:endParaRPr lang="en-US" altLang="en-US"/>
          </a:p>
        </p:txBody>
      </p:sp>
    </p:spTree>
    <p:extLst>
      <p:ext uri="{BB962C8B-B14F-4D97-AF65-F5344CB8AC3E}">
        <p14:creationId xmlns:p14="http://schemas.microsoft.com/office/powerpoint/2010/main" val="3617385360"/>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DCB1A-2A89-EEA5-6BB5-F4DDAA4FB0E6}"/>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1A5A25-8C0F-A431-6CDC-499E86C284A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6F9987-4F17-C9F7-C897-56F919667CDC}"/>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1CEDAAF-2EB3-2F4C-A9F6-84CEA86F847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DBF387-3857-1F1C-8280-F7D2F791A21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090B30-A2C3-175C-71EB-E252CBC6AECC}"/>
              </a:ext>
            </a:extLst>
          </p:cNvPr>
          <p:cNvSpPr>
            <a:spLocks noGrp="1"/>
          </p:cNvSpPr>
          <p:nvPr>
            <p:ph type="dt" sz="half" idx="10"/>
          </p:nvPr>
        </p:nvSpPr>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014804BC-FDF9-0607-5BF5-13E0090F277B}"/>
              </a:ext>
            </a:extLst>
          </p:cNvPr>
          <p:cNvSpPr>
            <a:spLocks noGrp="1"/>
          </p:cNvSpPr>
          <p:nvPr>
            <p:ph type="sldNum" sz="quarter" idx="11"/>
          </p:nvPr>
        </p:nvSpPr>
        <p:spPr/>
        <p:txBody>
          <a:bodyPr/>
          <a:lstStyle>
            <a:lvl1pPr>
              <a:defRPr/>
            </a:lvl1pPr>
          </a:lstStyle>
          <a:p>
            <a:fld id="{2D1D455A-25E3-4C17-8D29-B89BD2C7F1B6}" type="slidenum">
              <a:rPr lang="he-IL" altLang="en-US"/>
              <a:pPr/>
              <a:t>‹#›</a:t>
            </a:fld>
            <a:endParaRPr lang="en-US" altLang="en-US"/>
          </a:p>
        </p:txBody>
      </p:sp>
    </p:spTree>
    <p:extLst>
      <p:ext uri="{BB962C8B-B14F-4D97-AF65-F5344CB8AC3E}">
        <p14:creationId xmlns:p14="http://schemas.microsoft.com/office/powerpoint/2010/main" val="2687187583"/>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54C83-7F26-41D7-C060-16D6DCCB53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0E15C9-64F4-45C2-AD7C-BAF337DC1B38}"/>
              </a:ext>
            </a:extLst>
          </p:cNvPr>
          <p:cNvSpPr>
            <a:spLocks noGrp="1"/>
          </p:cNvSpPr>
          <p:nvPr>
            <p:ph type="dt" sz="half" idx="10"/>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2373EAAD-C84F-19C8-95AD-21D678964BC3}"/>
              </a:ext>
            </a:extLst>
          </p:cNvPr>
          <p:cNvSpPr>
            <a:spLocks noGrp="1"/>
          </p:cNvSpPr>
          <p:nvPr>
            <p:ph type="sldNum" sz="quarter" idx="11"/>
          </p:nvPr>
        </p:nvSpPr>
        <p:spPr/>
        <p:txBody>
          <a:bodyPr/>
          <a:lstStyle>
            <a:lvl1pPr>
              <a:defRPr/>
            </a:lvl1pPr>
          </a:lstStyle>
          <a:p>
            <a:fld id="{167A22F1-1E8B-4608-ADCB-0DEEE4428F80}" type="slidenum">
              <a:rPr lang="he-IL" altLang="en-US"/>
              <a:pPr/>
              <a:t>‹#›</a:t>
            </a:fld>
            <a:endParaRPr lang="en-US" altLang="en-US"/>
          </a:p>
        </p:txBody>
      </p:sp>
    </p:spTree>
    <p:extLst>
      <p:ext uri="{BB962C8B-B14F-4D97-AF65-F5344CB8AC3E}">
        <p14:creationId xmlns:p14="http://schemas.microsoft.com/office/powerpoint/2010/main" val="77976429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6C5FB-B9E4-4013-F320-F2BD200BD2EC}"/>
              </a:ext>
            </a:extLst>
          </p:cNvPr>
          <p:cNvSpPr>
            <a:spLocks noGrp="1"/>
          </p:cNvSpPr>
          <p:nvPr>
            <p:ph type="dt" sz="half" idx="10"/>
          </p:nvPr>
        </p:nvSpPr>
        <p:spPr/>
        <p:txBody>
          <a:bodyPr/>
          <a:lstStyle>
            <a:lvl1pPr>
              <a:defRPr/>
            </a:lvl1pPr>
          </a:lstStyle>
          <a:p>
            <a:endParaRPr lang="en-US" altLang="en-US"/>
          </a:p>
        </p:txBody>
      </p:sp>
      <p:sp>
        <p:nvSpPr>
          <p:cNvPr id="3" name="Slide Number Placeholder 2">
            <a:extLst>
              <a:ext uri="{FF2B5EF4-FFF2-40B4-BE49-F238E27FC236}">
                <a16:creationId xmlns:a16="http://schemas.microsoft.com/office/drawing/2014/main" id="{A55E30B6-200C-B4BC-4C02-37020BF813BC}"/>
              </a:ext>
            </a:extLst>
          </p:cNvPr>
          <p:cNvSpPr>
            <a:spLocks noGrp="1"/>
          </p:cNvSpPr>
          <p:nvPr>
            <p:ph type="sldNum" sz="quarter" idx="11"/>
          </p:nvPr>
        </p:nvSpPr>
        <p:spPr/>
        <p:txBody>
          <a:bodyPr/>
          <a:lstStyle>
            <a:lvl1pPr>
              <a:defRPr/>
            </a:lvl1pPr>
          </a:lstStyle>
          <a:p>
            <a:fld id="{4D971F2C-A322-4033-8BCA-3F6DB4869CBF}" type="slidenum">
              <a:rPr lang="he-IL" altLang="en-US"/>
              <a:pPr/>
              <a:t>‹#›</a:t>
            </a:fld>
            <a:endParaRPr lang="en-US" altLang="en-US"/>
          </a:p>
        </p:txBody>
      </p:sp>
    </p:spTree>
    <p:extLst>
      <p:ext uri="{BB962C8B-B14F-4D97-AF65-F5344CB8AC3E}">
        <p14:creationId xmlns:p14="http://schemas.microsoft.com/office/powerpoint/2010/main" val="4071737189"/>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F91B0-866B-D3A0-07DC-EF834B85141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C68D9E-A831-0106-D4EB-6BF3FCF262A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23E170-60C7-418A-51C2-25EBF3E62AA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81CA69-9220-3760-1010-F55CF0C625CB}"/>
              </a:ext>
            </a:extLst>
          </p:cNvPr>
          <p:cNvSpPr>
            <a:spLocks noGrp="1"/>
          </p:cNvSpPr>
          <p:nvPr>
            <p:ph type="dt" sz="half" idx="10"/>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AA8CE67-C5B0-A66F-EC48-3B92486AC735}"/>
              </a:ext>
            </a:extLst>
          </p:cNvPr>
          <p:cNvSpPr>
            <a:spLocks noGrp="1"/>
          </p:cNvSpPr>
          <p:nvPr>
            <p:ph type="sldNum" sz="quarter" idx="11"/>
          </p:nvPr>
        </p:nvSpPr>
        <p:spPr/>
        <p:txBody>
          <a:bodyPr/>
          <a:lstStyle>
            <a:lvl1pPr>
              <a:defRPr/>
            </a:lvl1pPr>
          </a:lstStyle>
          <a:p>
            <a:fld id="{06B031C6-F89F-417F-A582-F6FCB21B64CC}" type="slidenum">
              <a:rPr lang="he-IL" altLang="en-US"/>
              <a:pPr/>
              <a:t>‹#›</a:t>
            </a:fld>
            <a:endParaRPr lang="en-US" altLang="en-US"/>
          </a:p>
        </p:txBody>
      </p:sp>
    </p:spTree>
    <p:extLst>
      <p:ext uri="{BB962C8B-B14F-4D97-AF65-F5344CB8AC3E}">
        <p14:creationId xmlns:p14="http://schemas.microsoft.com/office/powerpoint/2010/main" val="99210646"/>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E3471-3BA5-A532-B471-D5C3B985342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1C81A2-0328-9868-BB4F-21CB7F27232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9527A2-95AA-5DF0-DB27-9B02B165BB6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2B7300-8C4A-7C04-14DD-F39BFBB71612}"/>
              </a:ext>
            </a:extLst>
          </p:cNvPr>
          <p:cNvSpPr>
            <a:spLocks noGrp="1"/>
          </p:cNvSpPr>
          <p:nvPr>
            <p:ph type="dt" sz="half" idx="10"/>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04BFD47-6F40-FA06-6EE3-B9A416B4953E}"/>
              </a:ext>
            </a:extLst>
          </p:cNvPr>
          <p:cNvSpPr>
            <a:spLocks noGrp="1"/>
          </p:cNvSpPr>
          <p:nvPr>
            <p:ph type="sldNum" sz="quarter" idx="11"/>
          </p:nvPr>
        </p:nvSpPr>
        <p:spPr/>
        <p:txBody>
          <a:bodyPr/>
          <a:lstStyle>
            <a:lvl1pPr>
              <a:defRPr/>
            </a:lvl1pPr>
          </a:lstStyle>
          <a:p>
            <a:fld id="{D6EBDCCA-0E22-4B71-88A3-B1AACB8892B7}" type="slidenum">
              <a:rPr lang="he-IL" altLang="en-US"/>
              <a:pPr/>
              <a:t>‹#›</a:t>
            </a:fld>
            <a:endParaRPr lang="en-US" altLang="en-US"/>
          </a:p>
        </p:txBody>
      </p:sp>
    </p:spTree>
    <p:extLst>
      <p:ext uri="{BB962C8B-B14F-4D97-AF65-F5344CB8AC3E}">
        <p14:creationId xmlns:p14="http://schemas.microsoft.com/office/powerpoint/2010/main" val="4281158949"/>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79874" name="Freeform 2">
            <a:extLst>
              <a:ext uri="{FF2B5EF4-FFF2-40B4-BE49-F238E27FC236}">
                <a16:creationId xmlns:a16="http://schemas.microsoft.com/office/drawing/2014/main" id="{FD899485-4974-FA1B-FA56-7DDE8C2561C1}"/>
              </a:ext>
            </a:extLst>
          </p:cNvPr>
          <p:cNvSpPr>
            <a:spLocks/>
          </p:cNvSpPr>
          <p:nvPr/>
        </p:nvSpPr>
        <p:spPr bwMode="auto">
          <a:xfrm>
            <a:off x="-17463" y="6223000"/>
            <a:ext cx="9172576" cy="661988"/>
          </a:xfrm>
          <a:custGeom>
            <a:avLst/>
            <a:gdLst>
              <a:gd name="T0" fmla="*/ 5771 w 5778"/>
              <a:gd name="T1" fmla="*/ 403 h 417"/>
              <a:gd name="T2" fmla="*/ 4 w 5778"/>
              <a:gd name="T3" fmla="*/ 417 h 417"/>
              <a:gd name="T4" fmla="*/ 0 w 5778"/>
              <a:gd name="T5" fmla="*/ 24 h 417"/>
              <a:gd name="T6" fmla="*/ 2218 w 5778"/>
              <a:gd name="T7" fmla="*/ 272 h 417"/>
              <a:gd name="T8" fmla="*/ 5778 w 5778"/>
              <a:gd name="T9" fmla="*/ 91 h 417"/>
              <a:gd name="T10" fmla="*/ 5771 w 5778"/>
              <a:gd name="T11" fmla="*/ 403 h 417"/>
            </a:gdLst>
            <a:ahLst/>
            <a:cxnLst>
              <a:cxn ang="0">
                <a:pos x="T0" y="T1"/>
              </a:cxn>
              <a:cxn ang="0">
                <a:pos x="T2" y="T3"/>
              </a:cxn>
              <a:cxn ang="0">
                <a:pos x="T4" y="T5"/>
              </a:cxn>
              <a:cxn ang="0">
                <a:pos x="T6" y="T7"/>
              </a:cxn>
              <a:cxn ang="0">
                <a:pos x="T8" y="T9"/>
              </a:cxn>
              <a:cxn ang="0">
                <a:pos x="T10" y="T11"/>
              </a:cxn>
            </a:cxnLst>
            <a:rect l="0" t="0" r="r" b="b"/>
            <a:pathLst>
              <a:path w="5778" h="417">
                <a:moveTo>
                  <a:pt x="5771" y="403"/>
                </a:moveTo>
                <a:lnTo>
                  <a:pt x="4" y="417"/>
                </a:lnTo>
                <a:lnTo>
                  <a:pt x="0" y="24"/>
                </a:lnTo>
                <a:cubicBezTo>
                  <a:pt x="369" y="0"/>
                  <a:pt x="1255" y="261"/>
                  <a:pt x="2218" y="272"/>
                </a:cubicBezTo>
                <a:cubicBezTo>
                  <a:pt x="3181" y="283"/>
                  <a:pt x="5186" y="69"/>
                  <a:pt x="5778" y="91"/>
                </a:cubicBezTo>
                <a:lnTo>
                  <a:pt x="5771" y="403"/>
                </a:lnTo>
                <a:close/>
              </a:path>
            </a:pathLst>
          </a:custGeom>
          <a:solidFill>
            <a:schemeClr val="accent1"/>
          </a:solidFill>
          <a:ln w="9525">
            <a:solidFill>
              <a:schemeClr val="accent1"/>
            </a:solidFill>
            <a:round/>
            <a:headEnd/>
            <a:tailEnd/>
          </a:ln>
          <a:effectLst/>
          <a:extLst>
            <a:ext uri="{AF507438-7753-43E0-B8FC-AC1667EBCBE1}">
              <a14:hiddenEffects xmlns:a14="http://schemas.microsoft.com/office/drawing/2010/main">
                <a:effectLst>
                  <a:outerShdw dist="88900" dir="5400000" algn="ctr" rotWithShape="0">
                    <a:schemeClr val="bg2"/>
                  </a:outerShdw>
                </a:effectLst>
              </a14:hiddenEffects>
            </a:ext>
          </a:extLst>
        </p:spPr>
        <p:txBody>
          <a:bodyPr/>
          <a:lstStyle/>
          <a:p>
            <a:endParaRPr lang="en-US"/>
          </a:p>
        </p:txBody>
      </p:sp>
      <p:sp>
        <p:nvSpPr>
          <p:cNvPr id="79875" name="Freeform 3">
            <a:extLst>
              <a:ext uri="{FF2B5EF4-FFF2-40B4-BE49-F238E27FC236}">
                <a16:creationId xmlns:a16="http://schemas.microsoft.com/office/drawing/2014/main" id="{7E5980A3-7918-9C27-2CBE-727A8312D7BE}"/>
              </a:ext>
            </a:extLst>
          </p:cNvPr>
          <p:cNvSpPr>
            <a:spLocks/>
          </p:cNvSpPr>
          <p:nvPr/>
        </p:nvSpPr>
        <p:spPr bwMode="auto">
          <a:xfrm>
            <a:off x="-33338" y="-44450"/>
            <a:ext cx="9580563" cy="2173288"/>
          </a:xfrm>
          <a:custGeom>
            <a:avLst/>
            <a:gdLst>
              <a:gd name="T0" fmla="*/ 5 w 6035"/>
              <a:gd name="T1" fmla="*/ 7 h 1369"/>
              <a:gd name="T2" fmla="*/ 5816 w 6035"/>
              <a:gd name="T3" fmla="*/ 0 h 1369"/>
              <a:gd name="T4" fmla="*/ 5816 w 6035"/>
              <a:gd name="T5" fmla="*/ 1249 h 1369"/>
              <a:gd name="T6" fmla="*/ 5066 w 6035"/>
              <a:gd name="T7" fmla="*/ 722 h 1369"/>
              <a:gd name="T8" fmla="*/ 0 w 6035"/>
              <a:gd name="T9" fmla="*/ 951 h 1369"/>
              <a:gd name="T10" fmla="*/ 5 w 6035"/>
              <a:gd name="T11" fmla="*/ 7 h 1369"/>
            </a:gdLst>
            <a:ahLst/>
            <a:cxnLst>
              <a:cxn ang="0">
                <a:pos x="T0" y="T1"/>
              </a:cxn>
              <a:cxn ang="0">
                <a:pos x="T2" y="T3"/>
              </a:cxn>
              <a:cxn ang="0">
                <a:pos x="T4" y="T5"/>
              </a:cxn>
              <a:cxn ang="0">
                <a:pos x="T6" y="T7"/>
              </a:cxn>
              <a:cxn ang="0">
                <a:pos x="T8" y="T9"/>
              </a:cxn>
              <a:cxn ang="0">
                <a:pos x="T10" y="T11"/>
              </a:cxn>
            </a:cxnLst>
            <a:rect l="0" t="0" r="r" b="b"/>
            <a:pathLst>
              <a:path w="6035" h="1369">
                <a:moveTo>
                  <a:pt x="5" y="7"/>
                </a:moveTo>
                <a:lnTo>
                  <a:pt x="5816" y="0"/>
                </a:lnTo>
                <a:lnTo>
                  <a:pt x="5816" y="1249"/>
                </a:lnTo>
                <a:cubicBezTo>
                  <a:pt x="5691" y="1369"/>
                  <a:pt x="6035" y="772"/>
                  <a:pt x="5066" y="722"/>
                </a:cubicBezTo>
                <a:cubicBezTo>
                  <a:pt x="4097" y="672"/>
                  <a:pt x="843" y="1070"/>
                  <a:pt x="0" y="951"/>
                </a:cubicBezTo>
                <a:lnTo>
                  <a:pt x="5" y="7"/>
                </a:lnTo>
                <a:close/>
              </a:path>
            </a:pathLst>
          </a:custGeom>
          <a:solidFill>
            <a:schemeClr val="accent1"/>
          </a:solidFill>
          <a:ln w="9525">
            <a:solidFill>
              <a:schemeClr val="accent1"/>
            </a:solidFill>
            <a:round/>
            <a:headEnd/>
            <a:tailEnd/>
          </a:ln>
          <a:effectLst>
            <a:outerShdw dist="88900" dir="5400000" algn="ctr" rotWithShape="0">
              <a:schemeClr val="bg2"/>
            </a:outerShdw>
          </a:effectLst>
        </p:spPr>
        <p:txBody>
          <a:bodyPr/>
          <a:lstStyle/>
          <a:p>
            <a:endParaRPr lang="en-US"/>
          </a:p>
        </p:txBody>
      </p:sp>
      <p:sp>
        <p:nvSpPr>
          <p:cNvPr id="79876" name="Rectangle 4">
            <a:extLst>
              <a:ext uri="{FF2B5EF4-FFF2-40B4-BE49-F238E27FC236}">
                <a16:creationId xmlns:a16="http://schemas.microsoft.com/office/drawing/2014/main" id="{ED6ED7F9-69F1-7625-3A33-3289148DCB26}"/>
              </a:ext>
            </a:extLst>
          </p:cNvPr>
          <p:cNvSpPr>
            <a:spLocks noGrp="1" noChangeArrowheads="1"/>
          </p:cNvSpPr>
          <p:nvPr>
            <p:ph type="title"/>
          </p:nvPr>
        </p:nvSpPr>
        <p:spPr bwMode="auto">
          <a:xfrm>
            <a:off x="457200" y="188913"/>
            <a:ext cx="8110538"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9877" name="Rectangle 5">
            <a:extLst>
              <a:ext uri="{FF2B5EF4-FFF2-40B4-BE49-F238E27FC236}">
                <a16:creationId xmlns:a16="http://schemas.microsoft.com/office/drawing/2014/main" id="{D0768ED8-AFC6-570A-CDEC-88E98512DEF4}"/>
              </a:ext>
            </a:extLst>
          </p:cNvPr>
          <p:cNvSpPr>
            <a:spLocks noGrp="1" noChangeArrowheads="1"/>
          </p:cNvSpPr>
          <p:nvPr>
            <p:ph type="dt" sz="half" idx="2"/>
          </p:nvPr>
        </p:nvSpPr>
        <p:spPr bwMode="auto">
          <a:xfrm>
            <a:off x="277813" y="6497638"/>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79878" name="Rectangle 6">
            <a:extLst>
              <a:ext uri="{FF2B5EF4-FFF2-40B4-BE49-F238E27FC236}">
                <a16:creationId xmlns:a16="http://schemas.microsoft.com/office/drawing/2014/main" id="{FB3BB4D5-94E8-436B-886F-D638D78D526C}"/>
              </a:ext>
            </a:extLst>
          </p:cNvPr>
          <p:cNvSpPr>
            <a:spLocks noGrp="1" noChangeArrowheads="1"/>
          </p:cNvSpPr>
          <p:nvPr>
            <p:ph type="sldNum" sz="quarter" idx="4"/>
          </p:nvPr>
        </p:nvSpPr>
        <p:spPr bwMode="auto">
          <a:xfrm>
            <a:off x="6794500" y="6497638"/>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0FC3AAF-142B-4CF1-883D-C2CBC8367110}" type="slidenum">
              <a:rPr lang="he-IL" altLang="en-US"/>
              <a:pPr/>
              <a:t>‹#›</a:t>
            </a:fld>
            <a:endParaRPr lang="en-US" altLang="en-US"/>
          </a:p>
        </p:txBody>
      </p:sp>
      <p:grpSp>
        <p:nvGrpSpPr>
          <p:cNvPr id="79879" name="Group 7">
            <a:extLst>
              <a:ext uri="{FF2B5EF4-FFF2-40B4-BE49-F238E27FC236}">
                <a16:creationId xmlns:a16="http://schemas.microsoft.com/office/drawing/2014/main" id="{DD272B63-62AC-7FB7-3AE2-7ECF4622C2BD}"/>
              </a:ext>
            </a:extLst>
          </p:cNvPr>
          <p:cNvGrpSpPr>
            <a:grpSpLocks/>
          </p:cNvGrpSpPr>
          <p:nvPr/>
        </p:nvGrpSpPr>
        <p:grpSpPr bwMode="auto">
          <a:xfrm>
            <a:off x="7696200" y="5192713"/>
            <a:ext cx="1236663" cy="1439862"/>
            <a:chOff x="3107" y="1003"/>
            <a:chExt cx="2495" cy="2903"/>
          </a:xfrm>
        </p:grpSpPr>
        <p:grpSp>
          <p:nvGrpSpPr>
            <p:cNvPr id="79880" name="Group 8">
              <a:extLst>
                <a:ext uri="{FF2B5EF4-FFF2-40B4-BE49-F238E27FC236}">
                  <a16:creationId xmlns:a16="http://schemas.microsoft.com/office/drawing/2014/main" id="{BC9B66D0-196E-5DF2-4F27-48226F60EA61}"/>
                </a:ext>
              </a:extLst>
            </p:cNvPr>
            <p:cNvGrpSpPr>
              <a:grpSpLocks/>
            </p:cNvGrpSpPr>
            <p:nvPr userDrawn="1"/>
          </p:nvGrpSpPr>
          <p:grpSpPr bwMode="auto">
            <a:xfrm>
              <a:off x="3107" y="2001"/>
              <a:ext cx="1905" cy="1905"/>
              <a:chOff x="1655" y="3067"/>
              <a:chExt cx="975" cy="975"/>
            </a:xfrm>
          </p:grpSpPr>
          <p:sp>
            <p:nvSpPr>
              <p:cNvPr id="79881" name="AutoShape 9">
                <a:extLst>
                  <a:ext uri="{FF2B5EF4-FFF2-40B4-BE49-F238E27FC236}">
                    <a16:creationId xmlns:a16="http://schemas.microsoft.com/office/drawing/2014/main" id="{37862832-7578-D558-E83D-4353BF1E4E8B}"/>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a:noFill/>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contourClr>
                  <a:schemeClr val="bg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79882" name="AutoShape 10">
                <a:extLst>
                  <a:ext uri="{FF2B5EF4-FFF2-40B4-BE49-F238E27FC236}">
                    <a16:creationId xmlns:a16="http://schemas.microsoft.com/office/drawing/2014/main" id="{B3D0887F-0FC9-7A8F-AF1A-3F3EA254F1F0}"/>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a:noFill/>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contourClr>
                  <a:schemeClr val="bg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grpSp>
        <p:grpSp>
          <p:nvGrpSpPr>
            <p:cNvPr id="79883" name="Group 11">
              <a:extLst>
                <a:ext uri="{FF2B5EF4-FFF2-40B4-BE49-F238E27FC236}">
                  <a16:creationId xmlns:a16="http://schemas.microsoft.com/office/drawing/2014/main" id="{1DE02BE6-0368-F1A3-E7BA-43452F4A7440}"/>
                </a:ext>
              </a:extLst>
            </p:cNvPr>
            <p:cNvGrpSpPr>
              <a:grpSpLocks/>
            </p:cNvGrpSpPr>
            <p:nvPr userDrawn="1"/>
          </p:nvGrpSpPr>
          <p:grpSpPr bwMode="auto">
            <a:xfrm>
              <a:off x="4921" y="2228"/>
              <a:ext cx="567" cy="567"/>
              <a:chOff x="1655" y="3067"/>
              <a:chExt cx="975" cy="975"/>
            </a:xfrm>
          </p:grpSpPr>
          <p:sp>
            <p:nvSpPr>
              <p:cNvPr id="79884" name="AutoShape 12">
                <a:extLst>
                  <a:ext uri="{FF2B5EF4-FFF2-40B4-BE49-F238E27FC236}">
                    <a16:creationId xmlns:a16="http://schemas.microsoft.com/office/drawing/2014/main" id="{3A855E7D-1599-A6CB-BEA9-BCFA77A7E30E}"/>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a:noFill/>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contourClr>
                  <a:schemeClr val="bg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79885" name="AutoShape 13">
                <a:extLst>
                  <a:ext uri="{FF2B5EF4-FFF2-40B4-BE49-F238E27FC236}">
                    <a16:creationId xmlns:a16="http://schemas.microsoft.com/office/drawing/2014/main" id="{88ED036A-8792-3833-84E7-B7FDBA09BAF3}"/>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a:noFill/>
              </a:ln>
              <a:effectLst/>
              <a:scene3d>
                <a:camera prst="legacyPerspectiveFront">
                  <a:rot lat="1500000" lon="1500000" rev="0"/>
                </a:camera>
                <a:lightRig rig="legacyFlat1" dir="t"/>
              </a:scene3d>
              <a:sp3d extrusionH="61900" prstMaterial="legacyMatte">
                <a:bevelT w="13500" h="13500" prst="angle"/>
                <a:bevelB w="13500" h="13500" prst="angle"/>
                <a:extrusionClr>
                  <a:schemeClr val="bg1"/>
                </a:extrusionClr>
                <a:contourClr>
                  <a:schemeClr val="bg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grpSp>
        <p:grpSp>
          <p:nvGrpSpPr>
            <p:cNvPr id="79886" name="Group 14">
              <a:extLst>
                <a:ext uri="{FF2B5EF4-FFF2-40B4-BE49-F238E27FC236}">
                  <a16:creationId xmlns:a16="http://schemas.microsoft.com/office/drawing/2014/main" id="{66D9FED5-29B1-264F-50F0-305F4A15BB3F}"/>
                </a:ext>
              </a:extLst>
            </p:cNvPr>
            <p:cNvGrpSpPr>
              <a:grpSpLocks/>
            </p:cNvGrpSpPr>
            <p:nvPr userDrawn="1"/>
          </p:nvGrpSpPr>
          <p:grpSpPr bwMode="auto">
            <a:xfrm>
              <a:off x="4309" y="1003"/>
              <a:ext cx="1293" cy="1293"/>
              <a:chOff x="1655" y="3067"/>
              <a:chExt cx="975" cy="975"/>
            </a:xfrm>
          </p:grpSpPr>
          <p:sp>
            <p:nvSpPr>
              <p:cNvPr id="79887" name="AutoShape 15">
                <a:extLst>
                  <a:ext uri="{FF2B5EF4-FFF2-40B4-BE49-F238E27FC236}">
                    <a16:creationId xmlns:a16="http://schemas.microsoft.com/office/drawing/2014/main" id="{2E5FA9AC-917B-838D-ECEC-F4920698E476}"/>
                  </a:ext>
                </a:extLst>
              </p:cNvPr>
              <p:cNvSpPr>
                <a:spLocks noChangeArrowheads="1"/>
              </p:cNvSpPr>
              <p:nvPr userDrawn="1"/>
            </p:nvSpPr>
            <p:spPr bwMode="auto">
              <a:xfrm>
                <a:off x="1655" y="3067"/>
                <a:ext cx="975" cy="975"/>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a:noFill/>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contourClr>
                  <a:schemeClr val="bg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79888" name="AutoShape 16">
                <a:extLst>
                  <a:ext uri="{FF2B5EF4-FFF2-40B4-BE49-F238E27FC236}">
                    <a16:creationId xmlns:a16="http://schemas.microsoft.com/office/drawing/2014/main" id="{D819DAE2-E591-6B45-93DD-571979873250}"/>
                  </a:ext>
                </a:extLst>
              </p:cNvPr>
              <p:cNvSpPr>
                <a:spLocks noChangeArrowheads="1"/>
              </p:cNvSpPr>
              <p:nvPr userDrawn="1"/>
            </p:nvSpPr>
            <p:spPr bwMode="auto">
              <a:xfrm>
                <a:off x="1868" y="3280"/>
                <a:ext cx="549" cy="549"/>
              </a:xfrm>
              <a:custGeom>
                <a:avLst/>
                <a:gdLst>
                  <a:gd name="G0" fmla="+- 2918 0 0"/>
                  <a:gd name="G1" fmla="+- 21600 0 2918"/>
                  <a:gd name="G2" fmla="+- 21600 0 2918"/>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2918" y="10800"/>
                    </a:moveTo>
                    <a:cubicBezTo>
                      <a:pt x="2918" y="15153"/>
                      <a:pt x="6447" y="18682"/>
                      <a:pt x="10800" y="18682"/>
                    </a:cubicBezTo>
                    <a:cubicBezTo>
                      <a:pt x="15153" y="18682"/>
                      <a:pt x="18682" y="15153"/>
                      <a:pt x="18682" y="10800"/>
                    </a:cubicBezTo>
                    <a:cubicBezTo>
                      <a:pt x="18682" y="6447"/>
                      <a:pt x="15153" y="2918"/>
                      <a:pt x="10800" y="2918"/>
                    </a:cubicBezTo>
                    <a:cubicBezTo>
                      <a:pt x="6447" y="2918"/>
                      <a:pt x="2918" y="6447"/>
                      <a:pt x="2918" y="10800"/>
                    </a:cubicBezTo>
                    <a:close/>
                  </a:path>
                </a:pathLst>
              </a:custGeom>
              <a:solidFill>
                <a:schemeClr val="bg1"/>
              </a:solidFill>
              <a:ln>
                <a:noFill/>
              </a:ln>
              <a:effectLst/>
              <a:scene3d>
                <a:camera prst="legacyPerspectiveFront">
                  <a:rot lat="1500000" lon="1500000" rev="0"/>
                </a:camera>
                <a:lightRig rig="legacyFlat1" dir="t"/>
              </a:scene3d>
              <a:sp3d extrusionH="100000" prstMaterial="legacyMatte">
                <a:bevelT w="13500" h="13500" prst="angle"/>
                <a:bevelB w="13500" h="13500" prst="angle"/>
                <a:extrusionClr>
                  <a:schemeClr val="bg1"/>
                </a:extrusionClr>
                <a:contourClr>
                  <a:schemeClr val="bg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grpSp>
      </p:grpSp>
      <p:sp>
        <p:nvSpPr>
          <p:cNvPr id="79889" name="AutoShape 17">
            <a:extLst>
              <a:ext uri="{FF2B5EF4-FFF2-40B4-BE49-F238E27FC236}">
                <a16:creationId xmlns:a16="http://schemas.microsoft.com/office/drawing/2014/main" id="{0FF99A4A-28AB-9BE3-6328-29F15E55DE6E}"/>
              </a:ext>
            </a:extLst>
          </p:cNvPr>
          <p:cNvSpPr>
            <a:spLocks noGrp="1" noChangeArrowheads="1"/>
          </p:cNvSpPr>
          <p:nvPr>
            <p:ph type="body" idx="1"/>
          </p:nvPr>
        </p:nvSpPr>
        <p:spPr bwMode="auto">
          <a:xfrm>
            <a:off x="457200" y="1916113"/>
            <a:ext cx="8291513" cy="3709987"/>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p:wipe dir="r"/>
  </p:transition>
  <p:txStyles>
    <p:titleStyle>
      <a:lvl1pPr algn="r" rtl="1" fontAlgn="base">
        <a:spcBef>
          <a:spcPct val="0"/>
        </a:spcBef>
        <a:spcAft>
          <a:spcPct val="0"/>
        </a:spcAft>
        <a:defRPr sz="3600" kern="1200">
          <a:solidFill>
            <a:schemeClr val="tx2"/>
          </a:solidFill>
          <a:latin typeface="+mj-lt"/>
          <a:ea typeface="+mj-ea"/>
          <a:cs typeface="+mj-cs"/>
        </a:defRPr>
      </a:lvl1pPr>
      <a:lvl2pPr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2pPr>
      <a:lvl3pPr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3pPr>
      <a:lvl4pPr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4pPr>
      <a:lvl5pPr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p:titleStyle>
    <p:bodyStyle>
      <a:lvl1pPr marL="342900" indent="-342900" algn="r" rtl="1" fontAlgn="base">
        <a:spcBef>
          <a:spcPct val="20000"/>
        </a:spcBef>
        <a:spcAft>
          <a:spcPct val="0"/>
        </a:spcAft>
        <a:buChar char="•"/>
        <a:defRPr sz="3200" kern="1200">
          <a:solidFill>
            <a:schemeClr val="tx1"/>
          </a:solidFill>
          <a:latin typeface="+mn-lt"/>
          <a:ea typeface="+mn-ea"/>
          <a:cs typeface="+mn-cs"/>
        </a:defRPr>
      </a:lvl1pPr>
      <a:lvl2pPr marL="742950" indent="-285750" algn="r" rtl="1" fontAlgn="base">
        <a:spcBef>
          <a:spcPct val="20000"/>
        </a:spcBef>
        <a:spcAft>
          <a:spcPct val="0"/>
        </a:spcAft>
        <a:buChar char="–"/>
        <a:defRPr sz="2800" kern="1200">
          <a:solidFill>
            <a:schemeClr val="tx1"/>
          </a:solidFill>
          <a:latin typeface="+mn-lt"/>
          <a:ea typeface="+mn-ea"/>
          <a:cs typeface="+mn-cs"/>
        </a:defRPr>
      </a:lvl2pPr>
      <a:lvl3pPr marL="1143000" indent="-228600" algn="r" rtl="1" fontAlgn="base">
        <a:spcBef>
          <a:spcPct val="20000"/>
        </a:spcBef>
        <a:spcAft>
          <a:spcPct val="0"/>
        </a:spcAft>
        <a:buChar char="•"/>
        <a:defRPr sz="2400" kern="1200">
          <a:solidFill>
            <a:schemeClr val="tx1"/>
          </a:solidFill>
          <a:latin typeface="+mn-lt"/>
          <a:ea typeface="+mn-ea"/>
          <a:cs typeface="+mn-cs"/>
        </a:defRPr>
      </a:lvl3pPr>
      <a:lvl4pPr marL="1600200" indent="-228600" algn="r" rtl="1" fontAlgn="base">
        <a:spcBef>
          <a:spcPct val="20000"/>
        </a:spcBef>
        <a:spcAft>
          <a:spcPct val="0"/>
        </a:spcAft>
        <a:buChar char="–"/>
        <a:defRPr sz="2000" kern="1200">
          <a:solidFill>
            <a:schemeClr val="tx1"/>
          </a:solidFill>
          <a:latin typeface="+mn-lt"/>
          <a:ea typeface="+mn-ea"/>
          <a:cs typeface="+mn-cs"/>
        </a:defRPr>
      </a:lvl4pPr>
      <a:lvl5pPr marL="2057400" indent="-228600" algn="r" rtl="1"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image" Target="http://www.amit.org.il/mabasviva/shvat/images/French_Fries.gif" TargetMode="External"/><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uncp.edu/home/mcclurem/ptable/mg_2.jpg" TargetMode="Externa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19E3DDE-3DB0-3964-3E7D-0BD2FE4E5382}"/>
              </a:ext>
            </a:extLst>
          </p:cNvPr>
          <p:cNvSpPr>
            <a:spLocks noGrp="1" noChangeArrowheads="1"/>
          </p:cNvSpPr>
          <p:nvPr>
            <p:ph type="ctrTitle"/>
          </p:nvPr>
        </p:nvSpPr>
        <p:spPr>
          <a:xfrm>
            <a:off x="1371600" y="620713"/>
            <a:ext cx="7772400" cy="2016125"/>
          </a:xfrm>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gn="ctr"/>
            <a:r>
              <a:rPr lang="he-IL" altLang="en-US" b="1"/>
              <a:t>בניית טיעונים במסגרת הוראת</a:t>
            </a:r>
            <a:br>
              <a:rPr lang="en-US" altLang="en-US" b="1"/>
            </a:br>
            <a:r>
              <a:rPr lang="he-IL" altLang="en-US" b="1"/>
              <a:t> הנושא מבנה וקישור </a:t>
            </a:r>
            <a:br>
              <a:rPr lang="he-IL" altLang="en-US" b="1"/>
            </a:br>
            <a:endParaRPr lang="en-US" altLang="en-US" b="1"/>
          </a:p>
        </p:txBody>
      </p:sp>
      <p:sp>
        <p:nvSpPr>
          <p:cNvPr id="2052" name="Text Box 4">
            <a:extLst>
              <a:ext uri="{FF2B5EF4-FFF2-40B4-BE49-F238E27FC236}">
                <a16:creationId xmlns:a16="http://schemas.microsoft.com/office/drawing/2014/main" id="{BE486BA2-8999-70BA-EF26-A56F134C59AC}"/>
              </a:ext>
            </a:extLst>
          </p:cNvPr>
          <p:cNvSpPr txBox="1">
            <a:spLocks noChangeArrowheads="1"/>
          </p:cNvSpPr>
          <p:nvPr/>
        </p:nvSpPr>
        <p:spPr bwMode="auto">
          <a:xfrm>
            <a:off x="4427538" y="4437063"/>
            <a:ext cx="4103687" cy="1004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rtl="1">
              <a:spcBef>
                <a:spcPct val="50000"/>
              </a:spcBef>
            </a:pPr>
            <a:r>
              <a:rPr lang="he-IL" altLang="en-US" sz="2400" b="1">
                <a:solidFill>
                  <a:srgbClr val="000099"/>
                </a:solidFill>
              </a:rPr>
              <a:t>קצביץ דבורה</a:t>
            </a:r>
          </a:p>
          <a:p>
            <a:pPr algn="ctr" rtl="1">
              <a:spcBef>
                <a:spcPct val="50000"/>
              </a:spcBef>
            </a:pPr>
            <a:r>
              <a:rPr lang="he-IL" altLang="en-US" sz="2400" b="1">
                <a:solidFill>
                  <a:srgbClr val="000099"/>
                </a:solidFill>
              </a:rPr>
              <a:t>מכון ויצמן למדע</a:t>
            </a:r>
            <a:endParaRPr lang="en-US" altLang="en-US" sz="2400" b="1">
              <a:solidFill>
                <a:srgbClr val="000099"/>
              </a:solidFill>
              <a:sym typeface="Symbol" panose="05050102010706020507" pitchFamily="18" charset="2"/>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92244BD1-98F9-AE57-491C-D008FF30EBD8}"/>
              </a:ext>
            </a:extLst>
          </p:cNvPr>
          <p:cNvSpPr>
            <a:spLocks noGrp="1" noChangeArrowheads="1"/>
          </p:cNvSpPr>
          <p:nvPr>
            <p:ph type="title"/>
          </p:nvPr>
        </p:nvSpPr>
        <p:spPr>
          <a:xfrm>
            <a:off x="468313" y="188913"/>
            <a:ext cx="8229600" cy="922337"/>
          </a:xfrm>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a:t>הפרכה וטיעון נגדי</a:t>
            </a:r>
            <a:endParaRPr lang="en-US" altLang="en-US" sz="4000" b="1"/>
          </a:p>
        </p:txBody>
      </p:sp>
      <p:sp>
        <p:nvSpPr>
          <p:cNvPr id="53252" name="AutoShape 4">
            <a:extLst>
              <a:ext uri="{FF2B5EF4-FFF2-40B4-BE49-F238E27FC236}">
                <a16:creationId xmlns:a16="http://schemas.microsoft.com/office/drawing/2014/main" id="{A2FB2BB4-5929-D27A-53D8-FC8DA2AB62F4}"/>
              </a:ext>
            </a:extLst>
          </p:cNvPr>
          <p:cNvSpPr>
            <a:spLocks noChangeArrowheads="1"/>
          </p:cNvSpPr>
          <p:nvPr/>
        </p:nvSpPr>
        <p:spPr bwMode="auto">
          <a:xfrm>
            <a:off x="395288" y="1268413"/>
            <a:ext cx="8323262" cy="5256212"/>
          </a:xfrm>
          <a:prstGeom prst="roundRect">
            <a:avLst>
              <a:gd name="adj" fmla="val 16667"/>
            </a:avLst>
          </a:prstGeom>
          <a:solidFill>
            <a:schemeClr val="accent1">
              <a:alpha val="30000"/>
            </a:scheme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FontTx/>
              <a:buNone/>
            </a:pPr>
            <a:r>
              <a:rPr lang="he-IL" altLang="en-US" sz="2000" b="1"/>
              <a:t>הגדרות:</a:t>
            </a:r>
          </a:p>
          <a:p>
            <a:r>
              <a:rPr lang="he-IL" altLang="en-US" sz="2000" b="1">
                <a:solidFill>
                  <a:srgbClr val="000099"/>
                </a:solidFill>
              </a:rPr>
              <a:t>הפרכה</a:t>
            </a:r>
            <a:r>
              <a:rPr lang="he-IL" altLang="en-US" sz="2000"/>
              <a:t> של טיעון היא הוכחה שהמסקנה (הטענה) אינה תקפה – הביסוס המדעי במסקנה המקורית אינו נכון ולכן הטענה אינה נכונה.</a:t>
            </a:r>
            <a:endParaRPr lang="he-IL" altLang="en-US" sz="2000" b="1"/>
          </a:p>
          <a:p>
            <a:r>
              <a:rPr lang="he-IL" altLang="en-US" sz="2000" b="1">
                <a:solidFill>
                  <a:srgbClr val="000099"/>
                </a:solidFill>
              </a:rPr>
              <a:t>טיעון נגדי</a:t>
            </a:r>
            <a:r>
              <a:rPr lang="he-IL" altLang="en-US" sz="2000"/>
              <a:t> – הצעה לטיעון אחר באותו הקשר אשר נוגד את הטיעון המקורי אך הנימוק בו לא מתייחס לנימוק בטיעון המקורי.</a:t>
            </a:r>
            <a:endParaRPr lang="he-IL" altLang="en-US" sz="2000" b="1"/>
          </a:p>
          <a:p>
            <a:pPr>
              <a:buFontTx/>
              <a:buNone/>
            </a:pPr>
            <a:r>
              <a:rPr lang="he-IL" altLang="en-US" sz="2000" b="1"/>
              <a:t>דוגמה:</a:t>
            </a:r>
          </a:p>
          <a:p>
            <a:r>
              <a:rPr lang="he-IL" altLang="en-US" sz="2000" b="1">
                <a:solidFill>
                  <a:srgbClr val="000099"/>
                </a:solidFill>
              </a:rPr>
              <a:t>טיעון</a:t>
            </a:r>
            <a:r>
              <a:rPr lang="he-IL" altLang="en-US" sz="2000"/>
              <a:t>: ככל שכמות השמן יותר גדולה ייקח לגרעין הראשון להתבקע </a:t>
            </a:r>
            <a:r>
              <a:rPr lang="he-IL" altLang="en-US" sz="2000" b="1"/>
              <a:t>פחות</a:t>
            </a:r>
            <a:r>
              <a:rPr lang="he-IL" altLang="en-US" sz="2000"/>
              <a:t> זמן, כי יש מגע טוב יותר בין השמן והגרעינים.</a:t>
            </a:r>
            <a:endParaRPr lang="he-IL" altLang="en-US" sz="2000" b="1"/>
          </a:p>
          <a:p>
            <a:r>
              <a:rPr lang="he-IL" altLang="en-US" sz="2000" b="1">
                <a:solidFill>
                  <a:srgbClr val="000099"/>
                </a:solidFill>
              </a:rPr>
              <a:t>טיעון נגדי</a:t>
            </a:r>
            <a:r>
              <a:rPr lang="he-IL" altLang="en-US" sz="2000"/>
              <a:t>: ככל שכמות השמן יותר גדולה ייקח לגרעין הראשון להתבקע </a:t>
            </a:r>
            <a:r>
              <a:rPr lang="he-IL" altLang="en-US" sz="2000" b="1"/>
              <a:t>יותר</a:t>
            </a:r>
            <a:r>
              <a:rPr lang="he-IL" altLang="en-US" sz="2000"/>
              <a:t> זמן, כי השמן יתחמם לאט יותר, ויגרום לאידוי המים בתוך הגרעין, תהליך שאחראי לפיצוץ. </a:t>
            </a:r>
            <a:endParaRPr lang="he-IL" altLang="en-US" sz="2000" b="1"/>
          </a:p>
          <a:p>
            <a:r>
              <a:rPr lang="he-IL" altLang="en-US" sz="2000" b="1">
                <a:solidFill>
                  <a:srgbClr val="000099"/>
                </a:solidFill>
              </a:rPr>
              <a:t>הפרכה</a:t>
            </a:r>
            <a:r>
              <a:rPr lang="he-IL" altLang="en-US" sz="2000"/>
              <a:t>: הטענה " ככל שכמות השמן יותר גדולה ייקח לגרעין הראשון להתבקע פחות זמן" אינה נכונה כי המגע של השמן עם הגרעינים אינו חשוב, הרי פופקורן מתבקע גם ללא שמן.</a:t>
            </a:r>
            <a:endParaRPr lang="en-US" altLang="en-US" sz="2000"/>
          </a:p>
          <a:p>
            <a:pPr>
              <a:lnSpc>
                <a:spcPct val="80000"/>
              </a:lnSpc>
              <a:spcBef>
                <a:spcPct val="40000"/>
              </a:spcBef>
              <a:spcAft>
                <a:spcPct val="40000"/>
              </a:spcAft>
              <a:buClr>
                <a:srgbClr val="990033"/>
              </a:buClr>
            </a:pPr>
            <a:endParaRPr lang="he-IL" altLang="en-US" sz="2000" b="1">
              <a:solidFill>
                <a:srgbClr val="000099"/>
              </a:solidFill>
              <a:cs typeface="Narkisim" panose="020E0502050101010101" pitchFamily="34" charset="-79"/>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53252">
                                            <p:txEl>
                                              <p:pRg st="1" end="1"/>
                                            </p:txEl>
                                          </p:spTgt>
                                        </p:tgtEl>
                                        <p:attrNameLst>
                                          <p:attrName>style.visibility</p:attrName>
                                        </p:attrNameLst>
                                      </p:cBhvr>
                                      <p:to>
                                        <p:strVal val="visible"/>
                                      </p:to>
                                    </p:set>
                                    <p:anim calcmode="lin" valueType="num">
                                      <p:cBhvr additive="base">
                                        <p:cTn id="7" dur="500" fill="hold"/>
                                        <p:tgtEl>
                                          <p:spTgt spid="53252">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32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53252">
                                            <p:txEl>
                                              <p:pRg st="2" end="2"/>
                                            </p:txEl>
                                          </p:spTgt>
                                        </p:tgtEl>
                                        <p:attrNameLst>
                                          <p:attrName>style.visibility</p:attrName>
                                        </p:attrNameLst>
                                      </p:cBhvr>
                                      <p:to>
                                        <p:strVal val="visible"/>
                                      </p:to>
                                    </p:set>
                                    <p:anim calcmode="lin" valueType="num">
                                      <p:cBhvr additive="base">
                                        <p:cTn id="13" dur="500" fill="hold"/>
                                        <p:tgtEl>
                                          <p:spTgt spid="53252">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325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53252">
                                            <p:txEl>
                                              <p:pRg st="3" end="3"/>
                                            </p:txEl>
                                          </p:spTgt>
                                        </p:tgtEl>
                                        <p:attrNameLst>
                                          <p:attrName>style.visibility</p:attrName>
                                        </p:attrNameLst>
                                      </p:cBhvr>
                                      <p:to>
                                        <p:strVal val="visible"/>
                                      </p:to>
                                    </p:set>
                                    <p:anim calcmode="lin" valueType="num">
                                      <p:cBhvr additive="base">
                                        <p:cTn id="19" dur="500" fill="hold"/>
                                        <p:tgtEl>
                                          <p:spTgt spid="53252">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325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53252">
                                            <p:txEl>
                                              <p:pRg st="4" end="4"/>
                                            </p:txEl>
                                          </p:spTgt>
                                        </p:tgtEl>
                                        <p:attrNameLst>
                                          <p:attrName>style.visibility</p:attrName>
                                        </p:attrNameLst>
                                      </p:cBhvr>
                                      <p:to>
                                        <p:strVal val="visible"/>
                                      </p:to>
                                    </p:set>
                                    <p:anim calcmode="lin" valueType="num">
                                      <p:cBhvr additive="base">
                                        <p:cTn id="25" dur="500" fill="hold"/>
                                        <p:tgtEl>
                                          <p:spTgt spid="53252">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325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53252">
                                            <p:txEl>
                                              <p:pRg st="5" end="5"/>
                                            </p:txEl>
                                          </p:spTgt>
                                        </p:tgtEl>
                                        <p:attrNameLst>
                                          <p:attrName>style.visibility</p:attrName>
                                        </p:attrNameLst>
                                      </p:cBhvr>
                                      <p:to>
                                        <p:strVal val="visible"/>
                                      </p:to>
                                    </p:set>
                                    <p:anim calcmode="lin" valueType="num">
                                      <p:cBhvr additive="base">
                                        <p:cTn id="31" dur="500" fill="hold"/>
                                        <p:tgtEl>
                                          <p:spTgt spid="53252">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325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53252">
                                            <p:txEl>
                                              <p:pRg st="6" end="6"/>
                                            </p:txEl>
                                          </p:spTgt>
                                        </p:tgtEl>
                                        <p:attrNameLst>
                                          <p:attrName>style.visibility</p:attrName>
                                        </p:attrNameLst>
                                      </p:cBhvr>
                                      <p:to>
                                        <p:strVal val="visible"/>
                                      </p:to>
                                    </p:set>
                                    <p:anim calcmode="lin" valueType="num">
                                      <p:cBhvr additive="base">
                                        <p:cTn id="37" dur="500" fill="hold"/>
                                        <p:tgtEl>
                                          <p:spTgt spid="53252">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325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84DA4DD7-DB5E-0745-DCE3-AB1F17DE9456}"/>
              </a:ext>
            </a:extLst>
          </p:cNvPr>
          <p:cNvSpPr>
            <a:spLocks noGrp="1" noChangeArrowheads="1"/>
          </p:cNvSpPr>
          <p:nvPr>
            <p:ph type="title"/>
          </p:nvPr>
        </p:nvSpPr>
        <p:spPr>
          <a:xfrm>
            <a:off x="5651500" y="0"/>
            <a:ext cx="3189288" cy="922338"/>
          </a:xfrm>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a:t>מהן עדויות?</a:t>
            </a:r>
            <a:endParaRPr lang="en-US" altLang="en-US" sz="4000" b="1"/>
          </a:p>
        </p:txBody>
      </p:sp>
      <p:sp>
        <p:nvSpPr>
          <p:cNvPr id="101416" name="Rectangle 40">
            <a:extLst>
              <a:ext uri="{FF2B5EF4-FFF2-40B4-BE49-F238E27FC236}">
                <a16:creationId xmlns:a16="http://schemas.microsoft.com/office/drawing/2014/main" id="{7E8DC085-1940-4E14-859E-495C93DD82D3}"/>
              </a:ext>
            </a:extLst>
          </p:cNvPr>
          <p:cNvSpPr>
            <a:spLocks noChangeArrowheads="1"/>
          </p:cNvSpPr>
          <p:nvPr/>
        </p:nvSpPr>
        <p:spPr bwMode="auto">
          <a:xfrm>
            <a:off x="4138613" y="1773238"/>
            <a:ext cx="4486275" cy="719137"/>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b="1">
                <a:cs typeface="Narkisim" panose="020E0502050101010101" pitchFamily="34" charset="-79"/>
              </a:rPr>
              <a:t>הטענה</a:t>
            </a:r>
            <a:endParaRPr lang="en-US" altLang="en-US" sz="2400" b="1">
              <a:cs typeface="Narkisim" panose="020E0502050101010101" pitchFamily="34" charset="-79"/>
            </a:endParaRPr>
          </a:p>
        </p:txBody>
      </p:sp>
      <p:sp>
        <p:nvSpPr>
          <p:cNvPr id="101414" name="Rectangle 38">
            <a:extLst>
              <a:ext uri="{FF2B5EF4-FFF2-40B4-BE49-F238E27FC236}">
                <a16:creationId xmlns:a16="http://schemas.microsoft.com/office/drawing/2014/main" id="{2BF9F9D6-EA4A-6648-2BA6-31FB0B061EB0}"/>
              </a:ext>
            </a:extLst>
          </p:cNvPr>
          <p:cNvSpPr>
            <a:spLocks noChangeArrowheads="1"/>
          </p:cNvSpPr>
          <p:nvPr/>
        </p:nvSpPr>
        <p:spPr bwMode="auto">
          <a:xfrm>
            <a:off x="395288" y="1773238"/>
            <a:ext cx="3743325" cy="719137"/>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a:cs typeface="Narkisim" panose="020E0502050101010101" pitchFamily="34" charset="-79"/>
              </a:rPr>
              <a:t>עדות/עדויות</a:t>
            </a:r>
            <a:endParaRPr lang="en-US" altLang="en-US" sz="2400">
              <a:cs typeface="Narkisim" panose="020E0502050101010101" pitchFamily="34" charset="-79"/>
            </a:endParaRPr>
          </a:p>
        </p:txBody>
      </p:sp>
      <p:sp>
        <p:nvSpPr>
          <p:cNvPr id="101382" name="Rectangle 6">
            <a:extLst>
              <a:ext uri="{FF2B5EF4-FFF2-40B4-BE49-F238E27FC236}">
                <a16:creationId xmlns:a16="http://schemas.microsoft.com/office/drawing/2014/main" id="{9CEACA02-AF75-64DF-276A-BF8B3A5143A2}"/>
              </a:ext>
            </a:extLst>
          </p:cNvPr>
          <p:cNvSpPr>
            <a:spLocks noChangeArrowheads="1"/>
          </p:cNvSpPr>
          <p:nvPr/>
        </p:nvSpPr>
        <p:spPr bwMode="auto">
          <a:xfrm>
            <a:off x="4138613" y="5429250"/>
            <a:ext cx="4486275" cy="82073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b="1">
                <a:cs typeface="Narkisim" panose="020E0502050101010101" pitchFamily="34" charset="-79"/>
              </a:rPr>
              <a:t>אטומים קטנים מאוד יוצרים קשר מסוג דליגת מטען</a:t>
            </a:r>
            <a:endParaRPr lang="en-US" altLang="en-US" sz="2400" b="1">
              <a:cs typeface="Narkisim" panose="020E0502050101010101" pitchFamily="34" charset="-79"/>
            </a:endParaRPr>
          </a:p>
        </p:txBody>
      </p:sp>
      <p:sp>
        <p:nvSpPr>
          <p:cNvPr id="101383" name="Rectangle 7">
            <a:extLst>
              <a:ext uri="{FF2B5EF4-FFF2-40B4-BE49-F238E27FC236}">
                <a16:creationId xmlns:a16="http://schemas.microsoft.com/office/drawing/2014/main" id="{5AB79A22-908B-1B6D-C69E-28B3414411C3}"/>
              </a:ext>
              <a:ext uri="{C183D7F6-B498-43B3-948B-1728B52AA6E4}">
                <adec:decorative xmlns:adec="http://schemas.microsoft.com/office/drawing/2017/decorative" val="1"/>
              </a:ext>
            </a:extLst>
          </p:cNvPr>
          <p:cNvSpPr>
            <a:spLocks noChangeArrowheads="1"/>
          </p:cNvSpPr>
          <p:nvPr/>
        </p:nvSpPr>
        <p:spPr bwMode="auto">
          <a:xfrm>
            <a:off x="395288" y="5429250"/>
            <a:ext cx="3743325" cy="82073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endParaRPr lang="en-US" altLang="en-US" sz="2400">
              <a:cs typeface="Narkisim" panose="020E0502050101010101" pitchFamily="34" charset="-79"/>
            </a:endParaRPr>
          </a:p>
        </p:txBody>
      </p:sp>
      <p:sp>
        <p:nvSpPr>
          <p:cNvPr id="101384" name="Rectangle 8">
            <a:extLst>
              <a:ext uri="{FF2B5EF4-FFF2-40B4-BE49-F238E27FC236}">
                <a16:creationId xmlns:a16="http://schemas.microsoft.com/office/drawing/2014/main" id="{0C4EF858-EDF2-E8E0-8177-965561ED9E9F}"/>
              </a:ext>
            </a:extLst>
          </p:cNvPr>
          <p:cNvSpPr>
            <a:spLocks noChangeArrowheads="1"/>
          </p:cNvSpPr>
          <p:nvPr/>
        </p:nvSpPr>
        <p:spPr bwMode="auto">
          <a:xfrm>
            <a:off x="4138613" y="4608513"/>
            <a:ext cx="4486275" cy="820737"/>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b="1">
                <a:cs typeface="Narkisim" panose="020E0502050101010101" pitchFamily="34" charset="-79"/>
              </a:rPr>
              <a:t>האלקטרונים באטום הם בעלי רמות אנרגיה מוגדרות בלבד.</a:t>
            </a:r>
            <a:r>
              <a:rPr lang="en-US" altLang="en-US" sz="2400"/>
              <a:t> </a:t>
            </a:r>
          </a:p>
        </p:txBody>
      </p:sp>
      <p:sp>
        <p:nvSpPr>
          <p:cNvPr id="101385" name="Rectangle 9">
            <a:extLst>
              <a:ext uri="{FF2B5EF4-FFF2-40B4-BE49-F238E27FC236}">
                <a16:creationId xmlns:a16="http://schemas.microsoft.com/office/drawing/2014/main" id="{A4256279-C391-360F-F0C3-BF6490F3A9CB}"/>
              </a:ext>
              <a:ext uri="{C183D7F6-B498-43B3-948B-1728B52AA6E4}">
                <adec:decorative xmlns:adec="http://schemas.microsoft.com/office/drawing/2017/decorative" val="1"/>
              </a:ext>
            </a:extLst>
          </p:cNvPr>
          <p:cNvSpPr>
            <a:spLocks noChangeArrowheads="1"/>
          </p:cNvSpPr>
          <p:nvPr/>
        </p:nvSpPr>
        <p:spPr bwMode="auto">
          <a:xfrm>
            <a:off x="395288" y="4608513"/>
            <a:ext cx="3743325" cy="820737"/>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endParaRPr lang="en-US" altLang="en-US" sz="2400">
              <a:cs typeface="Narkisim" panose="020E0502050101010101" pitchFamily="34" charset="-79"/>
            </a:endParaRPr>
          </a:p>
        </p:txBody>
      </p:sp>
      <p:sp>
        <p:nvSpPr>
          <p:cNvPr id="101386" name="Rectangle 10">
            <a:extLst>
              <a:ext uri="{FF2B5EF4-FFF2-40B4-BE49-F238E27FC236}">
                <a16:creationId xmlns:a16="http://schemas.microsoft.com/office/drawing/2014/main" id="{9D862FA4-A0B0-D6D5-1D2F-352D1877FD05}"/>
              </a:ext>
            </a:extLst>
          </p:cNvPr>
          <p:cNvSpPr>
            <a:spLocks noChangeArrowheads="1"/>
          </p:cNvSpPr>
          <p:nvPr/>
        </p:nvSpPr>
        <p:spPr bwMode="auto">
          <a:xfrm>
            <a:off x="4138613" y="3787775"/>
            <a:ext cx="4486275" cy="82073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b="1">
                <a:cs typeface="Narkisim" panose="020E0502050101010101" pitchFamily="34" charset="-79"/>
              </a:rPr>
              <a:t>מתח הפנים של המים יורד כאשר מעלים את הטמפרטורה שלהם.</a:t>
            </a:r>
            <a:r>
              <a:rPr lang="en-US" altLang="en-US" sz="2400"/>
              <a:t> </a:t>
            </a:r>
            <a:endParaRPr lang="en-US" altLang="en-US" sz="2400" b="1">
              <a:cs typeface="Narkisim" panose="020E0502050101010101" pitchFamily="34" charset="-79"/>
            </a:endParaRPr>
          </a:p>
        </p:txBody>
      </p:sp>
      <p:sp>
        <p:nvSpPr>
          <p:cNvPr id="101387" name="Rectangle 11">
            <a:extLst>
              <a:ext uri="{FF2B5EF4-FFF2-40B4-BE49-F238E27FC236}">
                <a16:creationId xmlns:a16="http://schemas.microsoft.com/office/drawing/2014/main" id="{D6570BB4-FE1F-2831-F07C-372D65649601}"/>
              </a:ext>
              <a:ext uri="{C183D7F6-B498-43B3-948B-1728B52AA6E4}">
                <adec:decorative xmlns:adec="http://schemas.microsoft.com/office/drawing/2017/decorative" val="1"/>
              </a:ext>
            </a:extLst>
          </p:cNvPr>
          <p:cNvSpPr>
            <a:spLocks noChangeArrowheads="1"/>
          </p:cNvSpPr>
          <p:nvPr/>
        </p:nvSpPr>
        <p:spPr bwMode="auto">
          <a:xfrm>
            <a:off x="395288" y="3787775"/>
            <a:ext cx="3743325" cy="82073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endParaRPr lang="en-US" altLang="en-US" sz="2400">
              <a:cs typeface="Narkisim" panose="020E0502050101010101" pitchFamily="34" charset="-79"/>
            </a:endParaRPr>
          </a:p>
        </p:txBody>
      </p:sp>
      <p:sp>
        <p:nvSpPr>
          <p:cNvPr id="101388" name="Rectangle 12">
            <a:extLst>
              <a:ext uri="{FF2B5EF4-FFF2-40B4-BE49-F238E27FC236}">
                <a16:creationId xmlns:a16="http://schemas.microsoft.com/office/drawing/2014/main" id="{E504AE49-4379-BCE6-2678-18FFA9704634}"/>
              </a:ext>
            </a:extLst>
          </p:cNvPr>
          <p:cNvSpPr>
            <a:spLocks noChangeArrowheads="1"/>
          </p:cNvSpPr>
          <p:nvPr/>
        </p:nvSpPr>
        <p:spPr bwMode="auto">
          <a:xfrm>
            <a:off x="4138613" y="3211513"/>
            <a:ext cx="4486275" cy="57626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b="1">
                <a:cs typeface="Narkisim" panose="020E0502050101010101" pitchFamily="34" charset="-79"/>
              </a:rPr>
              <a:t>החמצן נחוץ לתהליך שריפה.</a:t>
            </a:r>
            <a:r>
              <a:rPr lang="en-US" altLang="en-US" sz="2400" b="1">
                <a:cs typeface="Narkisim" panose="020E0502050101010101" pitchFamily="34" charset="-79"/>
              </a:rPr>
              <a:t> </a:t>
            </a:r>
          </a:p>
        </p:txBody>
      </p:sp>
      <p:sp>
        <p:nvSpPr>
          <p:cNvPr id="101389" name="Rectangle 13">
            <a:extLst>
              <a:ext uri="{FF2B5EF4-FFF2-40B4-BE49-F238E27FC236}">
                <a16:creationId xmlns:a16="http://schemas.microsoft.com/office/drawing/2014/main" id="{83F91516-7DCA-894B-12BB-DB443B73F67A}"/>
              </a:ext>
              <a:ext uri="{C183D7F6-B498-43B3-948B-1728B52AA6E4}">
                <adec:decorative xmlns:adec="http://schemas.microsoft.com/office/drawing/2017/decorative" val="1"/>
              </a:ext>
            </a:extLst>
          </p:cNvPr>
          <p:cNvSpPr>
            <a:spLocks noChangeArrowheads="1"/>
          </p:cNvSpPr>
          <p:nvPr/>
        </p:nvSpPr>
        <p:spPr bwMode="auto">
          <a:xfrm>
            <a:off x="395288" y="3211513"/>
            <a:ext cx="3743325" cy="57626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endParaRPr lang="en-US" altLang="en-US" sz="2400">
              <a:cs typeface="Narkisim" panose="020E0502050101010101" pitchFamily="34" charset="-79"/>
            </a:endParaRPr>
          </a:p>
        </p:txBody>
      </p:sp>
      <p:sp>
        <p:nvSpPr>
          <p:cNvPr id="101392" name="Rectangle 16">
            <a:extLst>
              <a:ext uri="{FF2B5EF4-FFF2-40B4-BE49-F238E27FC236}">
                <a16:creationId xmlns:a16="http://schemas.microsoft.com/office/drawing/2014/main" id="{B67F2107-35A7-6EA9-FA24-271D09B57DC9}"/>
              </a:ext>
            </a:extLst>
          </p:cNvPr>
          <p:cNvSpPr>
            <a:spLocks noChangeArrowheads="1"/>
          </p:cNvSpPr>
          <p:nvPr/>
        </p:nvSpPr>
        <p:spPr bwMode="auto">
          <a:xfrm>
            <a:off x="4138613" y="2492375"/>
            <a:ext cx="4486275" cy="71913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b="1">
                <a:cs typeface="Narkisim" panose="020E0502050101010101" pitchFamily="34" charset="-79"/>
              </a:rPr>
              <a:t>במהלך תגובה כימית המסה נשמרת.</a:t>
            </a:r>
            <a:r>
              <a:rPr lang="en-US" altLang="en-US" sz="2400" b="1">
                <a:cs typeface="Narkisim" panose="020E0502050101010101" pitchFamily="34" charset="-79"/>
              </a:rPr>
              <a:t> </a:t>
            </a:r>
          </a:p>
        </p:txBody>
      </p:sp>
      <p:sp>
        <p:nvSpPr>
          <p:cNvPr id="101393" name="Rectangle 17">
            <a:extLst>
              <a:ext uri="{FF2B5EF4-FFF2-40B4-BE49-F238E27FC236}">
                <a16:creationId xmlns:a16="http://schemas.microsoft.com/office/drawing/2014/main" id="{927B6E08-1229-40BF-A3F1-D713894AB721}"/>
              </a:ext>
              <a:ext uri="{C183D7F6-B498-43B3-948B-1728B52AA6E4}">
                <adec:decorative xmlns:adec="http://schemas.microsoft.com/office/drawing/2017/decorative" val="1"/>
              </a:ext>
            </a:extLst>
          </p:cNvPr>
          <p:cNvSpPr>
            <a:spLocks noChangeArrowheads="1"/>
          </p:cNvSpPr>
          <p:nvPr/>
        </p:nvSpPr>
        <p:spPr bwMode="auto">
          <a:xfrm>
            <a:off x="395288" y="2492375"/>
            <a:ext cx="3743325" cy="719138"/>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endParaRPr lang="en-US" altLang="en-US" sz="2400">
              <a:cs typeface="Narkisim" panose="020E0502050101010101" pitchFamily="34" charset="-79"/>
            </a:endParaRPr>
          </a:p>
        </p:txBody>
      </p:sp>
      <p:sp>
        <p:nvSpPr>
          <p:cNvPr id="101394" name="Line 18">
            <a:extLst>
              <a:ext uri="{FF2B5EF4-FFF2-40B4-BE49-F238E27FC236}">
                <a16:creationId xmlns:a16="http://schemas.microsoft.com/office/drawing/2014/main" id="{351BB6CB-B7F7-72A9-1685-99ECA55720C6}"/>
              </a:ext>
              <a:ext uri="{C183D7F6-B498-43B3-948B-1728B52AA6E4}">
                <adec:decorative xmlns:adec="http://schemas.microsoft.com/office/drawing/2017/decorative" val="1"/>
              </a:ext>
            </a:extLst>
          </p:cNvPr>
          <p:cNvSpPr>
            <a:spLocks noChangeShapeType="1"/>
          </p:cNvSpPr>
          <p:nvPr/>
        </p:nvSpPr>
        <p:spPr bwMode="auto">
          <a:xfrm>
            <a:off x="395288" y="1773238"/>
            <a:ext cx="8229600"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395" name="Line 19">
            <a:extLst>
              <a:ext uri="{FF2B5EF4-FFF2-40B4-BE49-F238E27FC236}">
                <a16:creationId xmlns:a16="http://schemas.microsoft.com/office/drawing/2014/main" id="{96FF174D-DAEF-55D9-1A68-03EE8CCEAE59}"/>
              </a:ext>
              <a:ext uri="{C183D7F6-B498-43B3-948B-1728B52AA6E4}">
                <adec:decorative xmlns:adec="http://schemas.microsoft.com/office/drawing/2017/decorative" val="1"/>
              </a:ext>
            </a:extLst>
          </p:cNvPr>
          <p:cNvSpPr>
            <a:spLocks noChangeShapeType="1"/>
          </p:cNvSpPr>
          <p:nvPr/>
        </p:nvSpPr>
        <p:spPr bwMode="auto">
          <a:xfrm>
            <a:off x="395288" y="3211513"/>
            <a:ext cx="8229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397" name="Line 21">
            <a:extLst>
              <a:ext uri="{FF2B5EF4-FFF2-40B4-BE49-F238E27FC236}">
                <a16:creationId xmlns:a16="http://schemas.microsoft.com/office/drawing/2014/main" id="{C7B746F2-54A7-BC42-33C2-02AD16BB05A8}"/>
              </a:ext>
              <a:ext uri="{C183D7F6-B498-43B3-948B-1728B52AA6E4}">
                <adec:decorative xmlns:adec="http://schemas.microsoft.com/office/drawing/2017/decorative" val="1"/>
              </a:ext>
            </a:extLst>
          </p:cNvPr>
          <p:cNvSpPr>
            <a:spLocks noChangeShapeType="1"/>
          </p:cNvSpPr>
          <p:nvPr/>
        </p:nvSpPr>
        <p:spPr bwMode="auto">
          <a:xfrm>
            <a:off x="395288" y="3787775"/>
            <a:ext cx="8229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398" name="Line 22">
            <a:extLst>
              <a:ext uri="{FF2B5EF4-FFF2-40B4-BE49-F238E27FC236}">
                <a16:creationId xmlns:a16="http://schemas.microsoft.com/office/drawing/2014/main" id="{9B8199B8-6D28-4868-316F-6775057729AD}"/>
              </a:ext>
              <a:ext uri="{C183D7F6-B498-43B3-948B-1728B52AA6E4}">
                <adec:decorative xmlns:adec="http://schemas.microsoft.com/office/drawing/2017/decorative" val="1"/>
              </a:ext>
            </a:extLst>
          </p:cNvPr>
          <p:cNvSpPr>
            <a:spLocks noChangeShapeType="1"/>
          </p:cNvSpPr>
          <p:nvPr/>
        </p:nvSpPr>
        <p:spPr bwMode="auto">
          <a:xfrm>
            <a:off x="395288" y="6249988"/>
            <a:ext cx="8229600"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399" name="Line 23">
            <a:extLst>
              <a:ext uri="{FF2B5EF4-FFF2-40B4-BE49-F238E27FC236}">
                <a16:creationId xmlns:a16="http://schemas.microsoft.com/office/drawing/2014/main" id="{BB922814-F799-DD28-23E8-8E0C23468871}"/>
              </a:ext>
              <a:ext uri="{C183D7F6-B498-43B3-948B-1728B52AA6E4}">
                <adec:decorative xmlns:adec="http://schemas.microsoft.com/office/drawing/2017/decorative" val="1"/>
              </a:ext>
            </a:extLst>
          </p:cNvPr>
          <p:cNvSpPr>
            <a:spLocks noChangeShapeType="1"/>
          </p:cNvSpPr>
          <p:nvPr/>
        </p:nvSpPr>
        <p:spPr bwMode="auto">
          <a:xfrm>
            <a:off x="395288" y="1773238"/>
            <a:ext cx="0" cy="447675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400" name="Line 24">
            <a:extLst>
              <a:ext uri="{FF2B5EF4-FFF2-40B4-BE49-F238E27FC236}">
                <a16:creationId xmlns:a16="http://schemas.microsoft.com/office/drawing/2014/main" id="{9B69947B-DE1C-8EF8-1DF9-450E87FB36C8}"/>
              </a:ext>
              <a:ext uri="{C183D7F6-B498-43B3-948B-1728B52AA6E4}">
                <adec:decorative xmlns:adec="http://schemas.microsoft.com/office/drawing/2017/decorative" val="1"/>
              </a:ext>
            </a:extLst>
          </p:cNvPr>
          <p:cNvSpPr>
            <a:spLocks noChangeShapeType="1"/>
          </p:cNvSpPr>
          <p:nvPr/>
        </p:nvSpPr>
        <p:spPr bwMode="auto">
          <a:xfrm>
            <a:off x="4138613" y="1773238"/>
            <a:ext cx="0" cy="44767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401" name="Line 25">
            <a:extLst>
              <a:ext uri="{FF2B5EF4-FFF2-40B4-BE49-F238E27FC236}">
                <a16:creationId xmlns:a16="http://schemas.microsoft.com/office/drawing/2014/main" id="{692B7CEA-F163-281A-BB02-C825AC8976C1}"/>
              </a:ext>
              <a:ext uri="{C183D7F6-B498-43B3-948B-1728B52AA6E4}">
                <adec:decorative xmlns:adec="http://schemas.microsoft.com/office/drawing/2017/decorative" val="1"/>
              </a:ext>
            </a:extLst>
          </p:cNvPr>
          <p:cNvSpPr>
            <a:spLocks noChangeShapeType="1"/>
          </p:cNvSpPr>
          <p:nvPr/>
        </p:nvSpPr>
        <p:spPr bwMode="auto">
          <a:xfrm>
            <a:off x="8624888" y="1773238"/>
            <a:ext cx="0" cy="447675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402" name="Line 26">
            <a:extLst>
              <a:ext uri="{FF2B5EF4-FFF2-40B4-BE49-F238E27FC236}">
                <a16:creationId xmlns:a16="http://schemas.microsoft.com/office/drawing/2014/main" id="{1BA0516D-03C9-ABFD-91C0-B592BCF811C2}"/>
              </a:ext>
              <a:ext uri="{C183D7F6-B498-43B3-948B-1728B52AA6E4}">
                <adec:decorative xmlns:adec="http://schemas.microsoft.com/office/drawing/2017/decorative" val="1"/>
              </a:ext>
            </a:extLst>
          </p:cNvPr>
          <p:cNvSpPr>
            <a:spLocks noChangeShapeType="1"/>
          </p:cNvSpPr>
          <p:nvPr/>
        </p:nvSpPr>
        <p:spPr bwMode="auto">
          <a:xfrm>
            <a:off x="395288" y="4608513"/>
            <a:ext cx="8229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403" name="Line 27">
            <a:extLst>
              <a:ext uri="{FF2B5EF4-FFF2-40B4-BE49-F238E27FC236}">
                <a16:creationId xmlns:a16="http://schemas.microsoft.com/office/drawing/2014/main" id="{5F559DE1-378E-30CD-2731-7CA6C965A0E7}"/>
              </a:ext>
              <a:ext uri="{C183D7F6-B498-43B3-948B-1728B52AA6E4}">
                <adec:decorative xmlns:adec="http://schemas.microsoft.com/office/drawing/2017/decorative" val="1"/>
              </a:ext>
            </a:extLst>
          </p:cNvPr>
          <p:cNvSpPr>
            <a:spLocks noChangeShapeType="1"/>
          </p:cNvSpPr>
          <p:nvPr/>
        </p:nvSpPr>
        <p:spPr bwMode="auto">
          <a:xfrm>
            <a:off x="395288" y="5429250"/>
            <a:ext cx="8229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415" name="Line 39">
            <a:extLst>
              <a:ext uri="{FF2B5EF4-FFF2-40B4-BE49-F238E27FC236}">
                <a16:creationId xmlns:a16="http://schemas.microsoft.com/office/drawing/2014/main" id="{750D8FA1-F302-9F62-A664-87D32785CA21}"/>
              </a:ext>
              <a:ext uri="{C183D7F6-B498-43B3-948B-1728B52AA6E4}">
                <adec:decorative xmlns:adec="http://schemas.microsoft.com/office/drawing/2017/decorative" val="1"/>
              </a:ext>
            </a:extLst>
          </p:cNvPr>
          <p:cNvSpPr>
            <a:spLocks noChangeShapeType="1"/>
          </p:cNvSpPr>
          <p:nvPr/>
        </p:nvSpPr>
        <p:spPr bwMode="auto">
          <a:xfrm>
            <a:off x="395288" y="2492375"/>
            <a:ext cx="8229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1404" name="Text Box 28">
            <a:extLst>
              <a:ext uri="{FF2B5EF4-FFF2-40B4-BE49-F238E27FC236}">
                <a16:creationId xmlns:a16="http://schemas.microsoft.com/office/drawing/2014/main" id="{6A5693BA-6DEA-6448-389E-67415710215B}"/>
              </a:ext>
            </a:extLst>
          </p:cNvPr>
          <p:cNvSpPr txBox="1">
            <a:spLocks noChangeArrowheads="1"/>
          </p:cNvSpPr>
          <p:nvPr/>
        </p:nvSpPr>
        <p:spPr bwMode="auto">
          <a:xfrm>
            <a:off x="0" y="260350"/>
            <a:ext cx="55086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sz="2000" b="1">
                <a:cs typeface="Narkisim" panose="020E0502050101010101" pitchFamily="34" charset="-79"/>
              </a:rPr>
              <a:t>לפניכם מספר טענות מדעיות. הציעו עדות/עדויות אשר תומכות בטענה </a:t>
            </a:r>
            <a:br>
              <a:rPr lang="en-US" altLang="en-US" sz="2000" b="1">
                <a:cs typeface="Narkisim" panose="020E0502050101010101" pitchFamily="34" charset="-79"/>
              </a:rPr>
            </a:br>
            <a:r>
              <a:rPr lang="he-IL" altLang="en-US" sz="2000" b="1">
                <a:cs typeface="Narkisim" panose="020E0502050101010101" pitchFamily="34" charset="-79"/>
              </a:rPr>
              <a:t>(האם </a:t>
            </a:r>
            <a:r>
              <a:rPr lang="he-IL" altLang="en-US" b="1"/>
              <a:t>יש</a:t>
            </a:r>
            <a:r>
              <a:rPr lang="he-IL" altLang="en-US"/>
              <a:t> </a:t>
            </a:r>
            <a:r>
              <a:rPr lang="he-IL" altLang="en-US" sz="2000" b="1">
                <a:cs typeface="Narkisim" panose="020E0502050101010101" pitchFamily="34" charset="-79"/>
              </a:rPr>
              <a:t>צורך להוסיף לטענות התנייה)</a:t>
            </a:r>
            <a:endParaRPr lang="en-US" altLang="en-US" sz="2000" b="1">
              <a:cs typeface="Narkisim" panose="020E0502050101010101" pitchFamily="34" charset="-79"/>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3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138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138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138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1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2" grpId="0" animBg="1"/>
      <p:bldP spid="101384" grpId="0" animBg="1"/>
      <p:bldP spid="101386" grpId="0" animBg="1"/>
      <p:bldP spid="101388" grpId="0" animBg="1"/>
      <p:bldP spid="10139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8E8C718-A06D-DF49-C84D-8546D922CD10}"/>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7107" name="AutoShape 3">
            <a:extLst>
              <a:ext uri="{FF2B5EF4-FFF2-40B4-BE49-F238E27FC236}">
                <a16:creationId xmlns:a16="http://schemas.microsoft.com/office/drawing/2014/main" id="{1EECFC26-B64E-669B-22FE-6F7E83F44902}"/>
              </a:ext>
            </a:extLst>
          </p:cNvPr>
          <p:cNvSpPr>
            <a:spLocks noChangeArrowheads="1"/>
          </p:cNvSpPr>
          <p:nvPr/>
        </p:nvSpPr>
        <p:spPr bwMode="auto">
          <a:xfrm>
            <a:off x="468313" y="1268413"/>
            <a:ext cx="8323262" cy="4752975"/>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Char char="¥"/>
            </a:pPr>
            <a:r>
              <a:rPr lang="he-IL" altLang="en-US" sz="2400" b="1"/>
              <a:t>התקדמות המדע מתבססת על בניית טיעונים והפרכתם, כך שמאוד הגיוני שהקניית תכנים מדעיים ומהות התפתחות המדע (</a:t>
            </a:r>
            <a:r>
              <a:rPr lang="en-US" altLang="en-US" sz="2400" b="1"/>
              <a:t>NOS</a:t>
            </a:r>
            <a:r>
              <a:rPr lang="he-IL" altLang="en-US" sz="2400" b="1"/>
              <a:t>) יהיו בדרך של בניית טיעונים.</a:t>
            </a:r>
          </a:p>
          <a:p>
            <a:pPr>
              <a:spcAft>
                <a:spcPct val="20000"/>
              </a:spcAft>
              <a:buClr>
                <a:srgbClr val="336599"/>
              </a:buClr>
              <a:buFont typeface="Wingdings" panose="05000000000000000000" pitchFamily="2" charset="2"/>
              <a:buChar char="¥"/>
            </a:pPr>
            <a:r>
              <a:rPr lang="he-IL" altLang="en-US" sz="2400" b="1"/>
              <a:t>לימודי מדע מקנים בדרך כלל תכנים וטענות שתלמידים צריכים לדעת ולהאמין בהם, ואינם מתמקדים בלמה צריכים להאמין בתכנים אלו.</a:t>
            </a:r>
            <a:r>
              <a:rPr lang="en-US" altLang="en-US" sz="2400" b="1"/>
              <a:t> </a:t>
            </a:r>
            <a:r>
              <a:rPr lang="he-IL" altLang="en-US" sz="2400" b="1">
                <a:solidFill>
                  <a:srgbClr val="CC0000"/>
                </a:solidFill>
              </a:rPr>
              <a:t>בניית טיעון עוזרת לתלמיד להבין מדוע הטענות המדעיות נכונות</a:t>
            </a:r>
            <a:r>
              <a:rPr lang="he-IL" altLang="en-US" sz="2400" b="1"/>
              <a:t>, בניגוד לאפשרות בה התלמיד מקבל את הטענות כפשוטן.</a:t>
            </a:r>
          </a:p>
        </p:txBody>
      </p:sp>
      <p:sp>
        <p:nvSpPr>
          <p:cNvPr id="47108" name="Text Box 4">
            <a:extLst>
              <a:ext uri="{FF2B5EF4-FFF2-40B4-BE49-F238E27FC236}">
                <a16:creationId xmlns:a16="http://schemas.microsoft.com/office/drawing/2014/main" id="{37562E2F-7DA3-5DC0-2175-C25EAA3D2F6D}"/>
              </a:ext>
            </a:extLst>
          </p:cNvPr>
          <p:cNvSpPr txBox="1">
            <a:spLocks noChangeArrowheads="1"/>
          </p:cNvSpPr>
          <p:nvPr/>
        </p:nvSpPr>
        <p:spPr bwMode="auto">
          <a:xfrm>
            <a:off x="0" y="6327775"/>
            <a:ext cx="7019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(Duschl &amp; Osborne, 2002; </a:t>
            </a:r>
            <a:r>
              <a:rPr lang="en-GB" altLang="en-US" b="1"/>
              <a:t>Hofstein</a:t>
            </a:r>
            <a:r>
              <a:rPr lang="en-US" altLang="en-US" b="1"/>
              <a:t>,</a:t>
            </a:r>
            <a:r>
              <a:rPr lang="en-GB" altLang="en-US" b="1"/>
              <a:t> Kipnis, &amp; Kind</a:t>
            </a:r>
            <a:r>
              <a:rPr lang="en-US" altLang="en-US" b="1"/>
              <a:t>, 2007)</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 calcmode="lin" valueType="num">
                                      <p:cBhvr additive="base">
                                        <p:cTn id="7" dur="500" fill="hold"/>
                                        <p:tgtEl>
                                          <p:spTgt spid="4710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7107">
                                            <p:txEl>
                                              <p:pRg st="1" end="1"/>
                                            </p:txEl>
                                          </p:spTgt>
                                        </p:tgtEl>
                                        <p:attrNameLst>
                                          <p:attrName>style.visibility</p:attrName>
                                        </p:attrNameLst>
                                      </p:cBhvr>
                                      <p:to>
                                        <p:strVal val="visible"/>
                                      </p:to>
                                    </p:set>
                                    <p:anim calcmode="lin" valueType="num">
                                      <p:cBhvr additive="base">
                                        <p:cTn id="13" dur="500" fill="hold"/>
                                        <p:tgtEl>
                                          <p:spTgt spid="4710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93CEB190-91CE-E3F3-C666-E0D94CCBAFF8}"/>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5059" name="AutoShape 3">
            <a:extLst>
              <a:ext uri="{FF2B5EF4-FFF2-40B4-BE49-F238E27FC236}">
                <a16:creationId xmlns:a16="http://schemas.microsoft.com/office/drawing/2014/main" id="{A15198E5-E716-E8BC-3A9B-055E6B68477F}"/>
              </a:ext>
            </a:extLst>
          </p:cNvPr>
          <p:cNvSpPr>
            <a:spLocks noChangeArrowheads="1"/>
          </p:cNvSpPr>
          <p:nvPr/>
        </p:nvSpPr>
        <p:spPr bwMode="auto">
          <a:xfrm>
            <a:off x="468313" y="1412875"/>
            <a:ext cx="8323262" cy="4824413"/>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None/>
            </a:pPr>
            <a:r>
              <a:rPr lang="he-IL" altLang="en-US" sz="2400" b="1"/>
              <a:t>מבחינה קוגניטיבית:</a:t>
            </a:r>
          </a:p>
          <a:p>
            <a:pPr>
              <a:spcAft>
                <a:spcPct val="20000"/>
              </a:spcAft>
              <a:buClr>
                <a:srgbClr val="336599"/>
              </a:buClr>
              <a:buFont typeface="Wingdings" panose="05000000000000000000" pitchFamily="2" charset="2"/>
              <a:buChar char="¥"/>
            </a:pPr>
            <a:r>
              <a:rPr lang="he-IL" altLang="en-US" sz="2400" b="1"/>
              <a:t>בניית טיעון היא תהליך מחשבתי שבעזרתו מתפתחת </a:t>
            </a:r>
            <a:r>
              <a:rPr lang="he-IL" altLang="en-US" sz="2400" b="1">
                <a:solidFill>
                  <a:srgbClr val="CC0000"/>
                </a:solidFill>
              </a:rPr>
              <a:t>הבנת מושגים.</a:t>
            </a:r>
            <a:endParaRPr lang="en-US" altLang="en-US" sz="2400" b="1">
              <a:solidFill>
                <a:srgbClr val="CC0000"/>
              </a:solidFill>
            </a:endParaRPr>
          </a:p>
          <a:p>
            <a:pPr>
              <a:spcAft>
                <a:spcPct val="20000"/>
              </a:spcAft>
              <a:buClr>
                <a:srgbClr val="336599"/>
              </a:buClr>
              <a:buFont typeface="Wingdings" panose="05000000000000000000" pitchFamily="2" charset="2"/>
              <a:buChar char="¥"/>
            </a:pPr>
            <a:r>
              <a:rPr lang="he-IL" altLang="en-US" sz="2400" b="1"/>
              <a:t>בניית טיעון מפתחת את מיומנות הנימוק, </a:t>
            </a:r>
            <a:r>
              <a:rPr lang="he-IL" altLang="en-US" sz="2400" b="1">
                <a:solidFill>
                  <a:srgbClr val="CC0000"/>
                </a:solidFill>
              </a:rPr>
              <a:t>נימוק מבוסס עדויות.</a:t>
            </a:r>
          </a:p>
          <a:p>
            <a:pPr>
              <a:spcAft>
                <a:spcPct val="20000"/>
              </a:spcAft>
              <a:buClr>
                <a:srgbClr val="336599"/>
              </a:buClr>
              <a:buFont typeface="Wingdings" panose="05000000000000000000" pitchFamily="2" charset="2"/>
              <a:buChar char="¥"/>
            </a:pPr>
            <a:r>
              <a:rPr lang="he-IL" altLang="en-US" sz="2400" b="1"/>
              <a:t>בניית טיעון תוך כדי שיח קבוצתי היא דוגמא  </a:t>
            </a:r>
            <a:r>
              <a:rPr lang="he-IL" altLang="en-US" sz="2400" b="1">
                <a:solidFill>
                  <a:srgbClr val="CC0000"/>
                </a:solidFill>
              </a:rPr>
              <a:t>לבניית ידע</a:t>
            </a:r>
            <a:r>
              <a:rPr lang="he-IL" altLang="en-US" sz="2400" b="1"/>
              <a:t> - ללמידה קונסטרוקטיביסטית סוציו-תרבותית.</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5059">
                                            <p:txEl>
                                              <p:pRg st="1" end="1"/>
                                            </p:txEl>
                                          </p:spTgt>
                                        </p:tgtEl>
                                        <p:attrNameLst>
                                          <p:attrName>style.visibility</p:attrName>
                                        </p:attrNameLst>
                                      </p:cBhvr>
                                      <p:to>
                                        <p:strVal val="visible"/>
                                      </p:to>
                                    </p:set>
                                    <p:anim calcmode="lin" valueType="num">
                                      <p:cBhvr additive="base">
                                        <p:cTn id="7" dur="500" fill="hold"/>
                                        <p:tgtEl>
                                          <p:spTgt spid="45059">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50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5059">
                                            <p:txEl>
                                              <p:pRg st="2" end="2"/>
                                            </p:txEl>
                                          </p:spTgt>
                                        </p:tgtEl>
                                        <p:attrNameLst>
                                          <p:attrName>style.visibility</p:attrName>
                                        </p:attrNameLst>
                                      </p:cBhvr>
                                      <p:to>
                                        <p:strVal val="visible"/>
                                      </p:to>
                                    </p:set>
                                    <p:anim calcmode="lin" valueType="num">
                                      <p:cBhvr additive="base">
                                        <p:cTn id="13" dur="500" fill="hold"/>
                                        <p:tgtEl>
                                          <p:spTgt spid="45059">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50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anim calcmode="lin" valueType="num">
                                      <p:cBhvr additive="base">
                                        <p:cTn id="19" dur="500" fill="hold"/>
                                        <p:tgtEl>
                                          <p:spTgt spid="45059">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50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0183CC4D-8E22-02AF-AAC9-FB6AD198469C}"/>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  </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6083" name="AutoShape 3">
            <a:extLst>
              <a:ext uri="{FF2B5EF4-FFF2-40B4-BE49-F238E27FC236}">
                <a16:creationId xmlns:a16="http://schemas.microsoft.com/office/drawing/2014/main" id="{ADEC2752-78E6-71A4-B95C-A2022E47E0A2}"/>
              </a:ext>
            </a:extLst>
          </p:cNvPr>
          <p:cNvSpPr>
            <a:spLocks noChangeArrowheads="1"/>
          </p:cNvSpPr>
          <p:nvPr/>
        </p:nvSpPr>
        <p:spPr bwMode="auto">
          <a:xfrm>
            <a:off x="468313" y="1412875"/>
            <a:ext cx="8323262" cy="3887788"/>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None/>
            </a:pPr>
            <a:r>
              <a:rPr lang="he-IL" altLang="en-US" sz="2400" b="1"/>
              <a:t>מבחינה מטה-קוגניטיבית:</a:t>
            </a:r>
          </a:p>
          <a:p>
            <a:pPr>
              <a:spcAft>
                <a:spcPct val="20000"/>
              </a:spcAft>
              <a:buClr>
                <a:srgbClr val="336599"/>
              </a:buClr>
              <a:buFont typeface="Wingdings" panose="05000000000000000000" pitchFamily="2" charset="2"/>
              <a:buChar char="¥"/>
            </a:pPr>
            <a:r>
              <a:rPr lang="he-IL" altLang="en-US" sz="2400" b="1"/>
              <a:t>תלמיד צריך להיות מודע לידע שלו, עליו לקשור בין תיאוריות ועדויות. כמו כן, להעריך את טיעוניו ביחס לטיעוני חבריו. </a:t>
            </a:r>
          </a:p>
          <a:p>
            <a:pPr>
              <a:spcAft>
                <a:spcPct val="20000"/>
              </a:spcAft>
              <a:buClr>
                <a:srgbClr val="336599"/>
              </a:buClr>
              <a:buFont typeface="Wingdings" panose="05000000000000000000" pitchFamily="2" charset="2"/>
              <a:buChar char="¥"/>
            </a:pPr>
            <a:r>
              <a:rPr lang="he-IL" altLang="en-US" sz="2400" b="1"/>
              <a:t>רמה גבוהה של מטה-קוגניציה תבוא לידי ביטוי כאשר תלמיד יטען טיעון נגדי או כאשר ישתכנע בצדקת הטיעונים של חבריו.</a:t>
            </a:r>
            <a:r>
              <a:rPr lang="en-US" altLang="en-US" sz="2400" b="1"/>
              <a:t> </a:t>
            </a:r>
            <a:endParaRPr lang="he-IL" altLang="en-US" sz="2400" b="1"/>
          </a:p>
        </p:txBody>
      </p:sp>
      <p:sp>
        <p:nvSpPr>
          <p:cNvPr id="46084" name="Text Box 4">
            <a:extLst>
              <a:ext uri="{FF2B5EF4-FFF2-40B4-BE49-F238E27FC236}">
                <a16:creationId xmlns:a16="http://schemas.microsoft.com/office/drawing/2014/main" id="{63EC5FAF-7281-E3C5-DEC0-296298F48967}"/>
              </a:ext>
            </a:extLst>
          </p:cNvPr>
          <p:cNvSpPr txBox="1">
            <a:spLocks noChangeArrowheads="1"/>
          </p:cNvSpPr>
          <p:nvPr/>
        </p:nvSpPr>
        <p:spPr bwMode="auto">
          <a:xfrm>
            <a:off x="0" y="6327775"/>
            <a:ext cx="70199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(Mason &amp; Santi, 1994)</a:t>
            </a:r>
            <a:r>
              <a:rPr lang="en-US" altLang="en-US"/>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6083">
                                            <p:txEl>
                                              <p:pRg st="1" end="1"/>
                                            </p:txEl>
                                          </p:spTgt>
                                        </p:tgtEl>
                                        <p:attrNameLst>
                                          <p:attrName>style.visibility</p:attrName>
                                        </p:attrNameLst>
                                      </p:cBhvr>
                                      <p:to>
                                        <p:strVal val="visible"/>
                                      </p:to>
                                    </p:set>
                                    <p:anim calcmode="lin" valueType="num">
                                      <p:cBhvr additive="base">
                                        <p:cTn id="7" dur="500" fill="hold"/>
                                        <p:tgtEl>
                                          <p:spTgt spid="4608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6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6083">
                                            <p:txEl>
                                              <p:pRg st="2" end="2"/>
                                            </p:txEl>
                                          </p:spTgt>
                                        </p:tgtEl>
                                        <p:attrNameLst>
                                          <p:attrName>style.visibility</p:attrName>
                                        </p:attrNameLst>
                                      </p:cBhvr>
                                      <p:to>
                                        <p:strVal val="visible"/>
                                      </p:to>
                                    </p:set>
                                    <p:anim calcmode="lin" valueType="num">
                                      <p:cBhvr additive="base">
                                        <p:cTn id="13" dur="500" fill="hold"/>
                                        <p:tgtEl>
                                          <p:spTgt spid="4608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608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220E3CD2-3557-88CF-0C06-F81183924121}"/>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8131" name="AutoShape 3">
            <a:extLst>
              <a:ext uri="{FF2B5EF4-FFF2-40B4-BE49-F238E27FC236}">
                <a16:creationId xmlns:a16="http://schemas.microsoft.com/office/drawing/2014/main" id="{9D396291-5C45-DAE9-92BC-DA88D1A9D7FD}"/>
              </a:ext>
            </a:extLst>
          </p:cNvPr>
          <p:cNvSpPr>
            <a:spLocks noChangeArrowheads="1"/>
          </p:cNvSpPr>
          <p:nvPr/>
        </p:nvSpPr>
        <p:spPr bwMode="auto">
          <a:xfrm>
            <a:off x="468313" y="1412875"/>
            <a:ext cx="8323262" cy="4248150"/>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None/>
            </a:pPr>
            <a:r>
              <a:rPr lang="he-IL" altLang="en-US" sz="2400" b="1"/>
              <a:t>מבחינה אפיסטמולוגית:</a:t>
            </a:r>
          </a:p>
          <a:p>
            <a:pPr>
              <a:spcAft>
                <a:spcPct val="20000"/>
              </a:spcAft>
              <a:buClr>
                <a:srgbClr val="336599"/>
              </a:buClr>
              <a:buFont typeface="Wingdings" panose="05000000000000000000" pitchFamily="2" charset="2"/>
              <a:buChar char="¥"/>
            </a:pPr>
            <a:r>
              <a:rPr lang="he-IL" altLang="en-US" sz="2400" b="1"/>
              <a:t>בניית טיעונים מפתחת את הבנת מהות הידע. </a:t>
            </a:r>
          </a:p>
          <a:p>
            <a:pPr>
              <a:spcAft>
                <a:spcPct val="20000"/>
              </a:spcAft>
              <a:buClr>
                <a:srgbClr val="336599"/>
              </a:buClr>
              <a:buFont typeface="Wingdings" panose="05000000000000000000" pitchFamily="2" charset="2"/>
              <a:buChar char="¥"/>
            </a:pPr>
            <a:r>
              <a:rPr lang="he-IL" altLang="en-US" sz="2400" b="1"/>
              <a:t>מאפשרת מעבר מהבנה כי הידע מוחלט וחד משמעי (</a:t>
            </a:r>
            <a:r>
              <a:rPr lang="en-US" altLang="en-US" sz="2400" b="1"/>
              <a:t>absolutist</a:t>
            </a:r>
            <a:r>
              <a:rPr lang="he-IL" altLang="en-US" sz="2400" b="1"/>
              <a:t>), לרב משמעי (</a:t>
            </a:r>
            <a:r>
              <a:rPr lang="en-US" altLang="en-US" sz="2400" b="1"/>
              <a:t>multiplist</a:t>
            </a:r>
            <a:r>
              <a:rPr lang="he-IL" altLang="en-US" sz="2400" b="1"/>
              <a:t>), ולבסוף, כידע הניתן להערכה (</a:t>
            </a:r>
            <a:r>
              <a:rPr lang="en-US" altLang="en-US" sz="2400" b="1"/>
              <a:t>evaluativist</a:t>
            </a:r>
            <a:r>
              <a:rPr lang="he-IL" altLang="en-US" sz="2400" b="1"/>
              <a:t>). </a:t>
            </a:r>
          </a:p>
          <a:p>
            <a:pPr>
              <a:spcAft>
                <a:spcPct val="20000"/>
              </a:spcAft>
              <a:buClr>
                <a:srgbClr val="336599"/>
              </a:buClr>
              <a:buFont typeface="Wingdings" panose="05000000000000000000" pitchFamily="2" charset="2"/>
              <a:buChar char="¥"/>
            </a:pPr>
            <a:r>
              <a:rPr lang="he-IL" altLang="en-US" sz="2400" b="1"/>
              <a:t>ככל שההבנה האפיסטמולוגית לגבי ידע גבוהה יותר גם היכולת לטעון טיעונים תהיה גבוהה יותר. </a:t>
            </a:r>
          </a:p>
        </p:txBody>
      </p:sp>
      <p:sp>
        <p:nvSpPr>
          <p:cNvPr id="48132" name="Text Box 4">
            <a:extLst>
              <a:ext uri="{FF2B5EF4-FFF2-40B4-BE49-F238E27FC236}">
                <a16:creationId xmlns:a16="http://schemas.microsoft.com/office/drawing/2014/main" id="{79AA2677-A068-E8ED-45B8-125EB9DA9360}"/>
              </a:ext>
            </a:extLst>
          </p:cNvPr>
          <p:cNvSpPr txBox="1">
            <a:spLocks noChangeArrowheads="1"/>
          </p:cNvSpPr>
          <p:nvPr/>
        </p:nvSpPr>
        <p:spPr bwMode="auto">
          <a:xfrm>
            <a:off x="0" y="6327775"/>
            <a:ext cx="30591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(Mason &amp; Scitica, 2006)</a:t>
            </a:r>
            <a:r>
              <a:rPr lang="en-US" altLang="en-US"/>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8131">
                                            <p:bg/>
                                          </p:spTgt>
                                        </p:tgtEl>
                                        <p:attrNameLst>
                                          <p:attrName>style.visibility</p:attrName>
                                        </p:attrNameLst>
                                      </p:cBhvr>
                                      <p:to>
                                        <p:strVal val="visible"/>
                                      </p:to>
                                    </p:set>
                                    <p:anim calcmode="lin" valueType="num">
                                      <p:cBhvr additive="base">
                                        <p:cTn id="7" dur="500" fill="hold"/>
                                        <p:tgtEl>
                                          <p:spTgt spid="48131">
                                            <p:bg/>
                                          </p:spTgt>
                                        </p:tgtEl>
                                        <p:attrNameLst>
                                          <p:attrName>ppt_x</p:attrName>
                                        </p:attrNameLst>
                                      </p:cBhvr>
                                      <p:tavLst>
                                        <p:tav tm="0">
                                          <p:val>
                                            <p:strVal val="1+#ppt_w/2"/>
                                          </p:val>
                                        </p:tav>
                                        <p:tav tm="100000">
                                          <p:val>
                                            <p:strVal val="#ppt_x"/>
                                          </p:val>
                                        </p:tav>
                                      </p:tavLst>
                                    </p:anim>
                                    <p:anim calcmode="lin" valueType="num">
                                      <p:cBhvr additive="base">
                                        <p:cTn id="8" dur="500" fill="hold"/>
                                        <p:tgtEl>
                                          <p:spTgt spid="48131">
                                            <p:bg/>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8131">
                                            <p:txEl>
                                              <p:pRg st="1" end="1"/>
                                            </p:txEl>
                                          </p:spTgt>
                                        </p:tgtEl>
                                        <p:attrNameLst>
                                          <p:attrName>style.visibility</p:attrName>
                                        </p:attrNameLst>
                                      </p:cBhvr>
                                      <p:to>
                                        <p:strVal val="visible"/>
                                      </p:to>
                                    </p:set>
                                    <p:anim calcmode="lin" valueType="num">
                                      <p:cBhvr additive="base">
                                        <p:cTn id="13" dur="500" fill="hold"/>
                                        <p:tgtEl>
                                          <p:spTgt spid="4813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81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8131">
                                            <p:txEl>
                                              <p:pRg st="2" end="2"/>
                                            </p:txEl>
                                          </p:spTgt>
                                        </p:tgtEl>
                                        <p:attrNameLst>
                                          <p:attrName>style.visibility</p:attrName>
                                        </p:attrNameLst>
                                      </p:cBhvr>
                                      <p:to>
                                        <p:strVal val="visible"/>
                                      </p:to>
                                    </p:set>
                                    <p:anim calcmode="lin" valueType="num">
                                      <p:cBhvr additive="base">
                                        <p:cTn id="19" dur="500" fill="hold"/>
                                        <p:tgtEl>
                                          <p:spTgt spid="4813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81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8131">
                                            <p:txEl>
                                              <p:pRg st="3" end="3"/>
                                            </p:txEl>
                                          </p:spTgt>
                                        </p:tgtEl>
                                        <p:attrNameLst>
                                          <p:attrName>style.visibility</p:attrName>
                                        </p:attrNameLst>
                                      </p:cBhvr>
                                      <p:to>
                                        <p:strVal val="visible"/>
                                      </p:to>
                                    </p:set>
                                    <p:anim calcmode="lin" valueType="num">
                                      <p:cBhvr additive="base">
                                        <p:cTn id="25" dur="500" fill="hold"/>
                                        <p:tgtEl>
                                          <p:spTgt spid="4813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813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AA932A8-4336-2857-3E4A-6D0ED6278AA1}"/>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 </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9155" name="AutoShape 3">
            <a:extLst>
              <a:ext uri="{FF2B5EF4-FFF2-40B4-BE49-F238E27FC236}">
                <a16:creationId xmlns:a16="http://schemas.microsoft.com/office/drawing/2014/main" id="{E58F58F7-3985-055B-EAA0-823F0A485C8C}"/>
              </a:ext>
            </a:extLst>
          </p:cNvPr>
          <p:cNvSpPr>
            <a:spLocks noChangeArrowheads="1"/>
          </p:cNvSpPr>
          <p:nvPr/>
        </p:nvSpPr>
        <p:spPr bwMode="auto">
          <a:xfrm>
            <a:off x="395288" y="1196975"/>
            <a:ext cx="8323262" cy="5111750"/>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None/>
            </a:pPr>
            <a:r>
              <a:rPr lang="he-IL" altLang="en-US" sz="2400" b="1"/>
              <a:t>מבחינה חברתית:</a:t>
            </a:r>
          </a:p>
          <a:p>
            <a:pPr>
              <a:spcAft>
                <a:spcPct val="20000"/>
              </a:spcAft>
              <a:buClr>
                <a:srgbClr val="336599"/>
              </a:buClr>
              <a:buFont typeface="Wingdings" panose="05000000000000000000" pitchFamily="2" charset="2"/>
              <a:buChar char="¥"/>
            </a:pPr>
            <a:r>
              <a:rPr lang="he-IL" altLang="en-US" sz="2400" b="1"/>
              <a:t>בניית טיעון תוך כדי שיח קבוצתי, היא דוגמה לתהליך המדגים קהילה לומדת ונותן דגש להיבט הסוציו-תרבותי של הלמידה.</a:t>
            </a:r>
          </a:p>
          <a:p>
            <a:pPr>
              <a:spcAft>
                <a:spcPct val="20000"/>
              </a:spcAft>
              <a:buClr>
                <a:srgbClr val="336599"/>
              </a:buClr>
              <a:buFont typeface="Wingdings" panose="05000000000000000000" pitchFamily="2" charset="2"/>
              <a:buNone/>
            </a:pPr>
            <a:r>
              <a:rPr lang="he-IL" altLang="en-US" sz="2400" b="1"/>
              <a:t>חינוך אזרח העתיד </a:t>
            </a:r>
          </a:p>
          <a:p>
            <a:pPr>
              <a:spcAft>
                <a:spcPct val="20000"/>
              </a:spcAft>
              <a:buClr>
                <a:srgbClr val="336599"/>
              </a:buClr>
              <a:buFont typeface="Wingdings" panose="05000000000000000000" pitchFamily="2" charset="2"/>
              <a:buChar char="¥"/>
            </a:pPr>
            <a:r>
              <a:rPr lang="he-IL" altLang="en-US" sz="2400" b="1">
                <a:solidFill>
                  <a:srgbClr val="CC0000"/>
                </a:solidFill>
              </a:rPr>
              <a:t>א</a:t>
            </a:r>
            <a:r>
              <a:rPr lang="he-IL" altLang="en-US" sz="2400" b="1"/>
              <a:t>. יש חשיבות רבה בפיתוח </a:t>
            </a:r>
            <a:r>
              <a:rPr lang="he-IL" altLang="en-US" sz="2400" b="1">
                <a:solidFill>
                  <a:srgbClr val="CC0000"/>
                </a:solidFill>
              </a:rPr>
              <a:t>אוריינות מדעית</a:t>
            </a:r>
            <a:r>
              <a:rPr lang="he-IL" altLang="en-US" sz="2400" b="1"/>
              <a:t> של כלל אזרחי העתיד.</a:t>
            </a:r>
            <a:r>
              <a:rPr lang="en-US" altLang="en-US" sz="2400" b="1"/>
              <a:t> </a:t>
            </a:r>
            <a:r>
              <a:rPr lang="he-IL" altLang="en-US" sz="2400" b="1"/>
              <a:t>בניית טיעונים והתייחסות לטיעונים של אחרים, היא חלק מאוריינות זו.</a:t>
            </a:r>
            <a:br>
              <a:rPr lang="en-US" altLang="en-US" sz="2400" b="1"/>
            </a:br>
            <a:r>
              <a:rPr lang="he-IL" altLang="en-US" sz="2400" b="1">
                <a:solidFill>
                  <a:srgbClr val="CC0000"/>
                </a:solidFill>
              </a:rPr>
              <a:t>ב</a:t>
            </a:r>
            <a:r>
              <a:rPr lang="he-IL" altLang="en-US" sz="2400" b="1"/>
              <a:t>. לבניית טיעון יש חשיבות רבה בהיבט החברתי, כי פרט</a:t>
            </a:r>
            <a:br>
              <a:rPr lang="en-US" altLang="en-US" sz="2400" b="1"/>
            </a:br>
            <a:r>
              <a:rPr lang="he-IL" altLang="en-US" sz="2400" b="1"/>
              <a:t>לתכנים ומיומנויות, תלמידים רוכשים </a:t>
            </a:r>
            <a:r>
              <a:rPr lang="he-IL" altLang="en-US" sz="2400" b="1">
                <a:solidFill>
                  <a:srgbClr val="CC0000"/>
                </a:solidFill>
              </a:rPr>
              <a:t>הבנה חברתית של</a:t>
            </a:r>
            <a:br>
              <a:rPr lang="en-US" altLang="en-US" sz="2400" b="1">
                <a:solidFill>
                  <a:srgbClr val="CC0000"/>
                </a:solidFill>
              </a:rPr>
            </a:br>
            <a:r>
              <a:rPr lang="he-IL" altLang="en-US" sz="2400" b="1">
                <a:solidFill>
                  <a:srgbClr val="CC0000"/>
                </a:solidFill>
              </a:rPr>
              <a:t>ניהול דיון</a:t>
            </a:r>
            <a:r>
              <a:rPr lang="he-IL" altLang="en-US" sz="2400" b="1"/>
              <a:t> לאו דווקא בסוגיות מדעיות.</a:t>
            </a:r>
          </a:p>
        </p:txBody>
      </p:sp>
      <p:sp>
        <p:nvSpPr>
          <p:cNvPr id="49157" name="Text Box 5">
            <a:extLst>
              <a:ext uri="{FF2B5EF4-FFF2-40B4-BE49-F238E27FC236}">
                <a16:creationId xmlns:a16="http://schemas.microsoft.com/office/drawing/2014/main" id="{1E9ED429-A6D3-24D4-F934-D5157C5E0BA9}"/>
              </a:ext>
            </a:extLst>
          </p:cNvPr>
          <p:cNvSpPr txBox="1">
            <a:spLocks noChangeArrowheads="1"/>
          </p:cNvSpPr>
          <p:nvPr/>
        </p:nvSpPr>
        <p:spPr bwMode="auto">
          <a:xfrm>
            <a:off x="0" y="6327775"/>
            <a:ext cx="4425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b="1"/>
              <a:t>(Erduran &amp; Jimenez-Aleixandre, 2008)</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9155">
                                            <p:txEl>
                                              <p:pRg st="1" end="1"/>
                                            </p:txEl>
                                          </p:spTgt>
                                        </p:tgtEl>
                                        <p:attrNameLst>
                                          <p:attrName>style.visibility</p:attrName>
                                        </p:attrNameLst>
                                      </p:cBhvr>
                                      <p:to>
                                        <p:strVal val="visible"/>
                                      </p:to>
                                    </p:set>
                                    <p:anim calcmode="lin" valueType="num">
                                      <p:cBhvr additive="base">
                                        <p:cTn id="7" dur="500" fill="hold"/>
                                        <p:tgtEl>
                                          <p:spTgt spid="4915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91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9155">
                                            <p:txEl>
                                              <p:pRg st="2" end="2"/>
                                            </p:txEl>
                                          </p:spTgt>
                                        </p:tgtEl>
                                        <p:attrNameLst>
                                          <p:attrName>style.visibility</p:attrName>
                                        </p:attrNameLst>
                                      </p:cBhvr>
                                      <p:to>
                                        <p:strVal val="visible"/>
                                      </p:to>
                                    </p:set>
                                    <p:anim calcmode="lin" valueType="num">
                                      <p:cBhvr additive="base">
                                        <p:cTn id="13" dur="500" fill="hold"/>
                                        <p:tgtEl>
                                          <p:spTgt spid="4915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91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9155">
                                            <p:txEl>
                                              <p:pRg st="3" end="3"/>
                                            </p:txEl>
                                          </p:spTgt>
                                        </p:tgtEl>
                                        <p:attrNameLst>
                                          <p:attrName>style.visibility</p:attrName>
                                        </p:attrNameLst>
                                      </p:cBhvr>
                                      <p:to>
                                        <p:strVal val="visible"/>
                                      </p:to>
                                    </p:set>
                                    <p:anim calcmode="lin" valueType="num">
                                      <p:cBhvr additive="base">
                                        <p:cTn id="19" dur="500" fill="hold"/>
                                        <p:tgtEl>
                                          <p:spTgt spid="4915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915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Rectangle 6">
            <a:extLst>
              <a:ext uri="{FF2B5EF4-FFF2-40B4-BE49-F238E27FC236}">
                <a16:creationId xmlns:a16="http://schemas.microsoft.com/office/drawing/2014/main" id="{7C258A96-DBEF-E515-61FA-65BD2D6E6BEF}"/>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החשיבות של בניית טיעונים     </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8201" name="AutoShape 9">
            <a:extLst>
              <a:ext uri="{FF2B5EF4-FFF2-40B4-BE49-F238E27FC236}">
                <a16:creationId xmlns:a16="http://schemas.microsoft.com/office/drawing/2014/main" id="{7A4075D7-4F1E-DE65-0B8A-980C2FB7A91E}"/>
              </a:ext>
            </a:extLst>
          </p:cNvPr>
          <p:cNvSpPr>
            <a:spLocks noChangeArrowheads="1"/>
          </p:cNvSpPr>
          <p:nvPr/>
        </p:nvSpPr>
        <p:spPr bwMode="auto">
          <a:xfrm>
            <a:off x="1763713" y="1196975"/>
            <a:ext cx="5329237" cy="5256213"/>
          </a:xfrm>
          <a:prstGeom prst="triangle">
            <a:avLst>
              <a:gd name="adj" fmla="val 50833"/>
            </a:avLst>
          </a:prstGeom>
          <a:solidFill>
            <a:srgbClr val="000099"/>
          </a:solidFill>
          <a:ln w="12700">
            <a:solidFill>
              <a:srgbClr val="9900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800" b="1">
                <a:solidFill>
                  <a:schemeClr val="bg1"/>
                </a:solidFill>
              </a:rPr>
              <a:t>פרט</a:t>
            </a:r>
          </a:p>
          <a:p>
            <a:pPr algn="ctr"/>
            <a:endParaRPr lang="he-IL" altLang="en-US" sz="2800" b="1">
              <a:solidFill>
                <a:schemeClr val="bg1"/>
              </a:solidFill>
            </a:endParaRPr>
          </a:p>
          <a:p>
            <a:pPr algn="ctr"/>
            <a:endParaRPr lang="he-IL" altLang="en-US" sz="2800" b="1">
              <a:solidFill>
                <a:schemeClr val="bg1"/>
              </a:solidFill>
            </a:endParaRPr>
          </a:p>
          <a:p>
            <a:pPr algn="ctr"/>
            <a:r>
              <a:rPr lang="he-IL" altLang="en-US" sz="3200" b="1">
                <a:solidFill>
                  <a:schemeClr val="bg1"/>
                </a:solidFill>
              </a:rPr>
              <a:t>קבוצה</a:t>
            </a:r>
          </a:p>
          <a:p>
            <a:pPr algn="ctr"/>
            <a:endParaRPr lang="he-IL" altLang="en-US" sz="2800" b="1">
              <a:solidFill>
                <a:schemeClr val="bg1"/>
              </a:solidFill>
            </a:endParaRPr>
          </a:p>
          <a:p>
            <a:pPr algn="ctr"/>
            <a:endParaRPr lang="he-IL" altLang="en-US" sz="2800" b="1">
              <a:solidFill>
                <a:schemeClr val="bg1"/>
              </a:solidFill>
            </a:endParaRPr>
          </a:p>
          <a:p>
            <a:pPr algn="ctr"/>
            <a:r>
              <a:rPr lang="he-IL" altLang="en-US" sz="3600" b="1">
                <a:solidFill>
                  <a:schemeClr val="bg1"/>
                </a:solidFill>
              </a:rPr>
              <a:t>חברה</a:t>
            </a:r>
          </a:p>
          <a:p>
            <a:pPr algn="ctr"/>
            <a:endParaRPr lang="he-IL" altLang="en-US" sz="2400" b="1"/>
          </a:p>
          <a:p>
            <a:pPr algn="ctr"/>
            <a:endParaRPr lang="en-US" altLang="en-US" sz="24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Effect transition="in" filter="fade">
                                      <p:cBhvr>
                                        <p:cTn id="7" dur="20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Text Box 5">
            <a:extLst>
              <a:ext uri="{FF2B5EF4-FFF2-40B4-BE49-F238E27FC236}">
                <a16:creationId xmlns:a16="http://schemas.microsoft.com/office/drawing/2014/main" id="{640E6EFE-387E-9544-571E-139123669F81}"/>
              </a:ext>
            </a:extLst>
          </p:cNvPr>
          <p:cNvSpPr txBox="1">
            <a:spLocks noGrp="1" noChangeArrowheads="1"/>
          </p:cNvSpPr>
          <p:nvPr>
            <p:ph type="title" idx="4294967295"/>
          </p:nvPr>
        </p:nvSpPr>
        <p:spPr bwMode="auto">
          <a:xfrm>
            <a:off x="684213" y="1412875"/>
            <a:ext cx="7847012" cy="1708150"/>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a:solidFill>
                  <a:schemeClr val="tx1"/>
                </a:solidFill>
                <a:latin typeface="Arial" panose="020B0604020202020204" pitchFamily="34" charset="0"/>
                <a:cs typeface="Arial" panose="020B0604020202020204" pitchFamily="34" charset="0"/>
              </a:defRPr>
            </a:lvl1pPr>
            <a:lvl2pPr algn="r" rtl="1">
              <a:defRPr>
                <a:solidFill>
                  <a:schemeClr val="tx1"/>
                </a:solidFill>
                <a:latin typeface="Arial" panose="020B0604020202020204" pitchFamily="34" charset="0"/>
                <a:cs typeface="Arial" panose="020B0604020202020204" pitchFamily="34" charset="0"/>
              </a:defRPr>
            </a:lvl2pPr>
            <a:lvl3pPr algn="r" rtl="1">
              <a:defRPr>
                <a:solidFill>
                  <a:schemeClr val="tx1"/>
                </a:solidFill>
                <a:latin typeface="Arial" panose="020B0604020202020204" pitchFamily="34" charset="0"/>
                <a:cs typeface="Arial" panose="020B0604020202020204" pitchFamily="34" charset="0"/>
              </a:defRPr>
            </a:lvl3pPr>
            <a:lvl4pPr algn="r" rtl="1">
              <a:defRPr>
                <a:solidFill>
                  <a:schemeClr val="tx1"/>
                </a:solidFill>
                <a:latin typeface="Arial" panose="020B0604020202020204" pitchFamily="34" charset="0"/>
                <a:cs typeface="Arial" panose="020B0604020202020204" pitchFamily="34" charset="0"/>
              </a:defRPr>
            </a:lvl4pPr>
            <a:lvl5pPr algn="r" rtl="1">
              <a:defRPr>
                <a:solidFill>
                  <a:schemeClr val="tx1"/>
                </a:solidFill>
                <a:latin typeface="Arial" panose="020B0604020202020204" pitchFamily="34" charset="0"/>
                <a:cs typeface="Arial" panose="020B0604020202020204" pitchFamily="34" charset="0"/>
              </a:defRPr>
            </a:lvl5pPr>
            <a:lvl6pPr marL="4572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9144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1371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18288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נכנסים לכיתה</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pic>
        <p:nvPicPr>
          <p:cNvPr id="68621" name="Picture 13">
            <a:extLst>
              <a:ext uri="{FF2B5EF4-FFF2-40B4-BE49-F238E27FC236}">
                <a16:creationId xmlns:a16="http://schemas.microsoft.com/office/drawing/2014/main" id="{235D2683-CAA1-6BFC-11FA-3D94994C9ECD}"/>
              </a:ext>
              <a:ext uri="{C183D7F6-B498-43B3-948B-1728B52AA6E4}">
                <adec:decorative xmlns:adec="http://schemas.microsoft.com/office/drawing/2017/decorative" val="1"/>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2789238" y="2986088"/>
            <a:ext cx="3638550" cy="2317750"/>
          </a:xfrm>
          <a:prstGeom prst="rect">
            <a:avLst/>
          </a:prstGeom>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0BB008FA-A82E-A958-9D7F-2D7B85A265F7}"/>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האם ניתן להפוך מתכות פשוטת לזהב?</a:t>
            </a:r>
            <a:endParaRPr lang="en-US" altLang="en-US" b="1"/>
          </a:p>
        </p:txBody>
      </p:sp>
      <p:pic>
        <p:nvPicPr>
          <p:cNvPr id="98308" name="Picture 4">
            <a:extLst>
              <a:ext uri="{FF2B5EF4-FFF2-40B4-BE49-F238E27FC236}">
                <a16:creationId xmlns:a16="http://schemas.microsoft.com/office/drawing/2014/main" id="{BB812C45-B390-5A36-1024-FD40EF85F026}"/>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0650" y="1557338"/>
            <a:ext cx="4572000" cy="4068762"/>
          </a:xfrm>
          <a:prstGeom prst="rect">
            <a:avLst/>
          </a:prstGeom>
          <a:noFill/>
          <a:extLst>
            <a:ext uri="{909E8E84-426E-40DD-AFC4-6F175D3DCCD1}">
              <a14:hiddenFill xmlns:a14="http://schemas.microsoft.com/office/drawing/2010/main">
                <a:solidFill>
                  <a:srgbClr val="FFFFFF"/>
                </a:solidFill>
              </a14:hiddenFill>
            </a:ext>
          </a:extLst>
        </p:spPr>
      </p:pic>
      <p:sp>
        <p:nvSpPr>
          <p:cNvPr id="98309" name="Text Box 5">
            <a:extLst>
              <a:ext uri="{FF2B5EF4-FFF2-40B4-BE49-F238E27FC236}">
                <a16:creationId xmlns:a16="http://schemas.microsoft.com/office/drawing/2014/main" id="{ED05F26C-A1B4-3380-A86A-2489D9CF9B0A}"/>
              </a:ext>
            </a:extLst>
          </p:cNvPr>
          <p:cNvSpPr txBox="1">
            <a:spLocks noChangeArrowheads="1"/>
          </p:cNvSpPr>
          <p:nvPr/>
        </p:nvSpPr>
        <p:spPr bwMode="auto">
          <a:xfrm>
            <a:off x="3925888" y="1557338"/>
            <a:ext cx="4495800" cy="399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sz="3200" dirty="0">
                <a:solidFill>
                  <a:srgbClr val="336599"/>
                </a:solidFill>
                <a:latin typeface="Times New Roman" panose="02020603050405020304" pitchFamily="18" charset="0"/>
                <a:cs typeface="FrankRuehl" panose="020E0503060101010101" pitchFamily="34" charset="-79"/>
              </a:rPr>
              <a:t>"...מדע האלכימיה העתיק עוסק בניסיון לייצר את אבן החכמים, חומר אגדי בעל יכולות-פלא מדהימות. האבן מסוגלת להפוך כל מתכת לזהב טהור. כמו כן היא מפרישה את סם החיים, שמסוגל להפוך את מי ששותה אותו לבן אלמוות....".</a:t>
            </a:r>
            <a:endParaRPr lang="en-US" altLang="en-US" sz="3200" dirty="0">
              <a:solidFill>
                <a:srgbClr val="336599"/>
              </a:solidFill>
              <a:latin typeface="Times New Roman" panose="02020603050405020304" pitchFamily="18" charset="0"/>
              <a:cs typeface="FrankRuehl" panose="020E0503060101010101" pitchFamily="34" charset="-79"/>
            </a:endParaRPr>
          </a:p>
        </p:txBody>
      </p:sp>
      <p:sp>
        <p:nvSpPr>
          <p:cNvPr id="98310" name="Text Box 6">
            <a:extLst>
              <a:ext uri="{FF2B5EF4-FFF2-40B4-BE49-F238E27FC236}">
                <a16:creationId xmlns:a16="http://schemas.microsoft.com/office/drawing/2014/main" id="{843C4495-E29D-5103-35CA-1AD66BBE5B40}"/>
              </a:ext>
            </a:extLst>
          </p:cNvPr>
          <p:cNvSpPr txBox="1">
            <a:spLocks noChangeArrowheads="1"/>
          </p:cNvSpPr>
          <p:nvPr/>
        </p:nvSpPr>
        <p:spPr bwMode="auto">
          <a:xfrm>
            <a:off x="3925888" y="5805488"/>
            <a:ext cx="4572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rtl="1">
              <a:spcBef>
                <a:spcPct val="50000"/>
              </a:spcBef>
            </a:pPr>
            <a:r>
              <a:rPr lang="he-IL" altLang="en-US" sz="2000" b="1">
                <a:solidFill>
                  <a:srgbClr val="000066"/>
                </a:solidFill>
                <a:latin typeface="Times New Roman" panose="02020603050405020304" pitchFamily="18" charset="0"/>
              </a:rPr>
              <a:t>מתוך הארי פוטר / ג'יי קיי רולינג</a:t>
            </a:r>
            <a:endParaRPr lang="en-US" altLang="en-US" sz="2000" b="1">
              <a:solidFill>
                <a:srgbClr val="000066"/>
              </a:solidFill>
              <a:latin typeface="Times New Roman" panose="02020603050405020304"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772A94D8-F6AB-A610-8E11-84424432914C}"/>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מהו טיעון?</a:t>
            </a:r>
            <a:endParaRPr lang="en-US" altLang="en-US" b="1"/>
          </a:p>
        </p:txBody>
      </p:sp>
      <p:sp>
        <p:nvSpPr>
          <p:cNvPr id="97283" name="AutoShape 3">
            <a:extLst>
              <a:ext uri="{FF2B5EF4-FFF2-40B4-BE49-F238E27FC236}">
                <a16:creationId xmlns:a16="http://schemas.microsoft.com/office/drawing/2014/main" id="{FDE49E5A-DEEA-7273-AE59-B6C28F3BBC59}"/>
              </a:ext>
            </a:extLst>
          </p:cNvPr>
          <p:cNvSpPr>
            <a:spLocks noGrp="1" noChangeArrowheads="1"/>
          </p:cNvSpPr>
          <p:nvPr>
            <p:ph type="body" idx="1"/>
          </p:nvPr>
        </p:nvSpPr>
        <p:spPr/>
        <p:txBody>
          <a:bodyPr/>
          <a:lstStyle/>
          <a:p>
            <a:pPr marL="0" indent="0">
              <a:spcBef>
                <a:spcPct val="50000"/>
              </a:spcBef>
              <a:buFontTx/>
              <a:buNone/>
            </a:pPr>
            <a:r>
              <a:rPr kumimoji="1" lang="he-IL" altLang="en-US" b="1"/>
              <a:t>טענה( </a:t>
            </a:r>
            <a:r>
              <a:rPr kumimoji="1" lang="en-US" altLang="en-US" b="1"/>
              <a:t>claim</a:t>
            </a:r>
            <a:r>
              <a:rPr kumimoji="1" lang="he-IL" altLang="en-US" b="1"/>
              <a:t>)</a:t>
            </a:r>
            <a:r>
              <a:rPr kumimoji="1" lang="he-IL" altLang="en-US"/>
              <a:t>היא אמירה שניתן להתווכח על הצדקתה, נכונותה, אמיתותה או תקפותה.</a:t>
            </a:r>
            <a:endParaRPr kumimoji="1" lang="en-US" altLang="en-US"/>
          </a:p>
          <a:p>
            <a:pPr marL="0" indent="0">
              <a:buFontTx/>
              <a:buNone/>
            </a:pPr>
            <a:endParaRPr lang="he-IL" altLang="en-US"/>
          </a:p>
          <a:p>
            <a:pPr marL="0" indent="0">
              <a:spcBef>
                <a:spcPct val="50000"/>
              </a:spcBef>
              <a:buFontTx/>
              <a:buNone/>
            </a:pPr>
            <a:r>
              <a:rPr kumimoji="1" lang="he-IL" altLang="en-US" b="1"/>
              <a:t>טיעון</a:t>
            </a:r>
            <a:r>
              <a:rPr kumimoji="1" lang="he-IL" altLang="en-US"/>
              <a:t> </a:t>
            </a:r>
            <a:r>
              <a:rPr kumimoji="1" lang="he-IL" altLang="en-US" b="1"/>
              <a:t>(</a:t>
            </a:r>
            <a:r>
              <a:rPr kumimoji="1" lang="en-US" altLang="en-US" b="1"/>
              <a:t>argument</a:t>
            </a:r>
            <a:r>
              <a:rPr kumimoji="1" lang="he-IL" altLang="en-US" b="1"/>
              <a:t>)</a:t>
            </a:r>
            <a:r>
              <a:rPr kumimoji="1" lang="he-IL" altLang="en-US"/>
              <a:t> הוא הטענה עם הנימוק או הנימוקים הנלווים לה.</a:t>
            </a:r>
            <a:endParaRPr kumimoji="1" lang="en-US" altLang="en-US"/>
          </a:p>
          <a:p>
            <a:pPr marL="0" indent="0">
              <a:buFontTx/>
              <a:buNone/>
            </a:pPr>
            <a:endParaRPr lang="en-US" alt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5" name="Rectangle 7">
            <a:extLst>
              <a:ext uri="{FF2B5EF4-FFF2-40B4-BE49-F238E27FC236}">
                <a16:creationId xmlns:a16="http://schemas.microsoft.com/office/drawing/2014/main" id="{7FAFBA82-364D-B693-4AC4-A28BDC560AEC}"/>
              </a:ext>
            </a:extLst>
          </p:cNvPr>
          <p:cNvSpPr>
            <a:spLocks noGrp="1" noChangeArrowheads="1"/>
          </p:cNvSpPr>
          <p:nvPr>
            <p:ph type="title"/>
          </p:nvPr>
        </p:nvSpPr>
        <p:spPr>
          <a:xfrm>
            <a:off x="3995738" y="0"/>
            <a:ext cx="4897437" cy="1174750"/>
          </a:xfrm>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 האם ניתן להפוך מתכות פשוטת לזהב?</a:t>
            </a:r>
            <a:endParaRPr lang="en-US" altLang="en-US" b="1"/>
          </a:p>
        </p:txBody>
      </p:sp>
      <p:grpSp>
        <p:nvGrpSpPr>
          <p:cNvPr id="99331" name="Group 3">
            <a:extLst>
              <a:ext uri="{FF2B5EF4-FFF2-40B4-BE49-F238E27FC236}">
                <a16:creationId xmlns:a16="http://schemas.microsoft.com/office/drawing/2014/main" id="{97448771-6C14-7B10-1FAA-749A804BD099}"/>
              </a:ext>
              <a:ext uri="{C183D7F6-B498-43B3-948B-1728B52AA6E4}">
                <adec:decorative xmlns:adec="http://schemas.microsoft.com/office/drawing/2017/decorative" val="1"/>
              </a:ext>
            </a:extLst>
          </p:cNvPr>
          <p:cNvGrpSpPr>
            <a:grpSpLocks/>
          </p:cNvGrpSpPr>
          <p:nvPr/>
        </p:nvGrpSpPr>
        <p:grpSpPr bwMode="auto">
          <a:xfrm>
            <a:off x="4040188" y="1722438"/>
            <a:ext cx="4876800" cy="3657600"/>
            <a:chOff x="2544" y="1248"/>
            <a:chExt cx="3072" cy="2304"/>
          </a:xfrm>
        </p:grpSpPr>
        <p:pic>
          <p:nvPicPr>
            <p:cNvPr id="99332" name="Picture 4">
              <a:extLst>
                <a:ext uri="{FF2B5EF4-FFF2-40B4-BE49-F238E27FC236}">
                  <a16:creationId xmlns:a16="http://schemas.microsoft.com/office/drawing/2014/main" id="{18350E35-C1F4-127A-916A-D9A4221320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 y="1248"/>
              <a:ext cx="3072" cy="2304"/>
            </a:xfrm>
            <a:prstGeom prst="rect">
              <a:avLst/>
            </a:prstGeom>
            <a:noFill/>
            <a:extLst>
              <a:ext uri="{909E8E84-426E-40DD-AFC4-6F175D3DCCD1}">
                <a14:hiddenFill xmlns:a14="http://schemas.microsoft.com/office/drawing/2010/main">
                  <a:solidFill>
                    <a:srgbClr val="FFFFFF"/>
                  </a:solidFill>
                </a14:hiddenFill>
              </a:ext>
            </a:extLst>
          </p:spPr>
        </p:pic>
        <p:sp>
          <p:nvSpPr>
            <p:cNvPr id="99333" name="Text Box 5">
              <a:extLst>
                <a:ext uri="{FF2B5EF4-FFF2-40B4-BE49-F238E27FC236}">
                  <a16:creationId xmlns:a16="http://schemas.microsoft.com/office/drawing/2014/main" id="{37D8D5E2-6E1E-F9C2-057C-8AEF24A3BB4B}"/>
                </a:ext>
              </a:extLst>
            </p:cNvPr>
            <p:cNvSpPr txBox="1">
              <a:spLocks noChangeArrowheads="1"/>
            </p:cNvSpPr>
            <p:nvPr/>
          </p:nvSpPr>
          <p:spPr bwMode="auto">
            <a:xfrm>
              <a:off x="2544" y="1440"/>
              <a:ext cx="2880" cy="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sz="3200">
                  <a:solidFill>
                    <a:srgbClr val="336599"/>
                  </a:solidFill>
                  <a:latin typeface="Times New Roman" panose="02020603050405020304" pitchFamily="18" charset="0"/>
                  <a:cs typeface="FrankRuehl" panose="020E0503060101010101" pitchFamily="34" charset="-79"/>
                </a:rPr>
                <a:t>"זאת הסיבה שהאלכימיה קיימת", אמר הנער. "כדי שכל אחד יחפש את האוצר שלו ... העופרת תמלא את תפקידה עד שכבר לא יהיה לעולם צורך בעופרת, ואז תצטרך העופרת להפוך עצמה לזהב."  </a:t>
              </a:r>
            </a:p>
          </p:txBody>
        </p:sp>
      </p:grpSp>
      <p:sp>
        <p:nvSpPr>
          <p:cNvPr id="99334" name="Text Box 6">
            <a:extLst>
              <a:ext uri="{FF2B5EF4-FFF2-40B4-BE49-F238E27FC236}">
                <a16:creationId xmlns:a16="http://schemas.microsoft.com/office/drawing/2014/main" id="{3B1AA157-5438-D056-D3DF-E62DBBA74941}"/>
              </a:ext>
              <a:ext uri="{C183D7F6-B498-43B3-948B-1728B52AA6E4}">
                <adec:decorative xmlns:adec="http://schemas.microsoft.com/office/drawing/2017/decorative" val="1"/>
              </a:ext>
            </a:extLst>
          </p:cNvPr>
          <p:cNvSpPr txBox="1">
            <a:spLocks noChangeArrowheads="1"/>
          </p:cNvSpPr>
          <p:nvPr/>
        </p:nvSpPr>
        <p:spPr bwMode="auto">
          <a:xfrm>
            <a:off x="4267200" y="6019800"/>
            <a:ext cx="4572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rtl="1">
              <a:spcBef>
                <a:spcPct val="50000"/>
              </a:spcBef>
            </a:pPr>
            <a:r>
              <a:rPr lang="he-IL" altLang="en-US" sz="2000" b="1">
                <a:solidFill>
                  <a:srgbClr val="000066"/>
                </a:solidFill>
                <a:latin typeface="Times New Roman" panose="02020603050405020304" pitchFamily="18" charset="0"/>
              </a:rPr>
              <a:t>מתוך האלכימאי / פאבלו קואלו</a:t>
            </a:r>
            <a:endParaRPr lang="en-US" altLang="en-US" sz="2000" b="1">
              <a:solidFill>
                <a:srgbClr val="000066"/>
              </a:solidFill>
              <a:latin typeface="Times New Roman" panose="02020603050405020304" pitchFamily="18"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AutoShape 2">
            <a:extLst>
              <a:ext uri="{FF2B5EF4-FFF2-40B4-BE49-F238E27FC236}">
                <a16:creationId xmlns:a16="http://schemas.microsoft.com/office/drawing/2014/main" id="{0CE1483E-BDC2-1F84-277E-C6394761C828}"/>
              </a:ext>
            </a:extLst>
          </p:cNvPr>
          <p:cNvSpPr>
            <a:spLocks noGrp="1" noChangeArrowheads="1"/>
          </p:cNvSpPr>
          <p:nvPr>
            <p:ph type="body" idx="1"/>
          </p:nvPr>
        </p:nvSpPr>
        <p:spPr>
          <a:xfrm>
            <a:off x="315913" y="1647825"/>
            <a:ext cx="8291512" cy="4314825"/>
          </a:xfrm>
        </p:spPr>
        <p:txBody>
          <a:bodyPr/>
          <a:lstStyle/>
          <a:p>
            <a:pPr marL="450850" indent="-450850">
              <a:buClr>
                <a:schemeClr val="accent2"/>
              </a:buClr>
              <a:buFont typeface="Wingdings" panose="05000000000000000000" pitchFamily="2" charset="2"/>
              <a:buChar char="¥"/>
            </a:pPr>
            <a:r>
              <a:rPr lang="he-IL" altLang="en-US" sz="2800"/>
              <a:t>לא אי אפשר [</a:t>
            </a:r>
            <a:r>
              <a:rPr lang="he-IL" altLang="en-US" sz="2800">
                <a:solidFill>
                  <a:srgbClr val="FF0000"/>
                </a:solidFill>
              </a:rPr>
              <a:t>טענה</a:t>
            </a:r>
            <a:r>
              <a:rPr lang="he-IL" altLang="en-US" sz="2800"/>
              <a:t>] כי זהב הוא יסוד אחד ומתכות אחרות הן יסודות אחרים [</a:t>
            </a:r>
            <a:r>
              <a:rPr lang="he-IL" altLang="en-US" sz="2800">
                <a:solidFill>
                  <a:srgbClr val="FF0000"/>
                </a:solidFill>
              </a:rPr>
              <a:t>עדויות</a:t>
            </a:r>
            <a:r>
              <a:rPr lang="he-IL" altLang="en-US" sz="2800"/>
              <a:t>] . ויסוד הוא חומר בסיסי שלא ניתן להמרה ליסוד אחר [</a:t>
            </a:r>
            <a:r>
              <a:rPr lang="he-IL" altLang="en-US" sz="2800">
                <a:solidFill>
                  <a:srgbClr val="FF0000"/>
                </a:solidFill>
              </a:rPr>
              <a:t>הסבר מדעי</a:t>
            </a:r>
            <a:r>
              <a:rPr lang="he-IL" altLang="en-US" sz="2800"/>
              <a:t>].</a:t>
            </a:r>
          </a:p>
          <a:p>
            <a:pPr marL="450850" indent="-450850">
              <a:buClr>
                <a:schemeClr val="accent2"/>
              </a:buClr>
              <a:buFont typeface="Wingdings" panose="05000000000000000000" pitchFamily="2" charset="2"/>
              <a:buChar char="¥"/>
            </a:pPr>
            <a:r>
              <a:rPr lang="he-IL" altLang="en-US" sz="2800"/>
              <a:t>כן אפשר [</a:t>
            </a:r>
            <a:r>
              <a:rPr lang="he-IL" altLang="en-US" sz="2800">
                <a:solidFill>
                  <a:srgbClr val="FF0000"/>
                </a:solidFill>
              </a:rPr>
              <a:t>טענה</a:t>
            </a:r>
            <a:r>
              <a:rPr lang="he-IL" altLang="en-US" sz="2800"/>
              <a:t>], כי זהב הוא יסוד עם 79 פרוטונים וכדי להפוך יסוד אחד לזהב צריך לשנות בו את מספר הפרוטונים [</a:t>
            </a:r>
            <a:r>
              <a:rPr lang="he-IL" altLang="en-US" sz="2800">
                <a:solidFill>
                  <a:srgbClr val="FF0000"/>
                </a:solidFill>
              </a:rPr>
              <a:t>עדויות</a:t>
            </a:r>
            <a:r>
              <a:rPr lang="he-IL" altLang="en-US" sz="2800"/>
              <a:t>] ניתן לשנות את מספר הפרוטונים ע"י תגובות גרעיניות בהן מפגיזים את אטומי המתכת בחלקיקים מואצים [</a:t>
            </a:r>
            <a:r>
              <a:rPr lang="he-IL" altLang="en-US" sz="2800">
                <a:solidFill>
                  <a:srgbClr val="FF0000"/>
                </a:solidFill>
              </a:rPr>
              <a:t>הסבר מדעי</a:t>
            </a:r>
            <a:r>
              <a:rPr lang="he-IL" altLang="en-US" sz="2800"/>
              <a:t>]. בדומה לייצור פלוטוניום מאורניום [</a:t>
            </a:r>
            <a:r>
              <a:rPr lang="he-IL" altLang="en-US" sz="2800">
                <a:solidFill>
                  <a:srgbClr val="FF0000"/>
                </a:solidFill>
              </a:rPr>
              <a:t>דוגמה לביסוס ההסבר</a:t>
            </a:r>
            <a:r>
              <a:rPr lang="he-IL" altLang="en-US" sz="2800"/>
              <a:t>].</a:t>
            </a:r>
            <a:endParaRPr lang="en-US" altLang="en-US" sz="2800"/>
          </a:p>
        </p:txBody>
      </p:sp>
      <p:sp>
        <p:nvSpPr>
          <p:cNvPr id="100355" name="Rectangle 3">
            <a:extLst>
              <a:ext uri="{FF2B5EF4-FFF2-40B4-BE49-F238E27FC236}">
                <a16:creationId xmlns:a16="http://schemas.microsoft.com/office/drawing/2014/main" id="{05260D72-37FE-5AFD-F235-72B3ECE06512}"/>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 האם ניתן להפוך </a:t>
            </a:r>
            <a:br>
              <a:rPr lang="en-US" altLang="en-US" b="1"/>
            </a:br>
            <a:r>
              <a:rPr lang="he-IL" altLang="en-US" b="1"/>
              <a:t> מתכות פשוטת לזהב?</a:t>
            </a:r>
            <a:endParaRPr lang="en-US" altLang="en-US"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0354">
                                            <p:txEl>
                                              <p:pRg st="0" end="0"/>
                                            </p:txEl>
                                          </p:spTgt>
                                        </p:tgtEl>
                                        <p:attrNameLst>
                                          <p:attrName>style.visibility</p:attrName>
                                        </p:attrNameLst>
                                      </p:cBhvr>
                                      <p:to>
                                        <p:strVal val="visible"/>
                                      </p:to>
                                    </p:set>
                                    <p:anim calcmode="lin" valueType="num">
                                      <p:cBhvr additive="base">
                                        <p:cTn id="7" dur="500" fill="hold"/>
                                        <p:tgtEl>
                                          <p:spTgt spid="10035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3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0354">
                                            <p:txEl>
                                              <p:pRg st="1" end="1"/>
                                            </p:txEl>
                                          </p:spTgt>
                                        </p:tgtEl>
                                        <p:attrNameLst>
                                          <p:attrName>style.visibility</p:attrName>
                                        </p:attrNameLst>
                                      </p:cBhvr>
                                      <p:to>
                                        <p:strVal val="visible"/>
                                      </p:to>
                                    </p:set>
                                    <p:anim calcmode="lin" valueType="num">
                                      <p:cBhvr additive="base">
                                        <p:cTn id="13" dur="500" fill="hold"/>
                                        <p:tgtEl>
                                          <p:spTgt spid="10035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354">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A5A7C77A-CF14-F174-2AC8-34102B34CF0F}"/>
              </a:ext>
            </a:extLst>
          </p:cNvPr>
          <p:cNvSpPr>
            <a:spLocks noGrp="1" noChangeArrowheads="1"/>
          </p:cNvSpPr>
          <p:nvPr>
            <p:ph type="title" idx="4294967295"/>
          </p:nvPr>
        </p:nvSpPr>
        <p:spPr bwMode="auto">
          <a:xfrm>
            <a:off x="457200" y="188913"/>
            <a:ext cx="8110538" cy="792162"/>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בניית טיעונים, כיצד?</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44035" name="AutoShape 3">
            <a:extLst>
              <a:ext uri="{FF2B5EF4-FFF2-40B4-BE49-F238E27FC236}">
                <a16:creationId xmlns:a16="http://schemas.microsoft.com/office/drawing/2014/main" id="{15CA6D64-CA6E-1246-220A-4420559810D5}"/>
              </a:ext>
            </a:extLst>
          </p:cNvPr>
          <p:cNvSpPr>
            <a:spLocks noChangeArrowheads="1"/>
          </p:cNvSpPr>
          <p:nvPr/>
        </p:nvSpPr>
        <p:spPr bwMode="auto">
          <a:xfrm>
            <a:off x="468313" y="1268413"/>
            <a:ext cx="8323262" cy="5184775"/>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Char char="¥"/>
            </a:pPr>
            <a:r>
              <a:rPr lang="he-IL" altLang="en-US" sz="2400" b="1"/>
              <a:t>שיעור בעל מבנה קלסי הינו מטיפוס  </a:t>
            </a:r>
            <a:r>
              <a:rPr lang="en-US" altLang="en-US" sz="2400" b="1"/>
              <a:t>IRE</a:t>
            </a:r>
            <a:r>
              <a:rPr lang="he-IL" altLang="en-US" sz="2400" b="1"/>
              <a:t> - </a:t>
            </a:r>
            <a:r>
              <a:rPr lang="en-US" altLang="en-US" sz="2400" b="1">
                <a:solidFill>
                  <a:srgbClr val="CC0000"/>
                </a:solidFill>
              </a:rPr>
              <a:t>I</a:t>
            </a:r>
            <a:r>
              <a:rPr lang="en-US" altLang="en-US" sz="2400" b="1"/>
              <a:t>nitiation </a:t>
            </a:r>
            <a:r>
              <a:rPr lang="en-US" altLang="en-US" sz="2400" b="1">
                <a:solidFill>
                  <a:srgbClr val="CC0000"/>
                </a:solidFill>
              </a:rPr>
              <a:t>R</a:t>
            </a:r>
            <a:r>
              <a:rPr lang="en-US" altLang="en-US" sz="2400" b="1"/>
              <a:t>espond </a:t>
            </a:r>
            <a:r>
              <a:rPr lang="en-US" altLang="en-US" sz="2400" b="1">
                <a:solidFill>
                  <a:srgbClr val="CC0000"/>
                </a:solidFill>
              </a:rPr>
              <a:t>E</a:t>
            </a:r>
            <a:r>
              <a:rPr lang="en-US" altLang="en-US" sz="2400" b="1"/>
              <a:t>valuation</a:t>
            </a:r>
            <a:r>
              <a:rPr lang="he-IL" altLang="en-US" sz="2400" b="1"/>
              <a:t>,  המורה שואל שאלות, מצפה לתשובה מסוימת, ומעריך מייד את תשובת התלמיד. </a:t>
            </a:r>
          </a:p>
          <a:p>
            <a:pPr>
              <a:spcAft>
                <a:spcPct val="20000"/>
              </a:spcAft>
              <a:buClr>
                <a:srgbClr val="336599"/>
              </a:buClr>
              <a:buFont typeface="Wingdings" panose="05000000000000000000" pitchFamily="2" charset="2"/>
              <a:buChar char="¥"/>
            </a:pPr>
            <a:r>
              <a:rPr lang="he-IL" altLang="en-US" sz="2400" b="1"/>
              <a:t>השימוש בטיעונים הוא הבסיס לשפה המדעית, ולכן יש לספק לתלמידים את הסביבה המתאימה כדי שיוכלו </a:t>
            </a:r>
            <a:r>
              <a:rPr lang="he-IL" altLang="en-US" sz="2400" b="1">
                <a:solidFill>
                  <a:srgbClr val="CC0000"/>
                </a:solidFill>
              </a:rPr>
              <a:t>"לדבר מדע"</a:t>
            </a:r>
            <a:r>
              <a:rPr lang="he-IL" altLang="en-US" sz="2400" b="1"/>
              <a:t> (</a:t>
            </a:r>
            <a:r>
              <a:rPr lang="en-US" altLang="en-US" sz="2400" b="1"/>
              <a:t>Lemke, 1990</a:t>
            </a:r>
            <a:r>
              <a:rPr lang="he-IL" altLang="en-US" sz="2400" b="1"/>
              <a:t>).</a:t>
            </a:r>
          </a:p>
          <a:p>
            <a:pPr>
              <a:spcAft>
                <a:spcPct val="20000"/>
              </a:spcAft>
              <a:buClr>
                <a:srgbClr val="336599"/>
              </a:buClr>
              <a:buFont typeface="Wingdings" panose="05000000000000000000" pitchFamily="2" charset="2"/>
              <a:buChar char="¥"/>
            </a:pPr>
            <a:r>
              <a:rPr lang="he-IL" altLang="en-US" sz="2400" b="1"/>
              <a:t>עבודה ב</a:t>
            </a:r>
            <a:r>
              <a:rPr lang="he-IL" altLang="en-US" sz="2400" b="1">
                <a:solidFill>
                  <a:srgbClr val="CC0000"/>
                </a:solidFill>
              </a:rPr>
              <a:t>קבוצות קטנות</a:t>
            </a:r>
            <a:r>
              <a:rPr lang="he-IL" altLang="en-US" sz="2400" b="1"/>
              <a:t>, הנחשפות למטלות מתאימות, מספקת קרקע מתאימה לתלמידים להשתתפות בדיון, לתמיכה בטענות או לדחייה שלהן. תוך כדי השיח הקבוצתי, נבנה הידע המשותף של הקבוצה והידע של הפרט בקבוצה.</a:t>
            </a:r>
            <a:r>
              <a:rPr lang="en-US" altLang="en-US" sz="2400" b="1"/>
              <a:t> </a:t>
            </a:r>
            <a:endParaRPr lang="he-IL" altLang="en-US" sz="24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additive="base">
                                        <p:cTn id="7" dur="500" fill="hold"/>
                                        <p:tgtEl>
                                          <p:spTgt spid="440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4035">
                                            <p:txEl>
                                              <p:pRg st="1" end="1"/>
                                            </p:txEl>
                                          </p:spTgt>
                                        </p:tgtEl>
                                        <p:attrNameLst>
                                          <p:attrName>style.visibility</p:attrName>
                                        </p:attrNameLst>
                                      </p:cBhvr>
                                      <p:to>
                                        <p:strVal val="visible"/>
                                      </p:to>
                                    </p:set>
                                    <p:anim calcmode="lin" valueType="num">
                                      <p:cBhvr additive="base">
                                        <p:cTn id="13" dur="500" fill="hold"/>
                                        <p:tgtEl>
                                          <p:spTgt spid="4403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4035">
                                            <p:txEl>
                                              <p:pRg st="2" end="2"/>
                                            </p:txEl>
                                          </p:spTgt>
                                        </p:tgtEl>
                                        <p:attrNameLst>
                                          <p:attrName>style.visibility</p:attrName>
                                        </p:attrNameLst>
                                      </p:cBhvr>
                                      <p:to>
                                        <p:strVal val="visible"/>
                                      </p:to>
                                    </p:set>
                                    <p:anim calcmode="lin" valueType="num">
                                      <p:cBhvr additive="base">
                                        <p:cTn id="19" dur="500" fill="hold"/>
                                        <p:tgtEl>
                                          <p:spTgt spid="4403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40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AutoShape 4">
            <a:extLst>
              <a:ext uri="{FF2B5EF4-FFF2-40B4-BE49-F238E27FC236}">
                <a16:creationId xmlns:a16="http://schemas.microsoft.com/office/drawing/2014/main" id="{E2DC141A-46EC-5EAD-A6FE-E4E84975AE5B}"/>
              </a:ext>
            </a:extLst>
          </p:cNvPr>
          <p:cNvSpPr>
            <a:spLocks noChangeArrowheads="1"/>
          </p:cNvSpPr>
          <p:nvPr/>
        </p:nvSpPr>
        <p:spPr bwMode="auto">
          <a:xfrm>
            <a:off x="468313" y="1673225"/>
            <a:ext cx="8323262" cy="4492625"/>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63538" indent="-363538"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1344613" indent="-53340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981200" indent="-4572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2541588" indent="-3810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3101975" indent="-3810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35591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40163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44735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930775" indent="-3810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Aft>
                <a:spcPct val="20000"/>
              </a:spcAft>
              <a:buClr>
                <a:srgbClr val="336599"/>
              </a:buClr>
              <a:buFont typeface="Wingdings" panose="05000000000000000000" pitchFamily="2" charset="2"/>
              <a:buNone/>
            </a:pPr>
            <a:r>
              <a:rPr lang="he-IL" altLang="en-US" sz="2400" b="1"/>
              <a:t>הכנסת שאלות מעודדות בניית טיעונים לתרבות השיח.</a:t>
            </a:r>
          </a:p>
          <a:p>
            <a:pPr>
              <a:spcAft>
                <a:spcPct val="20000"/>
              </a:spcAft>
              <a:buClr>
                <a:srgbClr val="336599"/>
              </a:buClr>
              <a:buFont typeface="Wingdings" panose="05000000000000000000" pitchFamily="2" charset="2"/>
              <a:buNone/>
            </a:pPr>
            <a:r>
              <a:rPr lang="he-IL" altLang="en-US" sz="2400" b="1"/>
              <a:t>בניית תשובות במבנה של טיעון, תוך מודעות למרכיבים.</a:t>
            </a:r>
          </a:p>
          <a:p>
            <a:pPr>
              <a:spcAft>
                <a:spcPct val="20000"/>
              </a:spcAft>
              <a:buClr>
                <a:srgbClr val="336599"/>
              </a:buClr>
              <a:buFont typeface="Wingdings" panose="05000000000000000000" pitchFamily="2" charset="2"/>
              <a:buNone/>
            </a:pPr>
            <a:r>
              <a:rPr lang="he-IL" altLang="en-US" sz="2400" b="1"/>
              <a:t>זיהוי מרכיבי הטיעון.</a:t>
            </a:r>
          </a:p>
          <a:p>
            <a:pPr>
              <a:spcAft>
                <a:spcPct val="20000"/>
              </a:spcAft>
              <a:buClr>
                <a:srgbClr val="336599"/>
              </a:buClr>
              <a:buFont typeface="Wingdings" panose="05000000000000000000" pitchFamily="2" charset="2"/>
              <a:buNone/>
            </a:pPr>
            <a:r>
              <a:rPr lang="he-IL" altLang="en-US" sz="2400" b="1"/>
              <a:t>הפרכה או הצדקה של טענות (טיעונים) שהועלו בצורה יזומה או תוך כדי דיון.</a:t>
            </a:r>
          </a:p>
          <a:p>
            <a:pPr>
              <a:spcAft>
                <a:spcPct val="20000"/>
              </a:spcAft>
              <a:buClr>
                <a:srgbClr val="336599"/>
              </a:buClr>
              <a:buFont typeface="Wingdings" panose="05000000000000000000" pitchFamily="2" charset="2"/>
              <a:buNone/>
            </a:pPr>
            <a:r>
              <a:rPr lang="he-IL" altLang="en-US" sz="2400" b="1"/>
              <a:t>נבא, צפה הסבר – </a:t>
            </a:r>
            <a:r>
              <a:rPr lang="en-US" altLang="en-US" sz="2400" b="1"/>
              <a:t>POE</a:t>
            </a:r>
            <a:r>
              <a:rPr lang="he-IL" altLang="en-US" sz="2400" b="1"/>
              <a:t>.</a:t>
            </a:r>
          </a:p>
          <a:p>
            <a:pPr>
              <a:spcAft>
                <a:spcPct val="20000"/>
              </a:spcAft>
              <a:buClr>
                <a:srgbClr val="336599"/>
              </a:buClr>
              <a:buFont typeface="Wingdings" panose="05000000000000000000" pitchFamily="2" charset="2"/>
              <a:buNone/>
            </a:pPr>
            <a:r>
              <a:rPr lang="he-IL" altLang="en-US" sz="2400" b="1"/>
              <a:t>דילמות בעלות אופי סוציו-מדעי.</a:t>
            </a:r>
          </a:p>
          <a:p>
            <a:pPr>
              <a:spcAft>
                <a:spcPct val="20000"/>
              </a:spcAft>
              <a:buClr>
                <a:srgbClr val="336599"/>
              </a:buClr>
              <a:buFont typeface="Wingdings" panose="05000000000000000000" pitchFamily="2" charset="2"/>
              <a:buNone/>
            </a:pPr>
            <a:r>
              <a:rPr lang="he-IL" altLang="en-US" sz="2400" b="1"/>
              <a:t>דיונים במהלך ניסויי חקר ובמהלך כתיבת דוח הניסוי.</a:t>
            </a:r>
          </a:p>
        </p:txBody>
      </p:sp>
      <p:sp>
        <p:nvSpPr>
          <p:cNvPr id="29698" name="Rectangle 2">
            <a:extLst>
              <a:ext uri="{FF2B5EF4-FFF2-40B4-BE49-F238E27FC236}">
                <a16:creationId xmlns:a16="http://schemas.microsoft.com/office/drawing/2014/main" id="{6230ADCE-3780-EBA8-4A26-C92637568192}"/>
              </a:ext>
            </a:extLst>
          </p:cNvPr>
          <p:cNvSpPr>
            <a:spLocks noGrp="1" noChangeArrowheads="1"/>
          </p:cNvSpPr>
          <p:nvPr>
            <p:ph type="title" idx="4294967295"/>
          </p:nvPr>
        </p:nvSpPr>
        <p:spPr bwMode="auto">
          <a:xfrm>
            <a:off x="250825" y="0"/>
            <a:ext cx="8893175" cy="1143000"/>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פעילויות המקנות את המיומנות של בניית טיעון</a:t>
            </a:r>
            <a:endParaRPr kumimoji="0" lang="en-US"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29700">
                                            <p:txEl>
                                              <p:pRg st="0" end="0"/>
                                            </p:txEl>
                                          </p:spTgt>
                                        </p:tgtEl>
                                        <p:attrNameLst>
                                          <p:attrName>style.visibility</p:attrName>
                                        </p:attrNameLst>
                                      </p:cBhvr>
                                      <p:to>
                                        <p:strVal val="visible"/>
                                      </p:to>
                                    </p:set>
                                    <p:anim calcmode="lin" valueType="num">
                                      <p:cBhvr additive="base">
                                        <p:cTn id="7" dur="500" fill="hold"/>
                                        <p:tgtEl>
                                          <p:spTgt spid="29700">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970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29700">
                                            <p:txEl>
                                              <p:pRg st="1" end="1"/>
                                            </p:txEl>
                                          </p:spTgt>
                                        </p:tgtEl>
                                        <p:attrNameLst>
                                          <p:attrName>style.visibility</p:attrName>
                                        </p:attrNameLst>
                                      </p:cBhvr>
                                      <p:to>
                                        <p:strVal val="visible"/>
                                      </p:to>
                                    </p:set>
                                    <p:anim calcmode="lin" valueType="num">
                                      <p:cBhvr additive="base">
                                        <p:cTn id="13" dur="500" fill="hold"/>
                                        <p:tgtEl>
                                          <p:spTgt spid="29700">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970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29700">
                                            <p:txEl>
                                              <p:pRg st="2" end="2"/>
                                            </p:txEl>
                                          </p:spTgt>
                                        </p:tgtEl>
                                        <p:attrNameLst>
                                          <p:attrName>style.visibility</p:attrName>
                                        </p:attrNameLst>
                                      </p:cBhvr>
                                      <p:to>
                                        <p:strVal val="visible"/>
                                      </p:to>
                                    </p:set>
                                    <p:anim calcmode="lin" valueType="num">
                                      <p:cBhvr additive="base">
                                        <p:cTn id="19" dur="500" fill="hold"/>
                                        <p:tgtEl>
                                          <p:spTgt spid="29700">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970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29700">
                                            <p:txEl>
                                              <p:pRg st="3" end="3"/>
                                            </p:txEl>
                                          </p:spTgt>
                                        </p:tgtEl>
                                        <p:attrNameLst>
                                          <p:attrName>style.visibility</p:attrName>
                                        </p:attrNameLst>
                                      </p:cBhvr>
                                      <p:to>
                                        <p:strVal val="visible"/>
                                      </p:to>
                                    </p:set>
                                    <p:anim calcmode="lin" valueType="num">
                                      <p:cBhvr additive="base">
                                        <p:cTn id="25" dur="500" fill="hold"/>
                                        <p:tgtEl>
                                          <p:spTgt spid="29700">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970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29700">
                                            <p:txEl>
                                              <p:pRg st="4" end="4"/>
                                            </p:txEl>
                                          </p:spTgt>
                                        </p:tgtEl>
                                        <p:attrNameLst>
                                          <p:attrName>style.visibility</p:attrName>
                                        </p:attrNameLst>
                                      </p:cBhvr>
                                      <p:to>
                                        <p:strVal val="visible"/>
                                      </p:to>
                                    </p:set>
                                    <p:anim calcmode="lin" valueType="num">
                                      <p:cBhvr additive="base">
                                        <p:cTn id="31" dur="500" fill="hold"/>
                                        <p:tgtEl>
                                          <p:spTgt spid="29700">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970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29700">
                                            <p:txEl>
                                              <p:pRg st="5" end="5"/>
                                            </p:txEl>
                                          </p:spTgt>
                                        </p:tgtEl>
                                        <p:attrNameLst>
                                          <p:attrName>style.visibility</p:attrName>
                                        </p:attrNameLst>
                                      </p:cBhvr>
                                      <p:to>
                                        <p:strVal val="visible"/>
                                      </p:to>
                                    </p:set>
                                    <p:anim calcmode="lin" valueType="num">
                                      <p:cBhvr additive="base">
                                        <p:cTn id="37" dur="500" fill="hold"/>
                                        <p:tgtEl>
                                          <p:spTgt spid="29700">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970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29700">
                                            <p:txEl>
                                              <p:pRg st="6" end="6"/>
                                            </p:txEl>
                                          </p:spTgt>
                                        </p:tgtEl>
                                        <p:attrNameLst>
                                          <p:attrName>style.visibility</p:attrName>
                                        </p:attrNameLst>
                                      </p:cBhvr>
                                      <p:to>
                                        <p:strVal val="visible"/>
                                      </p:to>
                                    </p:set>
                                    <p:anim calcmode="lin" valueType="num">
                                      <p:cBhvr additive="base">
                                        <p:cTn id="43" dur="500" fill="hold"/>
                                        <p:tgtEl>
                                          <p:spTgt spid="29700">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29700">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972B60B-F7DF-26D1-5D9A-4F416CAB8675}"/>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a:t>שאלות המעודדות בניית טיעונים :</a:t>
            </a:r>
            <a:endParaRPr lang="en-US" altLang="en-US" sz="4000" b="1"/>
          </a:p>
        </p:txBody>
      </p:sp>
      <p:sp>
        <p:nvSpPr>
          <p:cNvPr id="20485" name="AutoShape 5">
            <a:extLst>
              <a:ext uri="{FF2B5EF4-FFF2-40B4-BE49-F238E27FC236}">
                <a16:creationId xmlns:a16="http://schemas.microsoft.com/office/drawing/2014/main" id="{32344B2D-BA23-6566-87FC-B5696039DC0D}"/>
              </a:ext>
            </a:extLst>
          </p:cNvPr>
          <p:cNvSpPr>
            <a:spLocks noGrp="1" noChangeArrowheads="1"/>
          </p:cNvSpPr>
          <p:nvPr>
            <p:ph type="body" idx="1"/>
          </p:nvPr>
        </p:nvSpPr>
        <p:spPr>
          <a:xfrm>
            <a:off x="395288" y="1773238"/>
            <a:ext cx="8291512" cy="3709987"/>
          </a:xfrm>
          <a:ln/>
          <a:extLst>
            <a:ext uri="{91240B29-F687-4F45-9708-019B960494DF}">
              <a14:hiddenLine xmlns:a14="http://schemas.microsoft.com/office/drawing/2010/main" w="9525" cap="flat" cmpd="sng" algn="ctr">
                <a:solidFill>
                  <a:schemeClr val="tx1"/>
                </a:solidFill>
                <a:prstDash val="solid"/>
                <a:round/>
                <a:headEnd/>
                <a:tailEnd/>
              </a14:hiddenLine>
            </a:ext>
          </a:extLst>
        </p:spPr>
        <p:txBody>
          <a:bodyPr/>
          <a:lstStyle/>
          <a:p>
            <a:pPr marL="363538" indent="-363538">
              <a:spcAft>
                <a:spcPct val="20000"/>
              </a:spcAft>
              <a:buClr>
                <a:srgbClr val="336599"/>
              </a:buClr>
              <a:buFont typeface="Wingdings" panose="05000000000000000000" pitchFamily="2" charset="2"/>
              <a:buChar char="¥"/>
            </a:pPr>
            <a:r>
              <a:rPr lang="he-IL" altLang="en-US" sz="2800" b="1" dirty="0"/>
              <a:t>למה אתה חושב כך?</a:t>
            </a:r>
          </a:p>
          <a:p>
            <a:pPr marL="363538" indent="-363538">
              <a:spcAft>
                <a:spcPct val="20000"/>
              </a:spcAft>
              <a:buClr>
                <a:srgbClr val="336599"/>
              </a:buClr>
              <a:buFont typeface="Wingdings" panose="05000000000000000000" pitchFamily="2" charset="2"/>
              <a:buChar char="¥"/>
            </a:pPr>
            <a:r>
              <a:rPr lang="he-IL" altLang="en-US" sz="2800" b="1" dirty="0"/>
              <a:t> על מה אתה מתבסס? מהן העדויות עליהן אתה</a:t>
            </a:r>
            <a:br>
              <a:rPr lang="en-US" altLang="en-US" sz="2800" b="1" dirty="0"/>
            </a:br>
            <a:r>
              <a:rPr lang="he-IL" altLang="en-US" sz="2800" b="1" dirty="0"/>
              <a:t> מתבסס?</a:t>
            </a:r>
          </a:p>
          <a:p>
            <a:pPr marL="363538" indent="-363538">
              <a:spcAft>
                <a:spcPct val="20000"/>
              </a:spcAft>
              <a:buClr>
                <a:srgbClr val="336599"/>
              </a:buClr>
              <a:buFont typeface="Wingdings" panose="05000000000000000000" pitchFamily="2" charset="2"/>
              <a:buChar char="¥"/>
            </a:pPr>
            <a:r>
              <a:rPr lang="he-IL" altLang="en-US" sz="2800" b="1" dirty="0"/>
              <a:t> מה הנימוק לטענה שלך?</a:t>
            </a:r>
          </a:p>
          <a:p>
            <a:pPr marL="363538" indent="-363538">
              <a:spcAft>
                <a:spcPct val="20000"/>
              </a:spcAft>
              <a:buClr>
                <a:srgbClr val="336599"/>
              </a:buClr>
              <a:buFont typeface="Wingdings" panose="05000000000000000000" pitchFamily="2" charset="2"/>
              <a:buChar char="¥"/>
            </a:pPr>
            <a:r>
              <a:rPr lang="he-IL" altLang="en-US" sz="2800" b="1" dirty="0"/>
              <a:t> האם אתה יכול להציע הסבר אחר לתופעה? </a:t>
            </a:r>
            <a:endParaRPr lang="en-US" altLang="en-US" sz="2800" b="1" dirty="0"/>
          </a:p>
          <a:p>
            <a:pPr marL="363538" indent="-363538">
              <a:spcAft>
                <a:spcPct val="20000"/>
              </a:spcAft>
              <a:buClr>
                <a:srgbClr val="336599"/>
              </a:buClr>
              <a:buFont typeface="Wingdings" panose="05000000000000000000" pitchFamily="2" charset="2"/>
              <a:buChar char="¥"/>
            </a:pPr>
            <a:endParaRPr lang="en-US" altLang="en-US" sz="2800" b="1"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5" name="Text Box 11">
            <a:extLst>
              <a:ext uri="{FF2B5EF4-FFF2-40B4-BE49-F238E27FC236}">
                <a16:creationId xmlns:a16="http://schemas.microsoft.com/office/drawing/2014/main" id="{A1F28B59-AC1C-6DD0-D82A-673846F6ABD4}"/>
              </a:ext>
            </a:extLst>
          </p:cNvPr>
          <p:cNvSpPr txBox="1">
            <a:spLocks noGrp="1" noChangeArrowheads="1"/>
          </p:cNvSpPr>
          <p:nvPr>
            <p:ph type="title" idx="4294967295"/>
          </p:nvPr>
        </p:nvSpPr>
        <p:spPr bwMode="auto">
          <a:xfrm>
            <a:off x="0" y="0"/>
            <a:ext cx="8893175" cy="1081088"/>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a:solidFill>
                  <a:schemeClr val="tx1"/>
                </a:solidFill>
                <a:latin typeface="Arial" panose="020B0604020202020204" pitchFamily="34" charset="0"/>
                <a:cs typeface="Arial" panose="020B0604020202020204" pitchFamily="34" charset="0"/>
              </a:defRPr>
            </a:lvl1pPr>
            <a:lvl2pPr algn="r" rtl="1">
              <a:defRPr>
                <a:solidFill>
                  <a:schemeClr val="tx1"/>
                </a:solidFill>
                <a:latin typeface="Arial" panose="020B0604020202020204" pitchFamily="34" charset="0"/>
                <a:cs typeface="Arial" panose="020B0604020202020204" pitchFamily="34" charset="0"/>
              </a:defRPr>
            </a:lvl2pPr>
            <a:lvl3pPr algn="r" rtl="1">
              <a:defRPr>
                <a:solidFill>
                  <a:schemeClr val="tx1"/>
                </a:solidFill>
                <a:latin typeface="Arial" panose="020B0604020202020204" pitchFamily="34" charset="0"/>
                <a:cs typeface="Arial" panose="020B0604020202020204" pitchFamily="34" charset="0"/>
              </a:defRPr>
            </a:lvl3pPr>
            <a:lvl4pPr algn="r" rtl="1">
              <a:defRPr>
                <a:solidFill>
                  <a:schemeClr val="tx1"/>
                </a:solidFill>
                <a:latin typeface="Arial" panose="020B0604020202020204" pitchFamily="34" charset="0"/>
                <a:cs typeface="Arial" panose="020B0604020202020204" pitchFamily="34" charset="0"/>
              </a:defRPr>
            </a:lvl4pPr>
            <a:lvl5pPr algn="r" rtl="1">
              <a:defRPr>
                <a:solidFill>
                  <a:schemeClr val="tx1"/>
                </a:solidFill>
                <a:latin typeface="Arial" panose="020B0604020202020204" pitchFamily="34" charset="0"/>
                <a:cs typeface="Arial" panose="020B0604020202020204" pitchFamily="34" charset="0"/>
              </a:defRPr>
            </a:lvl5pPr>
            <a:lvl6pPr marL="4572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9144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1371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18288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בניית תשובות במבנה של טיעון,</a:t>
            </a:r>
            <a:r>
              <a:rPr kumimoji="0" lang="en-US"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 </a:t>
            </a:r>
            <a:r>
              <a:rPr kumimoji="0" lang="he-IL"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תוך מודעות למרכיבים</a:t>
            </a:r>
            <a:endParaRPr kumimoji="0" lang="en-US"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3" name="TextBox 2">
            <a:extLst>
              <a:ext uri="{FF2B5EF4-FFF2-40B4-BE49-F238E27FC236}">
                <a16:creationId xmlns:a16="http://schemas.microsoft.com/office/drawing/2014/main" id="{DF45CF8A-2FF9-E586-2AE9-DB3A40D138DF}"/>
              </a:ext>
            </a:extLst>
          </p:cNvPr>
          <p:cNvSpPr txBox="1"/>
          <p:nvPr/>
        </p:nvSpPr>
        <p:spPr>
          <a:xfrm>
            <a:off x="1187624" y="1443841"/>
            <a:ext cx="7416824" cy="3970318"/>
          </a:xfrm>
          <a:prstGeom prst="rect">
            <a:avLst/>
          </a:prstGeom>
          <a:noFill/>
        </p:spPr>
        <p:txBody>
          <a:bodyPr wrap="square" rtlCol="0">
            <a:spAutoFit/>
          </a:bodyPr>
          <a:lstStyle/>
          <a:p>
            <a:pPr algn="r" rtl="1">
              <a:buNone/>
            </a:pPr>
            <a:r>
              <a:rPr lang="he-IL" sz="3600" b="1" dirty="0">
                <a:solidFill>
                  <a:schemeClr val="bg1">
                    <a:lumMod val="50000"/>
                  </a:schemeClr>
                </a:solidFill>
              </a:rPr>
              <a:t>איך נבנה את התשובה בעקבות טבלת ההשוואה?</a:t>
            </a:r>
            <a:endParaRPr lang="he-IL" sz="3600" dirty="0">
              <a:solidFill>
                <a:schemeClr val="bg1">
                  <a:lumMod val="50000"/>
                </a:schemeClr>
              </a:solidFill>
            </a:endParaRPr>
          </a:p>
          <a:p>
            <a:pPr marL="519113" indent="-342900" algn="r" rtl="1">
              <a:buFont typeface="Arial" panose="020B0604020202020204" pitchFamily="34" charset="0"/>
              <a:buChar char="•"/>
            </a:pPr>
            <a:r>
              <a:rPr lang="he-IL" sz="3600" dirty="0">
                <a:solidFill>
                  <a:schemeClr val="bg1">
                    <a:lumMod val="50000"/>
                  </a:schemeClr>
                </a:solidFill>
              </a:rPr>
              <a:t>קביעה/טענה/מסקנה</a:t>
            </a:r>
          </a:p>
          <a:p>
            <a:pPr marL="519113" indent="-342900" algn="r" rtl="1">
              <a:buFont typeface="Arial" panose="020B0604020202020204" pitchFamily="34" charset="0"/>
              <a:buChar char="•"/>
            </a:pPr>
            <a:r>
              <a:rPr lang="he-IL" sz="3600" dirty="0">
                <a:solidFill>
                  <a:schemeClr val="bg1">
                    <a:lumMod val="50000"/>
                  </a:schemeClr>
                </a:solidFill>
              </a:rPr>
              <a:t>עדויות – הפרטים בטבלת ההשוואה</a:t>
            </a:r>
          </a:p>
          <a:p>
            <a:pPr marL="519113" indent="-342900" algn="r" rtl="1">
              <a:buFont typeface="Arial" panose="020B0604020202020204" pitchFamily="34" charset="0"/>
              <a:buChar char="•"/>
            </a:pPr>
            <a:r>
              <a:rPr lang="he-IL" sz="3600" dirty="0">
                <a:solidFill>
                  <a:schemeClr val="bg1">
                    <a:lumMod val="50000"/>
                  </a:schemeClr>
                </a:solidFill>
              </a:rPr>
              <a:t>הסבר מדעי הקשר בין העדויות לבין הטענה/קביעה/מסקנה</a:t>
            </a:r>
          </a:p>
          <a:p>
            <a:pPr algn="r" rtl="1"/>
            <a:endParaRPr lang="en-US" sz="3600" dirty="0">
              <a:solidFill>
                <a:schemeClr val="bg1">
                  <a:lumMod val="50000"/>
                </a:schemeClr>
              </a:solidFill>
            </a:endParaRPr>
          </a:p>
        </p:txBody>
      </p:sp>
      <p:sp>
        <p:nvSpPr>
          <p:cNvPr id="5" name="Left Brace 4" descr="סוגריים">
            <a:extLst>
              <a:ext uri="{FF2B5EF4-FFF2-40B4-BE49-F238E27FC236}">
                <a16:creationId xmlns:a16="http://schemas.microsoft.com/office/drawing/2014/main" id="{B412BB7E-B99A-6CDF-1CE8-CB9BD64FBD09}"/>
              </a:ext>
            </a:extLst>
          </p:cNvPr>
          <p:cNvSpPr/>
          <p:nvPr/>
        </p:nvSpPr>
        <p:spPr>
          <a:xfrm>
            <a:off x="1331640" y="2708920"/>
            <a:ext cx="792088" cy="2160240"/>
          </a:xfrm>
          <a:prstGeom prst="leftBrace">
            <a:avLst>
              <a:gd name="adj1" fmla="val 76922"/>
              <a:gd name="adj2" fmla="val 48351"/>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86CD866E-E415-D91E-43DC-4EDCCBA9D5DF}"/>
              </a:ext>
            </a:extLst>
          </p:cNvPr>
          <p:cNvSpPr txBox="1"/>
          <p:nvPr/>
        </p:nvSpPr>
        <p:spPr>
          <a:xfrm>
            <a:off x="250825" y="3429000"/>
            <a:ext cx="1224831" cy="584775"/>
          </a:xfrm>
          <a:prstGeom prst="rect">
            <a:avLst/>
          </a:prstGeom>
          <a:noFill/>
        </p:spPr>
        <p:txBody>
          <a:bodyPr wrap="square" rtlCol="0">
            <a:spAutoFit/>
          </a:bodyPr>
          <a:lstStyle/>
          <a:p>
            <a:r>
              <a:rPr lang="he-IL" sz="3200" b="1" dirty="0"/>
              <a:t>טיעון</a:t>
            </a:r>
            <a:endParaRPr lang="en-US" sz="3200" b="1"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5" name="AutoShape 3">
            <a:extLst>
              <a:ext uri="{FF2B5EF4-FFF2-40B4-BE49-F238E27FC236}">
                <a16:creationId xmlns:a16="http://schemas.microsoft.com/office/drawing/2014/main" id="{B71BCD4D-3F4C-5348-DD8F-0DFBAD8FB685}"/>
              </a:ext>
            </a:extLst>
          </p:cNvPr>
          <p:cNvSpPr>
            <a:spLocks noGrp="1" noChangeArrowheads="1"/>
          </p:cNvSpPr>
          <p:nvPr>
            <p:ph type="body" idx="1"/>
          </p:nvPr>
        </p:nvSpPr>
        <p:spPr>
          <a:xfrm>
            <a:off x="468313" y="4652963"/>
            <a:ext cx="8291512" cy="1620837"/>
          </a:xfrm>
        </p:spPr>
        <p:txBody>
          <a:bodyPr lIns="126000"/>
          <a:lstStyle/>
          <a:p>
            <a:pPr marL="0" indent="0">
              <a:lnSpc>
                <a:spcPct val="90000"/>
              </a:lnSpc>
              <a:buFontTx/>
              <a:buNone/>
            </a:pPr>
            <a:r>
              <a:rPr lang="he-IL" altLang="en-US" sz="2400"/>
              <a:t>לכלור רדיוס קצר יותר, כי לשני האטומים מספר שווה של רמות אנרגיה, אך לכלור מטען גרעיני יותר גדול. וככל שמטען הגרעיני גדול יותר כוחות המשיכה החשמליים חזקים יותר (חוק קולון) זאת בתנאי שמדובר באלקטרונים ערכיים בעלי אותה רמת אנרגיה.</a:t>
            </a:r>
            <a:endParaRPr lang="en-US" altLang="en-US" sz="2400"/>
          </a:p>
        </p:txBody>
      </p:sp>
      <p:pic>
        <p:nvPicPr>
          <p:cNvPr id="90116" name="Picture 4">
            <a:extLst>
              <a:ext uri="{FF2B5EF4-FFF2-40B4-BE49-F238E27FC236}">
                <a16:creationId xmlns:a16="http://schemas.microsoft.com/office/drawing/2014/main" id="{07667588-9E60-A84C-DB98-C62A7EB7CC26}"/>
              </a:ext>
              <a:ext uri="{C183D7F6-B498-43B3-948B-1728B52AA6E4}">
                <adec:decorative xmlns:adec="http://schemas.microsoft.com/office/drawing/2017/decorative" val="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826" t="19615" r="18773" b="17994"/>
          <a:stretch/>
        </p:blipFill>
        <p:spPr bwMode="auto">
          <a:xfrm>
            <a:off x="2195736" y="1430295"/>
            <a:ext cx="5400600"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0117" name="AutoShape 5">
            <a:extLst>
              <a:ext uri="{FF2B5EF4-FFF2-40B4-BE49-F238E27FC236}">
                <a16:creationId xmlns:a16="http://schemas.microsoft.com/office/drawing/2014/main" id="{4D0DF83A-8AA0-F6CF-D1BA-B48860010A04}"/>
              </a:ext>
            </a:extLst>
          </p:cNvPr>
          <p:cNvSpPr>
            <a:spLocks noChangeArrowheads="1"/>
          </p:cNvSpPr>
          <p:nvPr/>
        </p:nvSpPr>
        <p:spPr bwMode="auto">
          <a:xfrm>
            <a:off x="509165" y="4688681"/>
            <a:ext cx="8291513" cy="1620838"/>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817563"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22555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33538"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nSpc>
                <a:spcPct val="90000"/>
              </a:lnSpc>
              <a:buFontTx/>
              <a:buNone/>
            </a:pPr>
            <a:r>
              <a:rPr lang="he-IL" altLang="en-US" sz="2400" dirty="0"/>
              <a:t>לכלור רדיוס קצר יותר </a:t>
            </a:r>
            <a:r>
              <a:rPr lang="he-IL" altLang="en-US" sz="2400" dirty="0">
                <a:solidFill>
                  <a:srgbClr val="CC0000"/>
                </a:solidFill>
              </a:rPr>
              <a:t>[טענה],</a:t>
            </a:r>
            <a:r>
              <a:rPr lang="he-IL" altLang="en-US" sz="2400" dirty="0"/>
              <a:t> כי לשני האטומים מספר שווה של רמות אנרגיה, אך לכלור מטען גרעיני יותר גדול </a:t>
            </a:r>
            <a:r>
              <a:rPr lang="he-IL" altLang="en-US" sz="2400" dirty="0">
                <a:solidFill>
                  <a:srgbClr val="CC0000"/>
                </a:solidFill>
              </a:rPr>
              <a:t>[עדויות]</a:t>
            </a:r>
            <a:r>
              <a:rPr lang="he-IL" altLang="en-US" sz="2400" dirty="0"/>
              <a:t>. וככל שמטען הגרעיני גדול יותר כוחות המשיכה החשמליים חזקים יותר (חוק קולון) זאת בתנאי שמדובר באלקטרונים ערכיים בעלי אותה רמת אנרגיה </a:t>
            </a:r>
            <a:r>
              <a:rPr lang="he-IL" altLang="en-US" sz="2400" dirty="0">
                <a:solidFill>
                  <a:srgbClr val="CC0000"/>
                </a:solidFill>
              </a:rPr>
              <a:t>[הסבר]</a:t>
            </a:r>
            <a:r>
              <a:rPr lang="he-IL" altLang="en-US" sz="2400" dirty="0"/>
              <a:t>, ולכן הרדיוס קצר יותר [טענה חוזרת].</a:t>
            </a:r>
            <a:endParaRPr lang="en-US" altLang="en-US" sz="2400" dirty="0"/>
          </a:p>
        </p:txBody>
      </p:sp>
      <p:sp>
        <p:nvSpPr>
          <p:cNvPr id="4" name="Title 3">
            <a:extLst>
              <a:ext uri="{FF2B5EF4-FFF2-40B4-BE49-F238E27FC236}">
                <a16:creationId xmlns:a16="http://schemas.microsoft.com/office/drawing/2014/main" id="{51B40DCE-EFB1-A124-D0FB-1140F0011350}"/>
              </a:ext>
            </a:extLst>
          </p:cNvPr>
          <p:cNvSpPr txBox="1">
            <a:spLocks noGrp="1"/>
          </p:cNvSpPr>
          <p:nvPr>
            <p:ph type="title" idx="4294967295"/>
          </p:nvPr>
        </p:nvSpPr>
        <p:spPr>
          <a:xfrm>
            <a:off x="3419872" y="238700"/>
            <a:ext cx="4623954"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למי רדיוס גדול יותר?</a:t>
            </a:r>
            <a:endParaRPr kumimoji="0" lang="en-US"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wipe(up)">
                                      <p:cBhvr>
                                        <p:cTn id="7" dur="500"/>
                                        <p:tgtEl>
                                          <p:spTgt spid="901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xit" presetSubtype="0" fill="hold" grpId="1" nodeType="clickEffect">
                                  <p:stCondLst>
                                    <p:cond delay="0"/>
                                  </p:stCondLst>
                                  <p:childTnLst>
                                    <p:set>
                                      <p:cBhvr>
                                        <p:cTn id="11" dur="1" fill="hold">
                                          <p:stCondLst>
                                            <p:cond delay="0"/>
                                          </p:stCondLst>
                                        </p:cTn>
                                        <p:tgtEl>
                                          <p:spTgt spid="90115">
                                            <p:txEl>
                                              <p:pRg st="0" end="0"/>
                                            </p:txEl>
                                          </p:spTgt>
                                        </p:tgtEl>
                                        <p:attrNameLst>
                                          <p:attrName>style.visibility</p:attrName>
                                        </p:attrNameLst>
                                      </p:cBhvr>
                                      <p:to>
                                        <p:strVal val="hidden"/>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90115">
                                            <p:bg/>
                                          </p:spTgt>
                                        </p:tgtEl>
                                        <p:attrNameLst>
                                          <p:attrName>style.visibility</p:attrName>
                                        </p:attrNameLst>
                                      </p:cBhvr>
                                      <p:to>
                                        <p:strVal val="hidden"/>
                                      </p:to>
                                    </p:set>
                                  </p:childTnLst>
                                </p:cTn>
                              </p:par>
                              <p:par>
                                <p:cTn id="16" presetID="22" presetClass="entr" presetSubtype="1" fill="hold" grpId="0" nodeType="withEffect">
                                  <p:stCondLst>
                                    <p:cond delay="0"/>
                                  </p:stCondLst>
                                  <p:childTnLst>
                                    <p:set>
                                      <p:cBhvr>
                                        <p:cTn id="17" dur="1" fill="hold">
                                          <p:stCondLst>
                                            <p:cond delay="0"/>
                                          </p:stCondLst>
                                        </p:cTn>
                                        <p:tgtEl>
                                          <p:spTgt spid="90117"/>
                                        </p:tgtEl>
                                        <p:attrNameLst>
                                          <p:attrName>style.visibility</p:attrName>
                                        </p:attrNameLst>
                                      </p:cBhvr>
                                      <p:to>
                                        <p:strVal val="visible"/>
                                      </p:to>
                                    </p:set>
                                    <p:animEffect transition="in" filter="wipe(up)">
                                      <p:cBhvr>
                                        <p:cTn id="18" dur="500"/>
                                        <p:tgtEl>
                                          <p:spTgt spid="90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5" grpId="0" uiExpand="1" build="p"/>
      <p:bldP spid="90115" grpId="1" build="p" animBg="1"/>
      <p:bldP spid="9011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76DA892-BE8A-49D6-BA2E-28B51DC20781}"/>
              </a:ext>
            </a:extLst>
          </p:cNvPr>
          <p:cNvSpPr txBox="1">
            <a:spLocks noGrp="1"/>
          </p:cNvSpPr>
          <p:nvPr>
            <p:ph type="title" idx="4294967295"/>
          </p:nvPr>
        </p:nvSpPr>
        <p:spPr>
          <a:xfrm>
            <a:off x="1835696" y="238700"/>
            <a:ext cx="6208130"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למי אנרגית קשר גדולה יותר?</a:t>
            </a:r>
            <a:endParaRPr kumimoji="0" lang="en-US"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pic>
        <p:nvPicPr>
          <p:cNvPr id="91140" name="Picture 4" descr="טבלת השוואה בין C-N ל-C-O">
            <a:extLst>
              <a:ext uri="{FF2B5EF4-FFF2-40B4-BE49-F238E27FC236}">
                <a16:creationId xmlns:a16="http://schemas.microsoft.com/office/drawing/2014/main" id="{3F6624B1-AD57-4B1C-F5E8-83A3107C37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000" t="16544" r="16999" b="11765"/>
          <a:stretch/>
        </p:blipFill>
        <p:spPr bwMode="auto">
          <a:xfrm>
            <a:off x="2419481" y="1556792"/>
            <a:ext cx="5040560"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7F4B94BC-56EC-960F-46BC-FE3FCEEACD3C}"/>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הפרכה או הצדקה של טענות (טיעונים) שהועלו בצורה יזומה</a:t>
            </a:r>
            <a:endParaRPr lang="en-US" altLang="en-US" b="1"/>
          </a:p>
        </p:txBody>
      </p:sp>
      <p:sp>
        <p:nvSpPr>
          <p:cNvPr id="92163" name="AutoShape 3">
            <a:extLst>
              <a:ext uri="{FF2B5EF4-FFF2-40B4-BE49-F238E27FC236}">
                <a16:creationId xmlns:a16="http://schemas.microsoft.com/office/drawing/2014/main" id="{09745B80-9EA4-767D-E09A-E2E269C1A944}"/>
              </a:ext>
            </a:extLst>
          </p:cNvPr>
          <p:cNvSpPr>
            <a:spLocks noGrp="1" noChangeArrowheads="1"/>
          </p:cNvSpPr>
          <p:nvPr>
            <p:ph type="body" idx="1"/>
          </p:nvPr>
        </p:nvSpPr>
        <p:spPr>
          <a:ln/>
          <a:extLst>
            <a:ext uri="{91240B29-F687-4F45-9708-019B960494DF}">
              <a14:hiddenLine xmlns:a14="http://schemas.microsoft.com/office/drawing/2010/main" w="9525" cap="flat" cmpd="sng" algn="ctr">
                <a:solidFill>
                  <a:schemeClr val="tx1"/>
                </a:solidFill>
                <a:prstDash val="solid"/>
                <a:round/>
                <a:headEnd/>
                <a:tailEnd/>
              </a14:hiddenLine>
            </a:ext>
          </a:extLst>
        </p:spPr>
        <p:txBody>
          <a:bodyPr/>
          <a:lstStyle/>
          <a:p>
            <a:pPr marL="363538" indent="-363538">
              <a:spcAft>
                <a:spcPct val="20000"/>
              </a:spcAft>
              <a:buClr>
                <a:srgbClr val="336599"/>
              </a:buClr>
              <a:buFont typeface="Wingdings" panose="05000000000000000000" pitchFamily="2" charset="2"/>
              <a:buChar char="¥"/>
            </a:pPr>
            <a:r>
              <a:rPr lang="he-IL" altLang="en-US" sz="2800" b="1"/>
              <a:t>הצגת שאלה</a:t>
            </a:r>
          </a:p>
          <a:p>
            <a:pPr marL="363538" indent="-363538">
              <a:spcAft>
                <a:spcPct val="20000"/>
              </a:spcAft>
              <a:buClr>
                <a:srgbClr val="336599"/>
              </a:buClr>
              <a:buFont typeface="Wingdings" panose="05000000000000000000" pitchFamily="2" charset="2"/>
              <a:buChar char="¥"/>
            </a:pPr>
            <a:r>
              <a:rPr lang="he-IL" altLang="en-US" sz="2800" b="1"/>
              <a:t>התמודדות יחידנית עם השאלה</a:t>
            </a:r>
          </a:p>
          <a:p>
            <a:pPr marL="363538" indent="-363538">
              <a:spcAft>
                <a:spcPct val="20000"/>
              </a:spcAft>
              <a:buClr>
                <a:srgbClr val="336599"/>
              </a:buClr>
              <a:buFont typeface="Wingdings" panose="05000000000000000000" pitchFamily="2" charset="2"/>
              <a:buChar char="¥"/>
            </a:pPr>
            <a:r>
              <a:rPr lang="he-IL" altLang="en-US" sz="2800" b="1"/>
              <a:t>הפרכה או הצדקה של טיעונים כדיון קבוצתי</a:t>
            </a:r>
          </a:p>
          <a:p>
            <a:pPr marL="363538" indent="-363538">
              <a:spcAft>
                <a:spcPct val="20000"/>
              </a:spcAft>
              <a:buClr>
                <a:srgbClr val="336599"/>
              </a:buClr>
              <a:buFont typeface="Wingdings" panose="05000000000000000000" pitchFamily="2" charset="2"/>
              <a:buChar char="¥"/>
            </a:pPr>
            <a:r>
              <a:rPr lang="he-IL" altLang="en-US" sz="2800" b="1"/>
              <a:t>כתיבת תשובה קבוצתית במתכונת של טיעון בעקבות הדיון הקבוצתי.</a:t>
            </a:r>
            <a:endParaRPr lang="en-US" altLang="en-US" sz="2800" b="1"/>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469D46B-F683-2ECC-3A86-7C78EAB70F38}"/>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dirty="0"/>
              <a:t>למי אנרגיית קשר גדולה יותר?</a:t>
            </a:r>
            <a:br>
              <a:rPr lang="he-IL" altLang="en-US" sz="4000" b="1" dirty="0"/>
            </a:br>
            <a:endParaRPr lang="en-US" altLang="en-US" sz="4000" b="1" dirty="0"/>
          </a:p>
        </p:txBody>
      </p:sp>
      <p:sp>
        <p:nvSpPr>
          <p:cNvPr id="30723" name="AutoShape 3">
            <a:extLst>
              <a:ext uri="{FF2B5EF4-FFF2-40B4-BE49-F238E27FC236}">
                <a16:creationId xmlns:a16="http://schemas.microsoft.com/office/drawing/2014/main" id="{87211216-73A4-9392-B562-A2C762A15480}"/>
              </a:ext>
            </a:extLst>
          </p:cNvPr>
          <p:cNvSpPr>
            <a:spLocks noGrp="1" noChangeArrowheads="1"/>
          </p:cNvSpPr>
          <p:nvPr>
            <p:ph type="body" idx="1"/>
          </p:nvPr>
        </p:nvSpPr>
        <p:spPr>
          <a:xfrm>
            <a:off x="323850" y="1628775"/>
            <a:ext cx="8374063" cy="3960813"/>
          </a:xfrm>
        </p:spPr>
        <p:txBody>
          <a:bodyPr/>
          <a:lstStyle/>
          <a:p>
            <a:pPr marL="0" indent="0">
              <a:buFontTx/>
              <a:buNone/>
            </a:pPr>
            <a:r>
              <a:rPr lang="he-IL" altLang="en-US" b="1">
                <a:solidFill>
                  <a:srgbClr val="000099"/>
                </a:solidFill>
                <a:cs typeface="Narkisim" panose="020E0502050101010101" pitchFamily="34" charset="-79"/>
              </a:rPr>
              <a:t>חלק א'</a:t>
            </a:r>
            <a:endParaRPr lang="he-IL" altLang="en-US">
              <a:solidFill>
                <a:srgbClr val="000099"/>
              </a:solidFill>
              <a:cs typeface="Narkisim" panose="020E0502050101010101" pitchFamily="34" charset="-79"/>
            </a:endParaRPr>
          </a:p>
          <a:p>
            <a:pPr marL="0" indent="0">
              <a:buFontTx/>
              <a:buNone/>
            </a:pPr>
            <a:r>
              <a:rPr lang="he-IL" altLang="en-US">
                <a:solidFill>
                  <a:srgbClr val="000099"/>
                </a:solidFill>
                <a:cs typeface="Narkisim" panose="020E0502050101010101" pitchFamily="34" charset="-79"/>
              </a:rPr>
              <a:t>נתונות המולקולות הבאות:  </a:t>
            </a:r>
            <a:r>
              <a:rPr lang="en-US" altLang="en-US">
                <a:solidFill>
                  <a:srgbClr val="000099"/>
                </a:solidFill>
                <a:cs typeface="Narkisim" panose="020E0502050101010101" pitchFamily="34" charset="-79"/>
              </a:rPr>
              <a:t>H</a:t>
            </a:r>
            <a:r>
              <a:rPr lang="en-US" altLang="en-US" baseline="-25000">
                <a:solidFill>
                  <a:srgbClr val="000099"/>
                </a:solidFill>
                <a:cs typeface="Narkisim" panose="020E0502050101010101" pitchFamily="34" charset="-79"/>
              </a:rPr>
              <a:t>2</a:t>
            </a:r>
            <a:r>
              <a:rPr lang="he-IL" altLang="en-US" baseline="-25000">
                <a:solidFill>
                  <a:srgbClr val="000099"/>
                </a:solidFill>
                <a:cs typeface="Narkisim" panose="020E0502050101010101" pitchFamily="34" charset="-79"/>
              </a:rPr>
              <a:t> </a:t>
            </a:r>
            <a:r>
              <a:rPr lang="he-IL" altLang="en-US">
                <a:solidFill>
                  <a:srgbClr val="000099"/>
                </a:solidFill>
                <a:cs typeface="Narkisim" panose="020E0502050101010101" pitchFamily="34" charset="-79"/>
              </a:rPr>
              <a:t>ו-</a:t>
            </a:r>
            <a:r>
              <a:rPr lang="en-US" altLang="en-US">
                <a:solidFill>
                  <a:srgbClr val="000099"/>
                </a:solidFill>
                <a:cs typeface="Narkisim" panose="020E0502050101010101" pitchFamily="34" charset="-79"/>
              </a:rPr>
              <a:t>H</a:t>
            </a:r>
            <a:r>
              <a:rPr lang="en-US" altLang="en-US" baseline="-25000">
                <a:solidFill>
                  <a:srgbClr val="000099"/>
                </a:solidFill>
                <a:cs typeface="Narkisim" panose="020E0502050101010101" pitchFamily="34" charset="-79"/>
              </a:rPr>
              <a:t>2</a:t>
            </a:r>
            <a:r>
              <a:rPr lang="en-US" altLang="en-US" baseline="30000">
                <a:solidFill>
                  <a:srgbClr val="000099"/>
                </a:solidFill>
                <a:cs typeface="Narkisim" panose="020E0502050101010101" pitchFamily="34" charset="-79"/>
              </a:rPr>
              <a:t>+</a:t>
            </a:r>
            <a:r>
              <a:rPr lang="en-US" altLang="en-US" baseline="-25000">
                <a:solidFill>
                  <a:srgbClr val="000099"/>
                </a:solidFill>
                <a:cs typeface="Narkisim" panose="020E0502050101010101" pitchFamily="34" charset="-79"/>
              </a:rPr>
              <a:t> </a:t>
            </a:r>
            <a:r>
              <a:rPr lang="he-IL" altLang="en-US">
                <a:solidFill>
                  <a:srgbClr val="000099"/>
                </a:solidFill>
                <a:cs typeface="Narkisim" panose="020E0502050101010101" pitchFamily="34" charset="-79"/>
              </a:rPr>
              <a:t> . </a:t>
            </a:r>
            <a:br>
              <a:rPr lang="en-US" altLang="en-US">
                <a:solidFill>
                  <a:srgbClr val="000099"/>
                </a:solidFill>
                <a:cs typeface="Narkisim" panose="020E0502050101010101" pitchFamily="34" charset="-79"/>
              </a:rPr>
            </a:br>
            <a:r>
              <a:rPr lang="he-IL" altLang="en-US">
                <a:solidFill>
                  <a:srgbClr val="000099"/>
                </a:solidFill>
                <a:cs typeface="Narkisim" panose="020E0502050101010101" pitchFamily="34" charset="-79"/>
              </a:rPr>
              <a:t>ביצירה של איזו מולקולה, מבין השתיים, נפלטת יותר אנרגיה? נמק את קביעתך.</a:t>
            </a:r>
          </a:p>
          <a:p>
            <a:pPr marL="0" indent="0">
              <a:buFontTx/>
              <a:buNone/>
            </a:pPr>
            <a:r>
              <a:rPr lang="he-IL" altLang="en-US">
                <a:cs typeface="Narkisim" panose="020E0502050101010101" pitchFamily="34" charset="-79"/>
              </a:rPr>
              <a:t>__________________________________________________________________________________________________________________</a:t>
            </a:r>
            <a:endParaRPr lang="en-US" altLang="en-US">
              <a:cs typeface="Narkisim" panose="020E0502050101010101" pitchFamily="34" charset="-79"/>
            </a:endParaRPr>
          </a:p>
        </p:txBody>
      </p:sp>
      <p:sp>
        <p:nvSpPr>
          <p:cNvPr id="30730" name="Rectangle 10">
            <a:extLst>
              <a:ext uri="{FF2B5EF4-FFF2-40B4-BE49-F238E27FC236}">
                <a16:creationId xmlns:a16="http://schemas.microsoft.com/office/drawing/2014/main" id="{906DC7D9-748A-2898-7753-1AD372724A74}"/>
              </a:ext>
            </a:extLst>
          </p:cNvPr>
          <p:cNvSpPr>
            <a:spLocks noChangeArrowheads="1"/>
          </p:cNvSpPr>
          <p:nvPr/>
        </p:nvSpPr>
        <p:spPr bwMode="auto">
          <a:xfrm rot="-1618336">
            <a:off x="2987675" y="4076700"/>
            <a:ext cx="3527425" cy="6477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a:r>
              <a:rPr lang="he-IL" altLang="en-US" sz="2400" b="1">
                <a:cs typeface="Narkisim" panose="020E0502050101010101" pitchFamily="34" charset="-79"/>
              </a:rPr>
              <a:t>עבודה יחידנית</a:t>
            </a:r>
            <a:endParaRPr lang="en-US" altLang="en-US" sz="2400" b="1">
              <a:cs typeface="Narkisim" panose="020E0502050101010101" pitchFamily="34" charset="-79"/>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1" nodeType="clickEffect">
                                  <p:stCondLst>
                                    <p:cond delay="0"/>
                                  </p:stCondLst>
                                  <p:childTnLst>
                                    <p:set>
                                      <p:cBhvr>
                                        <p:cTn id="6" dur="1" fill="hold">
                                          <p:stCondLst>
                                            <p:cond delay="0"/>
                                          </p:stCondLst>
                                        </p:cTn>
                                        <p:tgtEl>
                                          <p:spTgt spid="30730"/>
                                        </p:tgtEl>
                                        <p:attrNameLst>
                                          <p:attrName>style.visibility</p:attrName>
                                        </p:attrNameLst>
                                      </p:cBhvr>
                                      <p:to>
                                        <p:strVal val="visible"/>
                                      </p:to>
                                    </p:set>
                                    <p:anim calcmode="lin" valueType="num">
                                      <p:cBhvr additive="base">
                                        <p:cTn id="7" dur="500" fill="hold"/>
                                        <p:tgtEl>
                                          <p:spTgt spid="30730"/>
                                        </p:tgtEl>
                                        <p:attrNameLst>
                                          <p:attrName>ppt_x</p:attrName>
                                        </p:attrNameLst>
                                      </p:cBhvr>
                                      <p:tavLst>
                                        <p:tav tm="0">
                                          <p:val>
                                            <p:strVal val="0-#ppt_w/2"/>
                                          </p:val>
                                        </p:tav>
                                        <p:tav tm="100000">
                                          <p:val>
                                            <p:strVal val="#ppt_x"/>
                                          </p:val>
                                        </p:tav>
                                      </p:tavLst>
                                    </p:anim>
                                    <p:anim calcmode="lin" valueType="num">
                                      <p:cBhvr additive="base">
                                        <p:cTn id="8" dur="500" fill="hold"/>
                                        <p:tgtEl>
                                          <p:spTgt spid="3073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a:extLst>
              <a:ext uri="{FF2B5EF4-FFF2-40B4-BE49-F238E27FC236}">
                <a16:creationId xmlns:a16="http://schemas.microsoft.com/office/drawing/2014/main" id="{21C2A460-E707-122C-855F-14FE132A8A25}"/>
              </a:ext>
            </a:extLst>
          </p:cNvPr>
          <p:cNvSpPr>
            <a:spLocks noGrp="1" noChangeArrowheads="1"/>
          </p:cNvSpPr>
          <p:nvPr>
            <p:ph type="title" idx="4294967295"/>
          </p:nvPr>
        </p:nvSpPr>
        <p:spPr bwMode="auto">
          <a:xfrm>
            <a:off x="3924300" y="0"/>
            <a:ext cx="5219700" cy="1143000"/>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sz="3600">
                <a:solidFill>
                  <a:schemeClr val="tx2"/>
                </a:solidFill>
                <a:latin typeface="Arial" panose="020B0604020202020204" pitchFamily="34" charset="0"/>
                <a:cs typeface="Arial" panose="020B0604020202020204" pitchFamily="34" charset="0"/>
              </a:defRPr>
            </a:lvl1pPr>
            <a:lvl2pPr algn="r" rtl="1">
              <a:defRPr sz="3600">
                <a:solidFill>
                  <a:schemeClr val="tx2"/>
                </a:solidFill>
                <a:latin typeface="Arial" panose="020B0604020202020204" pitchFamily="34" charset="0"/>
                <a:cs typeface="Arial" panose="020B0604020202020204" pitchFamily="34" charset="0"/>
              </a:defRPr>
            </a:lvl2pPr>
            <a:lvl3pPr algn="r" rtl="1">
              <a:defRPr sz="3600">
                <a:solidFill>
                  <a:schemeClr val="tx2"/>
                </a:solidFill>
                <a:latin typeface="Arial" panose="020B0604020202020204" pitchFamily="34" charset="0"/>
                <a:cs typeface="Arial" panose="020B0604020202020204" pitchFamily="34" charset="0"/>
              </a:defRPr>
            </a:lvl3pPr>
            <a:lvl4pPr algn="r" rtl="1">
              <a:defRPr sz="3600">
                <a:solidFill>
                  <a:schemeClr val="tx2"/>
                </a:solidFill>
                <a:latin typeface="Arial" panose="020B0604020202020204" pitchFamily="34" charset="0"/>
                <a:cs typeface="Arial" panose="020B0604020202020204" pitchFamily="34" charset="0"/>
              </a:defRPr>
            </a:lvl4pPr>
            <a:lvl5pPr algn="r" rtl="1">
              <a:defRPr sz="3600">
                <a:solidFill>
                  <a:schemeClr val="tx2"/>
                </a:solidFill>
                <a:latin typeface="Arial" panose="020B0604020202020204" pitchFamily="34" charset="0"/>
                <a:cs typeface="Arial" panose="020B0604020202020204" pitchFamily="34" charset="0"/>
              </a:defRPr>
            </a:lvl5pPr>
            <a:lvl6pPr marL="4572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r" rtl="1"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הטיעון ומרכיביו</a:t>
            </a:r>
            <a:endParaRPr kumimoji="0" lang="en-US" altLang="en-US" sz="36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84994" name="AutoShape 2">
            <a:extLst>
              <a:ext uri="{FF2B5EF4-FFF2-40B4-BE49-F238E27FC236}">
                <a16:creationId xmlns:a16="http://schemas.microsoft.com/office/drawing/2014/main" id="{9608FAA5-F1A0-3136-60B0-BC88B23B594E}"/>
              </a:ext>
            </a:extLst>
          </p:cNvPr>
          <p:cNvSpPr>
            <a:spLocks noGrp="1" noChangeArrowheads="1"/>
          </p:cNvSpPr>
          <p:nvPr>
            <p:ph type="body" idx="1"/>
          </p:nvPr>
        </p:nvSpPr>
        <p:spPr>
          <a:xfrm>
            <a:off x="442913" y="1662113"/>
            <a:ext cx="8291512" cy="1612900"/>
          </a:xfrm>
          <a:ln/>
        </p:spPr>
        <p:txBody>
          <a:bodyPr/>
          <a:lstStyle/>
          <a:p>
            <a:pPr marL="0" indent="0">
              <a:lnSpc>
                <a:spcPct val="90000"/>
              </a:lnSpc>
              <a:buFontTx/>
              <a:buNone/>
            </a:pPr>
            <a:r>
              <a:rPr lang="he-IL" altLang="en-US" sz="2400" b="1"/>
              <a:t>טיעון מבוסס ומנומק כולל שלושה מרכיבים : </a:t>
            </a:r>
            <a:r>
              <a:rPr lang="he-IL" altLang="en-US" sz="2400" b="1">
                <a:solidFill>
                  <a:srgbClr val="FF0000"/>
                </a:solidFill>
              </a:rPr>
              <a:t>טענה</a:t>
            </a:r>
            <a:r>
              <a:rPr lang="he-IL" altLang="en-US" sz="2400" b="1"/>
              <a:t>, </a:t>
            </a:r>
            <a:r>
              <a:rPr lang="he-IL" altLang="en-US" sz="2400" b="1">
                <a:solidFill>
                  <a:srgbClr val="FF0000"/>
                </a:solidFill>
              </a:rPr>
              <a:t>ממצאים ועדויות</a:t>
            </a:r>
            <a:r>
              <a:rPr lang="he-IL" altLang="en-US" sz="2400" b="1"/>
              <a:t> וקשר בין הטענה והממצאים, </a:t>
            </a:r>
            <a:r>
              <a:rPr lang="he-IL" altLang="en-US" sz="2400" b="1">
                <a:solidFill>
                  <a:srgbClr val="FF0000"/>
                </a:solidFill>
              </a:rPr>
              <a:t>הסבר מדעי</a:t>
            </a:r>
            <a:r>
              <a:rPr lang="he-IL" altLang="en-US" sz="2400" b="1"/>
              <a:t>. הטענה אמורה להתבסס על ממצאים, והסבר המדעי מסביר את הקשר בין הממצאים והטענה ואמור לשכנע אותנו לקבל את הטענה</a:t>
            </a:r>
            <a:endParaRPr lang="en-US" altLang="en-US" sz="2400" b="1"/>
          </a:p>
        </p:txBody>
      </p:sp>
      <p:sp>
        <p:nvSpPr>
          <p:cNvPr id="84996" name="AutoShape 4">
            <a:extLst>
              <a:ext uri="{FF2B5EF4-FFF2-40B4-BE49-F238E27FC236}">
                <a16:creationId xmlns:a16="http://schemas.microsoft.com/office/drawing/2014/main" id="{FC218FC1-EBCA-E7F3-EA4A-8F5B609FD12C}"/>
              </a:ext>
              <a:ext uri="{C183D7F6-B498-43B3-948B-1728B52AA6E4}">
                <adec:decorative xmlns:adec="http://schemas.microsoft.com/office/drawing/2017/decorative" val="1"/>
              </a:ext>
            </a:extLst>
          </p:cNvPr>
          <p:cNvSpPr>
            <a:spLocks noChangeArrowheads="1"/>
          </p:cNvSpPr>
          <p:nvPr/>
        </p:nvSpPr>
        <p:spPr bwMode="auto">
          <a:xfrm>
            <a:off x="323850" y="3546475"/>
            <a:ext cx="2700338" cy="833438"/>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800" b="1"/>
              <a:t>ממצאים ועדויות</a:t>
            </a:r>
            <a:endParaRPr lang="en-US" altLang="en-US" sz="2800" b="1"/>
          </a:p>
        </p:txBody>
      </p:sp>
      <p:sp>
        <p:nvSpPr>
          <p:cNvPr id="84997" name="AutoShape 5">
            <a:extLst>
              <a:ext uri="{FF2B5EF4-FFF2-40B4-BE49-F238E27FC236}">
                <a16:creationId xmlns:a16="http://schemas.microsoft.com/office/drawing/2014/main" id="{B3C34FB3-39DA-8A4D-3090-184907F469BD}"/>
              </a:ext>
              <a:ext uri="{C183D7F6-B498-43B3-948B-1728B52AA6E4}">
                <adec:decorative xmlns:adec="http://schemas.microsoft.com/office/drawing/2017/decorative" val="1"/>
              </a:ext>
            </a:extLst>
          </p:cNvPr>
          <p:cNvSpPr>
            <a:spLocks noChangeArrowheads="1"/>
          </p:cNvSpPr>
          <p:nvPr/>
        </p:nvSpPr>
        <p:spPr bwMode="auto">
          <a:xfrm>
            <a:off x="5891213" y="3546475"/>
            <a:ext cx="2349500" cy="862013"/>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800" b="1"/>
              <a:t>טענה</a:t>
            </a:r>
            <a:endParaRPr lang="en-US" altLang="en-US" sz="2800" b="1"/>
          </a:p>
        </p:txBody>
      </p:sp>
      <p:sp>
        <p:nvSpPr>
          <p:cNvPr id="84998" name="AutoShape 6">
            <a:extLst>
              <a:ext uri="{FF2B5EF4-FFF2-40B4-BE49-F238E27FC236}">
                <a16:creationId xmlns:a16="http://schemas.microsoft.com/office/drawing/2014/main" id="{A371B6C1-3706-2F7E-5A1C-8FEE593B6534}"/>
              </a:ext>
              <a:ext uri="{C183D7F6-B498-43B3-948B-1728B52AA6E4}">
                <adec:decorative xmlns:adec="http://schemas.microsoft.com/office/drawing/2017/decorative" val="1"/>
              </a:ext>
            </a:extLst>
          </p:cNvPr>
          <p:cNvSpPr>
            <a:spLocks noChangeArrowheads="1"/>
          </p:cNvSpPr>
          <p:nvPr/>
        </p:nvSpPr>
        <p:spPr bwMode="auto">
          <a:xfrm>
            <a:off x="3162300" y="5272088"/>
            <a:ext cx="2532063" cy="862012"/>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800" b="1"/>
              <a:t>הסבר מדעי</a:t>
            </a:r>
            <a:endParaRPr lang="en-US" altLang="en-US" sz="2800" b="1"/>
          </a:p>
        </p:txBody>
      </p:sp>
      <p:cxnSp>
        <p:nvCxnSpPr>
          <p:cNvPr id="84999" name="AutoShape 7">
            <a:extLst>
              <a:ext uri="{FF2B5EF4-FFF2-40B4-BE49-F238E27FC236}">
                <a16:creationId xmlns:a16="http://schemas.microsoft.com/office/drawing/2014/main" id="{AC6C333F-63B4-6AAE-A9D8-1626E3425F9B}"/>
              </a:ext>
              <a:ext uri="{C183D7F6-B498-43B3-948B-1728B52AA6E4}">
                <adec:decorative xmlns:adec="http://schemas.microsoft.com/office/drawing/2017/decorative" val="1"/>
              </a:ext>
            </a:extLst>
          </p:cNvPr>
          <p:cNvCxnSpPr>
            <a:cxnSpLocks noChangeShapeType="1"/>
            <a:stCxn id="84996" idx="3"/>
            <a:endCxn id="84997" idx="1"/>
          </p:cNvCxnSpPr>
          <p:nvPr/>
        </p:nvCxnSpPr>
        <p:spPr bwMode="auto">
          <a:xfrm>
            <a:off x="3038475" y="3963988"/>
            <a:ext cx="2838450" cy="14287"/>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5000" name="Line 8">
            <a:extLst>
              <a:ext uri="{FF2B5EF4-FFF2-40B4-BE49-F238E27FC236}">
                <a16:creationId xmlns:a16="http://schemas.microsoft.com/office/drawing/2014/main" id="{31B06F62-28AA-0BB8-F4DA-E3CA07F29B23}"/>
              </a:ext>
              <a:ext uri="{C183D7F6-B498-43B3-948B-1728B52AA6E4}">
                <adec:decorative xmlns:adec="http://schemas.microsoft.com/office/drawing/2017/decorative" val="1"/>
              </a:ext>
            </a:extLst>
          </p:cNvPr>
          <p:cNvSpPr>
            <a:spLocks noChangeShapeType="1"/>
          </p:cNvSpPr>
          <p:nvPr/>
        </p:nvSpPr>
        <p:spPr bwMode="auto">
          <a:xfrm>
            <a:off x="4418013" y="3978275"/>
            <a:ext cx="0" cy="129381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001" name="Text Box 9">
            <a:extLst>
              <a:ext uri="{FF2B5EF4-FFF2-40B4-BE49-F238E27FC236}">
                <a16:creationId xmlns:a16="http://schemas.microsoft.com/office/drawing/2014/main" id="{614113A5-0132-2ACE-0419-E52647F41E88}"/>
              </a:ext>
              <a:ext uri="{C183D7F6-B498-43B3-948B-1728B52AA6E4}">
                <adec:decorative xmlns:adec="http://schemas.microsoft.com/office/drawing/2017/decorative" val="1"/>
              </a:ext>
            </a:extLst>
          </p:cNvPr>
          <p:cNvSpPr txBox="1">
            <a:spLocks noChangeArrowheads="1"/>
          </p:cNvSpPr>
          <p:nvPr/>
        </p:nvSpPr>
        <p:spPr bwMode="auto">
          <a:xfrm>
            <a:off x="4170363" y="4408488"/>
            <a:ext cx="1228725" cy="50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400" b="1"/>
              <a:t>מאחר ו ...</a:t>
            </a:r>
            <a:endParaRPr lang="en-US" altLang="en-US" sz="2400" b="1"/>
          </a:p>
        </p:txBody>
      </p:sp>
      <p:sp>
        <p:nvSpPr>
          <p:cNvPr id="85002" name="Text Box 10">
            <a:extLst>
              <a:ext uri="{FF2B5EF4-FFF2-40B4-BE49-F238E27FC236}">
                <a16:creationId xmlns:a16="http://schemas.microsoft.com/office/drawing/2014/main" id="{64CD19CA-2384-9190-995B-910466FFA198}"/>
              </a:ext>
              <a:ext uri="{C183D7F6-B498-43B3-948B-1728B52AA6E4}">
                <adec:decorative xmlns:adec="http://schemas.microsoft.com/office/drawing/2017/decorative" val="1"/>
              </a:ext>
            </a:extLst>
          </p:cNvPr>
          <p:cNvSpPr txBox="1">
            <a:spLocks noChangeArrowheads="1"/>
          </p:cNvSpPr>
          <p:nvPr/>
        </p:nvSpPr>
        <p:spPr bwMode="auto">
          <a:xfrm>
            <a:off x="9525" y="6437313"/>
            <a:ext cx="20177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rtl="1">
              <a:spcBef>
                <a:spcPct val="50000"/>
              </a:spcBef>
            </a:pPr>
            <a:r>
              <a:rPr lang="en-US" altLang="en-US" b="1"/>
              <a:t>(Toulmin, 1958)</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AutoShape 3">
            <a:extLst>
              <a:ext uri="{FF2B5EF4-FFF2-40B4-BE49-F238E27FC236}">
                <a16:creationId xmlns:a16="http://schemas.microsoft.com/office/drawing/2014/main" id="{CB9B39E6-ECA3-79D0-354D-2F9228500EC4}"/>
              </a:ext>
            </a:extLst>
          </p:cNvPr>
          <p:cNvSpPr>
            <a:spLocks noGrp="1" noChangeArrowheads="1"/>
          </p:cNvSpPr>
          <p:nvPr>
            <p:ph type="body" idx="1"/>
          </p:nvPr>
        </p:nvSpPr>
        <p:spPr>
          <a:xfrm>
            <a:off x="179388" y="1412875"/>
            <a:ext cx="8569325" cy="4895850"/>
          </a:xfrm>
          <a:ln/>
          <a:extLst>
            <a:ext uri="{91240B29-F687-4F45-9708-019B960494DF}">
              <a14:hiddenLine xmlns:a14="http://schemas.microsoft.com/office/drawing/2010/main" w="9525" cap="flat" cmpd="sng" algn="ctr">
                <a:solidFill>
                  <a:schemeClr val="tx1"/>
                </a:solidFill>
                <a:prstDash val="solid"/>
                <a:round/>
                <a:headEnd/>
                <a:tailEnd/>
              </a14:hiddenLine>
            </a:ext>
          </a:extLst>
        </p:spPr>
        <p:txBody>
          <a:bodyPr/>
          <a:lstStyle/>
          <a:p>
            <a:pPr marL="363538" indent="-363538">
              <a:spcAft>
                <a:spcPct val="20000"/>
              </a:spcAft>
              <a:buClr>
                <a:srgbClr val="336599"/>
              </a:buClr>
              <a:buFont typeface="Wingdings" panose="05000000000000000000" pitchFamily="2" charset="2"/>
              <a:buNone/>
            </a:pPr>
            <a:r>
              <a:rPr lang="he-IL" altLang="en-US" sz="1800" b="1"/>
              <a:t>חלק ב'</a:t>
            </a:r>
          </a:p>
          <a:p>
            <a:pPr marL="363538" indent="-363538">
              <a:spcAft>
                <a:spcPct val="20000"/>
              </a:spcAft>
              <a:buClr>
                <a:srgbClr val="336599"/>
              </a:buClr>
              <a:buFont typeface="Wingdings" panose="05000000000000000000" pitchFamily="2" charset="2"/>
              <a:buNone/>
            </a:pPr>
            <a:r>
              <a:rPr lang="he-IL" altLang="en-US" sz="1800" b="1"/>
              <a:t>להלן טיעונים שטענו מספר תלמידים כתשובה לשאלה:</a:t>
            </a:r>
          </a:p>
          <a:p>
            <a:pPr marL="363538" indent="-363538">
              <a:spcAft>
                <a:spcPct val="20000"/>
              </a:spcAft>
              <a:buClr>
                <a:srgbClr val="336599"/>
              </a:buClr>
              <a:buFont typeface="Wingdings" panose="05000000000000000000" pitchFamily="2" charset="2"/>
              <a:buChar char="¥"/>
            </a:pPr>
            <a:r>
              <a:rPr lang="he-IL" altLang="en-US" sz="1800" b="1"/>
              <a:t>שירה: האנרגיה הנפלטת ביצירת המולקולה </a:t>
            </a:r>
            <a:r>
              <a:rPr lang="en-US" altLang="en-US" sz="1800" b="1"/>
              <a:t>H2+</a:t>
            </a:r>
            <a:r>
              <a:rPr lang="he-IL" altLang="en-US" sz="1800" b="1"/>
              <a:t> גדולה יותר כי במולקולה יש רק אלקטרון אחד שנמשך לשני הגרעינים ולכן לא קיימים כוחות דחייה בין אלקטרונים. </a:t>
            </a:r>
          </a:p>
          <a:p>
            <a:pPr marL="363538" indent="-363538">
              <a:spcAft>
                <a:spcPct val="20000"/>
              </a:spcAft>
              <a:buClr>
                <a:srgbClr val="336599"/>
              </a:buClr>
              <a:buFont typeface="Wingdings" panose="05000000000000000000" pitchFamily="2" charset="2"/>
              <a:buChar char="¥"/>
            </a:pPr>
            <a:r>
              <a:rPr lang="he-IL" altLang="en-US" sz="1800" b="1"/>
              <a:t>טל: האנרגיה הנפלטת ביצירת המולקולה </a:t>
            </a:r>
            <a:r>
              <a:rPr lang="en-US" altLang="en-US" sz="1800" b="1"/>
              <a:t>H2+</a:t>
            </a:r>
            <a:r>
              <a:rPr lang="he-IL" altLang="en-US" sz="1800" b="1"/>
              <a:t> גדולה יותר כי שני גרעיני מימן מושכים אלקטרון בודד. במילים אחרות האלקטרון הבודד נמשך בו זמנית על ידי שני גרעינים כלומר מתקבל קשר קצר יותר, ועל כן אנרגיה הנפלטת בהיווצרותו גבוהה יותר? </a:t>
            </a:r>
          </a:p>
          <a:p>
            <a:pPr marL="363538" indent="-363538">
              <a:spcAft>
                <a:spcPct val="20000"/>
              </a:spcAft>
              <a:buClr>
                <a:srgbClr val="336599"/>
              </a:buClr>
              <a:buFont typeface="Wingdings" panose="05000000000000000000" pitchFamily="2" charset="2"/>
              <a:buChar char="¥"/>
            </a:pPr>
            <a:r>
              <a:rPr lang="he-IL" altLang="en-US" sz="1800" b="1"/>
              <a:t>עמית: האנרגיה הנפלטת ביצירת המולקולה </a:t>
            </a:r>
            <a:r>
              <a:rPr lang="en-US" altLang="en-US" sz="1800" b="1"/>
              <a:t>H2</a:t>
            </a:r>
            <a:r>
              <a:rPr lang="he-IL" altLang="en-US" sz="1800" b="1"/>
              <a:t> יותר גדולה, כי לדעתי כוחות המשיכה במולקולה </a:t>
            </a:r>
            <a:r>
              <a:rPr lang="en-US" altLang="en-US" sz="1800" b="1"/>
              <a:t>H2+</a:t>
            </a:r>
            <a:r>
              <a:rPr lang="he-IL" altLang="en-US" sz="1800" b="1"/>
              <a:t> חלשים יותר, כי על פי חוק קולון ככל שיש פחות כוחות משיכה חשמליים בין מטענים מנוגדים (יש רק אלקטרון אחד), סכום כל כוחות המשיכה קטן יותר ולכן גם הקשר שנוצר צריך להיות אורך יותר. כתוצאה מכך נפלטת פחות אנרגיה ביצירת הקשר במולקולה </a:t>
            </a:r>
            <a:r>
              <a:rPr lang="en-US" altLang="en-US" sz="1800" b="1"/>
              <a:t>H2+ </a:t>
            </a:r>
            <a:r>
              <a:rPr lang="he-IL" altLang="en-US" sz="1800" b="1"/>
              <a:t>.</a:t>
            </a:r>
          </a:p>
          <a:p>
            <a:pPr marL="363538" indent="-363538">
              <a:spcAft>
                <a:spcPct val="20000"/>
              </a:spcAft>
              <a:buClr>
                <a:srgbClr val="336599"/>
              </a:buClr>
              <a:buFont typeface="Wingdings" panose="05000000000000000000" pitchFamily="2" charset="2"/>
              <a:buChar char="¥"/>
            </a:pPr>
            <a:r>
              <a:rPr lang="he-IL" altLang="en-US" sz="1800" b="1"/>
              <a:t>זיו: האנרגיה הנפלטת ביצירת המולקולה </a:t>
            </a:r>
            <a:r>
              <a:rPr lang="en-US" altLang="en-US" sz="1800" b="1"/>
              <a:t>H2</a:t>
            </a:r>
            <a:r>
              <a:rPr lang="he-IL" altLang="en-US" sz="1800" b="1"/>
              <a:t> יותר גדולה, כי זו המולקולה שקיימת בפועל, סימן שביצירתה נפלטת יותר אנרגיה. </a:t>
            </a:r>
            <a:endParaRPr lang="en-US" altLang="en-US" sz="1800" b="1"/>
          </a:p>
        </p:txBody>
      </p:sp>
      <p:sp>
        <p:nvSpPr>
          <p:cNvPr id="31748" name="Text Box 4">
            <a:extLst>
              <a:ext uri="{FF2B5EF4-FFF2-40B4-BE49-F238E27FC236}">
                <a16:creationId xmlns:a16="http://schemas.microsoft.com/office/drawing/2014/main" id="{9493494E-7FF8-028B-F11B-7E4B036E8D60}"/>
              </a:ext>
            </a:extLst>
          </p:cNvPr>
          <p:cNvSpPr txBox="1">
            <a:spLocks noChangeArrowheads="1"/>
          </p:cNvSpPr>
          <p:nvPr/>
        </p:nvSpPr>
        <p:spPr bwMode="auto">
          <a:xfrm>
            <a:off x="0" y="188913"/>
            <a:ext cx="85693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r" rtl="1">
              <a:defRPr>
                <a:solidFill>
                  <a:schemeClr val="tx1"/>
                </a:solidFill>
                <a:latin typeface="Arial" panose="020B0604020202020204" pitchFamily="34" charset="0"/>
                <a:cs typeface="Arial" panose="020B0604020202020204" pitchFamily="34" charset="0"/>
              </a:defRPr>
            </a:lvl1pPr>
            <a:lvl2pPr marL="800100" indent="-342900" algn="r" rtl="1">
              <a:defRPr>
                <a:solidFill>
                  <a:schemeClr val="tx1"/>
                </a:solidFill>
                <a:latin typeface="Arial" panose="020B0604020202020204" pitchFamily="34" charset="0"/>
                <a:cs typeface="Arial" panose="020B0604020202020204" pitchFamily="34" charset="0"/>
              </a:defRPr>
            </a:lvl2pPr>
            <a:lvl3pPr marL="1257300" indent="-342900" algn="r" rtl="1">
              <a:defRPr>
                <a:solidFill>
                  <a:schemeClr val="tx1"/>
                </a:solidFill>
                <a:latin typeface="Arial" panose="020B0604020202020204" pitchFamily="34" charset="0"/>
                <a:cs typeface="Arial" panose="020B0604020202020204" pitchFamily="34" charset="0"/>
              </a:defRPr>
            </a:lvl3pPr>
            <a:lvl4pPr marL="1714500" indent="-342900" algn="r" rtl="1">
              <a:defRPr>
                <a:solidFill>
                  <a:schemeClr val="tx1"/>
                </a:solidFill>
                <a:latin typeface="Arial" panose="020B0604020202020204" pitchFamily="34" charset="0"/>
                <a:cs typeface="Arial" panose="020B0604020202020204" pitchFamily="34" charset="0"/>
              </a:defRPr>
            </a:lvl4pPr>
            <a:lvl5pPr marL="2171700" indent="-342900" algn="r" rtl="1">
              <a:defRPr>
                <a:solidFill>
                  <a:schemeClr val="tx1"/>
                </a:solidFill>
                <a:latin typeface="Arial" panose="020B0604020202020204" pitchFamily="34" charset="0"/>
                <a:cs typeface="Arial" panose="020B0604020202020204" pitchFamily="34" charset="0"/>
              </a:defRPr>
            </a:lvl5pPr>
            <a:lvl6pPr marL="2628900" indent="-3429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Tx/>
              <a:buAutoNum type="arabicPeriod"/>
            </a:pPr>
            <a:r>
              <a:rPr lang="he-IL" altLang="en-US" b="1"/>
              <a:t> קראו את טיעוני התלמידים וחוו את דעתכם לגבי נכונותם או אי נכונותם. תנו דעתכם גם </a:t>
            </a:r>
            <a:br>
              <a:rPr lang="en-US" altLang="en-US" b="1"/>
            </a:br>
            <a:r>
              <a:rPr lang="he-IL" altLang="en-US" b="1"/>
              <a:t> לסוגיה: האם הטוען התייחס למכלול הגורמים שעשויים להשפיע?</a:t>
            </a:r>
          </a:p>
          <a:p>
            <a:pPr>
              <a:buFontTx/>
              <a:buAutoNum type="arabicPeriod"/>
            </a:pPr>
            <a:r>
              <a:rPr lang="he-IL" altLang="en-US" b="1"/>
              <a:t> גבשו בקבוצתכם טענה מבוססת לגבי השאלה המוצגת בתחילת הפעילות.</a:t>
            </a:r>
            <a:endParaRPr lang="en-US" altLang="en-US" b="1"/>
          </a:p>
        </p:txBody>
      </p:sp>
      <p:sp>
        <p:nvSpPr>
          <p:cNvPr id="31749" name="Rectangle 5">
            <a:extLst>
              <a:ext uri="{FF2B5EF4-FFF2-40B4-BE49-F238E27FC236}">
                <a16:creationId xmlns:a16="http://schemas.microsoft.com/office/drawing/2014/main" id="{36C8D7B3-4A51-D6DB-DDD3-ABF7E3FE70D5}"/>
              </a:ext>
            </a:extLst>
          </p:cNvPr>
          <p:cNvSpPr>
            <a:spLocks noGrp="1" noChangeArrowheads="1"/>
          </p:cNvSpPr>
          <p:nvPr>
            <p:ph type="title" idx="4294967295"/>
          </p:nvPr>
        </p:nvSpPr>
        <p:spPr bwMode="auto">
          <a:xfrm rot="19981664">
            <a:off x="1116013" y="765175"/>
            <a:ext cx="3527425" cy="647700"/>
          </a:xfrm>
          <a:prstGeom prst="rect">
            <a:avLst/>
          </a:prstGeom>
          <a:solidFill>
            <a:schemeClr val="accent1"/>
          </a:solidFill>
          <a:ln w="9525" algn="ctr">
            <a:solidFill>
              <a:schemeClr val="tx1"/>
            </a:solidFill>
            <a:prst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altLang="en-US" sz="2400" b="1" i="0" u="none" strike="noStrike" kern="1200" cap="none" spc="0" normalizeH="0" baseline="0" noProof="0" dirty="0">
                <a:ln>
                  <a:noFill/>
                </a:ln>
                <a:solidFill>
                  <a:schemeClr val="tx1"/>
                </a:solidFill>
                <a:effectLst/>
                <a:uLnTx/>
                <a:uFillTx/>
                <a:latin typeface="Arial" panose="020B0604020202020204" pitchFamily="34" charset="0"/>
                <a:ea typeface="+mn-ea"/>
                <a:cs typeface="Narkisim" panose="020E0502050101010101" pitchFamily="34" charset="-79"/>
              </a:rPr>
              <a:t>עבודה בקבוצות</a:t>
            </a:r>
            <a:endParaRPr kumimoji="0" lang="en-US" altLang="en-US" sz="2400" b="1" i="0" u="none" strike="noStrike" kern="1200" cap="none" spc="0" normalizeH="0" baseline="0" noProof="0" dirty="0">
              <a:ln>
                <a:noFill/>
              </a:ln>
              <a:solidFill>
                <a:schemeClr val="tx1"/>
              </a:solidFill>
              <a:effectLst/>
              <a:uLnTx/>
              <a:uFillTx/>
              <a:latin typeface="Arial" panose="020B0604020202020204" pitchFamily="34" charset="0"/>
              <a:ea typeface="+mn-ea"/>
              <a:cs typeface="Narkisim" panose="020E0502050101010101" pitchFamily="34" charset="-79"/>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additive="base">
                                        <p:cTn id="7" dur="500" fill="hold"/>
                                        <p:tgtEl>
                                          <p:spTgt spid="31749"/>
                                        </p:tgtEl>
                                        <p:attrNameLst>
                                          <p:attrName>ppt_x</p:attrName>
                                        </p:attrNameLst>
                                      </p:cBhvr>
                                      <p:tavLst>
                                        <p:tav tm="0">
                                          <p:val>
                                            <p:strVal val="#ppt_x"/>
                                          </p:val>
                                        </p:tav>
                                        <p:tav tm="100000">
                                          <p:val>
                                            <p:strVal val="#ppt_x"/>
                                          </p:val>
                                        </p:tav>
                                      </p:tavLst>
                                    </p:anim>
                                    <p:anim calcmode="lin" valueType="num">
                                      <p:cBhvr additive="base">
                                        <p:cTn id="8" dur="500" fill="hold"/>
                                        <p:tgtEl>
                                          <p:spTgt spid="317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AutoShape 3">
            <a:extLst>
              <a:ext uri="{FF2B5EF4-FFF2-40B4-BE49-F238E27FC236}">
                <a16:creationId xmlns:a16="http://schemas.microsoft.com/office/drawing/2014/main" id="{1D0452A1-A23C-B66F-FE8D-DCEBE8CFE7B9}"/>
              </a:ext>
            </a:extLst>
          </p:cNvPr>
          <p:cNvSpPr>
            <a:spLocks noGrp="1" noChangeArrowheads="1"/>
          </p:cNvSpPr>
          <p:nvPr>
            <p:ph type="body" sz="half" idx="1"/>
          </p:nvPr>
        </p:nvSpPr>
        <p:spPr>
          <a:xfrm>
            <a:off x="323850" y="908050"/>
            <a:ext cx="8507413" cy="2808288"/>
          </a:xfrm>
        </p:spPr>
        <p:txBody>
          <a:bodyPr/>
          <a:lstStyle/>
          <a:p>
            <a:pPr marL="0" indent="0">
              <a:buFontTx/>
              <a:buNone/>
            </a:pPr>
            <a:r>
              <a:rPr lang="he-IL" altLang="en-US" sz="2800" b="1"/>
              <a:t>חלק ג'</a:t>
            </a:r>
            <a:endParaRPr lang="he-IL" altLang="en-US" sz="2800"/>
          </a:p>
          <a:p>
            <a:pPr marL="0" indent="0">
              <a:buClr>
                <a:schemeClr val="accent2"/>
              </a:buClr>
              <a:buFont typeface="Wingdings" panose="05000000000000000000" pitchFamily="2" charset="2"/>
              <a:buNone/>
            </a:pPr>
            <a:r>
              <a:rPr lang="he-IL" altLang="en-US" sz="2800"/>
              <a:t>לפניכם נתונים לגבי אנרגיית הקשר ואורך הקשר של המולקולות  </a:t>
            </a:r>
            <a:r>
              <a:rPr lang="en-US" altLang="en-US" sz="2800"/>
              <a:t>H</a:t>
            </a:r>
            <a:r>
              <a:rPr lang="en-US" altLang="en-US" sz="2800" baseline="-25000"/>
              <a:t>2</a:t>
            </a:r>
            <a:r>
              <a:rPr lang="he-IL" altLang="en-US" sz="2800" baseline="-25000"/>
              <a:t> </a:t>
            </a:r>
            <a:r>
              <a:rPr lang="he-IL" altLang="en-US" sz="2800"/>
              <a:t>ו- </a:t>
            </a:r>
            <a:r>
              <a:rPr lang="en-US" altLang="en-US" sz="2800"/>
              <a:t>H</a:t>
            </a:r>
            <a:r>
              <a:rPr lang="en-US" altLang="en-US" sz="2800" baseline="-25000"/>
              <a:t>2</a:t>
            </a:r>
            <a:r>
              <a:rPr lang="en-US" altLang="en-US" sz="2800" baseline="30000"/>
              <a:t>+</a:t>
            </a:r>
            <a:r>
              <a:rPr lang="he-IL" altLang="en-US" sz="2800"/>
              <a:t> . לאור הנתונים, דונו מחדש בטענות התלמידים, כמו כן, גבשו מחדש טענה </a:t>
            </a:r>
            <a:r>
              <a:rPr lang="he-IL" altLang="en-US" sz="2800" b="1"/>
              <a:t>מבוססת</a:t>
            </a:r>
            <a:r>
              <a:rPr lang="he-IL" altLang="en-US" sz="2800"/>
              <a:t> לשאלה. </a:t>
            </a:r>
          </a:p>
          <a:p>
            <a:pPr marL="0" indent="0">
              <a:buFontTx/>
              <a:buNone/>
            </a:pPr>
            <a:r>
              <a:rPr lang="he-IL" altLang="en-US" sz="1800" b="1"/>
              <a:t>בטבלה הבאה נתונים לגבי אנרגיית הקשר ואורך הקשר של המולקולות </a:t>
            </a:r>
            <a:r>
              <a:rPr lang="en-US" altLang="en-US" sz="1800" b="1"/>
              <a:t>H</a:t>
            </a:r>
            <a:r>
              <a:rPr lang="en-US" altLang="en-US" sz="1800" b="1" baseline="-25000"/>
              <a:t>2</a:t>
            </a:r>
            <a:r>
              <a:rPr lang="he-IL" altLang="en-US" sz="1800" b="1" baseline="-25000"/>
              <a:t> </a:t>
            </a:r>
            <a:r>
              <a:rPr lang="he-IL" altLang="en-US" sz="1800" b="1"/>
              <a:t>ו- </a:t>
            </a:r>
            <a:r>
              <a:rPr lang="en-US" altLang="en-US" sz="1800" b="1"/>
              <a:t>H</a:t>
            </a:r>
            <a:r>
              <a:rPr lang="en-US" altLang="en-US" sz="1800" b="1" baseline="-25000"/>
              <a:t>2</a:t>
            </a:r>
            <a:r>
              <a:rPr lang="en-US" altLang="en-US" sz="1800" b="1" baseline="30000"/>
              <a:t>+</a:t>
            </a:r>
            <a:r>
              <a:rPr lang="he-IL" altLang="en-US" sz="1800" b="1"/>
              <a:t> :</a:t>
            </a:r>
            <a:endParaRPr lang="en-US" altLang="en-US" sz="1800" b="1"/>
          </a:p>
        </p:txBody>
      </p:sp>
      <p:graphicFrame>
        <p:nvGraphicFramePr>
          <p:cNvPr id="32798" name="Group 30">
            <a:extLst>
              <a:ext uri="{FF2B5EF4-FFF2-40B4-BE49-F238E27FC236}">
                <a16:creationId xmlns:a16="http://schemas.microsoft.com/office/drawing/2014/main" id="{FB16A6BA-E78A-1CDD-2E30-F93709DC2306}"/>
              </a:ext>
            </a:extLst>
          </p:cNvPr>
          <p:cNvGraphicFramePr>
            <a:graphicFrameLocks noGrp="1"/>
          </p:cNvGraphicFramePr>
          <p:nvPr>
            <p:ph sz="half" idx="2"/>
            <p:extLst>
              <p:ext uri="{D42A27DB-BD31-4B8C-83A1-F6EECF244321}">
                <p14:modId xmlns:p14="http://schemas.microsoft.com/office/powerpoint/2010/main" val="3198907093"/>
              </p:ext>
            </p:extLst>
          </p:nvPr>
        </p:nvGraphicFramePr>
        <p:xfrm>
          <a:off x="1403350" y="3789363"/>
          <a:ext cx="6092825" cy="2489137"/>
        </p:xfrm>
        <a:graphic>
          <a:graphicData uri="http://schemas.openxmlformats.org/drawingml/2006/table">
            <a:tbl>
              <a:tblPr rtl="1" firstRow="1"/>
              <a:tblGrid>
                <a:gridCol w="2362200">
                  <a:extLst>
                    <a:ext uri="{9D8B030D-6E8A-4147-A177-3AD203B41FA5}">
                      <a16:colId xmlns:a16="http://schemas.microsoft.com/office/drawing/2014/main" val="2792197084"/>
                    </a:ext>
                  </a:extLst>
                </a:gridCol>
                <a:gridCol w="1865312">
                  <a:extLst>
                    <a:ext uri="{9D8B030D-6E8A-4147-A177-3AD203B41FA5}">
                      <a16:colId xmlns:a16="http://schemas.microsoft.com/office/drawing/2014/main" val="116807615"/>
                    </a:ext>
                  </a:extLst>
                </a:gridCol>
                <a:gridCol w="1865313">
                  <a:extLst>
                    <a:ext uri="{9D8B030D-6E8A-4147-A177-3AD203B41FA5}">
                      <a16:colId xmlns:a16="http://schemas.microsoft.com/office/drawing/2014/main" val="985740645"/>
                    </a:ext>
                  </a:extLst>
                </a:gridCol>
              </a:tblGrid>
              <a:tr h="696913">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H</a:t>
                      </a:r>
                      <a:r>
                        <a:rPr kumimoji="0" lang="en-US" altLang="en-US" sz="2400" b="0" i="0" u="none" strike="noStrike" cap="none" normalizeH="0" baseline="-25000">
                          <a:ln>
                            <a:noFill/>
                          </a:ln>
                          <a:solidFill>
                            <a:schemeClr val="tx1"/>
                          </a:solidFill>
                          <a:effectLst/>
                          <a:latin typeface="Arial" panose="020B0604020202020204" pitchFamily="34" charset="0"/>
                          <a:cs typeface="Narkisim" panose="020E0502050101010101" pitchFamily="34" charset="-79"/>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H</a:t>
                      </a:r>
                      <a:r>
                        <a:rPr kumimoji="0" lang="en-US" altLang="en-US" sz="2400" b="0" i="0" u="none" strike="noStrike" cap="none" normalizeH="0" baseline="-25000">
                          <a:ln>
                            <a:noFill/>
                          </a:ln>
                          <a:solidFill>
                            <a:schemeClr val="tx1"/>
                          </a:solidFill>
                          <a:effectLst/>
                          <a:latin typeface="Arial" panose="020B0604020202020204" pitchFamily="34" charset="0"/>
                          <a:cs typeface="Narkisim" panose="020E0502050101010101" pitchFamily="34" charset="-79"/>
                        </a:rPr>
                        <a:t>2</a:t>
                      </a:r>
                      <a:r>
                        <a:rPr kumimoji="0" lang="en-US" altLang="en-US" sz="2400" b="0" i="0" u="none" strike="noStrike" cap="none" normalizeH="0" baseline="30000">
                          <a:ln>
                            <a:noFill/>
                          </a:ln>
                          <a:solidFill>
                            <a:schemeClr val="tx1"/>
                          </a:solidFill>
                          <a:effectLst/>
                          <a:latin typeface="Arial" panose="020B0604020202020204" pitchFamily="34" charset="0"/>
                          <a:cs typeface="Narkisim" panose="020E0502050101010101" pitchFamily="34" charset="-79"/>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17252086"/>
                  </a:ext>
                </a:extLst>
              </a:tr>
              <a:tr h="731838">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אנרגיית הקשר</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KJ/mol</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436</a:t>
                      </a:r>
                      <a:endPar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257</a:t>
                      </a:r>
                      <a:endPar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975922835"/>
                  </a:ext>
                </a:extLst>
              </a:tr>
              <a:tr h="733425">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אורך הקשר</a:t>
                      </a:r>
                    </a:p>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אנגסטרם</a:t>
                      </a:r>
                      <a:endPar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rPr>
                        <a:t>0.74</a:t>
                      </a:r>
                      <a:endParaRPr kumimoji="0" lang="en-US" altLang="en-US" sz="2400" b="0"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1" eaLnBrk="1" fontAlgn="base" latinLnBrk="0" hangingPunct="1">
                        <a:lnSpc>
                          <a:spcPct val="100000"/>
                        </a:lnSpc>
                        <a:spcBef>
                          <a:spcPct val="20000"/>
                        </a:spcBef>
                        <a:spcAft>
                          <a:spcPct val="0"/>
                        </a:spcAft>
                        <a:buClrTx/>
                        <a:buSzTx/>
                        <a:buFontTx/>
                        <a:buNone/>
                        <a:tabLst/>
                      </a:pPr>
                      <a:r>
                        <a:rPr kumimoji="0" lang="he-IL" altLang="en-US" sz="2400" b="0" i="0" u="none" strike="noStrike" cap="none" normalizeH="0" baseline="0" dirty="0">
                          <a:ln>
                            <a:noFill/>
                          </a:ln>
                          <a:solidFill>
                            <a:schemeClr val="tx1"/>
                          </a:solidFill>
                          <a:effectLst/>
                          <a:latin typeface="Arial" panose="020B0604020202020204" pitchFamily="34" charset="0"/>
                          <a:cs typeface="Narkisim" panose="020E0502050101010101" pitchFamily="34" charset="-79"/>
                        </a:rPr>
                        <a:t>1.06</a:t>
                      </a:r>
                      <a:endParaRPr kumimoji="0" lang="en-US" altLang="en-US" sz="2400" b="0" i="0" u="none" strike="noStrike" cap="none" normalizeH="0" baseline="0" dirty="0">
                        <a:ln>
                          <a:noFill/>
                        </a:ln>
                        <a:solidFill>
                          <a:schemeClr val="tx1"/>
                        </a:solidFill>
                        <a:effectLst/>
                        <a:latin typeface="Arial" panose="020B0604020202020204" pitchFamily="34" charset="0"/>
                        <a:cs typeface="Narkisim" panose="020E0502050101010101" pitchFamily="34" charset="-79"/>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2359067118"/>
                  </a:ext>
                </a:extLst>
              </a:tr>
            </a:tbl>
          </a:graphicData>
        </a:graphic>
      </p:graphicFrame>
      <p:sp>
        <p:nvSpPr>
          <p:cNvPr id="32797" name="Rectangle 29">
            <a:extLst>
              <a:ext uri="{FF2B5EF4-FFF2-40B4-BE49-F238E27FC236}">
                <a16:creationId xmlns:a16="http://schemas.microsoft.com/office/drawing/2014/main" id="{3243FB6E-510A-1D2D-F5F0-D6808C03B284}"/>
              </a:ext>
            </a:extLst>
          </p:cNvPr>
          <p:cNvSpPr>
            <a:spLocks noGrp="1" noChangeArrowheads="1"/>
          </p:cNvSpPr>
          <p:nvPr>
            <p:ph type="title" idx="4294967295"/>
          </p:nvPr>
        </p:nvSpPr>
        <p:spPr bwMode="auto">
          <a:xfrm rot="19981664">
            <a:off x="0" y="908050"/>
            <a:ext cx="3527425" cy="647700"/>
          </a:xfrm>
          <a:prstGeom prst="rect">
            <a:avLst/>
          </a:prstGeom>
          <a:solidFill>
            <a:schemeClr val="accent1"/>
          </a:solidFill>
          <a:ln w="9525" algn="ctr">
            <a:solidFill>
              <a:schemeClr val="tx1"/>
            </a:solidFill>
            <a:prst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he-IL" altLang="en-US" sz="2400" b="1" i="0" u="none" strike="noStrike" kern="1200" cap="none" spc="0" normalizeH="0" baseline="0" noProof="0" dirty="0">
                <a:ln>
                  <a:noFill/>
                </a:ln>
                <a:solidFill>
                  <a:schemeClr val="tx1"/>
                </a:solidFill>
                <a:effectLst/>
                <a:uLnTx/>
                <a:uFillTx/>
                <a:latin typeface="Arial" panose="020B0604020202020204" pitchFamily="34" charset="0"/>
                <a:ea typeface="+mn-ea"/>
                <a:cs typeface="Narkisim" panose="020E0502050101010101" pitchFamily="34" charset="-79"/>
              </a:rPr>
              <a:t>עבודה בקבוצות  </a:t>
            </a:r>
            <a:endParaRPr kumimoji="0" lang="en-US" altLang="en-US" sz="2400" b="1" i="0" u="none" strike="noStrike" kern="1200" cap="none" spc="0" normalizeH="0" baseline="0" noProof="0" dirty="0">
              <a:ln>
                <a:noFill/>
              </a:ln>
              <a:solidFill>
                <a:schemeClr val="tx1"/>
              </a:solidFill>
              <a:effectLst/>
              <a:uLnTx/>
              <a:uFillTx/>
              <a:latin typeface="Arial" panose="020B0604020202020204" pitchFamily="34" charset="0"/>
              <a:ea typeface="+mn-ea"/>
              <a:cs typeface="Narkisim" panose="020E0502050101010101" pitchFamily="34" charset="-79"/>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97"/>
                                        </p:tgtEl>
                                        <p:attrNameLst>
                                          <p:attrName>style.visibility</p:attrName>
                                        </p:attrNameLst>
                                      </p:cBhvr>
                                      <p:to>
                                        <p:strVal val="visible"/>
                                      </p:to>
                                    </p:set>
                                    <p:anim calcmode="lin" valueType="num">
                                      <p:cBhvr additive="base">
                                        <p:cTn id="7" dur="500" fill="hold"/>
                                        <p:tgtEl>
                                          <p:spTgt spid="32797"/>
                                        </p:tgtEl>
                                        <p:attrNameLst>
                                          <p:attrName>ppt_x</p:attrName>
                                        </p:attrNameLst>
                                      </p:cBhvr>
                                      <p:tavLst>
                                        <p:tav tm="0">
                                          <p:val>
                                            <p:strVal val="#ppt_x"/>
                                          </p:val>
                                        </p:tav>
                                        <p:tav tm="100000">
                                          <p:val>
                                            <p:strVal val="#ppt_x"/>
                                          </p:val>
                                        </p:tav>
                                      </p:tavLst>
                                    </p:anim>
                                    <p:anim calcmode="lin" valueType="num">
                                      <p:cBhvr additive="base">
                                        <p:cTn id="8" dur="500" fill="hold"/>
                                        <p:tgtEl>
                                          <p:spTgt spid="327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9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A3BFAD0-F6CD-8B90-E9A6-3C292070A214}"/>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a:t>צ'יפס כבקשתך</a:t>
            </a:r>
            <a:endParaRPr lang="en-US" altLang="en-US" sz="4000" b="1"/>
          </a:p>
        </p:txBody>
      </p:sp>
      <p:sp>
        <p:nvSpPr>
          <p:cNvPr id="34819" name="AutoShape 3">
            <a:extLst>
              <a:ext uri="{FF2B5EF4-FFF2-40B4-BE49-F238E27FC236}">
                <a16:creationId xmlns:a16="http://schemas.microsoft.com/office/drawing/2014/main" id="{3D5D6D0A-01AF-02AC-C685-AEAFDEC346F9}"/>
              </a:ext>
            </a:extLst>
          </p:cNvPr>
          <p:cNvSpPr>
            <a:spLocks noGrp="1" noChangeArrowheads="1"/>
          </p:cNvSpPr>
          <p:nvPr>
            <p:ph type="body" sz="half" idx="1"/>
          </p:nvPr>
        </p:nvSpPr>
        <p:spPr>
          <a:xfrm>
            <a:off x="457200" y="1916113"/>
            <a:ext cx="7918450" cy="3709987"/>
          </a:xfrm>
        </p:spPr>
        <p:txBody>
          <a:bodyPr/>
          <a:lstStyle/>
          <a:p>
            <a:pPr marL="0" indent="0">
              <a:lnSpc>
                <a:spcPct val="90000"/>
              </a:lnSpc>
              <a:buFontTx/>
              <a:buNone/>
            </a:pPr>
            <a:r>
              <a:rPr lang="he-IL" altLang="en-US" sz="2000">
                <a:cs typeface="Narkisim" panose="020E0502050101010101" pitchFamily="34" charset="-79"/>
              </a:rPr>
              <a:t>כדי להכין צ'יפס מחממים שמן מספר דקות, שמים בתוכו רצועות תפוחי אדמה, ומטגנים מספר דקות. במהלך הטיגון של הצ'יפס ניתן להבחין במספר תצפיות: כאשר רצועות תפוחי האדמה באות במגע עם השמן, ניתן להבחין בבועות סביב הרצועות ונשמעים קולות בעבוע חזקים, תופעות אלו ממשיכות דקות ארוכות. רצועות תפוחי האדמה מקבלות בהדרגה צבע חום, שהוא תוצר תגובה של העמילן, אחד המרכיבים ממנו עשוי תפוח האדמה.</a:t>
            </a:r>
          </a:p>
          <a:p>
            <a:pPr marL="0" indent="0">
              <a:lnSpc>
                <a:spcPct val="90000"/>
              </a:lnSpc>
              <a:buFontTx/>
              <a:buNone/>
            </a:pPr>
            <a:r>
              <a:rPr lang="he-IL" altLang="en-US" sz="2000">
                <a:cs typeface="Narkisim" panose="020E0502050101010101" pitchFamily="34" charset="-79"/>
              </a:rPr>
              <a:t>אחת התצפיות היא הופעת בועות סביב רצועות תפוחי האדמה. הצע פירוש לתצפית זו.</a:t>
            </a:r>
          </a:p>
          <a:p>
            <a:pPr marL="0" indent="0">
              <a:lnSpc>
                <a:spcPct val="90000"/>
              </a:lnSpc>
              <a:buFontTx/>
              <a:buNone/>
            </a:pPr>
            <a:r>
              <a:rPr lang="he-IL" altLang="en-US" sz="2000">
                <a:cs typeface="Narkisim" panose="020E0502050101010101" pitchFamily="34" charset="-79"/>
              </a:rPr>
              <a:t>___________________________________________________________________________________________________________________________________________________</a:t>
            </a:r>
          </a:p>
        </p:txBody>
      </p:sp>
      <p:pic>
        <p:nvPicPr>
          <p:cNvPr id="34820" name="Picture 4">
            <a:extLst>
              <a:ext uri="{FF2B5EF4-FFF2-40B4-BE49-F238E27FC236}">
                <a16:creationId xmlns:a16="http://schemas.microsoft.com/office/drawing/2014/main" id="{2BEA6AA3-04D2-1FD8-D35C-A4254C628841}"/>
              </a:ext>
              <a:ext uri="{C183D7F6-B498-43B3-948B-1728B52AA6E4}">
                <adec:decorative xmlns:adec="http://schemas.microsoft.com/office/drawing/2017/decorative" val="1"/>
              </a:ext>
            </a:extLst>
          </p:cNvPr>
          <p:cNvPicPr>
            <a:picLocks noChangeAspect="1" noChangeArrowheads="1"/>
          </p:cNvPicPr>
          <p:nvPr>
            <p:ph sz="half" idx="2"/>
          </p:nvPr>
        </p:nvPicPr>
        <p:blipFill>
          <a:blip r:embed="rId2" r:link="rId3">
            <a:extLst>
              <a:ext uri="{28A0092B-C50C-407E-A947-70E740481C1C}">
                <a14:useLocalDpi xmlns:a14="http://schemas.microsoft.com/office/drawing/2010/main" val="0"/>
              </a:ext>
            </a:extLst>
          </a:blip>
          <a:srcRect/>
          <a:stretch>
            <a:fillRect/>
          </a:stretch>
        </p:blipFill>
        <p:spPr>
          <a:xfrm>
            <a:off x="611188" y="188913"/>
            <a:ext cx="1098550" cy="1368425"/>
          </a:xfrm>
          <a:prstGeom prst="rect">
            <a:avLst/>
          </a:prstGeom>
          <a:noFill/>
          <a:ln/>
          <a:extLst>
            <a:ext uri="{909E8E84-426E-40DD-AFC4-6F175D3DCCD1}">
              <a14:hiddenFill xmlns:a14="http://schemas.microsoft.com/office/drawing/2010/main">
                <a:solidFill>
                  <a:srgbClr val="FFFFFF">
                    <a:alpha val="30000"/>
                  </a:srgbClr>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4822" name="Rectangle 6">
            <a:extLst>
              <a:ext uri="{FF2B5EF4-FFF2-40B4-BE49-F238E27FC236}">
                <a16:creationId xmlns:a16="http://schemas.microsoft.com/office/drawing/2014/main" id="{DA823BCC-7152-6378-F5BD-67017BE4D8ED}"/>
              </a:ext>
            </a:extLst>
          </p:cNvPr>
          <p:cNvSpPr>
            <a:spLocks noChangeArrowheads="1"/>
          </p:cNvSpPr>
          <p:nvPr/>
        </p:nvSpPr>
        <p:spPr bwMode="auto">
          <a:xfrm rot="-1618336">
            <a:off x="2916238" y="4508500"/>
            <a:ext cx="3527425" cy="647700"/>
          </a:xfrm>
          <a:prstGeom prst="rect">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a:r>
              <a:rPr lang="he-IL" altLang="en-US" sz="2400" b="1">
                <a:cs typeface="Narkisim" panose="020E0502050101010101" pitchFamily="34" charset="-79"/>
              </a:rPr>
              <a:t>עבודה יחידנית</a:t>
            </a:r>
            <a:endParaRPr lang="en-US" altLang="en-US" sz="2400" b="1">
              <a:cs typeface="Narkisim" panose="020E0502050101010101" pitchFamily="34" charset="-79"/>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4822"/>
                                        </p:tgtEl>
                                        <p:attrNameLst>
                                          <p:attrName>style.visibility</p:attrName>
                                        </p:attrNameLst>
                                      </p:cBhvr>
                                      <p:to>
                                        <p:strVal val="visible"/>
                                      </p:to>
                                    </p:set>
                                    <p:anim calcmode="lin" valueType="num">
                                      <p:cBhvr additive="base">
                                        <p:cTn id="7" dur="500" fill="hold"/>
                                        <p:tgtEl>
                                          <p:spTgt spid="34822"/>
                                        </p:tgtEl>
                                        <p:attrNameLst>
                                          <p:attrName>ppt_x</p:attrName>
                                        </p:attrNameLst>
                                      </p:cBhvr>
                                      <p:tavLst>
                                        <p:tav tm="0">
                                          <p:val>
                                            <p:strVal val="0-#ppt_w/2"/>
                                          </p:val>
                                        </p:tav>
                                        <p:tav tm="100000">
                                          <p:val>
                                            <p:strVal val="#ppt_x"/>
                                          </p:val>
                                        </p:tav>
                                      </p:tavLst>
                                    </p:anim>
                                    <p:anim calcmode="lin" valueType="num">
                                      <p:cBhvr additive="base">
                                        <p:cTn id="8" dur="500" fill="hold"/>
                                        <p:tgtEl>
                                          <p:spTgt spid="3482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2"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D76D8338-8C65-6069-562D-8DCA3979207E}"/>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ko-KR" sz="4000" b="1"/>
              <a:t>נתונים רלוונטיים לגבי שמן ומים</a:t>
            </a:r>
            <a:endParaRPr lang="en-US" altLang="en-US" sz="4000" b="1"/>
          </a:p>
        </p:txBody>
      </p:sp>
      <p:sp>
        <p:nvSpPr>
          <p:cNvPr id="39939" name="AutoShape 3">
            <a:extLst>
              <a:ext uri="{FF2B5EF4-FFF2-40B4-BE49-F238E27FC236}">
                <a16:creationId xmlns:a16="http://schemas.microsoft.com/office/drawing/2014/main" id="{B28B31B5-198A-A962-E299-6434E040AE4A}"/>
              </a:ext>
            </a:extLst>
          </p:cNvPr>
          <p:cNvSpPr>
            <a:spLocks noGrp="1" noChangeArrowheads="1"/>
          </p:cNvSpPr>
          <p:nvPr>
            <p:ph type="body" idx="1"/>
          </p:nvPr>
        </p:nvSpPr>
        <p:spPr>
          <a:xfrm>
            <a:off x="250825" y="1484313"/>
            <a:ext cx="8291513" cy="5113337"/>
          </a:xfrm>
          <a:ln/>
          <a:extLst>
            <a:ext uri="{91240B29-F687-4F45-9708-019B960494DF}">
              <a14:hiddenLine xmlns:a14="http://schemas.microsoft.com/office/drawing/2010/main" w="9525" cap="flat" cmpd="sng" algn="ctr">
                <a:solidFill>
                  <a:schemeClr val="tx1"/>
                </a:solidFill>
                <a:prstDash val="solid"/>
                <a:round/>
                <a:headEnd/>
                <a:tailEnd/>
              </a14:hiddenLine>
            </a:ext>
          </a:extLst>
        </p:spPr>
        <p:txBody>
          <a:bodyPr/>
          <a:lstStyle/>
          <a:p>
            <a:pPr marL="363538" indent="-363538">
              <a:spcAft>
                <a:spcPct val="20000"/>
              </a:spcAft>
              <a:buClr>
                <a:srgbClr val="336599"/>
              </a:buClr>
              <a:buFont typeface="Wingdings" panose="05000000000000000000" pitchFamily="2" charset="2"/>
              <a:buChar char="¥"/>
            </a:pPr>
            <a:r>
              <a:rPr lang="he-IL" altLang="ko-KR" sz="2400" b="1"/>
              <a:t>טמפרטורת רתיחה של שמן משתנה משמן לשמן ונעה בין 250-350 מ"צ. </a:t>
            </a:r>
          </a:p>
          <a:p>
            <a:pPr marL="363538" indent="-363538">
              <a:spcAft>
                <a:spcPct val="20000"/>
              </a:spcAft>
              <a:buClr>
                <a:srgbClr val="336599"/>
              </a:buClr>
              <a:buFont typeface="Wingdings" panose="05000000000000000000" pitchFamily="2" charset="2"/>
              <a:buChar char="¥"/>
            </a:pPr>
            <a:r>
              <a:rPr lang="he-IL" altLang="ko-KR" sz="2400" b="1"/>
              <a:t>טמפרטורת רתיחה של מים  100 מ"צ.</a:t>
            </a:r>
          </a:p>
          <a:p>
            <a:pPr marL="363538" indent="-363538">
              <a:spcAft>
                <a:spcPct val="20000"/>
              </a:spcAft>
              <a:buClr>
                <a:srgbClr val="336599"/>
              </a:buClr>
              <a:buFont typeface="Wingdings" panose="05000000000000000000" pitchFamily="2" charset="2"/>
              <a:buChar char="¥"/>
            </a:pPr>
            <a:r>
              <a:rPr lang="he-IL" altLang="ko-KR" sz="2400" b="1"/>
              <a:t>הרכב תפוחי האדמה:</a:t>
            </a:r>
          </a:p>
          <a:p>
            <a:pPr marL="363538" indent="-363538">
              <a:spcAft>
                <a:spcPct val="20000"/>
              </a:spcAft>
              <a:buClr>
                <a:srgbClr val="336599"/>
              </a:buClr>
              <a:buFont typeface="Wingdings" panose="05000000000000000000" pitchFamily="2" charset="2"/>
              <a:buNone/>
            </a:pPr>
            <a:r>
              <a:rPr lang="he-IL" altLang="ko-KR" sz="2400" b="1"/>
              <a:t>    ל-100 גר' תפוחי אדמה:</a:t>
            </a:r>
          </a:p>
          <a:p>
            <a:pPr marL="363538" indent="-363538">
              <a:spcAft>
                <a:spcPct val="20000"/>
              </a:spcAft>
              <a:buClr>
                <a:srgbClr val="336599"/>
              </a:buClr>
              <a:buFont typeface="Wingdings" panose="05000000000000000000" pitchFamily="2" charset="2"/>
              <a:buNone/>
            </a:pPr>
            <a:r>
              <a:rPr lang="he-IL" altLang="ko-KR" sz="2400" b="1"/>
              <a:t>   19 גר' פחמימות</a:t>
            </a:r>
          </a:p>
          <a:p>
            <a:pPr marL="363538" indent="-363538">
              <a:spcAft>
                <a:spcPct val="20000"/>
              </a:spcAft>
              <a:buClr>
                <a:srgbClr val="336599"/>
              </a:buClr>
              <a:buFont typeface="Wingdings" panose="05000000000000000000" pitchFamily="2" charset="2"/>
              <a:buNone/>
            </a:pPr>
            <a:r>
              <a:rPr lang="he-IL" altLang="ko-KR" sz="2400" b="1"/>
              <a:t>   2 גר' חלבון</a:t>
            </a:r>
          </a:p>
          <a:p>
            <a:pPr marL="363538" indent="-363538">
              <a:spcAft>
                <a:spcPct val="20000"/>
              </a:spcAft>
              <a:buClr>
                <a:srgbClr val="336599"/>
              </a:buClr>
              <a:buFont typeface="Wingdings" panose="05000000000000000000" pitchFamily="2" charset="2"/>
              <a:buNone/>
            </a:pPr>
            <a:r>
              <a:rPr lang="he-IL" altLang="ko-KR" sz="2400" b="1"/>
              <a:t>   0.1 גר' שומנים</a:t>
            </a:r>
          </a:p>
          <a:p>
            <a:pPr marL="363538" indent="-363538">
              <a:spcAft>
                <a:spcPct val="20000"/>
              </a:spcAft>
              <a:buClr>
                <a:srgbClr val="336599"/>
              </a:buClr>
              <a:buFont typeface="Wingdings" panose="05000000000000000000" pitchFamily="2" charset="2"/>
              <a:buNone/>
            </a:pPr>
            <a:r>
              <a:rPr lang="he-IL" altLang="ko-KR" sz="2400" b="1"/>
              <a:t>   75 גר' מים</a:t>
            </a:r>
          </a:p>
          <a:p>
            <a:pPr marL="363538" indent="-363538">
              <a:spcAft>
                <a:spcPct val="20000"/>
              </a:spcAft>
              <a:buClr>
                <a:srgbClr val="336599"/>
              </a:buClr>
              <a:buFont typeface="Wingdings" panose="05000000000000000000" pitchFamily="2" charset="2"/>
              <a:buNone/>
            </a:pPr>
            <a:r>
              <a:rPr lang="he-IL" altLang="ko-KR" sz="2400" b="1"/>
              <a:t>   והשאר מינרלים וויטמינים.</a:t>
            </a:r>
            <a:endParaRPr lang="en-US" altLang="en-US" sz="2400" b="1"/>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E32CD20-7C30-9AA3-B3D2-A8D770A45A19}"/>
              </a:ext>
            </a:extLst>
          </p:cNvPr>
          <p:cNvSpPr>
            <a:spLocks noGrp="1"/>
          </p:cNvSpPr>
          <p:nvPr>
            <p:ph type="title" idx="4294967295"/>
          </p:nvPr>
        </p:nvSpPr>
        <p:spPr>
          <a:xfrm>
            <a:off x="457200" y="-792162"/>
            <a:ext cx="8110538" cy="792162"/>
          </a:xfrm>
        </p:spPr>
        <p:txBody>
          <a:bodyPr vert="horz" wrap="square" lIns="91440" tIns="45720" rIns="91440" bIns="45720" numCol="1" anchor="b" anchorCtr="0" compatLnSpc="1">
            <a:prstTxWarp prst="textNoShape">
              <a:avLst/>
            </a:prstTxWarp>
          </a:bodyPr>
          <a:lstStyle/>
          <a:p>
            <a:r>
              <a:rPr lang="he-IL" dirty="0"/>
              <a:t>טבלת עדויות</a:t>
            </a:r>
            <a:endParaRPr lang="en-US" dirty="0"/>
          </a:p>
        </p:txBody>
      </p:sp>
      <p:graphicFrame>
        <p:nvGraphicFramePr>
          <p:cNvPr id="35957" name="Group 117">
            <a:extLst>
              <a:ext uri="{FF2B5EF4-FFF2-40B4-BE49-F238E27FC236}">
                <a16:creationId xmlns:a16="http://schemas.microsoft.com/office/drawing/2014/main" id="{07008FA4-AF40-4810-BDBC-2353E960E162}"/>
              </a:ext>
            </a:extLst>
          </p:cNvPr>
          <p:cNvGraphicFramePr>
            <a:graphicFrameLocks noGrp="1"/>
          </p:cNvGraphicFramePr>
          <p:nvPr>
            <p:ph/>
            <p:extLst>
              <p:ext uri="{D42A27DB-BD31-4B8C-83A1-F6EECF244321}">
                <p14:modId xmlns:p14="http://schemas.microsoft.com/office/powerpoint/2010/main" val="3759167234"/>
              </p:ext>
            </p:extLst>
          </p:nvPr>
        </p:nvGraphicFramePr>
        <p:xfrm>
          <a:off x="468313" y="549275"/>
          <a:ext cx="8291512" cy="5730241"/>
        </p:xfrm>
        <a:graphic>
          <a:graphicData uri="http://schemas.openxmlformats.org/drawingml/2006/table">
            <a:tbl>
              <a:tblPr firstRow="1"/>
              <a:tblGrid>
                <a:gridCol w="4184650">
                  <a:extLst>
                    <a:ext uri="{9D8B030D-6E8A-4147-A177-3AD203B41FA5}">
                      <a16:colId xmlns:a16="http://schemas.microsoft.com/office/drawing/2014/main" val="2021411122"/>
                    </a:ext>
                  </a:extLst>
                </a:gridCol>
                <a:gridCol w="1519237">
                  <a:extLst>
                    <a:ext uri="{9D8B030D-6E8A-4147-A177-3AD203B41FA5}">
                      <a16:colId xmlns:a16="http://schemas.microsoft.com/office/drawing/2014/main" val="2993456208"/>
                    </a:ext>
                  </a:extLst>
                </a:gridCol>
                <a:gridCol w="1889125">
                  <a:extLst>
                    <a:ext uri="{9D8B030D-6E8A-4147-A177-3AD203B41FA5}">
                      <a16:colId xmlns:a16="http://schemas.microsoft.com/office/drawing/2014/main" val="130930567"/>
                    </a:ext>
                  </a:extLst>
                </a:gridCol>
                <a:gridCol w="698500">
                  <a:extLst>
                    <a:ext uri="{9D8B030D-6E8A-4147-A177-3AD203B41FA5}">
                      <a16:colId xmlns:a16="http://schemas.microsoft.com/office/drawing/2014/main" val="2604267811"/>
                    </a:ext>
                  </a:extLst>
                </a:gridCol>
              </a:tblGrid>
              <a:tr h="893763">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4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Narkisim" panose="020E0502050101010101" pitchFamily="34" charset="-79"/>
                        </a:rPr>
                        <a:t>ההסבר</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4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Narkisim" panose="020E0502050101010101" pitchFamily="34" charset="-79"/>
                        </a:rPr>
                        <a:t>העדויות</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8191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227138"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35125"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4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Narkisim" panose="020E0502050101010101" pitchFamily="34" charset="-79"/>
                        </a:rPr>
                        <a:t>הטענה</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92633472"/>
                  </a:ext>
                </a:extLst>
              </a:tr>
              <a:tr h="825500">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66"/>
                          </a:solidFill>
                          <a:effectLst/>
                          <a:latin typeface="Arial" panose="020B0604020202020204" pitchFamily="34" charset="0"/>
                          <a:ea typeface="Times New Roman" panose="02020603050405020304" pitchFamily="18" charset="0"/>
                          <a:cs typeface="Narkisim" panose="020E0502050101010101" pitchFamily="34" charset="-79"/>
                        </a:rPr>
                        <a:t>האוויר היה על פני רצועות תפוחי האדמה.</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000" b="0" i="0" u="none" strike="noStrike" cap="none" normalizeH="0" baseline="0">
                        <a:ln>
                          <a:noFill/>
                        </a:ln>
                        <a:solidFill>
                          <a:srgbClr val="000066"/>
                        </a:solidFill>
                        <a:effectLst/>
                        <a:latin typeface="Arial" panose="020B0604020202020204" pitchFamily="34" charset="0"/>
                        <a:cs typeface="Narkisim" panose="020E0502050101010101" pitchFamily="34" charset="-79"/>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8191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227138"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35125"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66"/>
                          </a:solidFill>
                          <a:effectLst/>
                          <a:latin typeface="Arial" panose="020B0604020202020204" pitchFamily="34" charset="0"/>
                          <a:ea typeface="Times New Roman" panose="02020603050405020304" pitchFamily="18" charset="0"/>
                          <a:cs typeface="Narkisim" panose="020E0502050101010101" pitchFamily="34" charset="-79"/>
                        </a:rPr>
                        <a:t>הבועות הן בועות אוויר</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66"/>
                          </a:solidFill>
                          <a:effectLst/>
                          <a:latin typeface="Arial" panose="020B0604020202020204" pitchFamily="34" charset="0"/>
                          <a:ea typeface="Times New Roman" panose="02020603050405020304" pitchFamily="18" charset="0"/>
                          <a:cs typeface="Narkisim" panose="020E0502050101010101" pitchFamily="34" charset="-79"/>
                        </a:rPr>
                        <a:t>עדי</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2958247390"/>
                  </a:ext>
                </a:extLst>
              </a:tr>
              <a:tr h="1698625">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השמן הוא חומר הידרופובי  - לא קוטבי, הקשרים הבין מולקולריים בין המולקולות שלו הם מסוג ואן דר-ולס, שהם קשרים חלשים יחסית, ולכן הוא רותח בקלות ואנחנו צופים בבועות הנוצרות ברתיחה שלו.</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השמן הוא חומר הידרופובי  (מידע – עובדות)</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הבועות הן תוצר רתיחה של השמן</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בני</a:t>
                      </a:r>
                    </a:p>
                    <a:p>
                      <a:pPr marL="342900" marR="0" lvl="0" indent="-342900" algn="r" defTabSz="914400" rtl="1" eaLnBrk="1" fontAlgn="base" latinLnBrk="0" hangingPunct="1">
                        <a:lnSpc>
                          <a:spcPct val="100000"/>
                        </a:lnSpc>
                        <a:spcBef>
                          <a:spcPct val="0"/>
                        </a:spcBef>
                        <a:spcAft>
                          <a:spcPct val="0"/>
                        </a:spcAft>
                        <a:buClrTx/>
                        <a:buSzTx/>
                        <a:buFontTx/>
                        <a:buNone/>
                        <a:tabLst/>
                      </a:pPr>
                      <a:endPar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endParaRPr>
                    </a:p>
                    <a:p>
                      <a:pPr marL="342900" marR="0" lvl="0" indent="-342900" algn="r" defTabSz="914400" rtl="1" eaLnBrk="1" fontAlgn="base" latinLnBrk="0" hangingPunct="1">
                        <a:lnSpc>
                          <a:spcPct val="100000"/>
                        </a:lnSpc>
                        <a:spcBef>
                          <a:spcPct val="0"/>
                        </a:spcBef>
                        <a:spcAft>
                          <a:spcPct val="0"/>
                        </a:spcAft>
                        <a:buClrTx/>
                        <a:buSzTx/>
                        <a:buFontTx/>
                        <a:buNone/>
                        <a:tabLst/>
                      </a:pPr>
                      <a:endPar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99FF33"/>
                      </a:solidFill>
                      <a:prstDash val="solid"/>
                      <a:round/>
                      <a:headEnd type="none" w="med" len="med"/>
                      <a:tailEnd type="none" w="med" len="med"/>
                    </a:lnB>
                    <a:lnTlToBr>
                      <a:noFill/>
                    </a:lnTlToBr>
                    <a:lnBlToTr>
                      <a:noFill/>
                    </a:lnBlToTr>
                    <a:solidFill>
                      <a:srgbClr val="99FF33"/>
                    </a:solidFill>
                  </a:tcPr>
                </a:tc>
                <a:extLst>
                  <a:ext uri="{0D108BD9-81ED-4DB2-BD59-A6C34878D82A}">
                    <a16:rowId xmlns:a16="http://schemas.microsoft.com/office/drawing/2014/main" val="2381036225"/>
                  </a:ext>
                </a:extLst>
              </a:tr>
              <a:tr h="2090738">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בין מולקולות המים יש קשרי מימן שהם חזקים יותר מקשרי ואן דר-ולס.</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000" b="0" i="0" u="none" strike="noStrike" cap="none" normalizeH="0" baseline="0">
                        <a:ln>
                          <a:noFill/>
                        </a:ln>
                        <a:solidFill>
                          <a:srgbClr val="000000"/>
                        </a:solidFill>
                        <a:effectLst/>
                        <a:latin typeface="Arial" panose="020B0604020202020204" pitchFamily="34" charset="0"/>
                        <a:cs typeface="Narkisim" panose="020E0502050101010101" pitchFamily="34" charset="-79"/>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8191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227138"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35125"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לא יכול להיות שהמים הם אלו שרותחים... לדעתי אני צודק והשמן רותח ולא המים</a:t>
                      </a:r>
                      <a:endParaRPr kumimoji="0" lang="en-US"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(הפרכה)</a:t>
                      </a:r>
                      <a:endParaRPr kumimoji="0" lang="he-IL" altLang="en-US" sz="2000" b="0" i="0" u="none" strike="noStrike" cap="none" normalizeH="0" baseline="0" dirty="0">
                        <a:ln>
                          <a:noFill/>
                        </a:ln>
                        <a:solidFill>
                          <a:srgbClr val="000000"/>
                        </a:solidFill>
                        <a:effectLst/>
                        <a:latin typeface="Arial" panose="020B0604020202020204" pitchFamily="34" charset="0"/>
                        <a:cs typeface="Narkisim" panose="020E0502050101010101" pitchFamily="34" charset="-79"/>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tc>
                  <a:txBody>
                    <a:bodyPr/>
                    <a:lstStyle/>
                    <a:p>
                      <a:pPr marL="342900" marR="0" lvl="0" indent="-342900" algn="r" defTabSz="914400" rtl="1" eaLnBrk="1" fontAlgn="base" latinLnBrk="0" hangingPunct="1">
                        <a:lnSpc>
                          <a:spcPct val="100000"/>
                        </a:lnSpc>
                        <a:spcBef>
                          <a:spcPct val="0"/>
                        </a:spcBef>
                        <a:spcAft>
                          <a:spcPct val="0"/>
                        </a:spcAft>
                        <a:buClrTx/>
                        <a:buSzTx/>
                        <a:buFontTx/>
                        <a:buNone/>
                        <a:tabLst/>
                      </a:pPr>
                      <a:endPar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99FF33"/>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FF33"/>
                    </a:solidFill>
                  </a:tcPr>
                </a:tc>
                <a:extLst>
                  <a:ext uri="{0D108BD9-81ED-4DB2-BD59-A6C34878D82A}">
                    <a16:rowId xmlns:a16="http://schemas.microsoft.com/office/drawing/2014/main" val="2638353412"/>
                  </a:ext>
                </a:extLst>
              </a:tr>
            </a:tbl>
          </a:graphicData>
        </a:graphic>
      </p:graphicFrame>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FEF9C-ED4A-0933-5333-04F1C7DB4FBB}"/>
              </a:ext>
            </a:extLst>
          </p:cNvPr>
          <p:cNvSpPr>
            <a:spLocks noGrp="1"/>
          </p:cNvSpPr>
          <p:nvPr>
            <p:ph type="title" idx="4294967295"/>
          </p:nvPr>
        </p:nvSpPr>
        <p:spPr>
          <a:xfrm>
            <a:off x="457200" y="-792162"/>
            <a:ext cx="8110538" cy="792162"/>
          </a:xfrm>
        </p:spPr>
        <p:txBody>
          <a:bodyPr vert="horz" wrap="square" lIns="91440" tIns="45720" rIns="91440" bIns="45720" numCol="1" anchor="b" anchorCtr="0" compatLnSpc="1">
            <a:prstTxWarp prst="textNoShape">
              <a:avLst/>
            </a:prstTxWarp>
          </a:bodyPr>
          <a:lstStyle/>
          <a:p>
            <a:r>
              <a:rPr lang="he-IL" dirty="0"/>
              <a:t>טבלת עדויות   </a:t>
            </a:r>
            <a:endParaRPr lang="en-US" dirty="0"/>
          </a:p>
        </p:txBody>
      </p:sp>
      <p:graphicFrame>
        <p:nvGraphicFramePr>
          <p:cNvPr id="37972" name="Group 84">
            <a:extLst>
              <a:ext uri="{FF2B5EF4-FFF2-40B4-BE49-F238E27FC236}">
                <a16:creationId xmlns:a16="http://schemas.microsoft.com/office/drawing/2014/main" id="{EBDE31F9-C5C9-22C4-7FC3-F625224915F9}"/>
              </a:ext>
            </a:extLst>
          </p:cNvPr>
          <p:cNvGraphicFramePr>
            <a:graphicFrameLocks noGrp="1"/>
          </p:cNvGraphicFramePr>
          <p:nvPr>
            <p:ph/>
            <p:extLst>
              <p:ext uri="{D42A27DB-BD31-4B8C-83A1-F6EECF244321}">
                <p14:modId xmlns:p14="http://schemas.microsoft.com/office/powerpoint/2010/main" val="1474344829"/>
              </p:ext>
            </p:extLst>
          </p:nvPr>
        </p:nvGraphicFramePr>
        <p:xfrm>
          <a:off x="468313" y="260350"/>
          <a:ext cx="8229600" cy="5851525"/>
        </p:xfrm>
        <a:graphic>
          <a:graphicData uri="http://schemas.openxmlformats.org/drawingml/2006/table">
            <a:tbl>
              <a:tblPr firstRow="1"/>
              <a:tblGrid>
                <a:gridCol w="3843337">
                  <a:extLst>
                    <a:ext uri="{9D8B030D-6E8A-4147-A177-3AD203B41FA5}">
                      <a16:colId xmlns:a16="http://schemas.microsoft.com/office/drawing/2014/main" val="1901974110"/>
                    </a:ext>
                  </a:extLst>
                </a:gridCol>
                <a:gridCol w="1593850">
                  <a:extLst>
                    <a:ext uri="{9D8B030D-6E8A-4147-A177-3AD203B41FA5}">
                      <a16:colId xmlns:a16="http://schemas.microsoft.com/office/drawing/2014/main" val="3001809486"/>
                    </a:ext>
                  </a:extLst>
                </a:gridCol>
                <a:gridCol w="1876425">
                  <a:extLst>
                    <a:ext uri="{9D8B030D-6E8A-4147-A177-3AD203B41FA5}">
                      <a16:colId xmlns:a16="http://schemas.microsoft.com/office/drawing/2014/main" val="104093140"/>
                    </a:ext>
                  </a:extLst>
                </a:gridCol>
                <a:gridCol w="915988">
                  <a:extLst>
                    <a:ext uri="{9D8B030D-6E8A-4147-A177-3AD203B41FA5}">
                      <a16:colId xmlns:a16="http://schemas.microsoft.com/office/drawing/2014/main" val="4213466712"/>
                    </a:ext>
                  </a:extLst>
                </a:gridCol>
              </a:tblGrid>
              <a:tr h="657225">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8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Narkisim" panose="020E0502050101010101" pitchFamily="34" charset="-79"/>
                        </a:rPr>
                        <a:t>ההסבר</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8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Narkisim" panose="020E0502050101010101" pitchFamily="34" charset="-79"/>
                        </a:rPr>
                        <a:t>העדויות</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r" defTabSz="914400" rtl="1" eaLnBrk="1" fontAlgn="base" latinLnBrk="0" hangingPunct="1">
                        <a:lnSpc>
                          <a:spcPct val="100000"/>
                        </a:lnSpc>
                        <a:spcBef>
                          <a:spcPct val="0"/>
                        </a:spcBef>
                        <a:spcAft>
                          <a:spcPct val="0"/>
                        </a:spcAft>
                        <a:buClrTx/>
                        <a:buSzTx/>
                        <a:buFontTx/>
                        <a:buNone/>
                        <a:tabLst/>
                      </a:pPr>
                      <a:r>
                        <a:rPr kumimoji="0" lang="he-IL" altLang="en-US" sz="28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Narkisim" panose="020E0502050101010101" pitchFamily="34" charset="-79"/>
                        </a:rPr>
                        <a:t>הטענה</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800" b="1" i="0" u="none" strike="noStrike" cap="none" normalizeH="0" baseline="0">
                        <a:ln>
                          <a:noFill/>
                        </a:ln>
                        <a:solidFill>
                          <a:schemeClr val="tx1"/>
                        </a:solidFill>
                        <a:effectLst/>
                        <a:latin typeface="Arial" panose="020B0604020202020204" pitchFamily="34" charset="0"/>
                        <a:cs typeface="Narkisim" panose="020E0502050101010101" pitchFamily="34" charset="-79"/>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56080137"/>
                  </a:ext>
                </a:extLst>
              </a:tr>
              <a:tr h="2286000">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8191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227138"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35125"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הבועות נוצרות כתוצאה מהרתיחה של מים שהם חלק מהרכב תפוחי האדמה. הטמפרטורה של השמן החם היא מעל טמפרטורת הרתיחה של המים. ולכן כאשר מוכנסים תפוחי האדמה לשמן החם, המים- שמצויים בתפוחי האדמה- רותחים.</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תפוח האדמה מכיל בתוכו פרט לעמילן גם מים. (מידע - עובדות)</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8191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227138"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35125"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אני דווקא חושבת שמדובר ברתיחה של מים</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tc>
                  <a:txBody>
                    <a:bodyPr/>
                    <a:lstStyle>
                      <a:lvl1pPr marL="342900" indent="-342900"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he-IL" altLang="en-US" sz="18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רונית</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C000"/>
                      </a:solidFill>
                      <a:prstDash val="solid"/>
                      <a:round/>
                      <a:headEnd type="none" w="med" len="med"/>
                      <a:tailEnd type="none" w="med" len="med"/>
                    </a:lnB>
                    <a:lnTlToBr>
                      <a:noFill/>
                    </a:lnTlToBr>
                    <a:lnBlToTr>
                      <a:noFill/>
                    </a:lnBlToTr>
                    <a:solidFill>
                      <a:srgbClr val="FEC420"/>
                    </a:solidFill>
                  </a:tcPr>
                </a:tc>
                <a:extLst>
                  <a:ext uri="{0D108BD9-81ED-4DB2-BD59-A6C34878D82A}">
                    <a16:rowId xmlns:a16="http://schemas.microsoft.com/office/drawing/2014/main" val="4189708520"/>
                  </a:ext>
                </a:extLst>
              </a:tr>
              <a:tr h="2908300">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altLang="en-US" sz="2000" b="0" i="0" u="none" strike="noStrike" cap="none" normalizeH="0" baseline="0">
                        <a:ln>
                          <a:noFill/>
                        </a:ln>
                        <a:solidFill>
                          <a:srgbClr val="000000"/>
                        </a:solidFill>
                        <a:effectLst/>
                        <a:latin typeface="Arial" panose="020B0604020202020204" pitchFamily="34" charset="0"/>
                        <a:cs typeface="Narkisim" panose="020E0502050101010101" pitchFamily="34" charset="-79"/>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אם היה מדובר באוויר ספוח לתפוחי האדמה, הבעבוע היה מפסיק, אבל הוא ממשיך לאורך זמן. (תצפיות)</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marL="742950" indent="-285750" algn="r" rtl="1">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lgn="r" rtl="1">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lgn="r" rtl="1">
                        <a:spcBef>
                          <a:spcPct val="20000"/>
                        </a:spcBef>
                        <a:defRPr>
                          <a:solidFill>
                            <a:schemeClr val="tx1"/>
                          </a:solidFill>
                          <a:latin typeface="Arial" panose="020B0604020202020204" pitchFamily="34" charset="0"/>
                          <a:cs typeface="Arial" panose="020B0604020202020204" pitchFamily="34" charset="0"/>
                        </a:defRPr>
                      </a:lvl4pPr>
                      <a:lvl5pPr marL="2057400" indent="-228600" algn="r" rtl="1">
                        <a:spcBef>
                          <a:spcPct val="20000"/>
                        </a:spcBef>
                        <a:defRPr>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altLang="en-US"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rPr>
                        <a:t>הבועות אינן אוויר (טענה מרומזת, הפרכה)</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endParaRPr kumimoji="0" lang="he-IL" altLang="en-US" sz="1800" b="1" i="0" u="none" strike="noStrike" cap="none" normalizeH="0" baseline="0">
                        <a:ln>
                          <a:noFill/>
                        </a:ln>
                        <a:solidFill>
                          <a:srgbClr val="000000"/>
                        </a:solidFill>
                        <a:effectLst/>
                        <a:latin typeface="Arial" panose="020B0604020202020204" pitchFamily="34" charset="0"/>
                        <a:ea typeface="Times New Roman" panose="02020603050405020304" pitchFamily="18" charset="0"/>
                        <a:cs typeface="Narkisim" panose="020E0502050101010101" pitchFamily="34" charset="-79"/>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C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EC420"/>
                    </a:solidFill>
                  </a:tcPr>
                </a:tc>
                <a:extLst>
                  <a:ext uri="{0D108BD9-81ED-4DB2-BD59-A6C34878D82A}">
                    <a16:rowId xmlns:a16="http://schemas.microsoft.com/office/drawing/2014/main" val="2345185424"/>
                  </a:ext>
                </a:extLst>
              </a:tr>
            </a:tbl>
          </a:graphicData>
        </a:graphic>
      </p:graphicFrame>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FDFC6F34-B153-B647-3807-2D06E85A9474}"/>
              </a:ext>
            </a:extLst>
          </p:cNvPr>
          <p:cNvSpPr>
            <a:spLocks noGrp="1" noChangeArrowheads="1"/>
          </p:cNvSpPr>
          <p:nvPr>
            <p:ph type="title"/>
          </p:nvPr>
        </p:nvSpPr>
        <p:spPr/>
        <p:txBody>
          <a:bodyPr/>
          <a:lstStyle/>
          <a:p>
            <a:r>
              <a:rPr lang="he-IL" altLang="en-US"/>
              <a:t>פעילות בסגנון </a:t>
            </a:r>
            <a:r>
              <a:rPr lang="en-US" altLang="en-US"/>
              <a:t>POE</a:t>
            </a:r>
            <a:r>
              <a:rPr lang="he-IL" altLang="en-US"/>
              <a:t> נבא, צפה, הסבר.</a:t>
            </a:r>
            <a:endParaRPr lang="en-US" altLang="en-US"/>
          </a:p>
        </p:txBody>
      </p:sp>
      <p:sp>
        <p:nvSpPr>
          <p:cNvPr id="103427" name="AutoShape 3">
            <a:extLst>
              <a:ext uri="{FF2B5EF4-FFF2-40B4-BE49-F238E27FC236}">
                <a16:creationId xmlns:a16="http://schemas.microsoft.com/office/drawing/2014/main" id="{AB2AC94D-1FD5-1627-D56E-3CBB78B73833}"/>
              </a:ext>
            </a:extLst>
          </p:cNvPr>
          <p:cNvSpPr>
            <a:spLocks noGrp="1" noChangeArrowheads="1"/>
          </p:cNvSpPr>
          <p:nvPr>
            <p:ph type="body" sz="half" idx="1"/>
          </p:nvPr>
        </p:nvSpPr>
        <p:spPr>
          <a:xfrm>
            <a:off x="457200" y="1484313"/>
            <a:ext cx="7931150" cy="4824412"/>
          </a:xfrm>
        </p:spPr>
        <p:txBody>
          <a:bodyPr/>
          <a:lstStyle/>
          <a:p>
            <a:pPr>
              <a:lnSpc>
                <a:spcPct val="80000"/>
              </a:lnSpc>
              <a:buFontTx/>
              <a:buNone/>
            </a:pPr>
            <a:r>
              <a:rPr lang="he-IL" altLang="en-US" sz="2400"/>
              <a:t>לפניכם ברזלית שמסתה 5 גר' וסרט מגנזיום שמסתו 5 גר'</a:t>
            </a:r>
          </a:p>
          <a:p>
            <a:pPr>
              <a:lnSpc>
                <a:spcPct val="80000"/>
              </a:lnSpc>
              <a:buFontTx/>
              <a:buNone/>
            </a:pPr>
            <a:endParaRPr lang="he-IL" altLang="en-US" sz="2400"/>
          </a:p>
          <a:p>
            <a:pPr>
              <a:lnSpc>
                <a:spcPct val="80000"/>
              </a:lnSpc>
              <a:buFontTx/>
              <a:buNone/>
            </a:pPr>
            <a:r>
              <a:rPr lang="he-IL" altLang="en-US" sz="2400"/>
              <a:t>1. </a:t>
            </a:r>
            <a:r>
              <a:rPr lang="he-IL" altLang="en-US" sz="2400" b="1"/>
              <a:t>עבודה יחידנית:</a:t>
            </a:r>
            <a:br>
              <a:rPr lang="en-US" altLang="en-US" sz="2400" b="1"/>
            </a:br>
            <a:r>
              <a:rPr lang="he-IL" altLang="en-US" sz="2400"/>
              <a:t>מה יקרה לדעתכם למסה  ש כל אחד מהחומרים במהלך תגובת השריפה? נמקו עמדתכם. </a:t>
            </a:r>
          </a:p>
          <a:p>
            <a:pPr>
              <a:lnSpc>
                <a:spcPct val="80000"/>
              </a:lnSpc>
            </a:pPr>
            <a:r>
              <a:rPr lang="he-IL" altLang="en-US" sz="2400"/>
              <a:t>המסה תגדל כי....</a:t>
            </a:r>
          </a:p>
          <a:p>
            <a:pPr>
              <a:lnSpc>
                <a:spcPct val="80000"/>
              </a:lnSpc>
            </a:pPr>
            <a:r>
              <a:rPr lang="he-IL" altLang="en-US" sz="2400"/>
              <a:t>המסה תקטן כי....</a:t>
            </a:r>
          </a:p>
          <a:p>
            <a:pPr>
              <a:lnSpc>
                <a:spcPct val="80000"/>
              </a:lnSpc>
            </a:pPr>
            <a:r>
              <a:rPr lang="he-IL" altLang="en-US" sz="2400"/>
              <a:t>המסה לא תשתנה כי..... </a:t>
            </a:r>
            <a:br>
              <a:rPr lang="en-US" altLang="en-US" sz="2400"/>
            </a:br>
            <a:endParaRPr lang="he-IL" altLang="en-US" sz="2400"/>
          </a:p>
          <a:p>
            <a:pPr>
              <a:lnSpc>
                <a:spcPct val="80000"/>
              </a:lnSpc>
              <a:buFontTx/>
              <a:buNone/>
            </a:pPr>
            <a:r>
              <a:rPr lang="he-IL" altLang="en-US" sz="2400"/>
              <a:t>2. </a:t>
            </a:r>
            <a:r>
              <a:rPr lang="he-IL" altLang="en-US" sz="2400" b="1"/>
              <a:t>דונו בתשובתכם עם חבריכם לקבוצה</a:t>
            </a:r>
            <a:r>
              <a:rPr lang="he-IL" altLang="en-US" sz="2400"/>
              <a:t>. </a:t>
            </a:r>
          </a:p>
          <a:p>
            <a:pPr>
              <a:lnSpc>
                <a:spcPct val="80000"/>
              </a:lnSpc>
            </a:pPr>
            <a:r>
              <a:rPr lang="he-IL" altLang="en-US" sz="2400"/>
              <a:t>נסו לשכנע חבריכם בצדקת הניבוי שלכם.</a:t>
            </a:r>
          </a:p>
          <a:p>
            <a:pPr>
              <a:lnSpc>
                <a:spcPct val="80000"/>
              </a:lnSpc>
            </a:pPr>
            <a:r>
              <a:rPr lang="he-IL" altLang="en-US" sz="2400"/>
              <a:t>גבשו כקבוצה ניבוי מנומק המוסכם עליכם.</a:t>
            </a:r>
            <a:endParaRPr lang="en-US" altLang="en-US" sz="2400"/>
          </a:p>
        </p:txBody>
      </p:sp>
      <p:pic>
        <p:nvPicPr>
          <p:cNvPr id="103430" name="Picture 6" descr="שריפה של מגנזיום">
            <a:hlinkClick r:id="rId2"/>
            <a:extLst>
              <a:ext uri="{FF2B5EF4-FFF2-40B4-BE49-F238E27FC236}">
                <a16:creationId xmlns:a16="http://schemas.microsoft.com/office/drawing/2014/main" id="{654313D7-49CD-32A6-75A7-1EDF543B5314}"/>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55650" y="3429000"/>
            <a:ext cx="2201863" cy="16557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1" name="Text Box 5">
            <a:extLst>
              <a:ext uri="{FF2B5EF4-FFF2-40B4-BE49-F238E27FC236}">
                <a16:creationId xmlns:a16="http://schemas.microsoft.com/office/drawing/2014/main" id="{BDCF3B82-9DC2-CF10-77E8-31925112AE4F}"/>
              </a:ext>
            </a:extLst>
          </p:cNvPr>
          <p:cNvSpPr txBox="1">
            <a:spLocks noGrp="1" noChangeArrowheads="1"/>
          </p:cNvSpPr>
          <p:nvPr>
            <p:ph type="title" idx="4294967295"/>
          </p:nvPr>
        </p:nvSpPr>
        <p:spPr bwMode="auto">
          <a:xfrm>
            <a:off x="1763713" y="333375"/>
            <a:ext cx="6696075" cy="701675"/>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r>
              <a:rPr kumimoji="0" lang="he-IL" altLang="en-US" sz="40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תוצאות:</a:t>
            </a:r>
            <a:r>
              <a:rPr kumimoji="0" lang="he-IL" alt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endParaRPr kumimoji="0" lang="en-US" alt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106499" name="AutoShape 3">
            <a:extLst>
              <a:ext uri="{FF2B5EF4-FFF2-40B4-BE49-F238E27FC236}">
                <a16:creationId xmlns:a16="http://schemas.microsoft.com/office/drawing/2014/main" id="{6B207112-38BC-1B07-D688-EA3816F00D44}"/>
              </a:ext>
            </a:extLst>
          </p:cNvPr>
          <p:cNvSpPr>
            <a:spLocks noGrp="1" noChangeArrowheads="1"/>
          </p:cNvSpPr>
          <p:nvPr>
            <p:ph type="body" idx="1"/>
          </p:nvPr>
        </p:nvSpPr>
        <p:spPr>
          <a:xfrm>
            <a:off x="457200" y="1484313"/>
            <a:ext cx="8291513" cy="4824412"/>
          </a:xfrm>
        </p:spPr>
        <p:txBody>
          <a:bodyPr/>
          <a:lstStyle/>
          <a:p>
            <a:pPr marL="0" indent="0">
              <a:buFontTx/>
              <a:buNone/>
            </a:pPr>
            <a:r>
              <a:rPr lang="he-IL" altLang="en-US"/>
              <a:t>בשריפת סליל הברזלית נוצר מוצק אדמדם (דומה לחלודה). מסת המוצק גדולה משמעותית מ- 5 גרם. </a:t>
            </a:r>
          </a:p>
          <a:p>
            <a:pPr marL="0" indent="0"/>
            <a:r>
              <a:rPr lang="he-IL" altLang="en-US"/>
              <a:t>בשריפת סרט המגנזיום נוצר מוצק לבן ופריך. מסת המוצק גדולה משמעותית מ-5 גרם.</a:t>
            </a:r>
          </a:p>
          <a:p>
            <a:pPr marL="0" indent="0"/>
            <a:endParaRPr lang="he-IL" altLang="en-US"/>
          </a:p>
          <a:p>
            <a:pPr marL="0" indent="0"/>
            <a:r>
              <a:rPr lang="he-IL" altLang="en-US"/>
              <a:t>האם הצלחתכם לנבא נכונה את תוצאות הניסוי?</a:t>
            </a:r>
            <a:endParaRPr lang="en-US" altLang="en-US"/>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AutoShape 3">
            <a:extLst>
              <a:ext uri="{FF2B5EF4-FFF2-40B4-BE49-F238E27FC236}">
                <a16:creationId xmlns:a16="http://schemas.microsoft.com/office/drawing/2014/main" id="{2DCDBBF7-979C-BC8E-0CAE-D623634DBF46}"/>
              </a:ext>
            </a:extLst>
          </p:cNvPr>
          <p:cNvSpPr>
            <a:spLocks noGrp="1" noChangeArrowheads="1"/>
          </p:cNvSpPr>
          <p:nvPr>
            <p:ph type="title" idx="4294967295"/>
          </p:nvPr>
        </p:nvSpPr>
        <p:spPr bwMode="auto">
          <a:xfrm>
            <a:off x="457200" y="1916113"/>
            <a:ext cx="8291513" cy="3709987"/>
          </a:xfrm>
          <a:prstGeom prst="roundRect">
            <a:avLst>
              <a:gd name="adj" fmla="val 16667"/>
            </a:avLst>
          </a:prstGeom>
          <a:solidFill>
            <a:schemeClr val="accent1">
              <a:alpha val="30000"/>
            </a:schemeClr>
          </a:solidFill>
          <a:ln>
            <a:noFill/>
            <a:prstDash/>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42900" marR="0" lvl="0" indent="-342900" algn="r" defTabSz="914400" rtl="1" eaLnBrk="1" fontAlgn="base" latinLnBrk="0" hangingPunct="1">
              <a:lnSpc>
                <a:spcPct val="100000"/>
              </a:lnSpc>
              <a:spcBef>
                <a:spcPct val="20000"/>
              </a:spcBef>
              <a:spcAft>
                <a:spcPct val="0"/>
              </a:spcAft>
              <a:buClrTx/>
              <a:buSzTx/>
              <a:buFontTx/>
              <a:buChar char="•"/>
              <a:tabLst/>
              <a:defRPr/>
            </a:pPr>
            <a:r>
              <a:rPr kumimoji="0" lang="he-IL" altLang="en-US" sz="4000" b="0" i="0" u="none" strike="noStrike" kern="1200" cap="none" spc="0" normalizeH="0" baseline="0" noProof="0" dirty="0">
                <a:ln>
                  <a:noFill/>
                </a:ln>
                <a:solidFill>
                  <a:schemeClr val="tx1"/>
                </a:solidFill>
                <a:effectLst/>
                <a:uLnTx/>
                <a:uFillTx/>
                <a:latin typeface="+mn-lt"/>
                <a:ea typeface="+mn-ea"/>
                <a:cs typeface="+mn-cs"/>
              </a:rPr>
              <a:t>במה טעינו?   מדוע?</a:t>
            </a:r>
          </a:p>
          <a:p>
            <a:pPr marL="342900" marR="0" lvl="0" indent="-342900" algn="r" defTabSz="914400" rtl="1" eaLnBrk="1" fontAlgn="base" latinLnBrk="0" hangingPunct="1">
              <a:lnSpc>
                <a:spcPct val="100000"/>
              </a:lnSpc>
              <a:spcBef>
                <a:spcPct val="20000"/>
              </a:spcBef>
              <a:spcAft>
                <a:spcPct val="0"/>
              </a:spcAft>
              <a:buClrTx/>
              <a:buSzTx/>
              <a:buFontTx/>
              <a:buChar char="•"/>
              <a:tabLst/>
              <a:defRPr/>
            </a:pPr>
            <a:r>
              <a:rPr kumimoji="0" lang="he-IL" altLang="en-US" sz="4000" b="0" i="0" u="none" strike="noStrike" kern="1200" cap="none" spc="0" normalizeH="0" baseline="0" noProof="0" dirty="0">
                <a:ln>
                  <a:noFill/>
                </a:ln>
                <a:solidFill>
                  <a:schemeClr val="tx1"/>
                </a:solidFill>
                <a:effectLst/>
                <a:uLnTx/>
                <a:uFillTx/>
                <a:latin typeface="+mn-lt"/>
                <a:ea typeface="+mn-ea"/>
                <a:cs typeface="+mn-cs"/>
              </a:rPr>
              <a:t>במה צדקנו?   מדוע?</a:t>
            </a:r>
          </a:p>
          <a:p>
            <a:pPr marL="342900" marR="0" lvl="0" indent="-342900" algn="r" defTabSz="914400" rtl="1" eaLnBrk="1" fontAlgn="base" latinLnBrk="0" hangingPunct="1">
              <a:lnSpc>
                <a:spcPct val="100000"/>
              </a:lnSpc>
              <a:spcBef>
                <a:spcPct val="20000"/>
              </a:spcBef>
              <a:spcAft>
                <a:spcPct val="0"/>
              </a:spcAft>
              <a:buClrTx/>
              <a:buSzTx/>
              <a:buFontTx/>
              <a:buChar char="•"/>
              <a:tabLst/>
              <a:defRPr/>
            </a:pPr>
            <a:endParaRPr kumimoji="0" lang="en-US" alt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242E689B-E5DF-66FF-3D93-B7DD965828D5}"/>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a:t>סוגיות בהקשרים סוציו מדעים</a:t>
            </a:r>
            <a:endParaRPr lang="en-US" altLang="en-US" sz="4000" b="1"/>
          </a:p>
        </p:txBody>
      </p:sp>
      <p:sp>
        <p:nvSpPr>
          <p:cNvPr id="70659" name="AutoShape 3">
            <a:extLst>
              <a:ext uri="{FF2B5EF4-FFF2-40B4-BE49-F238E27FC236}">
                <a16:creationId xmlns:a16="http://schemas.microsoft.com/office/drawing/2014/main" id="{EBEF0581-09B0-9E11-CC3B-D832F4E55E91}"/>
              </a:ext>
            </a:extLst>
          </p:cNvPr>
          <p:cNvSpPr>
            <a:spLocks noGrp="1" noChangeArrowheads="1"/>
          </p:cNvSpPr>
          <p:nvPr>
            <p:ph type="body" idx="1"/>
          </p:nvPr>
        </p:nvSpPr>
        <p:spPr/>
        <p:txBody>
          <a:bodyPr/>
          <a:lstStyle/>
          <a:p>
            <a:pPr>
              <a:lnSpc>
                <a:spcPct val="80000"/>
              </a:lnSpc>
            </a:pPr>
            <a:r>
              <a:rPr lang="he-IL" altLang="en-US" sz="2400" b="1">
                <a:solidFill>
                  <a:schemeClr val="accent2"/>
                </a:solidFill>
                <a:cs typeface="Narkisim" panose="020E0502050101010101" pitchFamily="34" charset="-79"/>
              </a:rPr>
              <a:t>בניית תחנות כוח גרעיניות</a:t>
            </a:r>
          </a:p>
          <a:p>
            <a:pPr>
              <a:lnSpc>
                <a:spcPct val="80000"/>
              </a:lnSpc>
            </a:pPr>
            <a:r>
              <a:rPr lang="he-IL" altLang="en-US" sz="2400" b="1">
                <a:solidFill>
                  <a:schemeClr val="accent2"/>
                </a:solidFill>
                <a:cs typeface="Narkisim" panose="020E0502050101010101" pitchFamily="34" charset="-79"/>
              </a:rPr>
              <a:t>פעילות האדם כגורם להתחממות כדור הארץ.</a:t>
            </a:r>
          </a:p>
          <a:p>
            <a:pPr>
              <a:lnSpc>
                <a:spcPct val="80000"/>
              </a:lnSpc>
            </a:pPr>
            <a:r>
              <a:rPr lang="he-IL" altLang="en-US" sz="2400" b="1">
                <a:solidFill>
                  <a:schemeClr val="accent2"/>
                </a:solidFill>
                <a:cs typeface="Narkisim" panose="020E0502050101010101" pitchFamily="34" charset="-79"/>
              </a:rPr>
              <a:t>שימוש בביו-דיזל</a:t>
            </a:r>
          </a:p>
          <a:p>
            <a:pPr>
              <a:lnSpc>
                <a:spcPct val="80000"/>
              </a:lnSpc>
            </a:pPr>
            <a:r>
              <a:rPr lang="he-IL" altLang="en-US" sz="2400" b="1">
                <a:solidFill>
                  <a:schemeClr val="accent2"/>
                </a:solidFill>
                <a:cs typeface="Narkisim" panose="020E0502050101010101" pitchFamily="34" charset="-79"/>
              </a:rPr>
              <a:t>מים מינרלים או מי-ברז?</a:t>
            </a:r>
          </a:p>
          <a:p>
            <a:pPr>
              <a:lnSpc>
                <a:spcPct val="80000"/>
              </a:lnSpc>
            </a:pPr>
            <a:r>
              <a:rPr lang="he-IL" altLang="en-US" sz="2400" b="1">
                <a:solidFill>
                  <a:schemeClr val="accent2"/>
                </a:solidFill>
                <a:cs typeface="Narkisim" panose="020E0502050101010101" pitchFamily="34" charset="-79"/>
              </a:rPr>
              <a:t>אנטי-אוקסידאנטים כתוספי מזון</a:t>
            </a:r>
          </a:p>
          <a:p>
            <a:pPr>
              <a:lnSpc>
                <a:spcPct val="80000"/>
              </a:lnSpc>
            </a:pPr>
            <a:r>
              <a:rPr lang="he-IL" altLang="en-US" sz="2400" b="1">
                <a:solidFill>
                  <a:schemeClr val="accent2"/>
                </a:solidFill>
                <a:cs typeface="Narkisim" panose="020E0502050101010101" pitchFamily="34" charset="-79"/>
              </a:rPr>
              <a:t>הפלרה של מי השתייה.</a:t>
            </a:r>
          </a:p>
          <a:p>
            <a:pPr>
              <a:lnSpc>
                <a:spcPct val="80000"/>
              </a:lnSpc>
            </a:pPr>
            <a:r>
              <a:rPr lang="he-IL" altLang="en-US" sz="2400" b="1">
                <a:solidFill>
                  <a:schemeClr val="accent2"/>
                </a:solidFill>
                <a:cs typeface="Narkisim" panose="020E0502050101010101" pitchFamily="34" charset="-79"/>
              </a:rPr>
              <a:t>הדברה ודישון</a:t>
            </a:r>
          </a:p>
          <a:p>
            <a:pPr>
              <a:lnSpc>
                <a:spcPct val="80000"/>
              </a:lnSpc>
            </a:pPr>
            <a:r>
              <a:rPr lang="he-IL" altLang="en-US" sz="2400" b="1">
                <a:solidFill>
                  <a:schemeClr val="accent2"/>
                </a:solidFill>
                <a:cs typeface="Narkisim" panose="020E0502050101010101" pitchFamily="34" charset="-79"/>
              </a:rPr>
              <a:t>מה עדיף חמאה או מרגרינה?</a:t>
            </a:r>
          </a:p>
          <a:p>
            <a:pPr>
              <a:lnSpc>
                <a:spcPct val="80000"/>
              </a:lnSpc>
            </a:pPr>
            <a:r>
              <a:rPr lang="he-IL" altLang="en-US" sz="2400" b="1">
                <a:solidFill>
                  <a:schemeClr val="accent2"/>
                </a:solidFill>
                <a:cs typeface="Narkisim" panose="020E0502050101010101" pitchFamily="34" charset="-79"/>
              </a:rPr>
              <a:t>חומצות שומן רוויות/ בלתי רוויות מה בריא יותר!</a:t>
            </a:r>
            <a:endParaRPr lang="en-US" altLang="en-US" sz="2400" b="1">
              <a:solidFill>
                <a:schemeClr val="accent2"/>
              </a:solidFill>
              <a:cs typeface="Narkisim" panose="020E0502050101010101" pitchFamily="34" charset="-79"/>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38" name="Rectangle 22">
            <a:extLst>
              <a:ext uri="{FF2B5EF4-FFF2-40B4-BE49-F238E27FC236}">
                <a16:creationId xmlns:a16="http://schemas.microsoft.com/office/drawing/2014/main" id="{0CD8B421-41F3-5E25-6EAE-EC3B922DE8C0}"/>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מרכיבי הטיעון וסוגי טיעונים</a:t>
            </a:r>
            <a:endParaRPr lang="en-US" altLang="en-US" b="1"/>
          </a:p>
        </p:txBody>
      </p:sp>
      <p:sp>
        <p:nvSpPr>
          <p:cNvPr id="86018" name="AutoShape 2">
            <a:extLst>
              <a:ext uri="{FF2B5EF4-FFF2-40B4-BE49-F238E27FC236}">
                <a16:creationId xmlns:a16="http://schemas.microsoft.com/office/drawing/2014/main" id="{6CCCB4D3-2BE4-95F0-C6FB-49E2CCB5DD70}"/>
              </a:ext>
            </a:extLst>
          </p:cNvPr>
          <p:cNvSpPr>
            <a:spLocks noChangeArrowheads="1"/>
          </p:cNvSpPr>
          <p:nvPr>
            <p:ph type="body" idx="1"/>
          </p:nvPr>
        </p:nvSpPr>
        <p:spPr>
          <a:xfrm>
            <a:off x="276225" y="1633538"/>
            <a:ext cx="8291513" cy="1755775"/>
          </a:xfrm>
          <a:ln/>
        </p:spPr>
        <p:txBody>
          <a:bodyPr/>
          <a:lstStyle/>
          <a:p>
            <a:pPr marL="0" indent="0">
              <a:buClr>
                <a:srgbClr val="A50021"/>
              </a:buClr>
              <a:buFont typeface="Wingdings" panose="05000000000000000000" pitchFamily="2" charset="2"/>
              <a:buNone/>
            </a:pPr>
            <a:r>
              <a:rPr lang="he-IL" altLang="en-US" sz="2000" b="1"/>
              <a:t>רמה גבוהה יותר של טיעונים כוללת:</a:t>
            </a:r>
          </a:p>
          <a:p>
            <a:pPr marL="0" indent="0">
              <a:buClr>
                <a:srgbClr val="A50021"/>
              </a:buClr>
              <a:buFont typeface="Wingdings" panose="05000000000000000000" pitchFamily="2" charset="2"/>
              <a:buNone/>
            </a:pPr>
            <a:r>
              <a:rPr lang="he-IL" altLang="en-US" sz="2000" b="1">
                <a:solidFill>
                  <a:srgbClr val="FF0000"/>
                </a:solidFill>
              </a:rPr>
              <a:t>ביסוס</a:t>
            </a:r>
            <a:r>
              <a:rPr lang="he-IL" altLang="en-US" sz="2000" b="1"/>
              <a:t> להסבר המדעי – </a:t>
            </a:r>
            <a:r>
              <a:rPr lang="en-US" altLang="en-US" sz="2000" b="1"/>
              <a:t>backing</a:t>
            </a:r>
            <a:r>
              <a:rPr lang="he-IL" altLang="en-US" sz="2000" b="1"/>
              <a:t> (עקרונות מדעיים, תיאוריות) </a:t>
            </a:r>
          </a:p>
          <a:p>
            <a:pPr marL="0" indent="0">
              <a:buClr>
                <a:srgbClr val="A50021"/>
              </a:buClr>
              <a:buFont typeface="Wingdings" panose="05000000000000000000" pitchFamily="2" charset="2"/>
              <a:buNone/>
            </a:pPr>
            <a:r>
              <a:rPr lang="he-IL" altLang="en-US" sz="2000" b="1">
                <a:solidFill>
                  <a:srgbClr val="FF0000"/>
                </a:solidFill>
              </a:rPr>
              <a:t>הפרכה</a:t>
            </a:r>
            <a:r>
              <a:rPr lang="he-IL" altLang="en-US" sz="2000" b="1"/>
              <a:t> יוצאת כנגד הטענה בשל תקפותם של העדויות ו/או ההסבר המדעי.</a:t>
            </a:r>
          </a:p>
          <a:p>
            <a:pPr marL="0" indent="0">
              <a:buClr>
                <a:srgbClr val="A50021"/>
              </a:buClr>
              <a:buFont typeface="Wingdings" panose="05000000000000000000" pitchFamily="2" charset="2"/>
              <a:buNone/>
            </a:pPr>
            <a:r>
              <a:rPr lang="he-IL" altLang="en-US" sz="2000" b="1">
                <a:solidFill>
                  <a:srgbClr val="FF0000"/>
                </a:solidFill>
              </a:rPr>
              <a:t>טיעון מותנה</a:t>
            </a:r>
            <a:r>
              <a:rPr lang="he-IL" altLang="en-US" sz="2000" b="1"/>
              <a:t>, המכתיב  תנאים לתקפותה של הטענה.</a:t>
            </a:r>
            <a:r>
              <a:rPr lang="he-IL" altLang="en-US" sz="2000"/>
              <a:t> </a:t>
            </a:r>
            <a:endParaRPr lang="en-US" altLang="en-US" sz="2000"/>
          </a:p>
        </p:txBody>
      </p:sp>
      <p:grpSp>
        <p:nvGrpSpPr>
          <p:cNvPr id="86019" name="Group 3">
            <a:extLst>
              <a:ext uri="{FF2B5EF4-FFF2-40B4-BE49-F238E27FC236}">
                <a16:creationId xmlns:a16="http://schemas.microsoft.com/office/drawing/2014/main" id="{2E869306-71C5-AE3D-ECC6-31295AC68B5C}"/>
              </a:ext>
              <a:ext uri="{C183D7F6-B498-43B3-948B-1728B52AA6E4}">
                <adec:decorative xmlns:adec="http://schemas.microsoft.com/office/drawing/2017/decorative" val="1"/>
              </a:ext>
            </a:extLst>
          </p:cNvPr>
          <p:cNvGrpSpPr>
            <a:grpSpLocks/>
          </p:cNvGrpSpPr>
          <p:nvPr/>
        </p:nvGrpSpPr>
        <p:grpSpPr bwMode="auto">
          <a:xfrm>
            <a:off x="2974975" y="5634038"/>
            <a:ext cx="1655763" cy="922337"/>
            <a:chOff x="1973" y="3666"/>
            <a:chExt cx="1043" cy="581"/>
          </a:xfrm>
        </p:grpSpPr>
        <p:sp>
          <p:nvSpPr>
            <p:cNvPr id="86020" name="AutoShape 4">
              <a:extLst>
                <a:ext uri="{FF2B5EF4-FFF2-40B4-BE49-F238E27FC236}">
                  <a16:creationId xmlns:a16="http://schemas.microsoft.com/office/drawing/2014/main" id="{948D3AED-878E-255A-BA1B-12AE79B10DDF}"/>
                </a:ext>
              </a:extLst>
            </p:cNvPr>
            <p:cNvSpPr>
              <a:spLocks noChangeArrowheads="1"/>
            </p:cNvSpPr>
            <p:nvPr/>
          </p:nvSpPr>
          <p:spPr bwMode="auto">
            <a:xfrm>
              <a:off x="1973" y="3884"/>
              <a:ext cx="1043" cy="363"/>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400" b="1"/>
                <a:t>ביסוס </a:t>
              </a:r>
              <a:endParaRPr lang="en-US" altLang="en-US" sz="2400" b="1"/>
            </a:p>
          </p:txBody>
        </p:sp>
        <p:cxnSp>
          <p:nvCxnSpPr>
            <p:cNvPr id="86021" name="AutoShape 5">
              <a:extLst>
                <a:ext uri="{FF2B5EF4-FFF2-40B4-BE49-F238E27FC236}">
                  <a16:creationId xmlns:a16="http://schemas.microsoft.com/office/drawing/2014/main" id="{3309A305-E052-7723-CC2C-E25A88922EAC}"/>
                </a:ext>
              </a:extLst>
            </p:cNvPr>
            <p:cNvCxnSpPr>
              <a:cxnSpLocks noChangeShapeType="1"/>
              <a:stCxn id="86028" idx="2"/>
              <a:endCxn id="86020" idx="0"/>
            </p:cNvCxnSpPr>
            <p:nvPr/>
          </p:nvCxnSpPr>
          <p:spPr bwMode="auto">
            <a:xfrm>
              <a:off x="2495" y="3666"/>
              <a:ext cx="0" cy="209"/>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86022" name="Group 6">
            <a:extLst>
              <a:ext uri="{FF2B5EF4-FFF2-40B4-BE49-F238E27FC236}">
                <a16:creationId xmlns:a16="http://schemas.microsoft.com/office/drawing/2014/main" id="{DB304CFE-0A37-7665-532D-C88820F5A110}"/>
              </a:ext>
              <a:ext uri="{C183D7F6-B498-43B3-948B-1728B52AA6E4}">
                <adec:decorative xmlns:adec="http://schemas.microsoft.com/office/drawing/2017/decorative" val="1"/>
              </a:ext>
            </a:extLst>
          </p:cNvPr>
          <p:cNvGrpSpPr>
            <a:grpSpLocks/>
          </p:cNvGrpSpPr>
          <p:nvPr/>
        </p:nvGrpSpPr>
        <p:grpSpPr bwMode="auto">
          <a:xfrm>
            <a:off x="4414838" y="4179888"/>
            <a:ext cx="2806700" cy="1800225"/>
            <a:chOff x="2881" y="2750"/>
            <a:chExt cx="1768" cy="1134"/>
          </a:xfrm>
        </p:grpSpPr>
        <p:sp>
          <p:nvSpPr>
            <p:cNvPr id="86023" name="AutoShape 7">
              <a:extLst>
                <a:ext uri="{FF2B5EF4-FFF2-40B4-BE49-F238E27FC236}">
                  <a16:creationId xmlns:a16="http://schemas.microsoft.com/office/drawing/2014/main" id="{71647C63-98FE-8B1F-8732-B32C35409A3E}"/>
                </a:ext>
              </a:extLst>
            </p:cNvPr>
            <p:cNvSpPr>
              <a:spLocks noChangeArrowheads="1"/>
            </p:cNvSpPr>
            <p:nvPr/>
          </p:nvSpPr>
          <p:spPr bwMode="auto">
            <a:xfrm>
              <a:off x="3606" y="3521"/>
              <a:ext cx="1043" cy="363"/>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400" b="1"/>
                <a:t>הפרכה  </a:t>
              </a:r>
              <a:endParaRPr lang="en-US" altLang="en-US" sz="2400" b="1"/>
            </a:p>
          </p:txBody>
        </p:sp>
        <p:sp>
          <p:nvSpPr>
            <p:cNvPr id="86024" name="Line 8">
              <a:extLst>
                <a:ext uri="{FF2B5EF4-FFF2-40B4-BE49-F238E27FC236}">
                  <a16:creationId xmlns:a16="http://schemas.microsoft.com/office/drawing/2014/main" id="{5E90110B-93FA-50B7-4B9F-6F43A1F731F6}"/>
                </a:ext>
              </a:extLst>
            </p:cNvPr>
            <p:cNvSpPr>
              <a:spLocks noChangeShapeType="1"/>
            </p:cNvSpPr>
            <p:nvPr/>
          </p:nvSpPr>
          <p:spPr bwMode="auto">
            <a:xfrm>
              <a:off x="2881" y="2750"/>
              <a:ext cx="1269" cy="771"/>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6025" name="Group 9">
            <a:extLst>
              <a:ext uri="{FF2B5EF4-FFF2-40B4-BE49-F238E27FC236}">
                <a16:creationId xmlns:a16="http://schemas.microsoft.com/office/drawing/2014/main" id="{FBA6BC0B-88EE-767C-18B7-A02509528E0B}"/>
              </a:ext>
              <a:ext uri="{C183D7F6-B498-43B3-948B-1728B52AA6E4}">
                <adec:decorative xmlns:adec="http://schemas.microsoft.com/office/drawing/2017/decorative" val="1"/>
              </a:ext>
            </a:extLst>
          </p:cNvPr>
          <p:cNvGrpSpPr>
            <a:grpSpLocks/>
          </p:cNvGrpSpPr>
          <p:nvPr/>
        </p:nvGrpSpPr>
        <p:grpSpPr bwMode="auto">
          <a:xfrm>
            <a:off x="958850" y="3919538"/>
            <a:ext cx="5832475" cy="1728787"/>
            <a:chOff x="703" y="2568"/>
            <a:chExt cx="3674" cy="1089"/>
          </a:xfrm>
        </p:grpSpPr>
        <p:sp>
          <p:nvSpPr>
            <p:cNvPr id="86026" name="AutoShape 10">
              <a:extLst>
                <a:ext uri="{FF2B5EF4-FFF2-40B4-BE49-F238E27FC236}">
                  <a16:creationId xmlns:a16="http://schemas.microsoft.com/office/drawing/2014/main" id="{9F8138A8-0E51-86D4-3718-7080E55FBD6A}"/>
                </a:ext>
              </a:extLst>
            </p:cNvPr>
            <p:cNvSpPr>
              <a:spLocks noChangeArrowheads="1"/>
            </p:cNvSpPr>
            <p:nvPr/>
          </p:nvSpPr>
          <p:spPr bwMode="auto">
            <a:xfrm>
              <a:off x="703" y="2568"/>
              <a:ext cx="1043" cy="363"/>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400" b="1"/>
                <a:t>עדויות</a:t>
              </a:r>
              <a:endParaRPr lang="en-US" altLang="en-US" sz="2400" b="1"/>
            </a:p>
          </p:txBody>
        </p:sp>
        <p:sp>
          <p:nvSpPr>
            <p:cNvPr id="86027" name="AutoShape 11">
              <a:extLst>
                <a:ext uri="{FF2B5EF4-FFF2-40B4-BE49-F238E27FC236}">
                  <a16:creationId xmlns:a16="http://schemas.microsoft.com/office/drawing/2014/main" id="{37A021EF-3391-A6EA-DD1A-D88462D1C850}"/>
                </a:ext>
              </a:extLst>
            </p:cNvPr>
            <p:cNvSpPr>
              <a:spLocks noChangeArrowheads="1"/>
            </p:cNvSpPr>
            <p:nvPr/>
          </p:nvSpPr>
          <p:spPr bwMode="auto">
            <a:xfrm>
              <a:off x="3334" y="2568"/>
              <a:ext cx="1043" cy="363"/>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400" b="1"/>
                <a:t>טענה</a:t>
              </a:r>
              <a:endParaRPr lang="en-US" altLang="en-US" sz="2400" b="1"/>
            </a:p>
          </p:txBody>
        </p:sp>
        <p:sp>
          <p:nvSpPr>
            <p:cNvPr id="86028" name="AutoShape 12">
              <a:extLst>
                <a:ext uri="{FF2B5EF4-FFF2-40B4-BE49-F238E27FC236}">
                  <a16:creationId xmlns:a16="http://schemas.microsoft.com/office/drawing/2014/main" id="{AF44FA48-2080-6DCA-276A-A9336865B9CA}"/>
                </a:ext>
              </a:extLst>
            </p:cNvPr>
            <p:cNvSpPr>
              <a:spLocks noChangeArrowheads="1"/>
            </p:cNvSpPr>
            <p:nvPr/>
          </p:nvSpPr>
          <p:spPr bwMode="auto">
            <a:xfrm>
              <a:off x="1973" y="3294"/>
              <a:ext cx="1043" cy="363"/>
            </a:xfrm>
            <a:prstGeom prst="roundRect">
              <a:avLst>
                <a:gd name="adj" fmla="val 16667"/>
              </a:avLst>
            </a:prstGeom>
            <a:solidFill>
              <a:schemeClr val="accent1"/>
            </a:solidFill>
            <a:ln w="2857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400" b="1"/>
                <a:t>הסבר מדעי</a:t>
              </a:r>
              <a:endParaRPr lang="en-US" altLang="en-US" sz="2400" b="1"/>
            </a:p>
          </p:txBody>
        </p:sp>
        <p:cxnSp>
          <p:nvCxnSpPr>
            <p:cNvPr id="86029" name="AutoShape 13">
              <a:extLst>
                <a:ext uri="{FF2B5EF4-FFF2-40B4-BE49-F238E27FC236}">
                  <a16:creationId xmlns:a16="http://schemas.microsoft.com/office/drawing/2014/main" id="{FEC2471F-5B4B-FA58-A23F-792EA76B7211}"/>
                </a:ext>
              </a:extLst>
            </p:cNvPr>
            <p:cNvCxnSpPr>
              <a:cxnSpLocks noChangeShapeType="1"/>
              <a:stCxn id="86026" idx="3"/>
              <a:endCxn id="86027" idx="1"/>
            </p:cNvCxnSpPr>
            <p:nvPr/>
          </p:nvCxnSpPr>
          <p:spPr bwMode="auto">
            <a:xfrm>
              <a:off x="1755" y="2750"/>
              <a:ext cx="1570" cy="0"/>
            </a:xfrm>
            <a:prstGeom prst="straightConnector1">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6030" name="Line 14">
              <a:extLst>
                <a:ext uri="{FF2B5EF4-FFF2-40B4-BE49-F238E27FC236}">
                  <a16:creationId xmlns:a16="http://schemas.microsoft.com/office/drawing/2014/main" id="{7CE96479-33A2-4506-939E-623E2E5CD8E7}"/>
                </a:ext>
              </a:extLst>
            </p:cNvPr>
            <p:cNvSpPr>
              <a:spLocks noChangeShapeType="1"/>
            </p:cNvSpPr>
            <p:nvPr/>
          </p:nvSpPr>
          <p:spPr bwMode="auto">
            <a:xfrm>
              <a:off x="2518" y="2750"/>
              <a:ext cx="0" cy="544"/>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031" name="Text Box 15">
              <a:extLst>
                <a:ext uri="{FF2B5EF4-FFF2-40B4-BE49-F238E27FC236}">
                  <a16:creationId xmlns:a16="http://schemas.microsoft.com/office/drawing/2014/main" id="{AB453CEB-26AA-AF71-5DAC-367D8BC3A34E}"/>
                </a:ext>
              </a:extLst>
            </p:cNvPr>
            <p:cNvSpPr txBox="1">
              <a:spLocks noChangeArrowheads="1"/>
            </p:cNvSpPr>
            <p:nvPr/>
          </p:nvSpPr>
          <p:spPr bwMode="auto">
            <a:xfrm>
              <a:off x="2381" y="2931"/>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he-IL" altLang="en-US" sz="2000" b="1"/>
                <a:t>מאחר ו ...</a:t>
              </a:r>
              <a:endParaRPr lang="en-US" altLang="en-US" sz="2000" b="1"/>
            </a:p>
          </p:txBody>
        </p:sp>
      </p:grpSp>
      <p:grpSp>
        <p:nvGrpSpPr>
          <p:cNvPr id="86032" name="Group 16">
            <a:extLst>
              <a:ext uri="{FF2B5EF4-FFF2-40B4-BE49-F238E27FC236}">
                <a16:creationId xmlns:a16="http://schemas.microsoft.com/office/drawing/2014/main" id="{33863FAA-CE06-D7DA-5280-1F4E39C592E8}"/>
              </a:ext>
              <a:ext uri="{C183D7F6-B498-43B3-948B-1728B52AA6E4}">
                <adec:decorative xmlns:adec="http://schemas.microsoft.com/office/drawing/2017/decorative" val="1"/>
              </a:ext>
            </a:extLst>
          </p:cNvPr>
          <p:cNvGrpSpPr>
            <a:grpSpLocks/>
          </p:cNvGrpSpPr>
          <p:nvPr/>
        </p:nvGrpSpPr>
        <p:grpSpPr bwMode="auto">
          <a:xfrm>
            <a:off x="4654550" y="3730625"/>
            <a:ext cx="3671888" cy="1511300"/>
            <a:chOff x="2880" y="2523"/>
            <a:chExt cx="2313" cy="952"/>
          </a:xfrm>
        </p:grpSpPr>
        <p:grpSp>
          <p:nvGrpSpPr>
            <p:cNvPr id="86033" name="Group 17">
              <a:extLst>
                <a:ext uri="{FF2B5EF4-FFF2-40B4-BE49-F238E27FC236}">
                  <a16:creationId xmlns:a16="http://schemas.microsoft.com/office/drawing/2014/main" id="{149E456F-6B67-A967-D70D-38B45C8B1C66}"/>
                </a:ext>
              </a:extLst>
            </p:cNvPr>
            <p:cNvGrpSpPr>
              <a:grpSpLocks/>
            </p:cNvGrpSpPr>
            <p:nvPr/>
          </p:nvGrpSpPr>
          <p:grpSpPr bwMode="auto">
            <a:xfrm>
              <a:off x="2880" y="2523"/>
              <a:ext cx="1996" cy="590"/>
              <a:chOff x="2880" y="2523"/>
              <a:chExt cx="1996" cy="590"/>
            </a:xfrm>
          </p:grpSpPr>
          <p:sp>
            <p:nvSpPr>
              <p:cNvPr id="86034" name="Line 18">
                <a:extLst>
                  <a:ext uri="{FF2B5EF4-FFF2-40B4-BE49-F238E27FC236}">
                    <a16:creationId xmlns:a16="http://schemas.microsoft.com/office/drawing/2014/main" id="{43D7EDBE-C120-7187-F59A-C772BB4F9E41}"/>
                  </a:ext>
                </a:extLst>
              </p:cNvPr>
              <p:cNvSpPr>
                <a:spLocks noChangeShapeType="1"/>
              </p:cNvSpPr>
              <p:nvPr/>
            </p:nvSpPr>
            <p:spPr bwMode="auto">
              <a:xfrm flipV="1">
                <a:off x="2880" y="2523"/>
                <a:ext cx="0" cy="31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35" name="Line 19">
                <a:extLst>
                  <a:ext uri="{FF2B5EF4-FFF2-40B4-BE49-F238E27FC236}">
                    <a16:creationId xmlns:a16="http://schemas.microsoft.com/office/drawing/2014/main" id="{6B682E2B-2246-7DDC-30EB-FDD72B25566C}"/>
                  </a:ext>
                </a:extLst>
              </p:cNvPr>
              <p:cNvSpPr>
                <a:spLocks noChangeShapeType="1"/>
              </p:cNvSpPr>
              <p:nvPr/>
            </p:nvSpPr>
            <p:spPr bwMode="auto">
              <a:xfrm>
                <a:off x="2880" y="2523"/>
                <a:ext cx="1996"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36" name="Line 20">
                <a:extLst>
                  <a:ext uri="{FF2B5EF4-FFF2-40B4-BE49-F238E27FC236}">
                    <a16:creationId xmlns:a16="http://schemas.microsoft.com/office/drawing/2014/main" id="{892C5B2A-D383-9BF8-0D90-58A94C2A38A9}"/>
                  </a:ext>
                </a:extLst>
              </p:cNvPr>
              <p:cNvSpPr>
                <a:spLocks noChangeShapeType="1"/>
              </p:cNvSpPr>
              <p:nvPr/>
            </p:nvSpPr>
            <p:spPr bwMode="auto">
              <a:xfrm>
                <a:off x="4876" y="2523"/>
                <a:ext cx="0" cy="59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6037" name="AutoShape 21">
              <a:extLst>
                <a:ext uri="{FF2B5EF4-FFF2-40B4-BE49-F238E27FC236}">
                  <a16:creationId xmlns:a16="http://schemas.microsoft.com/office/drawing/2014/main" id="{9C1C9BBE-2B2D-B645-C3BE-DD8F3F4B1542}"/>
                </a:ext>
              </a:extLst>
            </p:cNvPr>
            <p:cNvSpPr>
              <a:spLocks noChangeArrowheads="1"/>
            </p:cNvSpPr>
            <p:nvPr/>
          </p:nvSpPr>
          <p:spPr bwMode="auto">
            <a:xfrm>
              <a:off x="4513" y="3113"/>
              <a:ext cx="680" cy="362"/>
            </a:xfrm>
            <a:prstGeom prst="roundRect">
              <a:avLst>
                <a:gd name="adj" fmla="val 16667"/>
              </a:avLst>
            </a:prstGeom>
            <a:solidFill>
              <a:schemeClr val="accent1"/>
            </a:solid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a:r>
                <a:rPr lang="he-IL" altLang="en-US" sz="2400" b="1"/>
                <a:t>תנאים</a:t>
              </a:r>
              <a:endParaRPr lang="en-US" altLang="en-US" sz="2400" b="1"/>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86019"/>
                                        </p:tgtEl>
                                        <p:attrNameLst>
                                          <p:attrName>style.visibility</p:attrName>
                                        </p:attrNameLst>
                                      </p:cBhvr>
                                      <p:to>
                                        <p:strVal val="visible"/>
                                      </p:to>
                                    </p:set>
                                    <p:animEffect transition="in" filter="wipe(up)">
                                      <p:cBhvr>
                                        <p:cTn id="7" dur="1000"/>
                                        <p:tgtEl>
                                          <p:spTgt spid="860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86022"/>
                                        </p:tgtEl>
                                        <p:attrNameLst>
                                          <p:attrName>style.visibility</p:attrName>
                                        </p:attrNameLst>
                                      </p:cBhvr>
                                      <p:to>
                                        <p:strVal val="visible"/>
                                      </p:to>
                                    </p:set>
                                    <p:animEffect transition="in" filter="wipe(up)">
                                      <p:cBhvr>
                                        <p:cTn id="12" dur="1000"/>
                                        <p:tgtEl>
                                          <p:spTgt spid="860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6032"/>
                                        </p:tgtEl>
                                        <p:attrNameLst>
                                          <p:attrName>style.visibility</p:attrName>
                                        </p:attrNameLst>
                                      </p:cBhvr>
                                      <p:to>
                                        <p:strVal val="visible"/>
                                      </p:to>
                                    </p:set>
                                    <p:animEffect transition="in" filter="wipe(left)">
                                      <p:cBhvr>
                                        <p:cTn id="17" dur="500"/>
                                        <p:tgtEl>
                                          <p:spTgt spid="86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53E04F1B-1AA9-5E7E-A117-748BB32EE8B0}"/>
              </a:ext>
            </a:extLst>
          </p:cNvPr>
          <p:cNvSpPr>
            <a:spLocks noGrp="1" noChangeArrowheads="1"/>
          </p:cNvSpPr>
          <p:nvPr>
            <p:ph type="ctrTitle"/>
          </p:nvPr>
        </p:nvSpPr>
        <p:spPr>
          <a:xfrm>
            <a:off x="1371600" y="1196975"/>
            <a:ext cx="7772400" cy="2016125"/>
          </a:xfrm>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lgn="ctr"/>
            <a:r>
              <a:rPr lang="he-IL" altLang="en-US" sz="14200" b="1"/>
              <a:t>תודה!</a:t>
            </a:r>
            <a:endParaRPr lang="en-US" altLang="en-US" sz="142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mph" presetSubtype="2" fill="hold" grpId="0" nodeType="clickEffect">
                                  <p:stCondLst>
                                    <p:cond delay="0"/>
                                  </p:stCondLst>
                                  <p:childTnLst>
                                    <p:anim to="1.5" calcmode="lin" valueType="num">
                                      <p:cBhvr override="childStyle">
                                        <p:cTn id="6" dur="2000" fill="hold"/>
                                        <p:tgtEl>
                                          <p:spTgt spid="96258"/>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a:extLst>
              <a:ext uri="{FF2B5EF4-FFF2-40B4-BE49-F238E27FC236}">
                <a16:creationId xmlns:a16="http://schemas.microsoft.com/office/drawing/2014/main" id="{852A04A3-DB56-24C6-292D-84492692E577}"/>
              </a:ext>
            </a:extLst>
          </p:cNvPr>
          <p:cNvSpPr txBox="1">
            <a:spLocks noGrp="1" noChangeArrowheads="1"/>
          </p:cNvSpPr>
          <p:nvPr>
            <p:ph type="title" idx="4294967295"/>
          </p:nvPr>
        </p:nvSpPr>
        <p:spPr bwMode="auto">
          <a:xfrm>
            <a:off x="1187450" y="333375"/>
            <a:ext cx="7561263" cy="457200"/>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a:solidFill>
                  <a:schemeClr val="tx1"/>
                </a:solidFill>
                <a:latin typeface="Arial" panose="020B0604020202020204" pitchFamily="34" charset="0"/>
                <a:cs typeface="Arial" panose="020B0604020202020204" pitchFamily="34" charset="0"/>
              </a:defRPr>
            </a:lvl1pPr>
            <a:lvl2pPr algn="r" rtl="1">
              <a:defRPr>
                <a:solidFill>
                  <a:schemeClr val="tx1"/>
                </a:solidFill>
                <a:latin typeface="Arial" panose="020B0604020202020204" pitchFamily="34" charset="0"/>
                <a:cs typeface="Arial" panose="020B0604020202020204" pitchFamily="34" charset="0"/>
              </a:defRPr>
            </a:lvl2pPr>
            <a:lvl3pPr algn="r" rtl="1">
              <a:defRPr>
                <a:solidFill>
                  <a:schemeClr val="tx1"/>
                </a:solidFill>
                <a:latin typeface="Arial" panose="020B0604020202020204" pitchFamily="34" charset="0"/>
                <a:cs typeface="Arial" panose="020B0604020202020204" pitchFamily="34" charset="0"/>
              </a:defRPr>
            </a:lvl3pPr>
            <a:lvl4pPr algn="r" rtl="1">
              <a:defRPr>
                <a:solidFill>
                  <a:schemeClr val="tx1"/>
                </a:solidFill>
                <a:latin typeface="Arial" panose="020B0604020202020204" pitchFamily="34" charset="0"/>
                <a:cs typeface="Arial" panose="020B0604020202020204" pitchFamily="34" charset="0"/>
              </a:defRPr>
            </a:lvl4pPr>
            <a:lvl5pPr algn="r" rtl="1">
              <a:defRPr>
                <a:solidFill>
                  <a:schemeClr val="tx1"/>
                </a:solidFill>
                <a:latin typeface="Arial" panose="020B0604020202020204" pitchFamily="34" charset="0"/>
                <a:cs typeface="Arial" panose="020B0604020202020204" pitchFamily="34" charset="0"/>
              </a:defRPr>
            </a:lvl5pPr>
            <a:lvl6pPr marL="4572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9144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1371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18288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זיהוי חומרים בעזרת ניסוי</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51204" name="AutoShape 4">
            <a:extLst>
              <a:ext uri="{FF2B5EF4-FFF2-40B4-BE49-F238E27FC236}">
                <a16:creationId xmlns:a16="http://schemas.microsoft.com/office/drawing/2014/main" id="{2403ACCE-CCFA-9B83-01B6-8096507467AA}"/>
              </a:ext>
            </a:extLst>
          </p:cNvPr>
          <p:cNvSpPr>
            <a:spLocks noChangeArrowheads="1"/>
          </p:cNvSpPr>
          <p:nvPr/>
        </p:nvSpPr>
        <p:spPr bwMode="auto">
          <a:xfrm>
            <a:off x="323850" y="1412875"/>
            <a:ext cx="8323263" cy="4033838"/>
          </a:xfrm>
          <a:prstGeom prst="roundRect">
            <a:avLst>
              <a:gd name="adj" fmla="val 16667"/>
            </a:avLst>
          </a:prstGeom>
          <a:solidFill>
            <a:schemeClr val="accent1">
              <a:alpha val="3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3200">
                <a:solidFill>
                  <a:schemeClr val="tx1"/>
                </a:solidFill>
                <a:latin typeface="Arial" panose="020B0604020202020204" pitchFamily="34" charset="0"/>
                <a:cs typeface="Arial" panose="020B0604020202020204" pitchFamily="34" charset="0"/>
              </a:defRPr>
            </a:lvl1pPr>
            <a:lvl2pPr marL="830263"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238250" indent="-228600" algn="r" rtl="1">
              <a:spcBef>
                <a:spcPct val="20000"/>
              </a:spcBef>
              <a:buChar char="•"/>
              <a:defRPr sz="2400">
                <a:solidFill>
                  <a:schemeClr val="tx1"/>
                </a:solidFill>
                <a:latin typeface="Arial" panose="020B0604020202020204" pitchFamily="34" charset="0"/>
                <a:cs typeface="Arial" panose="020B0604020202020204" pitchFamily="34" charset="0"/>
              </a:defRPr>
            </a:lvl3pPr>
            <a:lvl4pPr marL="1646238"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algn="r" rtl="1"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FontTx/>
              <a:buNone/>
            </a:pPr>
            <a:r>
              <a:rPr lang="he-IL" altLang="en-US" b="1">
                <a:cs typeface="Narkisim" panose="020E0502050101010101" pitchFamily="34" charset="-79"/>
              </a:rPr>
              <a:t>לפניך חמישה מוצקים לבנים: אשלגן יודי - </a:t>
            </a:r>
            <a:r>
              <a:rPr lang="en-US" altLang="en-US" b="1">
                <a:cs typeface="Narkisim" panose="020E0502050101010101" pitchFamily="34" charset="-79"/>
              </a:rPr>
              <a:t>KI</a:t>
            </a:r>
            <a:r>
              <a:rPr lang="he-IL" altLang="en-US" b="1">
                <a:cs typeface="Narkisim" panose="020E0502050101010101" pitchFamily="34" charset="-79"/>
              </a:rPr>
              <a:t> , אשלגן כלורי -  </a:t>
            </a:r>
            <a:r>
              <a:rPr lang="en-US" altLang="en-US" b="1">
                <a:cs typeface="Narkisim" panose="020E0502050101010101" pitchFamily="34" charset="-79"/>
              </a:rPr>
              <a:t>KCl</a:t>
            </a:r>
            <a:r>
              <a:rPr lang="he-IL" altLang="en-US" b="1">
                <a:cs typeface="Narkisim" panose="020E0502050101010101" pitchFamily="34" charset="-79"/>
              </a:rPr>
              <a:t> , סידן פחמתי - </a:t>
            </a:r>
            <a:r>
              <a:rPr lang="en-US" altLang="en-US" b="1">
                <a:cs typeface="Narkisim" panose="020E0502050101010101" pitchFamily="34" charset="-79"/>
              </a:rPr>
              <a:t>CaCO</a:t>
            </a:r>
            <a:r>
              <a:rPr lang="en-US" altLang="en-US" b="1" baseline="-25000">
                <a:cs typeface="Narkisim" panose="020E0502050101010101" pitchFamily="34" charset="-79"/>
              </a:rPr>
              <a:t>3</a:t>
            </a:r>
            <a:r>
              <a:rPr lang="he-IL" altLang="en-US" b="1">
                <a:cs typeface="Narkisim" panose="020E0502050101010101" pitchFamily="34" charset="-79"/>
              </a:rPr>
              <a:t> , סוכר – </a:t>
            </a:r>
            <a:r>
              <a:rPr lang="en-US" altLang="en-US" b="1">
                <a:cs typeface="Narkisim" panose="020E0502050101010101" pitchFamily="34" charset="-79"/>
              </a:rPr>
              <a:t>C</a:t>
            </a:r>
            <a:r>
              <a:rPr lang="en-US" altLang="en-US" b="1" baseline="-25000">
                <a:cs typeface="Narkisim" panose="020E0502050101010101" pitchFamily="34" charset="-79"/>
              </a:rPr>
              <a:t>12</a:t>
            </a:r>
            <a:r>
              <a:rPr lang="en-US" altLang="en-US" b="1">
                <a:cs typeface="Narkisim" panose="020E0502050101010101" pitchFamily="34" charset="-79"/>
              </a:rPr>
              <a:t>H</a:t>
            </a:r>
            <a:r>
              <a:rPr lang="en-US" altLang="en-US" b="1" baseline="-25000">
                <a:cs typeface="Narkisim" panose="020E0502050101010101" pitchFamily="34" charset="-79"/>
              </a:rPr>
              <a:t>22</a:t>
            </a:r>
            <a:r>
              <a:rPr lang="en-US" altLang="en-US" b="1">
                <a:cs typeface="Narkisim" panose="020E0502050101010101" pitchFamily="34" charset="-79"/>
              </a:rPr>
              <a:t>O</a:t>
            </a:r>
            <a:r>
              <a:rPr lang="en-US" altLang="en-US" b="1" baseline="-25000">
                <a:cs typeface="Narkisim" panose="020E0502050101010101" pitchFamily="34" charset="-79"/>
              </a:rPr>
              <a:t>11</a:t>
            </a:r>
            <a:r>
              <a:rPr lang="he-IL" altLang="en-US" b="1" baseline="-25000">
                <a:cs typeface="Narkisim" panose="020E0502050101010101" pitchFamily="34" charset="-79"/>
              </a:rPr>
              <a:t>  </a:t>
            </a:r>
            <a:r>
              <a:rPr lang="he-IL" altLang="en-US" b="1">
                <a:cs typeface="Narkisim" panose="020E0502050101010101" pitchFamily="34" charset="-79"/>
              </a:rPr>
              <a:t>, שעוות נר – </a:t>
            </a:r>
            <a:r>
              <a:rPr lang="en-US" altLang="en-US" b="1">
                <a:cs typeface="Narkisim" panose="020E0502050101010101" pitchFamily="34" charset="-79"/>
              </a:rPr>
              <a:t>C</a:t>
            </a:r>
            <a:r>
              <a:rPr lang="en-US" altLang="en-US" b="1" baseline="-25000">
                <a:cs typeface="Narkisim" panose="020E0502050101010101" pitchFamily="34" charset="-79"/>
              </a:rPr>
              <a:t>20</a:t>
            </a:r>
            <a:r>
              <a:rPr lang="en-US" altLang="en-US" b="1">
                <a:cs typeface="Narkisim" panose="020E0502050101010101" pitchFamily="34" charset="-79"/>
              </a:rPr>
              <a:t>H</a:t>
            </a:r>
            <a:r>
              <a:rPr lang="en-US" altLang="en-US" b="1" baseline="-25000">
                <a:cs typeface="Narkisim" panose="020E0502050101010101" pitchFamily="34" charset="-79"/>
              </a:rPr>
              <a:t>42</a:t>
            </a:r>
            <a:r>
              <a:rPr lang="he-IL" altLang="en-US" b="1" baseline="-25000">
                <a:cs typeface="Narkisim" panose="020E0502050101010101" pitchFamily="34" charset="-79"/>
              </a:rPr>
              <a:t> </a:t>
            </a:r>
            <a:r>
              <a:rPr lang="he-IL" altLang="en-US" b="1">
                <a:cs typeface="Narkisim" panose="020E0502050101010101" pitchFamily="34" charset="-79"/>
              </a:rPr>
              <a:t>.</a:t>
            </a:r>
          </a:p>
          <a:p>
            <a:pPr>
              <a:buFontTx/>
              <a:buNone/>
            </a:pPr>
            <a:r>
              <a:rPr lang="he-IL" altLang="en-US" b="1">
                <a:cs typeface="Narkisim" panose="020E0502050101010101" pitchFamily="34" charset="-79"/>
              </a:rPr>
              <a:t>תכנן ניסוי לזיהוי החומרים</a:t>
            </a:r>
          </a:p>
          <a:p>
            <a:pPr>
              <a:buFontTx/>
              <a:buNone/>
            </a:pPr>
            <a:r>
              <a:rPr lang="he-IL" altLang="en-US" b="1">
                <a:cs typeface="Narkisim" panose="020E0502050101010101" pitchFamily="34" charset="-79"/>
              </a:rPr>
              <a:t>....</a:t>
            </a:r>
          </a:p>
          <a:p>
            <a:pPr>
              <a:buFontTx/>
              <a:buNone/>
            </a:pPr>
            <a:r>
              <a:rPr lang="he-IL" altLang="en-US" b="1">
                <a:cs typeface="Narkisim" panose="020E0502050101010101" pitchFamily="34" charset="-79"/>
              </a:rPr>
              <a:t>....</a:t>
            </a:r>
          </a:p>
          <a:p>
            <a:pPr>
              <a:buFontTx/>
              <a:buNone/>
            </a:pPr>
            <a:r>
              <a:rPr lang="he-IL" altLang="en-US" b="1">
                <a:cs typeface="Narkisim" panose="020E0502050101010101" pitchFamily="34" charset="-79"/>
              </a:rPr>
              <a:t>זהה את החומרים, נמק את קביעתך.</a:t>
            </a:r>
          </a:p>
          <a:p>
            <a:pPr>
              <a:lnSpc>
                <a:spcPct val="80000"/>
              </a:lnSpc>
              <a:spcBef>
                <a:spcPct val="40000"/>
              </a:spcBef>
              <a:spcAft>
                <a:spcPct val="40000"/>
              </a:spcAft>
              <a:buClr>
                <a:schemeClr val="accent1"/>
              </a:buClr>
              <a:buFont typeface="Wingdings" panose="05000000000000000000" pitchFamily="2" charset="2"/>
              <a:buNone/>
            </a:pPr>
            <a:endParaRPr lang="en-US" altLang="en-US" sz="20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1204">
                                            <p:txEl>
                                              <p:pRg st="0" end="0"/>
                                            </p:txEl>
                                          </p:spTgt>
                                        </p:tgtEl>
                                        <p:attrNameLst>
                                          <p:attrName>style.visibility</p:attrName>
                                        </p:attrNameLst>
                                      </p:cBhvr>
                                      <p:to>
                                        <p:strVal val="visible"/>
                                      </p:to>
                                    </p:set>
                                    <p:anim calcmode="lin" valueType="num">
                                      <p:cBhvr additive="base">
                                        <p:cTn id="7" dur="500" fill="hold"/>
                                        <p:tgtEl>
                                          <p:spTgt spid="5120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120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1204">
                                            <p:txEl>
                                              <p:pRg st="1" end="1"/>
                                            </p:txEl>
                                          </p:spTgt>
                                        </p:tgtEl>
                                        <p:attrNameLst>
                                          <p:attrName>style.visibility</p:attrName>
                                        </p:attrNameLst>
                                      </p:cBhvr>
                                      <p:to>
                                        <p:strVal val="visible"/>
                                      </p:to>
                                    </p:set>
                                    <p:anim calcmode="lin" valueType="num">
                                      <p:cBhvr additive="base">
                                        <p:cTn id="13" dur="500" fill="hold"/>
                                        <p:tgtEl>
                                          <p:spTgt spid="5120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120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1204">
                                            <p:txEl>
                                              <p:pRg st="2" end="2"/>
                                            </p:txEl>
                                          </p:spTgt>
                                        </p:tgtEl>
                                        <p:attrNameLst>
                                          <p:attrName>style.visibility</p:attrName>
                                        </p:attrNameLst>
                                      </p:cBhvr>
                                      <p:to>
                                        <p:strVal val="visible"/>
                                      </p:to>
                                    </p:set>
                                    <p:anim calcmode="lin" valueType="num">
                                      <p:cBhvr additive="base">
                                        <p:cTn id="19" dur="500" fill="hold"/>
                                        <p:tgtEl>
                                          <p:spTgt spid="5120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120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1204">
                                            <p:txEl>
                                              <p:pRg st="3" end="3"/>
                                            </p:txEl>
                                          </p:spTgt>
                                        </p:tgtEl>
                                        <p:attrNameLst>
                                          <p:attrName>style.visibility</p:attrName>
                                        </p:attrNameLst>
                                      </p:cBhvr>
                                      <p:to>
                                        <p:strVal val="visible"/>
                                      </p:to>
                                    </p:set>
                                    <p:anim calcmode="lin" valueType="num">
                                      <p:cBhvr additive="base">
                                        <p:cTn id="25" dur="500" fill="hold"/>
                                        <p:tgtEl>
                                          <p:spTgt spid="5120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120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1204">
                                            <p:txEl>
                                              <p:pRg st="4" end="4"/>
                                            </p:txEl>
                                          </p:spTgt>
                                        </p:tgtEl>
                                        <p:attrNameLst>
                                          <p:attrName>style.visibility</p:attrName>
                                        </p:attrNameLst>
                                      </p:cBhvr>
                                      <p:to>
                                        <p:strVal val="visible"/>
                                      </p:to>
                                    </p:set>
                                    <p:anim calcmode="lin" valueType="num">
                                      <p:cBhvr additive="base">
                                        <p:cTn id="31" dur="500" fill="hold"/>
                                        <p:tgtEl>
                                          <p:spTgt spid="5120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120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CFD506F0-2934-BFCA-BADB-7413C5C84CF1}"/>
              </a:ext>
            </a:extLst>
          </p:cNvPr>
          <p:cNvSpPr>
            <a:spLocks noGrp="1" noChangeArrowheads="1"/>
          </p:cNvSpPr>
          <p:nvPr>
            <p:ph type="title"/>
          </p:nvPr>
        </p:nvSpPr>
        <p:spPr>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b="1"/>
              <a:t>דוגמא לבניית טיעון בניסוי זיהוי נעלמים</a:t>
            </a:r>
            <a:endParaRPr lang="en-US" altLang="en-US" b="1"/>
          </a:p>
        </p:txBody>
      </p:sp>
      <p:sp>
        <p:nvSpPr>
          <p:cNvPr id="52227" name="Rectangle 3">
            <a:extLst>
              <a:ext uri="{FF2B5EF4-FFF2-40B4-BE49-F238E27FC236}">
                <a16:creationId xmlns:a16="http://schemas.microsoft.com/office/drawing/2014/main" id="{2DBE96DB-6F55-0341-80E0-643913229CC7}"/>
              </a:ext>
            </a:extLst>
          </p:cNvPr>
          <p:cNvSpPr>
            <a:spLocks noChangeArrowheads="1"/>
          </p:cNvSpPr>
          <p:nvPr/>
        </p:nvSpPr>
        <p:spPr bwMode="auto">
          <a:xfrm>
            <a:off x="4583113" y="3981450"/>
            <a:ext cx="4114800" cy="2281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a:t>החומר </a:t>
            </a:r>
            <a:r>
              <a:rPr lang="en-US" altLang="en-US" sz="2400"/>
              <a:t>E</a:t>
            </a:r>
            <a:r>
              <a:rPr lang="he-IL" altLang="en-US" sz="2400"/>
              <a:t> הוא שעווה, </a:t>
            </a:r>
            <a:r>
              <a:rPr lang="he-IL" altLang="en-US" sz="2400">
                <a:solidFill>
                  <a:srgbClr val="CC0000"/>
                </a:solidFill>
              </a:rPr>
              <a:t>כי הוא לא נמס במים.</a:t>
            </a:r>
            <a:endParaRPr lang="en-US" altLang="en-US" sz="2400">
              <a:solidFill>
                <a:srgbClr val="CC0000"/>
              </a:solidFill>
            </a:endParaRPr>
          </a:p>
        </p:txBody>
      </p:sp>
      <p:sp>
        <p:nvSpPr>
          <p:cNvPr id="52228" name="Rectangle 4">
            <a:extLst>
              <a:ext uri="{FF2B5EF4-FFF2-40B4-BE49-F238E27FC236}">
                <a16:creationId xmlns:a16="http://schemas.microsoft.com/office/drawing/2014/main" id="{1CDBC824-2156-6F9E-F1DB-41AAD31309E9}"/>
              </a:ext>
            </a:extLst>
          </p:cNvPr>
          <p:cNvSpPr>
            <a:spLocks noChangeArrowheads="1"/>
          </p:cNvSpPr>
          <p:nvPr/>
        </p:nvSpPr>
        <p:spPr bwMode="auto">
          <a:xfrm>
            <a:off x="468313" y="3981450"/>
            <a:ext cx="4114800" cy="2281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a:t>החומר </a:t>
            </a:r>
            <a:r>
              <a:rPr lang="en-US" altLang="en-US" sz="2400"/>
              <a:t>E</a:t>
            </a:r>
            <a:r>
              <a:rPr lang="he-IL" altLang="en-US" sz="2400"/>
              <a:t> הוא שעווה, </a:t>
            </a:r>
            <a:r>
              <a:rPr lang="he-IL" altLang="en-US" sz="2400">
                <a:solidFill>
                  <a:srgbClr val="CC0000"/>
                </a:solidFill>
              </a:rPr>
              <a:t>כי הוא לא נמס במים, אך נמס בציקלוהקסאן,</a:t>
            </a:r>
            <a:r>
              <a:rPr lang="he-IL" altLang="en-US" sz="2400"/>
              <a:t> </a:t>
            </a:r>
            <a:r>
              <a:rPr lang="he-IL" altLang="en-US" sz="2400">
                <a:solidFill>
                  <a:srgbClr val="6600FF"/>
                </a:solidFill>
              </a:rPr>
              <a:t>מאחר והשעווה הינה חומר הידרופובי אשר יכול להשתלב בקשרי הו.ד.ו. של הממס ההידרופובי.</a:t>
            </a:r>
            <a:endParaRPr lang="en-US" altLang="en-US" sz="2400">
              <a:solidFill>
                <a:srgbClr val="6600FF"/>
              </a:solidFill>
            </a:endParaRPr>
          </a:p>
        </p:txBody>
      </p:sp>
      <p:sp>
        <p:nvSpPr>
          <p:cNvPr id="52229" name="Rectangle 5">
            <a:extLst>
              <a:ext uri="{FF2B5EF4-FFF2-40B4-BE49-F238E27FC236}">
                <a16:creationId xmlns:a16="http://schemas.microsoft.com/office/drawing/2014/main" id="{B50213C3-F666-B4C4-72A9-DE76C6E6BF12}"/>
              </a:ext>
            </a:extLst>
          </p:cNvPr>
          <p:cNvSpPr>
            <a:spLocks noChangeArrowheads="1"/>
          </p:cNvSpPr>
          <p:nvPr/>
        </p:nvSpPr>
        <p:spPr bwMode="auto">
          <a:xfrm>
            <a:off x="4583113" y="1700213"/>
            <a:ext cx="4114800" cy="2281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a:t>החומר </a:t>
            </a:r>
            <a:r>
              <a:rPr lang="en-US" altLang="en-US" sz="2400"/>
              <a:t>D</a:t>
            </a:r>
            <a:r>
              <a:rPr lang="he-IL" altLang="en-US" sz="2400"/>
              <a:t> הוא סוכר </a:t>
            </a:r>
            <a:r>
              <a:rPr lang="he-IL" altLang="en-US" sz="2400">
                <a:solidFill>
                  <a:srgbClr val="CC0000"/>
                </a:solidFill>
              </a:rPr>
              <a:t>כי הוא נמס במים</a:t>
            </a:r>
            <a:endParaRPr lang="en-US" altLang="en-US" sz="2400">
              <a:solidFill>
                <a:srgbClr val="CC0000"/>
              </a:solidFill>
            </a:endParaRPr>
          </a:p>
        </p:txBody>
      </p:sp>
      <p:sp>
        <p:nvSpPr>
          <p:cNvPr id="52230" name="Rectangle 6">
            <a:extLst>
              <a:ext uri="{FF2B5EF4-FFF2-40B4-BE49-F238E27FC236}">
                <a16:creationId xmlns:a16="http://schemas.microsoft.com/office/drawing/2014/main" id="{857A5709-ADB9-417F-E27C-9606F43103E2}"/>
              </a:ext>
            </a:extLst>
          </p:cNvPr>
          <p:cNvSpPr>
            <a:spLocks noChangeArrowheads="1"/>
          </p:cNvSpPr>
          <p:nvPr/>
        </p:nvSpPr>
        <p:spPr bwMode="auto">
          <a:xfrm>
            <a:off x="468313" y="1700213"/>
            <a:ext cx="4114800" cy="2281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rtl="1">
              <a:spcBef>
                <a:spcPct val="20000"/>
              </a:spcBef>
              <a:buChar char="•"/>
              <a:defRPr sz="2800">
                <a:solidFill>
                  <a:schemeClr val="tx1"/>
                </a:solidFill>
                <a:latin typeface="Arial" panose="020B0604020202020204" pitchFamily="34" charset="0"/>
                <a:cs typeface="Arial" panose="020B0604020202020204" pitchFamily="34" charset="0"/>
              </a:defRPr>
            </a:lvl1pPr>
            <a:lvl2pPr algn="r" rtl="1">
              <a:spcBef>
                <a:spcPct val="20000"/>
              </a:spcBef>
              <a:buChar char="–"/>
              <a:defRPr sz="2400">
                <a:solidFill>
                  <a:schemeClr val="tx1"/>
                </a:solidFill>
                <a:latin typeface="Arial" panose="020B0604020202020204" pitchFamily="34" charset="0"/>
                <a:cs typeface="Arial" panose="020B0604020202020204" pitchFamily="34" charset="0"/>
              </a:defRPr>
            </a:lvl2pPr>
            <a:lvl3pPr algn="r" rtl="1">
              <a:spcBef>
                <a:spcPct val="20000"/>
              </a:spcBef>
              <a:buChar char="•"/>
              <a:defRPr sz="2000">
                <a:solidFill>
                  <a:schemeClr val="tx1"/>
                </a:solidFill>
                <a:latin typeface="Arial" panose="020B0604020202020204" pitchFamily="34" charset="0"/>
                <a:cs typeface="Arial" panose="020B0604020202020204" pitchFamily="34" charset="0"/>
              </a:defRPr>
            </a:lvl3pPr>
            <a:lvl4pPr algn="r" rtl="1">
              <a:spcBef>
                <a:spcPct val="20000"/>
              </a:spcBef>
              <a:buChar char="–"/>
              <a:defRPr>
                <a:solidFill>
                  <a:schemeClr val="tx1"/>
                </a:solidFill>
                <a:latin typeface="Arial" panose="020B0604020202020204" pitchFamily="34" charset="0"/>
                <a:cs typeface="Arial" panose="020B0604020202020204" pitchFamily="34" charset="0"/>
              </a:defRPr>
            </a:lvl4pPr>
            <a:lvl5pPr algn="r" rtl="1">
              <a:spcBef>
                <a:spcPct val="20000"/>
              </a:spcBef>
              <a:buChar char="»"/>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FontTx/>
              <a:buNone/>
            </a:pPr>
            <a:r>
              <a:rPr lang="he-IL" altLang="en-US" sz="2400"/>
              <a:t>החומר </a:t>
            </a:r>
            <a:r>
              <a:rPr lang="en-US" altLang="en-US" sz="2400"/>
              <a:t>D</a:t>
            </a:r>
            <a:r>
              <a:rPr lang="he-IL" altLang="en-US" sz="2400"/>
              <a:t> הוא סוכר </a:t>
            </a:r>
            <a:r>
              <a:rPr lang="he-IL" altLang="en-US" sz="2400">
                <a:solidFill>
                  <a:srgbClr val="CC0000"/>
                </a:solidFill>
              </a:rPr>
              <a:t>כי הוא נמס במים ותמיסתו המימית לא מוליכה זרם חשמלי,</a:t>
            </a:r>
            <a:r>
              <a:rPr lang="he-IL" altLang="en-US" sz="2400"/>
              <a:t> </a:t>
            </a:r>
            <a:r>
              <a:rPr lang="he-IL" altLang="en-US" sz="2400">
                <a:solidFill>
                  <a:srgbClr val="6600FF"/>
                </a:solidFill>
              </a:rPr>
              <a:t>מאחר והסוכר יכול להשתלב עם קשרי המימן של המים, ובתמיסה לא נוצרים יונים לכן התמיסה לא מוליכה.</a:t>
            </a:r>
            <a:endParaRPr lang="en-US" altLang="en-US" sz="2400">
              <a:solidFill>
                <a:srgbClr val="6600FF"/>
              </a:solidFill>
            </a:endParaRPr>
          </a:p>
        </p:txBody>
      </p:sp>
      <p:sp>
        <p:nvSpPr>
          <p:cNvPr id="52231" name="Line 7">
            <a:extLst>
              <a:ext uri="{FF2B5EF4-FFF2-40B4-BE49-F238E27FC236}">
                <a16:creationId xmlns:a16="http://schemas.microsoft.com/office/drawing/2014/main" id="{7D7E8C7A-4935-5614-83D3-0233E2C1F1B3}"/>
              </a:ext>
              <a:ext uri="{C183D7F6-B498-43B3-948B-1728B52AA6E4}">
                <adec:decorative xmlns:adec="http://schemas.microsoft.com/office/drawing/2017/decorative" val="1"/>
              </a:ext>
            </a:extLst>
          </p:cNvPr>
          <p:cNvSpPr>
            <a:spLocks noChangeShapeType="1"/>
          </p:cNvSpPr>
          <p:nvPr/>
        </p:nvSpPr>
        <p:spPr bwMode="auto">
          <a:xfrm>
            <a:off x="468313" y="1700213"/>
            <a:ext cx="8229600"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2" name="Line 8">
            <a:extLst>
              <a:ext uri="{FF2B5EF4-FFF2-40B4-BE49-F238E27FC236}">
                <a16:creationId xmlns:a16="http://schemas.microsoft.com/office/drawing/2014/main" id="{CB038777-20F1-94AC-A420-99C6BF5007A6}"/>
              </a:ext>
              <a:ext uri="{C183D7F6-B498-43B3-948B-1728B52AA6E4}">
                <adec:decorative xmlns:adec="http://schemas.microsoft.com/office/drawing/2017/decorative" val="1"/>
              </a:ext>
            </a:extLst>
          </p:cNvPr>
          <p:cNvSpPr>
            <a:spLocks noChangeShapeType="1"/>
          </p:cNvSpPr>
          <p:nvPr/>
        </p:nvSpPr>
        <p:spPr bwMode="auto">
          <a:xfrm>
            <a:off x="468313" y="3981450"/>
            <a:ext cx="8229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3" name="Line 9">
            <a:extLst>
              <a:ext uri="{FF2B5EF4-FFF2-40B4-BE49-F238E27FC236}">
                <a16:creationId xmlns:a16="http://schemas.microsoft.com/office/drawing/2014/main" id="{6667CBF2-CEFB-8341-A569-44DC5B355498}"/>
              </a:ext>
              <a:ext uri="{C183D7F6-B498-43B3-948B-1728B52AA6E4}">
                <adec:decorative xmlns:adec="http://schemas.microsoft.com/office/drawing/2017/decorative" val="1"/>
              </a:ext>
            </a:extLst>
          </p:cNvPr>
          <p:cNvSpPr>
            <a:spLocks noChangeShapeType="1"/>
          </p:cNvSpPr>
          <p:nvPr/>
        </p:nvSpPr>
        <p:spPr bwMode="auto">
          <a:xfrm>
            <a:off x="468313" y="6262688"/>
            <a:ext cx="8229600"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4" name="Line 10">
            <a:extLst>
              <a:ext uri="{FF2B5EF4-FFF2-40B4-BE49-F238E27FC236}">
                <a16:creationId xmlns:a16="http://schemas.microsoft.com/office/drawing/2014/main" id="{45850CFC-18D8-58D6-0193-B39B13AFAC87}"/>
              </a:ext>
              <a:ext uri="{C183D7F6-B498-43B3-948B-1728B52AA6E4}">
                <adec:decorative xmlns:adec="http://schemas.microsoft.com/office/drawing/2017/decorative" val="1"/>
              </a:ext>
            </a:extLst>
          </p:cNvPr>
          <p:cNvSpPr>
            <a:spLocks noChangeShapeType="1"/>
          </p:cNvSpPr>
          <p:nvPr/>
        </p:nvSpPr>
        <p:spPr bwMode="auto">
          <a:xfrm>
            <a:off x="468313" y="1700213"/>
            <a:ext cx="0" cy="4562475"/>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5" name="Line 11">
            <a:extLst>
              <a:ext uri="{FF2B5EF4-FFF2-40B4-BE49-F238E27FC236}">
                <a16:creationId xmlns:a16="http://schemas.microsoft.com/office/drawing/2014/main" id="{247A73A7-19EE-ADF9-3986-58D5F72DDBD1}"/>
              </a:ext>
              <a:ext uri="{C183D7F6-B498-43B3-948B-1728B52AA6E4}">
                <adec:decorative xmlns:adec="http://schemas.microsoft.com/office/drawing/2017/decorative" val="1"/>
              </a:ext>
            </a:extLst>
          </p:cNvPr>
          <p:cNvSpPr>
            <a:spLocks noChangeShapeType="1"/>
          </p:cNvSpPr>
          <p:nvPr/>
        </p:nvSpPr>
        <p:spPr bwMode="auto">
          <a:xfrm>
            <a:off x="4583113" y="1700213"/>
            <a:ext cx="0" cy="456247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6" name="Line 12">
            <a:extLst>
              <a:ext uri="{FF2B5EF4-FFF2-40B4-BE49-F238E27FC236}">
                <a16:creationId xmlns:a16="http://schemas.microsoft.com/office/drawing/2014/main" id="{174E048A-3243-D88A-4E22-8A10ACC77420}"/>
              </a:ext>
              <a:ext uri="{C183D7F6-B498-43B3-948B-1728B52AA6E4}">
                <adec:decorative xmlns:adec="http://schemas.microsoft.com/office/drawing/2017/decorative" val="1"/>
              </a:ext>
            </a:extLst>
          </p:cNvPr>
          <p:cNvSpPr>
            <a:spLocks noChangeShapeType="1"/>
          </p:cNvSpPr>
          <p:nvPr/>
        </p:nvSpPr>
        <p:spPr bwMode="auto">
          <a:xfrm>
            <a:off x="8697913" y="1700213"/>
            <a:ext cx="0" cy="4562475"/>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7" name="Text Box 13">
            <a:extLst>
              <a:ext uri="{FF2B5EF4-FFF2-40B4-BE49-F238E27FC236}">
                <a16:creationId xmlns:a16="http://schemas.microsoft.com/office/drawing/2014/main" id="{33983A72-3A4E-8884-1688-1958721380E0}"/>
              </a:ext>
            </a:extLst>
          </p:cNvPr>
          <p:cNvSpPr txBox="1">
            <a:spLocks noChangeArrowheads="1"/>
          </p:cNvSpPr>
          <p:nvPr/>
        </p:nvSpPr>
        <p:spPr bwMode="auto">
          <a:xfrm>
            <a:off x="4787900" y="1196975"/>
            <a:ext cx="3313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sz="2400" b="1">
                <a:solidFill>
                  <a:srgbClr val="000099"/>
                </a:solidFill>
              </a:rPr>
              <a:t>מה יותר משכנע (מדעי)?</a:t>
            </a:r>
            <a:endParaRPr lang="en-US" altLang="en-US" sz="2400" b="1">
              <a:solidFill>
                <a:srgbClr val="00009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3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8" grpId="0"/>
      <p:bldP spid="522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1B95FDA-909C-40AE-8D75-2415FF2CC659}"/>
              </a:ext>
            </a:extLst>
          </p:cNvPr>
          <p:cNvSpPr>
            <a:spLocks noGrp="1" noChangeArrowheads="1"/>
          </p:cNvSpPr>
          <p:nvPr>
            <p:ph type="title"/>
          </p:nvPr>
        </p:nvSpPr>
        <p:spPr>
          <a:xfrm>
            <a:off x="468313" y="0"/>
            <a:ext cx="8229600" cy="868363"/>
          </a:xfrm>
          <a:noFill/>
          <a:ln/>
          <a:effectLst>
            <a:outerShdw dist="35921" dir="2700000" algn="ctr" rotWithShape="0">
              <a:schemeClr val="folHlink">
                <a:alpha val="50000"/>
              </a:schemeClr>
            </a:outerShdw>
          </a:effectLst>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he-IL" altLang="en-US" sz="4000" b="1"/>
              <a:t>מרכיבי הטיעון</a:t>
            </a:r>
            <a:endParaRPr lang="en-US" altLang="en-US" sz="4000" b="1"/>
          </a:p>
        </p:txBody>
      </p:sp>
      <p:sp>
        <p:nvSpPr>
          <p:cNvPr id="5123" name="AutoShape 3">
            <a:extLst>
              <a:ext uri="{FF2B5EF4-FFF2-40B4-BE49-F238E27FC236}">
                <a16:creationId xmlns:a16="http://schemas.microsoft.com/office/drawing/2014/main" id="{DC9006E8-3082-83AF-0F47-92E2EA6E1C25}"/>
              </a:ext>
            </a:extLst>
          </p:cNvPr>
          <p:cNvSpPr>
            <a:spLocks noChangeArrowheads="1"/>
          </p:cNvSpPr>
          <p:nvPr/>
        </p:nvSpPr>
        <p:spPr bwMode="auto">
          <a:xfrm>
            <a:off x="6105525" y="3262313"/>
            <a:ext cx="1851025" cy="452437"/>
          </a:xfrm>
          <a:prstGeom prst="flowChartAlternateProcess">
            <a:avLst/>
          </a:prstGeom>
          <a:solidFill>
            <a:schemeClr val="accent1"/>
          </a:solidFill>
          <a:ln w="28575">
            <a:solidFill>
              <a:schemeClr val="tx1"/>
            </a:solidFill>
            <a:miter lim="800000"/>
            <a:headEnd/>
            <a:tailEnd/>
          </a:ln>
        </p:spPr>
        <p:txBody>
          <a:bodyPr/>
          <a:lstStyle/>
          <a:p>
            <a:pPr algn="ctr" rtl="1"/>
            <a:r>
              <a:rPr lang="he-IL" altLang="en-US" sz="2400" b="1">
                <a:latin typeface="Times New Roman" panose="02020603050405020304" pitchFamily="18" charset="0"/>
                <a:cs typeface="Narkisim" panose="020E0502050101010101" pitchFamily="34" charset="-79"/>
              </a:rPr>
              <a:t>טענה</a:t>
            </a:r>
            <a:r>
              <a:rPr lang="he-IL" altLang="en-US" sz="2400" b="1">
                <a:solidFill>
                  <a:srgbClr val="FF9900"/>
                </a:solidFill>
                <a:latin typeface="Times New Roman" panose="02020603050405020304" pitchFamily="18" charset="0"/>
                <a:cs typeface="Narkisim" panose="020E0502050101010101" pitchFamily="34" charset="-79"/>
              </a:rPr>
              <a:t> </a:t>
            </a:r>
            <a:endParaRPr lang="en-US" altLang="en-US" sz="2400">
              <a:solidFill>
                <a:srgbClr val="FF9900"/>
              </a:solidFill>
              <a:cs typeface="Narkisim" panose="020E0502050101010101" pitchFamily="34" charset="-79"/>
            </a:endParaRPr>
          </a:p>
        </p:txBody>
      </p:sp>
      <p:grpSp>
        <p:nvGrpSpPr>
          <p:cNvPr id="5124" name="Group 4">
            <a:extLst>
              <a:ext uri="{FF2B5EF4-FFF2-40B4-BE49-F238E27FC236}">
                <a16:creationId xmlns:a16="http://schemas.microsoft.com/office/drawing/2014/main" id="{828FE3AC-6AB8-254A-6CDF-9AE66E71751E}"/>
              </a:ext>
              <a:ext uri="{C183D7F6-B498-43B3-948B-1728B52AA6E4}">
                <adec:decorative xmlns:adec="http://schemas.microsoft.com/office/drawing/2017/decorative" val="1"/>
              </a:ext>
            </a:extLst>
          </p:cNvPr>
          <p:cNvGrpSpPr>
            <a:grpSpLocks/>
          </p:cNvGrpSpPr>
          <p:nvPr/>
        </p:nvGrpSpPr>
        <p:grpSpPr bwMode="auto">
          <a:xfrm>
            <a:off x="1476375" y="3284538"/>
            <a:ext cx="4643438" cy="452437"/>
            <a:chOff x="930" y="2055"/>
            <a:chExt cx="2925" cy="285"/>
          </a:xfrm>
        </p:grpSpPr>
        <p:sp>
          <p:nvSpPr>
            <p:cNvPr id="5125" name="AutoShape 5">
              <a:extLst>
                <a:ext uri="{FF2B5EF4-FFF2-40B4-BE49-F238E27FC236}">
                  <a16:creationId xmlns:a16="http://schemas.microsoft.com/office/drawing/2014/main" id="{E1C16122-73D5-67CE-6A2D-1FB41BA4785F}"/>
                </a:ext>
              </a:extLst>
            </p:cNvPr>
            <p:cNvSpPr>
              <a:spLocks noChangeArrowheads="1"/>
            </p:cNvSpPr>
            <p:nvPr/>
          </p:nvSpPr>
          <p:spPr bwMode="auto">
            <a:xfrm>
              <a:off x="930" y="2055"/>
              <a:ext cx="1496" cy="285"/>
            </a:xfrm>
            <a:prstGeom prst="flowChartAlternateProcess">
              <a:avLst/>
            </a:prstGeom>
            <a:solidFill>
              <a:schemeClr val="accent1"/>
            </a:solidFill>
            <a:ln w="28575">
              <a:solidFill>
                <a:schemeClr val="tx1"/>
              </a:solidFill>
              <a:miter lim="800000"/>
              <a:headEnd/>
              <a:tailEnd/>
            </a:ln>
          </p:spPr>
          <p:txBody>
            <a:bodyPr/>
            <a:lstStyle/>
            <a:p>
              <a:pPr algn="ctr" rtl="1"/>
              <a:r>
                <a:rPr lang="he-IL" altLang="en-US" sz="2400" b="1">
                  <a:latin typeface="Times New Roman" panose="02020603050405020304" pitchFamily="18" charset="0"/>
                  <a:cs typeface="Narkisim" panose="020E0502050101010101" pitchFamily="34" charset="-79"/>
                </a:rPr>
                <a:t>עדויות, ממצאים</a:t>
              </a:r>
              <a:endParaRPr lang="en-US" altLang="en-US" sz="2400">
                <a:cs typeface="Narkisim" panose="020E0502050101010101" pitchFamily="34" charset="-79"/>
              </a:endParaRPr>
            </a:p>
          </p:txBody>
        </p:sp>
        <p:sp>
          <p:nvSpPr>
            <p:cNvPr id="5126" name="Line 6">
              <a:extLst>
                <a:ext uri="{FF2B5EF4-FFF2-40B4-BE49-F238E27FC236}">
                  <a16:creationId xmlns:a16="http://schemas.microsoft.com/office/drawing/2014/main" id="{40140EDB-8B83-3311-BCD0-0AD2255FC99D}"/>
                </a:ext>
              </a:extLst>
            </p:cNvPr>
            <p:cNvSpPr>
              <a:spLocks noChangeShapeType="1"/>
            </p:cNvSpPr>
            <p:nvPr/>
          </p:nvSpPr>
          <p:spPr bwMode="auto">
            <a:xfrm flipV="1">
              <a:off x="2426" y="2213"/>
              <a:ext cx="1429" cy="7"/>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127" name="Group 7">
            <a:extLst>
              <a:ext uri="{FF2B5EF4-FFF2-40B4-BE49-F238E27FC236}">
                <a16:creationId xmlns:a16="http://schemas.microsoft.com/office/drawing/2014/main" id="{8538E5BF-F4B2-2AC8-C418-3A8194FA6D75}"/>
              </a:ext>
              <a:ext uri="{C183D7F6-B498-43B3-948B-1728B52AA6E4}">
                <adec:decorative xmlns:adec="http://schemas.microsoft.com/office/drawing/2017/decorative" val="1"/>
              </a:ext>
            </a:extLst>
          </p:cNvPr>
          <p:cNvGrpSpPr>
            <a:grpSpLocks/>
          </p:cNvGrpSpPr>
          <p:nvPr/>
        </p:nvGrpSpPr>
        <p:grpSpPr bwMode="auto">
          <a:xfrm>
            <a:off x="1331913" y="2060575"/>
            <a:ext cx="7108825" cy="3484563"/>
            <a:chOff x="839" y="1280"/>
            <a:chExt cx="4478" cy="2195"/>
          </a:xfrm>
        </p:grpSpPr>
        <p:sp>
          <p:nvSpPr>
            <p:cNvPr id="5128" name="Text Box 8">
              <a:extLst>
                <a:ext uri="{FF2B5EF4-FFF2-40B4-BE49-F238E27FC236}">
                  <a16:creationId xmlns:a16="http://schemas.microsoft.com/office/drawing/2014/main" id="{7B163D49-22F9-3511-49A0-70326918E278}"/>
                </a:ext>
              </a:extLst>
            </p:cNvPr>
            <p:cNvSpPr txBox="1">
              <a:spLocks noChangeArrowheads="1"/>
            </p:cNvSpPr>
            <p:nvPr/>
          </p:nvSpPr>
          <p:spPr bwMode="auto">
            <a:xfrm>
              <a:off x="2035" y="1280"/>
              <a:ext cx="1904"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rtl="1"/>
              <a:r>
                <a:rPr lang="he-IL" altLang="en-US" sz="2400" b="1">
                  <a:solidFill>
                    <a:srgbClr val="CC0000"/>
                  </a:solidFill>
                  <a:latin typeface="Times New Roman" panose="02020603050405020304" pitchFamily="18" charset="0"/>
                  <a:cs typeface="Narkisim" panose="020E0502050101010101" pitchFamily="34" charset="-79"/>
                </a:rPr>
                <a:t>טיעון</a:t>
              </a:r>
              <a:r>
                <a:rPr lang="he-IL" altLang="en-US" sz="2400" b="1">
                  <a:latin typeface="Times New Roman" panose="02020603050405020304" pitchFamily="18" charset="0"/>
                  <a:cs typeface="Narkisim" panose="020E0502050101010101" pitchFamily="34" charset="-79"/>
                </a:rPr>
                <a:t> </a:t>
              </a:r>
              <a:r>
                <a:rPr lang="he-IL" altLang="en-US" sz="2400" b="1">
                  <a:latin typeface="Times New Roman" panose="02020603050405020304" pitchFamily="18" charset="0"/>
                </a:rPr>
                <a:t>- </a:t>
              </a:r>
              <a:r>
                <a:rPr lang="en-US" altLang="en-US" sz="2400" b="1">
                  <a:solidFill>
                    <a:srgbClr val="CC0000"/>
                  </a:solidFill>
                  <a:latin typeface="Times New Roman" panose="02020603050405020304" pitchFamily="18" charset="0"/>
                </a:rPr>
                <a:t>argument</a:t>
              </a:r>
              <a:endParaRPr lang="en-US" altLang="en-US">
                <a:solidFill>
                  <a:srgbClr val="CC0000"/>
                </a:solidFill>
              </a:endParaRPr>
            </a:p>
          </p:txBody>
        </p:sp>
        <p:sp>
          <p:nvSpPr>
            <p:cNvPr id="5129" name="AutoShape 9">
              <a:extLst>
                <a:ext uri="{FF2B5EF4-FFF2-40B4-BE49-F238E27FC236}">
                  <a16:creationId xmlns:a16="http://schemas.microsoft.com/office/drawing/2014/main" id="{E87A0480-0A4B-1CA3-7592-72DB428FED20}"/>
                </a:ext>
              </a:extLst>
            </p:cNvPr>
            <p:cNvSpPr>
              <a:spLocks noChangeArrowheads="1"/>
            </p:cNvSpPr>
            <p:nvPr/>
          </p:nvSpPr>
          <p:spPr bwMode="auto">
            <a:xfrm>
              <a:off x="839" y="1643"/>
              <a:ext cx="4478" cy="1832"/>
            </a:xfrm>
            <a:prstGeom prst="roundRect">
              <a:avLst>
                <a:gd name="adj" fmla="val 16667"/>
              </a:avLst>
            </a:prstGeom>
            <a:noFill/>
            <a:ln w="28575">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5130" name="Group 10">
            <a:extLst>
              <a:ext uri="{FF2B5EF4-FFF2-40B4-BE49-F238E27FC236}">
                <a16:creationId xmlns:a16="http://schemas.microsoft.com/office/drawing/2014/main" id="{851AD5D4-31A6-DB25-6742-4C30C3269088}"/>
              </a:ext>
              <a:ext uri="{C183D7F6-B498-43B3-948B-1728B52AA6E4}">
                <adec:decorative xmlns:adec="http://schemas.microsoft.com/office/drawing/2017/decorative" val="1"/>
              </a:ext>
            </a:extLst>
          </p:cNvPr>
          <p:cNvGrpSpPr>
            <a:grpSpLocks/>
          </p:cNvGrpSpPr>
          <p:nvPr/>
        </p:nvGrpSpPr>
        <p:grpSpPr bwMode="auto">
          <a:xfrm>
            <a:off x="2306637" y="2389188"/>
            <a:ext cx="5159375" cy="3022600"/>
            <a:chOff x="1476" y="1487"/>
            <a:chExt cx="3250" cy="1904"/>
          </a:xfrm>
        </p:grpSpPr>
        <p:sp>
          <p:nvSpPr>
            <p:cNvPr id="5131" name="AutoShape 11">
              <a:extLst>
                <a:ext uri="{FF2B5EF4-FFF2-40B4-BE49-F238E27FC236}">
                  <a16:creationId xmlns:a16="http://schemas.microsoft.com/office/drawing/2014/main" id="{AC20D801-82DC-8B34-7542-E696A818825A}"/>
                </a:ext>
              </a:extLst>
            </p:cNvPr>
            <p:cNvSpPr>
              <a:spLocks noChangeArrowheads="1"/>
            </p:cNvSpPr>
            <p:nvPr/>
          </p:nvSpPr>
          <p:spPr bwMode="auto">
            <a:xfrm flipV="1">
              <a:off x="1476" y="1487"/>
              <a:ext cx="3250" cy="18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solidFill>
              <a:schemeClr val="accent1"/>
            </a:solidFill>
            <a:ln w="28575">
              <a:solidFill>
                <a:schemeClr val="tx1"/>
              </a:solidFill>
              <a:miter lim="800000"/>
              <a:headEnd/>
              <a:tailEnd/>
            </a:ln>
          </p:spPr>
          <p:txBody>
            <a:bodyPr/>
            <a:lstStyle/>
            <a:p>
              <a:endParaRPr lang="en-US"/>
            </a:p>
          </p:txBody>
        </p:sp>
        <p:sp>
          <p:nvSpPr>
            <p:cNvPr id="5132" name="Text Box 12">
              <a:extLst>
                <a:ext uri="{FF2B5EF4-FFF2-40B4-BE49-F238E27FC236}">
                  <a16:creationId xmlns:a16="http://schemas.microsoft.com/office/drawing/2014/main" id="{832AC0FA-7250-43F1-DAA8-32462D9F483E}"/>
                </a:ext>
              </a:extLst>
            </p:cNvPr>
            <p:cNvSpPr txBox="1">
              <a:spLocks noChangeArrowheads="1"/>
            </p:cNvSpPr>
            <p:nvPr/>
          </p:nvSpPr>
          <p:spPr bwMode="auto">
            <a:xfrm>
              <a:off x="2022" y="2822"/>
              <a:ext cx="1930" cy="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rtl="1"/>
              <a:r>
                <a:rPr lang="he-IL" altLang="en-US" sz="2400" b="1">
                  <a:latin typeface="Times New Roman" panose="02020603050405020304" pitchFamily="18" charset="0"/>
                  <a:cs typeface="Narkisim" panose="020E0502050101010101" pitchFamily="34" charset="-79"/>
                </a:rPr>
                <a:t>הסבר מדעי</a:t>
              </a:r>
            </a:p>
            <a:p>
              <a:pPr algn="r" rtl="1"/>
              <a:endParaRPr lang="en-US" altLang="en-US">
                <a:solidFill>
                  <a:srgbClr val="A50021"/>
                </a:solidFill>
                <a:cs typeface="Narkisim" panose="020E0502050101010101" pitchFamily="34" charset="-79"/>
              </a:endParaRPr>
            </a:p>
          </p:txBody>
        </p:sp>
        <p:sp>
          <p:nvSpPr>
            <p:cNvPr id="5133" name="Line 13">
              <a:extLst>
                <a:ext uri="{FF2B5EF4-FFF2-40B4-BE49-F238E27FC236}">
                  <a16:creationId xmlns:a16="http://schemas.microsoft.com/office/drawing/2014/main" id="{88D6C550-133F-5121-0E11-AC423F3720BE}"/>
                </a:ext>
              </a:extLst>
            </p:cNvPr>
            <p:cNvSpPr>
              <a:spLocks noChangeShapeType="1"/>
            </p:cNvSpPr>
            <p:nvPr/>
          </p:nvSpPr>
          <p:spPr bwMode="auto">
            <a:xfrm>
              <a:off x="3107" y="2216"/>
              <a:ext cx="0" cy="624"/>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34" name="AutoShape 14">
            <a:extLst>
              <a:ext uri="{FF2B5EF4-FFF2-40B4-BE49-F238E27FC236}">
                <a16:creationId xmlns:a16="http://schemas.microsoft.com/office/drawing/2014/main" id="{70E5AA58-E210-D8F8-D785-6352C9B7F1B7}"/>
              </a:ext>
            </a:extLst>
          </p:cNvPr>
          <p:cNvSpPr>
            <a:spLocks noChangeArrowheads="1"/>
          </p:cNvSpPr>
          <p:nvPr/>
        </p:nvSpPr>
        <p:spPr bwMode="auto">
          <a:xfrm>
            <a:off x="5435600" y="1125538"/>
            <a:ext cx="3457575" cy="1006475"/>
          </a:xfrm>
          <a:prstGeom prst="wedgeRoundRectCallout">
            <a:avLst>
              <a:gd name="adj1" fmla="val -18778"/>
              <a:gd name="adj2" fmla="val 175394"/>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rtl="1"/>
            <a:r>
              <a:rPr kumimoji="1" lang="he-IL" altLang="en-US" sz="2000" b="1">
                <a:solidFill>
                  <a:srgbClr val="0000FF"/>
                </a:solidFill>
              </a:rPr>
              <a:t>עמדה, דעה, החלטה, השערה, מסקנה, או פתרון מסויים לבעיה.</a:t>
            </a:r>
            <a:endParaRPr kumimoji="1" lang="en-US" altLang="en-US" sz="2000" b="1">
              <a:solidFill>
                <a:srgbClr val="0000FF"/>
              </a:solidFill>
            </a:endParaRPr>
          </a:p>
        </p:txBody>
      </p:sp>
      <p:sp>
        <p:nvSpPr>
          <p:cNvPr id="5135" name="AutoShape 15">
            <a:extLst>
              <a:ext uri="{FF2B5EF4-FFF2-40B4-BE49-F238E27FC236}">
                <a16:creationId xmlns:a16="http://schemas.microsoft.com/office/drawing/2014/main" id="{E82FF190-97A5-F057-7E21-810BDF745AA3}"/>
              </a:ext>
            </a:extLst>
          </p:cNvPr>
          <p:cNvSpPr>
            <a:spLocks noChangeArrowheads="1"/>
          </p:cNvSpPr>
          <p:nvPr/>
        </p:nvSpPr>
        <p:spPr bwMode="auto">
          <a:xfrm>
            <a:off x="0" y="1412875"/>
            <a:ext cx="3635375" cy="1008063"/>
          </a:xfrm>
          <a:prstGeom prst="wedgeRoundRectCallout">
            <a:avLst>
              <a:gd name="adj1" fmla="val 26551"/>
              <a:gd name="adj2" fmla="val 146852"/>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rtl="1"/>
            <a:r>
              <a:rPr kumimoji="1" lang="he-IL" altLang="en-US" sz="2000" b="1">
                <a:solidFill>
                  <a:srgbClr val="0000FF"/>
                </a:solidFill>
              </a:rPr>
              <a:t>תוצאות ניסוי, תוצאות חישובים, עובדות או פריטי מידע</a:t>
            </a:r>
            <a:endParaRPr kumimoji="1" lang="en-US" altLang="en-US" sz="2000" b="1">
              <a:solidFill>
                <a:srgbClr val="0000FF"/>
              </a:solidFill>
            </a:endParaRPr>
          </a:p>
        </p:txBody>
      </p:sp>
      <p:sp>
        <p:nvSpPr>
          <p:cNvPr id="5136" name="AutoShape 16">
            <a:extLst>
              <a:ext uri="{FF2B5EF4-FFF2-40B4-BE49-F238E27FC236}">
                <a16:creationId xmlns:a16="http://schemas.microsoft.com/office/drawing/2014/main" id="{7D92E082-B063-7B5A-2040-A2CFB57FB2B3}"/>
              </a:ext>
            </a:extLst>
          </p:cNvPr>
          <p:cNvSpPr>
            <a:spLocks noChangeArrowheads="1"/>
          </p:cNvSpPr>
          <p:nvPr/>
        </p:nvSpPr>
        <p:spPr bwMode="auto">
          <a:xfrm>
            <a:off x="3995738" y="5661025"/>
            <a:ext cx="3097212" cy="1035050"/>
          </a:xfrm>
          <a:prstGeom prst="wedgeRoundRectCallout">
            <a:avLst>
              <a:gd name="adj1" fmla="val -40468"/>
              <a:gd name="adj2" fmla="val -123620"/>
              <a:gd name="adj3" fmla="val 16667"/>
            </a:avLst>
          </a:prstGeom>
          <a:noFill/>
          <a:ln w="19050">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rtl="1"/>
            <a:r>
              <a:rPr kumimoji="1" lang="he-IL" altLang="en-US" sz="2000" b="1">
                <a:solidFill>
                  <a:srgbClr val="0000FF"/>
                </a:solidFill>
              </a:rPr>
              <a:t>ההסבר המדעי המקשר בין העדויות והטענה ומבהיר מדוע הטענה הגיונית </a:t>
            </a:r>
            <a:endParaRPr kumimoji="1" lang="en-US" altLang="en-US" sz="2000" b="1">
              <a:solidFill>
                <a:srgbClr val="0000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animEffect transition="in" filter="wipe(left)">
                                      <p:cBhvr>
                                        <p:cTn id="11" dur="500"/>
                                        <p:tgtEl>
                                          <p:spTgt spid="512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nodeType="clickEffect">
                                  <p:stCondLst>
                                    <p:cond delay="0"/>
                                  </p:stCondLst>
                                  <p:childTnLst>
                                    <p:set>
                                      <p:cBhvr>
                                        <p:cTn id="15" dur="1" fill="hold">
                                          <p:stCondLst>
                                            <p:cond delay="0"/>
                                          </p:stCondLst>
                                        </p:cTn>
                                        <p:tgtEl>
                                          <p:spTgt spid="5130"/>
                                        </p:tgtEl>
                                        <p:attrNameLst>
                                          <p:attrName>style.visibility</p:attrName>
                                        </p:attrNameLst>
                                      </p:cBhvr>
                                      <p:to>
                                        <p:strVal val="visible"/>
                                      </p:to>
                                    </p:set>
                                    <p:animEffect transition="in" filter="wipe(up)">
                                      <p:cBhvr>
                                        <p:cTn id="16" dur="500"/>
                                        <p:tgtEl>
                                          <p:spTgt spid="513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5127"/>
                                        </p:tgtEl>
                                        <p:attrNameLst>
                                          <p:attrName>style.visibility</p:attrName>
                                        </p:attrNameLst>
                                      </p:cBhvr>
                                      <p:to>
                                        <p:strVal val="visible"/>
                                      </p:to>
                                    </p:set>
                                    <p:animEffect transition="in" filter="dissolve">
                                      <p:cBhvr>
                                        <p:cTn id="21" dur="500"/>
                                        <p:tgtEl>
                                          <p:spTgt spid="512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xit" presetSubtype="16" fill="hold" nodeType="clickEffect">
                                  <p:stCondLst>
                                    <p:cond delay="0"/>
                                  </p:stCondLst>
                                  <p:childTnLst>
                                    <p:animEffect transition="out" filter="diamond(in)">
                                      <p:cBhvr>
                                        <p:cTn id="25" dur="2000"/>
                                        <p:tgtEl>
                                          <p:spTgt spid="5127"/>
                                        </p:tgtEl>
                                      </p:cBhvr>
                                    </p:animEffect>
                                    <p:set>
                                      <p:cBhvr>
                                        <p:cTn id="26" dur="1" fill="hold">
                                          <p:stCondLst>
                                            <p:cond delay="1999"/>
                                          </p:stCondLst>
                                        </p:cTn>
                                        <p:tgtEl>
                                          <p:spTgt spid="512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5134"/>
                                        </p:tgtEl>
                                        <p:attrNameLst>
                                          <p:attrName>style.visibility</p:attrName>
                                        </p:attrNameLst>
                                      </p:cBhvr>
                                      <p:to>
                                        <p:strVal val="visible"/>
                                      </p:to>
                                    </p:set>
                                    <p:animEffect transition="in" filter="dissolve">
                                      <p:cBhvr>
                                        <p:cTn id="31" dur="500"/>
                                        <p:tgtEl>
                                          <p:spTgt spid="513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5135"/>
                                        </p:tgtEl>
                                        <p:attrNameLst>
                                          <p:attrName>style.visibility</p:attrName>
                                        </p:attrNameLst>
                                      </p:cBhvr>
                                      <p:to>
                                        <p:strVal val="visible"/>
                                      </p:to>
                                    </p:set>
                                    <p:animEffect transition="in" filter="dissolve">
                                      <p:cBhvr>
                                        <p:cTn id="36" dur="500"/>
                                        <p:tgtEl>
                                          <p:spTgt spid="513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136"/>
                                        </p:tgtEl>
                                        <p:attrNameLst>
                                          <p:attrName>style.visibility</p:attrName>
                                        </p:attrNameLst>
                                      </p:cBhvr>
                                      <p:to>
                                        <p:strVal val="visible"/>
                                      </p:to>
                                    </p:set>
                                    <p:animEffect transition="in" filter="dissolve">
                                      <p:cBhvr>
                                        <p:cTn id="41" dur="500"/>
                                        <p:tgtEl>
                                          <p:spTgt spid="5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animBg="1"/>
      <p:bldP spid="5134" grpId="0" animBg="1"/>
      <p:bldP spid="5135" grpId="0" animBg="1"/>
      <p:bldP spid="51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6" name="Text Box 32">
            <a:extLst>
              <a:ext uri="{FF2B5EF4-FFF2-40B4-BE49-F238E27FC236}">
                <a16:creationId xmlns:a16="http://schemas.microsoft.com/office/drawing/2014/main" id="{B8C8CEBD-6E50-5E98-06AA-33078FB88B8D}"/>
              </a:ext>
            </a:extLst>
          </p:cNvPr>
          <p:cNvSpPr txBox="1">
            <a:spLocks noGrp="1" noChangeArrowheads="1"/>
          </p:cNvSpPr>
          <p:nvPr>
            <p:ph type="title" idx="4294967295"/>
          </p:nvPr>
        </p:nvSpPr>
        <p:spPr bwMode="auto">
          <a:xfrm>
            <a:off x="5219700" y="333375"/>
            <a:ext cx="3529013" cy="366713"/>
          </a:xfrm>
          <a:prstGeom prst="rect">
            <a:avLst/>
          </a:prstGeom>
          <a:noFill/>
          <a:ln>
            <a:noFill/>
            <a:prstDash/>
          </a:ln>
          <a:effectLst>
            <a:outerShdw dist="35921" dir="2700000" algn="ctr" rotWithShape="0">
              <a:schemeClr val="folHlink">
                <a:alpha val="5000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r" rtl="1">
              <a:defRPr>
                <a:solidFill>
                  <a:schemeClr val="tx1"/>
                </a:solidFill>
                <a:latin typeface="Arial" panose="020B0604020202020204" pitchFamily="34" charset="0"/>
                <a:cs typeface="Arial" panose="020B0604020202020204" pitchFamily="34" charset="0"/>
              </a:defRPr>
            </a:lvl1pPr>
            <a:lvl2pPr algn="r" rtl="1">
              <a:defRPr>
                <a:solidFill>
                  <a:schemeClr val="tx1"/>
                </a:solidFill>
                <a:latin typeface="Arial" panose="020B0604020202020204" pitchFamily="34" charset="0"/>
                <a:cs typeface="Arial" panose="020B0604020202020204" pitchFamily="34" charset="0"/>
              </a:defRPr>
            </a:lvl2pPr>
            <a:lvl3pPr algn="r" rtl="1">
              <a:defRPr>
                <a:solidFill>
                  <a:schemeClr val="tx1"/>
                </a:solidFill>
                <a:latin typeface="Arial" panose="020B0604020202020204" pitchFamily="34" charset="0"/>
                <a:cs typeface="Arial" panose="020B0604020202020204" pitchFamily="34" charset="0"/>
              </a:defRPr>
            </a:lvl3pPr>
            <a:lvl4pPr algn="r" rtl="1">
              <a:defRPr>
                <a:solidFill>
                  <a:schemeClr val="tx1"/>
                </a:solidFill>
                <a:latin typeface="Arial" panose="020B0604020202020204" pitchFamily="34" charset="0"/>
                <a:cs typeface="Arial" panose="020B0604020202020204" pitchFamily="34" charset="0"/>
              </a:defRPr>
            </a:lvl4pPr>
            <a:lvl5pPr algn="r" rtl="1">
              <a:defRPr>
                <a:solidFill>
                  <a:schemeClr val="tx1"/>
                </a:solidFill>
                <a:latin typeface="Arial" panose="020B0604020202020204" pitchFamily="34" charset="0"/>
                <a:cs typeface="Arial" panose="020B0604020202020204" pitchFamily="34" charset="0"/>
              </a:defRPr>
            </a:lvl5pPr>
            <a:lvl6pPr marL="4572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9144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13716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1828800" algn="r" rtl="1"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he-IL"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דוגמא:</a:t>
            </a:r>
            <a:endParaRPr kumimoji="0" lang="en-US" altLang="en-US" sz="4000" b="1" i="0" u="none" strike="noStrike" kern="1200" cap="none" spc="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p:txBody>
      </p:sp>
      <p:sp>
        <p:nvSpPr>
          <p:cNvPr id="6169" name="Text Box 25">
            <a:extLst>
              <a:ext uri="{FF2B5EF4-FFF2-40B4-BE49-F238E27FC236}">
                <a16:creationId xmlns:a16="http://schemas.microsoft.com/office/drawing/2014/main" id="{07A57C24-B0D0-4DE5-E0CA-A232586952F0}"/>
              </a:ext>
            </a:extLst>
          </p:cNvPr>
          <p:cNvSpPr txBox="1">
            <a:spLocks noChangeArrowheads="1"/>
          </p:cNvSpPr>
          <p:nvPr/>
        </p:nvSpPr>
        <p:spPr bwMode="auto">
          <a:xfrm>
            <a:off x="1116013" y="404813"/>
            <a:ext cx="23764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b="1"/>
              <a:t>נתונים  (עדויות)- </a:t>
            </a:r>
            <a:r>
              <a:rPr lang="en-US" altLang="en-US" b="1"/>
              <a:t>data</a:t>
            </a:r>
          </a:p>
        </p:txBody>
      </p:sp>
      <p:sp>
        <p:nvSpPr>
          <p:cNvPr id="6170" name="Text Box 26">
            <a:extLst>
              <a:ext uri="{FF2B5EF4-FFF2-40B4-BE49-F238E27FC236}">
                <a16:creationId xmlns:a16="http://schemas.microsoft.com/office/drawing/2014/main" id="{A4D2AD67-DB10-EF92-9040-BBCA71241A6A}"/>
              </a:ext>
            </a:extLst>
          </p:cNvPr>
          <p:cNvSpPr txBox="1">
            <a:spLocks noChangeArrowheads="1"/>
          </p:cNvSpPr>
          <p:nvPr/>
        </p:nvSpPr>
        <p:spPr bwMode="auto">
          <a:xfrm>
            <a:off x="4932363" y="1874838"/>
            <a:ext cx="4105275" cy="1338262"/>
          </a:xfrm>
          <a:prstGeom prst="rect">
            <a:avLst/>
          </a:prstGeom>
          <a:solidFill>
            <a:schemeClr val="accent1"/>
          </a:soli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b="1"/>
              <a:t>טענה – </a:t>
            </a:r>
            <a:r>
              <a:rPr lang="en-US" altLang="en-US" b="1"/>
              <a:t>claim</a:t>
            </a:r>
            <a:endParaRPr lang="he-IL" altLang="en-US" b="1"/>
          </a:p>
          <a:p>
            <a:pPr algn="r" rtl="1">
              <a:spcBef>
                <a:spcPct val="50000"/>
              </a:spcBef>
            </a:pPr>
            <a:r>
              <a:rPr lang="he-IL" altLang="en-US" b="1"/>
              <a:t>הקשרים הבין מולקולריים במים חזקים יותר מאלו הקיימים בין המולקולות של החומרים האחרים.</a:t>
            </a:r>
            <a:endParaRPr lang="en-US" altLang="en-US" b="1"/>
          </a:p>
        </p:txBody>
      </p:sp>
      <p:grpSp>
        <p:nvGrpSpPr>
          <p:cNvPr id="6171" name="Group 27">
            <a:extLst>
              <a:ext uri="{FF2B5EF4-FFF2-40B4-BE49-F238E27FC236}">
                <a16:creationId xmlns:a16="http://schemas.microsoft.com/office/drawing/2014/main" id="{55D8CFE5-12BC-9F1E-FFE5-ECE99DF8B25E}"/>
              </a:ext>
              <a:ext uri="{C183D7F6-B498-43B3-948B-1728B52AA6E4}">
                <adec:decorative xmlns:adec="http://schemas.microsoft.com/office/drawing/2017/decorative" val="1"/>
              </a:ext>
            </a:extLst>
          </p:cNvPr>
          <p:cNvGrpSpPr>
            <a:grpSpLocks/>
          </p:cNvGrpSpPr>
          <p:nvPr/>
        </p:nvGrpSpPr>
        <p:grpSpPr bwMode="auto">
          <a:xfrm>
            <a:off x="1763713" y="1916113"/>
            <a:ext cx="5159375" cy="2992437"/>
            <a:chOff x="1111" y="1207"/>
            <a:chExt cx="3250" cy="1885"/>
          </a:xfrm>
        </p:grpSpPr>
        <p:sp>
          <p:nvSpPr>
            <p:cNvPr id="6172" name="AutoShape 28">
              <a:extLst>
                <a:ext uri="{FF2B5EF4-FFF2-40B4-BE49-F238E27FC236}">
                  <a16:creationId xmlns:a16="http://schemas.microsoft.com/office/drawing/2014/main" id="{9F7867C2-57BC-04EB-D28F-29A1FA6DD1CB}"/>
                </a:ext>
              </a:extLst>
            </p:cNvPr>
            <p:cNvSpPr>
              <a:spLocks noChangeArrowheads="1"/>
            </p:cNvSpPr>
            <p:nvPr/>
          </p:nvSpPr>
          <p:spPr bwMode="auto">
            <a:xfrm flipV="1">
              <a:off x="1111" y="1207"/>
              <a:ext cx="3250" cy="18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solidFill>
              <a:schemeClr val="accent1"/>
            </a:solidFill>
            <a:ln w="9525">
              <a:solidFill>
                <a:srgbClr val="0000FF"/>
              </a:solidFill>
              <a:miter lim="800000"/>
              <a:headEnd/>
              <a:tailEnd/>
            </a:ln>
          </p:spPr>
          <p:txBody>
            <a:bodyPr/>
            <a:lstStyle/>
            <a:p>
              <a:endParaRPr lang="en-US"/>
            </a:p>
          </p:txBody>
        </p:sp>
        <p:sp>
          <p:nvSpPr>
            <p:cNvPr id="6173" name="Text Box 29">
              <a:extLst>
                <a:ext uri="{FF2B5EF4-FFF2-40B4-BE49-F238E27FC236}">
                  <a16:creationId xmlns:a16="http://schemas.microsoft.com/office/drawing/2014/main" id="{929FCE0F-BD31-0ED6-A61E-EBAB11350711}"/>
                </a:ext>
              </a:extLst>
            </p:cNvPr>
            <p:cNvSpPr txBox="1">
              <a:spLocks noChangeArrowheads="1"/>
            </p:cNvSpPr>
            <p:nvPr/>
          </p:nvSpPr>
          <p:spPr bwMode="auto">
            <a:xfrm>
              <a:off x="1474" y="2523"/>
              <a:ext cx="2359" cy="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rtl="1"/>
              <a:r>
                <a:rPr lang="he-IL" altLang="en-US" b="1"/>
                <a:t>הסבר מדעי</a:t>
              </a:r>
              <a:endParaRPr lang="en-US" altLang="en-US" b="1"/>
            </a:p>
            <a:p>
              <a:pPr algn="ctr" rtl="1"/>
              <a:endParaRPr lang="en-US" altLang="en-US" b="1"/>
            </a:p>
          </p:txBody>
        </p:sp>
      </p:grpSp>
      <p:sp>
        <p:nvSpPr>
          <p:cNvPr id="6174" name="AutoShape 30">
            <a:extLst>
              <a:ext uri="{FF2B5EF4-FFF2-40B4-BE49-F238E27FC236}">
                <a16:creationId xmlns:a16="http://schemas.microsoft.com/office/drawing/2014/main" id="{E7ACA626-7493-E671-3E9D-ED3CE31D312A}"/>
              </a:ext>
              <a:ext uri="{C183D7F6-B498-43B3-948B-1728B52AA6E4}">
                <adec:decorative xmlns:adec="http://schemas.microsoft.com/office/drawing/2017/decorative" val="1"/>
              </a:ext>
            </a:extLst>
          </p:cNvPr>
          <p:cNvSpPr>
            <a:spLocks noChangeArrowheads="1"/>
          </p:cNvSpPr>
          <p:nvPr/>
        </p:nvSpPr>
        <p:spPr bwMode="auto">
          <a:xfrm>
            <a:off x="4211638" y="2636838"/>
            <a:ext cx="144462" cy="1439862"/>
          </a:xfrm>
          <a:prstGeom prst="downArrow">
            <a:avLst>
              <a:gd name="adj1" fmla="val 50000"/>
              <a:gd name="adj2" fmla="val 249177"/>
            </a:avLst>
          </a:prstGeom>
          <a:solidFill>
            <a:schemeClr val="accent1"/>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5" name="AutoShape 31">
            <a:extLst>
              <a:ext uri="{FF2B5EF4-FFF2-40B4-BE49-F238E27FC236}">
                <a16:creationId xmlns:a16="http://schemas.microsoft.com/office/drawing/2014/main" id="{73B31E87-C8CB-A2E0-6FC9-38204C89EEC4}"/>
              </a:ext>
              <a:ext uri="{C183D7F6-B498-43B3-948B-1728B52AA6E4}">
                <adec:decorative xmlns:adec="http://schemas.microsoft.com/office/drawing/2017/decorative" val="1"/>
              </a:ext>
            </a:extLst>
          </p:cNvPr>
          <p:cNvSpPr>
            <a:spLocks noChangeArrowheads="1"/>
          </p:cNvSpPr>
          <p:nvPr/>
        </p:nvSpPr>
        <p:spPr bwMode="auto">
          <a:xfrm>
            <a:off x="3924300" y="2563813"/>
            <a:ext cx="792163" cy="144462"/>
          </a:xfrm>
          <a:prstGeom prst="rightArrow">
            <a:avLst>
              <a:gd name="adj1" fmla="val 50000"/>
              <a:gd name="adj2" fmla="val 137088"/>
            </a:avLst>
          </a:prstGeom>
          <a:solidFill>
            <a:schemeClr val="accent1"/>
          </a:soli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8" name="AutoShape 34">
            <a:extLst>
              <a:ext uri="{FF2B5EF4-FFF2-40B4-BE49-F238E27FC236}">
                <a16:creationId xmlns:a16="http://schemas.microsoft.com/office/drawing/2014/main" id="{10F74484-5164-A8F2-9624-0F8F627278F7}"/>
              </a:ext>
            </a:extLst>
          </p:cNvPr>
          <p:cNvSpPr>
            <a:spLocks noChangeArrowheads="1"/>
          </p:cNvSpPr>
          <p:nvPr/>
        </p:nvSpPr>
        <p:spPr bwMode="auto">
          <a:xfrm flipV="1">
            <a:off x="575469" y="5156200"/>
            <a:ext cx="7993062" cy="1296987"/>
          </a:xfrm>
          <a:prstGeom prst="wedgeRectCallout">
            <a:avLst>
              <a:gd name="adj1" fmla="val 1579"/>
              <a:gd name="adj2" fmla="val 103977"/>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r" rtl="1"/>
            <a:r>
              <a:rPr lang="he-IL" altLang="en-US" b="1"/>
              <a:t>במים קיימים קשרי מימן הנוצרים בין מימן "חשוף" הטעון במטען חלקי חיובי, לבין אטום בעל אלקטרושליליות גבוהה הטעון במטען חלקי שלילי. לעומת זאת בין שאר המולקולות הבונות את החומרים המופיעים בטבלה, קיימים אינטראקציות מסוג ואן דר ולס בין דו-קטבים רגעיים שנוצרים, ולכן הם חלשים יותר. לכן ....</a:t>
            </a:r>
            <a:endParaRPr lang="en-US" altLang="en-US" b="1"/>
          </a:p>
        </p:txBody>
      </p:sp>
      <p:graphicFrame>
        <p:nvGraphicFramePr>
          <p:cNvPr id="6241" name="Group 97">
            <a:extLst>
              <a:ext uri="{FF2B5EF4-FFF2-40B4-BE49-F238E27FC236}">
                <a16:creationId xmlns:a16="http://schemas.microsoft.com/office/drawing/2014/main" id="{B2A0B7CE-6C03-BA27-9D7E-98D0F3277F83}"/>
              </a:ext>
              <a:ext uri="{C183D7F6-B498-43B3-948B-1728B52AA6E4}">
                <adec:decorative xmlns:adec="http://schemas.microsoft.com/office/drawing/2017/decorative" val="1"/>
              </a:ext>
            </a:extLst>
          </p:cNvPr>
          <p:cNvGraphicFramePr>
            <a:graphicFrameLocks noGrp="1"/>
          </p:cNvGraphicFramePr>
          <p:nvPr>
            <p:ph/>
            <p:extLst>
              <p:ext uri="{D42A27DB-BD31-4B8C-83A1-F6EECF244321}">
                <p14:modId xmlns:p14="http://schemas.microsoft.com/office/powerpoint/2010/main" val="631707672"/>
              </p:ext>
            </p:extLst>
          </p:nvPr>
        </p:nvGraphicFramePr>
        <p:xfrm>
          <a:off x="250825" y="836613"/>
          <a:ext cx="3609975" cy="2315211"/>
        </p:xfrm>
        <a:graphic>
          <a:graphicData uri="http://schemas.openxmlformats.org/drawingml/2006/table">
            <a:tbl>
              <a:tblPr rtl="1" firstRow="1"/>
              <a:tblGrid>
                <a:gridCol w="1803400">
                  <a:extLst>
                    <a:ext uri="{9D8B030D-6E8A-4147-A177-3AD203B41FA5}">
                      <a16:colId xmlns:a16="http://schemas.microsoft.com/office/drawing/2014/main" val="2926797280"/>
                    </a:ext>
                  </a:extLst>
                </a:gridCol>
                <a:gridCol w="1806575">
                  <a:extLst>
                    <a:ext uri="{9D8B030D-6E8A-4147-A177-3AD203B41FA5}">
                      <a16:colId xmlns:a16="http://schemas.microsoft.com/office/drawing/2014/main" val="66353968"/>
                    </a:ext>
                  </a:extLst>
                </a:gridCol>
              </a:tblGrid>
              <a:tr h="481013">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החומר</a:t>
                      </a:r>
                      <a:endPar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טמפ' רתיחה </a:t>
                      </a:r>
                      <a:r>
                        <a:rPr kumimoji="0" lang="en-US" altLang="en-US" sz="1800" b="1" i="0" u="none" strike="noStrike" cap="none" normalizeH="0" baseline="30000">
                          <a:ln>
                            <a:noFill/>
                          </a:ln>
                          <a:solidFill>
                            <a:schemeClr val="tx1"/>
                          </a:solidFill>
                          <a:effectLst/>
                          <a:latin typeface="Arial" panose="020B0604020202020204" pitchFamily="34" charset="0"/>
                          <a:cs typeface="Arial" panose="020B0604020202020204" pitchFamily="34" charset="0"/>
                        </a:rPr>
                        <a:t>o</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931333802"/>
                  </a:ext>
                </a:extLst>
              </a:tr>
              <a:tr h="482600">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137400401"/>
                  </a:ext>
                </a:extLst>
              </a:tr>
              <a:tr h="479425">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869523523"/>
                  </a:ext>
                </a:extLst>
              </a:tr>
              <a:tr h="506413">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2532079199"/>
                  </a:ext>
                </a:extLst>
              </a:tr>
              <a:tr h="355600">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827911222"/>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6175"/>
                                        </p:tgtEl>
                                        <p:attrNameLst>
                                          <p:attrName>style.visibility</p:attrName>
                                        </p:attrNameLst>
                                      </p:cBhvr>
                                      <p:to>
                                        <p:strVal val="visible"/>
                                      </p:to>
                                    </p:set>
                                    <p:animEffect transition="in" filter="wipe(left)">
                                      <p:cBhvr>
                                        <p:cTn id="7" dur="500"/>
                                        <p:tgtEl>
                                          <p:spTgt spid="617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170"/>
                                        </p:tgtEl>
                                        <p:attrNameLst>
                                          <p:attrName>style.visibility</p:attrName>
                                        </p:attrNameLst>
                                      </p:cBhvr>
                                      <p:to>
                                        <p:strVal val="visible"/>
                                      </p:to>
                                    </p:set>
                                    <p:animEffect transition="in" filter="wipe(left)">
                                      <p:cBhvr>
                                        <p:cTn id="10" dur="500"/>
                                        <p:tgtEl>
                                          <p:spTgt spid="617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1" fill="hold" nodeType="clickEffect">
                                  <p:stCondLst>
                                    <p:cond delay="0"/>
                                  </p:stCondLst>
                                  <p:childTnLst>
                                    <p:set>
                                      <p:cBhvr>
                                        <p:cTn id="14" dur="1" fill="hold">
                                          <p:stCondLst>
                                            <p:cond delay="0"/>
                                          </p:stCondLst>
                                        </p:cTn>
                                        <p:tgtEl>
                                          <p:spTgt spid="6174"/>
                                        </p:tgtEl>
                                        <p:attrNameLst>
                                          <p:attrName>style.visibility</p:attrName>
                                        </p:attrNameLst>
                                      </p:cBhvr>
                                      <p:to>
                                        <p:strVal val="visible"/>
                                      </p:to>
                                    </p:set>
                                    <p:animEffect transition="in" filter="wipe(up)">
                                      <p:cBhvr>
                                        <p:cTn id="15" dur="500"/>
                                        <p:tgtEl>
                                          <p:spTgt spid="6174"/>
                                        </p:tgtEl>
                                      </p:cBhvr>
                                    </p:animEffect>
                                  </p:childTnLst>
                                </p:cTn>
                              </p:par>
                              <p:par>
                                <p:cTn id="16" presetID="22" presetClass="entr" presetSubtype="1" fill="hold" nodeType="withEffect">
                                  <p:stCondLst>
                                    <p:cond delay="0"/>
                                  </p:stCondLst>
                                  <p:childTnLst>
                                    <p:set>
                                      <p:cBhvr>
                                        <p:cTn id="17" dur="1" fill="hold">
                                          <p:stCondLst>
                                            <p:cond delay="0"/>
                                          </p:stCondLst>
                                        </p:cTn>
                                        <p:tgtEl>
                                          <p:spTgt spid="6171"/>
                                        </p:tgtEl>
                                        <p:attrNameLst>
                                          <p:attrName>style.visibility</p:attrName>
                                        </p:attrNameLst>
                                      </p:cBhvr>
                                      <p:to>
                                        <p:strVal val="visible"/>
                                      </p:to>
                                    </p:set>
                                    <p:animEffect transition="in" filter="wipe(up)">
                                      <p:cBhvr>
                                        <p:cTn id="18" dur="500"/>
                                        <p:tgtEl>
                                          <p:spTgt spid="617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grpId="0" nodeType="clickEffect">
                                  <p:stCondLst>
                                    <p:cond delay="0"/>
                                  </p:stCondLst>
                                  <p:childTnLst>
                                    <p:set>
                                      <p:cBhvr>
                                        <p:cTn id="22" dur="1" fill="hold">
                                          <p:stCondLst>
                                            <p:cond delay="0"/>
                                          </p:stCondLst>
                                        </p:cTn>
                                        <p:tgtEl>
                                          <p:spTgt spid="6178"/>
                                        </p:tgtEl>
                                        <p:attrNameLst>
                                          <p:attrName>style.visibility</p:attrName>
                                        </p:attrNameLst>
                                      </p:cBhvr>
                                      <p:to>
                                        <p:strVal val="visible"/>
                                      </p:to>
                                    </p:set>
                                    <p:animEffect transition="in" filter="wipe(up)">
                                      <p:cBhvr>
                                        <p:cTn id="23" dur="2000"/>
                                        <p:tgtEl>
                                          <p:spTgt spid="6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0" grpId="0" animBg="1"/>
      <p:bldP spid="617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0" name="Text Box 22">
            <a:extLst>
              <a:ext uri="{FF2B5EF4-FFF2-40B4-BE49-F238E27FC236}">
                <a16:creationId xmlns:a16="http://schemas.microsoft.com/office/drawing/2014/main" id="{1F17804D-C14B-BF8F-4726-AF3264DD5DD9}"/>
              </a:ext>
            </a:extLst>
          </p:cNvPr>
          <p:cNvSpPr txBox="1">
            <a:spLocks noGrp="1" noChangeArrowheads="1"/>
          </p:cNvSpPr>
          <p:nvPr>
            <p:ph type="title" idx="4294967295"/>
          </p:nvPr>
        </p:nvSpPr>
        <p:spPr bwMode="auto">
          <a:xfrm>
            <a:off x="755650" y="404813"/>
            <a:ext cx="2952750" cy="366712"/>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1" fontAlgn="base" latinLnBrk="0" hangingPunct="1">
              <a:lnSpc>
                <a:spcPct val="100000"/>
              </a:lnSpc>
              <a:spcBef>
                <a:spcPct val="50000"/>
              </a:spcBef>
              <a:spcAft>
                <a:spcPct val="0"/>
              </a:spcAft>
              <a:buClrTx/>
              <a:buSzTx/>
              <a:buFontTx/>
              <a:buNone/>
              <a:tabLst/>
              <a:defRPr/>
            </a:pPr>
            <a:r>
              <a:rPr kumimoji="0" lang="he-IL" alt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נתונים  (עדויות)- </a:t>
            </a:r>
            <a:r>
              <a:rPr kumimoji="0" lang="en-US" altLang="en-US" sz="18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data</a:t>
            </a:r>
          </a:p>
        </p:txBody>
      </p:sp>
      <p:sp>
        <p:nvSpPr>
          <p:cNvPr id="7202" name="AutoShape 34">
            <a:extLst>
              <a:ext uri="{FF2B5EF4-FFF2-40B4-BE49-F238E27FC236}">
                <a16:creationId xmlns:a16="http://schemas.microsoft.com/office/drawing/2014/main" id="{820C8B29-364F-5335-4002-37112F98FB62}"/>
              </a:ext>
            </a:extLst>
          </p:cNvPr>
          <p:cNvSpPr>
            <a:spLocks noChangeArrowheads="1"/>
          </p:cNvSpPr>
          <p:nvPr/>
        </p:nvSpPr>
        <p:spPr bwMode="auto">
          <a:xfrm>
            <a:off x="4787900" y="2018031"/>
            <a:ext cx="4176712" cy="1368425"/>
          </a:xfrm>
          <a:prstGeom prst="roundRect">
            <a:avLst>
              <a:gd name="adj" fmla="val 16667"/>
            </a:avLst>
          </a:prstGeom>
          <a:solidFill>
            <a:schemeClr val="accent1"/>
          </a:solidFill>
          <a:ln w="2857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1"/>
            <a:r>
              <a:rPr lang="he-IL" altLang="en-US" b="1">
                <a:solidFill>
                  <a:srgbClr val="FFDD5C"/>
                </a:solidFill>
              </a:rPr>
              <a:t>טענה מותנית:</a:t>
            </a:r>
          </a:p>
          <a:p>
            <a:pPr algn="ctr" rtl="1"/>
            <a:r>
              <a:rPr lang="he-IL" altLang="en-US" b="1">
                <a:solidFill>
                  <a:srgbClr val="FFDD5C"/>
                </a:solidFill>
              </a:rPr>
              <a:t>קשרי מימן חזקים יותר </a:t>
            </a:r>
          </a:p>
          <a:p>
            <a:pPr algn="ctr" rtl="1"/>
            <a:r>
              <a:rPr lang="he-IL" altLang="en-US" b="1">
                <a:solidFill>
                  <a:srgbClr val="FFDD5C"/>
                </a:solidFill>
              </a:rPr>
              <a:t>מקשרי ואן-דר ואלס בתנאי שמדובר </a:t>
            </a:r>
          </a:p>
          <a:p>
            <a:pPr algn="ctr" rtl="1"/>
            <a:r>
              <a:rPr lang="he-IL" altLang="en-US" b="1">
                <a:solidFill>
                  <a:srgbClr val="FFDD5C"/>
                </a:solidFill>
              </a:rPr>
              <a:t> במולקולות שאינן שונות מאוד בגודלן. </a:t>
            </a:r>
            <a:endParaRPr lang="en-US" altLang="en-US" b="1">
              <a:solidFill>
                <a:srgbClr val="FFDD5C"/>
              </a:solidFill>
            </a:endParaRPr>
          </a:p>
        </p:txBody>
      </p:sp>
      <p:graphicFrame>
        <p:nvGraphicFramePr>
          <p:cNvPr id="7170" name="Group 2">
            <a:extLst>
              <a:ext uri="{FF2B5EF4-FFF2-40B4-BE49-F238E27FC236}">
                <a16:creationId xmlns:a16="http://schemas.microsoft.com/office/drawing/2014/main" id="{0FFA6C96-96FE-7F1C-50FE-E90D48B7E284}"/>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963974232"/>
              </p:ext>
            </p:extLst>
          </p:nvPr>
        </p:nvGraphicFramePr>
        <p:xfrm>
          <a:off x="179388" y="836613"/>
          <a:ext cx="3529012" cy="2362836"/>
        </p:xfrm>
        <a:graphic>
          <a:graphicData uri="http://schemas.openxmlformats.org/drawingml/2006/table">
            <a:tbl>
              <a:tblPr rtl="1" firstRow="1"/>
              <a:tblGrid>
                <a:gridCol w="1763712">
                  <a:extLst>
                    <a:ext uri="{9D8B030D-6E8A-4147-A177-3AD203B41FA5}">
                      <a16:colId xmlns:a16="http://schemas.microsoft.com/office/drawing/2014/main" val="1636797967"/>
                    </a:ext>
                  </a:extLst>
                </a:gridCol>
                <a:gridCol w="1765300">
                  <a:extLst>
                    <a:ext uri="{9D8B030D-6E8A-4147-A177-3AD203B41FA5}">
                      <a16:colId xmlns:a16="http://schemas.microsoft.com/office/drawing/2014/main" val="3662774737"/>
                    </a:ext>
                  </a:extLst>
                </a:gridCol>
              </a:tblGrid>
              <a:tr h="493713">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החומר</a:t>
                      </a:r>
                      <a:endPar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he-IL"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טמפ' רתיחה </a:t>
                      </a:r>
                      <a:r>
                        <a:rPr kumimoji="0" lang="en-US" altLang="en-US" sz="1800" b="1" i="0" u="none" strike="noStrike" cap="none" normalizeH="0" baseline="30000">
                          <a:ln>
                            <a:noFill/>
                          </a:ln>
                          <a:solidFill>
                            <a:schemeClr val="tx1"/>
                          </a:solidFill>
                          <a:effectLst/>
                          <a:latin typeface="Arial" panose="020B0604020202020204" pitchFamily="34" charset="0"/>
                          <a:cs typeface="Arial" panose="020B0604020202020204" pitchFamily="34" charset="0"/>
                        </a:rPr>
                        <a:t>o</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54098894"/>
                  </a:ext>
                </a:extLst>
              </a:tr>
              <a:tr h="493713">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16064733"/>
                  </a:ext>
                </a:extLst>
              </a:tr>
              <a:tr h="492125">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-60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2466163"/>
                  </a:ext>
                </a:extLst>
              </a:tr>
              <a:tr h="517525">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24050781"/>
                  </a:ext>
                </a:extLst>
              </a:tr>
              <a:tr h="180975">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H</a:t>
                      </a:r>
                      <a:r>
                        <a:rPr kumimoji="0" lang="en-US" altLang="en-US" sz="1800" b="1" i="0" u="none" strike="noStrike" cap="none" normalizeH="0" baseline="-25000">
                          <a:ln>
                            <a:noFill/>
                          </a:ln>
                          <a:solidFill>
                            <a:schemeClr val="tx1"/>
                          </a:solidFill>
                          <a:effectLst/>
                          <a:latin typeface="Arial" panose="020B0604020202020204" pitchFamily="34" charset="0"/>
                          <a:cs typeface="Arial" panose="020B0604020202020204" pitchFamily="34" charset="0"/>
                        </a:rPr>
                        <a:t>2</a:t>
                      </a:r>
                      <a:r>
                        <a:rPr kumimoji="0" lang="en-US"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r" rtl="1">
                        <a:spcBef>
                          <a:spcPct val="20000"/>
                        </a:spcBef>
                        <a:defRPr sz="2800">
                          <a:solidFill>
                            <a:schemeClr val="tx1"/>
                          </a:solidFill>
                          <a:latin typeface="Arial" panose="020B0604020202020204" pitchFamily="34" charset="0"/>
                          <a:cs typeface="Arial" panose="020B0604020202020204" pitchFamily="34" charset="0"/>
                        </a:defRPr>
                      </a:lvl1pPr>
                      <a:lvl2pPr algn="r" rtl="1">
                        <a:spcBef>
                          <a:spcPct val="20000"/>
                        </a:spcBef>
                        <a:defRPr sz="2400">
                          <a:solidFill>
                            <a:schemeClr val="tx1"/>
                          </a:solidFill>
                          <a:latin typeface="Arial" panose="020B0604020202020204" pitchFamily="34" charset="0"/>
                          <a:cs typeface="Arial" panose="020B0604020202020204" pitchFamily="34" charset="0"/>
                        </a:defRPr>
                      </a:lvl2pPr>
                      <a:lvl3pPr algn="r" rtl="1">
                        <a:spcBef>
                          <a:spcPct val="20000"/>
                        </a:spcBef>
                        <a:defRPr sz="2000">
                          <a:solidFill>
                            <a:schemeClr val="tx1"/>
                          </a:solidFill>
                          <a:latin typeface="Arial" panose="020B0604020202020204" pitchFamily="34" charset="0"/>
                          <a:cs typeface="Arial" panose="020B0604020202020204" pitchFamily="34" charset="0"/>
                        </a:defRPr>
                      </a:lvl3pPr>
                      <a:lvl4pPr algn="r" rtl="1">
                        <a:spcBef>
                          <a:spcPct val="20000"/>
                        </a:spcBef>
                        <a:defRPr>
                          <a:solidFill>
                            <a:schemeClr val="tx1"/>
                          </a:solidFill>
                          <a:latin typeface="Arial" panose="020B0604020202020204" pitchFamily="34" charset="0"/>
                          <a:cs typeface="Arial" panose="020B0604020202020204" pitchFamily="34" charset="0"/>
                        </a:defRPr>
                      </a:lvl4pPr>
                      <a:lvl5pPr algn="r" rtl="1">
                        <a:spcBef>
                          <a:spcPct val="20000"/>
                        </a:spcBef>
                        <a:defRPr>
                          <a:solidFill>
                            <a:schemeClr val="tx1"/>
                          </a:solidFill>
                          <a:latin typeface="Arial" panose="020B0604020202020204" pitchFamily="34" charset="0"/>
                          <a:cs typeface="Arial" panose="020B0604020202020204" pitchFamily="34" charset="0"/>
                        </a:defRPr>
                      </a:lvl5pPr>
                      <a:lvl6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algn="r" rtl="1"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95393733"/>
                  </a:ext>
                </a:extLst>
              </a:tr>
            </a:tbl>
          </a:graphicData>
        </a:graphic>
      </p:graphicFrame>
      <p:sp>
        <p:nvSpPr>
          <p:cNvPr id="7191" name="Text Box 23">
            <a:extLst>
              <a:ext uri="{FF2B5EF4-FFF2-40B4-BE49-F238E27FC236}">
                <a16:creationId xmlns:a16="http://schemas.microsoft.com/office/drawing/2014/main" id="{23F7CDCE-2F0C-D967-D9AD-5C0E11193F40}"/>
              </a:ext>
            </a:extLst>
          </p:cNvPr>
          <p:cNvSpPr txBox="1">
            <a:spLocks noChangeArrowheads="1"/>
          </p:cNvSpPr>
          <p:nvPr/>
        </p:nvSpPr>
        <p:spPr bwMode="auto">
          <a:xfrm>
            <a:off x="4895850" y="825184"/>
            <a:ext cx="3960812" cy="1063625"/>
          </a:xfrm>
          <a:prstGeom prst="rect">
            <a:avLst/>
          </a:prstGeom>
          <a:solidFill>
            <a:schemeClr val="accent1"/>
          </a:soli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a:spcBef>
                <a:spcPct val="50000"/>
              </a:spcBef>
            </a:pPr>
            <a:r>
              <a:rPr lang="he-IL" altLang="en-US" b="1"/>
              <a:t>טענה  אחרת– </a:t>
            </a:r>
            <a:r>
              <a:rPr lang="en-US" altLang="en-US" b="1"/>
              <a:t>claim</a:t>
            </a:r>
            <a:endParaRPr lang="he-IL" altLang="en-US" b="1"/>
          </a:p>
          <a:p>
            <a:pPr algn="r" rtl="1">
              <a:spcBef>
                <a:spcPct val="50000"/>
              </a:spcBef>
            </a:pPr>
            <a:r>
              <a:rPr lang="he-IL" altLang="en-US" b="1"/>
              <a:t>קשרי מימן חזקים יותר מקשרי ואן-דר-ואלס</a:t>
            </a:r>
            <a:r>
              <a:rPr lang="en-US" altLang="en-US" b="1"/>
              <a:t> </a:t>
            </a:r>
            <a:r>
              <a:rPr lang="he-IL" altLang="en-US" b="1"/>
              <a:t>.</a:t>
            </a:r>
            <a:endParaRPr lang="en-US" altLang="en-US" b="1"/>
          </a:p>
        </p:txBody>
      </p:sp>
      <p:sp>
        <p:nvSpPr>
          <p:cNvPr id="7192" name="AutoShape 24">
            <a:extLst>
              <a:ext uri="{FF2B5EF4-FFF2-40B4-BE49-F238E27FC236}">
                <a16:creationId xmlns:a16="http://schemas.microsoft.com/office/drawing/2014/main" id="{807E3B38-53EE-A348-DB25-065EE1718FB4}"/>
              </a:ext>
              <a:ext uri="{C183D7F6-B498-43B3-948B-1728B52AA6E4}">
                <adec:decorative xmlns:adec="http://schemas.microsoft.com/office/drawing/2017/decorative" val="1"/>
              </a:ext>
            </a:extLst>
          </p:cNvPr>
          <p:cNvSpPr>
            <a:spLocks noChangeArrowheads="1"/>
          </p:cNvSpPr>
          <p:nvPr/>
        </p:nvSpPr>
        <p:spPr bwMode="auto">
          <a:xfrm>
            <a:off x="3924300" y="2563813"/>
            <a:ext cx="792163" cy="144462"/>
          </a:xfrm>
          <a:prstGeom prst="rightArrow">
            <a:avLst>
              <a:gd name="adj1" fmla="val 50000"/>
              <a:gd name="adj2" fmla="val 137088"/>
            </a:avLst>
          </a:prstGeom>
          <a:solidFill>
            <a:schemeClr val="accent1"/>
          </a:soli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194" name="Group 26">
            <a:extLst>
              <a:ext uri="{FF2B5EF4-FFF2-40B4-BE49-F238E27FC236}">
                <a16:creationId xmlns:a16="http://schemas.microsoft.com/office/drawing/2014/main" id="{03B7D375-0108-0873-56C6-06CBB685952B}"/>
              </a:ext>
              <a:ext uri="{C183D7F6-B498-43B3-948B-1728B52AA6E4}">
                <adec:decorative xmlns:adec="http://schemas.microsoft.com/office/drawing/2017/decorative" val="1"/>
              </a:ext>
            </a:extLst>
          </p:cNvPr>
          <p:cNvGrpSpPr>
            <a:grpSpLocks/>
          </p:cNvGrpSpPr>
          <p:nvPr/>
        </p:nvGrpSpPr>
        <p:grpSpPr bwMode="auto">
          <a:xfrm>
            <a:off x="1331913" y="2276475"/>
            <a:ext cx="6335712" cy="2992438"/>
            <a:chOff x="1111" y="1207"/>
            <a:chExt cx="3250" cy="1885"/>
          </a:xfrm>
        </p:grpSpPr>
        <p:sp>
          <p:nvSpPr>
            <p:cNvPr id="7195" name="AutoShape 27">
              <a:extLst>
                <a:ext uri="{FF2B5EF4-FFF2-40B4-BE49-F238E27FC236}">
                  <a16:creationId xmlns:a16="http://schemas.microsoft.com/office/drawing/2014/main" id="{803BD22B-9989-46F6-0BCA-26D092ED74E4}"/>
                </a:ext>
              </a:extLst>
            </p:cNvPr>
            <p:cNvSpPr>
              <a:spLocks noChangeArrowheads="1"/>
            </p:cNvSpPr>
            <p:nvPr/>
          </p:nvSpPr>
          <p:spPr bwMode="auto">
            <a:xfrm flipV="1">
              <a:off x="1111" y="1207"/>
              <a:ext cx="3250" cy="18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solidFill>
              <a:schemeClr val="accent1"/>
            </a:solidFill>
            <a:ln w="28575">
              <a:solidFill>
                <a:srgbClr val="0000FF"/>
              </a:solidFill>
              <a:miter lim="800000"/>
              <a:headEnd/>
              <a:tailEnd/>
            </a:ln>
          </p:spPr>
          <p:txBody>
            <a:bodyPr/>
            <a:lstStyle/>
            <a:p>
              <a:endParaRPr lang="en-US"/>
            </a:p>
          </p:txBody>
        </p:sp>
        <p:sp>
          <p:nvSpPr>
            <p:cNvPr id="7196" name="Text Box 28">
              <a:extLst>
                <a:ext uri="{FF2B5EF4-FFF2-40B4-BE49-F238E27FC236}">
                  <a16:creationId xmlns:a16="http://schemas.microsoft.com/office/drawing/2014/main" id="{EAA89029-3F7D-CC4E-5346-EFCD1A41AE68}"/>
                </a:ext>
              </a:extLst>
            </p:cNvPr>
            <p:cNvSpPr txBox="1">
              <a:spLocks noChangeArrowheads="1"/>
            </p:cNvSpPr>
            <p:nvPr/>
          </p:nvSpPr>
          <p:spPr bwMode="auto">
            <a:xfrm>
              <a:off x="1474" y="2523"/>
              <a:ext cx="2359" cy="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rtl="1"/>
              <a:r>
                <a:rPr lang="he-IL" altLang="en-US" b="1"/>
                <a:t>הסבר מדעי</a:t>
              </a:r>
              <a:endParaRPr lang="en-US" altLang="en-US" b="1"/>
            </a:p>
            <a:p>
              <a:pPr algn="ctr" rtl="1"/>
              <a:endParaRPr lang="en-US" altLang="en-US" b="1"/>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91"/>
                                        </p:tgtEl>
                                        <p:attrNameLst>
                                          <p:attrName>style.visibility</p:attrName>
                                        </p:attrNameLst>
                                      </p:cBhvr>
                                      <p:to>
                                        <p:strVal val="visible"/>
                                      </p:to>
                                    </p:set>
                                    <p:animEffect transition="in" filter="dissolve">
                                      <p:cBhvr>
                                        <p:cTn id="7" dur="500"/>
                                        <p:tgtEl>
                                          <p:spTgt spid="71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202"/>
                                        </p:tgtEl>
                                        <p:attrNameLst>
                                          <p:attrName>style.visibility</p:attrName>
                                        </p:attrNameLst>
                                      </p:cBhvr>
                                      <p:to>
                                        <p:strVal val="visible"/>
                                      </p:to>
                                    </p:set>
                                    <p:animEffect transition="in" filter="wipe(up)">
                                      <p:cBhvr>
                                        <p:cTn id="12" dur="500"/>
                                        <p:tgtEl>
                                          <p:spTgt spid="72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7194"/>
                                        </p:tgtEl>
                                        <p:attrNameLst>
                                          <p:attrName>style.visibility</p:attrName>
                                        </p:attrNameLst>
                                      </p:cBhvr>
                                      <p:to>
                                        <p:strVal val="visible"/>
                                      </p:to>
                                    </p:set>
                                    <p:animEffect transition="in" filter="dissolve">
                                      <p:cBhvr>
                                        <p:cTn id="17" dur="500"/>
                                        <p:tgtEl>
                                          <p:spTgt spid="71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2" grpId="0" animBg="1"/>
      <p:bldP spid="7191" grpId="0" animBg="1"/>
    </p:bldLst>
  </p:timing>
</p:sld>
</file>

<file path=ppt/theme/theme1.xml><?xml version="1.0" encoding="utf-8"?>
<a:theme xmlns:a="http://schemas.openxmlformats.org/drawingml/2006/main" name="circles">
  <a:themeElements>
    <a:clrScheme name="circles 5">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fontScheme name="circ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circles 1">
        <a:dk1>
          <a:srgbClr val="005A58"/>
        </a:dk1>
        <a:lt1>
          <a:srgbClr val="FFFFFF"/>
        </a:lt1>
        <a:dk2>
          <a:srgbClr val="008080"/>
        </a:dk2>
        <a:lt2>
          <a:srgbClr val="FFFFCD"/>
        </a:lt2>
        <a:accent1>
          <a:srgbClr val="006462"/>
        </a:accent1>
        <a:accent2>
          <a:srgbClr val="008080"/>
        </a:accent2>
        <a:accent3>
          <a:srgbClr val="AAC0C0"/>
        </a:accent3>
        <a:accent4>
          <a:srgbClr val="DADADA"/>
        </a:accent4>
        <a:accent5>
          <a:srgbClr val="AAB8B7"/>
        </a:accent5>
        <a:accent6>
          <a:srgbClr val="007373"/>
        </a:accent6>
        <a:hlink>
          <a:srgbClr val="00ACA8"/>
        </a:hlink>
        <a:folHlink>
          <a:srgbClr val="004442"/>
        </a:folHlink>
      </a:clrScheme>
      <a:clrMap bg1="dk2" tx1="lt1" bg2="dk1" tx2="lt2" accent1="accent1" accent2="accent2" accent3="accent3" accent4="accent4" accent5="accent5" accent6="accent6" hlink="hlink" folHlink="folHlink"/>
    </a:extraClrScheme>
    <a:extraClrScheme>
      <a:clrScheme name="circles 2">
        <a:dk1>
          <a:srgbClr val="342F61"/>
        </a:dk1>
        <a:lt1>
          <a:srgbClr val="FFFFFF"/>
        </a:lt1>
        <a:dk2>
          <a:srgbClr val="8794D5"/>
        </a:dk2>
        <a:lt2>
          <a:srgbClr val="FFFFFF"/>
        </a:lt2>
        <a:accent1>
          <a:srgbClr val="504D80"/>
        </a:accent1>
        <a:accent2>
          <a:srgbClr val="9791CA"/>
        </a:accent2>
        <a:accent3>
          <a:srgbClr val="C3C8E7"/>
        </a:accent3>
        <a:accent4>
          <a:srgbClr val="DADADA"/>
        </a:accent4>
        <a:accent5>
          <a:srgbClr val="B3B2C0"/>
        </a:accent5>
        <a:accent6>
          <a:srgbClr val="8883B7"/>
        </a:accent6>
        <a:hlink>
          <a:srgbClr val="322D5A"/>
        </a:hlink>
        <a:folHlink>
          <a:srgbClr val="544C9E"/>
        </a:folHlink>
      </a:clrScheme>
      <a:clrMap bg1="dk2" tx1="lt1" bg2="dk1" tx2="lt2" accent1="accent1" accent2="accent2" accent3="accent3" accent4="accent4" accent5="accent5" accent6="accent6" hlink="hlink" folHlink="folHlink"/>
    </a:extraClrScheme>
    <a:extraClrScheme>
      <a:clrScheme name="circles 3">
        <a:dk1>
          <a:srgbClr val="000000"/>
        </a:dk1>
        <a:lt1>
          <a:srgbClr val="FFDBA6"/>
        </a:lt1>
        <a:dk2>
          <a:srgbClr val="FFFFFF"/>
        </a:dk2>
        <a:lt2>
          <a:srgbClr val="FFAC31"/>
        </a:lt2>
        <a:accent1>
          <a:srgbClr val="FF9900"/>
        </a:accent1>
        <a:accent2>
          <a:srgbClr val="FFCC80"/>
        </a:accent2>
        <a:accent3>
          <a:srgbClr val="FFEAD0"/>
        </a:accent3>
        <a:accent4>
          <a:srgbClr val="000000"/>
        </a:accent4>
        <a:accent5>
          <a:srgbClr val="FFCAAA"/>
        </a:accent5>
        <a:accent6>
          <a:srgbClr val="E7B973"/>
        </a:accent6>
        <a:hlink>
          <a:srgbClr val="E68A00"/>
        </a:hlink>
        <a:folHlink>
          <a:srgbClr val="FF6600"/>
        </a:folHlink>
      </a:clrScheme>
      <a:clrMap bg1="lt1" tx1="dk1" bg2="lt2" tx2="dk2" accent1="accent1" accent2="accent2" accent3="accent3" accent4="accent4" accent5="accent5" accent6="accent6" hlink="hlink" folHlink="folHlink"/>
    </a:extraClrScheme>
    <a:extraClrScheme>
      <a:clrScheme name="circles 4">
        <a:dk1>
          <a:srgbClr val="66CCCC"/>
        </a:dk1>
        <a:lt1>
          <a:srgbClr val="FFFFFF"/>
        </a:lt1>
        <a:dk2>
          <a:srgbClr val="2E6B6B"/>
        </a:dk2>
        <a:lt2>
          <a:srgbClr val="2E6B6B"/>
        </a:lt2>
        <a:accent1>
          <a:srgbClr val="45A3A1"/>
        </a:accent1>
        <a:accent2>
          <a:srgbClr val="9ADEDC"/>
        </a:accent2>
        <a:accent3>
          <a:srgbClr val="ADBABA"/>
        </a:accent3>
        <a:accent4>
          <a:srgbClr val="DADADA"/>
        </a:accent4>
        <a:accent5>
          <a:srgbClr val="B0CECD"/>
        </a:accent5>
        <a:accent6>
          <a:srgbClr val="8BC9C7"/>
        </a:accent6>
        <a:hlink>
          <a:srgbClr val="B3E6E6"/>
        </a:hlink>
        <a:folHlink>
          <a:srgbClr val="33CCCC"/>
        </a:folHlink>
      </a:clrScheme>
      <a:clrMap bg1="dk2" tx1="lt1" bg2="dk1" tx2="lt2" accent1="accent1" accent2="accent2" accent3="accent3" accent4="accent4" accent5="accent5" accent6="accent6" hlink="hlink" folHlink="folHlink"/>
    </a:extraClrScheme>
    <a:extraClrScheme>
      <a:clrScheme name="circles 5">
        <a:dk1>
          <a:srgbClr val="B3CCE6"/>
        </a:dk1>
        <a:lt1>
          <a:srgbClr val="FFFFFF"/>
        </a:lt1>
        <a:dk2>
          <a:srgbClr val="6698CC"/>
        </a:dk2>
        <a:lt2>
          <a:srgbClr val="FFFFFF"/>
        </a:lt2>
        <a:accent1>
          <a:srgbClr val="336599"/>
        </a:accent1>
        <a:accent2>
          <a:srgbClr val="2E4C6B"/>
        </a:accent2>
        <a:accent3>
          <a:srgbClr val="B8CAE2"/>
        </a:accent3>
        <a:accent4>
          <a:srgbClr val="DADADA"/>
        </a:accent4>
        <a:accent5>
          <a:srgbClr val="ADB8CA"/>
        </a:accent5>
        <a:accent6>
          <a:srgbClr val="294460"/>
        </a:accent6>
        <a:hlink>
          <a:srgbClr val="0B54A3"/>
        </a:hlink>
        <a:folHlink>
          <a:srgbClr val="0B73E0"/>
        </a:folHlink>
      </a:clrScheme>
      <a:clrMap bg1="dk2" tx1="lt1" bg2="dk1" tx2="lt2" accent1="accent1" accent2="accent2" accent3="accent3" accent4="accent4" accent5="accent5" accent6="accent6" hlink="hlink" folHlink="folHlink"/>
    </a:extraClrScheme>
    <a:extraClrScheme>
      <a:clrScheme name="circles 6">
        <a:dk1>
          <a:srgbClr val="496B2E"/>
        </a:dk1>
        <a:lt1>
          <a:srgbClr val="CCE3B5"/>
        </a:lt1>
        <a:dk2>
          <a:srgbClr val="619933"/>
        </a:dk2>
        <a:lt2>
          <a:srgbClr val="F2F8ED"/>
        </a:lt2>
        <a:accent1>
          <a:srgbClr val="94CC66"/>
        </a:accent1>
        <a:accent2>
          <a:srgbClr val="FFFFFF"/>
        </a:accent2>
        <a:accent3>
          <a:srgbClr val="E2EFD7"/>
        </a:accent3>
        <a:accent4>
          <a:srgbClr val="3D5A26"/>
        </a:accent4>
        <a:accent5>
          <a:srgbClr val="C8E2B8"/>
        </a:accent5>
        <a:accent6>
          <a:srgbClr val="E7E7E7"/>
        </a:accent6>
        <a:hlink>
          <a:srgbClr val="4891EA"/>
        </a:hlink>
        <a:folHlink>
          <a:srgbClr val="7AAFF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00062</Template>
  <TotalTime>2742</TotalTime>
  <Words>2504</Words>
  <Application>Microsoft Office PowerPoint</Application>
  <PresentationFormat>On-screen Show (4:3)</PresentationFormat>
  <Paragraphs>271</Paragraphs>
  <Slides>40</Slides>
  <Notes>1</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Symbol</vt:lpstr>
      <vt:lpstr>Wingdings</vt:lpstr>
      <vt:lpstr>Narkisim</vt:lpstr>
      <vt:lpstr>Times New Roman</vt:lpstr>
      <vt:lpstr>FrankRuehl</vt:lpstr>
      <vt:lpstr>circles</vt:lpstr>
      <vt:lpstr>בניית טיעונים במסגרת הוראת  הנושא מבנה וקישור  </vt:lpstr>
      <vt:lpstr>מהו טיעון?</vt:lpstr>
      <vt:lpstr>הטיעון ומרכיביו</vt:lpstr>
      <vt:lpstr>מרכיבי הטיעון וסוגי טיעונים</vt:lpstr>
      <vt:lpstr>זיהוי חומרים בעזרת ניסוי</vt:lpstr>
      <vt:lpstr>דוגמא לבניית טיעון בניסוי זיהוי נעלמים</vt:lpstr>
      <vt:lpstr>מרכיבי הטיעון</vt:lpstr>
      <vt:lpstr>דוגמא:</vt:lpstr>
      <vt:lpstr>נתונים  (עדויות)- data</vt:lpstr>
      <vt:lpstr>הפרכה וטיעון נגדי</vt:lpstr>
      <vt:lpstr>מהן עדויות?</vt:lpstr>
      <vt:lpstr>החשיבות של בניית טיעונים</vt:lpstr>
      <vt:lpstr>...החשיבות של בניית טיעונים</vt:lpstr>
      <vt:lpstr>החשיבות של בניית טיעונים  </vt:lpstr>
      <vt:lpstr>החשיבות  של  בניית  טיעונים</vt:lpstr>
      <vt:lpstr>החשיבות של בניית טיעונים </vt:lpstr>
      <vt:lpstr>החשיבות של בניית טיעונים     </vt:lpstr>
      <vt:lpstr>נכנסים לכיתה</vt:lpstr>
      <vt:lpstr>האם ניתן להפוך מתכות פשוטת לזהב?</vt:lpstr>
      <vt:lpstr>... האם ניתן להפוך מתכות פשוטת לזהב?</vt:lpstr>
      <vt:lpstr>... האם ניתן להפוך   מתכות פשוטת לזהב?</vt:lpstr>
      <vt:lpstr>בניית טיעונים, כיצד?</vt:lpstr>
      <vt:lpstr>פעילויות המקנות את המיומנות של בניית טיעון</vt:lpstr>
      <vt:lpstr>שאלות המעודדות בניית טיעונים :</vt:lpstr>
      <vt:lpstr>בניית תשובות במבנה של טיעון, תוך מודעות למרכיבים</vt:lpstr>
      <vt:lpstr>למי רדיוס גדול יותר?</vt:lpstr>
      <vt:lpstr>למי אנרגית קשר גדולה יותר?</vt:lpstr>
      <vt:lpstr>הפרכה או הצדקה של טענות (טיעונים) שהועלו בצורה יזומה</vt:lpstr>
      <vt:lpstr>למי אנרגיית קשר גדולה יותר? </vt:lpstr>
      <vt:lpstr>עבודה בקבוצות</vt:lpstr>
      <vt:lpstr>עבודה בקבוצות  </vt:lpstr>
      <vt:lpstr>צ'יפס כבקשתך</vt:lpstr>
      <vt:lpstr>נתונים רלוונטיים לגבי שמן ומים</vt:lpstr>
      <vt:lpstr>טבלת עדויות</vt:lpstr>
      <vt:lpstr>טבלת עדויות   </vt:lpstr>
      <vt:lpstr>פעילות בסגנון POE נבא, צפה, הסבר.</vt:lpstr>
      <vt:lpstr>תוצאות: </vt:lpstr>
      <vt:lpstr>במה טעינו?   מדוע? במה צדקנו?   מדוע? </vt:lpstr>
      <vt:lpstr>סוגיות בהקשרים סוציו מדעים</vt:lpstr>
      <vt:lpstr>תודה!</vt:lpstr>
    </vt:vector>
  </TitlesOfParts>
  <Company>Weizamnn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Weizmann Institute of Science</dc:creator>
  <cp:lastModifiedBy>Shelly Livne</cp:lastModifiedBy>
  <cp:revision>96</cp:revision>
  <dcterms:created xsi:type="dcterms:W3CDTF">2008-01-01T10:02:36Z</dcterms:created>
  <dcterms:modified xsi:type="dcterms:W3CDTF">2025-05-28T13:48:36Z</dcterms:modified>
</cp:coreProperties>
</file>