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9" r:id="rId1"/>
  </p:sldMasterIdLst>
  <p:notesMasterIdLst>
    <p:notesMasterId r:id="rId27"/>
  </p:notesMasterIdLst>
  <p:sldIdLst>
    <p:sldId id="256" r:id="rId2"/>
    <p:sldId id="322" r:id="rId3"/>
    <p:sldId id="314" r:id="rId4"/>
    <p:sldId id="259" r:id="rId5"/>
    <p:sldId id="291" r:id="rId6"/>
    <p:sldId id="293" r:id="rId7"/>
    <p:sldId id="262" r:id="rId8"/>
    <p:sldId id="311" r:id="rId9"/>
    <p:sldId id="323" r:id="rId10"/>
    <p:sldId id="324" r:id="rId11"/>
    <p:sldId id="325" r:id="rId12"/>
    <p:sldId id="288" r:id="rId13"/>
    <p:sldId id="278" r:id="rId14"/>
    <p:sldId id="269" r:id="rId15"/>
    <p:sldId id="313" r:id="rId16"/>
    <p:sldId id="331" r:id="rId17"/>
    <p:sldId id="332" r:id="rId18"/>
    <p:sldId id="333" r:id="rId19"/>
    <p:sldId id="338" r:id="rId20"/>
    <p:sldId id="335" r:id="rId21"/>
    <p:sldId id="336" r:id="rId22"/>
    <p:sldId id="337" r:id="rId23"/>
    <p:sldId id="317" r:id="rId24"/>
    <p:sldId id="339" r:id="rId25"/>
    <p:sldId id="321" r:id="rId26"/>
  </p:sldIdLst>
  <p:sldSz cx="9144000" cy="6858000" type="screen4x3"/>
  <p:notesSz cx="7086600" cy="10210800"/>
  <p:defaultTextStyle>
    <a:defPPr>
      <a:defRPr lang="he-IL"/>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16">
          <p15:clr>
            <a:srgbClr val="A4A3A4"/>
          </p15:clr>
        </p15:guide>
        <p15:guide id="2" pos="223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336599"/>
    <a:srgbClr val="66FFFF"/>
    <a:srgbClr val="FFFF00"/>
    <a:srgbClr val="009999"/>
    <a:srgbClr val="99FF33"/>
    <a:srgbClr val="990033"/>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6051" autoAdjust="0"/>
    <p:restoredTop sz="91790" autoAdjust="0"/>
  </p:normalViewPr>
  <p:slideViewPr>
    <p:cSldViewPr>
      <p:cViewPr varScale="1">
        <p:scale>
          <a:sx n="74" d="100"/>
          <a:sy n="74" d="100"/>
        </p:scale>
        <p:origin x="614"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1044" y="-90"/>
      </p:cViewPr>
      <p:guideLst>
        <p:guide orient="horz" pos="3216"/>
        <p:guide pos="223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4CFB958B-06BE-6745-BC13-3ECFD9CF5CA8}"/>
              </a:ext>
            </a:extLst>
          </p:cNvPr>
          <p:cNvSpPr>
            <a:spLocks noGrp="1" noChangeArrowheads="1"/>
          </p:cNvSpPr>
          <p:nvPr>
            <p:ph type="hdr" sz="quarter"/>
          </p:nvPr>
        </p:nvSpPr>
        <p:spPr bwMode="auto">
          <a:xfrm>
            <a:off x="4016375" y="0"/>
            <a:ext cx="3070225" cy="511175"/>
          </a:xfrm>
          <a:prstGeom prst="rect">
            <a:avLst/>
          </a:prstGeom>
          <a:noFill/>
          <a:ln w="9525">
            <a:noFill/>
            <a:miter lim="800000"/>
            <a:headEnd/>
            <a:tailEnd/>
          </a:ln>
          <a:effectLst/>
        </p:spPr>
        <p:txBody>
          <a:bodyPr vert="horz" wrap="square" lIns="98837" tIns="49419" rIns="98837" bIns="49419" numCol="1" anchor="t" anchorCtr="0" compatLnSpc="1">
            <a:prstTxWarp prst="textNoShape">
              <a:avLst/>
            </a:prstTxWarp>
          </a:bodyPr>
          <a:lstStyle>
            <a:lvl1pPr algn="r" defTabSz="989013" rtl="1">
              <a:defRPr sz="1300"/>
            </a:lvl1pPr>
          </a:lstStyle>
          <a:p>
            <a:pPr>
              <a:defRPr/>
            </a:pPr>
            <a:endParaRPr lang="en-US"/>
          </a:p>
        </p:txBody>
      </p:sp>
      <p:sp>
        <p:nvSpPr>
          <p:cNvPr id="11267" name="Rectangle 3">
            <a:extLst>
              <a:ext uri="{FF2B5EF4-FFF2-40B4-BE49-F238E27FC236}">
                <a16:creationId xmlns:a16="http://schemas.microsoft.com/office/drawing/2014/main" id="{1CB79B5E-24F7-7B56-40C4-4E6CC7FE6B6E}"/>
              </a:ext>
            </a:extLst>
          </p:cNvPr>
          <p:cNvSpPr>
            <a:spLocks noGrp="1" noChangeArrowheads="1"/>
          </p:cNvSpPr>
          <p:nvPr>
            <p:ph type="dt" idx="1"/>
          </p:nvPr>
        </p:nvSpPr>
        <p:spPr bwMode="auto">
          <a:xfrm>
            <a:off x="1588" y="0"/>
            <a:ext cx="3070225" cy="511175"/>
          </a:xfrm>
          <a:prstGeom prst="rect">
            <a:avLst/>
          </a:prstGeom>
          <a:noFill/>
          <a:ln w="9525">
            <a:noFill/>
            <a:miter lim="800000"/>
            <a:headEnd/>
            <a:tailEnd/>
          </a:ln>
          <a:effectLst/>
        </p:spPr>
        <p:txBody>
          <a:bodyPr vert="horz" wrap="square" lIns="98837" tIns="49419" rIns="98837" bIns="49419" numCol="1" anchor="t" anchorCtr="0" compatLnSpc="1">
            <a:prstTxWarp prst="textNoShape">
              <a:avLst/>
            </a:prstTxWarp>
          </a:bodyPr>
          <a:lstStyle>
            <a:lvl1pPr defTabSz="989013" rtl="1">
              <a:defRPr sz="1300"/>
            </a:lvl1pPr>
          </a:lstStyle>
          <a:p>
            <a:pPr>
              <a:defRPr/>
            </a:pPr>
            <a:endParaRPr lang="en-US"/>
          </a:p>
        </p:txBody>
      </p:sp>
      <p:sp>
        <p:nvSpPr>
          <p:cNvPr id="28676" name="Rectangle 4">
            <a:extLst>
              <a:ext uri="{FF2B5EF4-FFF2-40B4-BE49-F238E27FC236}">
                <a16:creationId xmlns:a16="http://schemas.microsoft.com/office/drawing/2014/main" id="{FC03A8B2-E312-A560-E82F-7BCD1C6AB2BE}"/>
              </a:ext>
            </a:extLst>
          </p:cNvPr>
          <p:cNvSpPr>
            <a:spLocks noRot="1" noChangeArrowheads="1" noTextEdit="1"/>
          </p:cNvSpPr>
          <p:nvPr>
            <p:ph type="sldImg" idx="2"/>
          </p:nvPr>
        </p:nvSpPr>
        <p:spPr bwMode="auto">
          <a:xfrm>
            <a:off x="990600" y="765175"/>
            <a:ext cx="5105400" cy="38290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9" name="Rectangle 5">
            <a:extLst>
              <a:ext uri="{FF2B5EF4-FFF2-40B4-BE49-F238E27FC236}">
                <a16:creationId xmlns:a16="http://schemas.microsoft.com/office/drawing/2014/main" id="{9ECE0F8E-B5A9-60A2-AAC0-AEA3583E60F4}"/>
              </a:ext>
            </a:extLst>
          </p:cNvPr>
          <p:cNvSpPr>
            <a:spLocks noGrp="1" noChangeArrowheads="1"/>
          </p:cNvSpPr>
          <p:nvPr>
            <p:ph type="body" sz="quarter" idx="3"/>
          </p:nvPr>
        </p:nvSpPr>
        <p:spPr bwMode="auto">
          <a:xfrm>
            <a:off x="708025" y="4849813"/>
            <a:ext cx="5670550" cy="4595812"/>
          </a:xfrm>
          <a:prstGeom prst="rect">
            <a:avLst/>
          </a:prstGeom>
          <a:noFill/>
          <a:ln w="9525">
            <a:noFill/>
            <a:miter lim="800000"/>
            <a:headEnd/>
            <a:tailEnd/>
          </a:ln>
          <a:effectLst/>
        </p:spPr>
        <p:txBody>
          <a:bodyPr vert="horz" wrap="square" lIns="98837" tIns="49419" rIns="98837" bIns="4941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70" name="Rectangle 6">
            <a:extLst>
              <a:ext uri="{FF2B5EF4-FFF2-40B4-BE49-F238E27FC236}">
                <a16:creationId xmlns:a16="http://schemas.microsoft.com/office/drawing/2014/main" id="{AF8ABA54-370C-19B4-6A6F-A9153D31FE50}"/>
              </a:ext>
            </a:extLst>
          </p:cNvPr>
          <p:cNvSpPr>
            <a:spLocks noGrp="1" noChangeArrowheads="1"/>
          </p:cNvSpPr>
          <p:nvPr>
            <p:ph type="ftr" sz="quarter" idx="4"/>
          </p:nvPr>
        </p:nvSpPr>
        <p:spPr bwMode="auto">
          <a:xfrm>
            <a:off x="4016375" y="9698038"/>
            <a:ext cx="3070225" cy="511175"/>
          </a:xfrm>
          <a:prstGeom prst="rect">
            <a:avLst/>
          </a:prstGeom>
          <a:noFill/>
          <a:ln w="9525">
            <a:noFill/>
            <a:miter lim="800000"/>
            <a:headEnd/>
            <a:tailEnd/>
          </a:ln>
          <a:effectLst/>
        </p:spPr>
        <p:txBody>
          <a:bodyPr vert="horz" wrap="square" lIns="98837" tIns="49419" rIns="98837" bIns="49419" numCol="1" anchor="b" anchorCtr="0" compatLnSpc="1">
            <a:prstTxWarp prst="textNoShape">
              <a:avLst/>
            </a:prstTxWarp>
          </a:bodyPr>
          <a:lstStyle>
            <a:lvl1pPr algn="r" defTabSz="989013" rtl="1">
              <a:defRPr sz="1300"/>
            </a:lvl1pPr>
          </a:lstStyle>
          <a:p>
            <a:pPr>
              <a:defRPr/>
            </a:pPr>
            <a:endParaRPr lang="en-US"/>
          </a:p>
        </p:txBody>
      </p:sp>
      <p:sp>
        <p:nvSpPr>
          <p:cNvPr id="11271" name="Rectangle 7">
            <a:extLst>
              <a:ext uri="{FF2B5EF4-FFF2-40B4-BE49-F238E27FC236}">
                <a16:creationId xmlns:a16="http://schemas.microsoft.com/office/drawing/2014/main" id="{ADAF9ABB-B39E-16C1-998C-A3E36628CADD}"/>
              </a:ext>
            </a:extLst>
          </p:cNvPr>
          <p:cNvSpPr>
            <a:spLocks noGrp="1" noChangeArrowheads="1"/>
          </p:cNvSpPr>
          <p:nvPr>
            <p:ph type="sldNum" sz="quarter" idx="5"/>
          </p:nvPr>
        </p:nvSpPr>
        <p:spPr bwMode="auto">
          <a:xfrm>
            <a:off x="1588" y="9698038"/>
            <a:ext cx="3070225" cy="511175"/>
          </a:xfrm>
          <a:prstGeom prst="rect">
            <a:avLst/>
          </a:prstGeom>
          <a:noFill/>
          <a:ln w="9525">
            <a:noFill/>
            <a:miter lim="800000"/>
            <a:headEnd/>
            <a:tailEnd/>
          </a:ln>
          <a:effectLst/>
        </p:spPr>
        <p:txBody>
          <a:bodyPr vert="horz" wrap="square" lIns="98837" tIns="49419" rIns="98837" bIns="49419" numCol="1" anchor="b" anchorCtr="0" compatLnSpc="1">
            <a:prstTxWarp prst="textNoShape">
              <a:avLst/>
            </a:prstTxWarp>
          </a:bodyPr>
          <a:lstStyle>
            <a:lvl1pPr defTabSz="989013" rtl="1">
              <a:defRPr sz="1300"/>
            </a:lvl1pPr>
          </a:lstStyle>
          <a:p>
            <a:fld id="{DFECC4D8-A858-40BA-84D5-C26D678424E8}" type="slidenum">
              <a:rPr lang="he-IL" altLang="en-US"/>
              <a:pPr/>
              <a:t>‹#›</a:t>
            </a:fld>
            <a:endParaRPr lang="en-US" altLang="en-US"/>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מציין מיקום של תמונת שקופית 1">
            <a:extLst>
              <a:ext uri="{FF2B5EF4-FFF2-40B4-BE49-F238E27FC236}">
                <a16:creationId xmlns:a16="http://schemas.microsoft.com/office/drawing/2014/main" id="{F499BDEB-8818-F3F5-D857-5B2C79B6C22F}"/>
              </a:ext>
            </a:extLst>
          </p:cNvPr>
          <p:cNvSpPr>
            <a:spLocks noGrp="1" noRot="1" noChangeAspect="1" noTextEdit="1"/>
          </p:cNvSpPr>
          <p:nvPr>
            <p:ph type="sldImg"/>
          </p:nvPr>
        </p:nvSpPr>
        <p:spPr>
          <a:ln/>
        </p:spPr>
      </p:sp>
      <p:sp>
        <p:nvSpPr>
          <p:cNvPr id="29699" name="מציין מיקום של הערות 2">
            <a:extLst>
              <a:ext uri="{FF2B5EF4-FFF2-40B4-BE49-F238E27FC236}">
                <a16:creationId xmlns:a16="http://schemas.microsoft.com/office/drawing/2014/main" id="{BBE1D9E0-1A77-10CA-1658-343B860D906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e-IL" altLang="en-US"/>
              <a:t>חשוב להדגיש את ההבדל בין טענה לטיעון בגלל הקרבה הלשונית בין השניים.</a:t>
            </a:r>
          </a:p>
        </p:txBody>
      </p:sp>
      <p:sp>
        <p:nvSpPr>
          <p:cNvPr id="29700" name="מציין מיקום של מספר שקופית 3">
            <a:extLst>
              <a:ext uri="{FF2B5EF4-FFF2-40B4-BE49-F238E27FC236}">
                <a16:creationId xmlns:a16="http://schemas.microsoft.com/office/drawing/2014/main" id="{00380E1B-B18A-FE4B-313F-36F2AAB25AB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defRPr>
                <a:solidFill>
                  <a:schemeClr val="tx1"/>
                </a:solidFill>
                <a:latin typeface="Arial" panose="020B0604020202020204" pitchFamily="34" charset="0"/>
                <a:cs typeface="Arial" panose="020B0604020202020204" pitchFamily="34" charset="0"/>
              </a:defRPr>
            </a:lvl1pPr>
            <a:lvl2pPr marL="742950" indent="-285750" defTabSz="989013" eaLnBrk="0" hangingPunct="0">
              <a:defRPr>
                <a:solidFill>
                  <a:schemeClr val="tx1"/>
                </a:solidFill>
                <a:latin typeface="Arial" panose="020B0604020202020204" pitchFamily="34" charset="0"/>
                <a:cs typeface="Arial" panose="020B0604020202020204" pitchFamily="34" charset="0"/>
              </a:defRPr>
            </a:lvl2pPr>
            <a:lvl3pPr marL="1143000" indent="-228600" defTabSz="989013" eaLnBrk="0" hangingPunct="0">
              <a:defRPr>
                <a:solidFill>
                  <a:schemeClr val="tx1"/>
                </a:solidFill>
                <a:latin typeface="Arial" panose="020B0604020202020204" pitchFamily="34" charset="0"/>
                <a:cs typeface="Arial" panose="020B0604020202020204" pitchFamily="34" charset="0"/>
              </a:defRPr>
            </a:lvl3pPr>
            <a:lvl4pPr marL="1600200" indent="-228600" defTabSz="989013" eaLnBrk="0" hangingPunct="0">
              <a:defRPr>
                <a:solidFill>
                  <a:schemeClr val="tx1"/>
                </a:solidFill>
                <a:latin typeface="Arial" panose="020B0604020202020204" pitchFamily="34" charset="0"/>
                <a:cs typeface="Arial" panose="020B0604020202020204" pitchFamily="34" charset="0"/>
              </a:defRPr>
            </a:lvl4pPr>
            <a:lvl5pPr marL="2057400" indent="-228600" defTabSz="989013" eaLnBrk="0" hangingPunct="0">
              <a:defRPr>
                <a:solidFill>
                  <a:schemeClr val="tx1"/>
                </a:solidFill>
                <a:latin typeface="Arial" panose="020B0604020202020204" pitchFamily="34" charset="0"/>
                <a:cs typeface="Arial" panose="020B0604020202020204" pitchFamily="34" charset="0"/>
              </a:defRPr>
            </a:lvl5pPr>
            <a:lvl6pPr marL="25146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DB5EA93-BC97-4832-BFD0-56DFC134AA59}" type="slidenum">
              <a:rPr lang="he-IL" altLang="en-US"/>
              <a:pPr eaLnBrk="1" hangingPunct="1"/>
              <a:t>2</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מציין מיקום של תמונת שקופית 1">
            <a:extLst>
              <a:ext uri="{FF2B5EF4-FFF2-40B4-BE49-F238E27FC236}">
                <a16:creationId xmlns:a16="http://schemas.microsoft.com/office/drawing/2014/main" id="{09AFB4E1-0D7D-CDE9-974B-42D0195F7CBA}"/>
              </a:ext>
            </a:extLst>
          </p:cNvPr>
          <p:cNvSpPr>
            <a:spLocks noGrp="1" noRot="1" noChangeAspect="1" noTextEdit="1"/>
          </p:cNvSpPr>
          <p:nvPr>
            <p:ph type="sldImg"/>
          </p:nvPr>
        </p:nvSpPr>
        <p:spPr>
          <a:ln/>
        </p:spPr>
      </p:sp>
      <p:sp>
        <p:nvSpPr>
          <p:cNvPr id="38915" name="מציין מיקום של הערות 2">
            <a:extLst>
              <a:ext uri="{FF2B5EF4-FFF2-40B4-BE49-F238E27FC236}">
                <a16:creationId xmlns:a16="http://schemas.microsoft.com/office/drawing/2014/main" id="{8B19BB4E-8A1C-A4E9-9758-8D025BCB766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e-IL" altLang="en-US"/>
              <a:t>בשקופית זו מפורטות פעילויות שונות אשר יכולות להוות טריגר לבניית טיעונים ע"י תלמידים. מומלץ שהפעילויות הנ"ל התנהלו בקבוצות קטנות.</a:t>
            </a:r>
          </a:p>
        </p:txBody>
      </p:sp>
      <p:sp>
        <p:nvSpPr>
          <p:cNvPr id="38916" name="מציין מיקום של מספר שקופית 3">
            <a:extLst>
              <a:ext uri="{FF2B5EF4-FFF2-40B4-BE49-F238E27FC236}">
                <a16:creationId xmlns:a16="http://schemas.microsoft.com/office/drawing/2014/main" id="{0B32398C-C73C-45EC-D565-B66B33AA505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defRPr>
                <a:solidFill>
                  <a:schemeClr val="tx1"/>
                </a:solidFill>
                <a:latin typeface="Arial" panose="020B0604020202020204" pitchFamily="34" charset="0"/>
                <a:cs typeface="Arial" panose="020B0604020202020204" pitchFamily="34" charset="0"/>
              </a:defRPr>
            </a:lvl1pPr>
            <a:lvl2pPr marL="742950" indent="-285750" defTabSz="989013" eaLnBrk="0" hangingPunct="0">
              <a:defRPr>
                <a:solidFill>
                  <a:schemeClr val="tx1"/>
                </a:solidFill>
                <a:latin typeface="Arial" panose="020B0604020202020204" pitchFamily="34" charset="0"/>
                <a:cs typeface="Arial" panose="020B0604020202020204" pitchFamily="34" charset="0"/>
              </a:defRPr>
            </a:lvl2pPr>
            <a:lvl3pPr marL="1143000" indent="-228600" defTabSz="989013" eaLnBrk="0" hangingPunct="0">
              <a:defRPr>
                <a:solidFill>
                  <a:schemeClr val="tx1"/>
                </a:solidFill>
                <a:latin typeface="Arial" panose="020B0604020202020204" pitchFamily="34" charset="0"/>
                <a:cs typeface="Arial" panose="020B0604020202020204" pitchFamily="34" charset="0"/>
              </a:defRPr>
            </a:lvl3pPr>
            <a:lvl4pPr marL="1600200" indent="-228600" defTabSz="989013" eaLnBrk="0" hangingPunct="0">
              <a:defRPr>
                <a:solidFill>
                  <a:schemeClr val="tx1"/>
                </a:solidFill>
                <a:latin typeface="Arial" panose="020B0604020202020204" pitchFamily="34" charset="0"/>
                <a:cs typeface="Arial" panose="020B0604020202020204" pitchFamily="34" charset="0"/>
              </a:defRPr>
            </a:lvl4pPr>
            <a:lvl5pPr marL="2057400" indent="-228600" defTabSz="989013" eaLnBrk="0" hangingPunct="0">
              <a:defRPr>
                <a:solidFill>
                  <a:schemeClr val="tx1"/>
                </a:solidFill>
                <a:latin typeface="Arial" panose="020B0604020202020204" pitchFamily="34" charset="0"/>
                <a:cs typeface="Arial" panose="020B0604020202020204" pitchFamily="34" charset="0"/>
              </a:defRPr>
            </a:lvl5pPr>
            <a:lvl6pPr marL="25146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57DA1E3-9A0A-4736-9073-2BD026EEE8C9}" type="slidenum">
              <a:rPr lang="he-IL" altLang="en-US"/>
              <a:pPr eaLnBrk="1" hangingPunct="1"/>
              <a:t>13</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מציין מיקום של תמונת שקופית 1">
            <a:extLst>
              <a:ext uri="{FF2B5EF4-FFF2-40B4-BE49-F238E27FC236}">
                <a16:creationId xmlns:a16="http://schemas.microsoft.com/office/drawing/2014/main" id="{2607275F-1F00-088D-47AE-B69898D58F51}"/>
              </a:ext>
            </a:extLst>
          </p:cNvPr>
          <p:cNvSpPr>
            <a:spLocks noGrp="1" noRot="1" noChangeAspect="1" noTextEdit="1"/>
          </p:cNvSpPr>
          <p:nvPr>
            <p:ph type="sldImg"/>
          </p:nvPr>
        </p:nvSpPr>
        <p:spPr>
          <a:ln/>
        </p:spPr>
      </p:sp>
      <p:sp>
        <p:nvSpPr>
          <p:cNvPr id="39939" name="מציין מיקום של הערות 2">
            <a:extLst>
              <a:ext uri="{FF2B5EF4-FFF2-40B4-BE49-F238E27FC236}">
                <a16:creationId xmlns:a16="http://schemas.microsoft.com/office/drawing/2014/main" id="{AD272168-CB41-EC81-7CAC-DD943AE1B01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e-IL" altLang="en-US"/>
              <a:t>כדאי להכניס לתרבות השיח בכיתה שאלות אלו, הן שאלות הנשאלות ע"י המורה, והן במסגרת השיח הקבוצתי בו תלמידים שואלים את עמיתיהם.</a:t>
            </a:r>
          </a:p>
        </p:txBody>
      </p:sp>
      <p:sp>
        <p:nvSpPr>
          <p:cNvPr id="39940" name="מציין מיקום של מספר שקופית 3">
            <a:extLst>
              <a:ext uri="{FF2B5EF4-FFF2-40B4-BE49-F238E27FC236}">
                <a16:creationId xmlns:a16="http://schemas.microsoft.com/office/drawing/2014/main" id="{CA31CF83-02DD-5ADB-2943-3ED988E5930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defRPr>
                <a:solidFill>
                  <a:schemeClr val="tx1"/>
                </a:solidFill>
                <a:latin typeface="Arial" panose="020B0604020202020204" pitchFamily="34" charset="0"/>
                <a:cs typeface="Arial" panose="020B0604020202020204" pitchFamily="34" charset="0"/>
              </a:defRPr>
            </a:lvl1pPr>
            <a:lvl2pPr marL="742950" indent="-285750" defTabSz="989013" eaLnBrk="0" hangingPunct="0">
              <a:defRPr>
                <a:solidFill>
                  <a:schemeClr val="tx1"/>
                </a:solidFill>
                <a:latin typeface="Arial" panose="020B0604020202020204" pitchFamily="34" charset="0"/>
                <a:cs typeface="Arial" panose="020B0604020202020204" pitchFamily="34" charset="0"/>
              </a:defRPr>
            </a:lvl2pPr>
            <a:lvl3pPr marL="1143000" indent="-228600" defTabSz="989013" eaLnBrk="0" hangingPunct="0">
              <a:defRPr>
                <a:solidFill>
                  <a:schemeClr val="tx1"/>
                </a:solidFill>
                <a:latin typeface="Arial" panose="020B0604020202020204" pitchFamily="34" charset="0"/>
                <a:cs typeface="Arial" panose="020B0604020202020204" pitchFamily="34" charset="0"/>
              </a:defRPr>
            </a:lvl3pPr>
            <a:lvl4pPr marL="1600200" indent="-228600" defTabSz="989013" eaLnBrk="0" hangingPunct="0">
              <a:defRPr>
                <a:solidFill>
                  <a:schemeClr val="tx1"/>
                </a:solidFill>
                <a:latin typeface="Arial" panose="020B0604020202020204" pitchFamily="34" charset="0"/>
                <a:cs typeface="Arial" panose="020B0604020202020204" pitchFamily="34" charset="0"/>
              </a:defRPr>
            </a:lvl4pPr>
            <a:lvl5pPr marL="2057400" indent="-228600" defTabSz="989013" eaLnBrk="0" hangingPunct="0">
              <a:defRPr>
                <a:solidFill>
                  <a:schemeClr val="tx1"/>
                </a:solidFill>
                <a:latin typeface="Arial" panose="020B0604020202020204" pitchFamily="34" charset="0"/>
                <a:cs typeface="Arial" panose="020B0604020202020204" pitchFamily="34" charset="0"/>
              </a:defRPr>
            </a:lvl5pPr>
            <a:lvl6pPr marL="25146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643CBE4-5409-472B-96C2-CF99486D4B53}" type="slidenum">
              <a:rPr lang="he-IL" altLang="en-US"/>
              <a:pPr eaLnBrk="1" hangingPunct="1"/>
              <a:t>14</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מציין מיקום של תמונת שקופית 1">
            <a:extLst>
              <a:ext uri="{FF2B5EF4-FFF2-40B4-BE49-F238E27FC236}">
                <a16:creationId xmlns:a16="http://schemas.microsoft.com/office/drawing/2014/main" id="{F10EB8BF-6F03-907F-A15D-87D93F4AF10E}"/>
              </a:ext>
            </a:extLst>
          </p:cNvPr>
          <p:cNvSpPr>
            <a:spLocks noGrp="1" noRot="1" noChangeAspect="1" noTextEdit="1"/>
          </p:cNvSpPr>
          <p:nvPr>
            <p:ph type="sldImg"/>
          </p:nvPr>
        </p:nvSpPr>
        <p:spPr>
          <a:ln/>
        </p:spPr>
      </p:sp>
      <p:sp>
        <p:nvSpPr>
          <p:cNvPr id="40963" name="מציין מיקום של הערות 2">
            <a:extLst>
              <a:ext uri="{FF2B5EF4-FFF2-40B4-BE49-F238E27FC236}">
                <a16:creationId xmlns:a16="http://schemas.microsoft.com/office/drawing/2014/main" id="{247B260C-E8C4-E951-DB0E-207A5CC4543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e-IL" altLang="en-US"/>
              <a:t>שקופית זו קושרת אותנו למיומנות ההשוואה בה עסקנו במפגש הקודם. לאחר עריכת השוואה, אנחנו נדרשים בדרך כלל להחליא או לקבוע. ההחלטה היא הטענה, העדויות הן המאפיינים שרשמנו בטבלת ההשוואה, וההסבר המדעי קושר בין העדויות לטענה.</a:t>
            </a:r>
          </a:p>
        </p:txBody>
      </p:sp>
      <p:sp>
        <p:nvSpPr>
          <p:cNvPr id="40964" name="מציין מיקום של מספר שקופית 3">
            <a:extLst>
              <a:ext uri="{FF2B5EF4-FFF2-40B4-BE49-F238E27FC236}">
                <a16:creationId xmlns:a16="http://schemas.microsoft.com/office/drawing/2014/main" id="{C5EB85FE-D84E-61C5-E7B5-C76E8DEADA6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defRPr>
                <a:solidFill>
                  <a:schemeClr val="tx1"/>
                </a:solidFill>
                <a:latin typeface="Arial" panose="020B0604020202020204" pitchFamily="34" charset="0"/>
                <a:cs typeface="Arial" panose="020B0604020202020204" pitchFamily="34" charset="0"/>
              </a:defRPr>
            </a:lvl1pPr>
            <a:lvl2pPr marL="742950" indent="-285750" defTabSz="989013" eaLnBrk="0" hangingPunct="0">
              <a:defRPr>
                <a:solidFill>
                  <a:schemeClr val="tx1"/>
                </a:solidFill>
                <a:latin typeface="Arial" panose="020B0604020202020204" pitchFamily="34" charset="0"/>
                <a:cs typeface="Arial" panose="020B0604020202020204" pitchFamily="34" charset="0"/>
              </a:defRPr>
            </a:lvl2pPr>
            <a:lvl3pPr marL="1143000" indent="-228600" defTabSz="989013" eaLnBrk="0" hangingPunct="0">
              <a:defRPr>
                <a:solidFill>
                  <a:schemeClr val="tx1"/>
                </a:solidFill>
                <a:latin typeface="Arial" panose="020B0604020202020204" pitchFamily="34" charset="0"/>
                <a:cs typeface="Arial" panose="020B0604020202020204" pitchFamily="34" charset="0"/>
              </a:defRPr>
            </a:lvl3pPr>
            <a:lvl4pPr marL="1600200" indent="-228600" defTabSz="989013" eaLnBrk="0" hangingPunct="0">
              <a:defRPr>
                <a:solidFill>
                  <a:schemeClr val="tx1"/>
                </a:solidFill>
                <a:latin typeface="Arial" panose="020B0604020202020204" pitchFamily="34" charset="0"/>
                <a:cs typeface="Arial" panose="020B0604020202020204" pitchFamily="34" charset="0"/>
              </a:defRPr>
            </a:lvl4pPr>
            <a:lvl5pPr marL="2057400" indent="-228600" defTabSz="989013" eaLnBrk="0" hangingPunct="0">
              <a:defRPr>
                <a:solidFill>
                  <a:schemeClr val="tx1"/>
                </a:solidFill>
                <a:latin typeface="Arial" panose="020B0604020202020204" pitchFamily="34" charset="0"/>
                <a:cs typeface="Arial" panose="020B0604020202020204" pitchFamily="34" charset="0"/>
              </a:defRPr>
            </a:lvl5pPr>
            <a:lvl6pPr marL="25146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E954C00-B740-4C78-92DB-1E50DD1DE0E6}" type="slidenum">
              <a:rPr lang="he-IL" altLang="en-US"/>
              <a:pPr eaLnBrk="1" hangingPunct="1"/>
              <a:t>15</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מציין מיקום של תמונת שקופית 1">
            <a:extLst>
              <a:ext uri="{FF2B5EF4-FFF2-40B4-BE49-F238E27FC236}">
                <a16:creationId xmlns:a16="http://schemas.microsoft.com/office/drawing/2014/main" id="{04483C36-4304-54DE-B5CF-57E919279CFD}"/>
              </a:ext>
            </a:extLst>
          </p:cNvPr>
          <p:cNvSpPr>
            <a:spLocks noGrp="1" noRot="1" noChangeAspect="1" noTextEdit="1"/>
          </p:cNvSpPr>
          <p:nvPr>
            <p:ph type="sldImg"/>
          </p:nvPr>
        </p:nvSpPr>
        <p:spPr>
          <a:ln/>
        </p:spPr>
      </p:sp>
      <p:sp>
        <p:nvSpPr>
          <p:cNvPr id="41987" name="מציין מיקום של הערות 2">
            <a:extLst>
              <a:ext uri="{FF2B5EF4-FFF2-40B4-BE49-F238E27FC236}">
                <a16:creationId xmlns:a16="http://schemas.microsoft.com/office/drawing/2014/main" id="{D0AAE471-423A-C8C0-E303-97FBFC799A1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e-IL" altLang="en-US"/>
              <a:t>בשקופית זו דוגמה להשוואה הדורשת בסיומה החלטה/בחירה. כמובן יש לנמק ולבסס את החלטתנו.</a:t>
            </a:r>
          </a:p>
        </p:txBody>
      </p:sp>
      <p:sp>
        <p:nvSpPr>
          <p:cNvPr id="41988" name="מציין מיקום של מספר שקופית 3">
            <a:extLst>
              <a:ext uri="{FF2B5EF4-FFF2-40B4-BE49-F238E27FC236}">
                <a16:creationId xmlns:a16="http://schemas.microsoft.com/office/drawing/2014/main" id="{6AE165C8-D8D4-455D-DC4E-A6CBC0CAB08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defRPr>
                <a:solidFill>
                  <a:schemeClr val="tx1"/>
                </a:solidFill>
                <a:latin typeface="Arial" panose="020B0604020202020204" pitchFamily="34" charset="0"/>
                <a:cs typeface="Arial" panose="020B0604020202020204" pitchFamily="34" charset="0"/>
              </a:defRPr>
            </a:lvl1pPr>
            <a:lvl2pPr marL="742950" indent="-285750" defTabSz="989013" eaLnBrk="0" hangingPunct="0">
              <a:defRPr>
                <a:solidFill>
                  <a:schemeClr val="tx1"/>
                </a:solidFill>
                <a:latin typeface="Arial" panose="020B0604020202020204" pitchFamily="34" charset="0"/>
                <a:cs typeface="Arial" panose="020B0604020202020204" pitchFamily="34" charset="0"/>
              </a:defRPr>
            </a:lvl2pPr>
            <a:lvl3pPr marL="1143000" indent="-228600" defTabSz="989013" eaLnBrk="0" hangingPunct="0">
              <a:defRPr>
                <a:solidFill>
                  <a:schemeClr val="tx1"/>
                </a:solidFill>
                <a:latin typeface="Arial" panose="020B0604020202020204" pitchFamily="34" charset="0"/>
                <a:cs typeface="Arial" panose="020B0604020202020204" pitchFamily="34" charset="0"/>
              </a:defRPr>
            </a:lvl3pPr>
            <a:lvl4pPr marL="1600200" indent="-228600" defTabSz="989013" eaLnBrk="0" hangingPunct="0">
              <a:defRPr>
                <a:solidFill>
                  <a:schemeClr val="tx1"/>
                </a:solidFill>
                <a:latin typeface="Arial" panose="020B0604020202020204" pitchFamily="34" charset="0"/>
                <a:cs typeface="Arial" panose="020B0604020202020204" pitchFamily="34" charset="0"/>
              </a:defRPr>
            </a:lvl4pPr>
            <a:lvl5pPr marL="2057400" indent="-228600" defTabSz="989013" eaLnBrk="0" hangingPunct="0">
              <a:defRPr>
                <a:solidFill>
                  <a:schemeClr val="tx1"/>
                </a:solidFill>
                <a:latin typeface="Arial" panose="020B0604020202020204" pitchFamily="34" charset="0"/>
                <a:cs typeface="Arial" panose="020B0604020202020204" pitchFamily="34" charset="0"/>
              </a:defRPr>
            </a:lvl5pPr>
            <a:lvl6pPr marL="25146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D6B48C3-E936-4367-93EE-1993F2399F3F}" type="slidenum">
              <a:rPr lang="he-IL" altLang="en-US"/>
              <a:pPr eaLnBrk="1" hangingPunct="1"/>
              <a:t>16</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מציין מיקום של תמונת שקופית 1">
            <a:extLst>
              <a:ext uri="{FF2B5EF4-FFF2-40B4-BE49-F238E27FC236}">
                <a16:creationId xmlns:a16="http://schemas.microsoft.com/office/drawing/2014/main" id="{13C88F02-5265-6D74-9B99-4420023B10DB}"/>
              </a:ext>
            </a:extLst>
          </p:cNvPr>
          <p:cNvSpPr>
            <a:spLocks noGrp="1" noRot="1" noChangeAspect="1" noTextEdit="1"/>
          </p:cNvSpPr>
          <p:nvPr>
            <p:ph type="sldImg"/>
          </p:nvPr>
        </p:nvSpPr>
        <p:spPr>
          <a:ln/>
        </p:spPr>
      </p:sp>
      <p:sp>
        <p:nvSpPr>
          <p:cNvPr id="43011" name="מציין מיקום של הערות 2">
            <a:extLst>
              <a:ext uri="{FF2B5EF4-FFF2-40B4-BE49-F238E27FC236}">
                <a16:creationId xmlns:a16="http://schemas.microsoft.com/office/drawing/2014/main" id="{5A8EC00F-A75E-EA16-6E13-9343237F730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e-IL" altLang="en-US"/>
              <a:t>השלימו את טבלת ההשוואה . יש ביכולתכם להוסיף קריטריונים נוספים להשוואה.</a:t>
            </a:r>
          </a:p>
        </p:txBody>
      </p:sp>
      <p:sp>
        <p:nvSpPr>
          <p:cNvPr id="43012" name="מציין מיקום של מספר שקופית 3">
            <a:extLst>
              <a:ext uri="{FF2B5EF4-FFF2-40B4-BE49-F238E27FC236}">
                <a16:creationId xmlns:a16="http://schemas.microsoft.com/office/drawing/2014/main" id="{17FDFE92-9B7C-65C0-9F2A-8432EE8DA8F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defRPr>
                <a:solidFill>
                  <a:schemeClr val="tx1"/>
                </a:solidFill>
                <a:latin typeface="Arial" panose="020B0604020202020204" pitchFamily="34" charset="0"/>
                <a:cs typeface="Arial" panose="020B0604020202020204" pitchFamily="34" charset="0"/>
              </a:defRPr>
            </a:lvl1pPr>
            <a:lvl2pPr marL="742950" indent="-285750" defTabSz="989013" eaLnBrk="0" hangingPunct="0">
              <a:defRPr>
                <a:solidFill>
                  <a:schemeClr val="tx1"/>
                </a:solidFill>
                <a:latin typeface="Arial" panose="020B0604020202020204" pitchFamily="34" charset="0"/>
                <a:cs typeface="Arial" panose="020B0604020202020204" pitchFamily="34" charset="0"/>
              </a:defRPr>
            </a:lvl2pPr>
            <a:lvl3pPr marL="1143000" indent="-228600" defTabSz="989013" eaLnBrk="0" hangingPunct="0">
              <a:defRPr>
                <a:solidFill>
                  <a:schemeClr val="tx1"/>
                </a:solidFill>
                <a:latin typeface="Arial" panose="020B0604020202020204" pitchFamily="34" charset="0"/>
                <a:cs typeface="Arial" panose="020B0604020202020204" pitchFamily="34" charset="0"/>
              </a:defRPr>
            </a:lvl3pPr>
            <a:lvl4pPr marL="1600200" indent="-228600" defTabSz="989013" eaLnBrk="0" hangingPunct="0">
              <a:defRPr>
                <a:solidFill>
                  <a:schemeClr val="tx1"/>
                </a:solidFill>
                <a:latin typeface="Arial" panose="020B0604020202020204" pitchFamily="34" charset="0"/>
                <a:cs typeface="Arial" panose="020B0604020202020204" pitchFamily="34" charset="0"/>
              </a:defRPr>
            </a:lvl4pPr>
            <a:lvl5pPr marL="2057400" indent="-228600" defTabSz="989013" eaLnBrk="0" hangingPunct="0">
              <a:defRPr>
                <a:solidFill>
                  <a:schemeClr val="tx1"/>
                </a:solidFill>
                <a:latin typeface="Arial" panose="020B0604020202020204" pitchFamily="34" charset="0"/>
                <a:cs typeface="Arial" panose="020B0604020202020204" pitchFamily="34" charset="0"/>
              </a:defRPr>
            </a:lvl5pPr>
            <a:lvl6pPr marL="25146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588105B-BBD2-4268-AD97-C52B8E1AAF90}" type="slidenum">
              <a:rPr lang="he-IL" altLang="en-US"/>
              <a:pPr eaLnBrk="1" hangingPunct="1"/>
              <a:t>17</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מציין מיקום של תמונת שקופית 1">
            <a:extLst>
              <a:ext uri="{FF2B5EF4-FFF2-40B4-BE49-F238E27FC236}">
                <a16:creationId xmlns:a16="http://schemas.microsoft.com/office/drawing/2014/main" id="{429A3289-3B54-4B56-DACB-C3529E6F6CB9}"/>
              </a:ext>
            </a:extLst>
          </p:cNvPr>
          <p:cNvSpPr>
            <a:spLocks noGrp="1" noRot="1" noChangeAspect="1" noTextEdit="1"/>
          </p:cNvSpPr>
          <p:nvPr>
            <p:ph type="sldImg"/>
          </p:nvPr>
        </p:nvSpPr>
        <p:spPr>
          <a:ln/>
        </p:spPr>
      </p:sp>
      <p:sp>
        <p:nvSpPr>
          <p:cNvPr id="44035" name="מציין מיקום של הערות 2">
            <a:extLst>
              <a:ext uri="{FF2B5EF4-FFF2-40B4-BE49-F238E27FC236}">
                <a16:creationId xmlns:a16="http://schemas.microsoft.com/office/drawing/2014/main" id="{143C45E7-7A9F-D3B3-3C1F-8A359522B51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e-IL" altLang="en-US"/>
              <a:t>להלן תשובה אפשרית המתייחסת להחלטה שנדרשנו. האם אתם יכולים לזהות מהי הטענה? מהן העדויות? ומהו ההסבר המדעי.</a:t>
            </a:r>
          </a:p>
        </p:txBody>
      </p:sp>
      <p:sp>
        <p:nvSpPr>
          <p:cNvPr id="44036" name="מציין מיקום של מספר שקופית 3">
            <a:extLst>
              <a:ext uri="{FF2B5EF4-FFF2-40B4-BE49-F238E27FC236}">
                <a16:creationId xmlns:a16="http://schemas.microsoft.com/office/drawing/2014/main" id="{71C5C750-3A8C-85FB-8E06-3F15026893E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defRPr>
                <a:solidFill>
                  <a:schemeClr val="tx1"/>
                </a:solidFill>
                <a:latin typeface="Arial" panose="020B0604020202020204" pitchFamily="34" charset="0"/>
                <a:cs typeface="Arial" panose="020B0604020202020204" pitchFamily="34" charset="0"/>
              </a:defRPr>
            </a:lvl1pPr>
            <a:lvl2pPr marL="742950" indent="-285750" defTabSz="989013" eaLnBrk="0" hangingPunct="0">
              <a:defRPr>
                <a:solidFill>
                  <a:schemeClr val="tx1"/>
                </a:solidFill>
                <a:latin typeface="Arial" panose="020B0604020202020204" pitchFamily="34" charset="0"/>
                <a:cs typeface="Arial" panose="020B0604020202020204" pitchFamily="34" charset="0"/>
              </a:defRPr>
            </a:lvl2pPr>
            <a:lvl3pPr marL="1143000" indent="-228600" defTabSz="989013" eaLnBrk="0" hangingPunct="0">
              <a:defRPr>
                <a:solidFill>
                  <a:schemeClr val="tx1"/>
                </a:solidFill>
                <a:latin typeface="Arial" panose="020B0604020202020204" pitchFamily="34" charset="0"/>
                <a:cs typeface="Arial" panose="020B0604020202020204" pitchFamily="34" charset="0"/>
              </a:defRPr>
            </a:lvl3pPr>
            <a:lvl4pPr marL="1600200" indent="-228600" defTabSz="989013" eaLnBrk="0" hangingPunct="0">
              <a:defRPr>
                <a:solidFill>
                  <a:schemeClr val="tx1"/>
                </a:solidFill>
                <a:latin typeface="Arial" panose="020B0604020202020204" pitchFamily="34" charset="0"/>
                <a:cs typeface="Arial" panose="020B0604020202020204" pitchFamily="34" charset="0"/>
              </a:defRPr>
            </a:lvl4pPr>
            <a:lvl5pPr marL="2057400" indent="-228600" defTabSz="989013" eaLnBrk="0" hangingPunct="0">
              <a:defRPr>
                <a:solidFill>
                  <a:schemeClr val="tx1"/>
                </a:solidFill>
                <a:latin typeface="Arial" panose="020B0604020202020204" pitchFamily="34" charset="0"/>
                <a:cs typeface="Arial" panose="020B0604020202020204" pitchFamily="34" charset="0"/>
              </a:defRPr>
            </a:lvl5pPr>
            <a:lvl6pPr marL="25146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F71E94B-D42A-4117-A6D4-F0E79ACD78B8}" type="slidenum">
              <a:rPr lang="he-IL" altLang="en-US"/>
              <a:pPr eaLnBrk="1" hangingPunct="1"/>
              <a:t>18</a:t>
            </a:fld>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מציין מיקום של תמונת שקופית 1">
            <a:extLst>
              <a:ext uri="{FF2B5EF4-FFF2-40B4-BE49-F238E27FC236}">
                <a16:creationId xmlns:a16="http://schemas.microsoft.com/office/drawing/2014/main" id="{25A068F5-4781-1CA3-73D2-C03F95DE0CBC}"/>
              </a:ext>
            </a:extLst>
          </p:cNvPr>
          <p:cNvSpPr>
            <a:spLocks noGrp="1" noRot="1" noChangeAspect="1" noTextEdit="1"/>
          </p:cNvSpPr>
          <p:nvPr>
            <p:ph type="sldImg"/>
          </p:nvPr>
        </p:nvSpPr>
        <p:spPr>
          <a:ln/>
        </p:spPr>
      </p:sp>
      <p:sp>
        <p:nvSpPr>
          <p:cNvPr id="45059" name="מציין מיקום של הערות 2">
            <a:extLst>
              <a:ext uri="{FF2B5EF4-FFF2-40B4-BE49-F238E27FC236}">
                <a16:creationId xmlns:a16="http://schemas.microsoft.com/office/drawing/2014/main" id="{5F2F28A3-9D63-780D-1EB3-E8F40DD009A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e-IL" altLang="en-US"/>
              <a:t>בשקופית זו המלל הצהוב מבטא את הטענה. שימו לב, התשובה פותחת בטענה, וגם סגירת התשובה כוללת את הטענה (זה מקובל, אבל לא חובה).</a:t>
            </a:r>
          </a:p>
          <a:p>
            <a:r>
              <a:rPr lang="he-IL" altLang="en-US"/>
              <a:t>המלל האדום כולל את העדויות והכחול את ההסברים.</a:t>
            </a:r>
          </a:p>
          <a:p>
            <a:r>
              <a:rPr lang="he-IL" altLang="en-US"/>
              <a:t>נקודה נוספת חשובה בטיעון להתייחס גם למה שלא בחרת, ליתרונות שלו ולחסרונות.</a:t>
            </a:r>
          </a:p>
        </p:txBody>
      </p:sp>
      <p:sp>
        <p:nvSpPr>
          <p:cNvPr id="45060" name="מציין מיקום של מספר שקופית 3">
            <a:extLst>
              <a:ext uri="{FF2B5EF4-FFF2-40B4-BE49-F238E27FC236}">
                <a16:creationId xmlns:a16="http://schemas.microsoft.com/office/drawing/2014/main" id="{6A157D87-66B9-78E9-D78D-107A1EE6028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defRPr>
                <a:solidFill>
                  <a:schemeClr val="tx1"/>
                </a:solidFill>
                <a:latin typeface="Arial" panose="020B0604020202020204" pitchFamily="34" charset="0"/>
                <a:cs typeface="Arial" panose="020B0604020202020204" pitchFamily="34" charset="0"/>
              </a:defRPr>
            </a:lvl1pPr>
            <a:lvl2pPr marL="742950" indent="-285750" defTabSz="989013" eaLnBrk="0" hangingPunct="0">
              <a:defRPr>
                <a:solidFill>
                  <a:schemeClr val="tx1"/>
                </a:solidFill>
                <a:latin typeface="Arial" panose="020B0604020202020204" pitchFamily="34" charset="0"/>
                <a:cs typeface="Arial" panose="020B0604020202020204" pitchFamily="34" charset="0"/>
              </a:defRPr>
            </a:lvl2pPr>
            <a:lvl3pPr marL="1143000" indent="-228600" defTabSz="989013" eaLnBrk="0" hangingPunct="0">
              <a:defRPr>
                <a:solidFill>
                  <a:schemeClr val="tx1"/>
                </a:solidFill>
                <a:latin typeface="Arial" panose="020B0604020202020204" pitchFamily="34" charset="0"/>
                <a:cs typeface="Arial" panose="020B0604020202020204" pitchFamily="34" charset="0"/>
              </a:defRPr>
            </a:lvl3pPr>
            <a:lvl4pPr marL="1600200" indent="-228600" defTabSz="989013" eaLnBrk="0" hangingPunct="0">
              <a:defRPr>
                <a:solidFill>
                  <a:schemeClr val="tx1"/>
                </a:solidFill>
                <a:latin typeface="Arial" panose="020B0604020202020204" pitchFamily="34" charset="0"/>
                <a:cs typeface="Arial" panose="020B0604020202020204" pitchFamily="34" charset="0"/>
              </a:defRPr>
            </a:lvl4pPr>
            <a:lvl5pPr marL="2057400" indent="-228600" defTabSz="989013" eaLnBrk="0" hangingPunct="0">
              <a:defRPr>
                <a:solidFill>
                  <a:schemeClr val="tx1"/>
                </a:solidFill>
                <a:latin typeface="Arial" panose="020B0604020202020204" pitchFamily="34" charset="0"/>
                <a:cs typeface="Arial" panose="020B0604020202020204" pitchFamily="34" charset="0"/>
              </a:defRPr>
            </a:lvl5pPr>
            <a:lvl6pPr marL="25146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A2B0459-59FD-400A-97DB-F81F2183B3CF}" type="slidenum">
              <a:rPr lang="he-IL" altLang="en-US"/>
              <a:pPr eaLnBrk="1" hangingPunct="1"/>
              <a:t>19</a:t>
            </a:fld>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מציין מיקום של תמונת שקופית 1">
            <a:extLst>
              <a:ext uri="{FF2B5EF4-FFF2-40B4-BE49-F238E27FC236}">
                <a16:creationId xmlns:a16="http://schemas.microsoft.com/office/drawing/2014/main" id="{54D89591-7CA6-35FD-540F-B4EE860B4E40}"/>
              </a:ext>
            </a:extLst>
          </p:cNvPr>
          <p:cNvSpPr>
            <a:spLocks noGrp="1" noRot="1" noChangeAspect="1" noTextEdit="1"/>
          </p:cNvSpPr>
          <p:nvPr>
            <p:ph type="sldImg"/>
          </p:nvPr>
        </p:nvSpPr>
        <p:spPr>
          <a:ln/>
        </p:spPr>
      </p:sp>
      <p:sp>
        <p:nvSpPr>
          <p:cNvPr id="46083" name="מציין מיקום של הערות 2">
            <a:extLst>
              <a:ext uri="{FF2B5EF4-FFF2-40B4-BE49-F238E27FC236}">
                <a16:creationId xmlns:a16="http://schemas.microsoft.com/office/drawing/2014/main" id="{F6838860-7BE7-E2CA-D685-EB283891A7C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e-IL" altLang="en-US"/>
              <a:t>מומלץ שתסתכלו במשימת הברום כולה</a:t>
            </a:r>
          </a:p>
        </p:txBody>
      </p:sp>
      <p:sp>
        <p:nvSpPr>
          <p:cNvPr id="46084" name="מציין מיקום של מספר שקופית 3">
            <a:extLst>
              <a:ext uri="{FF2B5EF4-FFF2-40B4-BE49-F238E27FC236}">
                <a16:creationId xmlns:a16="http://schemas.microsoft.com/office/drawing/2014/main" id="{04568318-81F1-ABDB-6F6F-79998EC6424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defRPr>
                <a:solidFill>
                  <a:schemeClr val="tx1"/>
                </a:solidFill>
                <a:latin typeface="Arial" panose="020B0604020202020204" pitchFamily="34" charset="0"/>
                <a:cs typeface="Arial" panose="020B0604020202020204" pitchFamily="34" charset="0"/>
              </a:defRPr>
            </a:lvl1pPr>
            <a:lvl2pPr marL="742950" indent="-285750" defTabSz="989013" eaLnBrk="0" hangingPunct="0">
              <a:defRPr>
                <a:solidFill>
                  <a:schemeClr val="tx1"/>
                </a:solidFill>
                <a:latin typeface="Arial" panose="020B0604020202020204" pitchFamily="34" charset="0"/>
                <a:cs typeface="Arial" panose="020B0604020202020204" pitchFamily="34" charset="0"/>
              </a:defRPr>
            </a:lvl2pPr>
            <a:lvl3pPr marL="1143000" indent="-228600" defTabSz="989013" eaLnBrk="0" hangingPunct="0">
              <a:defRPr>
                <a:solidFill>
                  <a:schemeClr val="tx1"/>
                </a:solidFill>
                <a:latin typeface="Arial" panose="020B0604020202020204" pitchFamily="34" charset="0"/>
                <a:cs typeface="Arial" panose="020B0604020202020204" pitchFamily="34" charset="0"/>
              </a:defRPr>
            </a:lvl3pPr>
            <a:lvl4pPr marL="1600200" indent="-228600" defTabSz="989013" eaLnBrk="0" hangingPunct="0">
              <a:defRPr>
                <a:solidFill>
                  <a:schemeClr val="tx1"/>
                </a:solidFill>
                <a:latin typeface="Arial" panose="020B0604020202020204" pitchFamily="34" charset="0"/>
                <a:cs typeface="Arial" panose="020B0604020202020204" pitchFamily="34" charset="0"/>
              </a:defRPr>
            </a:lvl4pPr>
            <a:lvl5pPr marL="2057400" indent="-228600" defTabSz="989013" eaLnBrk="0" hangingPunct="0">
              <a:defRPr>
                <a:solidFill>
                  <a:schemeClr val="tx1"/>
                </a:solidFill>
                <a:latin typeface="Arial" panose="020B0604020202020204" pitchFamily="34" charset="0"/>
                <a:cs typeface="Arial" panose="020B0604020202020204" pitchFamily="34" charset="0"/>
              </a:defRPr>
            </a:lvl5pPr>
            <a:lvl6pPr marL="25146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F1C528B-E084-4D79-804E-651D74AE0775}" type="slidenum">
              <a:rPr lang="he-IL" altLang="en-US"/>
              <a:pPr eaLnBrk="1" hangingPunct="1"/>
              <a:t>20</a:t>
            </a:fld>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מציין מיקום של תמונת שקופית 1">
            <a:extLst>
              <a:ext uri="{FF2B5EF4-FFF2-40B4-BE49-F238E27FC236}">
                <a16:creationId xmlns:a16="http://schemas.microsoft.com/office/drawing/2014/main" id="{2DF62673-9557-B65E-9B9A-04FDD05CAC95}"/>
              </a:ext>
            </a:extLst>
          </p:cNvPr>
          <p:cNvSpPr>
            <a:spLocks noGrp="1" noRot="1" noChangeAspect="1" noTextEdit="1"/>
          </p:cNvSpPr>
          <p:nvPr>
            <p:ph type="sldImg"/>
          </p:nvPr>
        </p:nvSpPr>
        <p:spPr>
          <a:ln/>
        </p:spPr>
      </p:sp>
      <p:sp>
        <p:nvSpPr>
          <p:cNvPr id="47107" name="מציין מיקום של הערות 2">
            <a:extLst>
              <a:ext uri="{FF2B5EF4-FFF2-40B4-BE49-F238E27FC236}">
                <a16:creationId xmlns:a16="http://schemas.microsoft.com/office/drawing/2014/main" id="{F1264DD4-D034-DEF7-250F-3CBB57A3A30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he-IL" altLang="en-US"/>
              <a:t>הוראה מתווכת כוללת שאלות עזר שעוזרות להקנות את המיומנות. במקרה זה סעיף א – זיהוי מרכיבי הטיעון. לעיתים הטענה מופיעה באופן מפורש ולעיתים היא מרומזת.  ענה על סעיפים א-ג.</a:t>
            </a:r>
          </a:p>
        </p:txBody>
      </p:sp>
      <p:sp>
        <p:nvSpPr>
          <p:cNvPr id="47108" name="מציין מיקום של מספר שקופית 3">
            <a:extLst>
              <a:ext uri="{FF2B5EF4-FFF2-40B4-BE49-F238E27FC236}">
                <a16:creationId xmlns:a16="http://schemas.microsoft.com/office/drawing/2014/main" id="{B4B2D7F4-7D82-25EE-C311-404CC97737B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defRPr>
                <a:solidFill>
                  <a:schemeClr val="tx1"/>
                </a:solidFill>
                <a:latin typeface="Arial" panose="020B0604020202020204" pitchFamily="34" charset="0"/>
                <a:cs typeface="Arial" panose="020B0604020202020204" pitchFamily="34" charset="0"/>
              </a:defRPr>
            </a:lvl1pPr>
            <a:lvl2pPr marL="742950" indent="-285750" defTabSz="989013" eaLnBrk="0" hangingPunct="0">
              <a:defRPr>
                <a:solidFill>
                  <a:schemeClr val="tx1"/>
                </a:solidFill>
                <a:latin typeface="Arial" panose="020B0604020202020204" pitchFamily="34" charset="0"/>
                <a:cs typeface="Arial" panose="020B0604020202020204" pitchFamily="34" charset="0"/>
              </a:defRPr>
            </a:lvl2pPr>
            <a:lvl3pPr marL="1143000" indent="-228600" defTabSz="989013" eaLnBrk="0" hangingPunct="0">
              <a:defRPr>
                <a:solidFill>
                  <a:schemeClr val="tx1"/>
                </a:solidFill>
                <a:latin typeface="Arial" panose="020B0604020202020204" pitchFamily="34" charset="0"/>
                <a:cs typeface="Arial" panose="020B0604020202020204" pitchFamily="34" charset="0"/>
              </a:defRPr>
            </a:lvl3pPr>
            <a:lvl4pPr marL="1600200" indent="-228600" defTabSz="989013" eaLnBrk="0" hangingPunct="0">
              <a:defRPr>
                <a:solidFill>
                  <a:schemeClr val="tx1"/>
                </a:solidFill>
                <a:latin typeface="Arial" panose="020B0604020202020204" pitchFamily="34" charset="0"/>
                <a:cs typeface="Arial" panose="020B0604020202020204" pitchFamily="34" charset="0"/>
              </a:defRPr>
            </a:lvl4pPr>
            <a:lvl5pPr marL="2057400" indent="-228600" defTabSz="989013" eaLnBrk="0" hangingPunct="0">
              <a:defRPr>
                <a:solidFill>
                  <a:schemeClr val="tx1"/>
                </a:solidFill>
                <a:latin typeface="Arial" panose="020B0604020202020204" pitchFamily="34" charset="0"/>
                <a:cs typeface="Arial" panose="020B0604020202020204" pitchFamily="34" charset="0"/>
              </a:defRPr>
            </a:lvl5pPr>
            <a:lvl6pPr marL="25146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4D460EA-C53B-4ADA-ACED-214F0792CFDE}" type="slidenum">
              <a:rPr lang="he-IL" altLang="en-US"/>
              <a:pPr eaLnBrk="1" hangingPunct="1"/>
              <a:t>21</a:t>
            </a:fld>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מציין מיקום של תמונת שקופית 1">
            <a:extLst>
              <a:ext uri="{FF2B5EF4-FFF2-40B4-BE49-F238E27FC236}">
                <a16:creationId xmlns:a16="http://schemas.microsoft.com/office/drawing/2014/main" id="{DDF43EE7-B83F-D598-49C5-3D8A5518AA65}"/>
              </a:ext>
            </a:extLst>
          </p:cNvPr>
          <p:cNvSpPr>
            <a:spLocks noGrp="1" noRot="1" noChangeAspect="1" noTextEdit="1"/>
          </p:cNvSpPr>
          <p:nvPr>
            <p:ph type="sldImg"/>
          </p:nvPr>
        </p:nvSpPr>
        <p:spPr>
          <a:ln/>
        </p:spPr>
      </p:sp>
      <p:sp>
        <p:nvSpPr>
          <p:cNvPr id="48131" name="מציין מיקום של הערות 2">
            <a:extLst>
              <a:ext uri="{FF2B5EF4-FFF2-40B4-BE49-F238E27FC236}">
                <a16:creationId xmlns:a16="http://schemas.microsoft.com/office/drawing/2014/main" id="{D302E8F7-9899-7C85-EDE5-1397D425D03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e-IL" altLang="en-US"/>
              <a:t>דוגמה נוספת להוראה מתווכת – ענה על סעיפים א-ב</a:t>
            </a:r>
          </a:p>
        </p:txBody>
      </p:sp>
      <p:sp>
        <p:nvSpPr>
          <p:cNvPr id="48132" name="מציין מיקום של מספר שקופית 3">
            <a:extLst>
              <a:ext uri="{FF2B5EF4-FFF2-40B4-BE49-F238E27FC236}">
                <a16:creationId xmlns:a16="http://schemas.microsoft.com/office/drawing/2014/main" id="{57855349-3E8B-10E0-9699-45369F9B882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defRPr>
                <a:solidFill>
                  <a:schemeClr val="tx1"/>
                </a:solidFill>
                <a:latin typeface="Arial" panose="020B0604020202020204" pitchFamily="34" charset="0"/>
                <a:cs typeface="Arial" panose="020B0604020202020204" pitchFamily="34" charset="0"/>
              </a:defRPr>
            </a:lvl1pPr>
            <a:lvl2pPr marL="742950" indent="-285750" defTabSz="989013" eaLnBrk="0" hangingPunct="0">
              <a:defRPr>
                <a:solidFill>
                  <a:schemeClr val="tx1"/>
                </a:solidFill>
                <a:latin typeface="Arial" panose="020B0604020202020204" pitchFamily="34" charset="0"/>
                <a:cs typeface="Arial" panose="020B0604020202020204" pitchFamily="34" charset="0"/>
              </a:defRPr>
            </a:lvl2pPr>
            <a:lvl3pPr marL="1143000" indent="-228600" defTabSz="989013" eaLnBrk="0" hangingPunct="0">
              <a:defRPr>
                <a:solidFill>
                  <a:schemeClr val="tx1"/>
                </a:solidFill>
                <a:latin typeface="Arial" panose="020B0604020202020204" pitchFamily="34" charset="0"/>
                <a:cs typeface="Arial" panose="020B0604020202020204" pitchFamily="34" charset="0"/>
              </a:defRPr>
            </a:lvl3pPr>
            <a:lvl4pPr marL="1600200" indent="-228600" defTabSz="989013" eaLnBrk="0" hangingPunct="0">
              <a:defRPr>
                <a:solidFill>
                  <a:schemeClr val="tx1"/>
                </a:solidFill>
                <a:latin typeface="Arial" panose="020B0604020202020204" pitchFamily="34" charset="0"/>
                <a:cs typeface="Arial" panose="020B0604020202020204" pitchFamily="34" charset="0"/>
              </a:defRPr>
            </a:lvl4pPr>
            <a:lvl5pPr marL="2057400" indent="-228600" defTabSz="989013" eaLnBrk="0" hangingPunct="0">
              <a:defRPr>
                <a:solidFill>
                  <a:schemeClr val="tx1"/>
                </a:solidFill>
                <a:latin typeface="Arial" panose="020B0604020202020204" pitchFamily="34" charset="0"/>
                <a:cs typeface="Arial" panose="020B0604020202020204" pitchFamily="34" charset="0"/>
              </a:defRPr>
            </a:lvl5pPr>
            <a:lvl6pPr marL="25146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51B12C2-8C43-429B-873F-55D501A21E84}" type="slidenum">
              <a:rPr lang="he-IL" altLang="en-US"/>
              <a:pPr eaLnBrk="1" hangingPunct="1"/>
              <a:t>22</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מציין מיקום של תמונת שקופית 1">
            <a:extLst>
              <a:ext uri="{FF2B5EF4-FFF2-40B4-BE49-F238E27FC236}">
                <a16:creationId xmlns:a16="http://schemas.microsoft.com/office/drawing/2014/main" id="{6C05F670-8157-0830-D462-63EABF2C6603}"/>
              </a:ext>
            </a:extLst>
          </p:cNvPr>
          <p:cNvSpPr>
            <a:spLocks noGrp="1" noRot="1" noChangeAspect="1" noTextEdit="1"/>
          </p:cNvSpPr>
          <p:nvPr>
            <p:ph type="sldImg"/>
          </p:nvPr>
        </p:nvSpPr>
        <p:spPr>
          <a:ln/>
        </p:spPr>
      </p:sp>
      <p:sp>
        <p:nvSpPr>
          <p:cNvPr id="30723" name="מציין מיקום של הערות 2">
            <a:extLst>
              <a:ext uri="{FF2B5EF4-FFF2-40B4-BE49-F238E27FC236}">
                <a16:creationId xmlns:a16="http://schemas.microsoft.com/office/drawing/2014/main" id="{C4C6849E-C1DB-6A10-BFDA-8FDC1FCF18D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e-IL" altLang="en-US"/>
              <a:t>הטענה מבוססת על עדויות. אך כדי שהעדויות יתרמו לביסוס הטענה יש צורך להסביר מדוע העדויות תומכות בטענהץ</a:t>
            </a:r>
          </a:p>
        </p:txBody>
      </p:sp>
      <p:sp>
        <p:nvSpPr>
          <p:cNvPr id="30724" name="מציין מיקום של מספר שקופית 3">
            <a:extLst>
              <a:ext uri="{FF2B5EF4-FFF2-40B4-BE49-F238E27FC236}">
                <a16:creationId xmlns:a16="http://schemas.microsoft.com/office/drawing/2014/main" id="{C9E8D84F-B11C-CFBE-AD97-E4DBD70525C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defRPr>
                <a:solidFill>
                  <a:schemeClr val="tx1"/>
                </a:solidFill>
                <a:latin typeface="Arial" panose="020B0604020202020204" pitchFamily="34" charset="0"/>
                <a:cs typeface="Arial" panose="020B0604020202020204" pitchFamily="34" charset="0"/>
              </a:defRPr>
            </a:lvl1pPr>
            <a:lvl2pPr marL="742950" indent="-285750" defTabSz="989013" eaLnBrk="0" hangingPunct="0">
              <a:defRPr>
                <a:solidFill>
                  <a:schemeClr val="tx1"/>
                </a:solidFill>
                <a:latin typeface="Arial" panose="020B0604020202020204" pitchFamily="34" charset="0"/>
                <a:cs typeface="Arial" panose="020B0604020202020204" pitchFamily="34" charset="0"/>
              </a:defRPr>
            </a:lvl2pPr>
            <a:lvl3pPr marL="1143000" indent="-228600" defTabSz="989013" eaLnBrk="0" hangingPunct="0">
              <a:defRPr>
                <a:solidFill>
                  <a:schemeClr val="tx1"/>
                </a:solidFill>
                <a:latin typeface="Arial" panose="020B0604020202020204" pitchFamily="34" charset="0"/>
                <a:cs typeface="Arial" panose="020B0604020202020204" pitchFamily="34" charset="0"/>
              </a:defRPr>
            </a:lvl3pPr>
            <a:lvl4pPr marL="1600200" indent="-228600" defTabSz="989013" eaLnBrk="0" hangingPunct="0">
              <a:defRPr>
                <a:solidFill>
                  <a:schemeClr val="tx1"/>
                </a:solidFill>
                <a:latin typeface="Arial" panose="020B0604020202020204" pitchFamily="34" charset="0"/>
                <a:cs typeface="Arial" panose="020B0604020202020204" pitchFamily="34" charset="0"/>
              </a:defRPr>
            </a:lvl4pPr>
            <a:lvl5pPr marL="2057400" indent="-228600" defTabSz="989013" eaLnBrk="0" hangingPunct="0">
              <a:defRPr>
                <a:solidFill>
                  <a:schemeClr val="tx1"/>
                </a:solidFill>
                <a:latin typeface="Arial" panose="020B0604020202020204" pitchFamily="34" charset="0"/>
                <a:cs typeface="Arial" panose="020B0604020202020204" pitchFamily="34" charset="0"/>
              </a:defRPr>
            </a:lvl5pPr>
            <a:lvl6pPr marL="25146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805C52A-7C1D-46EF-923F-2B0FBAD6F722}" type="slidenum">
              <a:rPr lang="he-IL" altLang="en-US"/>
              <a:pPr eaLnBrk="1" hangingPunct="1"/>
              <a:t>3</a:t>
            </a:fld>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מציין מיקום של תמונת שקופית 1">
            <a:extLst>
              <a:ext uri="{FF2B5EF4-FFF2-40B4-BE49-F238E27FC236}">
                <a16:creationId xmlns:a16="http://schemas.microsoft.com/office/drawing/2014/main" id="{32E232A3-BB30-36FD-5866-06B0C7857B26}"/>
              </a:ext>
            </a:extLst>
          </p:cNvPr>
          <p:cNvSpPr>
            <a:spLocks noGrp="1" noRot="1" noChangeAspect="1" noTextEdit="1"/>
          </p:cNvSpPr>
          <p:nvPr>
            <p:ph type="sldImg"/>
          </p:nvPr>
        </p:nvSpPr>
        <p:spPr>
          <a:ln/>
        </p:spPr>
      </p:sp>
      <p:sp>
        <p:nvSpPr>
          <p:cNvPr id="49155" name="מציין מיקום של הערות 2">
            <a:extLst>
              <a:ext uri="{FF2B5EF4-FFF2-40B4-BE49-F238E27FC236}">
                <a16:creationId xmlns:a16="http://schemas.microsoft.com/office/drawing/2014/main" id="{05B08E42-5BAD-7C8B-3162-339FEAC2E5D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e-IL" altLang="en-US"/>
              <a:t>שקופית זו מיועדת לתלמידים כימיה במסלול מגמה. התשובה המלווה את השקף מכילה טענה, עדויות מתוך הטבלה, והסבר מדעי. זהו חלקים אלו.</a:t>
            </a:r>
          </a:p>
        </p:txBody>
      </p:sp>
      <p:sp>
        <p:nvSpPr>
          <p:cNvPr id="49156" name="מציין מיקום של מספר שקופית 3">
            <a:extLst>
              <a:ext uri="{FF2B5EF4-FFF2-40B4-BE49-F238E27FC236}">
                <a16:creationId xmlns:a16="http://schemas.microsoft.com/office/drawing/2014/main" id="{FC689772-3A41-1957-D1B4-9BB0B2403E4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defRPr>
                <a:solidFill>
                  <a:schemeClr val="tx1"/>
                </a:solidFill>
                <a:latin typeface="Arial" panose="020B0604020202020204" pitchFamily="34" charset="0"/>
                <a:cs typeface="Arial" panose="020B0604020202020204" pitchFamily="34" charset="0"/>
              </a:defRPr>
            </a:lvl1pPr>
            <a:lvl2pPr marL="742950" indent="-285750" defTabSz="989013" eaLnBrk="0" hangingPunct="0">
              <a:defRPr>
                <a:solidFill>
                  <a:schemeClr val="tx1"/>
                </a:solidFill>
                <a:latin typeface="Arial" panose="020B0604020202020204" pitchFamily="34" charset="0"/>
                <a:cs typeface="Arial" panose="020B0604020202020204" pitchFamily="34" charset="0"/>
              </a:defRPr>
            </a:lvl2pPr>
            <a:lvl3pPr marL="1143000" indent="-228600" defTabSz="989013" eaLnBrk="0" hangingPunct="0">
              <a:defRPr>
                <a:solidFill>
                  <a:schemeClr val="tx1"/>
                </a:solidFill>
                <a:latin typeface="Arial" panose="020B0604020202020204" pitchFamily="34" charset="0"/>
                <a:cs typeface="Arial" panose="020B0604020202020204" pitchFamily="34" charset="0"/>
              </a:defRPr>
            </a:lvl3pPr>
            <a:lvl4pPr marL="1600200" indent="-228600" defTabSz="989013" eaLnBrk="0" hangingPunct="0">
              <a:defRPr>
                <a:solidFill>
                  <a:schemeClr val="tx1"/>
                </a:solidFill>
                <a:latin typeface="Arial" panose="020B0604020202020204" pitchFamily="34" charset="0"/>
                <a:cs typeface="Arial" panose="020B0604020202020204" pitchFamily="34" charset="0"/>
              </a:defRPr>
            </a:lvl4pPr>
            <a:lvl5pPr marL="2057400" indent="-228600" defTabSz="989013" eaLnBrk="0" hangingPunct="0">
              <a:defRPr>
                <a:solidFill>
                  <a:schemeClr val="tx1"/>
                </a:solidFill>
                <a:latin typeface="Arial" panose="020B0604020202020204" pitchFamily="34" charset="0"/>
                <a:cs typeface="Arial" panose="020B0604020202020204" pitchFamily="34" charset="0"/>
              </a:defRPr>
            </a:lvl5pPr>
            <a:lvl6pPr marL="25146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C8E3557-4237-4BEA-BFAF-A17D1D84344C}" type="slidenum">
              <a:rPr lang="he-IL" altLang="en-US"/>
              <a:pPr eaLnBrk="1" hangingPunct="1"/>
              <a:t>23</a:t>
            </a:fld>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מציין מיקום של תמונת שקופית 1">
            <a:extLst>
              <a:ext uri="{FF2B5EF4-FFF2-40B4-BE49-F238E27FC236}">
                <a16:creationId xmlns:a16="http://schemas.microsoft.com/office/drawing/2014/main" id="{81854C28-DF0E-C976-6D57-144F9903E326}"/>
              </a:ext>
            </a:extLst>
          </p:cNvPr>
          <p:cNvSpPr>
            <a:spLocks noGrp="1" noRot="1" noChangeAspect="1" noTextEdit="1"/>
          </p:cNvSpPr>
          <p:nvPr>
            <p:ph type="sldImg"/>
          </p:nvPr>
        </p:nvSpPr>
        <p:spPr>
          <a:ln/>
        </p:spPr>
      </p:sp>
      <p:sp>
        <p:nvSpPr>
          <p:cNvPr id="50179" name="מציין מיקום של הערות 2">
            <a:extLst>
              <a:ext uri="{FF2B5EF4-FFF2-40B4-BE49-F238E27FC236}">
                <a16:creationId xmlns:a16="http://schemas.microsoft.com/office/drawing/2014/main" id="{D242329F-B8EF-D278-AEEB-40808443586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e-IL" altLang="en-US"/>
              <a:t>כאן תוכלו לראות את חלקי הטיעון המרכיבים את התשובה.</a:t>
            </a:r>
          </a:p>
        </p:txBody>
      </p:sp>
      <p:sp>
        <p:nvSpPr>
          <p:cNvPr id="50180" name="מציין מיקום של מספר שקופית 3">
            <a:extLst>
              <a:ext uri="{FF2B5EF4-FFF2-40B4-BE49-F238E27FC236}">
                <a16:creationId xmlns:a16="http://schemas.microsoft.com/office/drawing/2014/main" id="{074F6803-3F93-BA0D-32DB-A46DA668575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defRPr>
                <a:solidFill>
                  <a:schemeClr val="tx1"/>
                </a:solidFill>
                <a:latin typeface="Arial" panose="020B0604020202020204" pitchFamily="34" charset="0"/>
                <a:cs typeface="Arial" panose="020B0604020202020204" pitchFamily="34" charset="0"/>
              </a:defRPr>
            </a:lvl1pPr>
            <a:lvl2pPr marL="742950" indent="-285750" defTabSz="989013" eaLnBrk="0" hangingPunct="0">
              <a:defRPr>
                <a:solidFill>
                  <a:schemeClr val="tx1"/>
                </a:solidFill>
                <a:latin typeface="Arial" panose="020B0604020202020204" pitchFamily="34" charset="0"/>
                <a:cs typeface="Arial" panose="020B0604020202020204" pitchFamily="34" charset="0"/>
              </a:defRPr>
            </a:lvl2pPr>
            <a:lvl3pPr marL="1143000" indent="-228600" defTabSz="989013" eaLnBrk="0" hangingPunct="0">
              <a:defRPr>
                <a:solidFill>
                  <a:schemeClr val="tx1"/>
                </a:solidFill>
                <a:latin typeface="Arial" panose="020B0604020202020204" pitchFamily="34" charset="0"/>
                <a:cs typeface="Arial" panose="020B0604020202020204" pitchFamily="34" charset="0"/>
              </a:defRPr>
            </a:lvl3pPr>
            <a:lvl4pPr marL="1600200" indent="-228600" defTabSz="989013" eaLnBrk="0" hangingPunct="0">
              <a:defRPr>
                <a:solidFill>
                  <a:schemeClr val="tx1"/>
                </a:solidFill>
                <a:latin typeface="Arial" panose="020B0604020202020204" pitchFamily="34" charset="0"/>
                <a:cs typeface="Arial" panose="020B0604020202020204" pitchFamily="34" charset="0"/>
              </a:defRPr>
            </a:lvl4pPr>
            <a:lvl5pPr marL="2057400" indent="-228600" defTabSz="989013" eaLnBrk="0" hangingPunct="0">
              <a:defRPr>
                <a:solidFill>
                  <a:schemeClr val="tx1"/>
                </a:solidFill>
                <a:latin typeface="Arial" panose="020B0604020202020204" pitchFamily="34" charset="0"/>
                <a:cs typeface="Arial" panose="020B0604020202020204" pitchFamily="34" charset="0"/>
              </a:defRPr>
            </a:lvl5pPr>
            <a:lvl6pPr marL="25146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A7D63A6-7249-4FBC-974A-8DDB1D02AF1F}" type="slidenum">
              <a:rPr lang="he-IL" altLang="en-US"/>
              <a:pPr eaLnBrk="1" hangingPunct="1"/>
              <a:t>24</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מציין מיקום של תמונת שקופית 1">
            <a:extLst>
              <a:ext uri="{FF2B5EF4-FFF2-40B4-BE49-F238E27FC236}">
                <a16:creationId xmlns:a16="http://schemas.microsoft.com/office/drawing/2014/main" id="{1F59E3E8-6485-4267-A70A-887FA7DD4668}"/>
              </a:ext>
            </a:extLst>
          </p:cNvPr>
          <p:cNvSpPr>
            <a:spLocks noGrp="1" noRot="1" noChangeAspect="1" noTextEdit="1"/>
          </p:cNvSpPr>
          <p:nvPr>
            <p:ph type="sldImg"/>
          </p:nvPr>
        </p:nvSpPr>
        <p:spPr>
          <a:ln/>
        </p:spPr>
      </p:sp>
      <p:sp>
        <p:nvSpPr>
          <p:cNvPr id="31747" name="מציין מיקום של הערות 2">
            <a:extLst>
              <a:ext uri="{FF2B5EF4-FFF2-40B4-BE49-F238E27FC236}">
                <a16:creationId xmlns:a16="http://schemas.microsoft.com/office/drawing/2014/main" id="{64176588-A22A-A4BB-7E5B-B3B4BE86C93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e-IL" altLang="en-US"/>
              <a:t>בשקופית זו פירוט מהי טענה, ואילו עדויות ניתן להביא.</a:t>
            </a:r>
          </a:p>
        </p:txBody>
      </p:sp>
      <p:sp>
        <p:nvSpPr>
          <p:cNvPr id="31748" name="מציין מיקום של מספר שקופית 3">
            <a:extLst>
              <a:ext uri="{FF2B5EF4-FFF2-40B4-BE49-F238E27FC236}">
                <a16:creationId xmlns:a16="http://schemas.microsoft.com/office/drawing/2014/main" id="{B0ABE289-F835-35C7-E1AB-8EF78CE0D87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defRPr>
                <a:solidFill>
                  <a:schemeClr val="tx1"/>
                </a:solidFill>
                <a:latin typeface="Arial" panose="020B0604020202020204" pitchFamily="34" charset="0"/>
                <a:cs typeface="Arial" panose="020B0604020202020204" pitchFamily="34" charset="0"/>
              </a:defRPr>
            </a:lvl1pPr>
            <a:lvl2pPr marL="742950" indent="-285750" defTabSz="989013" eaLnBrk="0" hangingPunct="0">
              <a:defRPr>
                <a:solidFill>
                  <a:schemeClr val="tx1"/>
                </a:solidFill>
                <a:latin typeface="Arial" panose="020B0604020202020204" pitchFamily="34" charset="0"/>
                <a:cs typeface="Arial" panose="020B0604020202020204" pitchFamily="34" charset="0"/>
              </a:defRPr>
            </a:lvl2pPr>
            <a:lvl3pPr marL="1143000" indent="-228600" defTabSz="989013" eaLnBrk="0" hangingPunct="0">
              <a:defRPr>
                <a:solidFill>
                  <a:schemeClr val="tx1"/>
                </a:solidFill>
                <a:latin typeface="Arial" panose="020B0604020202020204" pitchFamily="34" charset="0"/>
                <a:cs typeface="Arial" panose="020B0604020202020204" pitchFamily="34" charset="0"/>
              </a:defRPr>
            </a:lvl3pPr>
            <a:lvl4pPr marL="1600200" indent="-228600" defTabSz="989013" eaLnBrk="0" hangingPunct="0">
              <a:defRPr>
                <a:solidFill>
                  <a:schemeClr val="tx1"/>
                </a:solidFill>
                <a:latin typeface="Arial" panose="020B0604020202020204" pitchFamily="34" charset="0"/>
                <a:cs typeface="Arial" panose="020B0604020202020204" pitchFamily="34" charset="0"/>
              </a:defRPr>
            </a:lvl4pPr>
            <a:lvl5pPr marL="2057400" indent="-228600" defTabSz="989013" eaLnBrk="0" hangingPunct="0">
              <a:defRPr>
                <a:solidFill>
                  <a:schemeClr val="tx1"/>
                </a:solidFill>
                <a:latin typeface="Arial" panose="020B0604020202020204" pitchFamily="34" charset="0"/>
                <a:cs typeface="Arial" panose="020B0604020202020204" pitchFamily="34" charset="0"/>
              </a:defRPr>
            </a:lvl5pPr>
            <a:lvl6pPr marL="25146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85297C7-0284-4E49-837C-E66A5A5E9C7C}" type="slidenum">
              <a:rPr lang="he-IL" altLang="en-US"/>
              <a:pPr eaLnBrk="1" hangingPunct="1"/>
              <a:t>4</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מציין מיקום של תמונת שקופית 1">
            <a:extLst>
              <a:ext uri="{FF2B5EF4-FFF2-40B4-BE49-F238E27FC236}">
                <a16:creationId xmlns:a16="http://schemas.microsoft.com/office/drawing/2014/main" id="{E6995248-82C1-36EC-B8F5-7395FADDC247}"/>
              </a:ext>
            </a:extLst>
          </p:cNvPr>
          <p:cNvSpPr>
            <a:spLocks noGrp="1" noRot="1" noChangeAspect="1" noTextEdit="1"/>
          </p:cNvSpPr>
          <p:nvPr>
            <p:ph type="sldImg"/>
          </p:nvPr>
        </p:nvSpPr>
        <p:spPr>
          <a:ln/>
        </p:spPr>
      </p:sp>
      <p:sp>
        <p:nvSpPr>
          <p:cNvPr id="32771" name="מציין מיקום של הערות 2">
            <a:extLst>
              <a:ext uri="{FF2B5EF4-FFF2-40B4-BE49-F238E27FC236}">
                <a16:creationId xmlns:a16="http://schemas.microsoft.com/office/drawing/2014/main" id="{C6EE1B0F-753C-8A6B-CD5C-A687D02996F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e-IL" altLang="en-US"/>
              <a:t>טיעון הוא אבן היסוד של שפה מדעים בה אתה מסביר מדוע טענה מדעית מסוימת נכונה. גם תחומים שאינם מדעיים כמו בתי משפט דעות פוליטיות ושיחות סלון, מן הראוי שהמשתתפים בשיח יבססו את טענותיהם.</a:t>
            </a:r>
          </a:p>
        </p:txBody>
      </p:sp>
      <p:sp>
        <p:nvSpPr>
          <p:cNvPr id="32772" name="מציין מיקום של מספר שקופית 3">
            <a:extLst>
              <a:ext uri="{FF2B5EF4-FFF2-40B4-BE49-F238E27FC236}">
                <a16:creationId xmlns:a16="http://schemas.microsoft.com/office/drawing/2014/main" id="{98CD3817-C1D5-2C6E-3B32-B9325C6C873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defRPr>
                <a:solidFill>
                  <a:schemeClr val="tx1"/>
                </a:solidFill>
                <a:latin typeface="Arial" panose="020B0604020202020204" pitchFamily="34" charset="0"/>
                <a:cs typeface="Arial" panose="020B0604020202020204" pitchFamily="34" charset="0"/>
              </a:defRPr>
            </a:lvl1pPr>
            <a:lvl2pPr marL="742950" indent="-285750" defTabSz="989013" eaLnBrk="0" hangingPunct="0">
              <a:defRPr>
                <a:solidFill>
                  <a:schemeClr val="tx1"/>
                </a:solidFill>
                <a:latin typeface="Arial" panose="020B0604020202020204" pitchFamily="34" charset="0"/>
                <a:cs typeface="Arial" panose="020B0604020202020204" pitchFamily="34" charset="0"/>
              </a:defRPr>
            </a:lvl2pPr>
            <a:lvl3pPr marL="1143000" indent="-228600" defTabSz="989013" eaLnBrk="0" hangingPunct="0">
              <a:defRPr>
                <a:solidFill>
                  <a:schemeClr val="tx1"/>
                </a:solidFill>
                <a:latin typeface="Arial" panose="020B0604020202020204" pitchFamily="34" charset="0"/>
                <a:cs typeface="Arial" panose="020B0604020202020204" pitchFamily="34" charset="0"/>
              </a:defRPr>
            </a:lvl3pPr>
            <a:lvl4pPr marL="1600200" indent="-228600" defTabSz="989013" eaLnBrk="0" hangingPunct="0">
              <a:defRPr>
                <a:solidFill>
                  <a:schemeClr val="tx1"/>
                </a:solidFill>
                <a:latin typeface="Arial" panose="020B0604020202020204" pitchFamily="34" charset="0"/>
                <a:cs typeface="Arial" panose="020B0604020202020204" pitchFamily="34" charset="0"/>
              </a:defRPr>
            </a:lvl4pPr>
            <a:lvl5pPr marL="2057400" indent="-228600" defTabSz="989013" eaLnBrk="0" hangingPunct="0">
              <a:defRPr>
                <a:solidFill>
                  <a:schemeClr val="tx1"/>
                </a:solidFill>
                <a:latin typeface="Arial" panose="020B0604020202020204" pitchFamily="34" charset="0"/>
                <a:cs typeface="Arial" panose="020B0604020202020204" pitchFamily="34" charset="0"/>
              </a:defRPr>
            </a:lvl5pPr>
            <a:lvl6pPr marL="25146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C4401AB-C9B7-417C-B6F2-BAE3DA299D51}" type="slidenum">
              <a:rPr lang="he-IL" altLang="en-US"/>
              <a:pPr eaLnBrk="1" hangingPunct="1"/>
              <a:t>6</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מציין מיקום של תמונת שקופית 1">
            <a:extLst>
              <a:ext uri="{FF2B5EF4-FFF2-40B4-BE49-F238E27FC236}">
                <a16:creationId xmlns:a16="http://schemas.microsoft.com/office/drawing/2014/main" id="{66658855-76AB-8EBE-334A-97E2EA92BAD4}"/>
              </a:ext>
            </a:extLst>
          </p:cNvPr>
          <p:cNvSpPr>
            <a:spLocks noGrp="1" noRot="1" noChangeAspect="1" noTextEdit="1"/>
          </p:cNvSpPr>
          <p:nvPr>
            <p:ph type="sldImg"/>
          </p:nvPr>
        </p:nvSpPr>
        <p:spPr>
          <a:ln/>
        </p:spPr>
      </p:sp>
      <p:sp>
        <p:nvSpPr>
          <p:cNvPr id="33795" name="מציין מיקום של הערות 2">
            <a:extLst>
              <a:ext uri="{FF2B5EF4-FFF2-40B4-BE49-F238E27FC236}">
                <a16:creationId xmlns:a16="http://schemas.microsoft.com/office/drawing/2014/main" id="{982A612A-5B80-0EAE-0410-A15319F67DF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e-IL" altLang="en-US"/>
              <a:t>הטיעון חשוב ברמת הפרט, כי תוך כדי בניית הטיעון התלמיד מחזק את הבנתו בתחום התוכן. אם הדיון נבנה תוך כדי שיח קבוצתי, למעשה מתרחש תהליך למידה קבוצתי. החברה יוצאת נשכרת מכך, בזה שפרטיה אינם זוקרים טענות חסרות ביסוס, אלא מבססים את דעותיהם, ולומדים שאין "אמת" אחת, לאנשים שונים יכולות להיות דעות שונות.</a:t>
            </a:r>
          </a:p>
        </p:txBody>
      </p:sp>
      <p:sp>
        <p:nvSpPr>
          <p:cNvPr id="33796" name="מציין מיקום של מספר שקופית 3">
            <a:extLst>
              <a:ext uri="{FF2B5EF4-FFF2-40B4-BE49-F238E27FC236}">
                <a16:creationId xmlns:a16="http://schemas.microsoft.com/office/drawing/2014/main" id="{C8BA285A-58EA-992B-5302-4666A2BB450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defRPr>
                <a:solidFill>
                  <a:schemeClr val="tx1"/>
                </a:solidFill>
                <a:latin typeface="Arial" panose="020B0604020202020204" pitchFamily="34" charset="0"/>
                <a:cs typeface="Arial" panose="020B0604020202020204" pitchFamily="34" charset="0"/>
              </a:defRPr>
            </a:lvl1pPr>
            <a:lvl2pPr marL="742950" indent="-285750" defTabSz="989013" eaLnBrk="0" hangingPunct="0">
              <a:defRPr>
                <a:solidFill>
                  <a:schemeClr val="tx1"/>
                </a:solidFill>
                <a:latin typeface="Arial" panose="020B0604020202020204" pitchFamily="34" charset="0"/>
                <a:cs typeface="Arial" panose="020B0604020202020204" pitchFamily="34" charset="0"/>
              </a:defRPr>
            </a:lvl2pPr>
            <a:lvl3pPr marL="1143000" indent="-228600" defTabSz="989013" eaLnBrk="0" hangingPunct="0">
              <a:defRPr>
                <a:solidFill>
                  <a:schemeClr val="tx1"/>
                </a:solidFill>
                <a:latin typeface="Arial" panose="020B0604020202020204" pitchFamily="34" charset="0"/>
                <a:cs typeface="Arial" panose="020B0604020202020204" pitchFamily="34" charset="0"/>
              </a:defRPr>
            </a:lvl3pPr>
            <a:lvl4pPr marL="1600200" indent="-228600" defTabSz="989013" eaLnBrk="0" hangingPunct="0">
              <a:defRPr>
                <a:solidFill>
                  <a:schemeClr val="tx1"/>
                </a:solidFill>
                <a:latin typeface="Arial" panose="020B0604020202020204" pitchFamily="34" charset="0"/>
                <a:cs typeface="Arial" panose="020B0604020202020204" pitchFamily="34" charset="0"/>
              </a:defRPr>
            </a:lvl4pPr>
            <a:lvl5pPr marL="2057400" indent="-228600" defTabSz="989013" eaLnBrk="0" hangingPunct="0">
              <a:defRPr>
                <a:solidFill>
                  <a:schemeClr val="tx1"/>
                </a:solidFill>
                <a:latin typeface="Arial" panose="020B0604020202020204" pitchFamily="34" charset="0"/>
                <a:cs typeface="Arial" panose="020B0604020202020204" pitchFamily="34" charset="0"/>
              </a:defRPr>
            </a:lvl5pPr>
            <a:lvl6pPr marL="25146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28D33D9-36E6-4A8C-8291-6A20D8548160}" type="slidenum">
              <a:rPr lang="he-IL" altLang="en-US"/>
              <a:pPr eaLnBrk="1" hangingPunct="1"/>
              <a:t>7</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מציין מיקום של תמונת שקופית 1">
            <a:extLst>
              <a:ext uri="{FF2B5EF4-FFF2-40B4-BE49-F238E27FC236}">
                <a16:creationId xmlns:a16="http://schemas.microsoft.com/office/drawing/2014/main" id="{CD0D6A25-ECB8-080E-DD8C-2FA8243E2399}"/>
              </a:ext>
            </a:extLst>
          </p:cNvPr>
          <p:cNvSpPr>
            <a:spLocks noGrp="1" noRot="1" noChangeAspect="1" noTextEdit="1"/>
          </p:cNvSpPr>
          <p:nvPr>
            <p:ph type="sldImg"/>
          </p:nvPr>
        </p:nvSpPr>
        <p:spPr>
          <a:ln/>
        </p:spPr>
      </p:sp>
      <p:sp>
        <p:nvSpPr>
          <p:cNvPr id="34819" name="מציין מיקום של הערות 2">
            <a:extLst>
              <a:ext uri="{FF2B5EF4-FFF2-40B4-BE49-F238E27FC236}">
                <a16:creationId xmlns:a16="http://schemas.microsoft.com/office/drawing/2014/main" id="{A80C30F7-4286-8C91-CA89-3CDE6554DF4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e-IL" altLang="en-US"/>
              <a:t>האם על פי הקטע המופיע בציטוט תומך בטענה שנין להפוך מתכות פשוטות לזהב?</a:t>
            </a:r>
          </a:p>
        </p:txBody>
      </p:sp>
      <p:sp>
        <p:nvSpPr>
          <p:cNvPr id="34820" name="מציין מיקום של מספר שקופית 3">
            <a:extLst>
              <a:ext uri="{FF2B5EF4-FFF2-40B4-BE49-F238E27FC236}">
                <a16:creationId xmlns:a16="http://schemas.microsoft.com/office/drawing/2014/main" id="{29D17581-0E53-FAB7-F583-D950649BC5B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defRPr>
                <a:solidFill>
                  <a:schemeClr val="tx1"/>
                </a:solidFill>
                <a:latin typeface="Arial" panose="020B0604020202020204" pitchFamily="34" charset="0"/>
                <a:cs typeface="Arial" panose="020B0604020202020204" pitchFamily="34" charset="0"/>
              </a:defRPr>
            </a:lvl1pPr>
            <a:lvl2pPr marL="742950" indent="-285750" defTabSz="989013" eaLnBrk="0" hangingPunct="0">
              <a:defRPr>
                <a:solidFill>
                  <a:schemeClr val="tx1"/>
                </a:solidFill>
                <a:latin typeface="Arial" panose="020B0604020202020204" pitchFamily="34" charset="0"/>
                <a:cs typeface="Arial" panose="020B0604020202020204" pitchFamily="34" charset="0"/>
              </a:defRPr>
            </a:lvl2pPr>
            <a:lvl3pPr marL="1143000" indent="-228600" defTabSz="989013" eaLnBrk="0" hangingPunct="0">
              <a:defRPr>
                <a:solidFill>
                  <a:schemeClr val="tx1"/>
                </a:solidFill>
                <a:latin typeface="Arial" panose="020B0604020202020204" pitchFamily="34" charset="0"/>
                <a:cs typeface="Arial" panose="020B0604020202020204" pitchFamily="34" charset="0"/>
              </a:defRPr>
            </a:lvl3pPr>
            <a:lvl4pPr marL="1600200" indent="-228600" defTabSz="989013" eaLnBrk="0" hangingPunct="0">
              <a:defRPr>
                <a:solidFill>
                  <a:schemeClr val="tx1"/>
                </a:solidFill>
                <a:latin typeface="Arial" panose="020B0604020202020204" pitchFamily="34" charset="0"/>
                <a:cs typeface="Arial" panose="020B0604020202020204" pitchFamily="34" charset="0"/>
              </a:defRPr>
            </a:lvl4pPr>
            <a:lvl5pPr marL="2057400" indent="-228600" defTabSz="989013" eaLnBrk="0" hangingPunct="0">
              <a:defRPr>
                <a:solidFill>
                  <a:schemeClr val="tx1"/>
                </a:solidFill>
                <a:latin typeface="Arial" panose="020B0604020202020204" pitchFamily="34" charset="0"/>
                <a:cs typeface="Arial" panose="020B0604020202020204" pitchFamily="34" charset="0"/>
              </a:defRPr>
            </a:lvl5pPr>
            <a:lvl6pPr marL="25146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D28DEA3-C668-4EDE-826D-18EAAB5330E9}" type="slidenum">
              <a:rPr lang="he-IL" altLang="en-US"/>
              <a:pPr eaLnBrk="1" hangingPunct="1"/>
              <a:t>9</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מציין מיקום של תמונת שקופית 1">
            <a:extLst>
              <a:ext uri="{FF2B5EF4-FFF2-40B4-BE49-F238E27FC236}">
                <a16:creationId xmlns:a16="http://schemas.microsoft.com/office/drawing/2014/main" id="{B73F9AE7-7137-2E71-040B-F013B0CF2B38}"/>
              </a:ext>
            </a:extLst>
          </p:cNvPr>
          <p:cNvSpPr>
            <a:spLocks noGrp="1" noRot="1" noChangeAspect="1" noTextEdit="1"/>
          </p:cNvSpPr>
          <p:nvPr>
            <p:ph type="sldImg"/>
          </p:nvPr>
        </p:nvSpPr>
        <p:spPr>
          <a:ln/>
        </p:spPr>
      </p:sp>
      <p:sp>
        <p:nvSpPr>
          <p:cNvPr id="35843" name="מציין מיקום של הערות 2">
            <a:extLst>
              <a:ext uri="{FF2B5EF4-FFF2-40B4-BE49-F238E27FC236}">
                <a16:creationId xmlns:a16="http://schemas.microsoft.com/office/drawing/2014/main" id="{BF3812D6-D62A-8A68-E7CC-BC71DA30971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e-IL" altLang="en-US"/>
              <a:t>האם על פי הקטע המופיע בציטוט תומך בטענה שנין להפוך מתכות פשוטות לזהב?</a:t>
            </a:r>
          </a:p>
          <a:p>
            <a:r>
              <a:rPr lang="he-IL" altLang="en-US"/>
              <a:t>הדוגמאות הנ"ל מובאות בפני תלמידים, והשאלה עולה לדיון בכיתה.</a:t>
            </a:r>
          </a:p>
        </p:txBody>
      </p:sp>
      <p:sp>
        <p:nvSpPr>
          <p:cNvPr id="35844" name="מציין מיקום של מספר שקופית 3">
            <a:extLst>
              <a:ext uri="{FF2B5EF4-FFF2-40B4-BE49-F238E27FC236}">
                <a16:creationId xmlns:a16="http://schemas.microsoft.com/office/drawing/2014/main" id="{F792761B-42A7-5C63-55C3-E5E46928503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defRPr>
                <a:solidFill>
                  <a:schemeClr val="tx1"/>
                </a:solidFill>
                <a:latin typeface="Arial" panose="020B0604020202020204" pitchFamily="34" charset="0"/>
                <a:cs typeface="Arial" panose="020B0604020202020204" pitchFamily="34" charset="0"/>
              </a:defRPr>
            </a:lvl1pPr>
            <a:lvl2pPr marL="742950" indent="-285750" defTabSz="989013" eaLnBrk="0" hangingPunct="0">
              <a:defRPr>
                <a:solidFill>
                  <a:schemeClr val="tx1"/>
                </a:solidFill>
                <a:latin typeface="Arial" panose="020B0604020202020204" pitchFamily="34" charset="0"/>
                <a:cs typeface="Arial" panose="020B0604020202020204" pitchFamily="34" charset="0"/>
              </a:defRPr>
            </a:lvl2pPr>
            <a:lvl3pPr marL="1143000" indent="-228600" defTabSz="989013" eaLnBrk="0" hangingPunct="0">
              <a:defRPr>
                <a:solidFill>
                  <a:schemeClr val="tx1"/>
                </a:solidFill>
                <a:latin typeface="Arial" panose="020B0604020202020204" pitchFamily="34" charset="0"/>
                <a:cs typeface="Arial" panose="020B0604020202020204" pitchFamily="34" charset="0"/>
              </a:defRPr>
            </a:lvl3pPr>
            <a:lvl4pPr marL="1600200" indent="-228600" defTabSz="989013" eaLnBrk="0" hangingPunct="0">
              <a:defRPr>
                <a:solidFill>
                  <a:schemeClr val="tx1"/>
                </a:solidFill>
                <a:latin typeface="Arial" panose="020B0604020202020204" pitchFamily="34" charset="0"/>
                <a:cs typeface="Arial" panose="020B0604020202020204" pitchFamily="34" charset="0"/>
              </a:defRPr>
            </a:lvl4pPr>
            <a:lvl5pPr marL="2057400" indent="-228600" defTabSz="989013" eaLnBrk="0" hangingPunct="0">
              <a:defRPr>
                <a:solidFill>
                  <a:schemeClr val="tx1"/>
                </a:solidFill>
                <a:latin typeface="Arial" panose="020B0604020202020204" pitchFamily="34" charset="0"/>
                <a:cs typeface="Arial" panose="020B0604020202020204" pitchFamily="34" charset="0"/>
              </a:defRPr>
            </a:lvl5pPr>
            <a:lvl6pPr marL="25146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29AC018-DBA4-45DF-9CFD-14D7338AE664}" type="slidenum">
              <a:rPr lang="he-IL" altLang="en-US"/>
              <a:pPr eaLnBrk="1" hangingPunct="1"/>
              <a:t>10</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מציין מיקום של תמונת שקופית 1">
            <a:extLst>
              <a:ext uri="{FF2B5EF4-FFF2-40B4-BE49-F238E27FC236}">
                <a16:creationId xmlns:a16="http://schemas.microsoft.com/office/drawing/2014/main" id="{F08DD842-C551-AF52-0A2A-74E8F8E9FB6E}"/>
              </a:ext>
            </a:extLst>
          </p:cNvPr>
          <p:cNvSpPr>
            <a:spLocks noGrp="1" noRot="1" noChangeAspect="1" noTextEdit="1"/>
          </p:cNvSpPr>
          <p:nvPr>
            <p:ph type="sldImg"/>
          </p:nvPr>
        </p:nvSpPr>
        <p:spPr>
          <a:ln/>
        </p:spPr>
      </p:sp>
      <p:sp>
        <p:nvSpPr>
          <p:cNvPr id="36867" name="מציין מיקום של הערות 2">
            <a:extLst>
              <a:ext uri="{FF2B5EF4-FFF2-40B4-BE49-F238E27FC236}">
                <a16:creationId xmlns:a16="http://schemas.microsoft.com/office/drawing/2014/main" id="{5A0E8FA3-B9F0-A001-BA21-A0B09BAAF98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e-IL" altLang="en-US"/>
              <a:t>להלן דוגמאות לתשובות אפשריות, כאשר התשובות מנותחות לפי חלקי הטיעון.</a:t>
            </a:r>
          </a:p>
        </p:txBody>
      </p:sp>
      <p:sp>
        <p:nvSpPr>
          <p:cNvPr id="36868" name="מציין מיקום של מספר שקופית 3">
            <a:extLst>
              <a:ext uri="{FF2B5EF4-FFF2-40B4-BE49-F238E27FC236}">
                <a16:creationId xmlns:a16="http://schemas.microsoft.com/office/drawing/2014/main" id="{D56AFE31-E5C7-C354-ABFA-FE85B0D7862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defRPr>
                <a:solidFill>
                  <a:schemeClr val="tx1"/>
                </a:solidFill>
                <a:latin typeface="Arial" panose="020B0604020202020204" pitchFamily="34" charset="0"/>
                <a:cs typeface="Arial" panose="020B0604020202020204" pitchFamily="34" charset="0"/>
              </a:defRPr>
            </a:lvl1pPr>
            <a:lvl2pPr marL="742950" indent="-285750" defTabSz="989013" eaLnBrk="0" hangingPunct="0">
              <a:defRPr>
                <a:solidFill>
                  <a:schemeClr val="tx1"/>
                </a:solidFill>
                <a:latin typeface="Arial" panose="020B0604020202020204" pitchFamily="34" charset="0"/>
                <a:cs typeface="Arial" panose="020B0604020202020204" pitchFamily="34" charset="0"/>
              </a:defRPr>
            </a:lvl2pPr>
            <a:lvl3pPr marL="1143000" indent="-228600" defTabSz="989013" eaLnBrk="0" hangingPunct="0">
              <a:defRPr>
                <a:solidFill>
                  <a:schemeClr val="tx1"/>
                </a:solidFill>
                <a:latin typeface="Arial" panose="020B0604020202020204" pitchFamily="34" charset="0"/>
                <a:cs typeface="Arial" panose="020B0604020202020204" pitchFamily="34" charset="0"/>
              </a:defRPr>
            </a:lvl3pPr>
            <a:lvl4pPr marL="1600200" indent="-228600" defTabSz="989013" eaLnBrk="0" hangingPunct="0">
              <a:defRPr>
                <a:solidFill>
                  <a:schemeClr val="tx1"/>
                </a:solidFill>
                <a:latin typeface="Arial" panose="020B0604020202020204" pitchFamily="34" charset="0"/>
                <a:cs typeface="Arial" panose="020B0604020202020204" pitchFamily="34" charset="0"/>
              </a:defRPr>
            </a:lvl4pPr>
            <a:lvl5pPr marL="2057400" indent="-228600" defTabSz="989013" eaLnBrk="0" hangingPunct="0">
              <a:defRPr>
                <a:solidFill>
                  <a:schemeClr val="tx1"/>
                </a:solidFill>
                <a:latin typeface="Arial" panose="020B0604020202020204" pitchFamily="34" charset="0"/>
                <a:cs typeface="Arial" panose="020B0604020202020204" pitchFamily="34" charset="0"/>
              </a:defRPr>
            </a:lvl5pPr>
            <a:lvl6pPr marL="25146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7E5CF1E-7693-40B9-9800-2E21675269D2}" type="slidenum">
              <a:rPr lang="he-IL" altLang="en-US"/>
              <a:pPr eaLnBrk="1" hangingPunct="1"/>
              <a:t>11</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מציין מיקום של תמונת שקופית 1">
            <a:extLst>
              <a:ext uri="{FF2B5EF4-FFF2-40B4-BE49-F238E27FC236}">
                <a16:creationId xmlns:a16="http://schemas.microsoft.com/office/drawing/2014/main" id="{C3F6D715-8A91-E99F-A7FE-AF071052C021}"/>
              </a:ext>
            </a:extLst>
          </p:cNvPr>
          <p:cNvSpPr>
            <a:spLocks noGrp="1" noRot="1" noChangeAspect="1" noTextEdit="1"/>
          </p:cNvSpPr>
          <p:nvPr>
            <p:ph type="sldImg"/>
          </p:nvPr>
        </p:nvSpPr>
        <p:spPr>
          <a:ln/>
        </p:spPr>
      </p:sp>
      <p:sp>
        <p:nvSpPr>
          <p:cNvPr id="37891" name="מציין מיקום של הערות 2">
            <a:extLst>
              <a:ext uri="{FF2B5EF4-FFF2-40B4-BE49-F238E27FC236}">
                <a16:creationId xmlns:a16="http://schemas.microsoft.com/office/drawing/2014/main" id="{83D52383-F5BC-7289-D49F-71310A7879D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e-IL" altLang="en-US"/>
              <a:t>דיון בכיתה היא דרך אחת המאפשרת העלאת טיעונים.</a:t>
            </a:r>
          </a:p>
        </p:txBody>
      </p:sp>
      <p:sp>
        <p:nvSpPr>
          <p:cNvPr id="37892" name="מציין מיקום של מספר שקופית 3">
            <a:extLst>
              <a:ext uri="{FF2B5EF4-FFF2-40B4-BE49-F238E27FC236}">
                <a16:creationId xmlns:a16="http://schemas.microsoft.com/office/drawing/2014/main" id="{06037F69-CDC8-7024-E6DC-E708CEE639C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defRPr>
                <a:solidFill>
                  <a:schemeClr val="tx1"/>
                </a:solidFill>
                <a:latin typeface="Arial" panose="020B0604020202020204" pitchFamily="34" charset="0"/>
                <a:cs typeface="Arial" panose="020B0604020202020204" pitchFamily="34" charset="0"/>
              </a:defRPr>
            </a:lvl1pPr>
            <a:lvl2pPr marL="742950" indent="-285750" defTabSz="989013" eaLnBrk="0" hangingPunct="0">
              <a:defRPr>
                <a:solidFill>
                  <a:schemeClr val="tx1"/>
                </a:solidFill>
                <a:latin typeface="Arial" panose="020B0604020202020204" pitchFamily="34" charset="0"/>
                <a:cs typeface="Arial" panose="020B0604020202020204" pitchFamily="34" charset="0"/>
              </a:defRPr>
            </a:lvl2pPr>
            <a:lvl3pPr marL="1143000" indent="-228600" defTabSz="989013" eaLnBrk="0" hangingPunct="0">
              <a:defRPr>
                <a:solidFill>
                  <a:schemeClr val="tx1"/>
                </a:solidFill>
                <a:latin typeface="Arial" panose="020B0604020202020204" pitchFamily="34" charset="0"/>
                <a:cs typeface="Arial" panose="020B0604020202020204" pitchFamily="34" charset="0"/>
              </a:defRPr>
            </a:lvl3pPr>
            <a:lvl4pPr marL="1600200" indent="-228600" defTabSz="989013" eaLnBrk="0" hangingPunct="0">
              <a:defRPr>
                <a:solidFill>
                  <a:schemeClr val="tx1"/>
                </a:solidFill>
                <a:latin typeface="Arial" panose="020B0604020202020204" pitchFamily="34" charset="0"/>
                <a:cs typeface="Arial" panose="020B0604020202020204" pitchFamily="34" charset="0"/>
              </a:defRPr>
            </a:lvl4pPr>
            <a:lvl5pPr marL="2057400" indent="-228600" defTabSz="989013" eaLnBrk="0" hangingPunct="0">
              <a:defRPr>
                <a:solidFill>
                  <a:schemeClr val="tx1"/>
                </a:solidFill>
                <a:latin typeface="Arial" panose="020B0604020202020204" pitchFamily="34" charset="0"/>
                <a:cs typeface="Arial" panose="020B0604020202020204" pitchFamily="34" charset="0"/>
              </a:defRPr>
            </a:lvl5pPr>
            <a:lvl6pPr marL="25146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890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19FCD58-0061-4B8C-9517-EE1B52C51FAA}" type="slidenum">
              <a:rPr lang="he-IL" altLang="en-US"/>
              <a:pPr eaLnBrk="1" hangingPunct="1"/>
              <a:t>12</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spTree>
      <p:nvGrpSpPr>
        <p:cNvPr id="1" name=""/>
        <p:cNvGrpSpPr/>
        <p:nvPr/>
      </p:nvGrpSpPr>
      <p:grpSpPr>
        <a:xfrm>
          <a:off x="0" y="0"/>
          <a:ext cx="0" cy="0"/>
          <a:chOff x="0" y="0"/>
          <a:chExt cx="0" cy="0"/>
        </a:xfrm>
      </p:grpSpPr>
      <p:sp>
        <p:nvSpPr>
          <p:cNvPr id="2" name="Freeform 2">
            <a:extLst>
              <a:ext uri="{FF2B5EF4-FFF2-40B4-BE49-F238E27FC236}">
                <a16:creationId xmlns:a16="http://schemas.microsoft.com/office/drawing/2014/main" id="{877F23EF-49BA-9C41-E93E-23499CC27B55}"/>
              </a:ext>
            </a:extLst>
          </p:cNvPr>
          <p:cNvSpPr>
            <a:spLocks/>
          </p:cNvSpPr>
          <p:nvPr/>
        </p:nvSpPr>
        <p:spPr bwMode="auto">
          <a:xfrm>
            <a:off x="-33338" y="-33338"/>
            <a:ext cx="9577388" cy="6818313"/>
          </a:xfrm>
          <a:custGeom>
            <a:avLst/>
            <a:gdLst/>
            <a:ahLst/>
            <a:cxnLst>
              <a:cxn ang="0">
                <a:pos x="5" y="0"/>
              </a:cxn>
              <a:cxn ang="0">
                <a:pos x="5802" y="14"/>
              </a:cxn>
              <a:cxn ang="0">
                <a:pos x="5802" y="3905"/>
              </a:cxn>
              <a:cxn ang="0">
                <a:pos x="5066" y="2352"/>
              </a:cxn>
              <a:cxn ang="0">
                <a:pos x="0" y="3106"/>
              </a:cxn>
              <a:cxn ang="0">
                <a:pos x="5" y="0"/>
              </a:cxn>
            </a:cxnLst>
            <a:rect l="0" t="0" r="r" b="b"/>
            <a:pathLst>
              <a:path w="6033" h="4295">
                <a:moveTo>
                  <a:pt x="5" y="0"/>
                </a:moveTo>
                <a:lnTo>
                  <a:pt x="5802" y="14"/>
                </a:lnTo>
                <a:lnTo>
                  <a:pt x="5802" y="3905"/>
                </a:lnTo>
                <a:cubicBezTo>
                  <a:pt x="5679" y="4295"/>
                  <a:pt x="6033" y="2484"/>
                  <a:pt x="5066" y="2352"/>
                </a:cubicBezTo>
                <a:cubicBezTo>
                  <a:pt x="4099" y="2221"/>
                  <a:pt x="843" y="3497"/>
                  <a:pt x="0" y="3106"/>
                </a:cubicBezTo>
                <a:lnTo>
                  <a:pt x="5" y="0"/>
                </a:lnTo>
                <a:close/>
              </a:path>
            </a:pathLst>
          </a:custGeom>
          <a:solidFill>
            <a:schemeClr val="accent1"/>
          </a:solidFill>
          <a:ln w="9525">
            <a:solidFill>
              <a:schemeClr val="accent1"/>
            </a:solidFill>
            <a:round/>
            <a:headEnd/>
            <a:tailEnd/>
          </a:ln>
          <a:effectLst>
            <a:outerShdw dist="88900" dir="5400000" algn="ctr" rotWithShape="0">
              <a:schemeClr val="bg2"/>
            </a:outerShdw>
          </a:effectLst>
        </p:spPr>
        <p:txBody>
          <a:bodyPr/>
          <a:lstStyle/>
          <a:p>
            <a:pPr>
              <a:defRPr/>
            </a:pPr>
            <a:endParaRPr lang="he-IL"/>
          </a:p>
        </p:txBody>
      </p:sp>
      <p:grpSp>
        <p:nvGrpSpPr>
          <p:cNvPr id="3" name="Group 8">
            <a:extLst>
              <a:ext uri="{FF2B5EF4-FFF2-40B4-BE49-F238E27FC236}">
                <a16:creationId xmlns:a16="http://schemas.microsoft.com/office/drawing/2014/main" id="{D65A3CFF-F9F2-AE40-739E-6495E0B60903}"/>
              </a:ext>
            </a:extLst>
          </p:cNvPr>
          <p:cNvGrpSpPr>
            <a:grpSpLocks/>
          </p:cNvGrpSpPr>
          <p:nvPr/>
        </p:nvGrpSpPr>
        <p:grpSpPr bwMode="auto">
          <a:xfrm>
            <a:off x="0" y="1557338"/>
            <a:ext cx="2846388" cy="3313112"/>
            <a:chOff x="3107" y="1003"/>
            <a:chExt cx="2495" cy="2903"/>
          </a:xfrm>
        </p:grpSpPr>
        <p:grpSp>
          <p:nvGrpSpPr>
            <p:cNvPr id="4" name="Group 9">
              <a:extLst>
                <a:ext uri="{FF2B5EF4-FFF2-40B4-BE49-F238E27FC236}">
                  <a16:creationId xmlns:a16="http://schemas.microsoft.com/office/drawing/2014/main" id="{CDD50A5E-0E3E-1E4A-CF55-87B93CC79205}"/>
                </a:ext>
              </a:extLst>
            </p:cNvPr>
            <p:cNvGrpSpPr>
              <a:grpSpLocks/>
            </p:cNvGrpSpPr>
            <p:nvPr userDrawn="1"/>
          </p:nvGrpSpPr>
          <p:grpSpPr bwMode="auto">
            <a:xfrm>
              <a:off x="3107" y="2001"/>
              <a:ext cx="1905" cy="1905"/>
              <a:chOff x="1655" y="3067"/>
              <a:chExt cx="975" cy="975"/>
            </a:xfrm>
          </p:grpSpPr>
          <p:sp>
            <p:nvSpPr>
              <p:cNvPr id="11" name="AutoShape 10">
                <a:extLst>
                  <a:ext uri="{FF2B5EF4-FFF2-40B4-BE49-F238E27FC236}">
                    <a16:creationId xmlns:a16="http://schemas.microsoft.com/office/drawing/2014/main" id="{6A78E805-4C96-33FD-9DB4-A5817025446E}"/>
                  </a:ext>
                </a:extLst>
              </p:cNvPr>
              <p:cNvSpPr>
                <a:spLocks noChangeArrowheads="1"/>
              </p:cNvSpPr>
              <p:nvPr userDrawn="1"/>
            </p:nvSpPr>
            <p:spPr bwMode="auto">
              <a:xfrm>
                <a:off x="1655" y="3067"/>
                <a:ext cx="975" cy="975"/>
              </a:xfrm>
              <a:custGeom>
                <a:avLst/>
                <a:gdLst>
                  <a:gd name="G0" fmla="+- 2918 0 0"/>
                  <a:gd name="G1" fmla="+- 21600 0 2918"/>
                  <a:gd name="G2" fmla="+- 21600 0 2918"/>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2918" y="10800"/>
                    </a:moveTo>
                    <a:cubicBezTo>
                      <a:pt x="2918" y="15153"/>
                      <a:pt x="6447" y="18682"/>
                      <a:pt x="10800" y="18682"/>
                    </a:cubicBezTo>
                    <a:cubicBezTo>
                      <a:pt x="15153" y="18682"/>
                      <a:pt x="18682" y="15153"/>
                      <a:pt x="18682" y="10800"/>
                    </a:cubicBezTo>
                    <a:cubicBezTo>
                      <a:pt x="18682" y="6447"/>
                      <a:pt x="15153" y="2918"/>
                      <a:pt x="10800" y="2918"/>
                    </a:cubicBezTo>
                    <a:cubicBezTo>
                      <a:pt x="6447" y="2918"/>
                      <a:pt x="2918" y="6447"/>
                      <a:pt x="2918" y="10800"/>
                    </a:cubicBezTo>
                    <a:close/>
                  </a:path>
                </a:pathLst>
              </a:custGeom>
              <a:solidFill>
                <a:schemeClr val="accent1"/>
              </a:solidFill>
              <a:ln w="9525">
                <a:noFill/>
                <a:round/>
                <a:headEnd/>
                <a:tailEnd/>
              </a:ln>
              <a:effectLst/>
              <a:scene3d>
                <a:camera prst="legacyPerspectiveFront">
                  <a:rot lat="1500000" lon="1500000" rev="0"/>
                </a:camera>
                <a:lightRig rig="legacyFlat1" dir="t"/>
              </a:scene3d>
              <a:sp3d extrusionH="100000" prstMaterial="legacyPlastic">
                <a:bevelT w="13500" h="13500" prst="angle"/>
                <a:bevelB w="13500" h="13500" prst="angle"/>
                <a:extrusionClr>
                  <a:schemeClr val="accent1"/>
                </a:extrusionClr>
              </a:sp3d>
            </p:spPr>
            <p:txBody>
              <a:bodyPr wrap="none" anchor="ctr">
                <a:flatTx/>
              </a:bodyPr>
              <a:lstStyle/>
              <a:p>
                <a:pPr>
                  <a:defRPr/>
                </a:pPr>
                <a:endParaRPr lang="he-IL"/>
              </a:p>
            </p:txBody>
          </p:sp>
          <p:sp>
            <p:nvSpPr>
              <p:cNvPr id="12" name="AutoShape 11">
                <a:extLst>
                  <a:ext uri="{FF2B5EF4-FFF2-40B4-BE49-F238E27FC236}">
                    <a16:creationId xmlns:a16="http://schemas.microsoft.com/office/drawing/2014/main" id="{BE13B171-2E05-58FD-F3AE-627B7121C9A8}"/>
                  </a:ext>
                </a:extLst>
              </p:cNvPr>
              <p:cNvSpPr>
                <a:spLocks noChangeArrowheads="1"/>
              </p:cNvSpPr>
              <p:nvPr userDrawn="1"/>
            </p:nvSpPr>
            <p:spPr bwMode="auto">
              <a:xfrm>
                <a:off x="1868" y="3280"/>
                <a:ext cx="549" cy="550"/>
              </a:xfrm>
              <a:custGeom>
                <a:avLst/>
                <a:gdLst>
                  <a:gd name="G0" fmla="+- 2918 0 0"/>
                  <a:gd name="G1" fmla="+- 21600 0 2918"/>
                  <a:gd name="G2" fmla="+- 21600 0 2918"/>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2918" y="10800"/>
                    </a:moveTo>
                    <a:cubicBezTo>
                      <a:pt x="2918" y="15153"/>
                      <a:pt x="6447" y="18682"/>
                      <a:pt x="10800" y="18682"/>
                    </a:cubicBezTo>
                    <a:cubicBezTo>
                      <a:pt x="15153" y="18682"/>
                      <a:pt x="18682" y="15153"/>
                      <a:pt x="18682" y="10800"/>
                    </a:cubicBezTo>
                    <a:cubicBezTo>
                      <a:pt x="18682" y="6447"/>
                      <a:pt x="15153" y="2918"/>
                      <a:pt x="10800" y="2918"/>
                    </a:cubicBezTo>
                    <a:cubicBezTo>
                      <a:pt x="6447" y="2918"/>
                      <a:pt x="2918" y="6447"/>
                      <a:pt x="2918" y="10800"/>
                    </a:cubicBezTo>
                    <a:close/>
                  </a:path>
                </a:pathLst>
              </a:custGeom>
              <a:solidFill>
                <a:schemeClr val="accent1"/>
              </a:solidFill>
              <a:ln w="9525">
                <a:noFill/>
                <a:round/>
                <a:headEnd/>
                <a:tailEnd/>
              </a:ln>
              <a:effectLst/>
              <a:scene3d>
                <a:camera prst="legacyPerspectiveFront">
                  <a:rot lat="1500000" lon="1500000" rev="0"/>
                </a:camera>
                <a:lightRig rig="legacyFlat1" dir="t"/>
              </a:scene3d>
              <a:sp3d extrusionH="100000" prstMaterial="legacyPlastic">
                <a:bevelT w="13500" h="13500" prst="angle"/>
                <a:bevelB w="13500" h="13500" prst="angle"/>
                <a:extrusionClr>
                  <a:schemeClr val="accent1"/>
                </a:extrusionClr>
              </a:sp3d>
            </p:spPr>
            <p:txBody>
              <a:bodyPr wrap="none" anchor="ctr">
                <a:flatTx/>
              </a:bodyPr>
              <a:lstStyle/>
              <a:p>
                <a:pPr>
                  <a:defRPr/>
                </a:pPr>
                <a:endParaRPr lang="he-IL"/>
              </a:p>
            </p:txBody>
          </p:sp>
        </p:grpSp>
        <p:grpSp>
          <p:nvGrpSpPr>
            <p:cNvPr id="5" name="Group 12">
              <a:extLst>
                <a:ext uri="{FF2B5EF4-FFF2-40B4-BE49-F238E27FC236}">
                  <a16:creationId xmlns:a16="http://schemas.microsoft.com/office/drawing/2014/main" id="{58F7BD69-F300-3208-5774-5DC75DB78EBF}"/>
                </a:ext>
              </a:extLst>
            </p:cNvPr>
            <p:cNvGrpSpPr>
              <a:grpSpLocks/>
            </p:cNvGrpSpPr>
            <p:nvPr userDrawn="1"/>
          </p:nvGrpSpPr>
          <p:grpSpPr bwMode="auto">
            <a:xfrm>
              <a:off x="4921" y="2227"/>
              <a:ext cx="565" cy="566"/>
              <a:chOff x="1656" y="3068"/>
              <a:chExt cx="972" cy="974"/>
            </a:xfrm>
          </p:grpSpPr>
          <p:sp>
            <p:nvSpPr>
              <p:cNvPr id="9" name="AutoShape 13">
                <a:extLst>
                  <a:ext uri="{FF2B5EF4-FFF2-40B4-BE49-F238E27FC236}">
                    <a16:creationId xmlns:a16="http://schemas.microsoft.com/office/drawing/2014/main" id="{8151E1CB-8B27-3605-3F88-6DDB82E9FCB8}"/>
                  </a:ext>
                </a:extLst>
              </p:cNvPr>
              <p:cNvSpPr>
                <a:spLocks noChangeArrowheads="1"/>
              </p:cNvSpPr>
              <p:nvPr userDrawn="1"/>
            </p:nvSpPr>
            <p:spPr bwMode="auto">
              <a:xfrm>
                <a:off x="1657" y="3068"/>
                <a:ext cx="972" cy="974"/>
              </a:xfrm>
              <a:custGeom>
                <a:avLst/>
                <a:gdLst>
                  <a:gd name="G0" fmla="+- 2918 0 0"/>
                  <a:gd name="G1" fmla="+- 21600 0 2918"/>
                  <a:gd name="G2" fmla="+- 21600 0 2918"/>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2918" y="10800"/>
                    </a:moveTo>
                    <a:cubicBezTo>
                      <a:pt x="2918" y="15153"/>
                      <a:pt x="6447" y="18682"/>
                      <a:pt x="10800" y="18682"/>
                    </a:cubicBezTo>
                    <a:cubicBezTo>
                      <a:pt x="15153" y="18682"/>
                      <a:pt x="18682" y="15153"/>
                      <a:pt x="18682" y="10800"/>
                    </a:cubicBezTo>
                    <a:cubicBezTo>
                      <a:pt x="18682" y="6447"/>
                      <a:pt x="15153" y="2918"/>
                      <a:pt x="10800" y="2918"/>
                    </a:cubicBezTo>
                    <a:cubicBezTo>
                      <a:pt x="6447" y="2918"/>
                      <a:pt x="2918" y="6447"/>
                      <a:pt x="2918" y="10800"/>
                    </a:cubicBezTo>
                    <a:close/>
                  </a:path>
                </a:pathLst>
              </a:custGeom>
              <a:solidFill>
                <a:schemeClr val="accent1"/>
              </a:solidFill>
              <a:ln w="9525">
                <a:noFill/>
                <a:round/>
                <a:headEnd/>
                <a:tailEnd/>
              </a:ln>
              <a:effectLst/>
              <a:scene3d>
                <a:camera prst="legacyPerspectiveFront">
                  <a:rot lat="1500000" lon="1500000" rev="0"/>
                </a:camera>
                <a:lightRig rig="legacyFlat1" dir="t"/>
              </a:scene3d>
              <a:sp3d extrusionH="100000" prstMaterial="legacyPlastic">
                <a:bevelT w="13500" h="13500" prst="angle"/>
                <a:bevelB w="13500" h="13500" prst="angle"/>
                <a:extrusionClr>
                  <a:schemeClr val="accent1"/>
                </a:extrusionClr>
              </a:sp3d>
            </p:spPr>
            <p:txBody>
              <a:bodyPr wrap="none" anchor="ctr">
                <a:flatTx/>
              </a:bodyPr>
              <a:lstStyle/>
              <a:p>
                <a:pPr>
                  <a:defRPr/>
                </a:pPr>
                <a:endParaRPr lang="he-IL"/>
              </a:p>
            </p:txBody>
          </p:sp>
          <p:sp>
            <p:nvSpPr>
              <p:cNvPr id="10" name="AutoShape 14">
                <a:extLst>
                  <a:ext uri="{FF2B5EF4-FFF2-40B4-BE49-F238E27FC236}">
                    <a16:creationId xmlns:a16="http://schemas.microsoft.com/office/drawing/2014/main" id="{3EBF9A89-28A8-AF09-15E2-46BFA5E50163}"/>
                  </a:ext>
                </a:extLst>
              </p:cNvPr>
              <p:cNvSpPr>
                <a:spLocks noChangeArrowheads="1"/>
              </p:cNvSpPr>
              <p:nvPr userDrawn="1"/>
            </p:nvSpPr>
            <p:spPr bwMode="auto">
              <a:xfrm>
                <a:off x="1870" y="3281"/>
                <a:ext cx="546" cy="548"/>
              </a:xfrm>
              <a:custGeom>
                <a:avLst/>
                <a:gdLst>
                  <a:gd name="G0" fmla="+- 2918 0 0"/>
                  <a:gd name="G1" fmla="+- 21600 0 2918"/>
                  <a:gd name="G2" fmla="+- 21600 0 2918"/>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2918" y="10800"/>
                    </a:moveTo>
                    <a:cubicBezTo>
                      <a:pt x="2918" y="15153"/>
                      <a:pt x="6447" y="18682"/>
                      <a:pt x="10800" y="18682"/>
                    </a:cubicBezTo>
                    <a:cubicBezTo>
                      <a:pt x="15153" y="18682"/>
                      <a:pt x="18682" y="15153"/>
                      <a:pt x="18682" y="10800"/>
                    </a:cubicBezTo>
                    <a:cubicBezTo>
                      <a:pt x="18682" y="6447"/>
                      <a:pt x="15153" y="2918"/>
                      <a:pt x="10800" y="2918"/>
                    </a:cubicBezTo>
                    <a:cubicBezTo>
                      <a:pt x="6447" y="2918"/>
                      <a:pt x="2918" y="6447"/>
                      <a:pt x="2918" y="10800"/>
                    </a:cubicBezTo>
                    <a:close/>
                  </a:path>
                </a:pathLst>
              </a:custGeom>
              <a:solidFill>
                <a:schemeClr val="accent1"/>
              </a:solidFill>
              <a:ln w="9525">
                <a:noFill/>
                <a:round/>
                <a:headEnd/>
                <a:tailEnd/>
              </a:ln>
              <a:effectLst/>
              <a:scene3d>
                <a:camera prst="legacyPerspectiveFront">
                  <a:rot lat="1500000" lon="1500000" rev="0"/>
                </a:camera>
                <a:lightRig rig="legacyFlat1" dir="t"/>
              </a:scene3d>
              <a:sp3d extrusionH="100000" prstMaterial="legacyPlastic">
                <a:bevelT w="13500" h="13500" prst="angle"/>
                <a:bevelB w="13500" h="13500" prst="angle"/>
                <a:extrusionClr>
                  <a:schemeClr val="accent1"/>
                </a:extrusionClr>
              </a:sp3d>
            </p:spPr>
            <p:txBody>
              <a:bodyPr wrap="none" anchor="ctr">
                <a:flatTx/>
              </a:bodyPr>
              <a:lstStyle/>
              <a:p>
                <a:pPr>
                  <a:defRPr/>
                </a:pPr>
                <a:endParaRPr lang="he-IL"/>
              </a:p>
            </p:txBody>
          </p:sp>
        </p:grpSp>
        <p:grpSp>
          <p:nvGrpSpPr>
            <p:cNvPr id="6" name="Group 15">
              <a:extLst>
                <a:ext uri="{FF2B5EF4-FFF2-40B4-BE49-F238E27FC236}">
                  <a16:creationId xmlns:a16="http://schemas.microsoft.com/office/drawing/2014/main" id="{F7858AA7-7D37-DDE9-BE61-0EDCAAE9EEFF}"/>
                </a:ext>
              </a:extLst>
            </p:cNvPr>
            <p:cNvGrpSpPr>
              <a:grpSpLocks/>
            </p:cNvGrpSpPr>
            <p:nvPr userDrawn="1"/>
          </p:nvGrpSpPr>
          <p:grpSpPr bwMode="auto">
            <a:xfrm>
              <a:off x="4309" y="1003"/>
              <a:ext cx="1293" cy="1293"/>
              <a:chOff x="1655" y="3067"/>
              <a:chExt cx="975" cy="975"/>
            </a:xfrm>
          </p:grpSpPr>
          <p:sp>
            <p:nvSpPr>
              <p:cNvPr id="7" name="AutoShape 16">
                <a:extLst>
                  <a:ext uri="{FF2B5EF4-FFF2-40B4-BE49-F238E27FC236}">
                    <a16:creationId xmlns:a16="http://schemas.microsoft.com/office/drawing/2014/main" id="{A4AB536D-5653-7B98-7DF6-800AEEBA8DB0}"/>
                  </a:ext>
                </a:extLst>
              </p:cNvPr>
              <p:cNvSpPr>
                <a:spLocks noChangeArrowheads="1"/>
              </p:cNvSpPr>
              <p:nvPr userDrawn="1"/>
            </p:nvSpPr>
            <p:spPr bwMode="auto">
              <a:xfrm>
                <a:off x="1655" y="3067"/>
                <a:ext cx="975" cy="975"/>
              </a:xfrm>
              <a:custGeom>
                <a:avLst/>
                <a:gdLst>
                  <a:gd name="G0" fmla="+- 2918 0 0"/>
                  <a:gd name="G1" fmla="+- 21600 0 2918"/>
                  <a:gd name="G2" fmla="+- 21600 0 2918"/>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2918" y="10800"/>
                    </a:moveTo>
                    <a:cubicBezTo>
                      <a:pt x="2918" y="15153"/>
                      <a:pt x="6447" y="18682"/>
                      <a:pt x="10800" y="18682"/>
                    </a:cubicBezTo>
                    <a:cubicBezTo>
                      <a:pt x="15153" y="18682"/>
                      <a:pt x="18682" y="15153"/>
                      <a:pt x="18682" y="10800"/>
                    </a:cubicBezTo>
                    <a:cubicBezTo>
                      <a:pt x="18682" y="6447"/>
                      <a:pt x="15153" y="2918"/>
                      <a:pt x="10800" y="2918"/>
                    </a:cubicBezTo>
                    <a:cubicBezTo>
                      <a:pt x="6447" y="2918"/>
                      <a:pt x="2918" y="6447"/>
                      <a:pt x="2918" y="10800"/>
                    </a:cubicBezTo>
                    <a:close/>
                  </a:path>
                </a:pathLst>
              </a:custGeom>
              <a:solidFill>
                <a:schemeClr val="accent1"/>
              </a:solidFill>
              <a:ln w="9525">
                <a:noFill/>
                <a:round/>
                <a:headEnd/>
                <a:tailEnd/>
              </a:ln>
              <a:effectLst/>
              <a:scene3d>
                <a:camera prst="legacyPerspectiveFront">
                  <a:rot lat="1500000" lon="1500000" rev="0"/>
                </a:camera>
                <a:lightRig rig="legacyFlat1" dir="t"/>
              </a:scene3d>
              <a:sp3d extrusionH="100000" prstMaterial="legacyPlastic">
                <a:bevelT w="13500" h="13500" prst="angle"/>
                <a:bevelB w="13500" h="13500" prst="angle"/>
                <a:extrusionClr>
                  <a:schemeClr val="accent1"/>
                </a:extrusionClr>
              </a:sp3d>
            </p:spPr>
            <p:txBody>
              <a:bodyPr wrap="none" anchor="ctr">
                <a:flatTx/>
              </a:bodyPr>
              <a:lstStyle/>
              <a:p>
                <a:pPr>
                  <a:defRPr/>
                </a:pPr>
                <a:endParaRPr lang="he-IL"/>
              </a:p>
            </p:txBody>
          </p:sp>
          <p:sp>
            <p:nvSpPr>
              <p:cNvPr id="8" name="AutoShape 17">
                <a:extLst>
                  <a:ext uri="{FF2B5EF4-FFF2-40B4-BE49-F238E27FC236}">
                    <a16:creationId xmlns:a16="http://schemas.microsoft.com/office/drawing/2014/main" id="{CB2799F7-067C-7B81-1D01-03B8C186FEB2}"/>
                  </a:ext>
                </a:extLst>
              </p:cNvPr>
              <p:cNvSpPr>
                <a:spLocks noChangeArrowheads="1"/>
              </p:cNvSpPr>
              <p:nvPr userDrawn="1"/>
            </p:nvSpPr>
            <p:spPr bwMode="auto">
              <a:xfrm>
                <a:off x="1868" y="3280"/>
                <a:ext cx="549" cy="556"/>
              </a:xfrm>
              <a:custGeom>
                <a:avLst/>
                <a:gdLst>
                  <a:gd name="G0" fmla="+- 2918 0 0"/>
                  <a:gd name="G1" fmla="+- 21600 0 2918"/>
                  <a:gd name="G2" fmla="+- 21600 0 2918"/>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2918" y="10800"/>
                    </a:moveTo>
                    <a:cubicBezTo>
                      <a:pt x="2918" y="15153"/>
                      <a:pt x="6447" y="18682"/>
                      <a:pt x="10800" y="18682"/>
                    </a:cubicBezTo>
                    <a:cubicBezTo>
                      <a:pt x="15153" y="18682"/>
                      <a:pt x="18682" y="15153"/>
                      <a:pt x="18682" y="10800"/>
                    </a:cubicBezTo>
                    <a:cubicBezTo>
                      <a:pt x="18682" y="6447"/>
                      <a:pt x="15153" y="2918"/>
                      <a:pt x="10800" y="2918"/>
                    </a:cubicBezTo>
                    <a:cubicBezTo>
                      <a:pt x="6447" y="2918"/>
                      <a:pt x="2918" y="6447"/>
                      <a:pt x="2918" y="10800"/>
                    </a:cubicBezTo>
                    <a:close/>
                  </a:path>
                </a:pathLst>
              </a:custGeom>
              <a:solidFill>
                <a:schemeClr val="accent1"/>
              </a:solidFill>
              <a:ln w="9525">
                <a:noFill/>
                <a:round/>
                <a:headEnd/>
                <a:tailEnd/>
              </a:ln>
              <a:effectLst/>
              <a:scene3d>
                <a:camera prst="legacyPerspectiveFront">
                  <a:rot lat="1500000" lon="1500000" rev="0"/>
                </a:camera>
                <a:lightRig rig="legacyFlat1" dir="t"/>
              </a:scene3d>
              <a:sp3d extrusionH="100000" prstMaterial="legacyPlastic">
                <a:bevelT w="13500" h="13500" prst="angle"/>
                <a:bevelB w="13500" h="13500" prst="angle"/>
                <a:extrusionClr>
                  <a:schemeClr val="accent1"/>
                </a:extrusionClr>
              </a:sp3d>
            </p:spPr>
            <p:txBody>
              <a:bodyPr wrap="none" anchor="ctr">
                <a:flatTx/>
              </a:bodyPr>
              <a:lstStyle/>
              <a:p>
                <a:pPr>
                  <a:defRPr/>
                </a:pPr>
                <a:endParaRPr lang="he-IL"/>
              </a:p>
            </p:txBody>
          </p:sp>
        </p:grpSp>
      </p:grpSp>
      <p:sp>
        <p:nvSpPr>
          <p:cNvPr id="80899" name="Rectangle 3"/>
          <p:cNvSpPr>
            <a:spLocks noGrp="1" noChangeArrowheads="1"/>
          </p:cNvSpPr>
          <p:nvPr>
            <p:ph type="ctrTitle"/>
          </p:nvPr>
        </p:nvSpPr>
        <p:spPr>
          <a:xfrm>
            <a:off x="3059113" y="476250"/>
            <a:ext cx="5580062" cy="1655763"/>
          </a:xfrm>
        </p:spPr>
        <p:txBody>
          <a:bodyPr/>
          <a:lstStyle>
            <a:lvl1pPr>
              <a:defRPr/>
            </a:lvl1pPr>
          </a:lstStyle>
          <a:p>
            <a:r>
              <a:rPr lang="en-US"/>
              <a:t>Click to edit Master title style</a:t>
            </a:r>
          </a:p>
        </p:txBody>
      </p:sp>
      <p:sp>
        <p:nvSpPr>
          <p:cNvPr id="80900" name="Rectangle 4"/>
          <p:cNvSpPr>
            <a:spLocks noGrp="1" noChangeArrowheads="1"/>
          </p:cNvSpPr>
          <p:nvPr>
            <p:ph type="subTitle" idx="1"/>
          </p:nvPr>
        </p:nvSpPr>
        <p:spPr>
          <a:xfrm>
            <a:off x="4500563" y="4689475"/>
            <a:ext cx="4319587" cy="1355725"/>
          </a:xfrm>
          <a:prstGeom prst="rect">
            <a:avLst/>
          </a:prstGeom>
          <a:noFill/>
          <a:ln>
            <a:miter lim="800000"/>
          </a:ln>
        </p:spPr>
        <p:txBody>
          <a:bodyPr/>
          <a:lstStyle>
            <a:lvl1pPr marL="0" indent="0">
              <a:buFontTx/>
              <a:buNone/>
              <a:defRPr sz="2000"/>
            </a:lvl1pPr>
          </a:lstStyle>
          <a:p>
            <a:r>
              <a:rPr lang="en-US"/>
              <a:t>Click to edit Master subtitle style</a:t>
            </a:r>
          </a:p>
        </p:txBody>
      </p:sp>
      <p:sp>
        <p:nvSpPr>
          <p:cNvPr id="13" name="Rectangle 5">
            <a:extLst>
              <a:ext uri="{FF2B5EF4-FFF2-40B4-BE49-F238E27FC236}">
                <a16:creationId xmlns:a16="http://schemas.microsoft.com/office/drawing/2014/main" id="{EAFE62A6-8B4D-F818-4215-51B88B20512F}"/>
              </a:ext>
            </a:extLst>
          </p:cNvPr>
          <p:cNvSpPr>
            <a:spLocks noGrp="1" noChangeArrowheads="1"/>
          </p:cNvSpPr>
          <p:nvPr>
            <p:ph type="dt" sz="half" idx="10"/>
          </p:nvPr>
        </p:nvSpPr>
        <p:spPr>
          <a:xfrm>
            <a:off x="457200" y="6605588"/>
            <a:ext cx="2133600" cy="279400"/>
          </a:xfrm>
        </p:spPr>
        <p:txBody>
          <a:bodyPr/>
          <a:lstStyle>
            <a:lvl1pPr>
              <a:defRPr/>
            </a:lvl1pPr>
          </a:lstStyle>
          <a:p>
            <a:pPr>
              <a:defRPr/>
            </a:pPr>
            <a:endParaRPr lang="en-US"/>
          </a:p>
        </p:txBody>
      </p:sp>
      <p:sp>
        <p:nvSpPr>
          <p:cNvPr id="14" name="Rectangle 6">
            <a:extLst>
              <a:ext uri="{FF2B5EF4-FFF2-40B4-BE49-F238E27FC236}">
                <a16:creationId xmlns:a16="http://schemas.microsoft.com/office/drawing/2014/main" id="{1CFD0CE2-F110-B009-4203-8D821CCD8AB8}"/>
              </a:ext>
            </a:extLst>
          </p:cNvPr>
          <p:cNvSpPr>
            <a:spLocks noGrp="1" noChangeArrowheads="1"/>
          </p:cNvSpPr>
          <p:nvPr>
            <p:ph type="ftr" sz="quarter" idx="11"/>
          </p:nvPr>
        </p:nvSpPr>
        <p:spPr bwMode="auto">
          <a:xfrm>
            <a:off x="3124200" y="6605588"/>
            <a:ext cx="2895600" cy="2794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5" name="Rectangle 7">
            <a:extLst>
              <a:ext uri="{FF2B5EF4-FFF2-40B4-BE49-F238E27FC236}">
                <a16:creationId xmlns:a16="http://schemas.microsoft.com/office/drawing/2014/main" id="{621433DA-6ED2-36EA-8CDB-94E32900CA30}"/>
              </a:ext>
            </a:extLst>
          </p:cNvPr>
          <p:cNvSpPr>
            <a:spLocks noGrp="1" noChangeArrowheads="1"/>
          </p:cNvSpPr>
          <p:nvPr>
            <p:ph type="sldNum" sz="quarter" idx="12"/>
          </p:nvPr>
        </p:nvSpPr>
        <p:spPr>
          <a:xfrm>
            <a:off x="6877050" y="6605588"/>
            <a:ext cx="2133600" cy="279400"/>
          </a:xfrm>
        </p:spPr>
        <p:txBody>
          <a:bodyPr/>
          <a:lstStyle>
            <a:lvl1pPr>
              <a:defRPr/>
            </a:lvl1pPr>
          </a:lstStyle>
          <a:p>
            <a:fld id="{86B39CF1-019B-4879-9E49-2D3E51426ED8}" type="slidenum">
              <a:rPr lang="he-IL" altLang="en-US"/>
              <a:pPr/>
              <a:t>‹#›</a:t>
            </a:fld>
            <a:endParaRPr lang="en-US" altLang="en-US"/>
          </a:p>
        </p:txBody>
      </p:sp>
    </p:spTree>
    <p:extLst>
      <p:ext uri="{BB962C8B-B14F-4D97-AF65-F5344CB8AC3E}">
        <p14:creationId xmlns:p14="http://schemas.microsoft.com/office/powerpoint/2010/main" val="31994444"/>
      </p:ext>
    </p:extLst>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Rectangle 5">
            <a:extLst>
              <a:ext uri="{FF2B5EF4-FFF2-40B4-BE49-F238E27FC236}">
                <a16:creationId xmlns:a16="http://schemas.microsoft.com/office/drawing/2014/main" id="{4FC5B914-321F-E708-6F00-43AF4CC17D7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CC1D7E72-946C-77E6-1A28-B3ACDA7E7B93}"/>
              </a:ext>
            </a:extLst>
          </p:cNvPr>
          <p:cNvSpPr>
            <a:spLocks noGrp="1" noChangeArrowheads="1"/>
          </p:cNvSpPr>
          <p:nvPr>
            <p:ph type="sldNum" sz="quarter" idx="11"/>
          </p:nvPr>
        </p:nvSpPr>
        <p:spPr>
          <a:ln/>
        </p:spPr>
        <p:txBody>
          <a:bodyPr/>
          <a:lstStyle>
            <a:lvl1pPr>
              <a:defRPr/>
            </a:lvl1pPr>
          </a:lstStyle>
          <a:p>
            <a:fld id="{7E033122-C90A-46D2-BE0E-2B8081F8526F}" type="slidenum">
              <a:rPr lang="he-IL" altLang="en-US"/>
              <a:pPr/>
              <a:t>‹#›</a:t>
            </a:fld>
            <a:endParaRPr lang="en-US" altLang="en-US"/>
          </a:p>
        </p:txBody>
      </p:sp>
    </p:spTree>
    <p:extLst>
      <p:ext uri="{BB962C8B-B14F-4D97-AF65-F5344CB8AC3E}">
        <p14:creationId xmlns:p14="http://schemas.microsoft.com/office/powerpoint/2010/main" val="3997633848"/>
      </p:ext>
    </p:extLst>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77025" y="188913"/>
            <a:ext cx="2071688" cy="5437187"/>
          </a:xfrm>
        </p:spPr>
        <p:txBody>
          <a:bodyPr vert="eaVert"/>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a:xfrm>
            <a:off x="457200" y="188913"/>
            <a:ext cx="6067425" cy="5437187"/>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Rectangle 5">
            <a:extLst>
              <a:ext uri="{FF2B5EF4-FFF2-40B4-BE49-F238E27FC236}">
                <a16:creationId xmlns:a16="http://schemas.microsoft.com/office/drawing/2014/main" id="{7468E06A-F193-CB0F-D262-0A617C8EE14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C2C7A5C9-81E5-6230-375D-55B563071879}"/>
              </a:ext>
            </a:extLst>
          </p:cNvPr>
          <p:cNvSpPr>
            <a:spLocks noGrp="1" noChangeArrowheads="1"/>
          </p:cNvSpPr>
          <p:nvPr>
            <p:ph type="sldNum" sz="quarter" idx="11"/>
          </p:nvPr>
        </p:nvSpPr>
        <p:spPr>
          <a:ln/>
        </p:spPr>
        <p:txBody>
          <a:bodyPr/>
          <a:lstStyle>
            <a:lvl1pPr>
              <a:defRPr/>
            </a:lvl1pPr>
          </a:lstStyle>
          <a:p>
            <a:fld id="{2581137A-C941-41E9-8A4A-E2C47BE0EBF6}" type="slidenum">
              <a:rPr lang="he-IL" altLang="en-US"/>
              <a:pPr/>
              <a:t>‹#›</a:t>
            </a:fld>
            <a:endParaRPr lang="en-US" altLang="en-US"/>
          </a:p>
        </p:txBody>
      </p:sp>
    </p:spTree>
    <p:extLst>
      <p:ext uri="{BB962C8B-B14F-4D97-AF65-F5344CB8AC3E}">
        <p14:creationId xmlns:p14="http://schemas.microsoft.com/office/powerpoint/2010/main" val="2693280027"/>
      </p:ext>
    </p:extLst>
  </p:cSld>
  <p:clrMapOvr>
    <a:masterClrMapping/>
  </p:clrMapOvr>
  <p:transition>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כותרת וטבלה">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188913"/>
            <a:ext cx="8110538" cy="792162"/>
          </a:xfrm>
        </p:spPr>
        <p:txBody>
          <a:bodyPr/>
          <a:lstStyle/>
          <a:p>
            <a:r>
              <a:rPr lang="he-IL"/>
              <a:t>לחץ כדי לערוך סגנון כותרת של תבנית בסיס</a:t>
            </a:r>
          </a:p>
        </p:txBody>
      </p:sp>
      <p:sp>
        <p:nvSpPr>
          <p:cNvPr id="3" name="מציין מיקום של טבלה 2"/>
          <p:cNvSpPr>
            <a:spLocks noGrp="1"/>
          </p:cNvSpPr>
          <p:nvPr>
            <p:ph type="tbl" idx="1"/>
          </p:nvPr>
        </p:nvSpPr>
        <p:spPr>
          <a:xfrm>
            <a:off x="457200" y="1916113"/>
            <a:ext cx="8291513" cy="3709987"/>
          </a:xfrm>
        </p:spPr>
        <p:txBody>
          <a:bodyPr/>
          <a:lstStyle/>
          <a:p>
            <a:pPr lvl="0"/>
            <a:endParaRPr lang="he-IL" noProof="0"/>
          </a:p>
        </p:txBody>
      </p:sp>
      <p:sp>
        <p:nvSpPr>
          <p:cNvPr id="4" name="Rectangle 5">
            <a:extLst>
              <a:ext uri="{FF2B5EF4-FFF2-40B4-BE49-F238E27FC236}">
                <a16:creationId xmlns:a16="http://schemas.microsoft.com/office/drawing/2014/main" id="{61EE8155-5184-B830-AF18-BB9AD1AE1A7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161F5735-C35B-114D-9F36-324E1C40F954}"/>
              </a:ext>
            </a:extLst>
          </p:cNvPr>
          <p:cNvSpPr>
            <a:spLocks noGrp="1" noChangeArrowheads="1"/>
          </p:cNvSpPr>
          <p:nvPr>
            <p:ph type="sldNum" sz="quarter" idx="11"/>
          </p:nvPr>
        </p:nvSpPr>
        <p:spPr>
          <a:ln/>
        </p:spPr>
        <p:txBody>
          <a:bodyPr/>
          <a:lstStyle>
            <a:lvl1pPr>
              <a:defRPr/>
            </a:lvl1pPr>
          </a:lstStyle>
          <a:p>
            <a:fld id="{71CF0B0A-6347-4F06-9F63-9C61AB9A6708}" type="slidenum">
              <a:rPr lang="he-IL" altLang="en-US"/>
              <a:pPr/>
              <a:t>‹#›</a:t>
            </a:fld>
            <a:endParaRPr lang="en-US" altLang="en-US"/>
          </a:p>
        </p:txBody>
      </p:sp>
    </p:spTree>
    <p:extLst>
      <p:ext uri="{BB962C8B-B14F-4D97-AF65-F5344CB8AC3E}">
        <p14:creationId xmlns:p14="http://schemas.microsoft.com/office/powerpoint/2010/main" val="3825281845"/>
      </p:ext>
    </p:extLst>
  </p:cSld>
  <p:clrMapOvr>
    <a:masterClrMapping/>
  </p:clrMapOvr>
  <p:transition>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תוכן">
    <p:spTree>
      <p:nvGrpSpPr>
        <p:cNvPr id="1" name=""/>
        <p:cNvGrpSpPr/>
        <p:nvPr/>
      </p:nvGrpSpPr>
      <p:grpSpPr>
        <a:xfrm>
          <a:off x="0" y="0"/>
          <a:ext cx="0" cy="0"/>
          <a:chOff x="0" y="0"/>
          <a:chExt cx="0" cy="0"/>
        </a:xfrm>
      </p:grpSpPr>
      <p:sp>
        <p:nvSpPr>
          <p:cNvPr id="2" name="מציין מיקום תוכן 1"/>
          <p:cNvSpPr>
            <a:spLocks noGrp="1"/>
          </p:cNvSpPr>
          <p:nvPr>
            <p:ph/>
          </p:nvPr>
        </p:nvSpPr>
        <p:spPr>
          <a:xfrm>
            <a:off x="457200" y="188913"/>
            <a:ext cx="8291513" cy="5437187"/>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3" name="Rectangle 5">
            <a:extLst>
              <a:ext uri="{FF2B5EF4-FFF2-40B4-BE49-F238E27FC236}">
                <a16:creationId xmlns:a16="http://schemas.microsoft.com/office/drawing/2014/main" id="{84C81553-A624-EDFF-01E4-2E0A6441CC74}"/>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7357A86D-44DA-297F-D91B-D8D8F82452E4}"/>
              </a:ext>
            </a:extLst>
          </p:cNvPr>
          <p:cNvSpPr>
            <a:spLocks noGrp="1" noChangeArrowheads="1"/>
          </p:cNvSpPr>
          <p:nvPr>
            <p:ph type="sldNum" sz="quarter" idx="11"/>
          </p:nvPr>
        </p:nvSpPr>
        <p:spPr>
          <a:ln/>
        </p:spPr>
        <p:txBody>
          <a:bodyPr/>
          <a:lstStyle>
            <a:lvl1pPr>
              <a:defRPr/>
            </a:lvl1pPr>
          </a:lstStyle>
          <a:p>
            <a:fld id="{BDB62AE0-B415-41A2-AEB1-6727DBE64781}" type="slidenum">
              <a:rPr lang="he-IL" altLang="en-US"/>
              <a:pPr/>
              <a:t>‹#›</a:t>
            </a:fld>
            <a:endParaRPr lang="en-US" altLang="en-US"/>
          </a:p>
        </p:txBody>
      </p:sp>
    </p:spTree>
    <p:extLst>
      <p:ext uri="{BB962C8B-B14F-4D97-AF65-F5344CB8AC3E}">
        <p14:creationId xmlns:p14="http://schemas.microsoft.com/office/powerpoint/2010/main" val="4213228708"/>
      </p:ext>
    </p:extLst>
  </p:cSld>
  <p:clrMapOvr>
    <a:masterClrMapping/>
  </p:clrMapOvr>
  <p:transition>
    <p:wipe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כותרת, טקסט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188913"/>
            <a:ext cx="8110538" cy="792162"/>
          </a:xfrm>
        </p:spPr>
        <p:txBody>
          <a:bodyPr/>
          <a:lstStyle/>
          <a:p>
            <a:r>
              <a:rPr lang="he-IL"/>
              <a:t>לחץ כדי לערוך סגנון כותרת של תבנית בסיס</a:t>
            </a:r>
          </a:p>
        </p:txBody>
      </p:sp>
      <p:sp>
        <p:nvSpPr>
          <p:cNvPr id="3" name="מציין מיקום טקסט 2"/>
          <p:cNvSpPr>
            <a:spLocks noGrp="1"/>
          </p:cNvSpPr>
          <p:nvPr>
            <p:ph type="body" sz="half" idx="1"/>
          </p:nvPr>
        </p:nvSpPr>
        <p:spPr>
          <a:xfrm>
            <a:off x="457200" y="1916113"/>
            <a:ext cx="4068763" cy="3709987"/>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p:cNvSpPr>
            <a:spLocks noGrp="1"/>
          </p:cNvSpPr>
          <p:nvPr>
            <p:ph sz="half" idx="2"/>
          </p:nvPr>
        </p:nvSpPr>
        <p:spPr>
          <a:xfrm>
            <a:off x="4678363" y="1916113"/>
            <a:ext cx="4070350" cy="3709987"/>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Rectangle 5">
            <a:extLst>
              <a:ext uri="{FF2B5EF4-FFF2-40B4-BE49-F238E27FC236}">
                <a16:creationId xmlns:a16="http://schemas.microsoft.com/office/drawing/2014/main" id="{E06B0EBF-A7EA-9622-8500-1D60B5087F3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D2BA1AA-1B6D-FB12-1B5F-43F91DE8E3D5}"/>
              </a:ext>
            </a:extLst>
          </p:cNvPr>
          <p:cNvSpPr>
            <a:spLocks noGrp="1" noChangeArrowheads="1"/>
          </p:cNvSpPr>
          <p:nvPr>
            <p:ph type="sldNum" sz="quarter" idx="11"/>
          </p:nvPr>
        </p:nvSpPr>
        <p:spPr>
          <a:ln/>
        </p:spPr>
        <p:txBody>
          <a:bodyPr/>
          <a:lstStyle>
            <a:lvl1pPr>
              <a:defRPr/>
            </a:lvl1pPr>
          </a:lstStyle>
          <a:p>
            <a:fld id="{5FB1262F-3722-4739-806D-1B2A781B979C}" type="slidenum">
              <a:rPr lang="he-IL" altLang="en-US"/>
              <a:pPr/>
              <a:t>‹#›</a:t>
            </a:fld>
            <a:endParaRPr lang="en-US" altLang="en-US"/>
          </a:p>
        </p:txBody>
      </p:sp>
    </p:spTree>
    <p:extLst>
      <p:ext uri="{BB962C8B-B14F-4D97-AF65-F5344CB8AC3E}">
        <p14:creationId xmlns:p14="http://schemas.microsoft.com/office/powerpoint/2010/main" val="3228893002"/>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Rectangle 5">
            <a:extLst>
              <a:ext uri="{FF2B5EF4-FFF2-40B4-BE49-F238E27FC236}">
                <a16:creationId xmlns:a16="http://schemas.microsoft.com/office/drawing/2014/main" id="{90A5C993-FD4A-9901-154F-590F683D1C1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04707D10-E80C-CD2D-2C49-52132532F6A0}"/>
              </a:ext>
            </a:extLst>
          </p:cNvPr>
          <p:cNvSpPr>
            <a:spLocks noGrp="1" noChangeArrowheads="1"/>
          </p:cNvSpPr>
          <p:nvPr>
            <p:ph type="sldNum" sz="quarter" idx="11"/>
          </p:nvPr>
        </p:nvSpPr>
        <p:spPr>
          <a:ln/>
        </p:spPr>
        <p:txBody>
          <a:bodyPr/>
          <a:lstStyle>
            <a:lvl1pPr>
              <a:defRPr/>
            </a:lvl1pPr>
          </a:lstStyle>
          <a:p>
            <a:fld id="{0239BB2F-8921-467B-90FE-4CBDDA5F2DC6}" type="slidenum">
              <a:rPr lang="he-IL" altLang="en-US"/>
              <a:pPr/>
              <a:t>‹#›</a:t>
            </a:fld>
            <a:endParaRPr lang="en-US" altLang="en-US"/>
          </a:p>
        </p:txBody>
      </p:sp>
    </p:spTree>
    <p:extLst>
      <p:ext uri="{BB962C8B-B14F-4D97-AF65-F5344CB8AC3E}">
        <p14:creationId xmlns:p14="http://schemas.microsoft.com/office/powerpoint/2010/main" val="3106721821"/>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he-IL"/>
              <a:t>לחץ כדי לערוך סגנונות טקסט של תבנית בסיס</a:t>
            </a:r>
          </a:p>
        </p:txBody>
      </p:sp>
      <p:sp>
        <p:nvSpPr>
          <p:cNvPr id="4" name="Rectangle 5">
            <a:extLst>
              <a:ext uri="{FF2B5EF4-FFF2-40B4-BE49-F238E27FC236}">
                <a16:creationId xmlns:a16="http://schemas.microsoft.com/office/drawing/2014/main" id="{D66045C0-EC0A-E806-A119-26EFF63D867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E187DBE7-3C9C-D89C-ED8D-04668D7102B6}"/>
              </a:ext>
            </a:extLst>
          </p:cNvPr>
          <p:cNvSpPr>
            <a:spLocks noGrp="1" noChangeArrowheads="1"/>
          </p:cNvSpPr>
          <p:nvPr>
            <p:ph type="sldNum" sz="quarter" idx="11"/>
          </p:nvPr>
        </p:nvSpPr>
        <p:spPr>
          <a:ln/>
        </p:spPr>
        <p:txBody>
          <a:bodyPr/>
          <a:lstStyle>
            <a:lvl1pPr>
              <a:defRPr/>
            </a:lvl1pPr>
          </a:lstStyle>
          <a:p>
            <a:fld id="{97F1E24E-03D6-474C-AE89-91EE6537E639}" type="slidenum">
              <a:rPr lang="he-IL" altLang="en-US"/>
              <a:pPr/>
              <a:t>‹#›</a:t>
            </a:fld>
            <a:endParaRPr lang="en-US" altLang="en-US"/>
          </a:p>
        </p:txBody>
      </p:sp>
    </p:spTree>
    <p:extLst>
      <p:ext uri="{BB962C8B-B14F-4D97-AF65-F5344CB8AC3E}">
        <p14:creationId xmlns:p14="http://schemas.microsoft.com/office/powerpoint/2010/main" val="3539472951"/>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sz="half" idx="1"/>
          </p:nvPr>
        </p:nvSpPr>
        <p:spPr>
          <a:xfrm>
            <a:off x="457200" y="1916113"/>
            <a:ext cx="4068763" cy="37099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p:cNvSpPr>
            <a:spLocks noGrp="1"/>
          </p:cNvSpPr>
          <p:nvPr>
            <p:ph sz="half" idx="2"/>
          </p:nvPr>
        </p:nvSpPr>
        <p:spPr>
          <a:xfrm>
            <a:off x="4678363" y="1916113"/>
            <a:ext cx="4070350" cy="37099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Rectangle 5">
            <a:extLst>
              <a:ext uri="{FF2B5EF4-FFF2-40B4-BE49-F238E27FC236}">
                <a16:creationId xmlns:a16="http://schemas.microsoft.com/office/drawing/2014/main" id="{CD1DABD8-2422-BF43-EC3E-641AD0AA249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CA71B1B-8736-B0F2-2D52-5B423AC0F910}"/>
              </a:ext>
            </a:extLst>
          </p:cNvPr>
          <p:cNvSpPr>
            <a:spLocks noGrp="1" noChangeArrowheads="1"/>
          </p:cNvSpPr>
          <p:nvPr>
            <p:ph type="sldNum" sz="quarter" idx="11"/>
          </p:nvPr>
        </p:nvSpPr>
        <p:spPr>
          <a:ln/>
        </p:spPr>
        <p:txBody>
          <a:bodyPr/>
          <a:lstStyle>
            <a:lvl1pPr>
              <a:defRPr/>
            </a:lvl1pPr>
          </a:lstStyle>
          <a:p>
            <a:fld id="{7D0F282D-63B2-4BFB-B7D5-631AAAAEAD28}" type="slidenum">
              <a:rPr lang="he-IL" altLang="en-US"/>
              <a:pPr/>
              <a:t>‹#›</a:t>
            </a:fld>
            <a:endParaRPr lang="en-US" altLang="en-US"/>
          </a:p>
        </p:txBody>
      </p:sp>
    </p:spTree>
    <p:extLst>
      <p:ext uri="{BB962C8B-B14F-4D97-AF65-F5344CB8AC3E}">
        <p14:creationId xmlns:p14="http://schemas.microsoft.com/office/powerpoint/2010/main" val="3723896848"/>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8229600" cy="1143000"/>
          </a:xfrm>
        </p:spPr>
        <p:txBody>
          <a:bodyPr/>
          <a:lstStyle>
            <a:lvl1pPr>
              <a:defRPr/>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7" name="Rectangle 5">
            <a:extLst>
              <a:ext uri="{FF2B5EF4-FFF2-40B4-BE49-F238E27FC236}">
                <a16:creationId xmlns:a16="http://schemas.microsoft.com/office/drawing/2014/main" id="{77DE71B8-DDE9-AC8B-857D-3D05238747EC}"/>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6">
            <a:extLst>
              <a:ext uri="{FF2B5EF4-FFF2-40B4-BE49-F238E27FC236}">
                <a16:creationId xmlns:a16="http://schemas.microsoft.com/office/drawing/2014/main" id="{AE8FA185-1FB0-893F-B416-32FBED98EB78}"/>
              </a:ext>
            </a:extLst>
          </p:cNvPr>
          <p:cNvSpPr>
            <a:spLocks noGrp="1" noChangeArrowheads="1"/>
          </p:cNvSpPr>
          <p:nvPr>
            <p:ph type="sldNum" sz="quarter" idx="11"/>
          </p:nvPr>
        </p:nvSpPr>
        <p:spPr>
          <a:ln/>
        </p:spPr>
        <p:txBody>
          <a:bodyPr/>
          <a:lstStyle>
            <a:lvl1pPr>
              <a:defRPr/>
            </a:lvl1pPr>
          </a:lstStyle>
          <a:p>
            <a:fld id="{264967B0-DCB8-415F-B33E-594E554BC521}" type="slidenum">
              <a:rPr lang="he-IL" altLang="en-US"/>
              <a:pPr/>
              <a:t>‹#›</a:t>
            </a:fld>
            <a:endParaRPr lang="en-US" altLang="en-US"/>
          </a:p>
        </p:txBody>
      </p:sp>
    </p:spTree>
    <p:extLst>
      <p:ext uri="{BB962C8B-B14F-4D97-AF65-F5344CB8AC3E}">
        <p14:creationId xmlns:p14="http://schemas.microsoft.com/office/powerpoint/2010/main" val="3052345268"/>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Rectangle 5">
            <a:extLst>
              <a:ext uri="{FF2B5EF4-FFF2-40B4-BE49-F238E27FC236}">
                <a16:creationId xmlns:a16="http://schemas.microsoft.com/office/drawing/2014/main" id="{1B88E758-C211-094C-0EBB-A1079931F3F6}"/>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2F6368FB-E116-9C2A-59D3-1A73E5194941}"/>
              </a:ext>
            </a:extLst>
          </p:cNvPr>
          <p:cNvSpPr>
            <a:spLocks noGrp="1" noChangeArrowheads="1"/>
          </p:cNvSpPr>
          <p:nvPr>
            <p:ph type="sldNum" sz="quarter" idx="11"/>
          </p:nvPr>
        </p:nvSpPr>
        <p:spPr>
          <a:ln/>
        </p:spPr>
        <p:txBody>
          <a:bodyPr/>
          <a:lstStyle>
            <a:lvl1pPr>
              <a:defRPr/>
            </a:lvl1pPr>
          </a:lstStyle>
          <a:p>
            <a:fld id="{D1536470-1E9C-43D2-924A-4B0DA0944B90}" type="slidenum">
              <a:rPr lang="he-IL" altLang="en-US"/>
              <a:pPr/>
              <a:t>‹#›</a:t>
            </a:fld>
            <a:endParaRPr lang="en-US" altLang="en-US"/>
          </a:p>
        </p:txBody>
      </p:sp>
    </p:spTree>
    <p:extLst>
      <p:ext uri="{BB962C8B-B14F-4D97-AF65-F5344CB8AC3E}">
        <p14:creationId xmlns:p14="http://schemas.microsoft.com/office/powerpoint/2010/main" val="3408640401"/>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1FBB522B-22DC-5B64-D5D5-07029D97D34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6">
            <a:extLst>
              <a:ext uri="{FF2B5EF4-FFF2-40B4-BE49-F238E27FC236}">
                <a16:creationId xmlns:a16="http://schemas.microsoft.com/office/drawing/2014/main" id="{8FD2E262-EEB5-0367-D0F9-93C371765600}"/>
              </a:ext>
            </a:extLst>
          </p:cNvPr>
          <p:cNvSpPr>
            <a:spLocks noGrp="1" noChangeArrowheads="1"/>
          </p:cNvSpPr>
          <p:nvPr>
            <p:ph type="sldNum" sz="quarter" idx="11"/>
          </p:nvPr>
        </p:nvSpPr>
        <p:spPr>
          <a:ln/>
        </p:spPr>
        <p:txBody>
          <a:bodyPr/>
          <a:lstStyle>
            <a:lvl1pPr>
              <a:defRPr/>
            </a:lvl1pPr>
          </a:lstStyle>
          <a:p>
            <a:fld id="{B084886D-8DDE-4637-A6A0-568A2AEE353E}" type="slidenum">
              <a:rPr lang="he-IL" altLang="en-US"/>
              <a:pPr/>
              <a:t>‹#›</a:t>
            </a:fld>
            <a:endParaRPr lang="en-US" altLang="en-US"/>
          </a:p>
        </p:txBody>
      </p:sp>
    </p:spTree>
    <p:extLst>
      <p:ext uri="{BB962C8B-B14F-4D97-AF65-F5344CB8AC3E}">
        <p14:creationId xmlns:p14="http://schemas.microsoft.com/office/powerpoint/2010/main" val="1135821722"/>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a:t>לחץ כדי לערוך סגנון כותרת של תבנית בסיס</a:t>
            </a:r>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Rectangle 5">
            <a:extLst>
              <a:ext uri="{FF2B5EF4-FFF2-40B4-BE49-F238E27FC236}">
                <a16:creationId xmlns:a16="http://schemas.microsoft.com/office/drawing/2014/main" id="{89E1E54C-9D7E-9706-0243-C5129B2F34D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48B77F1-7981-59C9-4E3B-FE17013EDFBB}"/>
              </a:ext>
            </a:extLst>
          </p:cNvPr>
          <p:cNvSpPr>
            <a:spLocks noGrp="1" noChangeArrowheads="1"/>
          </p:cNvSpPr>
          <p:nvPr>
            <p:ph type="sldNum" sz="quarter" idx="11"/>
          </p:nvPr>
        </p:nvSpPr>
        <p:spPr>
          <a:ln/>
        </p:spPr>
        <p:txBody>
          <a:bodyPr/>
          <a:lstStyle>
            <a:lvl1pPr>
              <a:defRPr/>
            </a:lvl1pPr>
          </a:lstStyle>
          <a:p>
            <a:fld id="{C520CFCB-BA30-4358-9B7C-63D25A20D75A}" type="slidenum">
              <a:rPr lang="he-IL" altLang="en-US"/>
              <a:pPr/>
              <a:t>‹#›</a:t>
            </a:fld>
            <a:endParaRPr lang="en-US" altLang="en-US"/>
          </a:p>
        </p:txBody>
      </p:sp>
    </p:spTree>
    <p:extLst>
      <p:ext uri="{BB962C8B-B14F-4D97-AF65-F5344CB8AC3E}">
        <p14:creationId xmlns:p14="http://schemas.microsoft.com/office/powerpoint/2010/main" val="933335651"/>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a:t>לחץ כדי לערוך סגנון כותרת של תבנית בסיס</a:t>
            </a:r>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he-IL" noProof="0"/>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Rectangle 5">
            <a:extLst>
              <a:ext uri="{FF2B5EF4-FFF2-40B4-BE49-F238E27FC236}">
                <a16:creationId xmlns:a16="http://schemas.microsoft.com/office/drawing/2014/main" id="{76E228B2-A4C7-7AAA-48B5-EAB3CB13345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D969415-4FDA-1B24-B0A5-139297A7D625}"/>
              </a:ext>
            </a:extLst>
          </p:cNvPr>
          <p:cNvSpPr>
            <a:spLocks noGrp="1" noChangeArrowheads="1"/>
          </p:cNvSpPr>
          <p:nvPr>
            <p:ph type="sldNum" sz="quarter" idx="11"/>
          </p:nvPr>
        </p:nvSpPr>
        <p:spPr>
          <a:ln/>
        </p:spPr>
        <p:txBody>
          <a:bodyPr/>
          <a:lstStyle>
            <a:lvl1pPr>
              <a:defRPr/>
            </a:lvl1pPr>
          </a:lstStyle>
          <a:p>
            <a:fld id="{5E80BA17-8059-44BA-9E1A-78D402C5F5D5}" type="slidenum">
              <a:rPr lang="he-IL" altLang="en-US"/>
              <a:pPr/>
              <a:t>‹#›</a:t>
            </a:fld>
            <a:endParaRPr lang="en-US" altLang="en-US"/>
          </a:p>
        </p:txBody>
      </p:sp>
    </p:spTree>
    <p:extLst>
      <p:ext uri="{BB962C8B-B14F-4D97-AF65-F5344CB8AC3E}">
        <p14:creationId xmlns:p14="http://schemas.microsoft.com/office/powerpoint/2010/main" val="2804201869"/>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66CCFF"/>
        </a:solidFill>
        <a:effectLst/>
      </p:bgPr>
    </p:bg>
    <p:spTree>
      <p:nvGrpSpPr>
        <p:cNvPr id="1" name=""/>
        <p:cNvGrpSpPr/>
        <p:nvPr/>
      </p:nvGrpSpPr>
      <p:grpSpPr>
        <a:xfrm>
          <a:off x="0" y="0"/>
          <a:ext cx="0" cy="0"/>
          <a:chOff x="0" y="0"/>
          <a:chExt cx="0" cy="0"/>
        </a:xfrm>
      </p:grpSpPr>
      <p:sp>
        <p:nvSpPr>
          <p:cNvPr id="79874" name="Freeform 2">
            <a:extLst>
              <a:ext uri="{FF2B5EF4-FFF2-40B4-BE49-F238E27FC236}">
                <a16:creationId xmlns:a16="http://schemas.microsoft.com/office/drawing/2014/main" id="{85225C3B-AF65-2EF2-4559-ED7F604E0507}"/>
              </a:ext>
            </a:extLst>
          </p:cNvPr>
          <p:cNvSpPr>
            <a:spLocks/>
          </p:cNvSpPr>
          <p:nvPr/>
        </p:nvSpPr>
        <p:spPr bwMode="auto">
          <a:xfrm>
            <a:off x="-17463" y="6223000"/>
            <a:ext cx="9172576" cy="661988"/>
          </a:xfrm>
          <a:custGeom>
            <a:avLst/>
            <a:gdLst/>
            <a:ahLst/>
            <a:cxnLst>
              <a:cxn ang="0">
                <a:pos x="5771" y="403"/>
              </a:cxn>
              <a:cxn ang="0">
                <a:pos x="4" y="417"/>
              </a:cxn>
              <a:cxn ang="0">
                <a:pos x="0" y="24"/>
              </a:cxn>
              <a:cxn ang="0">
                <a:pos x="2218" y="272"/>
              </a:cxn>
              <a:cxn ang="0">
                <a:pos x="5778" y="91"/>
              </a:cxn>
              <a:cxn ang="0">
                <a:pos x="5771" y="403"/>
              </a:cxn>
            </a:cxnLst>
            <a:rect l="0" t="0" r="r" b="b"/>
            <a:pathLst>
              <a:path w="5778" h="417">
                <a:moveTo>
                  <a:pt x="5771" y="403"/>
                </a:moveTo>
                <a:lnTo>
                  <a:pt x="4" y="417"/>
                </a:lnTo>
                <a:lnTo>
                  <a:pt x="0" y="24"/>
                </a:lnTo>
                <a:cubicBezTo>
                  <a:pt x="369" y="0"/>
                  <a:pt x="1255" y="261"/>
                  <a:pt x="2218" y="272"/>
                </a:cubicBezTo>
                <a:cubicBezTo>
                  <a:pt x="3181" y="283"/>
                  <a:pt x="5186" y="69"/>
                  <a:pt x="5778" y="91"/>
                </a:cubicBezTo>
                <a:lnTo>
                  <a:pt x="5771" y="403"/>
                </a:lnTo>
                <a:close/>
              </a:path>
            </a:pathLst>
          </a:custGeom>
          <a:solidFill>
            <a:schemeClr val="accent1"/>
          </a:solidFill>
          <a:ln w="9525">
            <a:solidFill>
              <a:schemeClr val="accent1"/>
            </a:solidFill>
            <a:round/>
            <a:headEnd/>
            <a:tailEnd/>
          </a:ln>
          <a:effectLst/>
        </p:spPr>
        <p:txBody>
          <a:bodyPr/>
          <a:lstStyle/>
          <a:p>
            <a:pPr>
              <a:defRPr/>
            </a:pPr>
            <a:endParaRPr lang="he-IL"/>
          </a:p>
        </p:txBody>
      </p:sp>
      <p:sp>
        <p:nvSpPr>
          <p:cNvPr id="79875" name="Freeform 3">
            <a:extLst>
              <a:ext uri="{FF2B5EF4-FFF2-40B4-BE49-F238E27FC236}">
                <a16:creationId xmlns:a16="http://schemas.microsoft.com/office/drawing/2014/main" id="{A4414214-4400-AA84-03E7-AB63F89DE78E}"/>
              </a:ext>
            </a:extLst>
          </p:cNvPr>
          <p:cNvSpPr>
            <a:spLocks/>
          </p:cNvSpPr>
          <p:nvPr/>
        </p:nvSpPr>
        <p:spPr bwMode="auto">
          <a:xfrm>
            <a:off x="-33338" y="-44450"/>
            <a:ext cx="9580563" cy="2173288"/>
          </a:xfrm>
          <a:custGeom>
            <a:avLst/>
            <a:gdLst/>
            <a:ahLst/>
            <a:cxnLst>
              <a:cxn ang="0">
                <a:pos x="5" y="7"/>
              </a:cxn>
              <a:cxn ang="0">
                <a:pos x="5816" y="0"/>
              </a:cxn>
              <a:cxn ang="0">
                <a:pos x="5816" y="1249"/>
              </a:cxn>
              <a:cxn ang="0">
                <a:pos x="5066" y="722"/>
              </a:cxn>
              <a:cxn ang="0">
                <a:pos x="0" y="951"/>
              </a:cxn>
              <a:cxn ang="0">
                <a:pos x="5" y="7"/>
              </a:cxn>
            </a:cxnLst>
            <a:rect l="0" t="0" r="r" b="b"/>
            <a:pathLst>
              <a:path w="6035" h="1369">
                <a:moveTo>
                  <a:pt x="5" y="7"/>
                </a:moveTo>
                <a:lnTo>
                  <a:pt x="5816" y="0"/>
                </a:lnTo>
                <a:lnTo>
                  <a:pt x="5816" y="1249"/>
                </a:lnTo>
                <a:cubicBezTo>
                  <a:pt x="5691" y="1369"/>
                  <a:pt x="6035" y="772"/>
                  <a:pt x="5066" y="722"/>
                </a:cubicBezTo>
                <a:cubicBezTo>
                  <a:pt x="4097" y="672"/>
                  <a:pt x="843" y="1070"/>
                  <a:pt x="0" y="951"/>
                </a:cubicBezTo>
                <a:lnTo>
                  <a:pt x="5" y="7"/>
                </a:lnTo>
                <a:close/>
              </a:path>
            </a:pathLst>
          </a:custGeom>
          <a:solidFill>
            <a:schemeClr val="accent1"/>
          </a:solidFill>
          <a:ln w="9525">
            <a:solidFill>
              <a:schemeClr val="accent1"/>
            </a:solidFill>
            <a:round/>
            <a:headEnd/>
            <a:tailEnd/>
          </a:ln>
          <a:effectLst>
            <a:outerShdw dist="88900" dir="5400000" algn="ctr" rotWithShape="0">
              <a:schemeClr val="bg2"/>
            </a:outerShdw>
          </a:effectLst>
        </p:spPr>
        <p:txBody>
          <a:bodyPr/>
          <a:lstStyle/>
          <a:p>
            <a:pPr>
              <a:defRPr/>
            </a:pPr>
            <a:endParaRPr lang="he-IL"/>
          </a:p>
        </p:txBody>
      </p:sp>
      <p:sp>
        <p:nvSpPr>
          <p:cNvPr id="1028" name="Rectangle 4">
            <a:extLst>
              <a:ext uri="{FF2B5EF4-FFF2-40B4-BE49-F238E27FC236}">
                <a16:creationId xmlns:a16="http://schemas.microsoft.com/office/drawing/2014/main" id="{823E5723-9E9A-2B90-7B22-42AB0CD0499D}"/>
              </a:ext>
            </a:extLst>
          </p:cNvPr>
          <p:cNvSpPr>
            <a:spLocks noGrp="1" noChangeArrowheads="1"/>
          </p:cNvSpPr>
          <p:nvPr>
            <p:ph type="title"/>
          </p:nvPr>
        </p:nvSpPr>
        <p:spPr bwMode="auto">
          <a:xfrm>
            <a:off x="457200" y="188913"/>
            <a:ext cx="8110538"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9877" name="Rectangle 5">
            <a:extLst>
              <a:ext uri="{FF2B5EF4-FFF2-40B4-BE49-F238E27FC236}">
                <a16:creationId xmlns:a16="http://schemas.microsoft.com/office/drawing/2014/main" id="{B4E778B4-7219-95AF-E362-EF3691A5B72A}"/>
              </a:ext>
            </a:extLst>
          </p:cNvPr>
          <p:cNvSpPr>
            <a:spLocks noGrp="1" noChangeArrowheads="1"/>
          </p:cNvSpPr>
          <p:nvPr>
            <p:ph type="dt" sz="half" idx="2"/>
          </p:nvPr>
        </p:nvSpPr>
        <p:spPr bwMode="auto">
          <a:xfrm>
            <a:off x="277813" y="6497638"/>
            <a:ext cx="2133600" cy="279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79878" name="Rectangle 6">
            <a:extLst>
              <a:ext uri="{FF2B5EF4-FFF2-40B4-BE49-F238E27FC236}">
                <a16:creationId xmlns:a16="http://schemas.microsoft.com/office/drawing/2014/main" id="{ED89DF96-5613-B7CD-2ED8-17774FDE8F2C}"/>
              </a:ext>
            </a:extLst>
          </p:cNvPr>
          <p:cNvSpPr>
            <a:spLocks noGrp="1" noChangeArrowheads="1"/>
          </p:cNvSpPr>
          <p:nvPr>
            <p:ph type="sldNum" sz="quarter" idx="4"/>
          </p:nvPr>
        </p:nvSpPr>
        <p:spPr bwMode="auto">
          <a:xfrm>
            <a:off x="6794500" y="6497638"/>
            <a:ext cx="2133600" cy="279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92AD7D78-0AC9-4999-8135-FAE0820F61AB}" type="slidenum">
              <a:rPr lang="he-IL" altLang="en-US"/>
              <a:pPr/>
              <a:t>‹#›</a:t>
            </a:fld>
            <a:endParaRPr lang="en-US" altLang="en-US"/>
          </a:p>
        </p:txBody>
      </p:sp>
      <p:grpSp>
        <p:nvGrpSpPr>
          <p:cNvPr id="1031" name="Group 7">
            <a:extLst>
              <a:ext uri="{FF2B5EF4-FFF2-40B4-BE49-F238E27FC236}">
                <a16:creationId xmlns:a16="http://schemas.microsoft.com/office/drawing/2014/main" id="{286DD79D-5AAC-CDC9-AFA6-61E2D05562BD}"/>
              </a:ext>
            </a:extLst>
          </p:cNvPr>
          <p:cNvGrpSpPr>
            <a:grpSpLocks/>
          </p:cNvGrpSpPr>
          <p:nvPr/>
        </p:nvGrpSpPr>
        <p:grpSpPr bwMode="auto">
          <a:xfrm>
            <a:off x="7696200" y="5192713"/>
            <a:ext cx="1236663" cy="1439862"/>
            <a:chOff x="3107" y="1003"/>
            <a:chExt cx="2495" cy="2903"/>
          </a:xfrm>
        </p:grpSpPr>
        <p:grpSp>
          <p:nvGrpSpPr>
            <p:cNvPr id="1033" name="Group 8">
              <a:extLst>
                <a:ext uri="{FF2B5EF4-FFF2-40B4-BE49-F238E27FC236}">
                  <a16:creationId xmlns:a16="http://schemas.microsoft.com/office/drawing/2014/main" id="{D479744F-BEC8-8024-E5B7-C5FC9AFA9D3F}"/>
                </a:ext>
              </a:extLst>
            </p:cNvPr>
            <p:cNvGrpSpPr>
              <a:grpSpLocks/>
            </p:cNvGrpSpPr>
            <p:nvPr userDrawn="1"/>
          </p:nvGrpSpPr>
          <p:grpSpPr bwMode="auto">
            <a:xfrm>
              <a:off x="3107" y="2001"/>
              <a:ext cx="1905" cy="1905"/>
              <a:chOff x="1655" y="3067"/>
              <a:chExt cx="975" cy="975"/>
            </a:xfrm>
          </p:grpSpPr>
          <p:sp>
            <p:nvSpPr>
              <p:cNvPr id="79881" name="AutoShape 9">
                <a:extLst>
                  <a:ext uri="{FF2B5EF4-FFF2-40B4-BE49-F238E27FC236}">
                    <a16:creationId xmlns:a16="http://schemas.microsoft.com/office/drawing/2014/main" id="{51A5A926-A3AB-CBEF-1748-0C674668F4F7}"/>
                  </a:ext>
                </a:extLst>
              </p:cNvPr>
              <p:cNvSpPr>
                <a:spLocks noChangeArrowheads="1"/>
              </p:cNvSpPr>
              <p:nvPr userDrawn="1"/>
            </p:nvSpPr>
            <p:spPr bwMode="auto">
              <a:xfrm>
                <a:off x="1655" y="3067"/>
                <a:ext cx="975" cy="975"/>
              </a:xfrm>
              <a:custGeom>
                <a:avLst/>
                <a:gdLst>
                  <a:gd name="G0" fmla="+- 2918 0 0"/>
                  <a:gd name="G1" fmla="+- 21600 0 2918"/>
                  <a:gd name="G2" fmla="+- 21600 0 2918"/>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2918" y="10800"/>
                    </a:moveTo>
                    <a:cubicBezTo>
                      <a:pt x="2918" y="15153"/>
                      <a:pt x="6447" y="18682"/>
                      <a:pt x="10800" y="18682"/>
                    </a:cubicBezTo>
                    <a:cubicBezTo>
                      <a:pt x="15153" y="18682"/>
                      <a:pt x="18682" y="15153"/>
                      <a:pt x="18682" y="10800"/>
                    </a:cubicBezTo>
                    <a:cubicBezTo>
                      <a:pt x="18682" y="6447"/>
                      <a:pt x="15153" y="2918"/>
                      <a:pt x="10800" y="2918"/>
                    </a:cubicBezTo>
                    <a:cubicBezTo>
                      <a:pt x="6447" y="2918"/>
                      <a:pt x="2918" y="6447"/>
                      <a:pt x="2918" y="10800"/>
                    </a:cubicBezTo>
                    <a:close/>
                  </a:path>
                </a:pathLst>
              </a:custGeom>
              <a:solidFill>
                <a:schemeClr val="bg1"/>
              </a:solidFill>
              <a:ln w="9525">
                <a:noFill/>
                <a:round/>
                <a:headEnd/>
                <a:tailEnd/>
              </a:ln>
              <a:effectLst/>
              <a:scene3d>
                <a:camera prst="legacyPerspectiveFront">
                  <a:rot lat="1500000" lon="1500000" rev="0"/>
                </a:camera>
                <a:lightRig rig="legacyFlat1" dir="t"/>
              </a:scene3d>
              <a:sp3d extrusionH="100000" prstMaterial="legacyMatte">
                <a:bevelT w="13500" h="13500" prst="angle"/>
                <a:bevelB w="13500" h="13500" prst="angle"/>
                <a:extrusionClr>
                  <a:schemeClr val="bg1"/>
                </a:extrusionClr>
              </a:sp3d>
            </p:spPr>
            <p:txBody>
              <a:bodyPr wrap="none" anchor="ctr">
                <a:flatTx/>
              </a:bodyPr>
              <a:lstStyle/>
              <a:p>
                <a:pPr>
                  <a:defRPr/>
                </a:pPr>
                <a:endParaRPr lang="he-IL"/>
              </a:p>
            </p:txBody>
          </p:sp>
          <p:sp>
            <p:nvSpPr>
              <p:cNvPr id="79882" name="AutoShape 10">
                <a:extLst>
                  <a:ext uri="{FF2B5EF4-FFF2-40B4-BE49-F238E27FC236}">
                    <a16:creationId xmlns:a16="http://schemas.microsoft.com/office/drawing/2014/main" id="{7CB35E3E-CCF4-1215-0D1E-5822EAA5B3A2}"/>
                  </a:ext>
                </a:extLst>
              </p:cNvPr>
              <p:cNvSpPr>
                <a:spLocks noChangeArrowheads="1"/>
              </p:cNvSpPr>
              <p:nvPr userDrawn="1"/>
            </p:nvSpPr>
            <p:spPr bwMode="auto">
              <a:xfrm>
                <a:off x="1868" y="3280"/>
                <a:ext cx="549" cy="549"/>
              </a:xfrm>
              <a:custGeom>
                <a:avLst/>
                <a:gdLst>
                  <a:gd name="G0" fmla="+- 2918 0 0"/>
                  <a:gd name="G1" fmla="+- 21600 0 2918"/>
                  <a:gd name="G2" fmla="+- 21600 0 2918"/>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2918" y="10800"/>
                    </a:moveTo>
                    <a:cubicBezTo>
                      <a:pt x="2918" y="15153"/>
                      <a:pt x="6447" y="18682"/>
                      <a:pt x="10800" y="18682"/>
                    </a:cubicBezTo>
                    <a:cubicBezTo>
                      <a:pt x="15153" y="18682"/>
                      <a:pt x="18682" y="15153"/>
                      <a:pt x="18682" y="10800"/>
                    </a:cubicBezTo>
                    <a:cubicBezTo>
                      <a:pt x="18682" y="6447"/>
                      <a:pt x="15153" y="2918"/>
                      <a:pt x="10800" y="2918"/>
                    </a:cubicBezTo>
                    <a:cubicBezTo>
                      <a:pt x="6447" y="2918"/>
                      <a:pt x="2918" y="6447"/>
                      <a:pt x="2918" y="10800"/>
                    </a:cubicBezTo>
                    <a:close/>
                  </a:path>
                </a:pathLst>
              </a:custGeom>
              <a:solidFill>
                <a:schemeClr val="bg1"/>
              </a:solidFill>
              <a:ln w="9525">
                <a:noFill/>
                <a:round/>
                <a:headEnd/>
                <a:tailEnd/>
              </a:ln>
              <a:effectLst/>
              <a:scene3d>
                <a:camera prst="legacyPerspectiveFront">
                  <a:rot lat="1500000" lon="1500000" rev="0"/>
                </a:camera>
                <a:lightRig rig="legacyFlat1" dir="t"/>
              </a:scene3d>
              <a:sp3d extrusionH="100000" prstMaterial="legacyMatte">
                <a:bevelT w="13500" h="13500" prst="angle"/>
                <a:bevelB w="13500" h="13500" prst="angle"/>
                <a:extrusionClr>
                  <a:schemeClr val="bg1"/>
                </a:extrusionClr>
              </a:sp3d>
            </p:spPr>
            <p:txBody>
              <a:bodyPr wrap="none" anchor="ctr">
                <a:flatTx/>
              </a:bodyPr>
              <a:lstStyle/>
              <a:p>
                <a:pPr>
                  <a:defRPr/>
                </a:pPr>
                <a:endParaRPr lang="he-IL"/>
              </a:p>
            </p:txBody>
          </p:sp>
        </p:grpSp>
        <p:grpSp>
          <p:nvGrpSpPr>
            <p:cNvPr id="1034" name="Group 11">
              <a:extLst>
                <a:ext uri="{FF2B5EF4-FFF2-40B4-BE49-F238E27FC236}">
                  <a16:creationId xmlns:a16="http://schemas.microsoft.com/office/drawing/2014/main" id="{1E777134-F137-EB5A-A4A1-230416861816}"/>
                </a:ext>
              </a:extLst>
            </p:cNvPr>
            <p:cNvGrpSpPr>
              <a:grpSpLocks/>
            </p:cNvGrpSpPr>
            <p:nvPr userDrawn="1"/>
          </p:nvGrpSpPr>
          <p:grpSpPr bwMode="auto">
            <a:xfrm>
              <a:off x="4921" y="2228"/>
              <a:ext cx="567" cy="567"/>
              <a:chOff x="1655" y="3067"/>
              <a:chExt cx="975" cy="975"/>
            </a:xfrm>
          </p:grpSpPr>
          <p:sp>
            <p:nvSpPr>
              <p:cNvPr id="79884" name="AutoShape 12">
                <a:extLst>
                  <a:ext uri="{FF2B5EF4-FFF2-40B4-BE49-F238E27FC236}">
                    <a16:creationId xmlns:a16="http://schemas.microsoft.com/office/drawing/2014/main" id="{7166AF18-439A-8178-1443-92485D1DB7FE}"/>
                  </a:ext>
                </a:extLst>
              </p:cNvPr>
              <p:cNvSpPr>
                <a:spLocks noChangeArrowheads="1"/>
              </p:cNvSpPr>
              <p:nvPr userDrawn="1"/>
            </p:nvSpPr>
            <p:spPr bwMode="auto">
              <a:xfrm>
                <a:off x="1653" y="3068"/>
                <a:ext cx="975" cy="974"/>
              </a:xfrm>
              <a:custGeom>
                <a:avLst/>
                <a:gdLst>
                  <a:gd name="G0" fmla="+- 2918 0 0"/>
                  <a:gd name="G1" fmla="+- 21600 0 2918"/>
                  <a:gd name="G2" fmla="+- 21600 0 2918"/>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2918" y="10800"/>
                    </a:moveTo>
                    <a:cubicBezTo>
                      <a:pt x="2918" y="15153"/>
                      <a:pt x="6447" y="18682"/>
                      <a:pt x="10800" y="18682"/>
                    </a:cubicBezTo>
                    <a:cubicBezTo>
                      <a:pt x="15153" y="18682"/>
                      <a:pt x="18682" y="15153"/>
                      <a:pt x="18682" y="10800"/>
                    </a:cubicBezTo>
                    <a:cubicBezTo>
                      <a:pt x="18682" y="6447"/>
                      <a:pt x="15153" y="2918"/>
                      <a:pt x="10800" y="2918"/>
                    </a:cubicBezTo>
                    <a:cubicBezTo>
                      <a:pt x="6447" y="2918"/>
                      <a:pt x="2918" y="6447"/>
                      <a:pt x="2918" y="10800"/>
                    </a:cubicBezTo>
                    <a:close/>
                  </a:path>
                </a:pathLst>
              </a:custGeom>
              <a:solidFill>
                <a:schemeClr val="bg1"/>
              </a:solidFill>
              <a:ln w="9525">
                <a:noFill/>
                <a:round/>
                <a:headEnd/>
                <a:tailEnd/>
              </a:ln>
              <a:effectLst/>
              <a:scene3d>
                <a:camera prst="legacyPerspectiveFront">
                  <a:rot lat="1500000" lon="1500000" rev="0"/>
                </a:camera>
                <a:lightRig rig="legacyFlat1" dir="t"/>
              </a:scene3d>
              <a:sp3d extrusionH="100000" prstMaterial="legacyMatte">
                <a:bevelT w="13500" h="13500" prst="angle"/>
                <a:bevelB w="13500" h="13500" prst="angle"/>
                <a:extrusionClr>
                  <a:schemeClr val="bg1"/>
                </a:extrusionClr>
              </a:sp3d>
            </p:spPr>
            <p:txBody>
              <a:bodyPr wrap="none" anchor="ctr">
                <a:flatTx/>
              </a:bodyPr>
              <a:lstStyle/>
              <a:p>
                <a:pPr>
                  <a:defRPr/>
                </a:pPr>
                <a:endParaRPr lang="he-IL"/>
              </a:p>
            </p:txBody>
          </p:sp>
          <p:sp>
            <p:nvSpPr>
              <p:cNvPr id="79885" name="AutoShape 13">
                <a:extLst>
                  <a:ext uri="{FF2B5EF4-FFF2-40B4-BE49-F238E27FC236}">
                    <a16:creationId xmlns:a16="http://schemas.microsoft.com/office/drawing/2014/main" id="{BEC3F68A-308B-3F1F-12E9-45BCE4DEE8E1}"/>
                  </a:ext>
                </a:extLst>
              </p:cNvPr>
              <p:cNvSpPr>
                <a:spLocks noChangeArrowheads="1"/>
              </p:cNvSpPr>
              <p:nvPr userDrawn="1"/>
            </p:nvSpPr>
            <p:spPr bwMode="auto">
              <a:xfrm>
                <a:off x="1868" y="3283"/>
                <a:ext cx="545" cy="545"/>
              </a:xfrm>
              <a:custGeom>
                <a:avLst/>
                <a:gdLst>
                  <a:gd name="G0" fmla="+- 2918 0 0"/>
                  <a:gd name="G1" fmla="+- 21600 0 2918"/>
                  <a:gd name="G2" fmla="+- 21600 0 2918"/>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2918" y="10800"/>
                    </a:moveTo>
                    <a:cubicBezTo>
                      <a:pt x="2918" y="15153"/>
                      <a:pt x="6447" y="18682"/>
                      <a:pt x="10800" y="18682"/>
                    </a:cubicBezTo>
                    <a:cubicBezTo>
                      <a:pt x="15153" y="18682"/>
                      <a:pt x="18682" y="15153"/>
                      <a:pt x="18682" y="10800"/>
                    </a:cubicBezTo>
                    <a:cubicBezTo>
                      <a:pt x="18682" y="6447"/>
                      <a:pt x="15153" y="2918"/>
                      <a:pt x="10800" y="2918"/>
                    </a:cubicBezTo>
                    <a:cubicBezTo>
                      <a:pt x="6447" y="2918"/>
                      <a:pt x="2918" y="6447"/>
                      <a:pt x="2918" y="10800"/>
                    </a:cubicBezTo>
                    <a:close/>
                  </a:path>
                </a:pathLst>
              </a:custGeom>
              <a:solidFill>
                <a:schemeClr val="bg1"/>
              </a:solidFill>
              <a:ln w="9525">
                <a:noFill/>
                <a:round/>
                <a:headEnd/>
                <a:tailEnd/>
              </a:ln>
              <a:effectLst/>
              <a:scene3d>
                <a:camera prst="legacyPerspectiveFront">
                  <a:rot lat="1500000" lon="1500000" rev="0"/>
                </a:camera>
                <a:lightRig rig="legacyFlat1" dir="t"/>
              </a:scene3d>
              <a:sp3d extrusionH="61900" prstMaterial="legacyMatte">
                <a:bevelT w="13500" h="13500" prst="angle"/>
                <a:bevelB w="13500" h="13500" prst="angle"/>
                <a:extrusionClr>
                  <a:schemeClr val="bg1"/>
                </a:extrusionClr>
              </a:sp3d>
            </p:spPr>
            <p:txBody>
              <a:bodyPr wrap="none" anchor="ctr">
                <a:flatTx/>
              </a:bodyPr>
              <a:lstStyle/>
              <a:p>
                <a:pPr>
                  <a:defRPr/>
                </a:pPr>
                <a:endParaRPr lang="he-IL"/>
              </a:p>
            </p:txBody>
          </p:sp>
        </p:grpSp>
        <p:grpSp>
          <p:nvGrpSpPr>
            <p:cNvPr id="1035" name="Group 14">
              <a:extLst>
                <a:ext uri="{FF2B5EF4-FFF2-40B4-BE49-F238E27FC236}">
                  <a16:creationId xmlns:a16="http://schemas.microsoft.com/office/drawing/2014/main" id="{6E7785F6-C4FD-AF45-E5C1-FF02BA5A033D}"/>
                </a:ext>
              </a:extLst>
            </p:cNvPr>
            <p:cNvGrpSpPr>
              <a:grpSpLocks/>
            </p:cNvGrpSpPr>
            <p:nvPr userDrawn="1"/>
          </p:nvGrpSpPr>
          <p:grpSpPr bwMode="auto">
            <a:xfrm>
              <a:off x="4309" y="1003"/>
              <a:ext cx="1293" cy="1293"/>
              <a:chOff x="1655" y="3067"/>
              <a:chExt cx="975" cy="975"/>
            </a:xfrm>
          </p:grpSpPr>
          <p:sp>
            <p:nvSpPr>
              <p:cNvPr id="79887" name="AutoShape 15">
                <a:extLst>
                  <a:ext uri="{FF2B5EF4-FFF2-40B4-BE49-F238E27FC236}">
                    <a16:creationId xmlns:a16="http://schemas.microsoft.com/office/drawing/2014/main" id="{D1C01B5D-FA27-5915-B998-49C29311EFA8}"/>
                  </a:ext>
                </a:extLst>
              </p:cNvPr>
              <p:cNvSpPr>
                <a:spLocks noChangeArrowheads="1"/>
              </p:cNvSpPr>
              <p:nvPr userDrawn="1"/>
            </p:nvSpPr>
            <p:spPr bwMode="auto">
              <a:xfrm>
                <a:off x="1654" y="3067"/>
                <a:ext cx="976" cy="975"/>
              </a:xfrm>
              <a:custGeom>
                <a:avLst/>
                <a:gdLst>
                  <a:gd name="G0" fmla="+- 2918 0 0"/>
                  <a:gd name="G1" fmla="+- 21600 0 2918"/>
                  <a:gd name="G2" fmla="+- 21600 0 2918"/>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2918" y="10800"/>
                    </a:moveTo>
                    <a:cubicBezTo>
                      <a:pt x="2918" y="15153"/>
                      <a:pt x="6447" y="18682"/>
                      <a:pt x="10800" y="18682"/>
                    </a:cubicBezTo>
                    <a:cubicBezTo>
                      <a:pt x="15153" y="18682"/>
                      <a:pt x="18682" y="15153"/>
                      <a:pt x="18682" y="10800"/>
                    </a:cubicBezTo>
                    <a:cubicBezTo>
                      <a:pt x="18682" y="6447"/>
                      <a:pt x="15153" y="2918"/>
                      <a:pt x="10800" y="2918"/>
                    </a:cubicBezTo>
                    <a:cubicBezTo>
                      <a:pt x="6447" y="2918"/>
                      <a:pt x="2918" y="6447"/>
                      <a:pt x="2918" y="10800"/>
                    </a:cubicBezTo>
                    <a:close/>
                  </a:path>
                </a:pathLst>
              </a:custGeom>
              <a:solidFill>
                <a:schemeClr val="bg1"/>
              </a:solidFill>
              <a:ln w="9525">
                <a:noFill/>
                <a:round/>
                <a:headEnd/>
                <a:tailEnd/>
              </a:ln>
              <a:effectLst/>
              <a:scene3d>
                <a:camera prst="legacyPerspectiveFront">
                  <a:rot lat="1500000" lon="1500000" rev="0"/>
                </a:camera>
                <a:lightRig rig="legacyFlat1" dir="t"/>
              </a:scene3d>
              <a:sp3d extrusionH="100000" prstMaterial="legacyMatte">
                <a:bevelT w="13500" h="13500" prst="angle"/>
                <a:bevelB w="13500" h="13500" prst="angle"/>
                <a:extrusionClr>
                  <a:schemeClr val="bg1"/>
                </a:extrusionClr>
              </a:sp3d>
            </p:spPr>
            <p:txBody>
              <a:bodyPr wrap="none" anchor="ctr">
                <a:flatTx/>
              </a:bodyPr>
              <a:lstStyle/>
              <a:p>
                <a:pPr>
                  <a:defRPr/>
                </a:pPr>
                <a:endParaRPr lang="he-IL"/>
              </a:p>
            </p:txBody>
          </p:sp>
          <p:sp>
            <p:nvSpPr>
              <p:cNvPr id="79888" name="AutoShape 16">
                <a:extLst>
                  <a:ext uri="{FF2B5EF4-FFF2-40B4-BE49-F238E27FC236}">
                    <a16:creationId xmlns:a16="http://schemas.microsoft.com/office/drawing/2014/main" id="{A32CF7DA-CBC4-6485-ED84-750305952CA4}"/>
                  </a:ext>
                </a:extLst>
              </p:cNvPr>
              <p:cNvSpPr>
                <a:spLocks noChangeArrowheads="1"/>
              </p:cNvSpPr>
              <p:nvPr userDrawn="1"/>
            </p:nvSpPr>
            <p:spPr bwMode="auto">
              <a:xfrm>
                <a:off x="1867" y="3279"/>
                <a:ext cx="551" cy="550"/>
              </a:xfrm>
              <a:custGeom>
                <a:avLst/>
                <a:gdLst>
                  <a:gd name="G0" fmla="+- 2918 0 0"/>
                  <a:gd name="G1" fmla="+- 21600 0 2918"/>
                  <a:gd name="G2" fmla="+- 21600 0 2918"/>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2918" y="10800"/>
                    </a:moveTo>
                    <a:cubicBezTo>
                      <a:pt x="2918" y="15153"/>
                      <a:pt x="6447" y="18682"/>
                      <a:pt x="10800" y="18682"/>
                    </a:cubicBezTo>
                    <a:cubicBezTo>
                      <a:pt x="15153" y="18682"/>
                      <a:pt x="18682" y="15153"/>
                      <a:pt x="18682" y="10800"/>
                    </a:cubicBezTo>
                    <a:cubicBezTo>
                      <a:pt x="18682" y="6447"/>
                      <a:pt x="15153" y="2918"/>
                      <a:pt x="10800" y="2918"/>
                    </a:cubicBezTo>
                    <a:cubicBezTo>
                      <a:pt x="6447" y="2918"/>
                      <a:pt x="2918" y="6447"/>
                      <a:pt x="2918" y="10800"/>
                    </a:cubicBezTo>
                    <a:close/>
                  </a:path>
                </a:pathLst>
              </a:custGeom>
              <a:solidFill>
                <a:schemeClr val="bg1"/>
              </a:solidFill>
              <a:ln w="9525">
                <a:noFill/>
                <a:round/>
                <a:headEnd/>
                <a:tailEnd/>
              </a:ln>
              <a:effectLst/>
              <a:scene3d>
                <a:camera prst="legacyPerspectiveFront">
                  <a:rot lat="1500000" lon="1500000" rev="0"/>
                </a:camera>
                <a:lightRig rig="legacyFlat1" dir="t"/>
              </a:scene3d>
              <a:sp3d extrusionH="100000" prstMaterial="legacyMatte">
                <a:bevelT w="13500" h="13500" prst="angle"/>
                <a:bevelB w="13500" h="13500" prst="angle"/>
                <a:extrusionClr>
                  <a:schemeClr val="bg1"/>
                </a:extrusionClr>
              </a:sp3d>
            </p:spPr>
            <p:txBody>
              <a:bodyPr wrap="none" anchor="ctr">
                <a:flatTx/>
              </a:bodyPr>
              <a:lstStyle/>
              <a:p>
                <a:pPr>
                  <a:defRPr/>
                </a:pPr>
                <a:endParaRPr lang="he-IL"/>
              </a:p>
            </p:txBody>
          </p:sp>
        </p:grpSp>
      </p:grpSp>
      <p:sp>
        <p:nvSpPr>
          <p:cNvPr id="1032" name="AutoShape 17">
            <a:extLst>
              <a:ext uri="{FF2B5EF4-FFF2-40B4-BE49-F238E27FC236}">
                <a16:creationId xmlns:a16="http://schemas.microsoft.com/office/drawing/2014/main" id="{01D3215C-0B75-A5B0-61AA-246F64680645}"/>
              </a:ext>
            </a:extLst>
          </p:cNvPr>
          <p:cNvSpPr>
            <a:spLocks noGrp="1" noChangeArrowheads="1"/>
          </p:cNvSpPr>
          <p:nvPr>
            <p:ph type="body" idx="1"/>
          </p:nvPr>
        </p:nvSpPr>
        <p:spPr bwMode="auto">
          <a:xfrm>
            <a:off x="457200" y="1916113"/>
            <a:ext cx="8291513" cy="3709987"/>
          </a:xfrm>
          <a:prstGeom prst="roundRect">
            <a:avLst>
              <a:gd name="adj" fmla="val 16667"/>
            </a:avLst>
          </a:prstGeom>
          <a:solidFill>
            <a:schemeClr val="accent1">
              <a:alpha val="30196"/>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dk2" tx1="lt1" bg2="dk1" tx2="lt2" accent1="accent1" accent2="accent2" accent3="accent3" accent4="accent4" accent5="accent5" accent6="accent6" hlink="hlink" folHlink="folHlink"/>
  <p:sldLayoutIdLst>
    <p:sldLayoutId id="2147483768"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 id="2147483765" r:id="rId12"/>
    <p:sldLayoutId id="2147483766" r:id="rId13"/>
    <p:sldLayoutId id="2147483767" r:id="rId14"/>
  </p:sldLayoutIdLst>
  <p:transition>
    <p:wipe dir="r"/>
  </p:transition>
  <p:txStyles>
    <p:titleStyle>
      <a:lvl1pPr algn="r" rtl="1" eaLnBrk="0" fontAlgn="base" hangingPunct="0">
        <a:spcBef>
          <a:spcPct val="0"/>
        </a:spcBef>
        <a:spcAft>
          <a:spcPct val="0"/>
        </a:spcAft>
        <a:defRPr sz="3600">
          <a:solidFill>
            <a:schemeClr val="tx2"/>
          </a:solidFill>
          <a:latin typeface="+mj-lt"/>
          <a:ea typeface="+mj-ea"/>
          <a:cs typeface="+mj-cs"/>
        </a:defRPr>
      </a:lvl1pPr>
      <a:lvl2pPr algn="r" rtl="1" eaLnBrk="0" fontAlgn="base" hangingPunct="0">
        <a:spcBef>
          <a:spcPct val="0"/>
        </a:spcBef>
        <a:spcAft>
          <a:spcPct val="0"/>
        </a:spcAft>
        <a:defRPr sz="3600">
          <a:solidFill>
            <a:schemeClr val="tx2"/>
          </a:solidFill>
          <a:latin typeface="Arial" pitchFamily="34" charset="0"/>
          <a:cs typeface="Arial" pitchFamily="34" charset="0"/>
        </a:defRPr>
      </a:lvl2pPr>
      <a:lvl3pPr algn="r" rtl="1" eaLnBrk="0" fontAlgn="base" hangingPunct="0">
        <a:spcBef>
          <a:spcPct val="0"/>
        </a:spcBef>
        <a:spcAft>
          <a:spcPct val="0"/>
        </a:spcAft>
        <a:defRPr sz="3600">
          <a:solidFill>
            <a:schemeClr val="tx2"/>
          </a:solidFill>
          <a:latin typeface="Arial" pitchFamily="34" charset="0"/>
          <a:cs typeface="Arial" pitchFamily="34" charset="0"/>
        </a:defRPr>
      </a:lvl3pPr>
      <a:lvl4pPr algn="r" rtl="1" eaLnBrk="0" fontAlgn="base" hangingPunct="0">
        <a:spcBef>
          <a:spcPct val="0"/>
        </a:spcBef>
        <a:spcAft>
          <a:spcPct val="0"/>
        </a:spcAft>
        <a:defRPr sz="3600">
          <a:solidFill>
            <a:schemeClr val="tx2"/>
          </a:solidFill>
          <a:latin typeface="Arial" pitchFamily="34" charset="0"/>
          <a:cs typeface="Arial" pitchFamily="34" charset="0"/>
        </a:defRPr>
      </a:lvl4pPr>
      <a:lvl5pPr algn="r" rtl="1" eaLnBrk="0" fontAlgn="base" hangingPunct="0">
        <a:spcBef>
          <a:spcPct val="0"/>
        </a:spcBef>
        <a:spcAft>
          <a:spcPct val="0"/>
        </a:spcAft>
        <a:defRPr sz="3600">
          <a:solidFill>
            <a:schemeClr val="tx2"/>
          </a:solidFill>
          <a:latin typeface="Arial" pitchFamily="34" charset="0"/>
          <a:cs typeface="Arial" pitchFamily="34" charset="0"/>
        </a:defRPr>
      </a:lvl5pPr>
      <a:lvl6pPr marL="457200" algn="r" rtl="1" fontAlgn="base">
        <a:spcBef>
          <a:spcPct val="0"/>
        </a:spcBef>
        <a:spcAft>
          <a:spcPct val="0"/>
        </a:spcAft>
        <a:defRPr sz="3600">
          <a:solidFill>
            <a:schemeClr val="tx2"/>
          </a:solidFill>
          <a:latin typeface="Arial" pitchFamily="34" charset="0"/>
          <a:cs typeface="Arial" pitchFamily="34" charset="0"/>
        </a:defRPr>
      </a:lvl6pPr>
      <a:lvl7pPr marL="914400" algn="r" rtl="1" fontAlgn="base">
        <a:spcBef>
          <a:spcPct val="0"/>
        </a:spcBef>
        <a:spcAft>
          <a:spcPct val="0"/>
        </a:spcAft>
        <a:defRPr sz="3600">
          <a:solidFill>
            <a:schemeClr val="tx2"/>
          </a:solidFill>
          <a:latin typeface="Arial" pitchFamily="34" charset="0"/>
          <a:cs typeface="Arial" pitchFamily="34" charset="0"/>
        </a:defRPr>
      </a:lvl7pPr>
      <a:lvl8pPr marL="1371600" algn="r" rtl="1" fontAlgn="base">
        <a:spcBef>
          <a:spcPct val="0"/>
        </a:spcBef>
        <a:spcAft>
          <a:spcPct val="0"/>
        </a:spcAft>
        <a:defRPr sz="3600">
          <a:solidFill>
            <a:schemeClr val="tx2"/>
          </a:solidFill>
          <a:latin typeface="Arial" pitchFamily="34" charset="0"/>
          <a:cs typeface="Arial" pitchFamily="34" charset="0"/>
        </a:defRPr>
      </a:lvl8pPr>
      <a:lvl9pPr marL="1828800" algn="r" rtl="1" fontAlgn="base">
        <a:spcBef>
          <a:spcPct val="0"/>
        </a:spcBef>
        <a:spcAft>
          <a:spcPct val="0"/>
        </a:spcAft>
        <a:defRPr sz="3600">
          <a:solidFill>
            <a:schemeClr val="tx2"/>
          </a:solidFill>
          <a:latin typeface="Arial" pitchFamily="34" charset="0"/>
          <a:cs typeface="Arial" pitchFamily="34" charset="0"/>
        </a:defRPr>
      </a:lvl9pPr>
    </p:titleStyle>
    <p:bodyStyle>
      <a:lvl1pPr marL="342900" indent="-342900" algn="r" rtl="1" eaLnBrk="0" fontAlgn="base" hangingPunct="0">
        <a:spcBef>
          <a:spcPct val="20000"/>
        </a:spcBef>
        <a:spcAft>
          <a:spcPct val="0"/>
        </a:spcAft>
        <a:buChar char="•"/>
        <a:defRPr sz="3200">
          <a:solidFill>
            <a:schemeClr val="tx1"/>
          </a:solidFill>
          <a:latin typeface="+mn-lt"/>
          <a:ea typeface="+mn-ea"/>
          <a:cs typeface="+mn-cs"/>
        </a:defRPr>
      </a:lvl1pPr>
      <a:lvl2pPr marL="742950" indent="-285750" algn="r" rtl="1" eaLnBrk="0" fontAlgn="base" hangingPunct="0">
        <a:spcBef>
          <a:spcPct val="20000"/>
        </a:spcBef>
        <a:spcAft>
          <a:spcPct val="0"/>
        </a:spcAft>
        <a:buChar char="–"/>
        <a:defRPr sz="2800">
          <a:solidFill>
            <a:schemeClr val="tx1"/>
          </a:solidFill>
          <a:latin typeface="+mn-lt"/>
          <a:cs typeface="+mn-cs"/>
        </a:defRPr>
      </a:lvl2pPr>
      <a:lvl3pPr marL="1143000" indent="-228600" algn="r" rtl="1" eaLnBrk="0" fontAlgn="base" hangingPunct="0">
        <a:spcBef>
          <a:spcPct val="20000"/>
        </a:spcBef>
        <a:spcAft>
          <a:spcPct val="0"/>
        </a:spcAft>
        <a:buChar char="•"/>
        <a:defRPr sz="2400">
          <a:solidFill>
            <a:schemeClr val="tx1"/>
          </a:solidFill>
          <a:latin typeface="+mn-lt"/>
          <a:cs typeface="+mn-cs"/>
        </a:defRPr>
      </a:lvl3pPr>
      <a:lvl4pPr marL="1600200" indent="-228600" algn="r" rtl="1" eaLnBrk="0" fontAlgn="base" hangingPunct="0">
        <a:spcBef>
          <a:spcPct val="20000"/>
        </a:spcBef>
        <a:spcAft>
          <a:spcPct val="0"/>
        </a:spcAft>
        <a:buChar char="–"/>
        <a:defRPr sz="2000">
          <a:solidFill>
            <a:schemeClr val="tx1"/>
          </a:solidFill>
          <a:latin typeface="+mn-lt"/>
          <a:cs typeface="+mn-cs"/>
        </a:defRPr>
      </a:lvl4pPr>
      <a:lvl5pPr marL="2057400" indent="-228600" algn="r" rtl="1" eaLnBrk="0" fontAlgn="base" hangingPunct="0">
        <a:spcBef>
          <a:spcPct val="20000"/>
        </a:spcBef>
        <a:spcAft>
          <a:spcPct val="0"/>
        </a:spcAft>
        <a:buChar char="»"/>
        <a:defRPr sz="2000">
          <a:solidFill>
            <a:schemeClr val="tx1"/>
          </a:solidFill>
          <a:latin typeface="+mn-lt"/>
          <a:cs typeface="+mn-cs"/>
        </a:defRPr>
      </a:lvl5pPr>
      <a:lvl6pPr marL="2514600" indent="-228600" algn="r" rtl="1" fontAlgn="base">
        <a:spcBef>
          <a:spcPct val="20000"/>
        </a:spcBef>
        <a:spcAft>
          <a:spcPct val="0"/>
        </a:spcAft>
        <a:buChar char="»"/>
        <a:defRPr sz="2000">
          <a:solidFill>
            <a:schemeClr val="tx1"/>
          </a:solidFill>
          <a:latin typeface="+mn-lt"/>
          <a:cs typeface="+mn-cs"/>
        </a:defRPr>
      </a:lvl6pPr>
      <a:lvl7pPr marL="2971800" indent="-228600" algn="r" rtl="1" fontAlgn="base">
        <a:spcBef>
          <a:spcPct val="20000"/>
        </a:spcBef>
        <a:spcAft>
          <a:spcPct val="0"/>
        </a:spcAft>
        <a:buChar char="»"/>
        <a:defRPr sz="2000">
          <a:solidFill>
            <a:schemeClr val="tx1"/>
          </a:solidFill>
          <a:latin typeface="+mn-lt"/>
          <a:cs typeface="+mn-cs"/>
        </a:defRPr>
      </a:lvl7pPr>
      <a:lvl8pPr marL="3429000" indent="-228600" algn="r" rtl="1" fontAlgn="base">
        <a:spcBef>
          <a:spcPct val="20000"/>
        </a:spcBef>
        <a:spcAft>
          <a:spcPct val="0"/>
        </a:spcAft>
        <a:buChar char="»"/>
        <a:defRPr sz="2000">
          <a:solidFill>
            <a:schemeClr val="tx1"/>
          </a:solidFill>
          <a:latin typeface="+mn-lt"/>
          <a:cs typeface="+mn-cs"/>
        </a:defRPr>
      </a:lvl8pPr>
      <a:lvl9pPr marL="3886200" indent="-228600" algn="r" rtl="1" fontAlgn="base">
        <a:spcBef>
          <a:spcPct val="20000"/>
        </a:spcBef>
        <a:spcAft>
          <a:spcPct val="0"/>
        </a:spcAft>
        <a:buChar char="»"/>
        <a:defRPr sz="2000">
          <a:solidFill>
            <a:schemeClr val="tx1"/>
          </a:solidFill>
          <a:latin typeface="+mn-lt"/>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ECE43E38-E4EA-BD52-9FFB-2DB4C8A1FE8F}"/>
              </a:ext>
            </a:extLst>
          </p:cNvPr>
          <p:cNvSpPr>
            <a:spLocks noGrp="1" noChangeArrowheads="1"/>
          </p:cNvSpPr>
          <p:nvPr>
            <p:ph type="ctrTitle"/>
          </p:nvPr>
        </p:nvSpPr>
        <p:spPr>
          <a:xfrm>
            <a:off x="2286000" y="928688"/>
            <a:ext cx="7000875" cy="2016125"/>
          </a:xfrm>
          <a:effectLst>
            <a:outerShdw dist="35921" dir="2700000" algn="ctr" rotWithShape="0">
              <a:schemeClr val="folHlink">
                <a:alpha val="50000"/>
              </a:schemeClr>
            </a:outerShdw>
          </a:effectLst>
        </p:spPr>
        <p:txBody>
          <a:bodyPr/>
          <a:lstStyle/>
          <a:p>
            <a:pPr algn="ctr" eaLnBrk="1" hangingPunct="1">
              <a:defRPr/>
            </a:pPr>
            <a:r>
              <a:rPr lang="he-IL" sz="4800" b="1" dirty="0"/>
              <a:t>מיומנות בניית טיעונים</a:t>
            </a:r>
            <a:endParaRPr lang="en-US" sz="4800" b="1" dirty="0"/>
          </a:p>
        </p:txBody>
      </p:sp>
      <p:sp>
        <p:nvSpPr>
          <p:cNvPr id="3075" name="Text Box 4">
            <a:extLst>
              <a:ext uri="{FF2B5EF4-FFF2-40B4-BE49-F238E27FC236}">
                <a16:creationId xmlns:a16="http://schemas.microsoft.com/office/drawing/2014/main" id="{203D24D8-B9F7-0316-0015-12E4E146FACD}"/>
              </a:ext>
            </a:extLst>
          </p:cNvPr>
          <p:cNvSpPr txBox="1">
            <a:spLocks noChangeArrowheads="1"/>
          </p:cNvSpPr>
          <p:nvPr/>
        </p:nvSpPr>
        <p:spPr bwMode="auto">
          <a:xfrm>
            <a:off x="714375" y="4776788"/>
            <a:ext cx="5103813"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rtl="1" eaLnBrk="1" hangingPunct="1"/>
            <a:r>
              <a:rPr lang="he-IL" altLang="en-US" sz="2400" b="1">
                <a:solidFill>
                  <a:srgbClr val="000099"/>
                </a:solidFill>
              </a:rPr>
              <a:t>קצביץ דבורה</a:t>
            </a:r>
          </a:p>
          <a:p>
            <a:pPr algn="ctr" rtl="1" eaLnBrk="1" hangingPunct="1"/>
            <a:r>
              <a:rPr lang="he-IL" altLang="en-US" sz="2400" b="1">
                <a:solidFill>
                  <a:srgbClr val="000099"/>
                </a:solidFill>
              </a:rPr>
              <a:t>קורס מתוקשב להקניית אוריינות כימית - תשע"ב </a:t>
            </a:r>
          </a:p>
          <a:p>
            <a:pPr algn="ctr" rtl="1" eaLnBrk="1" hangingPunct="1"/>
            <a:r>
              <a:rPr lang="he-IL" altLang="en-US" sz="2400" b="1">
                <a:solidFill>
                  <a:srgbClr val="000099"/>
                </a:solidFill>
              </a:rPr>
              <a:t>מרכז המורים לכימיה</a:t>
            </a:r>
          </a:p>
          <a:p>
            <a:pPr algn="ctr" rtl="1" eaLnBrk="1" hangingPunct="1"/>
            <a:r>
              <a:rPr lang="he-IL" altLang="en-US" sz="2400" b="1">
                <a:solidFill>
                  <a:srgbClr val="000099"/>
                </a:solidFill>
              </a:rPr>
              <a:t>מכון ויצמן למדע</a:t>
            </a:r>
            <a:endParaRPr lang="en-US" altLang="en-US" sz="2400" b="1">
              <a:solidFill>
                <a:srgbClr val="000099"/>
              </a:solidFill>
              <a:sym typeface="Symbol" panose="05050102010706020507" pitchFamily="18" charset="2"/>
            </a:endParaRPr>
          </a:p>
        </p:txBody>
      </p:sp>
      <p:pic>
        <p:nvPicPr>
          <p:cNvPr id="3076" name="Picture 5">
            <a:extLst>
              <a:ext uri="{FF2B5EF4-FFF2-40B4-BE49-F238E27FC236}">
                <a16:creationId xmlns:a16="http://schemas.microsoft.com/office/drawing/2014/main" id="{5F5A73C2-0A64-B3B6-146C-1E5467B2C105}"/>
              </a:ext>
              <a:ext uri="{C183D7F6-B498-43B3-948B-1728B52AA6E4}">
                <adec:decorative xmlns:adec="http://schemas.microsoft.com/office/drawing/2017/decorative" val="1"/>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072188" y="4857750"/>
            <a:ext cx="2198687"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TextBox 4">
            <a:extLst>
              <a:ext uri="{FF2B5EF4-FFF2-40B4-BE49-F238E27FC236}">
                <a16:creationId xmlns:a16="http://schemas.microsoft.com/office/drawing/2014/main" id="{8F49B43F-CA71-BCB9-E719-ECF4AA505278}"/>
              </a:ext>
              <a:ext uri="{C183D7F6-B498-43B3-948B-1728B52AA6E4}">
                <adec:decorative xmlns:adec="http://schemas.microsoft.com/office/drawing/2017/decorative" val="1"/>
              </a:ext>
            </a:extLst>
          </p:cNvPr>
          <p:cNvSpPr txBox="1">
            <a:spLocks noChangeArrowheads="1"/>
          </p:cNvSpPr>
          <p:nvPr/>
        </p:nvSpPr>
        <p:spPr bwMode="auto">
          <a:xfrm>
            <a:off x="6929438" y="5572125"/>
            <a:ext cx="5000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he-IL" altLang="en-US" sz="2800" b="1">
                <a:solidFill>
                  <a:srgbClr val="0000FF"/>
                </a:solidFill>
              </a:rPr>
              <a:t>©</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91" name="Group 3">
            <a:extLst>
              <a:ext uri="{FF2B5EF4-FFF2-40B4-BE49-F238E27FC236}">
                <a16:creationId xmlns:a16="http://schemas.microsoft.com/office/drawing/2014/main" id="{4CFB7CB6-29C3-8E04-98EE-40F33014E8D1}"/>
              </a:ext>
              <a:ext uri="{C183D7F6-B498-43B3-948B-1728B52AA6E4}">
                <adec:decorative xmlns:adec="http://schemas.microsoft.com/office/drawing/2017/decorative" val="1"/>
              </a:ext>
            </a:extLst>
          </p:cNvPr>
          <p:cNvGrpSpPr>
            <a:grpSpLocks/>
          </p:cNvGrpSpPr>
          <p:nvPr/>
        </p:nvGrpSpPr>
        <p:grpSpPr bwMode="auto">
          <a:xfrm>
            <a:off x="2195736" y="1768475"/>
            <a:ext cx="4876800" cy="3657600"/>
            <a:chOff x="2544" y="1248"/>
            <a:chExt cx="3072" cy="2304"/>
          </a:xfrm>
        </p:grpSpPr>
        <p:pic>
          <p:nvPicPr>
            <p:cNvPr id="12294" name="Picture 4" descr="tan-paper">
              <a:extLst>
                <a:ext uri="{FF2B5EF4-FFF2-40B4-BE49-F238E27FC236}">
                  <a16:creationId xmlns:a16="http://schemas.microsoft.com/office/drawing/2014/main" id="{9DDC5690-32A1-15C7-7217-EC11CA55777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44" y="1248"/>
              <a:ext cx="3072" cy="23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5" name="Text Box 5">
              <a:extLst>
                <a:ext uri="{FF2B5EF4-FFF2-40B4-BE49-F238E27FC236}">
                  <a16:creationId xmlns:a16="http://schemas.microsoft.com/office/drawing/2014/main" id="{6F74784B-4FE4-8A1B-7250-B2A761403D57}"/>
                </a:ext>
              </a:extLst>
            </p:cNvPr>
            <p:cNvSpPr txBox="1">
              <a:spLocks noChangeArrowheads="1"/>
            </p:cNvSpPr>
            <p:nvPr/>
          </p:nvSpPr>
          <p:spPr bwMode="auto">
            <a:xfrm>
              <a:off x="2544" y="1440"/>
              <a:ext cx="2880" cy="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spcBef>
                  <a:spcPct val="50000"/>
                </a:spcBef>
              </a:pPr>
              <a:r>
                <a:rPr lang="he-IL" altLang="en-US" sz="3200" dirty="0">
                  <a:solidFill>
                    <a:srgbClr val="336599"/>
                  </a:solidFill>
                  <a:latin typeface="Times New Roman" panose="02020603050405020304" pitchFamily="18" charset="0"/>
                  <a:cs typeface="FrankRuehl" panose="020E0503060101010101" pitchFamily="34" charset="-79"/>
                </a:rPr>
                <a:t>"זאת הסיבה שהאלכימיה קיימת", אמר הנער. "כדי שכל אחד יחפש את האוצר שלו ... העופרת תמלא את תפקידה עד שכבר לא יהיה לעולם צורך בעופרת, ואז תצטרך העופרת להפוך עצמה לזהב."  </a:t>
              </a:r>
            </a:p>
          </p:txBody>
        </p:sp>
      </p:grpSp>
      <p:sp>
        <p:nvSpPr>
          <p:cNvPr id="99335" name="Rectangle 7">
            <a:extLst>
              <a:ext uri="{FF2B5EF4-FFF2-40B4-BE49-F238E27FC236}">
                <a16:creationId xmlns:a16="http://schemas.microsoft.com/office/drawing/2014/main" id="{182401FB-C4FD-62D6-F08A-44119C02F958}"/>
              </a:ext>
            </a:extLst>
          </p:cNvPr>
          <p:cNvSpPr>
            <a:spLocks noGrp="1" noChangeArrowheads="1"/>
          </p:cNvSpPr>
          <p:nvPr>
            <p:ph type="title"/>
          </p:nvPr>
        </p:nvSpPr>
        <p:spPr>
          <a:xfrm>
            <a:off x="3995738" y="0"/>
            <a:ext cx="4897437" cy="1174750"/>
          </a:xfrm>
          <a:effectLst>
            <a:outerShdw dist="35921" dir="2700000" algn="ctr" rotWithShape="0">
              <a:schemeClr val="folHlink">
                <a:alpha val="50000"/>
              </a:schemeClr>
            </a:outerShdw>
          </a:effectLst>
        </p:spPr>
        <p:txBody>
          <a:bodyPr/>
          <a:lstStyle/>
          <a:p>
            <a:pPr eaLnBrk="1" hangingPunct="1">
              <a:defRPr/>
            </a:pPr>
            <a:r>
              <a:rPr lang="he-IL" b="1" dirty="0"/>
              <a:t>... האם ניתן להפוך מתכות פשוטות לזהב?</a:t>
            </a:r>
            <a:endParaRPr lang="en-US" b="1" dirty="0"/>
          </a:p>
        </p:txBody>
      </p:sp>
      <p:sp>
        <p:nvSpPr>
          <p:cNvPr id="12292" name="Text Box 6">
            <a:extLst>
              <a:ext uri="{FF2B5EF4-FFF2-40B4-BE49-F238E27FC236}">
                <a16:creationId xmlns:a16="http://schemas.microsoft.com/office/drawing/2014/main" id="{B54906B2-7E75-E83D-9AF5-EEDB4722DD73}"/>
              </a:ext>
            </a:extLst>
          </p:cNvPr>
          <p:cNvSpPr txBox="1">
            <a:spLocks noChangeArrowheads="1"/>
          </p:cNvSpPr>
          <p:nvPr/>
        </p:nvSpPr>
        <p:spPr bwMode="auto">
          <a:xfrm>
            <a:off x="4267200" y="6019800"/>
            <a:ext cx="4572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rtl="1" eaLnBrk="1" hangingPunct="1">
              <a:spcBef>
                <a:spcPct val="50000"/>
              </a:spcBef>
            </a:pPr>
            <a:r>
              <a:rPr lang="he-IL" altLang="en-US" sz="2000" b="1">
                <a:solidFill>
                  <a:srgbClr val="000066"/>
                </a:solidFill>
                <a:latin typeface="Times New Roman" panose="02020603050405020304" pitchFamily="18" charset="0"/>
              </a:rPr>
              <a:t>מתוך האלכימאי / פאבלו קואלו</a:t>
            </a:r>
            <a:endParaRPr lang="en-US" altLang="en-US" sz="2000" b="1">
              <a:solidFill>
                <a:srgbClr val="000066"/>
              </a:solidFill>
              <a:latin typeface="Times New Roman" panose="02020603050405020304" pitchFamily="18" charset="0"/>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AutoShape 2">
            <a:extLst>
              <a:ext uri="{FF2B5EF4-FFF2-40B4-BE49-F238E27FC236}">
                <a16:creationId xmlns:a16="http://schemas.microsoft.com/office/drawing/2014/main" id="{2624535C-3E6D-B6B4-A44A-9128CBC0DF3F}"/>
              </a:ext>
            </a:extLst>
          </p:cNvPr>
          <p:cNvSpPr>
            <a:spLocks noGrp="1" noChangeArrowheads="1"/>
          </p:cNvSpPr>
          <p:nvPr>
            <p:ph type="body" idx="1"/>
          </p:nvPr>
        </p:nvSpPr>
        <p:spPr>
          <a:xfrm>
            <a:off x="315913" y="1647825"/>
            <a:ext cx="8291512" cy="4314825"/>
          </a:xfrm>
        </p:spPr>
        <p:txBody>
          <a:bodyPr/>
          <a:lstStyle/>
          <a:p>
            <a:pPr marL="450850" indent="-450850" eaLnBrk="1" hangingPunct="1">
              <a:buClr>
                <a:schemeClr val="accent2"/>
              </a:buClr>
              <a:buFont typeface="Wingdings" panose="05000000000000000000" pitchFamily="2" charset="2"/>
              <a:buChar char="¥"/>
            </a:pPr>
            <a:r>
              <a:rPr lang="he-IL" altLang="en-US" sz="2800"/>
              <a:t>לא אי אפשר [</a:t>
            </a:r>
            <a:r>
              <a:rPr lang="he-IL" altLang="en-US" sz="2800">
                <a:solidFill>
                  <a:srgbClr val="FF0000"/>
                </a:solidFill>
              </a:rPr>
              <a:t>טענה</a:t>
            </a:r>
            <a:r>
              <a:rPr lang="he-IL" altLang="en-US" sz="2800"/>
              <a:t>] כי זהב הוא יסוד אחד ומתכות אחרות הן יסודות אחרים [</a:t>
            </a:r>
            <a:r>
              <a:rPr lang="he-IL" altLang="en-US" sz="2800">
                <a:solidFill>
                  <a:srgbClr val="FF0000"/>
                </a:solidFill>
              </a:rPr>
              <a:t>עדויות</a:t>
            </a:r>
            <a:r>
              <a:rPr lang="he-IL" altLang="en-US" sz="2800"/>
              <a:t>] . ויסוד הוא חומר בסיסי שלא ניתן להמרה ליסוד אחר [</a:t>
            </a:r>
            <a:r>
              <a:rPr lang="he-IL" altLang="en-US" sz="2800">
                <a:solidFill>
                  <a:srgbClr val="FF0000"/>
                </a:solidFill>
              </a:rPr>
              <a:t>הסבר מדעי</a:t>
            </a:r>
            <a:r>
              <a:rPr lang="he-IL" altLang="en-US" sz="2800"/>
              <a:t>].</a:t>
            </a:r>
          </a:p>
          <a:p>
            <a:pPr marL="450850" indent="-450850" eaLnBrk="1" hangingPunct="1">
              <a:buClr>
                <a:schemeClr val="accent2"/>
              </a:buClr>
              <a:buFont typeface="Wingdings" panose="05000000000000000000" pitchFamily="2" charset="2"/>
              <a:buChar char="¥"/>
            </a:pPr>
            <a:r>
              <a:rPr lang="he-IL" altLang="en-US" sz="2800"/>
              <a:t>כן אפשר [</a:t>
            </a:r>
            <a:r>
              <a:rPr lang="he-IL" altLang="en-US" sz="2800">
                <a:solidFill>
                  <a:srgbClr val="FF0000"/>
                </a:solidFill>
              </a:rPr>
              <a:t>טענה</a:t>
            </a:r>
            <a:r>
              <a:rPr lang="he-IL" altLang="en-US" sz="2800"/>
              <a:t>], כי זהב הוא יסוד עם 79 פרוטונים וכדי להפוך יסוד אחד לזהב צריך לשנות בו את מספר הפרוטונים [</a:t>
            </a:r>
            <a:r>
              <a:rPr lang="he-IL" altLang="en-US" sz="2800">
                <a:solidFill>
                  <a:srgbClr val="FF0000"/>
                </a:solidFill>
              </a:rPr>
              <a:t>עדויות</a:t>
            </a:r>
            <a:r>
              <a:rPr lang="he-IL" altLang="en-US" sz="2800"/>
              <a:t>] ניתן לשנות את מספר הפרוטונים ע"י תגובות גרעיניות בהן מפגיזים את אטומי המתכת בחלקיקים מואצים [</a:t>
            </a:r>
            <a:r>
              <a:rPr lang="he-IL" altLang="en-US" sz="2800">
                <a:solidFill>
                  <a:srgbClr val="FF0000"/>
                </a:solidFill>
              </a:rPr>
              <a:t>הסבר מדעי</a:t>
            </a:r>
            <a:r>
              <a:rPr lang="he-IL" altLang="en-US" sz="2800"/>
              <a:t>]. בדומה לייצור פלוטוניום מאורניום [</a:t>
            </a:r>
            <a:r>
              <a:rPr lang="he-IL" altLang="en-US" sz="2800">
                <a:solidFill>
                  <a:srgbClr val="FF0000"/>
                </a:solidFill>
              </a:rPr>
              <a:t>דוגמה לביסוס ההסבר</a:t>
            </a:r>
            <a:r>
              <a:rPr lang="he-IL" altLang="en-US" sz="2800"/>
              <a:t>].</a:t>
            </a:r>
            <a:endParaRPr lang="en-US" altLang="en-US" sz="2800"/>
          </a:p>
        </p:txBody>
      </p:sp>
      <p:sp>
        <p:nvSpPr>
          <p:cNvPr id="100355" name="Rectangle 3">
            <a:extLst>
              <a:ext uri="{FF2B5EF4-FFF2-40B4-BE49-F238E27FC236}">
                <a16:creationId xmlns:a16="http://schemas.microsoft.com/office/drawing/2014/main" id="{0B66E09A-840E-7BBB-52C9-69E3BBF37CE5}"/>
              </a:ext>
            </a:extLst>
          </p:cNvPr>
          <p:cNvSpPr>
            <a:spLocks noGrp="1" noChangeArrowheads="1"/>
          </p:cNvSpPr>
          <p:nvPr>
            <p:ph type="title"/>
          </p:nvPr>
        </p:nvSpPr>
        <p:spPr>
          <a:effectLst>
            <a:outerShdw dist="35921" dir="2700000" algn="ctr" rotWithShape="0">
              <a:schemeClr val="folHlink">
                <a:alpha val="50000"/>
              </a:schemeClr>
            </a:outerShdw>
          </a:effectLst>
        </p:spPr>
        <p:txBody>
          <a:bodyPr/>
          <a:lstStyle/>
          <a:p>
            <a:pPr eaLnBrk="1" hangingPunct="1">
              <a:defRPr/>
            </a:pPr>
            <a:r>
              <a:rPr lang="he-IL" b="1" dirty="0"/>
              <a:t>... האם ניתן להפוך </a:t>
            </a:r>
            <a:br>
              <a:rPr lang="en-US" b="1" dirty="0"/>
            </a:br>
            <a:r>
              <a:rPr lang="he-IL" b="1" dirty="0"/>
              <a:t> מתכות פשוטות לזהב?</a:t>
            </a:r>
            <a:endParaRPr lang="en-US" b="1"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00354">
                                            <p:txEl>
                                              <p:pRg st="0" end="0"/>
                                            </p:txEl>
                                          </p:spTgt>
                                        </p:tgtEl>
                                        <p:attrNameLst>
                                          <p:attrName>style.visibility</p:attrName>
                                        </p:attrNameLst>
                                      </p:cBhvr>
                                      <p:to>
                                        <p:strVal val="visible"/>
                                      </p:to>
                                    </p:set>
                                    <p:anim calcmode="lin" valueType="num">
                                      <p:cBhvr additive="base">
                                        <p:cTn id="7" dur="500" fill="hold"/>
                                        <p:tgtEl>
                                          <p:spTgt spid="100354">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0035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00354">
                                            <p:txEl>
                                              <p:pRg st="1" end="1"/>
                                            </p:txEl>
                                          </p:spTgt>
                                        </p:tgtEl>
                                        <p:attrNameLst>
                                          <p:attrName>style.visibility</p:attrName>
                                        </p:attrNameLst>
                                      </p:cBhvr>
                                      <p:to>
                                        <p:strVal val="visible"/>
                                      </p:to>
                                    </p:set>
                                    <p:anim calcmode="lin" valueType="num">
                                      <p:cBhvr additive="base">
                                        <p:cTn id="13" dur="500" fill="hold"/>
                                        <p:tgtEl>
                                          <p:spTgt spid="100354">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00354">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92CA5239-D799-9B6C-8C61-FE87AB093EDE}"/>
              </a:ext>
            </a:extLst>
          </p:cNvPr>
          <p:cNvSpPr>
            <a:spLocks noGrp="1" noChangeArrowheads="1"/>
          </p:cNvSpPr>
          <p:nvPr>
            <p:ph type="title" idx="4294967295"/>
          </p:nvPr>
        </p:nvSpPr>
        <p:spPr bwMode="auto">
          <a:xfrm>
            <a:off x="457200" y="188913"/>
            <a:ext cx="8110538" cy="792162"/>
          </a:xfrm>
          <a:prstGeom prst="rect">
            <a:avLst/>
          </a:prstGeom>
          <a:noFill/>
          <a:ln w="9525" algn="ctr">
            <a:noFill/>
            <a:prstDash/>
            <a:miter lim="800000"/>
            <a:headEnd/>
            <a:tailEnd/>
          </a:ln>
          <a:effectLst>
            <a:outerShdw dist="35921" dir="2700000" algn="ctr" rotWithShape="0">
              <a:schemeClr val="folHlink">
                <a:alpha val="50000"/>
              </a:scheme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sz="40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בניית טיעונים, כיצד?</a:t>
            </a:r>
            <a:endParaRPr kumimoji="0" lang="en-US" sz="40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p:txBody>
      </p:sp>
      <p:sp>
        <p:nvSpPr>
          <p:cNvPr id="44035" name="AutoShape 3">
            <a:extLst>
              <a:ext uri="{FF2B5EF4-FFF2-40B4-BE49-F238E27FC236}">
                <a16:creationId xmlns:a16="http://schemas.microsoft.com/office/drawing/2014/main" id="{6030650D-A482-8A55-50DC-B668D0FCD485}"/>
              </a:ext>
            </a:extLst>
          </p:cNvPr>
          <p:cNvSpPr>
            <a:spLocks noChangeArrowheads="1"/>
          </p:cNvSpPr>
          <p:nvPr/>
        </p:nvSpPr>
        <p:spPr bwMode="auto">
          <a:xfrm>
            <a:off x="468313" y="1268413"/>
            <a:ext cx="8323262" cy="5184775"/>
          </a:xfrm>
          <a:prstGeom prst="roundRect">
            <a:avLst>
              <a:gd name="adj" fmla="val 16667"/>
            </a:avLst>
          </a:prstGeom>
          <a:solidFill>
            <a:schemeClr val="accent1">
              <a:alpha val="30196"/>
            </a:schemeClr>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marL="363538" indent="-363538"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spcBef>
                <a:spcPct val="20000"/>
              </a:spcBef>
              <a:spcAft>
                <a:spcPct val="20000"/>
              </a:spcAft>
              <a:buClr>
                <a:srgbClr val="336599"/>
              </a:buClr>
              <a:buFont typeface="Wingdings" panose="05000000000000000000" pitchFamily="2" charset="2"/>
              <a:buChar char="¥"/>
            </a:pPr>
            <a:r>
              <a:rPr lang="he-IL" altLang="en-US" sz="2400" b="1"/>
              <a:t>יש לספק לתלמידים את הסביבה המתאימה כדי שיוכלו </a:t>
            </a:r>
            <a:r>
              <a:rPr lang="he-IL" altLang="en-US" sz="2400" b="1">
                <a:solidFill>
                  <a:srgbClr val="CC0000"/>
                </a:solidFill>
              </a:rPr>
              <a:t>"לדבר מדע" – דיונים כיתתיים</a:t>
            </a:r>
            <a:endParaRPr lang="he-IL" altLang="en-US" sz="2400" b="1"/>
          </a:p>
          <a:p>
            <a:pPr algn="r" rtl="1" eaLnBrk="1" hangingPunct="1">
              <a:spcBef>
                <a:spcPct val="20000"/>
              </a:spcBef>
              <a:spcAft>
                <a:spcPct val="20000"/>
              </a:spcAft>
              <a:buClr>
                <a:srgbClr val="336599"/>
              </a:buClr>
              <a:buFont typeface="Wingdings" panose="05000000000000000000" pitchFamily="2" charset="2"/>
              <a:buChar char="¥"/>
            </a:pPr>
            <a:r>
              <a:rPr lang="he-IL" altLang="en-US" sz="2400" b="1"/>
              <a:t>עבודה ב</a:t>
            </a:r>
            <a:r>
              <a:rPr lang="he-IL" altLang="en-US" sz="2400" b="1">
                <a:solidFill>
                  <a:srgbClr val="CC0000"/>
                </a:solidFill>
              </a:rPr>
              <a:t>קבוצות קטנות</a:t>
            </a:r>
            <a:r>
              <a:rPr lang="he-IL" altLang="en-US" sz="2400" b="1"/>
              <a:t>, הנחשפות למטלות מתאימות, מספקת קרקע מתאימה לתלמידים להשתתפות בדיון, לתמיכה בטענות או לדחייה שלהן. תוך כדי השיח הקבוצתי, נבנה הידע המשותף של הקבוצה והידע של הפרט בקבוצה.</a:t>
            </a:r>
            <a:r>
              <a:rPr lang="en-US" altLang="en-US" sz="2400" b="1"/>
              <a:t> </a:t>
            </a:r>
            <a:endParaRPr lang="he-IL" altLang="en-US" sz="2400" b="1"/>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anim calcmode="lin" valueType="num">
                                      <p:cBhvr additive="base">
                                        <p:cTn id="7" dur="500" fill="hold"/>
                                        <p:tgtEl>
                                          <p:spTgt spid="4403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40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nodeType="clickEffect">
                                  <p:stCondLst>
                                    <p:cond delay="0"/>
                                  </p:stCondLst>
                                  <p:childTnLst>
                                    <p:set>
                                      <p:cBhvr>
                                        <p:cTn id="12" dur="1" fill="hold">
                                          <p:stCondLst>
                                            <p:cond delay="0"/>
                                          </p:stCondLst>
                                        </p:cTn>
                                        <p:tgtEl>
                                          <p:spTgt spid="44035">
                                            <p:txEl>
                                              <p:pRg st="1" end="1"/>
                                            </p:txEl>
                                          </p:spTgt>
                                        </p:tgtEl>
                                        <p:attrNameLst>
                                          <p:attrName>style.visibility</p:attrName>
                                        </p:attrNameLst>
                                      </p:cBhvr>
                                      <p:to>
                                        <p:strVal val="visible"/>
                                      </p:to>
                                    </p:set>
                                    <p:anim calcmode="lin" valueType="num">
                                      <p:cBhvr additive="base">
                                        <p:cTn id="13" dur="500" fill="hold"/>
                                        <p:tgtEl>
                                          <p:spTgt spid="44035">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4035">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AutoShape 4">
            <a:extLst>
              <a:ext uri="{FF2B5EF4-FFF2-40B4-BE49-F238E27FC236}">
                <a16:creationId xmlns:a16="http://schemas.microsoft.com/office/drawing/2014/main" id="{FB0DD67A-D09D-60AF-2A53-EA82989ABA63}"/>
              </a:ext>
            </a:extLst>
          </p:cNvPr>
          <p:cNvSpPr>
            <a:spLocks noChangeArrowheads="1"/>
          </p:cNvSpPr>
          <p:nvPr/>
        </p:nvSpPr>
        <p:spPr bwMode="auto">
          <a:xfrm>
            <a:off x="468313" y="1673225"/>
            <a:ext cx="8323262" cy="4492625"/>
          </a:xfrm>
          <a:prstGeom prst="roundRect">
            <a:avLst>
              <a:gd name="adj" fmla="val 16667"/>
            </a:avLst>
          </a:prstGeom>
          <a:solidFill>
            <a:schemeClr val="accent1">
              <a:alpha val="30196"/>
            </a:schemeClr>
          </a:solidFill>
          <a:ln w="9525">
            <a:noFill/>
            <a:round/>
            <a:headEnd/>
            <a:tailEnd/>
          </a:ln>
        </p:spPr>
        <p:txBody>
          <a:bodyPr/>
          <a:lstStyle/>
          <a:p>
            <a:pPr marL="450850" indent="-450850" algn="r" rtl="1">
              <a:spcBef>
                <a:spcPct val="20000"/>
              </a:spcBef>
              <a:buClr>
                <a:schemeClr val="accent2"/>
              </a:buClr>
              <a:buFont typeface="Wingdings" pitchFamily="2" charset="2"/>
              <a:buChar char="¥"/>
              <a:defRPr/>
            </a:pPr>
            <a:r>
              <a:rPr lang="he-IL" sz="2400" dirty="0">
                <a:latin typeface="+mn-lt"/>
                <a:cs typeface="+mn-cs"/>
              </a:rPr>
              <a:t>הכנסת שאלות מעודדות בניית טיעונים לתרבות השיח.</a:t>
            </a:r>
          </a:p>
          <a:p>
            <a:pPr marL="450850" indent="-450850" algn="r" rtl="1">
              <a:spcBef>
                <a:spcPct val="20000"/>
              </a:spcBef>
              <a:buClr>
                <a:schemeClr val="accent2"/>
              </a:buClr>
              <a:buFont typeface="Wingdings" pitchFamily="2" charset="2"/>
              <a:buChar char="¥"/>
              <a:defRPr/>
            </a:pPr>
            <a:r>
              <a:rPr lang="he-IL" sz="2400" dirty="0">
                <a:latin typeface="+mn-lt"/>
                <a:cs typeface="+mn-cs"/>
              </a:rPr>
              <a:t>בניית תשובות במבנה של טיעון, תוך מודעות למרכיבים.</a:t>
            </a:r>
          </a:p>
          <a:p>
            <a:pPr marL="450850" indent="-450850" algn="r" rtl="1">
              <a:spcBef>
                <a:spcPct val="20000"/>
              </a:spcBef>
              <a:buClr>
                <a:schemeClr val="accent2"/>
              </a:buClr>
              <a:buFont typeface="Wingdings" pitchFamily="2" charset="2"/>
              <a:buChar char="¥"/>
              <a:defRPr/>
            </a:pPr>
            <a:r>
              <a:rPr lang="he-IL" sz="2400" dirty="0">
                <a:latin typeface="+mn-lt"/>
                <a:cs typeface="+mn-cs"/>
              </a:rPr>
              <a:t>זיהוי מרכיבי הטיעון.</a:t>
            </a:r>
          </a:p>
          <a:p>
            <a:pPr marL="450850" indent="-450850" algn="r" rtl="1">
              <a:spcBef>
                <a:spcPct val="20000"/>
              </a:spcBef>
              <a:buClr>
                <a:schemeClr val="accent2"/>
              </a:buClr>
              <a:buFont typeface="Wingdings" pitchFamily="2" charset="2"/>
              <a:buChar char="¥"/>
              <a:defRPr/>
            </a:pPr>
            <a:r>
              <a:rPr lang="he-IL" sz="2400" dirty="0">
                <a:latin typeface="+mn-lt"/>
                <a:cs typeface="+mn-cs"/>
              </a:rPr>
              <a:t>הפרכה או הצדקה של טענות (טיעונים) שהועלו בצורה יזומה או תוך כדי דיון.</a:t>
            </a:r>
          </a:p>
          <a:p>
            <a:pPr marL="450850" indent="-450850" algn="r" rtl="1">
              <a:spcBef>
                <a:spcPct val="20000"/>
              </a:spcBef>
              <a:buClr>
                <a:schemeClr val="accent2"/>
              </a:buClr>
              <a:buFont typeface="Wingdings" pitchFamily="2" charset="2"/>
              <a:buChar char="¥"/>
              <a:defRPr/>
            </a:pPr>
            <a:r>
              <a:rPr lang="he-IL" sz="2400" dirty="0">
                <a:latin typeface="+mn-lt"/>
                <a:cs typeface="+mn-cs"/>
              </a:rPr>
              <a:t>נבא, צפה הסבר – </a:t>
            </a:r>
            <a:r>
              <a:rPr lang="en-US" sz="2400" dirty="0">
                <a:latin typeface="+mn-lt"/>
                <a:cs typeface="+mn-cs"/>
              </a:rPr>
              <a:t>POE</a:t>
            </a:r>
            <a:r>
              <a:rPr lang="he-IL" sz="2400" dirty="0">
                <a:latin typeface="+mn-lt"/>
                <a:cs typeface="+mn-cs"/>
              </a:rPr>
              <a:t>.</a:t>
            </a:r>
          </a:p>
          <a:p>
            <a:pPr marL="450850" indent="-450850" algn="r" rtl="1">
              <a:spcBef>
                <a:spcPct val="20000"/>
              </a:spcBef>
              <a:buClr>
                <a:schemeClr val="accent2"/>
              </a:buClr>
              <a:buFont typeface="Wingdings" pitchFamily="2" charset="2"/>
              <a:buChar char="¥"/>
              <a:defRPr/>
            </a:pPr>
            <a:r>
              <a:rPr lang="he-IL" sz="2400" dirty="0">
                <a:latin typeface="+mn-lt"/>
                <a:cs typeface="+mn-cs"/>
              </a:rPr>
              <a:t>דילמות בעלות אופי סוציו-מדעי.</a:t>
            </a:r>
          </a:p>
          <a:p>
            <a:pPr marL="450850" indent="-450850" algn="r" rtl="1">
              <a:spcBef>
                <a:spcPct val="20000"/>
              </a:spcBef>
              <a:buClr>
                <a:schemeClr val="accent2"/>
              </a:buClr>
              <a:buFont typeface="Wingdings" pitchFamily="2" charset="2"/>
              <a:buChar char="¥"/>
              <a:defRPr/>
            </a:pPr>
            <a:r>
              <a:rPr lang="he-IL" sz="2400" dirty="0">
                <a:latin typeface="+mn-lt"/>
                <a:cs typeface="+mn-cs"/>
              </a:rPr>
              <a:t>דיונים במהלך ניסויי חקר ובמהלך כתיבת דוח הניסוי.</a:t>
            </a:r>
            <a:endParaRPr lang="he-IL" altLang="en-US" sz="2400" dirty="0">
              <a:latin typeface="+mn-lt"/>
              <a:cs typeface="+mn-cs"/>
            </a:endParaRPr>
          </a:p>
        </p:txBody>
      </p:sp>
      <p:sp>
        <p:nvSpPr>
          <p:cNvPr id="29698" name="Rectangle 2">
            <a:extLst>
              <a:ext uri="{FF2B5EF4-FFF2-40B4-BE49-F238E27FC236}">
                <a16:creationId xmlns:a16="http://schemas.microsoft.com/office/drawing/2014/main" id="{84B855CB-DAF2-5DFC-4A13-084137A9BA7D}"/>
              </a:ext>
            </a:extLst>
          </p:cNvPr>
          <p:cNvSpPr>
            <a:spLocks noGrp="1" noChangeArrowheads="1"/>
          </p:cNvSpPr>
          <p:nvPr>
            <p:ph type="title" idx="4294967295"/>
          </p:nvPr>
        </p:nvSpPr>
        <p:spPr bwMode="auto">
          <a:xfrm>
            <a:off x="250825" y="0"/>
            <a:ext cx="8893175" cy="1143000"/>
          </a:xfrm>
          <a:prstGeom prst="rect">
            <a:avLst/>
          </a:prstGeom>
          <a:noFill/>
          <a:ln w="9525" algn="ctr">
            <a:noFill/>
            <a:prstDash/>
            <a:miter lim="800000"/>
            <a:headEnd/>
            <a:tailEnd/>
          </a:ln>
          <a:effectLst>
            <a:outerShdw dist="35921" dir="2700000" algn="ctr" rotWithShape="0">
              <a:schemeClr val="folHlink">
                <a:alpha val="50000"/>
              </a:scheme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sz="36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פעילויות המקנות את המיומנות של בניית טיעון</a:t>
            </a:r>
            <a:endParaRPr kumimoji="0" lang="en-US" sz="36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29700">
                                            <p:txEl>
                                              <p:pRg st="0" end="0"/>
                                            </p:txEl>
                                          </p:spTgt>
                                        </p:tgtEl>
                                        <p:attrNameLst>
                                          <p:attrName>style.visibility</p:attrName>
                                        </p:attrNameLst>
                                      </p:cBhvr>
                                      <p:to>
                                        <p:strVal val="visible"/>
                                      </p:to>
                                    </p:set>
                                    <p:anim calcmode="lin" valueType="num">
                                      <p:cBhvr additive="base">
                                        <p:cTn id="7" dur="500" fill="hold"/>
                                        <p:tgtEl>
                                          <p:spTgt spid="29700">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970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nodeType="clickEffect">
                                  <p:stCondLst>
                                    <p:cond delay="0"/>
                                  </p:stCondLst>
                                  <p:childTnLst>
                                    <p:set>
                                      <p:cBhvr>
                                        <p:cTn id="12" dur="1" fill="hold">
                                          <p:stCondLst>
                                            <p:cond delay="0"/>
                                          </p:stCondLst>
                                        </p:cTn>
                                        <p:tgtEl>
                                          <p:spTgt spid="29700">
                                            <p:txEl>
                                              <p:pRg st="1" end="1"/>
                                            </p:txEl>
                                          </p:spTgt>
                                        </p:tgtEl>
                                        <p:attrNameLst>
                                          <p:attrName>style.visibility</p:attrName>
                                        </p:attrNameLst>
                                      </p:cBhvr>
                                      <p:to>
                                        <p:strVal val="visible"/>
                                      </p:to>
                                    </p:set>
                                    <p:anim calcmode="lin" valueType="num">
                                      <p:cBhvr additive="base">
                                        <p:cTn id="13" dur="500" fill="hold"/>
                                        <p:tgtEl>
                                          <p:spTgt spid="29700">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970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nodeType="clickEffect">
                                  <p:stCondLst>
                                    <p:cond delay="0"/>
                                  </p:stCondLst>
                                  <p:childTnLst>
                                    <p:set>
                                      <p:cBhvr>
                                        <p:cTn id="18" dur="1" fill="hold">
                                          <p:stCondLst>
                                            <p:cond delay="0"/>
                                          </p:stCondLst>
                                        </p:cTn>
                                        <p:tgtEl>
                                          <p:spTgt spid="29700">
                                            <p:txEl>
                                              <p:pRg st="2" end="2"/>
                                            </p:txEl>
                                          </p:spTgt>
                                        </p:tgtEl>
                                        <p:attrNameLst>
                                          <p:attrName>style.visibility</p:attrName>
                                        </p:attrNameLst>
                                      </p:cBhvr>
                                      <p:to>
                                        <p:strVal val="visible"/>
                                      </p:to>
                                    </p:set>
                                    <p:anim calcmode="lin" valueType="num">
                                      <p:cBhvr additive="base">
                                        <p:cTn id="19" dur="500" fill="hold"/>
                                        <p:tgtEl>
                                          <p:spTgt spid="29700">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970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nodeType="clickEffect">
                                  <p:stCondLst>
                                    <p:cond delay="0"/>
                                  </p:stCondLst>
                                  <p:childTnLst>
                                    <p:set>
                                      <p:cBhvr>
                                        <p:cTn id="24" dur="1" fill="hold">
                                          <p:stCondLst>
                                            <p:cond delay="0"/>
                                          </p:stCondLst>
                                        </p:cTn>
                                        <p:tgtEl>
                                          <p:spTgt spid="29700">
                                            <p:txEl>
                                              <p:pRg st="3" end="3"/>
                                            </p:txEl>
                                          </p:spTgt>
                                        </p:tgtEl>
                                        <p:attrNameLst>
                                          <p:attrName>style.visibility</p:attrName>
                                        </p:attrNameLst>
                                      </p:cBhvr>
                                      <p:to>
                                        <p:strVal val="visible"/>
                                      </p:to>
                                    </p:set>
                                    <p:anim calcmode="lin" valueType="num">
                                      <p:cBhvr additive="base">
                                        <p:cTn id="25" dur="500" fill="hold"/>
                                        <p:tgtEl>
                                          <p:spTgt spid="29700">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970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nodeType="clickEffect">
                                  <p:stCondLst>
                                    <p:cond delay="0"/>
                                  </p:stCondLst>
                                  <p:childTnLst>
                                    <p:set>
                                      <p:cBhvr>
                                        <p:cTn id="30" dur="1" fill="hold">
                                          <p:stCondLst>
                                            <p:cond delay="0"/>
                                          </p:stCondLst>
                                        </p:cTn>
                                        <p:tgtEl>
                                          <p:spTgt spid="29700">
                                            <p:txEl>
                                              <p:pRg st="4" end="4"/>
                                            </p:txEl>
                                          </p:spTgt>
                                        </p:tgtEl>
                                        <p:attrNameLst>
                                          <p:attrName>style.visibility</p:attrName>
                                        </p:attrNameLst>
                                      </p:cBhvr>
                                      <p:to>
                                        <p:strVal val="visible"/>
                                      </p:to>
                                    </p:set>
                                    <p:anim calcmode="lin" valueType="num">
                                      <p:cBhvr additive="base">
                                        <p:cTn id="31" dur="500" fill="hold"/>
                                        <p:tgtEl>
                                          <p:spTgt spid="29700">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29700">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2" fill="hold" nodeType="clickEffect">
                                  <p:stCondLst>
                                    <p:cond delay="0"/>
                                  </p:stCondLst>
                                  <p:childTnLst>
                                    <p:set>
                                      <p:cBhvr>
                                        <p:cTn id="36" dur="1" fill="hold">
                                          <p:stCondLst>
                                            <p:cond delay="0"/>
                                          </p:stCondLst>
                                        </p:cTn>
                                        <p:tgtEl>
                                          <p:spTgt spid="29700">
                                            <p:txEl>
                                              <p:pRg st="5" end="5"/>
                                            </p:txEl>
                                          </p:spTgt>
                                        </p:tgtEl>
                                        <p:attrNameLst>
                                          <p:attrName>style.visibility</p:attrName>
                                        </p:attrNameLst>
                                      </p:cBhvr>
                                      <p:to>
                                        <p:strVal val="visible"/>
                                      </p:to>
                                    </p:set>
                                    <p:anim calcmode="lin" valueType="num">
                                      <p:cBhvr additive="base">
                                        <p:cTn id="37" dur="500" fill="hold"/>
                                        <p:tgtEl>
                                          <p:spTgt spid="29700">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29700">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2" fill="hold" nodeType="clickEffect">
                                  <p:stCondLst>
                                    <p:cond delay="0"/>
                                  </p:stCondLst>
                                  <p:childTnLst>
                                    <p:set>
                                      <p:cBhvr>
                                        <p:cTn id="42" dur="1" fill="hold">
                                          <p:stCondLst>
                                            <p:cond delay="0"/>
                                          </p:stCondLst>
                                        </p:cTn>
                                        <p:tgtEl>
                                          <p:spTgt spid="29700">
                                            <p:txEl>
                                              <p:pRg st="6" end="6"/>
                                            </p:txEl>
                                          </p:spTgt>
                                        </p:tgtEl>
                                        <p:attrNameLst>
                                          <p:attrName>style.visibility</p:attrName>
                                        </p:attrNameLst>
                                      </p:cBhvr>
                                      <p:to>
                                        <p:strVal val="visible"/>
                                      </p:to>
                                    </p:set>
                                    <p:anim calcmode="lin" valueType="num">
                                      <p:cBhvr additive="base">
                                        <p:cTn id="43" dur="500" fill="hold"/>
                                        <p:tgtEl>
                                          <p:spTgt spid="29700">
                                            <p:txEl>
                                              <p:pRg st="6" end="6"/>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29700">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8A07924F-9F9D-4A77-7F6E-027BEAD31F47}"/>
              </a:ext>
            </a:extLst>
          </p:cNvPr>
          <p:cNvSpPr>
            <a:spLocks noGrp="1" noChangeArrowheads="1"/>
          </p:cNvSpPr>
          <p:nvPr>
            <p:ph type="title"/>
          </p:nvPr>
        </p:nvSpPr>
        <p:spPr>
          <a:effectLst>
            <a:outerShdw dist="35921" dir="2700000" algn="ctr" rotWithShape="0">
              <a:schemeClr val="folHlink">
                <a:alpha val="50000"/>
              </a:schemeClr>
            </a:outerShdw>
          </a:effectLst>
        </p:spPr>
        <p:txBody>
          <a:bodyPr/>
          <a:lstStyle/>
          <a:p>
            <a:pPr eaLnBrk="1" hangingPunct="1">
              <a:defRPr/>
            </a:pPr>
            <a:r>
              <a:rPr lang="he-IL" sz="4000" b="1"/>
              <a:t>שאלות המעודדות בניית טיעונים :</a:t>
            </a:r>
            <a:endParaRPr lang="en-US" sz="4000" b="1"/>
          </a:p>
        </p:txBody>
      </p:sp>
      <p:sp>
        <p:nvSpPr>
          <p:cNvPr id="16387" name="AutoShape 5">
            <a:extLst>
              <a:ext uri="{FF2B5EF4-FFF2-40B4-BE49-F238E27FC236}">
                <a16:creationId xmlns:a16="http://schemas.microsoft.com/office/drawing/2014/main" id="{8C32776E-31F0-413D-EA17-4C5B0051EB81}"/>
              </a:ext>
            </a:extLst>
          </p:cNvPr>
          <p:cNvSpPr>
            <a:spLocks noGrp="1" noChangeArrowheads="1"/>
          </p:cNvSpPr>
          <p:nvPr>
            <p:ph type="body" idx="1"/>
          </p:nvPr>
        </p:nvSpPr>
        <p:spPr>
          <a:xfrm>
            <a:off x="395288" y="1773238"/>
            <a:ext cx="8291512" cy="3709987"/>
          </a:xfrm>
        </p:spPr>
        <p:txBody>
          <a:bodyPr/>
          <a:lstStyle/>
          <a:p>
            <a:pPr marL="363538" indent="-363538" eaLnBrk="1" hangingPunct="1">
              <a:spcAft>
                <a:spcPct val="20000"/>
              </a:spcAft>
              <a:buClr>
                <a:srgbClr val="336599"/>
              </a:buClr>
              <a:buFont typeface="Wingdings" panose="05000000000000000000" pitchFamily="2" charset="2"/>
              <a:buChar char="¥"/>
            </a:pPr>
            <a:r>
              <a:rPr lang="he-IL" altLang="en-US" sz="2800" b="1"/>
              <a:t>למה אתה חושב כך?</a:t>
            </a:r>
          </a:p>
          <a:p>
            <a:pPr marL="363538" indent="-363538" eaLnBrk="1" hangingPunct="1">
              <a:spcAft>
                <a:spcPct val="20000"/>
              </a:spcAft>
              <a:buClr>
                <a:srgbClr val="336599"/>
              </a:buClr>
              <a:buFont typeface="Wingdings" panose="05000000000000000000" pitchFamily="2" charset="2"/>
              <a:buChar char="¥"/>
            </a:pPr>
            <a:r>
              <a:rPr lang="he-IL" altLang="en-US" sz="2800" b="1"/>
              <a:t> על מה אתה מתבסס? מהן העדויות עליהן אתה</a:t>
            </a:r>
            <a:br>
              <a:rPr lang="en-US" altLang="en-US" sz="2800" b="1"/>
            </a:br>
            <a:r>
              <a:rPr lang="he-IL" altLang="en-US" sz="2800" b="1"/>
              <a:t> מתבסס?</a:t>
            </a:r>
          </a:p>
          <a:p>
            <a:pPr marL="363538" indent="-363538" eaLnBrk="1" hangingPunct="1">
              <a:spcAft>
                <a:spcPct val="20000"/>
              </a:spcAft>
              <a:buClr>
                <a:srgbClr val="336599"/>
              </a:buClr>
              <a:buFont typeface="Wingdings" panose="05000000000000000000" pitchFamily="2" charset="2"/>
              <a:buChar char="¥"/>
            </a:pPr>
            <a:r>
              <a:rPr lang="he-IL" altLang="en-US" sz="2800" b="1"/>
              <a:t> מה הנימוק לטענה שלך?</a:t>
            </a:r>
          </a:p>
          <a:p>
            <a:pPr marL="363538" indent="-363538" eaLnBrk="1" hangingPunct="1">
              <a:spcAft>
                <a:spcPct val="20000"/>
              </a:spcAft>
              <a:buClr>
                <a:srgbClr val="336599"/>
              </a:buClr>
              <a:buFont typeface="Wingdings" panose="05000000000000000000" pitchFamily="2" charset="2"/>
              <a:buChar char="¥"/>
            </a:pPr>
            <a:r>
              <a:rPr lang="he-IL" altLang="en-US" sz="2800" b="1"/>
              <a:t> האם אתה יכול להציע הסבר אחר לתופעה? </a:t>
            </a:r>
            <a:endParaRPr lang="en-US" altLang="en-US" sz="2800" b="1"/>
          </a:p>
          <a:p>
            <a:pPr marL="363538" indent="-363538" eaLnBrk="1" hangingPunct="1">
              <a:spcAft>
                <a:spcPct val="20000"/>
              </a:spcAft>
              <a:buClr>
                <a:srgbClr val="336599"/>
              </a:buClr>
              <a:buFont typeface="Wingdings" panose="05000000000000000000" pitchFamily="2" charset="2"/>
              <a:buChar char="¥"/>
            </a:pPr>
            <a:endParaRPr lang="en-US" altLang="en-US" sz="2800" b="1"/>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15" name="Text Box 11">
            <a:extLst>
              <a:ext uri="{FF2B5EF4-FFF2-40B4-BE49-F238E27FC236}">
                <a16:creationId xmlns:a16="http://schemas.microsoft.com/office/drawing/2014/main" id="{FD7EC002-E764-4D5F-4C57-DAE64B78F323}"/>
              </a:ext>
            </a:extLst>
          </p:cNvPr>
          <p:cNvSpPr txBox="1">
            <a:spLocks noGrp="1" noChangeArrowheads="1"/>
          </p:cNvSpPr>
          <p:nvPr>
            <p:ph type="title" idx="4294967295"/>
          </p:nvPr>
        </p:nvSpPr>
        <p:spPr bwMode="auto">
          <a:xfrm>
            <a:off x="0" y="0"/>
            <a:ext cx="8893175" cy="1081088"/>
          </a:xfrm>
          <a:prstGeom prst="rect">
            <a:avLst/>
          </a:prstGeom>
          <a:noFill/>
          <a:ln w="9525" algn="ctr">
            <a:noFill/>
            <a:prstDash/>
            <a:miter lim="800000"/>
            <a:headEnd/>
            <a:tailEnd/>
          </a:ln>
          <a:effectLst>
            <a:outerShdw dist="35921" dir="2700000" algn="ctr" rotWithShape="0">
              <a:schemeClr val="folHlink">
                <a:alpha val="50000"/>
              </a:scheme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sz="36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בניית תשובות במבנה של טיעון,</a:t>
            </a:r>
            <a:r>
              <a:rPr kumimoji="0" lang="en-US" sz="36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 </a:t>
            </a:r>
            <a:r>
              <a:rPr kumimoji="0" lang="he-IL" sz="36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תוך מודעות למרכיבים</a:t>
            </a:r>
            <a:endParaRPr kumimoji="0" lang="en-US" sz="36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C27102CB-7FF3-8B96-A9B7-8E86D7405BCA}"/>
              </a:ext>
            </a:extLst>
          </p:cNvPr>
          <p:cNvSpPr txBox="1"/>
          <p:nvPr/>
        </p:nvSpPr>
        <p:spPr>
          <a:xfrm>
            <a:off x="798555" y="1700808"/>
            <a:ext cx="7596031" cy="3046988"/>
          </a:xfrm>
          <a:prstGeom prst="rect">
            <a:avLst/>
          </a:prstGeom>
          <a:noFill/>
        </p:spPr>
        <p:txBody>
          <a:bodyPr wrap="square">
            <a:spAutoFit/>
          </a:bodyPr>
          <a:lstStyle/>
          <a:p>
            <a:pPr algn="r" rtl="1">
              <a:buNone/>
            </a:pPr>
            <a:r>
              <a:rPr lang="he-IL" sz="3200" b="1" dirty="0">
                <a:solidFill>
                  <a:schemeClr val="accent2"/>
                </a:solidFill>
              </a:rPr>
              <a:t>כיצד נבנית התשובה בעקבות טבלת ההשוואה?</a:t>
            </a:r>
            <a:endParaRPr lang="he-IL" sz="3200" dirty="0">
              <a:solidFill>
                <a:schemeClr val="accent2"/>
              </a:solidFill>
            </a:endParaRPr>
          </a:p>
          <a:p>
            <a:pPr marL="457200" indent="-457200" algn="r" rtl="1">
              <a:buFont typeface="Arial" panose="020B0604020202020204" pitchFamily="34" charset="0"/>
              <a:buChar char="•"/>
            </a:pPr>
            <a:r>
              <a:rPr lang="he-IL" sz="3200" dirty="0">
                <a:solidFill>
                  <a:schemeClr val="accent2"/>
                </a:solidFill>
              </a:rPr>
              <a:t>קביעה/טענה/מסקנה</a:t>
            </a:r>
          </a:p>
          <a:p>
            <a:pPr marL="457200" indent="-457200" algn="r" rtl="1">
              <a:buFont typeface="Arial" panose="020B0604020202020204" pitchFamily="34" charset="0"/>
              <a:buChar char="•"/>
            </a:pPr>
            <a:r>
              <a:rPr lang="he-IL" sz="3200" dirty="0">
                <a:solidFill>
                  <a:schemeClr val="accent2"/>
                </a:solidFill>
              </a:rPr>
              <a:t>עדויות – הפרטים בטבלת ההשוואה</a:t>
            </a:r>
          </a:p>
          <a:p>
            <a:pPr marL="457200" indent="-457200" algn="r" rtl="1">
              <a:buFont typeface="Arial" panose="020B0604020202020204" pitchFamily="34" charset="0"/>
              <a:buChar char="•"/>
            </a:pPr>
            <a:r>
              <a:rPr lang="he-IL" sz="3200" dirty="0">
                <a:solidFill>
                  <a:schemeClr val="accent2"/>
                </a:solidFill>
              </a:rPr>
              <a:t>הסבר מדעי המקשר בין העדויות לבין הטענה/קביעה/מסקנה</a:t>
            </a:r>
          </a:p>
        </p:txBody>
      </p:sp>
      <p:sp>
        <p:nvSpPr>
          <p:cNvPr id="11" name="Left Brace 10" descr="סוגריים מסולסלים">
            <a:extLst>
              <a:ext uri="{FF2B5EF4-FFF2-40B4-BE49-F238E27FC236}">
                <a16:creationId xmlns:a16="http://schemas.microsoft.com/office/drawing/2014/main" id="{7EB62D49-B4EC-1530-7735-145D77B980B2}"/>
              </a:ext>
            </a:extLst>
          </p:cNvPr>
          <p:cNvSpPr/>
          <p:nvPr/>
        </p:nvSpPr>
        <p:spPr bwMode="auto">
          <a:xfrm>
            <a:off x="1547664" y="2852936"/>
            <a:ext cx="648072" cy="1894860"/>
          </a:xfrm>
          <a:prstGeom prst="leftBrace">
            <a:avLst>
              <a:gd name="adj1" fmla="val 70177"/>
              <a:gd name="adj2" fmla="val 50000"/>
            </a:avLst>
          </a:prstGeom>
          <a:noFill/>
          <a:ln w="3810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15" name="TextBox 14">
            <a:extLst>
              <a:ext uri="{FF2B5EF4-FFF2-40B4-BE49-F238E27FC236}">
                <a16:creationId xmlns:a16="http://schemas.microsoft.com/office/drawing/2014/main" id="{D6924AF7-951A-0BFE-8EAE-8C08A3768A32}"/>
              </a:ext>
            </a:extLst>
          </p:cNvPr>
          <p:cNvSpPr txBox="1"/>
          <p:nvPr/>
        </p:nvSpPr>
        <p:spPr>
          <a:xfrm>
            <a:off x="431540" y="3429000"/>
            <a:ext cx="1080120" cy="646331"/>
          </a:xfrm>
          <a:prstGeom prst="rect">
            <a:avLst/>
          </a:prstGeom>
          <a:noFill/>
        </p:spPr>
        <p:txBody>
          <a:bodyPr wrap="square" rtlCol="0">
            <a:spAutoFit/>
          </a:bodyPr>
          <a:lstStyle/>
          <a:p>
            <a:r>
              <a:rPr lang="he-IL" sz="3600" dirty="0">
                <a:solidFill>
                  <a:schemeClr val="accent2"/>
                </a:solidFill>
              </a:rPr>
              <a:t>טיעון</a:t>
            </a:r>
            <a:endParaRPr lang="en-US" sz="3600" dirty="0">
              <a:solidFill>
                <a:schemeClr val="accent2"/>
              </a:solidFill>
            </a:endParaRP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6330F1CA-8F41-5397-B85E-55E850390838}"/>
              </a:ext>
            </a:extLst>
          </p:cNvPr>
          <p:cNvSpPr txBox="1">
            <a:spLocks noGrp="1" noChangeArrowheads="1"/>
          </p:cNvSpPr>
          <p:nvPr>
            <p:ph type="title" idx="4294967295"/>
          </p:nvPr>
        </p:nvSpPr>
        <p:spPr>
          <a:xfrm>
            <a:off x="2357438" y="0"/>
            <a:ext cx="4567237" cy="8429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he-IL" sz="3600" b="1" i="0" u="none" strike="noStrike" kern="0" cap="none" spc="0" normalizeH="0" baseline="0" noProof="0" dirty="0">
                <a:ln>
                  <a:noFill/>
                </a:ln>
                <a:solidFill>
                  <a:schemeClr val="tx1"/>
                </a:solidFill>
                <a:effectLst/>
                <a:uLnTx/>
                <a:uFillTx/>
                <a:latin typeface="+mj-lt"/>
                <a:ea typeface="+mj-ea"/>
                <a:cs typeface="+mj-cs"/>
              </a:rPr>
              <a:t>ההשוואה לצורך קביעה</a:t>
            </a:r>
            <a:endParaRPr kumimoji="0" lang="en-US" sz="3600" b="1" i="0" u="none" strike="noStrike" kern="0" cap="none" spc="0" normalizeH="0" baseline="0" noProof="0" dirty="0">
              <a:ln>
                <a:noFill/>
              </a:ln>
              <a:solidFill>
                <a:schemeClr val="tx1"/>
              </a:solidFill>
              <a:effectLst/>
              <a:uLnTx/>
              <a:uFillTx/>
              <a:latin typeface="+mj-lt"/>
              <a:ea typeface="+mj-ea"/>
              <a:cs typeface="+mj-cs"/>
            </a:endParaRPr>
          </a:p>
        </p:txBody>
      </p:sp>
      <p:sp>
        <p:nvSpPr>
          <p:cNvPr id="7" name="TextBox 6">
            <a:extLst>
              <a:ext uri="{FF2B5EF4-FFF2-40B4-BE49-F238E27FC236}">
                <a16:creationId xmlns:a16="http://schemas.microsoft.com/office/drawing/2014/main" id="{66B0DF0F-26B9-75F5-FBCC-4526AFDD3788}"/>
              </a:ext>
            </a:extLst>
          </p:cNvPr>
          <p:cNvSpPr txBox="1"/>
          <p:nvPr/>
        </p:nvSpPr>
        <p:spPr>
          <a:xfrm>
            <a:off x="1928813" y="785813"/>
            <a:ext cx="5286375" cy="400050"/>
          </a:xfrm>
          <a:prstGeom prst="rect">
            <a:avLst/>
          </a:prstGeom>
          <a:noFill/>
        </p:spPr>
        <p:txBody>
          <a:bodyPr rtlCol="1">
            <a:spAutoFit/>
          </a:bodyPr>
          <a:lstStyle/>
          <a:p>
            <a:pPr>
              <a:defRPr/>
            </a:pPr>
            <a:r>
              <a:rPr lang="he-IL" sz="2000" b="1" dirty="0">
                <a:solidFill>
                  <a:schemeClr val="bg2">
                    <a:lumMod val="60000"/>
                    <a:lumOff val="40000"/>
                  </a:schemeClr>
                </a:solidFill>
              </a:rPr>
              <a:t>איזו אריזת פופקורן הייתם קונים לצורך אירוח? </a:t>
            </a:r>
          </a:p>
        </p:txBody>
      </p:sp>
      <p:sp>
        <p:nvSpPr>
          <p:cNvPr id="29698" name="AutoShape 2">
            <a:extLst>
              <a:ext uri="{FF2B5EF4-FFF2-40B4-BE49-F238E27FC236}">
                <a16:creationId xmlns:a16="http://schemas.microsoft.com/office/drawing/2014/main" id="{02AA8982-E991-A3EF-74C6-FCE476E66E7C}"/>
              </a:ext>
            </a:extLst>
          </p:cNvPr>
          <p:cNvSpPr>
            <a:spLocks noChangeArrowheads="1"/>
          </p:cNvSpPr>
          <p:nvPr/>
        </p:nvSpPr>
        <p:spPr bwMode="auto">
          <a:xfrm>
            <a:off x="4714875" y="1428750"/>
            <a:ext cx="3500438" cy="5214938"/>
          </a:xfrm>
          <a:prstGeom prst="foldedCorner">
            <a:avLst>
              <a:gd name="adj" fmla="val 12500"/>
            </a:avLst>
          </a:prstGeom>
          <a:solidFill>
            <a:schemeClr val="accent1">
              <a:lumMod val="20000"/>
              <a:lumOff val="80000"/>
            </a:schemeClr>
          </a:solidFill>
          <a:ln w="9525">
            <a:solidFill>
              <a:srgbClr val="000000"/>
            </a:solidFill>
            <a:round/>
            <a:headEnd/>
            <a:tailEnd/>
          </a:ln>
        </p:spPr>
        <p:txBody>
          <a:bodyPr/>
          <a:lstStyle/>
          <a:p>
            <a:pPr algn="ctr" rtl="1">
              <a:defRPr/>
            </a:pPr>
            <a:r>
              <a:rPr lang="he-IL" sz="1600" b="1" dirty="0">
                <a:solidFill>
                  <a:schemeClr val="bg1">
                    <a:lumMod val="75000"/>
                  </a:schemeClr>
                </a:solidFill>
              </a:rPr>
              <a:t>פופקורן להכנה במיקרוגל </a:t>
            </a:r>
          </a:p>
          <a:p>
            <a:pPr algn="ctr" rtl="1">
              <a:defRPr/>
            </a:pPr>
            <a:r>
              <a:rPr lang="he-IL" sz="1400" b="1" dirty="0">
                <a:solidFill>
                  <a:schemeClr val="bg1">
                    <a:lumMod val="75000"/>
                  </a:schemeClr>
                </a:solidFill>
              </a:rPr>
              <a:t>בטעם חמאה</a:t>
            </a:r>
            <a:r>
              <a:rPr lang="he-IL" sz="1400" dirty="0">
                <a:solidFill>
                  <a:schemeClr val="bg1">
                    <a:lumMod val="75000"/>
                  </a:schemeClr>
                </a:solidFill>
              </a:rPr>
              <a:t> </a:t>
            </a:r>
          </a:p>
          <a:p>
            <a:pPr algn="ctr" rtl="1">
              <a:defRPr/>
            </a:pPr>
            <a:r>
              <a:rPr lang="he-IL" sz="1600" dirty="0">
                <a:solidFill>
                  <a:schemeClr val="accent2">
                    <a:lumMod val="75000"/>
                  </a:schemeClr>
                </a:solidFill>
              </a:rPr>
              <a:t>מוכן תוך דקות</a:t>
            </a:r>
            <a:endParaRPr lang="en-US" sz="1600" u="sng" dirty="0">
              <a:solidFill>
                <a:schemeClr val="accent2">
                  <a:lumMod val="75000"/>
                </a:schemeClr>
              </a:solidFill>
            </a:endParaRPr>
          </a:p>
          <a:p>
            <a:pPr algn="r" rtl="1">
              <a:defRPr/>
            </a:pPr>
            <a:r>
              <a:rPr lang="he-IL" sz="1600" b="1" dirty="0">
                <a:solidFill>
                  <a:schemeClr val="accent2">
                    <a:lumMod val="75000"/>
                  </a:schemeClr>
                </a:solidFill>
              </a:rPr>
              <a:t>רכיבים</a:t>
            </a:r>
            <a:r>
              <a:rPr lang="he-IL" sz="1600" dirty="0">
                <a:solidFill>
                  <a:schemeClr val="accent2">
                    <a:lumMod val="75000"/>
                  </a:schemeClr>
                </a:solidFill>
              </a:rPr>
              <a:t>:  גרגירי תירס 71%, שומן צמחי מוקשה, מלח, חמאה, חומרי טעם, צבעי מאכל: </a:t>
            </a:r>
            <a:r>
              <a:rPr lang="en-US" sz="1600" dirty="0">
                <a:solidFill>
                  <a:schemeClr val="accent2">
                    <a:lumMod val="75000"/>
                  </a:schemeClr>
                </a:solidFill>
              </a:rPr>
              <a:t>E-100</a:t>
            </a:r>
            <a:r>
              <a:rPr lang="he-IL" sz="1600" dirty="0">
                <a:solidFill>
                  <a:schemeClr val="accent2">
                    <a:lumMod val="75000"/>
                  </a:schemeClr>
                </a:solidFill>
              </a:rPr>
              <a:t>, </a:t>
            </a:r>
            <a:r>
              <a:rPr lang="en-US" sz="1600" dirty="0">
                <a:solidFill>
                  <a:schemeClr val="accent2">
                    <a:lumMod val="75000"/>
                  </a:schemeClr>
                </a:solidFill>
              </a:rPr>
              <a:t>E-160 (b) </a:t>
            </a:r>
            <a:r>
              <a:rPr lang="he-IL" sz="1600" dirty="0">
                <a:solidFill>
                  <a:schemeClr val="accent2">
                    <a:lumMod val="75000"/>
                  </a:schemeClr>
                </a:solidFill>
              </a:rPr>
              <a:t>, </a:t>
            </a:r>
            <a:r>
              <a:rPr lang="en-US" sz="1600" dirty="0">
                <a:solidFill>
                  <a:schemeClr val="accent2">
                    <a:lumMod val="75000"/>
                  </a:schemeClr>
                </a:solidFill>
              </a:rPr>
              <a:t>E-160c</a:t>
            </a:r>
            <a:r>
              <a:rPr lang="he-IL" sz="1600" dirty="0">
                <a:solidFill>
                  <a:schemeClr val="accent2">
                    <a:lumMod val="75000"/>
                  </a:schemeClr>
                </a:solidFill>
              </a:rPr>
              <a:t>. </a:t>
            </a:r>
            <a:endParaRPr lang="en-US" sz="1600" u="sng" dirty="0">
              <a:solidFill>
                <a:schemeClr val="accent2">
                  <a:lumMod val="75000"/>
                </a:schemeClr>
              </a:solidFill>
            </a:endParaRPr>
          </a:p>
          <a:p>
            <a:pPr algn="r" rtl="1">
              <a:defRPr/>
            </a:pPr>
            <a:r>
              <a:rPr lang="he-IL" sz="1600" dirty="0">
                <a:solidFill>
                  <a:schemeClr val="accent2">
                    <a:lumMod val="75000"/>
                  </a:schemeClr>
                </a:solidFill>
              </a:rPr>
              <a:t> </a:t>
            </a:r>
            <a:endParaRPr lang="en-US" sz="1600" u="sng" dirty="0">
              <a:solidFill>
                <a:schemeClr val="accent2">
                  <a:lumMod val="75000"/>
                </a:schemeClr>
              </a:solidFill>
            </a:endParaRPr>
          </a:p>
          <a:p>
            <a:pPr algn="r" rtl="1">
              <a:defRPr/>
            </a:pPr>
            <a:r>
              <a:rPr lang="he-IL" sz="1600" b="1" dirty="0">
                <a:solidFill>
                  <a:schemeClr val="accent2">
                    <a:lumMod val="75000"/>
                  </a:schemeClr>
                </a:solidFill>
              </a:rPr>
              <a:t>ערכים תזונתיים ל-100 גרם:                        </a:t>
            </a:r>
            <a:r>
              <a:rPr lang="he-IL" sz="1600" dirty="0">
                <a:solidFill>
                  <a:schemeClr val="accent2">
                    <a:lumMod val="75000"/>
                  </a:schemeClr>
                </a:solidFill>
              </a:rPr>
              <a:t>          </a:t>
            </a:r>
            <a:endParaRPr lang="en-US" sz="1600" u="sng" dirty="0">
              <a:solidFill>
                <a:schemeClr val="accent2">
                  <a:lumMod val="75000"/>
                </a:schemeClr>
              </a:solidFill>
            </a:endParaRPr>
          </a:p>
          <a:p>
            <a:pPr algn="r" rtl="1">
              <a:defRPr/>
            </a:pPr>
            <a:r>
              <a:rPr lang="he-IL" sz="1600" b="1" dirty="0">
                <a:solidFill>
                  <a:schemeClr val="accent2">
                    <a:lumMod val="75000"/>
                  </a:schemeClr>
                </a:solidFill>
              </a:rPr>
              <a:t> </a:t>
            </a:r>
            <a:r>
              <a:rPr lang="he-IL" sz="1600" dirty="0">
                <a:solidFill>
                  <a:schemeClr val="accent2">
                    <a:lumMod val="75000"/>
                  </a:schemeClr>
                </a:solidFill>
              </a:rPr>
              <a:t>אנרגיה:  512 קק"ל</a:t>
            </a:r>
            <a:r>
              <a:rPr lang="he-IL" sz="1600" b="1" dirty="0">
                <a:solidFill>
                  <a:schemeClr val="accent2">
                    <a:lumMod val="75000"/>
                  </a:schemeClr>
                </a:solidFill>
              </a:rPr>
              <a:t>                                               </a:t>
            </a:r>
            <a:endParaRPr lang="en-US" sz="1600" u="sng" dirty="0">
              <a:solidFill>
                <a:schemeClr val="accent2">
                  <a:lumMod val="75000"/>
                </a:schemeClr>
              </a:solidFill>
            </a:endParaRPr>
          </a:p>
          <a:p>
            <a:pPr algn="r" rtl="1">
              <a:defRPr/>
            </a:pPr>
            <a:r>
              <a:rPr lang="he-IL" sz="1600" dirty="0">
                <a:solidFill>
                  <a:schemeClr val="accent2">
                    <a:lumMod val="75000"/>
                  </a:schemeClr>
                </a:solidFill>
              </a:rPr>
              <a:t> חלבון:   8  גר'                                                      </a:t>
            </a:r>
            <a:endParaRPr lang="en-US" sz="1600" u="sng" dirty="0">
              <a:solidFill>
                <a:schemeClr val="accent2">
                  <a:lumMod val="75000"/>
                </a:schemeClr>
              </a:solidFill>
            </a:endParaRPr>
          </a:p>
          <a:p>
            <a:pPr algn="r" rtl="1">
              <a:defRPr/>
            </a:pPr>
            <a:r>
              <a:rPr lang="he-IL" sz="1600" dirty="0">
                <a:solidFill>
                  <a:schemeClr val="accent2">
                    <a:lumMod val="75000"/>
                  </a:schemeClr>
                </a:solidFill>
              </a:rPr>
              <a:t> פחמימות: 61 גר'                                                  </a:t>
            </a:r>
            <a:endParaRPr lang="en-US" sz="1600" u="sng" dirty="0">
              <a:solidFill>
                <a:schemeClr val="accent2">
                  <a:lumMod val="75000"/>
                </a:schemeClr>
              </a:solidFill>
            </a:endParaRPr>
          </a:p>
          <a:p>
            <a:pPr algn="r" rtl="1">
              <a:defRPr/>
            </a:pPr>
            <a:r>
              <a:rPr lang="he-IL" sz="1600" dirty="0">
                <a:solidFill>
                  <a:schemeClr val="accent2">
                    <a:lumMod val="75000"/>
                  </a:schemeClr>
                </a:solidFill>
              </a:rPr>
              <a:t> שומן:   26 גר'                                                       </a:t>
            </a:r>
            <a:endParaRPr lang="en-US" sz="1600" u="sng" dirty="0">
              <a:solidFill>
                <a:schemeClr val="accent2">
                  <a:lumMod val="75000"/>
                </a:schemeClr>
              </a:solidFill>
            </a:endParaRPr>
          </a:p>
          <a:p>
            <a:pPr algn="r" rtl="1">
              <a:defRPr/>
            </a:pPr>
            <a:r>
              <a:rPr lang="he-IL" sz="1600" dirty="0">
                <a:solidFill>
                  <a:schemeClr val="accent2">
                    <a:lumMod val="75000"/>
                  </a:schemeClr>
                </a:solidFill>
              </a:rPr>
              <a:t> - שומן רווי: 5 גר'                                                 </a:t>
            </a:r>
            <a:endParaRPr lang="en-US" sz="1600" u="sng" dirty="0">
              <a:solidFill>
                <a:schemeClr val="accent2">
                  <a:lumMod val="75000"/>
                </a:schemeClr>
              </a:solidFill>
            </a:endParaRPr>
          </a:p>
          <a:p>
            <a:pPr algn="r" rtl="1">
              <a:defRPr/>
            </a:pPr>
            <a:r>
              <a:rPr lang="he-IL" sz="1600" dirty="0">
                <a:solidFill>
                  <a:schemeClr val="accent2">
                    <a:lumMod val="75000"/>
                  </a:schemeClr>
                </a:solidFill>
              </a:rPr>
              <a:t> סיבים תזונתיים: 18 גר'                                          </a:t>
            </a:r>
            <a:endParaRPr lang="en-US" sz="1600" u="sng" dirty="0">
              <a:solidFill>
                <a:schemeClr val="accent2">
                  <a:lumMod val="75000"/>
                </a:schemeClr>
              </a:solidFill>
            </a:endParaRPr>
          </a:p>
          <a:p>
            <a:pPr algn="r" rtl="1">
              <a:defRPr/>
            </a:pPr>
            <a:r>
              <a:rPr lang="he-IL" sz="1600" dirty="0">
                <a:solidFill>
                  <a:schemeClr val="accent2">
                    <a:lumMod val="75000"/>
                  </a:schemeClr>
                </a:solidFill>
              </a:rPr>
              <a:t> נתרן:    500 מ"ג                                                  </a:t>
            </a:r>
            <a:endParaRPr lang="en-US" sz="1600" u="sng" dirty="0">
              <a:solidFill>
                <a:schemeClr val="accent2">
                  <a:lumMod val="75000"/>
                </a:schemeClr>
              </a:solidFill>
            </a:endParaRPr>
          </a:p>
          <a:p>
            <a:pPr algn="r" rtl="1">
              <a:defRPr/>
            </a:pPr>
            <a:r>
              <a:rPr lang="he-IL" sz="1600" dirty="0">
                <a:solidFill>
                  <a:schemeClr val="accent2">
                    <a:lumMod val="75000"/>
                  </a:schemeClr>
                </a:solidFill>
              </a:rPr>
              <a:t>                                                                                        </a:t>
            </a:r>
            <a:endParaRPr lang="en-US" sz="1600" u="sng" dirty="0">
              <a:solidFill>
                <a:schemeClr val="accent2">
                  <a:lumMod val="75000"/>
                </a:schemeClr>
              </a:solidFill>
            </a:endParaRPr>
          </a:p>
          <a:p>
            <a:pPr algn="r" rtl="1">
              <a:defRPr/>
            </a:pPr>
            <a:r>
              <a:rPr lang="he-IL" sz="1600" dirty="0">
                <a:solidFill>
                  <a:schemeClr val="accent2">
                    <a:lumMod val="75000"/>
                  </a:schemeClr>
                </a:solidFill>
              </a:rPr>
              <a:t> </a:t>
            </a:r>
            <a:r>
              <a:rPr lang="he-IL" sz="1600" b="1" dirty="0">
                <a:solidFill>
                  <a:schemeClr val="accent2">
                    <a:lumMod val="75000"/>
                  </a:schemeClr>
                </a:solidFill>
              </a:rPr>
              <a:t>משקל:</a:t>
            </a:r>
            <a:r>
              <a:rPr lang="he-IL" sz="1600" dirty="0">
                <a:solidFill>
                  <a:schemeClr val="accent2">
                    <a:lumMod val="75000"/>
                  </a:schemeClr>
                </a:solidFill>
              </a:rPr>
              <a:t> 600 גר' (6 שקיות של 100 גרם)</a:t>
            </a:r>
            <a:endParaRPr lang="en-US" sz="1600" u="sng" dirty="0">
              <a:solidFill>
                <a:schemeClr val="accent2">
                  <a:lumMod val="75000"/>
                </a:schemeClr>
              </a:solidFill>
            </a:endParaRPr>
          </a:p>
          <a:p>
            <a:pPr algn="r" rtl="1">
              <a:defRPr/>
            </a:pPr>
            <a:r>
              <a:rPr lang="he-IL" sz="1600" dirty="0">
                <a:solidFill>
                  <a:schemeClr val="accent2">
                    <a:lumMod val="75000"/>
                  </a:schemeClr>
                </a:solidFill>
              </a:rPr>
              <a:t>     </a:t>
            </a:r>
            <a:endParaRPr lang="en-US" sz="1600" u="sng" dirty="0">
              <a:solidFill>
                <a:schemeClr val="accent2">
                  <a:lumMod val="75000"/>
                </a:schemeClr>
              </a:solidFill>
            </a:endParaRPr>
          </a:p>
          <a:p>
            <a:pPr algn="r" rtl="1">
              <a:defRPr/>
            </a:pPr>
            <a:r>
              <a:rPr lang="he-IL" sz="1600" b="1" dirty="0">
                <a:solidFill>
                  <a:schemeClr val="accent2">
                    <a:lumMod val="75000"/>
                  </a:schemeClr>
                </a:solidFill>
              </a:rPr>
              <a:t>                    כשר חלבי                                                             </a:t>
            </a:r>
            <a:endParaRPr lang="en-US" sz="1600" u="sng" dirty="0">
              <a:solidFill>
                <a:schemeClr val="accent2">
                  <a:lumMod val="75000"/>
                </a:schemeClr>
              </a:solidFill>
            </a:endParaRPr>
          </a:p>
          <a:p>
            <a:pPr algn="r" rtl="1">
              <a:defRPr/>
            </a:pPr>
            <a:r>
              <a:rPr lang="he-IL" sz="1600" dirty="0">
                <a:solidFill>
                  <a:schemeClr val="accent2">
                    <a:lumMod val="75000"/>
                  </a:schemeClr>
                </a:solidFill>
              </a:rPr>
              <a:t>        </a:t>
            </a:r>
            <a:endParaRPr lang="en-US" sz="1600" u="sng" dirty="0">
              <a:solidFill>
                <a:schemeClr val="accent2">
                  <a:lumMod val="75000"/>
                </a:schemeClr>
              </a:solidFill>
            </a:endParaRPr>
          </a:p>
          <a:p>
            <a:pPr algn="r" rtl="1">
              <a:defRPr/>
            </a:pPr>
            <a:r>
              <a:rPr lang="he-IL" sz="1600" dirty="0">
                <a:solidFill>
                  <a:schemeClr val="accent2">
                    <a:lumMod val="75000"/>
                  </a:schemeClr>
                </a:solidFill>
              </a:rPr>
              <a:t>                </a:t>
            </a:r>
            <a:r>
              <a:rPr lang="he-IL" sz="1600" b="1" dirty="0">
                <a:solidFill>
                  <a:schemeClr val="accent2">
                    <a:lumMod val="75000"/>
                  </a:schemeClr>
                </a:solidFill>
              </a:rPr>
              <a:t>מחיר: </a:t>
            </a:r>
            <a:r>
              <a:rPr lang="he-IL" sz="1600" dirty="0">
                <a:solidFill>
                  <a:schemeClr val="accent2">
                    <a:lumMod val="75000"/>
                  </a:schemeClr>
                </a:solidFill>
              </a:rPr>
              <a:t>18.99 ש"ח  </a:t>
            </a:r>
            <a:r>
              <a:rPr lang="he-IL" dirty="0">
                <a:solidFill>
                  <a:schemeClr val="accent2">
                    <a:lumMod val="75000"/>
                  </a:schemeClr>
                </a:solidFill>
              </a:rPr>
              <a:t>                                     </a:t>
            </a:r>
          </a:p>
        </p:txBody>
      </p:sp>
      <p:sp>
        <p:nvSpPr>
          <p:cNvPr id="29697" name="AutoShape 1">
            <a:extLst>
              <a:ext uri="{FF2B5EF4-FFF2-40B4-BE49-F238E27FC236}">
                <a16:creationId xmlns:a16="http://schemas.microsoft.com/office/drawing/2014/main" id="{4A3FA5DF-A3D9-FD10-F687-FB3337D61F59}"/>
              </a:ext>
            </a:extLst>
          </p:cNvPr>
          <p:cNvSpPr>
            <a:spLocks noChangeArrowheads="1"/>
          </p:cNvSpPr>
          <p:nvPr/>
        </p:nvSpPr>
        <p:spPr bwMode="auto">
          <a:xfrm>
            <a:off x="428625" y="1428750"/>
            <a:ext cx="3571875" cy="5286375"/>
          </a:xfrm>
          <a:prstGeom prst="foldedCorner">
            <a:avLst>
              <a:gd name="adj" fmla="val 12500"/>
            </a:avLst>
          </a:prstGeom>
          <a:solidFill>
            <a:schemeClr val="accent1">
              <a:lumMod val="20000"/>
              <a:lumOff val="80000"/>
            </a:schemeClr>
          </a:solidFill>
          <a:ln w="9525">
            <a:solidFill>
              <a:srgbClr val="000000"/>
            </a:solidFill>
            <a:round/>
            <a:headEnd/>
            <a:tailEnd/>
          </a:ln>
        </p:spPr>
        <p:txBody>
          <a:bodyPr/>
          <a:lstStyle/>
          <a:p>
            <a:pPr algn="ctr" rtl="1">
              <a:defRPr/>
            </a:pPr>
            <a:r>
              <a:rPr lang="he-IL" sz="1600" b="1" dirty="0">
                <a:solidFill>
                  <a:schemeClr val="bg1">
                    <a:lumMod val="75000"/>
                  </a:schemeClr>
                </a:solidFill>
              </a:rPr>
              <a:t>פופקורן להכנה על כיריים</a:t>
            </a:r>
            <a:endParaRPr lang="he-IL" sz="1600" b="1" dirty="0">
              <a:solidFill>
                <a:schemeClr val="accent2">
                  <a:lumMod val="75000"/>
                </a:schemeClr>
              </a:solidFill>
            </a:endParaRPr>
          </a:p>
          <a:p>
            <a:pPr algn="r" rtl="1">
              <a:defRPr/>
            </a:pPr>
            <a:endParaRPr lang="he-IL" sz="1600" b="1" dirty="0">
              <a:solidFill>
                <a:schemeClr val="accent2">
                  <a:lumMod val="75000"/>
                </a:schemeClr>
              </a:solidFill>
            </a:endParaRPr>
          </a:p>
          <a:p>
            <a:pPr algn="r" rtl="1">
              <a:defRPr/>
            </a:pPr>
            <a:endParaRPr lang="he-IL" sz="1600" b="1" dirty="0">
              <a:solidFill>
                <a:schemeClr val="accent2">
                  <a:lumMod val="75000"/>
                </a:schemeClr>
              </a:solidFill>
            </a:endParaRPr>
          </a:p>
          <a:p>
            <a:pPr algn="r" rtl="1">
              <a:defRPr/>
            </a:pPr>
            <a:r>
              <a:rPr lang="he-IL" sz="1600" b="1" dirty="0">
                <a:solidFill>
                  <a:schemeClr val="accent2">
                    <a:lumMod val="75000"/>
                  </a:schemeClr>
                </a:solidFill>
              </a:rPr>
              <a:t>רכיבים</a:t>
            </a:r>
            <a:r>
              <a:rPr lang="he-IL" sz="1600" dirty="0">
                <a:solidFill>
                  <a:schemeClr val="accent2">
                    <a:lumMod val="75000"/>
                  </a:schemeClr>
                </a:solidFill>
              </a:rPr>
              <a:t>:  גרגירי פופקורן</a:t>
            </a:r>
            <a:endParaRPr lang="he-IL" sz="1600" b="1" dirty="0">
              <a:solidFill>
                <a:schemeClr val="accent2">
                  <a:lumMod val="75000"/>
                </a:schemeClr>
              </a:solidFill>
            </a:endParaRPr>
          </a:p>
          <a:p>
            <a:pPr algn="r" rtl="1">
              <a:defRPr/>
            </a:pPr>
            <a:endParaRPr lang="he-IL" sz="1600" b="1" dirty="0">
              <a:solidFill>
                <a:schemeClr val="accent2">
                  <a:lumMod val="75000"/>
                </a:schemeClr>
              </a:solidFill>
            </a:endParaRPr>
          </a:p>
          <a:p>
            <a:pPr algn="r" rtl="1">
              <a:defRPr/>
            </a:pPr>
            <a:endParaRPr lang="he-IL" sz="1600" b="1" dirty="0">
              <a:solidFill>
                <a:schemeClr val="accent2">
                  <a:lumMod val="75000"/>
                </a:schemeClr>
              </a:solidFill>
            </a:endParaRPr>
          </a:p>
          <a:p>
            <a:pPr algn="r" rtl="1">
              <a:defRPr/>
            </a:pPr>
            <a:r>
              <a:rPr lang="he-IL" sz="1600" b="1" dirty="0">
                <a:solidFill>
                  <a:schemeClr val="accent2">
                    <a:lumMod val="75000"/>
                  </a:schemeClr>
                </a:solidFill>
              </a:rPr>
              <a:t>ערכים תזונתיים ל-100 גרם:</a:t>
            </a:r>
            <a:endParaRPr lang="en-US" sz="1600" dirty="0">
              <a:solidFill>
                <a:schemeClr val="accent2">
                  <a:lumMod val="75000"/>
                </a:schemeClr>
              </a:solidFill>
            </a:endParaRPr>
          </a:p>
          <a:p>
            <a:pPr algn="r" rtl="1">
              <a:defRPr/>
            </a:pPr>
            <a:r>
              <a:rPr lang="he-IL" sz="1600" dirty="0">
                <a:solidFill>
                  <a:schemeClr val="accent2">
                    <a:lumMod val="75000"/>
                  </a:schemeClr>
                </a:solidFill>
              </a:rPr>
              <a:t>אנרגיה:  380 קק"ל</a:t>
            </a:r>
            <a:endParaRPr lang="en-US" sz="1600" dirty="0">
              <a:solidFill>
                <a:schemeClr val="accent2">
                  <a:lumMod val="75000"/>
                </a:schemeClr>
              </a:solidFill>
            </a:endParaRPr>
          </a:p>
          <a:p>
            <a:pPr algn="r" rtl="1">
              <a:defRPr/>
            </a:pPr>
            <a:r>
              <a:rPr lang="he-IL" sz="1600" dirty="0">
                <a:solidFill>
                  <a:schemeClr val="accent2">
                    <a:lumMod val="75000"/>
                  </a:schemeClr>
                </a:solidFill>
              </a:rPr>
              <a:t>חלבונים: 12 גר'   </a:t>
            </a:r>
            <a:endParaRPr lang="en-US" sz="1600" dirty="0">
              <a:solidFill>
                <a:schemeClr val="accent2">
                  <a:lumMod val="75000"/>
                </a:schemeClr>
              </a:solidFill>
            </a:endParaRPr>
          </a:p>
          <a:p>
            <a:pPr algn="r" rtl="1">
              <a:defRPr/>
            </a:pPr>
            <a:r>
              <a:rPr lang="he-IL" sz="1600" dirty="0">
                <a:solidFill>
                  <a:schemeClr val="accent2">
                    <a:lumMod val="75000"/>
                  </a:schemeClr>
                </a:solidFill>
              </a:rPr>
              <a:t>פחמימות: 80.8 גר'</a:t>
            </a:r>
            <a:endParaRPr lang="en-US" sz="1600" dirty="0">
              <a:solidFill>
                <a:schemeClr val="accent2">
                  <a:lumMod val="75000"/>
                </a:schemeClr>
              </a:solidFill>
            </a:endParaRPr>
          </a:p>
          <a:p>
            <a:pPr algn="r" rtl="1">
              <a:defRPr/>
            </a:pPr>
            <a:r>
              <a:rPr lang="he-IL" sz="1600" dirty="0">
                <a:solidFill>
                  <a:schemeClr val="accent2">
                    <a:lumMod val="75000"/>
                  </a:schemeClr>
                </a:solidFill>
              </a:rPr>
              <a:t>נתרן:   0 מ"ג</a:t>
            </a:r>
            <a:endParaRPr lang="en-US" sz="1600" dirty="0">
              <a:solidFill>
                <a:schemeClr val="accent2">
                  <a:lumMod val="75000"/>
                </a:schemeClr>
              </a:solidFill>
            </a:endParaRPr>
          </a:p>
          <a:p>
            <a:pPr algn="r" rtl="1">
              <a:defRPr/>
            </a:pPr>
            <a:r>
              <a:rPr lang="he-IL" sz="1600" dirty="0">
                <a:solidFill>
                  <a:schemeClr val="accent2">
                    <a:lumMod val="75000"/>
                  </a:schemeClr>
                </a:solidFill>
              </a:rPr>
              <a:t>כולסטרול: 0 מ"ג</a:t>
            </a:r>
            <a:endParaRPr lang="en-US" sz="1600" dirty="0">
              <a:solidFill>
                <a:schemeClr val="accent2">
                  <a:lumMod val="75000"/>
                </a:schemeClr>
              </a:solidFill>
            </a:endParaRPr>
          </a:p>
          <a:p>
            <a:pPr algn="r" rtl="1">
              <a:defRPr/>
            </a:pPr>
            <a:r>
              <a:rPr lang="he-IL" sz="1600" dirty="0">
                <a:solidFill>
                  <a:schemeClr val="accent2">
                    <a:lumMod val="75000"/>
                  </a:schemeClr>
                </a:solidFill>
              </a:rPr>
              <a:t>סיבים תזונתיים: 4.1 גר'</a:t>
            </a:r>
            <a:endParaRPr lang="en-US" sz="1600" dirty="0">
              <a:solidFill>
                <a:schemeClr val="accent2">
                  <a:lumMod val="75000"/>
                </a:schemeClr>
              </a:solidFill>
            </a:endParaRPr>
          </a:p>
          <a:p>
            <a:pPr algn="r" rtl="1">
              <a:defRPr/>
            </a:pPr>
            <a:r>
              <a:rPr lang="he-IL" sz="1600" dirty="0">
                <a:solidFill>
                  <a:schemeClr val="accent2">
                    <a:lumMod val="75000"/>
                  </a:schemeClr>
                </a:solidFill>
              </a:rPr>
              <a:t>ברזל:  2.7 מ"ג</a:t>
            </a:r>
            <a:endParaRPr lang="en-US" sz="1600" dirty="0">
              <a:solidFill>
                <a:schemeClr val="accent2">
                  <a:lumMod val="75000"/>
                </a:schemeClr>
              </a:solidFill>
            </a:endParaRPr>
          </a:p>
          <a:p>
            <a:pPr algn="r" rtl="1">
              <a:defRPr/>
            </a:pPr>
            <a:r>
              <a:rPr lang="he-IL" sz="1600" dirty="0">
                <a:solidFill>
                  <a:schemeClr val="accent2">
                    <a:lumMod val="75000"/>
                  </a:schemeClr>
                </a:solidFill>
              </a:rPr>
              <a:t>אשלגן: 30.1 מ"ג </a:t>
            </a:r>
            <a:endParaRPr lang="en-US" sz="1600" u="sng" dirty="0">
              <a:solidFill>
                <a:schemeClr val="accent2">
                  <a:lumMod val="75000"/>
                </a:schemeClr>
              </a:solidFill>
            </a:endParaRPr>
          </a:p>
          <a:p>
            <a:pPr algn="r" rtl="1">
              <a:defRPr/>
            </a:pPr>
            <a:r>
              <a:rPr lang="he-IL" sz="1600" b="1" dirty="0">
                <a:solidFill>
                  <a:schemeClr val="accent2">
                    <a:lumMod val="75000"/>
                  </a:schemeClr>
                </a:solidFill>
              </a:rPr>
              <a:t> </a:t>
            </a:r>
            <a:endParaRPr lang="en-US" sz="1600" dirty="0">
              <a:solidFill>
                <a:schemeClr val="accent2">
                  <a:lumMod val="75000"/>
                </a:schemeClr>
              </a:solidFill>
            </a:endParaRPr>
          </a:p>
          <a:p>
            <a:pPr algn="r" rtl="1">
              <a:defRPr/>
            </a:pPr>
            <a:r>
              <a:rPr lang="he-IL" sz="1600" b="1" dirty="0">
                <a:solidFill>
                  <a:schemeClr val="accent2">
                    <a:lumMod val="75000"/>
                  </a:schemeClr>
                </a:solidFill>
              </a:rPr>
              <a:t>משקל:</a:t>
            </a:r>
            <a:r>
              <a:rPr lang="he-IL" sz="1600" dirty="0">
                <a:solidFill>
                  <a:schemeClr val="accent2">
                    <a:lumMod val="75000"/>
                  </a:schemeClr>
                </a:solidFill>
              </a:rPr>
              <a:t> 500 גר'  </a:t>
            </a:r>
          </a:p>
          <a:p>
            <a:pPr algn="r" rtl="1">
              <a:defRPr/>
            </a:pPr>
            <a:r>
              <a:rPr lang="he-IL" sz="1600" dirty="0">
                <a:solidFill>
                  <a:schemeClr val="accent2">
                    <a:lumMod val="75000"/>
                  </a:schemeClr>
                </a:solidFill>
              </a:rPr>
              <a:t>  </a:t>
            </a:r>
            <a:endParaRPr lang="en-US" sz="1600" dirty="0">
              <a:solidFill>
                <a:schemeClr val="accent2">
                  <a:lumMod val="75000"/>
                </a:schemeClr>
              </a:solidFill>
            </a:endParaRPr>
          </a:p>
          <a:p>
            <a:pPr algn="ctr" rtl="1">
              <a:defRPr/>
            </a:pPr>
            <a:r>
              <a:rPr lang="he-IL" sz="1600" b="1" dirty="0">
                <a:solidFill>
                  <a:schemeClr val="accent2">
                    <a:lumMod val="75000"/>
                  </a:schemeClr>
                </a:solidFill>
              </a:rPr>
              <a:t>כשר</a:t>
            </a:r>
            <a:r>
              <a:rPr lang="he-IL" sz="1600" dirty="0">
                <a:solidFill>
                  <a:schemeClr val="accent2">
                    <a:lumMod val="75000"/>
                  </a:schemeClr>
                </a:solidFill>
              </a:rPr>
              <a:t>     </a:t>
            </a:r>
            <a:endParaRPr lang="en-US" sz="1600" dirty="0">
              <a:solidFill>
                <a:schemeClr val="accent2">
                  <a:lumMod val="75000"/>
                </a:schemeClr>
              </a:solidFill>
            </a:endParaRPr>
          </a:p>
          <a:p>
            <a:pPr algn="ctr" rtl="1">
              <a:defRPr/>
            </a:pPr>
            <a:endParaRPr lang="he-IL" sz="1600" b="1" dirty="0">
              <a:solidFill>
                <a:schemeClr val="accent2">
                  <a:lumMod val="75000"/>
                </a:schemeClr>
              </a:solidFill>
            </a:endParaRPr>
          </a:p>
          <a:p>
            <a:pPr algn="ctr" rtl="1">
              <a:defRPr/>
            </a:pPr>
            <a:r>
              <a:rPr lang="he-IL" sz="1600" b="1" dirty="0">
                <a:solidFill>
                  <a:schemeClr val="accent2">
                    <a:lumMod val="75000"/>
                  </a:schemeClr>
                </a:solidFill>
              </a:rPr>
              <a:t>מחיר: </a:t>
            </a:r>
            <a:r>
              <a:rPr lang="he-IL" sz="1600" dirty="0">
                <a:solidFill>
                  <a:schemeClr val="accent2">
                    <a:lumMod val="75000"/>
                  </a:schemeClr>
                </a:solidFill>
              </a:rPr>
              <a:t>5.10 ₪    </a:t>
            </a:r>
            <a:endParaRPr lang="en-US" sz="1600" dirty="0">
              <a:solidFill>
                <a:schemeClr val="accent2">
                  <a:lumMod val="75000"/>
                </a:schemeClr>
              </a:solidFill>
            </a:endParaRPr>
          </a:p>
          <a:p>
            <a:pPr algn="r" rtl="1">
              <a:defRPr/>
            </a:pPr>
            <a:endParaRPr lang="he-IL" dirty="0">
              <a:solidFill>
                <a:schemeClr val="accent2">
                  <a:lumMod val="75000"/>
                </a:schemeClr>
              </a:solidFill>
            </a:endParaRPr>
          </a:p>
        </p:txBody>
      </p:sp>
    </p:spTree>
  </p:cSld>
  <p:clrMapOvr>
    <a:masterClrMapping/>
  </p:clrMapOvr>
  <p:transition>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4">
            <a:extLst>
              <a:ext uri="{FF2B5EF4-FFF2-40B4-BE49-F238E27FC236}">
                <a16:creationId xmlns:a16="http://schemas.microsoft.com/office/drawing/2014/main" id="{60FC5E48-F22E-AE32-40A9-C40244F4D842}"/>
              </a:ext>
            </a:extLst>
          </p:cNvPr>
          <p:cNvSpPr>
            <a:spLocks noGrp="1" noChangeArrowheads="1"/>
          </p:cNvSpPr>
          <p:nvPr>
            <p:ph type="title" idx="4294967295"/>
          </p:nvPr>
        </p:nvSpPr>
        <p:spPr bwMode="auto">
          <a:xfrm>
            <a:off x="468313" y="115888"/>
            <a:ext cx="6480175" cy="720725"/>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altLang="en-US" sz="4000" b="1" i="0" u="none" strike="noStrike" kern="1200" cap="none" spc="0" normalizeH="0" baseline="0" noProof="0" dirty="0">
                <a:ln>
                  <a:noFill/>
                </a:ln>
                <a:solidFill>
                  <a:schemeClr val="tx1"/>
                </a:solidFill>
                <a:effectLst/>
                <a:uLnTx/>
                <a:uFillTx/>
                <a:latin typeface="Tahoma" panose="020B0604030504040204" pitchFamily="34" charset="0"/>
                <a:ea typeface="+mn-ea"/>
                <a:cs typeface="Arial" panose="020B0604020202020204" pitchFamily="34" charset="0"/>
              </a:rPr>
              <a:t>השוואה לצורך קביעה</a:t>
            </a:r>
            <a:endParaRPr kumimoji="0" lang="en-US" altLang="en-US" sz="4000" b="1" i="0" u="none" strike="noStrike" kern="1200" cap="none" spc="0" normalizeH="0" baseline="0" noProof="0" dirty="0">
              <a:ln>
                <a:noFill/>
              </a:ln>
              <a:solidFill>
                <a:schemeClr val="tx1"/>
              </a:solidFill>
              <a:effectLst/>
              <a:uLnTx/>
              <a:uFillTx/>
              <a:latin typeface="Tahoma" panose="020B0604030504040204" pitchFamily="34" charset="0"/>
              <a:ea typeface="+mn-ea"/>
              <a:cs typeface="Arial" panose="020B0604020202020204" pitchFamily="34" charset="0"/>
            </a:endParaRPr>
          </a:p>
        </p:txBody>
      </p:sp>
      <p:graphicFrame>
        <p:nvGraphicFramePr>
          <p:cNvPr id="16399" name="Group 15">
            <a:extLst>
              <a:ext uri="{FF2B5EF4-FFF2-40B4-BE49-F238E27FC236}">
                <a16:creationId xmlns:a16="http://schemas.microsoft.com/office/drawing/2014/main" id="{0CBE8CD0-0EDC-2592-724A-6B939423C9B0}"/>
              </a:ext>
            </a:extLst>
          </p:cNvPr>
          <p:cNvGraphicFramePr>
            <a:graphicFrameLocks noGrp="1"/>
          </p:cNvGraphicFramePr>
          <p:nvPr>
            <p:extLst>
              <p:ext uri="{D42A27DB-BD31-4B8C-83A1-F6EECF244321}">
                <p14:modId xmlns:p14="http://schemas.microsoft.com/office/powerpoint/2010/main" val="2299781146"/>
              </p:ext>
            </p:extLst>
          </p:nvPr>
        </p:nvGraphicFramePr>
        <p:xfrm>
          <a:off x="928688" y="1785938"/>
          <a:ext cx="7143750" cy="4752973"/>
        </p:xfrm>
        <a:graphic>
          <a:graphicData uri="http://schemas.openxmlformats.org/drawingml/2006/table">
            <a:tbl>
              <a:tblPr rtl="1" firstRow="1" firstCol="1">
                <a:tableStyleId>{5DA37D80-6434-44D0-A028-1B22A696006F}</a:tableStyleId>
              </a:tblPr>
              <a:tblGrid>
                <a:gridCol w="2006559">
                  <a:extLst>
                    <a:ext uri="{9D8B030D-6E8A-4147-A177-3AD203B41FA5}">
                      <a16:colId xmlns:a16="http://schemas.microsoft.com/office/drawing/2014/main" val="20000"/>
                    </a:ext>
                  </a:extLst>
                </a:gridCol>
                <a:gridCol w="2462067">
                  <a:extLst>
                    <a:ext uri="{9D8B030D-6E8A-4147-A177-3AD203B41FA5}">
                      <a16:colId xmlns:a16="http://schemas.microsoft.com/office/drawing/2014/main" val="20001"/>
                    </a:ext>
                  </a:extLst>
                </a:gridCol>
                <a:gridCol w="2675124">
                  <a:extLst>
                    <a:ext uri="{9D8B030D-6E8A-4147-A177-3AD203B41FA5}">
                      <a16:colId xmlns:a16="http://schemas.microsoft.com/office/drawing/2014/main" val="20002"/>
                    </a:ext>
                  </a:extLst>
                </a:gridCol>
              </a:tblGrid>
              <a:tr h="824858">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lang="en-US" sz="1800" kern="1200" dirty="0">
                        <a:solidFill>
                          <a:srgbClr val="00FFCC"/>
                        </a:solidFill>
                        <a:latin typeface="+mn-lt"/>
                        <a:ea typeface="+mn-ea"/>
                        <a:cs typeface="+mn-cs"/>
                      </a:endParaRPr>
                    </a:p>
                  </a:txBody>
                  <a:tcPr marL="91439" marR="91439" marT="45825" marB="458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he-IL" sz="2400" b="1" u="none" strike="noStrike" cap="none" normalizeH="0" baseline="0" dirty="0">
                          <a:ln>
                            <a:noFill/>
                          </a:ln>
                          <a:effectLst/>
                          <a:cs typeface="David" pitchFamily="2" charset="-79"/>
                        </a:rPr>
                        <a:t>למיקרוגל בטעם חמאה</a:t>
                      </a:r>
                      <a:endParaRPr kumimoji="0" lang="en-US" sz="2400" b="1" i="0" u="none" strike="noStrike" cap="none" normalizeH="0" baseline="0" dirty="0">
                        <a:ln>
                          <a:noFill/>
                        </a:ln>
                        <a:solidFill>
                          <a:srgbClr val="00FFCC"/>
                        </a:solidFill>
                        <a:effectLst/>
                        <a:latin typeface="Tahoma" pitchFamily="34" charset="0"/>
                        <a:cs typeface="David" pitchFamily="2" charset="-79"/>
                      </a:endParaRPr>
                    </a:p>
                  </a:txBody>
                  <a:tcPr marL="91439" marR="91439" marT="45825" marB="458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he-IL" sz="2400" b="1" u="none" strike="noStrike" kern="1200" cap="none" normalizeH="0" baseline="0" dirty="0">
                          <a:ln>
                            <a:noFill/>
                          </a:ln>
                          <a:solidFill>
                            <a:schemeClr val="tx1"/>
                          </a:solidFill>
                          <a:effectLst/>
                          <a:latin typeface="+mn-lt"/>
                          <a:ea typeface="+mn-ea"/>
                          <a:cs typeface="David" pitchFamily="2" charset="-79"/>
                        </a:rPr>
                        <a:t>להכנה על הכיריים</a:t>
                      </a:r>
                      <a:endParaRPr kumimoji="0" lang="en-US" sz="2400" b="1" u="none" strike="noStrike" kern="1200" cap="none" normalizeH="0" baseline="0" dirty="0">
                        <a:ln>
                          <a:noFill/>
                        </a:ln>
                        <a:solidFill>
                          <a:schemeClr val="tx1"/>
                        </a:solidFill>
                        <a:effectLst/>
                        <a:latin typeface="+mn-lt"/>
                        <a:ea typeface="+mn-ea"/>
                        <a:cs typeface="David" pitchFamily="2" charset="-79"/>
                      </a:endParaRPr>
                    </a:p>
                  </a:txBody>
                  <a:tcPr marL="91439" marR="91439" marT="45825" marB="458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10000"/>
                  </a:ext>
                </a:extLst>
              </a:tr>
              <a:tr h="492106">
                <a:tc>
                  <a:txBody>
                    <a:bodyPr/>
                    <a:lstStyle/>
                    <a:p>
                      <a:pPr algn="r" rtl="1">
                        <a:lnSpc>
                          <a:spcPct val="115000"/>
                        </a:lnSpc>
                        <a:spcAft>
                          <a:spcPts val="0"/>
                        </a:spcAft>
                      </a:pPr>
                      <a:r>
                        <a:rPr lang="he-IL" sz="1800" dirty="0">
                          <a:solidFill>
                            <a:schemeClr val="accent1"/>
                          </a:solidFill>
                          <a:latin typeface="Calibri"/>
                          <a:ea typeface="Calibri"/>
                          <a:cs typeface="David"/>
                        </a:rPr>
                        <a:t>מחיר ל-100 גר'</a:t>
                      </a:r>
                      <a:endParaRPr lang="en-US" sz="1800" dirty="0">
                        <a:solidFill>
                          <a:schemeClr val="accent1"/>
                        </a:solidFill>
                        <a:latin typeface="Calibri"/>
                        <a:ea typeface="Calibri"/>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marT="45825" marB="458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marT="45825" marB="458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1"/>
                  </a:ext>
                </a:extLst>
              </a:tr>
              <a:tr h="469989">
                <a:tc>
                  <a:txBody>
                    <a:bodyPr/>
                    <a:lstStyle/>
                    <a:p>
                      <a:pPr algn="r" rtl="1">
                        <a:lnSpc>
                          <a:spcPct val="115000"/>
                        </a:lnSpc>
                        <a:spcAft>
                          <a:spcPts val="0"/>
                        </a:spcAft>
                      </a:pPr>
                      <a:r>
                        <a:rPr lang="he-IL" sz="1800" dirty="0">
                          <a:solidFill>
                            <a:schemeClr val="accent2"/>
                          </a:solidFill>
                          <a:latin typeface="Calibri"/>
                          <a:ea typeface="Calibri"/>
                          <a:cs typeface="David"/>
                        </a:rPr>
                        <a:t>טעם</a:t>
                      </a:r>
                      <a:endParaRPr lang="en-US" sz="1800" dirty="0">
                        <a:solidFill>
                          <a:schemeClr val="accent2"/>
                        </a:solidFill>
                        <a:latin typeface="Calibri"/>
                        <a:ea typeface="Calibri"/>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marT="45825" marB="458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marT="45825" marB="458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2"/>
                  </a:ext>
                </a:extLst>
              </a:tr>
              <a:tr h="469068">
                <a:tc>
                  <a:txBody>
                    <a:bodyPr/>
                    <a:lstStyle/>
                    <a:p>
                      <a:pPr algn="r" rtl="1">
                        <a:lnSpc>
                          <a:spcPct val="115000"/>
                        </a:lnSpc>
                        <a:spcAft>
                          <a:spcPts val="0"/>
                        </a:spcAft>
                      </a:pPr>
                      <a:r>
                        <a:rPr lang="he-IL" sz="1800" dirty="0">
                          <a:solidFill>
                            <a:schemeClr val="accent1"/>
                          </a:solidFill>
                          <a:latin typeface="Calibri"/>
                          <a:ea typeface="Calibri"/>
                          <a:cs typeface="David"/>
                        </a:rPr>
                        <a:t>אנרגיה (קק"ל)</a:t>
                      </a:r>
                      <a:endParaRPr lang="en-US" sz="1800" dirty="0">
                        <a:solidFill>
                          <a:schemeClr val="accent1"/>
                        </a:solidFill>
                        <a:latin typeface="Calibri"/>
                        <a:ea typeface="Calibri"/>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marT="45825" marB="458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marT="45825" marB="458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3"/>
                  </a:ext>
                </a:extLst>
              </a:tr>
              <a:tr h="469068">
                <a:tc>
                  <a:txBody>
                    <a:bodyPr/>
                    <a:lstStyle/>
                    <a:p>
                      <a:pPr algn="r" rtl="1">
                        <a:lnSpc>
                          <a:spcPct val="115000"/>
                        </a:lnSpc>
                        <a:spcAft>
                          <a:spcPts val="0"/>
                        </a:spcAft>
                      </a:pPr>
                      <a:r>
                        <a:rPr lang="he-IL" sz="1800" dirty="0">
                          <a:solidFill>
                            <a:schemeClr val="accent2"/>
                          </a:solidFill>
                          <a:latin typeface="Calibri"/>
                          <a:ea typeface="Calibri"/>
                          <a:cs typeface="David"/>
                        </a:rPr>
                        <a:t>תכולת שומן</a:t>
                      </a:r>
                      <a:endParaRPr lang="en-US" sz="1800" dirty="0">
                        <a:solidFill>
                          <a:schemeClr val="accent2"/>
                        </a:solidFill>
                        <a:latin typeface="Calibri"/>
                        <a:ea typeface="Calibri"/>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marT="45825" marB="458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marT="45825" marB="458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4"/>
                  </a:ext>
                </a:extLst>
              </a:tr>
              <a:tr h="469068">
                <a:tc>
                  <a:txBody>
                    <a:bodyPr/>
                    <a:lstStyle/>
                    <a:p>
                      <a:pPr algn="r" rtl="1">
                        <a:lnSpc>
                          <a:spcPct val="115000"/>
                        </a:lnSpc>
                        <a:spcAft>
                          <a:spcPts val="0"/>
                        </a:spcAft>
                      </a:pPr>
                      <a:r>
                        <a:rPr lang="he-IL" sz="1800" dirty="0">
                          <a:solidFill>
                            <a:schemeClr val="accent1"/>
                          </a:solidFill>
                          <a:latin typeface="Calibri"/>
                          <a:ea typeface="Calibri"/>
                          <a:cs typeface="David"/>
                        </a:rPr>
                        <a:t>רכיבים נוספים</a:t>
                      </a:r>
                      <a:endParaRPr lang="en-US" sz="1800" dirty="0">
                        <a:solidFill>
                          <a:schemeClr val="accent1"/>
                        </a:solidFill>
                        <a:latin typeface="Calibri"/>
                        <a:ea typeface="Calibri"/>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marT="45825" marB="458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marT="45825" marB="458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5"/>
                  </a:ext>
                </a:extLst>
              </a:tr>
              <a:tr h="469068">
                <a:tc>
                  <a:txBody>
                    <a:bodyPr/>
                    <a:lstStyle/>
                    <a:p>
                      <a:pPr algn="r" rtl="1">
                        <a:lnSpc>
                          <a:spcPct val="115000"/>
                        </a:lnSpc>
                        <a:spcAft>
                          <a:spcPts val="0"/>
                        </a:spcAft>
                      </a:pPr>
                      <a:r>
                        <a:rPr lang="he-IL" sz="1800" dirty="0">
                          <a:solidFill>
                            <a:schemeClr val="accent2"/>
                          </a:solidFill>
                          <a:latin typeface="Calibri"/>
                          <a:ea typeface="Calibri"/>
                          <a:cs typeface="David"/>
                        </a:rPr>
                        <a:t>זמן הכנה</a:t>
                      </a:r>
                      <a:endParaRPr lang="en-US" sz="1800" dirty="0">
                        <a:solidFill>
                          <a:schemeClr val="accent2"/>
                        </a:solidFill>
                        <a:latin typeface="Calibri"/>
                        <a:ea typeface="Calibri"/>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marT="45825" marB="458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marT="45825" marB="458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6"/>
                  </a:ext>
                </a:extLst>
              </a:tr>
              <a:tr h="620680">
                <a:tc>
                  <a:txBody>
                    <a:bodyPr/>
                    <a:lstStyle/>
                    <a:p>
                      <a:pPr algn="r" rtl="1">
                        <a:lnSpc>
                          <a:spcPct val="115000"/>
                        </a:lnSpc>
                        <a:spcAft>
                          <a:spcPts val="0"/>
                        </a:spcAft>
                      </a:pPr>
                      <a:r>
                        <a:rPr lang="he-IL" sz="1800" dirty="0">
                          <a:solidFill>
                            <a:schemeClr val="accent2"/>
                          </a:solidFill>
                          <a:latin typeface="Calibri"/>
                          <a:ea typeface="Calibri"/>
                          <a:cs typeface="David"/>
                        </a:rPr>
                        <a:t>כלי מטבח נוספים הנדרשים להכנה</a:t>
                      </a:r>
                      <a:endParaRPr lang="en-US" sz="1800" dirty="0">
                        <a:solidFill>
                          <a:schemeClr val="accent2"/>
                        </a:solidFill>
                        <a:latin typeface="Calibri"/>
                        <a:ea typeface="Calibri"/>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marT="45825" marB="458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marT="45825" marB="458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7"/>
                  </a:ext>
                </a:extLst>
              </a:tr>
              <a:tr h="469068">
                <a:tc>
                  <a:txBody>
                    <a:bodyPr/>
                    <a:lstStyle/>
                    <a:p>
                      <a:pPr algn="r" rtl="1">
                        <a:lnSpc>
                          <a:spcPct val="115000"/>
                        </a:lnSpc>
                        <a:spcAft>
                          <a:spcPts val="0"/>
                        </a:spcAft>
                      </a:pPr>
                      <a:r>
                        <a:rPr lang="he-IL" sz="1800" dirty="0">
                          <a:solidFill>
                            <a:schemeClr val="accent2"/>
                          </a:solidFill>
                          <a:latin typeface="Calibri"/>
                          <a:ea typeface="Calibri"/>
                          <a:cs typeface="David"/>
                        </a:rPr>
                        <a:t>כשרות</a:t>
                      </a:r>
                      <a:endParaRPr lang="en-US" sz="1800" dirty="0">
                        <a:solidFill>
                          <a:schemeClr val="accent2"/>
                        </a:solidFill>
                        <a:latin typeface="Calibri"/>
                        <a:ea typeface="Calibri"/>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marT="45825" marB="458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marT="45825" marB="458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8"/>
                  </a:ext>
                </a:extLst>
              </a:tr>
            </a:tbl>
          </a:graphicData>
        </a:graphic>
      </p:graphicFrame>
      <p:sp>
        <p:nvSpPr>
          <p:cNvPr id="9249" name="Text Box 41">
            <a:extLst>
              <a:ext uri="{FF2B5EF4-FFF2-40B4-BE49-F238E27FC236}">
                <a16:creationId xmlns:a16="http://schemas.microsoft.com/office/drawing/2014/main" id="{E9752670-A742-078C-96E9-3A34F2ECC90B}"/>
              </a:ext>
            </a:extLst>
          </p:cNvPr>
          <p:cNvSpPr txBox="1">
            <a:spLocks noChangeArrowheads="1"/>
          </p:cNvSpPr>
          <p:nvPr/>
        </p:nvSpPr>
        <p:spPr bwMode="auto">
          <a:xfrm>
            <a:off x="1285875" y="1285875"/>
            <a:ext cx="6572250" cy="461963"/>
          </a:xfrm>
          <a:prstGeom prst="rect">
            <a:avLst/>
          </a:prstGeom>
          <a:noFill/>
          <a:ln w="9525">
            <a:noFill/>
            <a:miter lim="800000"/>
            <a:headEnd/>
            <a:tailEnd/>
          </a:ln>
        </p:spPr>
        <p:txBody>
          <a:bodyPr>
            <a:spAutoFit/>
          </a:bodyPr>
          <a:lstStyle/>
          <a:p>
            <a:pPr algn="ctr">
              <a:spcBef>
                <a:spcPct val="50000"/>
              </a:spcBef>
              <a:defRPr/>
            </a:pPr>
            <a:r>
              <a:rPr lang="he-IL" sz="2400" b="1" dirty="0">
                <a:solidFill>
                  <a:schemeClr val="accent1">
                    <a:lumMod val="50000"/>
                  </a:schemeClr>
                </a:solidFill>
              </a:rPr>
              <a:t>טבלה להשוואה בין אריזות שונות של פופקורן</a:t>
            </a:r>
            <a:endParaRPr lang="en-US" sz="2400" b="1" dirty="0">
              <a:solidFill>
                <a:schemeClr val="accent1">
                  <a:lumMod val="50000"/>
                </a:schemeClr>
              </a:solidFill>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16399"/>
                                        </p:tgtEl>
                                        <p:attrNameLst>
                                          <p:attrName>style.visibility</p:attrName>
                                        </p:attrNameLst>
                                      </p:cBhvr>
                                      <p:to>
                                        <p:strVal val="visible"/>
                                      </p:to>
                                    </p:set>
                                    <p:animEffect transition="in" filter="wipe(up)">
                                      <p:cBhvr>
                                        <p:cTn id="7" dur="2000"/>
                                        <p:tgtEl>
                                          <p:spTgt spid="163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114F5DA-E9D0-4881-913B-870A6A25C1E6}"/>
              </a:ext>
            </a:extLst>
          </p:cNvPr>
          <p:cNvSpPr>
            <a:spLocks noGrp="1"/>
          </p:cNvSpPr>
          <p:nvPr>
            <p:ph type="title"/>
          </p:nvPr>
        </p:nvSpPr>
        <p:spPr>
          <a:xfrm>
            <a:off x="428625" y="285750"/>
            <a:ext cx="8110538" cy="525463"/>
          </a:xfrm>
        </p:spPr>
        <p:txBody>
          <a:bodyPr/>
          <a:lstStyle/>
          <a:p>
            <a:pPr eaLnBrk="1" hangingPunct="1">
              <a:defRPr/>
            </a:pPr>
            <a:r>
              <a:rPr lang="he-IL" sz="3200" b="1" dirty="0">
                <a:solidFill>
                  <a:schemeClr val="bg2">
                    <a:lumMod val="60000"/>
                    <a:lumOff val="40000"/>
                  </a:schemeClr>
                </a:solidFill>
              </a:rPr>
              <a:t>איזו אריזת פופקורן הייתם קונים לצורך אירוח? </a:t>
            </a:r>
            <a:endParaRPr lang="he-IL" sz="3200" dirty="0"/>
          </a:p>
        </p:txBody>
      </p:sp>
      <p:sp>
        <p:nvSpPr>
          <p:cNvPr id="3" name="מציין מיקום תוכן 2">
            <a:extLst>
              <a:ext uri="{FF2B5EF4-FFF2-40B4-BE49-F238E27FC236}">
                <a16:creationId xmlns:a16="http://schemas.microsoft.com/office/drawing/2014/main" id="{8D9FF7CE-F557-ADF9-6827-7250FA72BC8C}"/>
              </a:ext>
            </a:extLst>
          </p:cNvPr>
          <p:cNvSpPr>
            <a:spLocks noGrp="1"/>
          </p:cNvSpPr>
          <p:nvPr>
            <p:ph idx="1"/>
          </p:nvPr>
        </p:nvSpPr>
        <p:spPr>
          <a:xfrm>
            <a:off x="214313" y="1714500"/>
            <a:ext cx="8291512" cy="4000500"/>
          </a:xfrm>
        </p:spPr>
        <p:txBody>
          <a:bodyPr/>
          <a:lstStyle/>
          <a:p>
            <a:pPr marL="0" indent="0" eaLnBrk="1" hangingPunct="1">
              <a:buFontTx/>
              <a:buNone/>
              <a:defRPr/>
            </a:pPr>
            <a:r>
              <a:rPr lang="he-IL" sz="2400" dirty="0"/>
              <a:t>הייתי קונה את אריזת הפופקורן להכנה על כיריים כי היא הרבה יותר זולה (כשקל ל-100 גרם לעומת הפופקורן למיקרוגל שמחירו כ-3 שקלים ל-100 גרם). נוסף על כך האריזה שבחרתי לא כוללת צבעי מאכל שעשויים להזיק לבריאות. יש לציין שהכנת פופקורן על הכיריים גם כן לוקחת מספר דקות כך שגורם זה לא נותן עדיפות למיקרוגל. מבחינת המרכיב השומני באריזה, הפופקורן באריזה למיקרוגל מכיל שומן מוקשה, שאינו מומלץ מבחינה בריאותית, לעומת שמן נוזלי שאוסיף בעת הכנת הפופקורן על הכיריים. לאור היתרונות הרבים שמניתי לפופקורן להכנה על כיריים, אבחר לקנות אריזה זו.</a:t>
            </a:r>
            <a:endParaRPr lang="en-US" sz="2400" u="sng" dirty="0"/>
          </a:p>
          <a:p>
            <a:pPr eaLnBrk="1" hangingPunct="1">
              <a:defRPr/>
            </a:pPr>
            <a:endParaRPr lang="he-IL" sz="2400"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E83FA0B-376A-FADD-FA29-487D19864141}"/>
              </a:ext>
            </a:extLst>
          </p:cNvPr>
          <p:cNvSpPr>
            <a:spLocks noGrp="1"/>
          </p:cNvSpPr>
          <p:nvPr>
            <p:ph type="title"/>
          </p:nvPr>
        </p:nvSpPr>
        <p:spPr>
          <a:xfrm>
            <a:off x="428625" y="285750"/>
            <a:ext cx="8110538" cy="525463"/>
          </a:xfrm>
        </p:spPr>
        <p:txBody>
          <a:bodyPr/>
          <a:lstStyle/>
          <a:p>
            <a:pPr eaLnBrk="1" hangingPunct="1">
              <a:defRPr/>
            </a:pPr>
            <a:r>
              <a:rPr lang="he-IL" sz="3200" b="1" dirty="0">
                <a:solidFill>
                  <a:schemeClr val="bg2">
                    <a:lumMod val="60000"/>
                    <a:lumOff val="40000"/>
                  </a:schemeClr>
                </a:solidFill>
              </a:rPr>
              <a:t>איזו אריזת פופקורן הייתם קונים לצורך אירוח?   </a:t>
            </a:r>
            <a:endParaRPr lang="he-IL" sz="3200" dirty="0"/>
          </a:p>
        </p:txBody>
      </p:sp>
      <p:sp>
        <p:nvSpPr>
          <p:cNvPr id="3" name="מציין מיקום תוכן 2">
            <a:extLst>
              <a:ext uri="{FF2B5EF4-FFF2-40B4-BE49-F238E27FC236}">
                <a16:creationId xmlns:a16="http://schemas.microsoft.com/office/drawing/2014/main" id="{9338A66E-A3E9-FC87-DFEA-3F4F820C794E}"/>
              </a:ext>
            </a:extLst>
          </p:cNvPr>
          <p:cNvSpPr>
            <a:spLocks noGrp="1"/>
          </p:cNvSpPr>
          <p:nvPr>
            <p:ph idx="1"/>
          </p:nvPr>
        </p:nvSpPr>
        <p:spPr>
          <a:xfrm>
            <a:off x="214313" y="1714500"/>
            <a:ext cx="8291512" cy="4000500"/>
          </a:xfrm>
        </p:spPr>
        <p:txBody>
          <a:bodyPr/>
          <a:lstStyle/>
          <a:p>
            <a:pPr marL="0" indent="0" eaLnBrk="1" hangingPunct="1">
              <a:buFontTx/>
              <a:buNone/>
              <a:defRPr/>
            </a:pPr>
            <a:r>
              <a:rPr lang="he-IL" sz="2400" dirty="0">
                <a:solidFill>
                  <a:srgbClr val="FFC000"/>
                </a:solidFill>
              </a:rPr>
              <a:t>הייתי קונה את אריזת הפופקורן להכנה על כיריים </a:t>
            </a:r>
            <a:r>
              <a:rPr lang="he-IL" sz="2400" dirty="0"/>
              <a:t>כי היא הרבה יותר זולה (</a:t>
            </a:r>
            <a:r>
              <a:rPr lang="he-IL" sz="2400" dirty="0">
                <a:solidFill>
                  <a:srgbClr val="FF0000"/>
                </a:solidFill>
              </a:rPr>
              <a:t>כשקל ל-100 גרם לעומת הפופקורן למיקרוגל שמחירו כ-3 שקלים ל-100 גרם</a:t>
            </a:r>
            <a:r>
              <a:rPr lang="he-IL" sz="2400" dirty="0"/>
              <a:t>). נוסף על כך האריזה שבחרתי </a:t>
            </a:r>
            <a:r>
              <a:rPr lang="he-IL" sz="2400" dirty="0">
                <a:solidFill>
                  <a:srgbClr val="FF0000"/>
                </a:solidFill>
              </a:rPr>
              <a:t>לא כוללת צבעי מאכל </a:t>
            </a:r>
            <a:r>
              <a:rPr lang="he-IL" sz="2400" dirty="0">
                <a:solidFill>
                  <a:srgbClr val="002060"/>
                </a:solidFill>
              </a:rPr>
              <a:t>שעשויים להזיק לבריאות</a:t>
            </a:r>
            <a:r>
              <a:rPr lang="he-IL" sz="2400" dirty="0"/>
              <a:t>. יש לציין שהכנת פופקורן על הכיריים גם כן לוקחת מספר דקות כך שגורם זה לא נותן עדיפות למיקרוגל. מבחינת המרכיב השומני באריזה, </a:t>
            </a:r>
            <a:r>
              <a:rPr lang="he-IL" sz="2400" dirty="0">
                <a:solidFill>
                  <a:srgbClr val="FF0000"/>
                </a:solidFill>
              </a:rPr>
              <a:t>הפופקורן באריזה למיקרוגל מכיל שומן מוקשה, </a:t>
            </a:r>
            <a:r>
              <a:rPr lang="he-IL" sz="2400" dirty="0">
                <a:solidFill>
                  <a:srgbClr val="002060"/>
                </a:solidFill>
              </a:rPr>
              <a:t>שאינו מומלץ מבחינה בריאותית</a:t>
            </a:r>
            <a:r>
              <a:rPr lang="he-IL" sz="2400" dirty="0">
                <a:solidFill>
                  <a:srgbClr val="FF0000"/>
                </a:solidFill>
              </a:rPr>
              <a:t>, לעומת שמן נוזלי שאוסיף בעת הכנת הפופקורן על הכיריים</a:t>
            </a:r>
            <a:r>
              <a:rPr lang="he-IL" sz="2400" dirty="0"/>
              <a:t>. </a:t>
            </a:r>
            <a:r>
              <a:rPr lang="he-IL" sz="2400" dirty="0">
                <a:solidFill>
                  <a:srgbClr val="FFC000"/>
                </a:solidFill>
              </a:rPr>
              <a:t>לאור היתרונות הרבים שמניתי לפופקורן להכנה על כיריים, אבחר לקנות אריזה זו.</a:t>
            </a:r>
            <a:endParaRPr lang="en-US" sz="2400" u="sng" dirty="0">
              <a:solidFill>
                <a:srgbClr val="FFC000"/>
              </a:solidFill>
            </a:endParaRPr>
          </a:p>
          <a:p>
            <a:pPr eaLnBrk="1" hangingPunct="1">
              <a:defRPr/>
            </a:pPr>
            <a:endParaRPr lang="he-IL" sz="2400"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503970B2-7A4F-9948-3BC5-7F58235AFB10}"/>
              </a:ext>
            </a:extLst>
          </p:cNvPr>
          <p:cNvSpPr>
            <a:spLocks noGrp="1" noChangeArrowheads="1"/>
          </p:cNvSpPr>
          <p:nvPr>
            <p:ph type="title"/>
          </p:nvPr>
        </p:nvSpPr>
        <p:spPr>
          <a:effectLst>
            <a:outerShdw dist="35921" dir="2700000" algn="ctr" rotWithShape="0">
              <a:schemeClr val="folHlink">
                <a:alpha val="50000"/>
              </a:schemeClr>
            </a:outerShdw>
          </a:effectLst>
        </p:spPr>
        <p:txBody>
          <a:bodyPr/>
          <a:lstStyle/>
          <a:p>
            <a:pPr eaLnBrk="1" hangingPunct="1">
              <a:defRPr/>
            </a:pPr>
            <a:r>
              <a:rPr lang="he-IL" b="1"/>
              <a:t>מהו טיעון?</a:t>
            </a:r>
            <a:endParaRPr lang="en-US" b="1"/>
          </a:p>
        </p:txBody>
      </p:sp>
      <p:sp>
        <p:nvSpPr>
          <p:cNvPr id="4099" name="AutoShape 3">
            <a:extLst>
              <a:ext uri="{FF2B5EF4-FFF2-40B4-BE49-F238E27FC236}">
                <a16:creationId xmlns:a16="http://schemas.microsoft.com/office/drawing/2014/main" id="{4BF19990-78A5-1DD5-BA70-10DE524DE85C}"/>
              </a:ext>
            </a:extLst>
          </p:cNvPr>
          <p:cNvSpPr>
            <a:spLocks noGrp="1" noChangeArrowheads="1"/>
          </p:cNvSpPr>
          <p:nvPr>
            <p:ph type="body" idx="1"/>
          </p:nvPr>
        </p:nvSpPr>
        <p:spPr/>
        <p:txBody>
          <a:bodyPr/>
          <a:lstStyle/>
          <a:p>
            <a:pPr marL="0" indent="0" eaLnBrk="1" hangingPunct="1">
              <a:spcBef>
                <a:spcPct val="50000"/>
              </a:spcBef>
              <a:buFontTx/>
              <a:buNone/>
            </a:pPr>
            <a:r>
              <a:rPr kumimoji="1" lang="he-IL" altLang="en-US" b="1" dirty="0"/>
              <a:t>טענה (</a:t>
            </a:r>
            <a:r>
              <a:rPr kumimoji="1" lang="en-US" altLang="en-US" b="1" dirty="0"/>
              <a:t>claim</a:t>
            </a:r>
            <a:r>
              <a:rPr kumimoji="1" lang="he-IL" altLang="en-US" b="1" dirty="0"/>
              <a:t>)</a:t>
            </a:r>
            <a:r>
              <a:rPr kumimoji="1" lang="he-IL" altLang="en-US" dirty="0"/>
              <a:t>היא אמירה שניתן להתווכח על הצדקתה, נכונותה, </a:t>
            </a:r>
            <a:r>
              <a:rPr kumimoji="1" lang="he-IL" altLang="en-US" dirty="0" err="1"/>
              <a:t>אמיתותה</a:t>
            </a:r>
            <a:r>
              <a:rPr kumimoji="1" lang="he-IL" altLang="en-US" dirty="0"/>
              <a:t> או תקפותה.</a:t>
            </a:r>
            <a:endParaRPr kumimoji="1" lang="en-US" altLang="en-US" dirty="0"/>
          </a:p>
          <a:p>
            <a:pPr marL="0" indent="0" eaLnBrk="1" hangingPunct="1">
              <a:buFontTx/>
              <a:buNone/>
            </a:pPr>
            <a:endParaRPr lang="he-IL" altLang="en-US" dirty="0"/>
          </a:p>
          <a:p>
            <a:pPr marL="0" indent="0" eaLnBrk="1" hangingPunct="1">
              <a:spcBef>
                <a:spcPct val="50000"/>
              </a:spcBef>
              <a:buFontTx/>
              <a:buNone/>
            </a:pPr>
            <a:r>
              <a:rPr kumimoji="1" lang="he-IL" altLang="en-US" b="1" dirty="0"/>
              <a:t>טיעון</a:t>
            </a:r>
            <a:r>
              <a:rPr kumimoji="1" lang="he-IL" altLang="en-US" dirty="0"/>
              <a:t> </a:t>
            </a:r>
            <a:r>
              <a:rPr kumimoji="1" lang="he-IL" altLang="en-US" b="1" dirty="0"/>
              <a:t>(</a:t>
            </a:r>
            <a:r>
              <a:rPr kumimoji="1" lang="en-US" altLang="en-US" b="1" dirty="0"/>
              <a:t>argument</a:t>
            </a:r>
            <a:r>
              <a:rPr kumimoji="1" lang="he-IL" altLang="en-US" b="1" dirty="0"/>
              <a:t>)</a:t>
            </a:r>
            <a:r>
              <a:rPr kumimoji="1" lang="he-IL" altLang="en-US" dirty="0"/>
              <a:t> הוא הטענה עם הנימוק או הנימוקים הנלווים לה.</a:t>
            </a:r>
            <a:endParaRPr kumimoji="1" lang="en-US" altLang="en-US" dirty="0"/>
          </a:p>
          <a:p>
            <a:pPr marL="0" indent="0" eaLnBrk="1" hangingPunct="1">
              <a:buFontTx/>
              <a:buNone/>
            </a:pPr>
            <a:endParaRPr lang="en-US" altLang="en-US" dirty="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כותרת 1">
            <a:extLst>
              <a:ext uri="{FF2B5EF4-FFF2-40B4-BE49-F238E27FC236}">
                <a16:creationId xmlns:a16="http://schemas.microsoft.com/office/drawing/2014/main" id="{78B788FC-AAD0-EBD1-890C-5383D7955912}"/>
              </a:ext>
            </a:extLst>
          </p:cNvPr>
          <p:cNvSpPr>
            <a:spLocks noGrp="1"/>
          </p:cNvSpPr>
          <p:nvPr>
            <p:ph type="title"/>
          </p:nvPr>
        </p:nvSpPr>
        <p:spPr/>
        <p:txBody>
          <a:bodyPr/>
          <a:lstStyle/>
          <a:p>
            <a:pPr eaLnBrk="1" hangingPunct="1"/>
            <a:r>
              <a:rPr lang="he-IL" altLang="en-US"/>
              <a:t>משימת הברום</a:t>
            </a:r>
          </a:p>
        </p:txBody>
      </p:sp>
      <p:sp>
        <p:nvSpPr>
          <p:cNvPr id="3" name="מציין מיקום תוכן 2">
            <a:extLst>
              <a:ext uri="{FF2B5EF4-FFF2-40B4-BE49-F238E27FC236}">
                <a16:creationId xmlns:a16="http://schemas.microsoft.com/office/drawing/2014/main" id="{CF934570-4E27-1BD7-E537-DAB86C9D510C}"/>
              </a:ext>
            </a:extLst>
          </p:cNvPr>
          <p:cNvSpPr>
            <a:spLocks noGrp="1"/>
          </p:cNvSpPr>
          <p:nvPr>
            <p:ph idx="1"/>
          </p:nvPr>
        </p:nvSpPr>
        <p:spPr>
          <a:xfrm>
            <a:off x="142875" y="1071563"/>
            <a:ext cx="8786813" cy="5429250"/>
          </a:xfrm>
        </p:spPr>
        <p:txBody>
          <a:bodyPr/>
          <a:lstStyle/>
          <a:p>
            <a:pPr marL="0" indent="0" eaLnBrk="1" hangingPunct="1">
              <a:spcBef>
                <a:spcPts val="0"/>
              </a:spcBef>
              <a:spcAft>
                <a:spcPts val="0"/>
              </a:spcAft>
              <a:buClr>
                <a:srgbClr val="336599"/>
              </a:buClr>
              <a:buFontTx/>
              <a:buNone/>
              <a:defRPr/>
            </a:pPr>
            <a:r>
              <a:rPr lang="he-IL" sz="1800" b="1" dirty="0"/>
              <a:t>בתאריך... על כביש הערבה, התהפכה משאית כבדה שנשאה בקבוקי זכוכית גדולים של ברום נוזלי. הטמפרטורה באותו יום הייתה כ- </a:t>
            </a:r>
            <a:r>
              <a:rPr lang="en-US" sz="1800" b="1" dirty="0"/>
              <a:t>26</a:t>
            </a:r>
            <a:r>
              <a:rPr lang="en-US" sz="1800" b="1" baseline="30000" dirty="0"/>
              <a:t>0</a:t>
            </a:r>
            <a:r>
              <a:rPr lang="en-US" sz="1800" b="1" dirty="0"/>
              <a:t>C</a:t>
            </a:r>
            <a:r>
              <a:rPr lang="he-IL" sz="1800" b="1" dirty="0"/>
              <a:t>. חלק מהבקבוקים נשברו, הברום התפזר באוויר למרחק רב, והכביש נחסם לתנועה ...  גם לאחר הטיפול במשאית ובמטען, היו אנשי היישובים בסביבה מודאגים: האם כמות הברום שהתפזרה עלולה לגרום נזק להם או ליבולים החקלאיים שלהם?</a:t>
            </a:r>
          </a:p>
          <a:p>
            <a:pPr marL="363538" indent="-363538" eaLnBrk="1" hangingPunct="1">
              <a:spcBef>
                <a:spcPts val="0"/>
              </a:spcBef>
              <a:spcAft>
                <a:spcPts val="0"/>
              </a:spcAft>
              <a:buClr>
                <a:srgbClr val="336599"/>
              </a:buClr>
              <a:buFontTx/>
              <a:buNone/>
              <a:defRPr/>
            </a:pPr>
            <a:r>
              <a:rPr lang="he-IL" sz="1600" b="1" dirty="0"/>
              <a:t>לפניכם כמה נתונים על היסוד ברום:</a:t>
            </a:r>
            <a:r>
              <a:rPr lang="he-IL" sz="2800" b="1" dirty="0"/>
              <a:t> </a:t>
            </a:r>
            <a:endParaRPr lang="en-US" sz="2800" b="1" dirty="0"/>
          </a:p>
          <a:p>
            <a:pPr marL="265113" indent="-265113" eaLnBrk="1" hangingPunct="1">
              <a:spcAft>
                <a:spcPct val="20000"/>
              </a:spcAft>
              <a:buClr>
                <a:srgbClr val="336599"/>
              </a:buClr>
              <a:buFont typeface="Wingdings" pitchFamily="2" charset="2"/>
              <a:buChar char="¥"/>
              <a:defRPr/>
            </a:pPr>
            <a:r>
              <a:rPr lang="he-IL" sz="1600" b="1" dirty="0"/>
              <a:t>נוסחה: </a:t>
            </a:r>
            <a:r>
              <a:rPr lang="en-US" sz="1600" b="1" dirty="0"/>
              <a:t>Br</a:t>
            </a:r>
            <a:r>
              <a:rPr lang="en-US" sz="1600" b="1" baseline="-25000" dirty="0"/>
              <a:t>2</a:t>
            </a:r>
            <a:endParaRPr lang="en-US" sz="1600" b="1" dirty="0"/>
          </a:p>
          <a:p>
            <a:pPr marL="265113" indent="-265113" eaLnBrk="1" hangingPunct="1">
              <a:spcAft>
                <a:spcPct val="20000"/>
              </a:spcAft>
              <a:buClr>
                <a:srgbClr val="336599"/>
              </a:buClr>
              <a:buFont typeface="Wingdings" pitchFamily="2" charset="2"/>
              <a:buChar char="¥"/>
              <a:defRPr/>
            </a:pPr>
            <a:r>
              <a:rPr lang="he-IL" sz="1600" b="1" dirty="0"/>
              <a:t>צבע: אדום חום</a:t>
            </a:r>
            <a:endParaRPr lang="en-US" sz="1600" b="1" dirty="0"/>
          </a:p>
          <a:p>
            <a:pPr marL="265113" indent="-265113" eaLnBrk="1" hangingPunct="1">
              <a:spcAft>
                <a:spcPct val="20000"/>
              </a:spcAft>
              <a:buClr>
                <a:srgbClr val="336599"/>
              </a:buClr>
              <a:buFont typeface="Wingdings" pitchFamily="2" charset="2"/>
              <a:buChar char="¥"/>
              <a:defRPr/>
            </a:pPr>
            <a:r>
              <a:rPr lang="he-IL" sz="1600" b="1" dirty="0"/>
              <a:t>ריח: חריף</a:t>
            </a:r>
            <a:endParaRPr lang="en-US" sz="1600" b="1" dirty="0"/>
          </a:p>
          <a:p>
            <a:pPr marL="265113" indent="-265113" eaLnBrk="1" hangingPunct="1">
              <a:spcAft>
                <a:spcPct val="20000"/>
              </a:spcAft>
              <a:buClr>
                <a:srgbClr val="336599"/>
              </a:buClr>
              <a:buFont typeface="Wingdings" pitchFamily="2" charset="2"/>
              <a:buChar char="¥"/>
              <a:defRPr/>
            </a:pPr>
            <a:r>
              <a:rPr lang="he-IL" sz="1600" b="1" dirty="0"/>
              <a:t>טמפרטורת היתוך:  </a:t>
            </a:r>
            <a:r>
              <a:rPr lang="en-US" sz="1600" b="1" dirty="0">
                <a:sym typeface="Symbol"/>
              </a:rPr>
              <a:t></a:t>
            </a:r>
            <a:r>
              <a:rPr lang="en-US" sz="1600" b="1" dirty="0"/>
              <a:t>7</a:t>
            </a:r>
            <a:r>
              <a:rPr lang="en-US" sz="1600" b="1" baseline="30000" dirty="0"/>
              <a:t>0</a:t>
            </a:r>
            <a:r>
              <a:rPr lang="en-US" sz="1600" b="1" dirty="0"/>
              <a:t>C </a:t>
            </a:r>
          </a:p>
          <a:p>
            <a:pPr marL="265113" indent="-265113" eaLnBrk="1" hangingPunct="1">
              <a:spcAft>
                <a:spcPct val="20000"/>
              </a:spcAft>
              <a:buClr>
                <a:srgbClr val="336599"/>
              </a:buClr>
              <a:buFont typeface="Wingdings" pitchFamily="2" charset="2"/>
              <a:buChar char="¥"/>
              <a:defRPr/>
            </a:pPr>
            <a:r>
              <a:rPr lang="he-IL" sz="1600" b="1" dirty="0"/>
              <a:t>טמפרטורת רתיחה: </a:t>
            </a:r>
            <a:r>
              <a:rPr lang="en-US" sz="1600" b="1" dirty="0"/>
              <a:t>59.5</a:t>
            </a:r>
            <a:r>
              <a:rPr lang="en-US" sz="1600" b="1" baseline="30000" dirty="0"/>
              <a:t>0</a:t>
            </a:r>
            <a:r>
              <a:rPr lang="en-US" sz="1600" b="1" dirty="0"/>
              <a:t>C</a:t>
            </a:r>
          </a:p>
          <a:p>
            <a:pPr marL="265113" indent="-265113" eaLnBrk="1" hangingPunct="1">
              <a:spcAft>
                <a:spcPct val="20000"/>
              </a:spcAft>
              <a:buClr>
                <a:srgbClr val="336599"/>
              </a:buClr>
              <a:buFont typeface="Wingdings" pitchFamily="2" charset="2"/>
              <a:buChar char="¥"/>
              <a:defRPr/>
            </a:pPr>
            <a:r>
              <a:rPr lang="he-IL" sz="1600" b="1" dirty="0"/>
              <a:t>סיכון בריאותי: רעיל, פוגע ברקמות הגוף, גורם לכוויות ולגירויים באף, בגרון, בעור ובעיניים, גם בריכוז נמוך  </a:t>
            </a:r>
            <a:endParaRPr lang="en-US" sz="1600" b="1" dirty="0"/>
          </a:p>
          <a:p>
            <a:pPr marL="265113" indent="-265113" eaLnBrk="1" hangingPunct="1">
              <a:spcAft>
                <a:spcPct val="20000"/>
              </a:spcAft>
              <a:buClr>
                <a:srgbClr val="336599"/>
              </a:buClr>
              <a:buFont typeface="Wingdings" pitchFamily="2" charset="2"/>
              <a:buChar char="¥"/>
              <a:defRPr/>
            </a:pPr>
            <a:r>
              <a:rPr lang="he-IL" sz="1600" b="1" dirty="0"/>
              <a:t>חומר לנטרול הברום שמתפזר באוויר: אמוניה, </a:t>
            </a:r>
            <a:r>
              <a:rPr lang="en-US" sz="1600" b="1" dirty="0"/>
              <a:t>NH3</a:t>
            </a:r>
            <a:r>
              <a:rPr lang="en-US" sz="1600" b="1" baseline="-25000" dirty="0"/>
              <a:t>(g)</a:t>
            </a:r>
            <a:r>
              <a:rPr lang="he-IL" sz="1600" b="1" dirty="0"/>
              <a:t> .</a:t>
            </a:r>
            <a:endParaRPr lang="en-US" sz="1600" b="1" dirty="0"/>
          </a:p>
          <a:p>
            <a:pPr marL="354013" indent="-354013" eaLnBrk="1" hangingPunct="1">
              <a:spcAft>
                <a:spcPct val="20000"/>
              </a:spcAft>
              <a:buClr>
                <a:srgbClr val="336599"/>
              </a:buClr>
              <a:buFont typeface="Wingdings" pitchFamily="2" charset="2"/>
              <a:buChar char="¥"/>
              <a:defRPr/>
            </a:pPr>
            <a:r>
              <a:rPr lang="he-IL" sz="1600" b="1" dirty="0"/>
              <a:t>תגובות אופייניות: פעיל מאוד - מגיב עם יסודות ותרכובות רבים. </a:t>
            </a:r>
            <a:endParaRPr lang="en-US" sz="1600" b="1" dirty="0"/>
          </a:p>
        </p:txBody>
      </p:sp>
    </p:spTree>
  </p:cSld>
  <p:clrMapOvr>
    <a:masterClrMapping/>
  </p:clrMapOvr>
  <p:transition>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כותרת 1">
            <a:extLst>
              <a:ext uri="{FF2B5EF4-FFF2-40B4-BE49-F238E27FC236}">
                <a16:creationId xmlns:a16="http://schemas.microsoft.com/office/drawing/2014/main" id="{E299B04A-6D7D-BBC2-5A60-D96DD239F00C}"/>
              </a:ext>
            </a:extLst>
          </p:cNvPr>
          <p:cNvSpPr>
            <a:spLocks noGrp="1"/>
          </p:cNvSpPr>
          <p:nvPr>
            <p:ph type="title"/>
          </p:nvPr>
        </p:nvSpPr>
        <p:spPr/>
        <p:txBody>
          <a:bodyPr/>
          <a:lstStyle/>
          <a:p>
            <a:pPr eaLnBrk="1" hangingPunct="1"/>
            <a:r>
              <a:rPr lang="he-IL" altLang="en-US"/>
              <a:t>.... משימת הברום – הוראה מתווכת</a:t>
            </a:r>
          </a:p>
        </p:txBody>
      </p:sp>
      <p:sp>
        <p:nvSpPr>
          <p:cNvPr id="23555" name="מציין מיקום תוכן 2">
            <a:extLst>
              <a:ext uri="{FF2B5EF4-FFF2-40B4-BE49-F238E27FC236}">
                <a16:creationId xmlns:a16="http://schemas.microsoft.com/office/drawing/2014/main" id="{12C7D3E9-8370-AC9E-92EA-4D030BC74ECA}"/>
              </a:ext>
            </a:extLst>
          </p:cNvPr>
          <p:cNvSpPr>
            <a:spLocks noGrp="1"/>
          </p:cNvSpPr>
          <p:nvPr>
            <p:ph idx="1"/>
          </p:nvPr>
        </p:nvSpPr>
        <p:spPr>
          <a:xfrm>
            <a:off x="142875" y="1916113"/>
            <a:ext cx="8715375" cy="2941637"/>
          </a:xfrm>
        </p:spPr>
        <p:txBody>
          <a:bodyPr/>
          <a:lstStyle/>
          <a:p>
            <a:pPr marL="0" indent="0" eaLnBrk="1" hangingPunct="1">
              <a:buFontTx/>
              <a:buNone/>
            </a:pPr>
            <a:r>
              <a:rPr lang="he-IL" altLang="en-US" sz="2000"/>
              <a:t>אנשי היישובים בסביבה חששו מפגיעה בשיווקם של הפירות והירקות מהאזור שנפגע. הם קיימו אסיפת חירום שבה עלו דעות שונות. </a:t>
            </a:r>
            <a:endParaRPr lang="en-US" altLang="en-US" sz="2000"/>
          </a:p>
          <a:p>
            <a:pPr marL="0" indent="0" eaLnBrk="1" hangingPunct="1">
              <a:buFontTx/>
              <a:buNone/>
            </a:pPr>
            <a:r>
              <a:rPr lang="he-IL" altLang="en-US" sz="2000">
                <a:solidFill>
                  <a:srgbClr val="0000FF"/>
                </a:solidFill>
              </a:rPr>
              <a:t>אילו מבין הדעות שעלו באסיפה נובעות משיקולים מדעיים?</a:t>
            </a:r>
            <a:endParaRPr lang="en-US" altLang="en-US" sz="2000">
              <a:solidFill>
                <a:srgbClr val="0000FF"/>
              </a:solidFill>
            </a:endParaRPr>
          </a:p>
          <a:p>
            <a:pPr marL="0" indent="0" eaLnBrk="1" hangingPunct="1">
              <a:buFontTx/>
              <a:buAutoNum type="arabicPeriod"/>
            </a:pPr>
            <a:r>
              <a:rPr lang="he-IL" altLang="en-US" sz="2000"/>
              <a:t>על מנת להרגיע את קהל הקונים יש לאסור את שיווק היבולים לפרק זמן נתון.</a:t>
            </a:r>
            <a:endParaRPr lang="en-US" altLang="en-US" sz="2000"/>
          </a:p>
          <a:p>
            <a:pPr marL="0" indent="0" eaLnBrk="1" hangingPunct="1">
              <a:buFontTx/>
              <a:buAutoNum type="arabicPeriod"/>
            </a:pPr>
            <a:r>
              <a:rPr lang="he-IL" altLang="en-US" sz="2000"/>
              <a:t>הברום עלול לשקוע על הפירות והירקות, ולכן יש להפסיק את מכירתם.</a:t>
            </a:r>
            <a:endParaRPr lang="en-US" altLang="en-US" sz="2000"/>
          </a:p>
          <a:p>
            <a:pPr marL="0" indent="0" eaLnBrk="1" hangingPunct="1">
              <a:buFontTx/>
              <a:buAutoNum type="arabicPeriod"/>
            </a:pPr>
            <a:r>
              <a:rPr lang="he-IL" altLang="en-US" sz="2000"/>
              <a:t>ברום שבא במגע עם יבולים גורם לפגיעה ברקמות החיצוניות של הפירות והירקות.</a:t>
            </a:r>
            <a:endParaRPr lang="en-US" altLang="en-US" sz="2000"/>
          </a:p>
          <a:p>
            <a:pPr marL="0" indent="0" eaLnBrk="1" hangingPunct="1">
              <a:buFontTx/>
              <a:buAutoNum type="arabicPeriod"/>
            </a:pPr>
            <a:r>
              <a:rPr lang="he-IL" altLang="en-US" sz="2000"/>
              <a:t>קונים יחששו לקנות פירות וירקות מאזור האסון.</a:t>
            </a:r>
            <a:endParaRPr lang="en-US" altLang="en-US" sz="2000"/>
          </a:p>
          <a:p>
            <a:pPr marL="0" indent="0" eaLnBrk="1" hangingPunct="1">
              <a:buFontTx/>
              <a:buNone/>
            </a:pPr>
            <a:endParaRPr lang="he-IL" altLang="en-US" sz="2000"/>
          </a:p>
        </p:txBody>
      </p:sp>
      <p:sp>
        <p:nvSpPr>
          <p:cNvPr id="4" name="מלבן מעוגל 3">
            <a:extLst>
              <a:ext uri="{FF2B5EF4-FFF2-40B4-BE49-F238E27FC236}">
                <a16:creationId xmlns:a16="http://schemas.microsoft.com/office/drawing/2014/main" id="{714949C6-68F4-7824-288F-8DDEB38D2D86}"/>
              </a:ext>
              <a:ext uri="{C183D7F6-B498-43B3-948B-1728B52AA6E4}">
                <adec:decorative xmlns:adec="http://schemas.microsoft.com/office/drawing/2017/decorative" val="1"/>
              </a:ext>
            </a:extLst>
          </p:cNvPr>
          <p:cNvSpPr>
            <a:spLocks noChangeArrowheads="1"/>
          </p:cNvSpPr>
          <p:nvPr/>
        </p:nvSpPr>
        <p:spPr bwMode="auto">
          <a:xfrm>
            <a:off x="428625" y="3500438"/>
            <a:ext cx="8286750" cy="785812"/>
          </a:xfrm>
          <a:prstGeom prst="roundRect">
            <a:avLst>
              <a:gd name="adj" fmla="val 16667"/>
            </a:avLst>
          </a:prstGeom>
          <a:solidFill>
            <a:srgbClr val="0000FF">
              <a:alpha val="29019"/>
            </a:srgbClr>
          </a:solidFill>
          <a:ln w="9525" algn="ctr">
            <a:solidFill>
              <a:schemeClr val="tx1"/>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he-IL" altLang="en-US"/>
          </a:p>
        </p:txBody>
      </p:sp>
      <p:sp>
        <p:nvSpPr>
          <p:cNvPr id="5" name="מלבן מעוגל 4">
            <a:extLst>
              <a:ext uri="{FF2B5EF4-FFF2-40B4-BE49-F238E27FC236}">
                <a16:creationId xmlns:a16="http://schemas.microsoft.com/office/drawing/2014/main" id="{79D6F2C1-EC28-D7F7-96A4-C63C82B0ACB9}"/>
              </a:ext>
            </a:extLst>
          </p:cNvPr>
          <p:cNvSpPr>
            <a:spLocks noChangeArrowheads="1"/>
          </p:cNvSpPr>
          <p:nvPr/>
        </p:nvSpPr>
        <p:spPr bwMode="auto">
          <a:xfrm>
            <a:off x="2143125" y="5072063"/>
            <a:ext cx="5143500" cy="1000125"/>
          </a:xfrm>
          <a:prstGeom prst="roundRect">
            <a:avLst>
              <a:gd name="adj" fmla="val 16667"/>
            </a:avLst>
          </a:prstGeom>
          <a:solidFill>
            <a:srgbClr val="336599">
              <a:alpha val="30196"/>
            </a:srgbClr>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r>
              <a:rPr lang="he-IL" altLang="en-US">
                <a:solidFill>
                  <a:srgbClr val="0000FF"/>
                </a:solidFill>
              </a:rPr>
              <a:t>א. זהה בכל אחת מן התשובות המסומנות את הטענה.</a:t>
            </a:r>
          </a:p>
          <a:p>
            <a:pPr algn="r" rtl="1" eaLnBrk="1" hangingPunct="1"/>
            <a:r>
              <a:rPr lang="he-IL" altLang="en-US">
                <a:solidFill>
                  <a:srgbClr val="0000FF"/>
                </a:solidFill>
              </a:rPr>
              <a:t>ב. האם הדעות המוצגות בתשובות 2 ו- 3 מבוססות?</a:t>
            </a:r>
          </a:p>
          <a:p>
            <a:pPr algn="r" rtl="1" eaLnBrk="1" hangingPunct="1"/>
            <a:r>
              <a:rPr lang="he-IL" altLang="en-US">
                <a:solidFill>
                  <a:srgbClr val="0000FF"/>
                </a:solidFill>
              </a:rPr>
              <a:t>ג.  הצע כיצד לבסס את הדעות שהוצגו.</a:t>
            </a:r>
          </a:p>
          <a:p>
            <a:pPr algn="r" rtl="1" eaLnBrk="1" hangingPunct="1"/>
            <a:endParaRPr lang="he-IL" altLang="en-US">
              <a:solidFill>
                <a:srgbClr val="0000FF"/>
              </a:solidFill>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up)">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79801989-3A05-2E2E-1232-65C6F46153F4}"/>
              </a:ext>
            </a:extLst>
          </p:cNvPr>
          <p:cNvSpPr>
            <a:spLocks noGrp="1"/>
          </p:cNvSpPr>
          <p:nvPr>
            <p:ph type="title"/>
          </p:nvPr>
        </p:nvSpPr>
        <p:spPr>
          <a:xfrm>
            <a:off x="3286125" y="188913"/>
            <a:ext cx="5281613" cy="792162"/>
          </a:xfrm>
        </p:spPr>
        <p:txBody>
          <a:bodyPr/>
          <a:lstStyle/>
          <a:p>
            <a:pPr eaLnBrk="1" hangingPunct="1">
              <a:defRPr/>
            </a:pPr>
            <a:r>
              <a:rPr lang="he-IL" b="1" dirty="0">
                <a:solidFill>
                  <a:schemeClr val="tx1"/>
                </a:solidFill>
                <a:latin typeface="+mn-lt"/>
                <a:ea typeface="+mn-ea"/>
                <a:cs typeface="+mn-cs"/>
              </a:rPr>
              <a:t>תנור נפט </a:t>
            </a:r>
            <a:r>
              <a:rPr lang="he-IL" b="1" dirty="0" err="1">
                <a:solidFill>
                  <a:schemeClr val="tx1"/>
                </a:solidFill>
                <a:latin typeface="+mn-lt"/>
                <a:ea typeface="+mn-ea"/>
                <a:cs typeface="+mn-cs"/>
              </a:rPr>
              <a:t>– ה</a:t>
            </a:r>
            <a:r>
              <a:rPr lang="he-IL" b="1" dirty="0">
                <a:solidFill>
                  <a:schemeClr val="tx1"/>
                </a:solidFill>
                <a:latin typeface="+mn-lt"/>
                <a:ea typeface="+mn-ea"/>
                <a:cs typeface="+mn-cs"/>
              </a:rPr>
              <a:t>וראה מתווכת</a:t>
            </a:r>
            <a:endParaRPr lang="he-IL" dirty="0"/>
          </a:p>
        </p:txBody>
      </p:sp>
      <p:sp>
        <p:nvSpPr>
          <p:cNvPr id="3" name="מציין מיקום תוכן 2">
            <a:extLst>
              <a:ext uri="{FF2B5EF4-FFF2-40B4-BE49-F238E27FC236}">
                <a16:creationId xmlns:a16="http://schemas.microsoft.com/office/drawing/2014/main" id="{E0F73B05-1139-6347-0772-796AA0D8CAE9}"/>
              </a:ext>
            </a:extLst>
          </p:cNvPr>
          <p:cNvSpPr>
            <a:spLocks noGrp="1"/>
          </p:cNvSpPr>
          <p:nvPr>
            <p:ph idx="1"/>
          </p:nvPr>
        </p:nvSpPr>
        <p:spPr>
          <a:xfrm>
            <a:off x="357188" y="1428750"/>
            <a:ext cx="8291512" cy="4013200"/>
          </a:xfrm>
        </p:spPr>
        <p:txBody>
          <a:bodyPr/>
          <a:lstStyle/>
          <a:p>
            <a:pPr eaLnBrk="1" hangingPunct="1">
              <a:buFontTx/>
              <a:buNone/>
              <a:defRPr/>
            </a:pPr>
            <a:r>
              <a:rPr lang="he-IL" sz="2400" b="1" dirty="0"/>
              <a:t>שאלה 4</a:t>
            </a:r>
            <a:endParaRPr lang="en-US" sz="2400" b="1" dirty="0"/>
          </a:p>
          <a:p>
            <a:pPr marL="0" indent="0" eaLnBrk="1" hangingPunct="1">
              <a:buFontTx/>
              <a:buNone/>
              <a:defRPr/>
            </a:pPr>
            <a:r>
              <a:rPr lang="he-IL" sz="2400" dirty="0"/>
              <a:t>בדיון שהתקיים בכיתה בשיעור מדע וטכנולוגיה, טענה אלונה, כי הפחמן הדו-חמצני והפחמן החד-חמצני הם חומרים שונים. </a:t>
            </a:r>
            <a:r>
              <a:rPr lang="he-IL" sz="2400" dirty="0">
                <a:solidFill>
                  <a:srgbClr val="0000FF"/>
                </a:solidFill>
              </a:rPr>
              <a:t>אילו מבין המשפטים תומכים בטענתה של אלונה?</a:t>
            </a:r>
            <a:endParaRPr lang="en-US" sz="2400" dirty="0">
              <a:solidFill>
                <a:srgbClr val="0000FF"/>
              </a:solidFill>
            </a:endParaRPr>
          </a:p>
          <a:p>
            <a:pPr marL="457200" indent="-457200" eaLnBrk="1" hangingPunct="1">
              <a:buFont typeface="+mj-lt"/>
              <a:buAutoNum type="arabicPeriod"/>
              <a:defRPr/>
            </a:pPr>
            <a:r>
              <a:rPr lang="he-IL" sz="2400" dirty="0"/>
              <a:t>שני החומרים מורכבים מאותם אטומים. </a:t>
            </a:r>
            <a:endParaRPr lang="en-US" sz="2400" dirty="0"/>
          </a:p>
          <a:p>
            <a:pPr marL="457200" indent="-457200" eaLnBrk="1" hangingPunct="1">
              <a:buFont typeface="+mj-lt"/>
              <a:buAutoNum type="arabicPeriod"/>
              <a:defRPr/>
            </a:pPr>
            <a:r>
              <a:rPr lang="he-IL" sz="2400" dirty="0"/>
              <a:t>המגיבים היוצרים את שני החומרים זהים.</a:t>
            </a:r>
            <a:endParaRPr lang="en-US" sz="2400" dirty="0"/>
          </a:p>
          <a:p>
            <a:pPr marL="457200" indent="-457200" eaLnBrk="1" hangingPunct="1">
              <a:buFont typeface="+mj-lt"/>
              <a:buAutoNum type="arabicPeriod"/>
              <a:defRPr/>
            </a:pPr>
            <a:r>
              <a:rPr lang="he-IL" sz="2400" dirty="0"/>
              <a:t>מרבית התכונות של שני החומרים שונות.</a:t>
            </a:r>
            <a:endParaRPr lang="en-US" sz="2400" dirty="0"/>
          </a:p>
          <a:p>
            <a:pPr marL="457200" indent="-457200" eaLnBrk="1" hangingPunct="1">
              <a:buFont typeface="+mj-lt"/>
              <a:buAutoNum type="arabicPeriod"/>
              <a:defRPr/>
            </a:pPr>
            <a:r>
              <a:rPr lang="he-IL" sz="2400" dirty="0"/>
              <a:t>המבנה </a:t>
            </a:r>
            <a:r>
              <a:rPr lang="he-IL" sz="2400" dirty="0" err="1"/>
              <a:t>המולקולרי</a:t>
            </a:r>
            <a:r>
              <a:rPr lang="he-IL" sz="2400" dirty="0"/>
              <a:t> של שני החומרים שונה. </a:t>
            </a:r>
            <a:endParaRPr lang="en-US" sz="2400" dirty="0"/>
          </a:p>
          <a:p>
            <a:pPr eaLnBrk="1" hangingPunct="1">
              <a:buFontTx/>
              <a:buNone/>
              <a:defRPr/>
            </a:pPr>
            <a:endParaRPr lang="he-IL" sz="2400" dirty="0"/>
          </a:p>
        </p:txBody>
      </p:sp>
      <p:sp>
        <p:nvSpPr>
          <p:cNvPr id="5" name="מלבן מעוגל 4">
            <a:extLst>
              <a:ext uri="{FF2B5EF4-FFF2-40B4-BE49-F238E27FC236}">
                <a16:creationId xmlns:a16="http://schemas.microsoft.com/office/drawing/2014/main" id="{33B1C333-7775-0314-84D7-4185666262BA}"/>
              </a:ext>
              <a:ext uri="{C183D7F6-B498-43B3-948B-1728B52AA6E4}">
                <adec:decorative xmlns:adec="http://schemas.microsoft.com/office/drawing/2017/decorative" val="1"/>
              </a:ext>
            </a:extLst>
          </p:cNvPr>
          <p:cNvSpPr>
            <a:spLocks noChangeArrowheads="1"/>
          </p:cNvSpPr>
          <p:nvPr/>
        </p:nvSpPr>
        <p:spPr bwMode="auto">
          <a:xfrm>
            <a:off x="1571625" y="5715000"/>
            <a:ext cx="5643563" cy="714375"/>
          </a:xfrm>
          <a:prstGeom prst="roundRect">
            <a:avLst>
              <a:gd name="adj" fmla="val 16667"/>
            </a:avLst>
          </a:prstGeom>
          <a:solidFill>
            <a:srgbClr val="336599">
              <a:alpha val="30196"/>
            </a:srgbClr>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r>
              <a:rPr lang="he-IL" altLang="en-US">
                <a:solidFill>
                  <a:srgbClr val="0000FF"/>
                </a:solidFill>
              </a:rPr>
              <a:t>א. הסבר מדוע פסלת חלק מן המשפטים.</a:t>
            </a:r>
          </a:p>
          <a:p>
            <a:pPr algn="r" rtl="1" eaLnBrk="1" hangingPunct="1"/>
            <a:r>
              <a:rPr lang="he-IL" altLang="en-US">
                <a:solidFill>
                  <a:srgbClr val="0000FF"/>
                </a:solidFill>
              </a:rPr>
              <a:t>ב. הצע כיצד לבסס את המשפטים שתומכים בטענה של אלונה</a:t>
            </a:r>
          </a:p>
          <a:p>
            <a:pPr algn="r" rtl="1" eaLnBrk="1" hangingPunct="1"/>
            <a:endParaRPr lang="he-IL" altLang="en-US">
              <a:solidFill>
                <a:srgbClr val="0000FF"/>
              </a:solidFill>
            </a:endParaRPr>
          </a:p>
        </p:txBody>
      </p:sp>
      <p:pic>
        <p:nvPicPr>
          <p:cNvPr id="24581" name="Picture 5">
            <a:extLst>
              <a:ext uri="{FF2B5EF4-FFF2-40B4-BE49-F238E27FC236}">
                <a16:creationId xmlns:a16="http://schemas.microsoft.com/office/drawing/2014/main" id="{266AFA0E-B2BE-A4D4-1B65-611C29B0D45C}"/>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4375" y="3000375"/>
            <a:ext cx="1947863" cy="197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2" name="Picture 7">
            <a:extLst>
              <a:ext uri="{FF2B5EF4-FFF2-40B4-BE49-F238E27FC236}">
                <a16:creationId xmlns:a16="http://schemas.microsoft.com/office/drawing/2014/main" id="{DAC5BF62-C068-6848-CF91-E5682ACBB98A}"/>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751175">
            <a:off x="112713" y="184150"/>
            <a:ext cx="1885950" cy="95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3" name="Picture 11">
            <a:extLst>
              <a:ext uri="{FF2B5EF4-FFF2-40B4-BE49-F238E27FC236}">
                <a16:creationId xmlns:a16="http://schemas.microsoft.com/office/drawing/2014/main" id="{0F5E4319-E831-2F3E-115B-656683505BEC}"/>
              </a:ext>
              <a:ext uri="{C183D7F6-B498-43B3-948B-1728B52AA6E4}">
                <adec:decorative xmlns:adec="http://schemas.microsoft.com/office/drawing/2017/decorative" val="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2318508">
            <a:off x="1776413" y="720725"/>
            <a:ext cx="2619375"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115" name="AutoShape 3">
            <a:extLst>
              <a:ext uri="{FF2B5EF4-FFF2-40B4-BE49-F238E27FC236}">
                <a16:creationId xmlns:a16="http://schemas.microsoft.com/office/drawing/2014/main" id="{08D292F2-14D9-A6AF-5DF7-A2D2D2CD8CE7}"/>
              </a:ext>
            </a:extLst>
          </p:cNvPr>
          <p:cNvSpPr>
            <a:spLocks noGrp="1" noChangeArrowheads="1"/>
          </p:cNvSpPr>
          <p:nvPr>
            <p:ph type="body" idx="1"/>
          </p:nvPr>
        </p:nvSpPr>
        <p:spPr>
          <a:xfrm>
            <a:off x="468313" y="4652963"/>
            <a:ext cx="8291512" cy="1620837"/>
          </a:xfrm>
        </p:spPr>
        <p:txBody>
          <a:bodyPr lIns="126000"/>
          <a:lstStyle/>
          <a:p>
            <a:pPr marL="0" indent="0" eaLnBrk="1" hangingPunct="1">
              <a:lnSpc>
                <a:spcPct val="90000"/>
              </a:lnSpc>
              <a:buFontTx/>
              <a:buNone/>
            </a:pPr>
            <a:r>
              <a:rPr lang="he-IL" altLang="en-US" sz="2400" dirty="0"/>
              <a:t>לכלור רדיוס קצר יותר, כי לשני האטומים מספר שווה של רמות אנרגיה, אך לכלור מטען גרעיני יותר גדול. וככל שמטען הגרעיני גדול יותר כוחות המשיכה החשמליים חזקים יותר (חוק קולון) זאת בתנאי שמדובר באלקטרונים ערכיים בעלי אותה רמת אנרגיה.</a:t>
            </a:r>
            <a:endParaRPr lang="en-US" altLang="en-US" sz="2400" dirty="0"/>
          </a:p>
        </p:txBody>
      </p:sp>
      <p:graphicFrame>
        <p:nvGraphicFramePr>
          <p:cNvPr id="2" name="Table 1">
            <a:extLst>
              <a:ext uri="{FF2B5EF4-FFF2-40B4-BE49-F238E27FC236}">
                <a16:creationId xmlns:a16="http://schemas.microsoft.com/office/drawing/2014/main" id="{C6946DF0-5E30-FE97-D685-6E2245567AC4}"/>
              </a:ext>
            </a:extLst>
          </p:cNvPr>
          <p:cNvGraphicFramePr>
            <a:graphicFrameLocks noGrp="1"/>
          </p:cNvGraphicFramePr>
          <p:nvPr>
            <p:extLst>
              <p:ext uri="{D42A27DB-BD31-4B8C-83A1-F6EECF244321}">
                <p14:modId xmlns:p14="http://schemas.microsoft.com/office/powerpoint/2010/main" val="827472777"/>
              </p:ext>
            </p:extLst>
          </p:nvPr>
        </p:nvGraphicFramePr>
        <p:xfrm>
          <a:off x="1691680" y="2420888"/>
          <a:ext cx="6495582" cy="2103120"/>
        </p:xfrm>
        <a:graphic>
          <a:graphicData uri="http://schemas.openxmlformats.org/drawingml/2006/table">
            <a:tbl>
              <a:tblPr firstRow="1">
                <a:tableStyleId>{3C2FFA5D-87B4-456A-9821-1D502468CF0F}</a:tableStyleId>
              </a:tblPr>
              <a:tblGrid>
                <a:gridCol w="2165194">
                  <a:extLst>
                    <a:ext uri="{9D8B030D-6E8A-4147-A177-3AD203B41FA5}">
                      <a16:colId xmlns:a16="http://schemas.microsoft.com/office/drawing/2014/main" val="3513234345"/>
                    </a:ext>
                  </a:extLst>
                </a:gridCol>
                <a:gridCol w="2165194">
                  <a:extLst>
                    <a:ext uri="{9D8B030D-6E8A-4147-A177-3AD203B41FA5}">
                      <a16:colId xmlns:a16="http://schemas.microsoft.com/office/drawing/2014/main" val="2262357908"/>
                    </a:ext>
                  </a:extLst>
                </a:gridCol>
                <a:gridCol w="2165194">
                  <a:extLst>
                    <a:ext uri="{9D8B030D-6E8A-4147-A177-3AD203B41FA5}">
                      <a16:colId xmlns:a16="http://schemas.microsoft.com/office/drawing/2014/main" val="3095899604"/>
                    </a:ext>
                  </a:extLst>
                </a:gridCol>
              </a:tblGrid>
              <a:tr h="0">
                <a:tc>
                  <a:txBody>
                    <a:bodyPr/>
                    <a:lstStyle/>
                    <a:p>
                      <a:pPr algn="ctr" rtl="1">
                        <a:buNone/>
                      </a:pPr>
                      <a:r>
                        <a:rPr lang="en-US" sz="2400" dirty="0">
                          <a:solidFill>
                            <a:schemeClr val="accent2">
                              <a:lumMod val="20000"/>
                              <a:lumOff val="80000"/>
                            </a:schemeClr>
                          </a:solidFill>
                        </a:rPr>
                        <a:t>Cl</a:t>
                      </a:r>
                    </a:p>
                  </a:txBody>
                  <a:tcPr anchor="ctr"/>
                </a:tc>
                <a:tc>
                  <a:txBody>
                    <a:bodyPr/>
                    <a:lstStyle/>
                    <a:p>
                      <a:pPr algn="ctr" rtl="1">
                        <a:buNone/>
                      </a:pPr>
                      <a:r>
                        <a:rPr lang="en-US" sz="2400" dirty="0">
                          <a:solidFill>
                            <a:schemeClr val="accent2">
                              <a:lumMod val="20000"/>
                              <a:lumOff val="80000"/>
                            </a:schemeClr>
                          </a:solidFill>
                        </a:rPr>
                        <a:t>S</a:t>
                      </a:r>
                    </a:p>
                  </a:txBody>
                  <a:tcPr anchor="ctr"/>
                </a:tc>
                <a:tc>
                  <a:txBody>
                    <a:bodyPr/>
                    <a:lstStyle/>
                    <a:p>
                      <a:pPr algn="ctr" rtl="1"/>
                      <a:endParaRPr lang="en-US" sz="2400" dirty="0">
                        <a:solidFill>
                          <a:schemeClr val="accent2">
                            <a:lumMod val="20000"/>
                            <a:lumOff val="80000"/>
                          </a:schemeClr>
                        </a:solidFill>
                      </a:endParaRPr>
                    </a:p>
                  </a:txBody>
                  <a:tcPr anchor="ctr"/>
                </a:tc>
                <a:extLst>
                  <a:ext uri="{0D108BD9-81ED-4DB2-BD59-A6C34878D82A}">
                    <a16:rowId xmlns:a16="http://schemas.microsoft.com/office/drawing/2014/main" val="4013495784"/>
                  </a:ext>
                </a:extLst>
              </a:tr>
              <a:tr h="365760">
                <a:tc>
                  <a:txBody>
                    <a:bodyPr/>
                    <a:lstStyle/>
                    <a:p>
                      <a:pPr algn="ctr" rtl="1">
                        <a:buNone/>
                      </a:pPr>
                      <a:r>
                        <a:rPr lang="en-US" sz="2400" dirty="0">
                          <a:solidFill>
                            <a:schemeClr val="accent2">
                              <a:lumMod val="20000"/>
                              <a:lumOff val="80000"/>
                            </a:schemeClr>
                          </a:solidFill>
                        </a:rPr>
                        <a:t>3</a:t>
                      </a:r>
                    </a:p>
                  </a:txBody>
                  <a:tcPr anchor="ctr"/>
                </a:tc>
                <a:tc>
                  <a:txBody>
                    <a:bodyPr/>
                    <a:lstStyle/>
                    <a:p>
                      <a:pPr algn="ctr" rtl="1">
                        <a:buNone/>
                      </a:pPr>
                      <a:r>
                        <a:rPr lang="en-US" sz="2400" dirty="0">
                          <a:solidFill>
                            <a:schemeClr val="accent2">
                              <a:lumMod val="20000"/>
                              <a:lumOff val="80000"/>
                            </a:schemeClr>
                          </a:solidFill>
                        </a:rPr>
                        <a:t>3</a:t>
                      </a:r>
                    </a:p>
                  </a:txBody>
                  <a:tcPr anchor="ctr"/>
                </a:tc>
                <a:tc>
                  <a:txBody>
                    <a:bodyPr/>
                    <a:lstStyle/>
                    <a:p>
                      <a:pPr algn="ctr" rtl="1">
                        <a:buNone/>
                      </a:pPr>
                      <a:r>
                        <a:rPr lang="he-IL" sz="2400" dirty="0">
                          <a:solidFill>
                            <a:schemeClr val="accent2">
                              <a:lumMod val="20000"/>
                              <a:lumOff val="80000"/>
                            </a:schemeClr>
                          </a:solidFill>
                        </a:rPr>
                        <a:t>מס' רמות אנרגיה מאוכלסות</a:t>
                      </a:r>
                    </a:p>
                  </a:txBody>
                  <a:tcPr anchor="ctr"/>
                </a:tc>
                <a:extLst>
                  <a:ext uri="{0D108BD9-81ED-4DB2-BD59-A6C34878D82A}">
                    <a16:rowId xmlns:a16="http://schemas.microsoft.com/office/drawing/2014/main" val="2874992520"/>
                  </a:ext>
                </a:extLst>
              </a:tr>
              <a:tr h="365760">
                <a:tc>
                  <a:txBody>
                    <a:bodyPr/>
                    <a:lstStyle/>
                    <a:p>
                      <a:pPr algn="ctr" rtl="1">
                        <a:buNone/>
                      </a:pPr>
                      <a:r>
                        <a:rPr lang="en-US" sz="2400" dirty="0">
                          <a:solidFill>
                            <a:schemeClr val="accent2">
                              <a:lumMod val="20000"/>
                              <a:lumOff val="80000"/>
                            </a:schemeClr>
                          </a:solidFill>
                        </a:rPr>
                        <a:t>+17</a:t>
                      </a:r>
                    </a:p>
                  </a:txBody>
                  <a:tcPr anchor="ctr"/>
                </a:tc>
                <a:tc>
                  <a:txBody>
                    <a:bodyPr/>
                    <a:lstStyle/>
                    <a:p>
                      <a:pPr algn="ctr" rtl="1">
                        <a:buNone/>
                      </a:pPr>
                      <a:r>
                        <a:rPr lang="en-US" sz="2400" dirty="0">
                          <a:solidFill>
                            <a:schemeClr val="accent2">
                              <a:lumMod val="20000"/>
                              <a:lumOff val="80000"/>
                            </a:schemeClr>
                          </a:solidFill>
                        </a:rPr>
                        <a:t>+16</a:t>
                      </a:r>
                    </a:p>
                  </a:txBody>
                  <a:tcPr anchor="ctr"/>
                </a:tc>
                <a:tc>
                  <a:txBody>
                    <a:bodyPr/>
                    <a:lstStyle/>
                    <a:p>
                      <a:pPr algn="ctr" rtl="1">
                        <a:buNone/>
                      </a:pPr>
                      <a:r>
                        <a:rPr lang="he-IL" sz="2400" dirty="0">
                          <a:solidFill>
                            <a:schemeClr val="accent2">
                              <a:lumMod val="20000"/>
                              <a:lumOff val="80000"/>
                            </a:schemeClr>
                          </a:solidFill>
                        </a:rPr>
                        <a:t>המטען הגרעיני</a:t>
                      </a:r>
                    </a:p>
                  </a:txBody>
                  <a:tcPr anchor="ctr"/>
                </a:tc>
                <a:extLst>
                  <a:ext uri="{0D108BD9-81ED-4DB2-BD59-A6C34878D82A}">
                    <a16:rowId xmlns:a16="http://schemas.microsoft.com/office/drawing/2014/main" val="3647488037"/>
                  </a:ext>
                </a:extLst>
              </a:tr>
            </a:tbl>
          </a:graphicData>
        </a:graphic>
      </p:graphicFrame>
      <p:sp>
        <p:nvSpPr>
          <p:cNvPr id="3" name="Rectangle 4">
            <a:extLst>
              <a:ext uri="{FF2B5EF4-FFF2-40B4-BE49-F238E27FC236}">
                <a16:creationId xmlns:a16="http://schemas.microsoft.com/office/drawing/2014/main" id="{593028FB-0B29-0C06-F86D-3E4DF1292011}"/>
              </a:ext>
            </a:extLst>
          </p:cNvPr>
          <p:cNvSpPr>
            <a:spLocks noGrp="1" noChangeArrowheads="1"/>
          </p:cNvSpPr>
          <p:nvPr>
            <p:ph type="title" idx="4294967295"/>
          </p:nvPr>
        </p:nvSpPr>
        <p:spPr bwMode="auto">
          <a:xfrm>
            <a:off x="3275856" y="1470044"/>
            <a:ext cx="4911406" cy="1384995"/>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defRPr/>
            </a:pPr>
            <a:r>
              <a:rPr kumimoji="0" lang="he-IL" altLang="en-US" sz="2800" b="1" i="0" u="none" strike="noStrike" kern="1200" cap="none" spc="0" normalizeH="0" baseline="0" noProof="0" dirty="0">
                <a:ln>
                  <a:noFill/>
                </a:ln>
                <a:solidFill>
                  <a:schemeClr val="accent2"/>
                </a:solidFill>
                <a:effectLst/>
                <a:uLnTx/>
                <a:uFillTx/>
                <a:latin typeface="Arial" panose="020B0604020202020204" pitchFamily="34" charset="0"/>
                <a:ea typeface="+mn-ea"/>
                <a:cs typeface="Arial" panose="020B0604020202020204" pitchFamily="34" charset="0"/>
              </a:rPr>
              <a:t>למי רדיוס גדול יותר</a:t>
            </a:r>
            <a:r>
              <a:rPr kumimoji="0" lang="en-US" altLang="en-US" sz="2800" b="1" i="0" u="none" strike="noStrike" kern="1200" cap="none" spc="0" normalizeH="0" baseline="0" noProof="0" dirty="0">
                <a:ln>
                  <a:noFill/>
                </a:ln>
                <a:solidFill>
                  <a:schemeClr val="accent2"/>
                </a:solidFill>
                <a:effectLst/>
                <a:uLnTx/>
                <a:uFillTx/>
                <a:latin typeface="Arial" panose="020B0604020202020204" pitchFamily="34" charset="0"/>
                <a:ea typeface="+mn-ea"/>
                <a:cs typeface="Arial" panose="020B0604020202020204" pitchFamily="34" charset="0"/>
              </a:rPr>
              <a:t>?</a:t>
            </a:r>
            <a:endParaRPr kumimoji="0" lang="en-US" altLang="en-US" sz="2800" b="0" i="0" u="none" strike="noStrike" kern="1200" cap="none" spc="0" normalizeH="0" baseline="0" noProof="0" dirty="0">
              <a:ln>
                <a:noFill/>
              </a:ln>
              <a:solidFill>
                <a:schemeClr val="accent2"/>
              </a:solidFill>
              <a:effectLst/>
              <a:uLnTx/>
              <a:uFillTx/>
              <a:latin typeface="Arial" panose="020B0604020202020204" pitchFamily="34" charset="0"/>
              <a:ea typeface="+mn-ea"/>
              <a:cs typeface="Arial" panose="020B0604020202020204"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defRPr/>
            </a:pPr>
            <a:r>
              <a:rPr kumimoji="0" lang="he-IL" altLang="en-US" sz="2800" b="1" i="0" u="none" strike="noStrike" kern="1200" cap="none" spc="0" normalizeH="0" baseline="0" noProof="0" dirty="0">
                <a:ln>
                  <a:noFill/>
                </a:ln>
                <a:solidFill>
                  <a:schemeClr val="accent2"/>
                </a:solidFill>
                <a:effectLst/>
                <a:uLnTx/>
                <a:uFillTx/>
                <a:latin typeface="Arial" panose="020B0604020202020204" pitchFamily="34" charset="0"/>
                <a:ea typeface="+mn-ea"/>
                <a:cs typeface="Arial" panose="020B0604020202020204" pitchFamily="34" charset="0"/>
              </a:rPr>
              <a:t>טבלת השוואה</a:t>
            </a:r>
            <a:endParaRPr kumimoji="0" lang="en-US" altLang="en-US" sz="2800" b="0" i="0" u="none" strike="noStrike" kern="1200" cap="none" spc="0" normalizeH="0" baseline="0" noProof="0" dirty="0">
              <a:ln>
                <a:noFill/>
              </a:ln>
              <a:solidFill>
                <a:schemeClr val="accent2"/>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chemeClr val="accent2"/>
              </a:solidFill>
              <a:effectLst/>
              <a:uLnTx/>
              <a:uFillTx/>
              <a:latin typeface="Arial" panose="020B0604020202020204" pitchFamily="34" charset="0"/>
              <a:ea typeface="+mn-ea"/>
              <a:cs typeface="Arial" panose="020B060402020202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animEffect transition="in" filter="wipe(up)">
                                      <p:cBhvr>
                                        <p:cTn id="7" dur="500"/>
                                        <p:tgtEl>
                                          <p:spTgt spid="901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a:extLst>
              <a:ext uri="{FF2B5EF4-FFF2-40B4-BE49-F238E27FC236}">
                <a16:creationId xmlns:a16="http://schemas.microsoft.com/office/drawing/2014/main" id="{535F4A00-436D-C8FC-4F04-BC7E70F7B206}"/>
              </a:ext>
            </a:extLst>
          </p:cNvPr>
          <p:cNvSpPr>
            <a:spLocks noGrp="1" noChangeArrowheads="1"/>
          </p:cNvSpPr>
          <p:nvPr>
            <p:ph type="title" idx="4294967295"/>
          </p:nvPr>
        </p:nvSpPr>
        <p:spPr bwMode="auto">
          <a:xfrm>
            <a:off x="3491880" y="1340768"/>
            <a:ext cx="4911406" cy="523220"/>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defRPr/>
            </a:pPr>
            <a:r>
              <a:rPr kumimoji="0" lang="he-IL" altLang="en-US" sz="2800" b="1" i="0" u="none" strike="noStrike" kern="1200" cap="none" spc="0" normalizeH="0" baseline="0" noProof="0" dirty="0">
                <a:ln>
                  <a:noFill/>
                </a:ln>
                <a:solidFill>
                  <a:schemeClr val="accent2"/>
                </a:solidFill>
                <a:effectLst/>
                <a:uLnTx/>
                <a:uFillTx/>
                <a:latin typeface="Arial" panose="020B0604020202020204" pitchFamily="34" charset="0"/>
                <a:ea typeface="+mn-ea"/>
                <a:cs typeface="Arial" panose="020B0604020202020204" pitchFamily="34" charset="0"/>
              </a:rPr>
              <a:t>למי רדיוס גדול יותר</a:t>
            </a:r>
            <a:r>
              <a:rPr kumimoji="0" lang="en-US" altLang="en-US" sz="2800" b="1" i="0" u="none" strike="noStrike" kern="1200" cap="none" spc="0" normalizeH="0" baseline="0" noProof="0" dirty="0">
                <a:ln>
                  <a:noFill/>
                </a:ln>
                <a:solidFill>
                  <a:schemeClr val="accent2"/>
                </a:solidFill>
                <a:effectLst/>
                <a:uLnTx/>
                <a:uFillTx/>
                <a:latin typeface="Arial" panose="020B0604020202020204" pitchFamily="34" charset="0"/>
                <a:ea typeface="+mn-ea"/>
                <a:cs typeface="Arial" panose="020B0604020202020204" pitchFamily="34" charset="0"/>
              </a:rPr>
              <a:t>?</a:t>
            </a:r>
            <a:endParaRPr kumimoji="0" lang="en-US" altLang="en-US" sz="2800" b="0" i="0" u="none" strike="noStrike" kern="1200" cap="none" spc="0" normalizeH="0" baseline="0" noProof="0" dirty="0">
              <a:ln>
                <a:noFill/>
              </a:ln>
              <a:solidFill>
                <a:schemeClr val="accent2"/>
              </a:solidFill>
              <a:effectLst/>
              <a:uLnTx/>
              <a:uFillTx/>
              <a:latin typeface="Arial" panose="020B0604020202020204" pitchFamily="34" charset="0"/>
              <a:ea typeface="+mn-ea"/>
              <a:cs typeface="Arial" panose="020B0604020202020204" pitchFamily="34" charset="0"/>
            </a:endParaRPr>
          </a:p>
        </p:txBody>
      </p:sp>
      <p:sp>
        <p:nvSpPr>
          <p:cNvPr id="90117" name="AutoShape 5">
            <a:extLst>
              <a:ext uri="{FF2B5EF4-FFF2-40B4-BE49-F238E27FC236}">
                <a16:creationId xmlns:a16="http://schemas.microsoft.com/office/drawing/2014/main" id="{E4DC782C-EF41-9EFC-1276-334D206DC6BD}"/>
              </a:ext>
            </a:extLst>
          </p:cNvPr>
          <p:cNvSpPr>
            <a:spLocks noChangeArrowheads="1"/>
          </p:cNvSpPr>
          <p:nvPr/>
        </p:nvSpPr>
        <p:spPr bwMode="auto">
          <a:xfrm>
            <a:off x="16799" y="4149080"/>
            <a:ext cx="8291513" cy="2071687"/>
          </a:xfrm>
          <a:prstGeom prst="roundRect">
            <a:avLst>
              <a:gd name="adj" fmla="val 16667"/>
            </a:avLst>
          </a:prstGeom>
          <a:solidFill>
            <a:schemeClr val="accent1">
              <a:alpha val="30196"/>
            </a:schemeClr>
          </a:solidFill>
          <a:ln>
            <a:noFill/>
          </a:ln>
          <a:extLst>
            <a:ext uri="{91240B29-F687-4F45-9708-019B960494DF}">
              <a14:hiddenLine xmlns:a14="http://schemas.microsoft.com/office/drawing/2010/main" w="9525">
                <a:solidFill>
                  <a:srgbClr val="000000"/>
                </a:solidFill>
                <a:round/>
                <a:headEnd/>
                <a:tailEnd/>
              </a14:hiddenLine>
            </a:ext>
          </a:extLst>
        </p:spPr>
        <p:txBody>
          <a:bodyPr lIns="12600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90000"/>
              </a:lnSpc>
              <a:spcBef>
                <a:spcPct val="20000"/>
              </a:spcBef>
            </a:pPr>
            <a:r>
              <a:rPr lang="he-IL" altLang="en-US" sz="2400"/>
              <a:t>לכלור רדיוס קצר יותר </a:t>
            </a:r>
            <a:r>
              <a:rPr lang="he-IL" altLang="en-US" sz="2400">
                <a:solidFill>
                  <a:srgbClr val="CC0000"/>
                </a:solidFill>
              </a:rPr>
              <a:t>[טענה],</a:t>
            </a:r>
            <a:r>
              <a:rPr lang="he-IL" altLang="en-US" sz="2400"/>
              <a:t> כי לשני האטומים מספר שווה של רמות אנרגיה, אך לכלור מטען גרעיני יותר גדול </a:t>
            </a:r>
            <a:r>
              <a:rPr lang="he-IL" altLang="en-US" sz="2400">
                <a:solidFill>
                  <a:srgbClr val="CC0000"/>
                </a:solidFill>
              </a:rPr>
              <a:t>[עדויות]</a:t>
            </a:r>
            <a:r>
              <a:rPr lang="he-IL" altLang="en-US" sz="2400"/>
              <a:t>. וככל שמטען הגרעיני גדול יותר כוחות המשיכה החשמליים חזקים יותר (חוק קולון) זאת בתנאי שמדובר באלקטרונים ערכיים בעלי אותה רמת אנרגיה </a:t>
            </a:r>
            <a:r>
              <a:rPr lang="he-IL" altLang="en-US" sz="2400">
                <a:solidFill>
                  <a:srgbClr val="CC0000"/>
                </a:solidFill>
              </a:rPr>
              <a:t>[הסבר]</a:t>
            </a:r>
            <a:r>
              <a:rPr lang="he-IL" altLang="en-US" sz="2400"/>
              <a:t>, ולכן הרדיוס קצר יותר [טענה חוזרת].</a:t>
            </a:r>
            <a:endParaRPr lang="en-US" altLang="en-US" sz="2400"/>
          </a:p>
        </p:txBody>
      </p:sp>
      <p:graphicFrame>
        <p:nvGraphicFramePr>
          <p:cNvPr id="2" name="Table 1">
            <a:extLst>
              <a:ext uri="{FF2B5EF4-FFF2-40B4-BE49-F238E27FC236}">
                <a16:creationId xmlns:a16="http://schemas.microsoft.com/office/drawing/2014/main" id="{53D63FFF-01F5-1D81-7EF9-40203A8531A5}"/>
              </a:ex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3390000617"/>
              </p:ext>
            </p:extLst>
          </p:nvPr>
        </p:nvGraphicFramePr>
        <p:xfrm>
          <a:off x="1812730" y="1894967"/>
          <a:ext cx="6495582" cy="2103120"/>
        </p:xfrm>
        <a:graphic>
          <a:graphicData uri="http://schemas.openxmlformats.org/drawingml/2006/table">
            <a:tbl>
              <a:tblPr firstRow="1">
                <a:tableStyleId>{3C2FFA5D-87B4-456A-9821-1D502468CF0F}</a:tableStyleId>
              </a:tblPr>
              <a:tblGrid>
                <a:gridCol w="2165194">
                  <a:extLst>
                    <a:ext uri="{9D8B030D-6E8A-4147-A177-3AD203B41FA5}">
                      <a16:colId xmlns:a16="http://schemas.microsoft.com/office/drawing/2014/main" val="3513234345"/>
                    </a:ext>
                  </a:extLst>
                </a:gridCol>
                <a:gridCol w="2165194">
                  <a:extLst>
                    <a:ext uri="{9D8B030D-6E8A-4147-A177-3AD203B41FA5}">
                      <a16:colId xmlns:a16="http://schemas.microsoft.com/office/drawing/2014/main" val="2262357908"/>
                    </a:ext>
                  </a:extLst>
                </a:gridCol>
                <a:gridCol w="2165194">
                  <a:extLst>
                    <a:ext uri="{9D8B030D-6E8A-4147-A177-3AD203B41FA5}">
                      <a16:colId xmlns:a16="http://schemas.microsoft.com/office/drawing/2014/main" val="3095899604"/>
                    </a:ext>
                  </a:extLst>
                </a:gridCol>
              </a:tblGrid>
              <a:tr h="0">
                <a:tc>
                  <a:txBody>
                    <a:bodyPr/>
                    <a:lstStyle/>
                    <a:p>
                      <a:pPr algn="ctr" rtl="1">
                        <a:buNone/>
                      </a:pPr>
                      <a:r>
                        <a:rPr lang="en-US" sz="2400" dirty="0">
                          <a:solidFill>
                            <a:schemeClr val="accent2">
                              <a:lumMod val="20000"/>
                              <a:lumOff val="80000"/>
                            </a:schemeClr>
                          </a:solidFill>
                        </a:rPr>
                        <a:t>Cl</a:t>
                      </a:r>
                    </a:p>
                  </a:txBody>
                  <a:tcPr anchor="ctr"/>
                </a:tc>
                <a:tc>
                  <a:txBody>
                    <a:bodyPr/>
                    <a:lstStyle/>
                    <a:p>
                      <a:pPr algn="ctr" rtl="1">
                        <a:buNone/>
                      </a:pPr>
                      <a:r>
                        <a:rPr lang="en-US" sz="2400" dirty="0">
                          <a:solidFill>
                            <a:schemeClr val="accent2">
                              <a:lumMod val="20000"/>
                              <a:lumOff val="80000"/>
                            </a:schemeClr>
                          </a:solidFill>
                        </a:rPr>
                        <a:t>S</a:t>
                      </a:r>
                    </a:p>
                  </a:txBody>
                  <a:tcPr anchor="ctr"/>
                </a:tc>
                <a:tc>
                  <a:txBody>
                    <a:bodyPr/>
                    <a:lstStyle/>
                    <a:p>
                      <a:pPr algn="ctr" rtl="1"/>
                      <a:endParaRPr lang="en-US" sz="2400" dirty="0">
                        <a:solidFill>
                          <a:schemeClr val="accent2"/>
                        </a:solidFill>
                      </a:endParaRPr>
                    </a:p>
                  </a:txBody>
                  <a:tcPr anchor="ctr"/>
                </a:tc>
                <a:extLst>
                  <a:ext uri="{0D108BD9-81ED-4DB2-BD59-A6C34878D82A}">
                    <a16:rowId xmlns:a16="http://schemas.microsoft.com/office/drawing/2014/main" val="4013495784"/>
                  </a:ext>
                </a:extLst>
              </a:tr>
              <a:tr h="365760">
                <a:tc>
                  <a:txBody>
                    <a:bodyPr/>
                    <a:lstStyle/>
                    <a:p>
                      <a:pPr algn="ctr" rtl="1">
                        <a:buNone/>
                      </a:pPr>
                      <a:r>
                        <a:rPr lang="en-US" sz="2400" dirty="0">
                          <a:solidFill>
                            <a:schemeClr val="accent2"/>
                          </a:solidFill>
                        </a:rPr>
                        <a:t>3</a:t>
                      </a:r>
                    </a:p>
                  </a:txBody>
                  <a:tcPr anchor="ctr"/>
                </a:tc>
                <a:tc>
                  <a:txBody>
                    <a:bodyPr/>
                    <a:lstStyle/>
                    <a:p>
                      <a:pPr algn="ctr" rtl="1">
                        <a:buNone/>
                      </a:pPr>
                      <a:r>
                        <a:rPr lang="en-US" sz="2400" dirty="0">
                          <a:solidFill>
                            <a:schemeClr val="accent2"/>
                          </a:solidFill>
                        </a:rPr>
                        <a:t>3</a:t>
                      </a:r>
                    </a:p>
                  </a:txBody>
                  <a:tcPr anchor="ctr"/>
                </a:tc>
                <a:tc>
                  <a:txBody>
                    <a:bodyPr/>
                    <a:lstStyle/>
                    <a:p>
                      <a:pPr algn="ctr" rtl="1">
                        <a:buNone/>
                      </a:pPr>
                      <a:r>
                        <a:rPr lang="he-IL" sz="2400" dirty="0">
                          <a:solidFill>
                            <a:schemeClr val="accent2"/>
                          </a:solidFill>
                        </a:rPr>
                        <a:t>מס' רמות אנרגיה מאוכלסות</a:t>
                      </a:r>
                    </a:p>
                  </a:txBody>
                  <a:tcPr anchor="ctr"/>
                </a:tc>
                <a:extLst>
                  <a:ext uri="{0D108BD9-81ED-4DB2-BD59-A6C34878D82A}">
                    <a16:rowId xmlns:a16="http://schemas.microsoft.com/office/drawing/2014/main" val="2874992520"/>
                  </a:ext>
                </a:extLst>
              </a:tr>
              <a:tr h="365760">
                <a:tc>
                  <a:txBody>
                    <a:bodyPr/>
                    <a:lstStyle/>
                    <a:p>
                      <a:pPr algn="ctr" rtl="1">
                        <a:buNone/>
                      </a:pPr>
                      <a:r>
                        <a:rPr lang="en-US" sz="2400" dirty="0">
                          <a:solidFill>
                            <a:schemeClr val="accent2"/>
                          </a:solidFill>
                        </a:rPr>
                        <a:t>+17</a:t>
                      </a:r>
                    </a:p>
                  </a:txBody>
                  <a:tcPr anchor="ctr"/>
                </a:tc>
                <a:tc>
                  <a:txBody>
                    <a:bodyPr/>
                    <a:lstStyle/>
                    <a:p>
                      <a:pPr algn="ctr" rtl="1">
                        <a:buNone/>
                      </a:pPr>
                      <a:r>
                        <a:rPr lang="en-US" sz="2400" dirty="0">
                          <a:solidFill>
                            <a:schemeClr val="accent2"/>
                          </a:solidFill>
                        </a:rPr>
                        <a:t>+16</a:t>
                      </a:r>
                    </a:p>
                  </a:txBody>
                  <a:tcPr anchor="ctr"/>
                </a:tc>
                <a:tc>
                  <a:txBody>
                    <a:bodyPr/>
                    <a:lstStyle/>
                    <a:p>
                      <a:pPr algn="ctr" rtl="1">
                        <a:buNone/>
                      </a:pPr>
                      <a:r>
                        <a:rPr lang="he-IL" sz="2400" dirty="0">
                          <a:solidFill>
                            <a:schemeClr val="accent2"/>
                          </a:solidFill>
                        </a:rPr>
                        <a:t>המטען הגרעיני</a:t>
                      </a:r>
                    </a:p>
                  </a:txBody>
                  <a:tcPr anchor="ctr"/>
                </a:tc>
                <a:extLst>
                  <a:ext uri="{0D108BD9-81ED-4DB2-BD59-A6C34878D82A}">
                    <a16:rowId xmlns:a16="http://schemas.microsoft.com/office/drawing/2014/main" val="3647488037"/>
                  </a:ext>
                </a:extLst>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grpId="0" nodeType="withEffect">
                                  <p:stCondLst>
                                    <p:cond delay="0"/>
                                  </p:stCondLst>
                                  <p:childTnLst>
                                    <p:set>
                                      <p:cBhvr>
                                        <p:cTn id="6" dur="1" fill="hold">
                                          <p:stCondLst>
                                            <p:cond delay="0"/>
                                          </p:stCondLst>
                                        </p:cTn>
                                        <p:tgtEl>
                                          <p:spTgt spid="90117"/>
                                        </p:tgtEl>
                                        <p:attrNameLst>
                                          <p:attrName>style.visibility</p:attrName>
                                        </p:attrNameLst>
                                      </p:cBhvr>
                                      <p:to>
                                        <p:strVal val="visible"/>
                                      </p:to>
                                    </p:set>
                                    <p:animEffect transition="in" filter="wipe(up)">
                                      <p:cBhvr>
                                        <p:cTn id="7" dur="500"/>
                                        <p:tgtEl>
                                          <p:spTgt spid="901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a:extLst>
              <a:ext uri="{FF2B5EF4-FFF2-40B4-BE49-F238E27FC236}">
                <a16:creationId xmlns:a16="http://schemas.microsoft.com/office/drawing/2014/main" id="{30E50C7F-581B-098A-F018-75B6C190A7AC}"/>
              </a:ext>
            </a:extLst>
          </p:cNvPr>
          <p:cNvSpPr>
            <a:spLocks noGrp="1" noChangeArrowheads="1"/>
          </p:cNvSpPr>
          <p:nvPr>
            <p:ph type="ctrTitle"/>
          </p:nvPr>
        </p:nvSpPr>
        <p:spPr>
          <a:xfrm>
            <a:off x="1371600" y="1196975"/>
            <a:ext cx="7772400" cy="2016125"/>
          </a:xfrm>
          <a:effectLst>
            <a:outerShdw dist="35921" dir="2700000" algn="ctr" rotWithShape="0">
              <a:schemeClr val="folHlink">
                <a:alpha val="50000"/>
              </a:schemeClr>
            </a:outerShdw>
          </a:effectLst>
        </p:spPr>
        <p:txBody>
          <a:bodyPr/>
          <a:lstStyle/>
          <a:p>
            <a:pPr algn="ctr" eaLnBrk="1" hangingPunct="1">
              <a:defRPr/>
            </a:pPr>
            <a:r>
              <a:rPr lang="he-IL" sz="14200" b="1"/>
              <a:t>תודה!</a:t>
            </a:r>
            <a:endParaRPr lang="en-US" sz="14200" b="1"/>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mph" presetSubtype="2" fill="hold" grpId="0" nodeType="clickEffect">
                                  <p:stCondLst>
                                    <p:cond delay="0"/>
                                  </p:stCondLst>
                                  <p:childTnLst>
                                    <p:anim to="1.5" calcmode="lin" valueType="num">
                                      <p:cBhvr override="childStyle">
                                        <p:cTn id="6" dur="2000" fill="hold"/>
                                        <p:tgtEl>
                                          <p:spTgt spid="96258"/>
                                        </p:tgtEl>
                                        <p:attrNameLst>
                                          <p:attrName>style.fontSize</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5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5" name="Rectangle 3">
            <a:extLst>
              <a:ext uri="{FF2B5EF4-FFF2-40B4-BE49-F238E27FC236}">
                <a16:creationId xmlns:a16="http://schemas.microsoft.com/office/drawing/2014/main" id="{A2EE65C5-75BA-8EEA-C74A-F55C10CDB318}"/>
              </a:ext>
            </a:extLst>
          </p:cNvPr>
          <p:cNvSpPr>
            <a:spLocks noGrp="1" noChangeArrowheads="1"/>
          </p:cNvSpPr>
          <p:nvPr>
            <p:ph type="title" idx="4294967295"/>
          </p:nvPr>
        </p:nvSpPr>
        <p:spPr bwMode="auto">
          <a:xfrm>
            <a:off x="3924300" y="0"/>
            <a:ext cx="5219700" cy="1143000"/>
          </a:xfrm>
          <a:prstGeom prst="rect">
            <a:avLst/>
          </a:prstGeom>
          <a:noFill/>
          <a:ln w="9525" algn="ctr">
            <a:noFill/>
            <a:prstDash/>
            <a:miter lim="800000"/>
            <a:headEnd/>
            <a:tailEnd/>
          </a:ln>
          <a:effectLst>
            <a:outerShdw dist="35921" dir="2700000" algn="ctr" rotWithShape="0">
              <a:schemeClr val="folHlink">
                <a:alpha val="50000"/>
              </a:scheme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sz="36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הטיעון ומרכיביו</a:t>
            </a:r>
            <a:endParaRPr kumimoji="0" lang="en-US" sz="36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p:txBody>
      </p:sp>
      <p:sp>
        <p:nvSpPr>
          <p:cNvPr id="5122" name="AutoShape 2">
            <a:extLst>
              <a:ext uri="{FF2B5EF4-FFF2-40B4-BE49-F238E27FC236}">
                <a16:creationId xmlns:a16="http://schemas.microsoft.com/office/drawing/2014/main" id="{5DE723C4-EE72-A248-3D06-032A1840F89E}"/>
              </a:ext>
            </a:extLst>
          </p:cNvPr>
          <p:cNvSpPr>
            <a:spLocks noGrp="1" noChangeArrowheads="1"/>
          </p:cNvSpPr>
          <p:nvPr>
            <p:ph type="body" idx="1"/>
          </p:nvPr>
        </p:nvSpPr>
        <p:spPr>
          <a:xfrm>
            <a:off x="442913" y="1662113"/>
            <a:ext cx="8291512" cy="1612900"/>
          </a:xfrm>
        </p:spPr>
        <p:txBody>
          <a:bodyPr/>
          <a:lstStyle/>
          <a:p>
            <a:pPr marL="0" indent="0" eaLnBrk="1" hangingPunct="1">
              <a:lnSpc>
                <a:spcPct val="90000"/>
              </a:lnSpc>
              <a:buFontTx/>
              <a:buNone/>
            </a:pPr>
            <a:r>
              <a:rPr lang="he-IL" altLang="en-US" sz="2400" b="1"/>
              <a:t>טיעון מבוסס ומנומק כולל שלושה מרכיבים : </a:t>
            </a:r>
            <a:r>
              <a:rPr lang="he-IL" altLang="en-US" sz="2400" b="1">
                <a:solidFill>
                  <a:srgbClr val="FF0000"/>
                </a:solidFill>
              </a:rPr>
              <a:t>טענה</a:t>
            </a:r>
            <a:r>
              <a:rPr lang="he-IL" altLang="en-US" sz="2400" b="1"/>
              <a:t>, </a:t>
            </a:r>
            <a:r>
              <a:rPr lang="he-IL" altLang="en-US" sz="2400" b="1">
                <a:solidFill>
                  <a:srgbClr val="FF0000"/>
                </a:solidFill>
              </a:rPr>
              <a:t>ממצאים ועדויות</a:t>
            </a:r>
            <a:r>
              <a:rPr lang="he-IL" altLang="en-US" sz="2400" b="1"/>
              <a:t> וקשר בין הטענה והממצאים - </a:t>
            </a:r>
            <a:r>
              <a:rPr lang="he-IL" altLang="en-US" sz="2400" b="1">
                <a:solidFill>
                  <a:srgbClr val="FF0000"/>
                </a:solidFill>
              </a:rPr>
              <a:t>הסבר מדעי</a:t>
            </a:r>
            <a:r>
              <a:rPr lang="he-IL" altLang="en-US" sz="2400" b="1"/>
              <a:t>. הטענה אמורה להתבסס על ממצאים, והסבר המדעי מסביר את הקשר בין הממצאים והטענה ואמור לשכנע אותנו לקבל את הטענה</a:t>
            </a:r>
            <a:endParaRPr lang="en-US" altLang="en-US" sz="2400" b="1"/>
          </a:p>
        </p:txBody>
      </p:sp>
      <p:sp>
        <p:nvSpPr>
          <p:cNvPr id="5124" name="AutoShape 4">
            <a:extLst>
              <a:ext uri="{FF2B5EF4-FFF2-40B4-BE49-F238E27FC236}">
                <a16:creationId xmlns:a16="http://schemas.microsoft.com/office/drawing/2014/main" id="{6B4394F2-CD22-E141-7FA5-9B2DECEE47DC}"/>
              </a:ext>
              <a:ext uri="{C183D7F6-B498-43B3-948B-1728B52AA6E4}">
                <adec:decorative xmlns:adec="http://schemas.microsoft.com/office/drawing/2017/decorative" val="1"/>
              </a:ext>
            </a:extLst>
          </p:cNvPr>
          <p:cNvSpPr>
            <a:spLocks noChangeArrowheads="1"/>
          </p:cNvSpPr>
          <p:nvPr/>
        </p:nvSpPr>
        <p:spPr bwMode="auto">
          <a:xfrm>
            <a:off x="323850" y="3546475"/>
            <a:ext cx="2700338" cy="833438"/>
          </a:xfrm>
          <a:prstGeom prst="roundRect">
            <a:avLst>
              <a:gd name="adj" fmla="val 16667"/>
            </a:avLst>
          </a:prstGeom>
          <a:solidFill>
            <a:schemeClr val="accent1"/>
          </a:solidFill>
          <a:ln w="28575" algn="ctr">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he-IL" altLang="en-US" sz="2800" b="1"/>
              <a:t>ממצאים ועדויות</a:t>
            </a:r>
            <a:endParaRPr lang="en-US" altLang="en-US" sz="2800" b="1"/>
          </a:p>
        </p:txBody>
      </p:sp>
      <p:sp>
        <p:nvSpPr>
          <p:cNvPr id="5125" name="AutoShape 5">
            <a:extLst>
              <a:ext uri="{FF2B5EF4-FFF2-40B4-BE49-F238E27FC236}">
                <a16:creationId xmlns:a16="http://schemas.microsoft.com/office/drawing/2014/main" id="{BA1117DD-AA9E-9C2D-5A6C-728746456692}"/>
              </a:ext>
              <a:ext uri="{C183D7F6-B498-43B3-948B-1728B52AA6E4}">
                <adec:decorative xmlns:adec="http://schemas.microsoft.com/office/drawing/2017/decorative" val="1"/>
              </a:ext>
            </a:extLst>
          </p:cNvPr>
          <p:cNvSpPr>
            <a:spLocks noChangeArrowheads="1"/>
          </p:cNvSpPr>
          <p:nvPr/>
        </p:nvSpPr>
        <p:spPr bwMode="auto">
          <a:xfrm>
            <a:off x="5891213" y="3546475"/>
            <a:ext cx="2349500" cy="862013"/>
          </a:xfrm>
          <a:prstGeom prst="roundRect">
            <a:avLst>
              <a:gd name="adj" fmla="val 16667"/>
            </a:avLst>
          </a:prstGeom>
          <a:solidFill>
            <a:schemeClr val="accent1"/>
          </a:solidFill>
          <a:ln w="28575" algn="ctr">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he-IL" altLang="en-US" sz="2800" b="1"/>
              <a:t>טענה</a:t>
            </a:r>
            <a:endParaRPr lang="en-US" altLang="en-US" sz="2800" b="1"/>
          </a:p>
        </p:txBody>
      </p:sp>
      <p:sp>
        <p:nvSpPr>
          <p:cNvPr id="5126" name="AutoShape 6">
            <a:extLst>
              <a:ext uri="{FF2B5EF4-FFF2-40B4-BE49-F238E27FC236}">
                <a16:creationId xmlns:a16="http://schemas.microsoft.com/office/drawing/2014/main" id="{BC9FB4C5-0141-5A55-C772-B6FD19691A51}"/>
              </a:ext>
              <a:ext uri="{C183D7F6-B498-43B3-948B-1728B52AA6E4}">
                <adec:decorative xmlns:adec="http://schemas.microsoft.com/office/drawing/2017/decorative" val="1"/>
              </a:ext>
            </a:extLst>
          </p:cNvPr>
          <p:cNvSpPr>
            <a:spLocks noChangeArrowheads="1"/>
          </p:cNvSpPr>
          <p:nvPr/>
        </p:nvSpPr>
        <p:spPr bwMode="auto">
          <a:xfrm>
            <a:off x="3162300" y="5272088"/>
            <a:ext cx="2532063" cy="862012"/>
          </a:xfrm>
          <a:prstGeom prst="roundRect">
            <a:avLst>
              <a:gd name="adj" fmla="val 16667"/>
            </a:avLst>
          </a:prstGeom>
          <a:solidFill>
            <a:schemeClr val="accent1"/>
          </a:solidFill>
          <a:ln w="28575" algn="ctr">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he-IL" altLang="en-US" sz="2800" b="1"/>
              <a:t>הסבר מדעי</a:t>
            </a:r>
            <a:endParaRPr lang="en-US" altLang="en-US" sz="2800" b="1"/>
          </a:p>
        </p:txBody>
      </p:sp>
      <p:cxnSp>
        <p:nvCxnSpPr>
          <p:cNvPr id="5127" name="AutoShape 7">
            <a:extLst>
              <a:ext uri="{FF2B5EF4-FFF2-40B4-BE49-F238E27FC236}">
                <a16:creationId xmlns:a16="http://schemas.microsoft.com/office/drawing/2014/main" id="{F0151A12-CF27-AC4D-0A40-6A8FD6E8AC0F}"/>
              </a:ext>
              <a:ext uri="{C183D7F6-B498-43B3-948B-1728B52AA6E4}">
                <adec:decorative xmlns:adec="http://schemas.microsoft.com/office/drawing/2017/decorative" val="1"/>
              </a:ext>
            </a:extLst>
          </p:cNvPr>
          <p:cNvCxnSpPr>
            <a:cxnSpLocks noChangeShapeType="1"/>
            <a:stCxn id="5124" idx="3"/>
            <a:endCxn id="5125" idx="1"/>
          </p:cNvCxnSpPr>
          <p:nvPr/>
        </p:nvCxnSpPr>
        <p:spPr bwMode="auto">
          <a:xfrm>
            <a:off x="3038475" y="3963988"/>
            <a:ext cx="2838450" cy="14287"/>
          </a:xfrm>
          <a:prstGeom prst="straightConnector1">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5128" name="Line 8">
            <a:extLst>
              <a:ext uri="{FF2B5EF4-FFF2-40B4-BE49-F238E27FC236}">
                <a16:creationId xmlns:a16="http://schemas.microsoft.com/office/drawing/2014/main" id="{92E8E868-A800-D456-609A-5F25CA410723}"/>
              </a:ext>
              <a:ext uri="{C183D7F6-B498-43B3-948B-1728B52AA6E4}">
                <adec:decorative xmlns:adec="http://schemas.microsoft.com/office/drawing/2017/decorative" val="1"/>
              </a:ext>
            </a:extLst>
          </p:cNvPr>
          <p:cNvSpPr>
            <a:spLocks noChangeShapeType="1"/>
          </p:cNvSpPr>
          <p:nvPr/>
        </p:nvSpPr>
        <p:spPr bwMode="auto">
          <a:xfrm>
            <a:off x="4418013" y="3978275"/>
            <a:ext cx="0" cy="1293813"/>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129" name="Text Box 9">
            <a:extLst>
              <a:ext uri="{FF2B5EF4-FFF2-40B4-BE49-F238E27FC236}">
                <a16:creationId xmlns:a16="http://schemas.microsoft.com/office/drawing/2014/main" id="{E26A73DC-C2DF-27A9-A50E-E9B739F1D0A2}"/>
              </a:ext>
              <a:ext uri="{C183D7F6-B498-43B3-948B-1728B52AA6E4}">
                <adec:decorative xmlns:adec="http://schemas.microsoft.com/office/drawing/2017/decorative" val="1"/>
              </a:ext>
            </a:extLst>
          </p:cNvPr>
          <p:cNvSpPr txBox="1">
            <a:spLocks noChangeArrowheads="1"/>
          </p:cNvSpPr>
          <p:nvPr/>
        </p:nvSpPr>
        <p:spPr bwMode="auto">
          <a:xfrm>
            <a:off x="4170363" y="4408488"/>
            <a:ext cx="1228725"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he-IL" altLang="en-US" sz="2400" b="1"/>
              <a:t>מאחר ו ...</a:t>
            </a:r>
            <a:endParaRPr lang="en-US" altLang="en-US" sz="2400" b="1"/>
          </a:p>
        </p:txBody>
      </p:sp>
      <p:sp>
        <p:nvSpPr>
          <p:cNvPr id="5130" name="Text Box 10">
            <a:extLst>
              <a:ext uri="{FF2B5EF4-FFF2-40B4-BE49-F238E27FC236}">
                <a16:creationId xmlns:a16="http://schemas.microsoft.com/office/drawing/2014/main" id="{464D3FF3-43C2-5469-6BF8-4D8811A96A9C}"/>
              </a:ext>
              <a:ext uri="{C183D7F6-B498-43B3-948B-1728B52AA6E4}">
                <adec:decorative xmlns:adec="http://schemas.microsoft.com/office/drawing/2017/decorative" val="1"/>
              </a:ext>
            </a:extLst>
          </p:cNvPr>
          <p:cNvSpPr txBox="1">
            <a:spLocks noChangeArrowheads="1"/>
          </p:cNvSpPr>
          <p:nvPr/>
        </p:nvSpPr>
        <p:spPr bwMode="auto">
          <a:xfrm>
            <a:off x="9525" y="6437313"/>
            <a:ext cx="201771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rtl="1" eaLnBrk="1" hangingPunct="1">
              <a:spcBef>
                <a:spcPct val="50000"/>
              </a:spcBef>
            </a:pPr>
            <a:r>
              <a:rPr lang="en-US" altLang="en-US" b="1"/>
              <a:t>(Toulmin, 1958)</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AF127B3F-8A08-8A9A-BD81-923A1C7BA58A}"/>
              </a:ext>
            </a:extLst>
          </p:cNvPr>
          <p:cNvSpPr>
            <a:spLocks noGrp="1" noChangeArrowheads="1"/>
          </p:cNvSpPr>
          <p:nvPr>
            <p:ph type="title"/>
          </p:nvPr>
        </p:nvSpPr>
        <p:spPr>
          <a:xfrm>
            <a:off x="468313" y="0"/>
            <a:ext cx="8229600" cy="868363"/>
          </a:xfrm>
          <a:effectLst>
            <a:outerShdw dist="35921" dir="2700000" algn="ctr" rotWithShape="0">
              <a:schemeClr val="folHlink">
                <a:alpha val="50000"/>
              </a:schemeClr>
            </a:outerShdw>
          </a:effectLst>
        </p:spPr>
        <p:txBody>
          <a:bodyPr/>
          <a:lstStyle/>
          <a:p>
            <a:pPr eaLnBrk="1" hangingPunct="1">
              <a:defRPr/>
            </a:pPr>
            <a:r>
              <a:rPr lang="he-IL" sz="4000" b="1"/>
              <a:t>מרכיבי הטיעון</a:t>
            </a:r>
            <a:endParaRPr lang="en-US" sz="4000" b="1"/>
          </a:p>
        </p:txBody>
      </p:sp>
      <p:sp>
        <p:nvSpPr>
          <p:cNvPr id="5123" name="AutoShape 3">
            <a:extLst>
              <a:ext uri="{FF2B5EF4-FFF2-40B4-BE49-F238E27FC236}">
                <a16:creationId xmlns:a16="http://schemas.microsoft.com/office/drawing/2014/main" id="{336EE495-D14E-4200-6D08-73073D8920B4}"/>
              </a:ext>
            </a:extLst>
          </p:cNvPr>
          <p:cNvSpPr>
            <a:spLocks noChangeArrowheads="1"/>
          </p:cNvSpPr>
          <p:nvPr/>
        </p:nvSpPr>
        <p:spPr bwMode="auto">
          <a:xfrm>
            <a:off x="6105525" y="3262313"/>
            <a:ext cx="1851025" cy="452437"/>
          </a:xfrm>
          <a:prstGeom prst="flowChartAlternateProcess">
            <a:avLst/>
          </a:prstGeom>
          <a:solidFill>
            <a:schemeClr val="accent1"/>
          </a:solidFill>
          <a:ln w="28575">
            <a:solidFill>
              <a:schemeClr val="tx1"/>
            </a:solidFill>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rtl="1" eaLnBrk="1" hangingPunct="1"/>
            <a:r>
              <a:rPr lang="he-IL" altLang="en-US" sz="2400" b="1">
                <a:latin typeface="Times New Roman" panose="02020603050405020304" pitchFamily="18" charset="0"/>
                <a:cs typeface="Narkisim" panose="020E0502050101010101" pitchFamily="34" charset="-79"/>
              </a:rPr>
              <a:t>טענה</a:t>
            </a:r>
            <a:r>
              <a:rPr lang="he-IL" altLang="en-US" sz="2400" b="1">
                <a:solidFill>
                  <a:srgbClr val="FF9900"/>
                </a:solidFill>
                <a:latin typeface="Times New Roman" panose="02020603050405020304" pitchFamily="18" charset="0"/>
                <a:cs typeface="Narkisim" panose="020E0502050101010101" pitchFamily="34" charset="-79"/>
              </a:rPr>
              <a:t> </a:t>
            </a:r>
            <a:endParaRPr lang="en-US" altLang="en-US" sz="2400">
              <a:solidFill>
                <a:srgbClr val="FF9900"/>
              </a:solidFill>
              <a:cs typeface="Narkisim" panose="020E0502050101010101" pitchFamily="34" charset="-79"/>
            </a:endParaRPr>
          </a:p>
        </p:txBody>
      </p:sp>
      <p:grpSp>
        <p:nvGrpSpPr>
          <p:cNvPr id="2" name="Group 4" descr="חץ">
            <a:extLst>
              <a:ext uri="{FF2B5EF4-FFF2-40B4-BE49-F238E27FC236}">
                <a16:creationId xmlns:a16="http://schemas.microsoft.com/office/drawing/2014/main" id="{3B92177C-D81D-9090-DFB1-342386A939B4}"/>
              </a:ext>
            </a:extLst>
          </p:cNvPr>
          <p:cNvGrpSpPr>
            <a:grpSpLocks/>
          </p:cNvGrpSpPr>
          <p:nvPr/>
        </p:nvGrpSpPr>
        <p:grpSpPr bwMode="auto">
          <a:xfrm>
            <a:off x="1476375" y="3284538"/>
            <a:ext cx="4643438" cy="452437"/>
            <a:chOff x="930" y="2055"/>
            <a:chExt cx="2925" cy="285"/>
          </a:xfrm>
        </p:grpSpPr>
        <p:sp>
          <p:nvSpPr>
            <p:cNvPr id="6159" name="AutoShape 5">
              <a:extLst>
                <a:ext uri="{FF2B5EF4-FFF2-40B4-BE49-F238E27FC236}">
                  <a16:creationId xmlns:a16="http://schemas.microsoft.com/office/drawing/2014/main" id="{717FD2BA-4754-64F2-E156-6E905DCF29FB}"/>
                </a:ext>
              </a:extLst>
            </p:cNvPr>
            <p:cNvSpPr>
              <a:spLocks noChangeArrowheads="1"/>
            </p:cNvSpPr>
            <p:nvPr/>
          </p:nvSpPr>
          <p:spPr bwMode="auto">
            <a:xfrm>
              <a:off x="930" y="2055"/>
              <a:ext cx="1496" cy="285"/>
            </a:xfrm>
            <a:prstGeom prst="flowChartAlternateProcess">
              <a:avLst/>
            </a:prstGeom>
            <a:solidFill>
              <a:schemeClr val="accent1"/>
            </a:solidFill>
            <a:ln w="28575">
              <a:solidFill>
                <a:schemeClr val="tx1"/>
              </a:solidFill>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rtl="1" eaLnBrk="1" hangingPunct="1"/>
              <a:r>
                <a:rPr lang="he-IL" altLang="en-US" sz="2400" b="1">
                  <a:latin typeface="Times New Roman" panose="02020603050405020304" pitchFamily="18" charset="0"/>
                  <a:cs typeface="Narkisim" panose="020E0502050101010101" pitchFamily="34" charset="-79"/>
                </a:rPr>
                <a:t>עדויות, ממצאים</a:t>
              </a:r>
              <a:endParaRPr lang="en-US" altLang="en-US" sz="2400">
                <a:cs typeface="Narkisim" panose="020E0502050101010101" pitchFamily="34" charset="-79"/>
              </a:endParaRPr>
            </a:p>
          </p:txBody>
        </p:sp>
        <p:sp>
          <p:nvSpPr>
            <p:cNvPr id="6160" name="Line 6">
              <a:extLst>
                <a:ext uri="{FF2B5EF4-FFF2-40B4-BE49-F238E27FC236}">
                  <a16:creationId xmlns:a16="http://schemas.microsoft.com/office/drawing/2014/main" id="{D967B667-1362-EEAD-C837-79B9D9EA9BA6}"/>
                </a:ext>
              </a:extLst>
            </p:cNvPr>
            <p:cNvSpPr>
              <a:spLocks noChangeShapeType="1"/>
            </p:cNvSpPr>
            <p:nvPr/>
          </p:nvSpPr>
          <p:spPr bwMode="auto">
            <a:xfrm flipV="1">
              <a:off x="2426" y="2213"/>
              <a:ext cx="1429" cy="7"/>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 name="Group 7">
            <a:extLst>
              <a:ext uri="{FF2B5EF4-FFF2-40B4-BE49-F238E27FC236}">
                <a16:creationId xmlns:a16="http://schemas.microsoft.com/office/drawing/2014/main" id="{91ECF9CA-1F22-CFEC-592F-6AFA16F87D3C}"/>
              </a:ext>
              <a:ext uri="{C183D7F6-B498-43B3-948B-1728B52AA6E4}">
                <adec:decorative xmlns:adec="http://schemas.microsoft.com/office/drawing/2017/decorative" val="1"/>
              </a:ext>
            </a:extLst>
          </p:cNvPr>
          <p:cNvGrpSpPr>
            <a:grpSpLocks/>
          </p:cNvGrpSpPr>
          <p:nvPr/>
        </p:nvGrpSpPr>
        <p:grpSpPr bwMode="auto">
          <a:xfrm>
            <a:off x="1331913" y="2060575"/>
            <a:ext cx="7108825" cy="3484563"/>
            <a:chOff x="839" y="1280"/>
            <a:chExt cx="4478" cy="2195"/>
          </a:xfrm>
        </p:grpSpPr>
        <p:sp>
          <p:nvSpPr>
            <p:cNvPr id="6157" name="Text Box 8">
              <a:extLst>
                <a:ext uri="{FF2B5EF4-FFF2-40B4-BE49-F238E27FC236}">
                  <a16:creationId xmlns:a16="http://schemas.microsoft.com/office/drawing/2014/main" id="{465C5597-D196-BDD9-9159-BCB10409B7ED}"/>
                </a:ext>
              </a:extLst>
            </p:cNvPr>
            <p:cNvSpPr txBox="1">
              <a:spLocks noChangeArrowheads="1"/>
            </p:cNvSpPr>
            <p:nvPr/>
          </p:nvSpPr>
          <p:spPr bwMode="auto">
            <a:xfrm>
              <a:off x="2035" y="1280"/>
              <a:ext cx="1904"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rtl="1" eaLnBrk="1" hangingPunct="1"/>
              <a:r>
                <a:rPr lang="he-IL" altLang="en-US" sz="2400" b="1">
                  <a:solidFill>
                    <a:srgbClr val="CC0000"/>
                  </a:solidFill>
                  <a:latin typeface="Times New Roman" panose="02020603050405020304" pitchFamily="18" charset="0"/>
                  <a:cs typeface="Narkisim" panose="020E0502050101010101" pitchFamily="34" charset="-79"/>
                </a:rPr>
                <a:t>טיעון</a:t>
              </a:r>
              <a:r>
                <a:rPr lang="he-IL" altLang="en-US" sz="2400" b="1">
                  <a:latin typeface="Times New Roman" panose="02020603050405020304" pitchFamily="18" charset="0"/>
                  <a:cs typeface="Narkisim" panose="020E0502050101010101" pitchFamily="34" charset="-79"/>
                </a:rPr>
                <a:t> </a:t>
              </a:r>
              <a:r>
                <a:rPr lang="he-IL" altLang="en-US" sz="2400" b="1">
                  <a:latin typeface="Times New Roman" panose="02020603050405020304" pitchFamily="18" charset="0"/>
                </a:rPr>
                <a:t>- </a:t>
              </a:r>
              <a:r>
                <a:rPr lang="en-US" altLang="en-US" sz="2400" b="1">
                  <a:solidFill>
                    <a:srgbClr val="CC0000"/>
                  </a:solidFill>
                  <a:latin typeface="Times New Roman" panose="02020603050405020304" pitchFamily="18" charset="0"/>
                </a:rPr>
                <a:t>argument</a:t>
              </a:r>
              <a:endParaRPr lang="en-US" altLang="en-US">
                <a:solidFill>
                  <a:srgbClr val="CC0000"/>
                </a:solidFill>
              </a:endParaRPr>
            </a:p>
          </p:txBody>
        </p:sp>
        <p:sp>
          <p:nvSpPr>
            <p:cNvPr id="6158" name="AutoShape 9">
              <a:extLst>
                <a:ext uri="{FF2B5EF4-FFF2-40B4-BE49-F238E27FC236}">
                  <a16:creationId xmlns:a16="http://schemas.microsoft.com/office/drawing/2014/main" id="{1A14F626-C554-6C31-E6A8-9D0980422D31}"/>
                </a:ext>
              </a:extLst>
            </p:cNvPr>
            <p:cNvSpPr>
              <a:spLocks noChangeArrowheads="1"/>
            </p:cNvSpPr>
            <p:nvPr/>
          </p:nvSpPr>
          <p:spPr bwMode="auto">
            <a:xfrm>
              <a:off x="839" y="1643"/>
              <a:ext cx="4478" cy="1832"/>
            </a:xfrm>
            <a:prstGeom prst="roundRect">
              <a:avLst>
                <a:gd name="adj" fmla="val 16667"/>
              </a:avLst>
            </a:prstGeom>
            <a:noFill/>
            <a:ln w="2857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he-IL" altLang="en-US"/>
            </a:p>
          </p:txBody>
        </p:sp>
      </p:grpSp>
      <p:grpSp>
        <p:nvGrpSpPr>
          <p:cNvPr id="4" name="Group 10">
            <a:extLst>
              <a:ext uri="{FF2B5EF4-FFF2-40B4-BE49-F238E27FC236}">
                <a16:creationId xmlns:a16="http://schemas.microsoft.com/office/drawing/2014/main" id="{EDA2A42D-2FAE-64BE-7E3F-858CF81FD447}"/>
              </a:ext>
              <a:ext uri="{C183D7F6-B498-43B3-948B-1728B52AA6E4}">
                <adec:decorative xmlns:adec="http://schemas.microsoft.com/office/drawing/2017/decorative" val="1"/>
              </a:ext>
            </a:extLst>
          </p:cNvPr>
          <p:cNvGrpSpPr>
            <a:grpSpLocks/>
          </p:cNvGrpSpPr>
          <p:nvPr/>
        </p:nvGrpSpPr>
        <p:grpSpPr bwMode="auto">
          <a:xfrm>
            <a:off x="2339975" y="2349500"/>
            <a:ext cx="5159375" cy="3022600"/>
            <a:chOff x="1476" y="1487"/>
            <a:chExt cx="3250" cy="1904"/>
          </a:xfrm>
        </p:grpSpPr>
        <p:sp>
          <p:nvSpPr>
            <p:cNvPr id="6154" name="AutoShape 11">
              <a:extLst>
                <a:ext uri="{FF2B5EF4-FFF2-40B4-BE49-F238E27FC236}">
                  <a16:creationId xmlns:a16="http://schemas.microsoft.com/office/drawing/2014/main" id="{87BA2F8A-FE62-9974-6B35-15DA47BC27D4}"/>
                </a:ext>
              </a:extLst>
            </p:cNvPr>
            <p:cNvSpPr>
              <a:spLocks noChangeArrowheads="1"/>
            </p:cNvSpPr>
            <p:nvPr/>
          </p:nvSpPr>
          <p:spPr bwMode="auto">
            <a:xfrm flipV="1">
              <a:off x="1476" y="1487"/>
              <a:ext cx="3250" cy="1800"/>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0 w 21600"/>
                <a:gd name="T13" fmla="*/ 0 h 21600"/>
                <a:gd name="T14" fmla="*/ 21600 w 21600"/>
                <a:gd name="T15" fmla="*/ 7716 h 21600"/>
              </a:gdLst>
              <a:ahLst/>
              <a:cxnLst>
                <a:cxn ang="T8">
                  <a:pos x="T0" y="T1"/>
                </a:cxn>
                <a:cxn ang="T9">
                  <a:pos x="T2" y="T3"/>
                </a:cxn>
                <a:cxn ang="T10">
                  <a:pos x="T4" y="T5"/>
                </a:cxn>
                <a:cxn ang="T11">
                  <a:pos x="T6" y="T7"/>
                </a:cxn>
              </a:cxnLst>
              <a:rect l="T12" t="T13" r="T14" b="T15"/>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accent1"/>
            </a:solidFill>
            <a:ln w="28575">
              <a:solidFill>
                <a:schemeClr val="tx1"/>
              </a:solidFill>
              <a:miter lim="800000"/>
              <a:headEnd/>
              <a:tailEnd/>
            </a:ln>
          </p:spPr>
          <p:txBody>
            <a:bodyPr/>
            <a:lstStyle/>
            <a:p>
              <a:endParaRPr lang="en-US"/>
            </a:p>
          </p:txBody>
        </p:sp>
        <p:sp>
          <p:nvSpPr>
            <p:cNvPr id="6155" name="Text Box 12">
              <a:extLst>
                <a:ext uri="{FF2B5EF4-FFF2-40B4-BE49-F238E27FC236}">
                  <a16:creationId xmlns:a16="http://schemas.microsoft.com/office/drawing/2014/main" id="{009446DF-CB6C-F5CE-7A29-96EF7C83050E}"/>
                </a:ext>
              </a:extLst>
            </p:cNvPr>
            <p:cNvSpPr txBox="1">
              <a:spLocks noChangeArrowheads="1"/>
            </p:cNvSpPr>
            <p:nvPr/>
          </p:nvSpPr>
          <p:spPr bwMode="auto">
            <a:xfrm>
              <a:off x="2022" y="2822"/>
              <a:ext cx="1930" cy="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rtl="1" eaLnBrk="1" hangingPunct="1"/>
              <a:r>
                <a:rPr lang="he-IL" altLang="en-US" sz="2400" b="1">
                  <a:latin typeface="Times New Roman" panose="02020603050405020304" pitchFamily="18" charset="0"/>
                  <a:cs typeface="Narkisim" panose="020E0502050101010101" pitchFamily="34" charset="-79"/>
                </a:rPr>
                <a:t>הסבר מדעי</a:t>
              </a:r>
            </a:p>
            <a:p>
              <a:pPr algn="r" rtl="1" eaLnBrk="1" hangingPunct="1"/>
              <a:endParaRPr lang="en-US" altLang="en-US">
                <a:solidFill>
                  <a:srgbClr val="A50021"/>
                </a:solidFill>
                <a:cs typeface="Narkisim" panose="020E0502050101010101" pitchFamily="34" charset="-79"/>
              </a:endParaRPr>
            </a:p>
          </p:txBody>
        </p:sp>
        <p:sp>
          <p:nvSpPr>
            <p:cNvPr id="6156" name="Line 13">
              <a:extLst>
                <a:ext uri="{FF2B5EF4-FFF2-40B4-BE49-F238E27FC236}">
                  <a16:creationId xmlns:a16="http://schemas.microsoft.com/office/drawing/2014/main" id="{C527C9F2-9F1F-BF4D-6E25-481ACE499F65}"/>
                </a:ext>
              </a:extLst>
            </p:cNvPr>
            <p:cNvSpPr>
              <a:spLocks noChangeShapeType="1"/>
            </p:cNvSpPr>
            <p:nvPr/>
          </p:nvSpPr>
          <p:spPr bwMode="auto">
            <a:xfrm>
              <a:off x="3107" y="2216"/>
              <a:ext cx="0" cy="62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5134" name="AutoShape 14">
            <a:extLst>
              <a:ext uri="{FF2B5EF4-FFF2-40B4-BE49-F238E27FC236}">
                <a16:creationId xmlns:a16="http://schemas.microsoft.com/office/drawing/2014/main" id="{09506771-00F4-E9D1-2F7D-820C3FD727CE}"/>
              </a:ext>
            </a:extLst>
          </p:cNvPr>
          <p:cNvSpPr>
            <a:spLocks noChangeArrowheads="1"/>
          </p:cNvSpPr>
          <p:nvPr/>
        </p:nvSpPr>
        <p:spPr bwMode="auto">
          <a:xfrm>
            <a:off x="5435600" y="1125538"/>
            <a:ext cx="3457575" cy="1006475"/>
          </a:xfrm>
          <a:prstGeom prst="wedgeRoundRectCallout">
            <a:avLst>
              <a:gd name="adj1" fmla="val -18778"/>
              <a:gd name="adj2" fmla="val 175394"/>
              <a:gd name="adj3" fmla="val 16667"/>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rtl="1" eaLnBrk="1" hangingPunct="1"/>
            <a:r>
              <a:rPr kumimoji="1" lang="he-IL" altLang="en-US" sz="2000" b="1">
                <a:solidFill>
                  <a:srgbClr val="0000FF"/>
                </a:solidFill>
              </a:rPr>
              <a:t>עמדה, דעה, החלטה, השערה, מסקנה, או פתרון מסויים לבעיה.</a:t>
            </a:r>
            <a:endParaRPr kumimoji="1" lang="en-US" altLang="en-US" sz="2000" b="1">
              <a:solidFill>
                <a:srgbClr val="0000FF"/>
              </a:solidFill>
            </a:endParaRPr>
          </a:p>
        </p:txBody>
      </p:sp>
      <p:sp>
        <p:nvSpPr>
          <p:cNvPr id="5135" name="AutoShape 15">
            <a:extLst>
              <a:ext uri="{FF2B5EF4-FFF2-40B4-BE49-F238E27FC236}">
                <a16:creationId xmlns:a16="http://schemas.microsoft.com/office/drawing/2014/main" id="{F25DD10E-A4E4-A2C2-15BE-D19944CCAA24}"/>
              </a:ext>
            </a:extLst>
          </p:cNvPr>
          <p:cNvSpPr>
            <a:spLocks noChangeArrowheads="1"/>
          </p:cNvSpPr>
          <p:nvPr/>
        </p:nvSpPr>
        <p:spPr bwMode="auto">
          <a:xfrm>
            <a:off x="0" y="1412875"/>
            <a:ext cx="3635375" cy="1008063"/>
          </a:xfrm>
          <a:prstGeom prst="wedgeRoundRectCallout">
            <a:avLst>
              <a:gd name="adj1" fmla="val 26551"/>
              <a:gd name="adj2" fmla="val 146852"/>
              <a:gd name="adj3" fmla="val 16667"/>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rtl="1" eaLnBrk="1" hangingPunct="1"/>
            <a:r>
              <a:rPr kumimoji="1" lang="he-IL" altLang="en-US" sz="2000" b="1">
                <a:solidFill>
                  <a:srgbClr val="0000FF"/>
                </a:solidFill>
              </a:rPr>
              <a:t>תוצאות ניסוי, תוצאות חישובים, עובדות או פריטי מידע</a:t>
            </a:r>
            <a:endParaRPr kumimoji="1" lang="en-US" altLang="en-US" sz="2000" b="1">
              <a:solidFill>
                <a:srgbClr val="0000FF"/>
              </a:solidFill>
            </a:endParaRPr>
          </a:p>
        </p:txBody>
      </p:sp>
      <p:sp>
        <p:nvSpPr>
          <p:cNvPr id="5136" name="AutoShape 16">
            <a:extLst>
              <a:ext uri="{FF2B5EF4-FFF2-40B4-BE49-F238E27FC236}">
                <a16:creationId xmlns:a16="http://schemas.microsoft.com/office/drawing/2014/main" id="{5F7FB6F2-A2B0-58E7-4A25-96024FAA9F62}"/>
              </a:ext>
            </a:extLst>
          </p:cNvPr>
          <p:cNvSpPr>
            <a:spLocks noChangeArrowheads="1"/>
          </p:cNvSpPr>
          <p:nvPr/>
        </p:nvSpPr>
        <p:spPr bwMode="auto">
          <a:xfrm>
            <a:off x="3995738" y="5661025"/>
            <a:ext cx="3097212" cy="1035050"/>
          </a:xfrm>
          <a:prstGeom prst="wedgeRoundRectCallout">
            <a:avLst>
              <a:gd name="adj1" fmla="val -40468"/>
              <a:gd name="adj2" fmla="val -123620"/>
              <a:gd name="adj3" fmla="val 16667"/>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rtl="1" eaLnBrk="1" hangingPunct="1"/>
            <a:r>
              <a:rPr kumimoji="1" lang="he-IL" altLang="en-US" sz="2000" b="1">
                <a:solidFill>
                  <a:srgbClr val="0000FF"/>
                </a:solidFill>
              </a:rPr>
              <a:t>ההסבר המדעי המקשר בין העדויות והטענה ומבהיר מדוע הטענה הגיונית </a:t>
            </a:r>
            <a:endParaRPr kumimoji="1" lang="en-US" altLang="en-US" sz="2000" b="1">
              <a:solidFill>
                <a:srgbClr val="0000FF"/>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8"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500"/>
                                        <p:tgtEl>
                                          <p:spTgt spid="2"/>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1" fill="hold"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ipe(up)">
                                      <p:cBhvr>
                                        <p:cTn id="16" dur="500"/>
                                        <p:tgtEl>
                                          <p:spTgt spid="4"/>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9" presetClass="entr" presetSubtype="0"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dissolve">
                                      <p:cBhvr>
                                        <p:cTn id="21" dur="500"/>
                                        <p:tgtEl>
                                          <p:spTgt spid="3"/>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8" presetClass="exit" presetSubtype="16" fill="hold" nodeType="clickEffect">
                                  <p:stCondLst>
                                    <p:cond delay="0"/>
                                  </p:stCondLst>
                                  <p:childTnLst>
                                    <p:animEffect transition="out" filter="diamond(in)">
                                      <p:cBhvr>
                                        <p:cTn id="25" dur="2000"/>
                                        <p:tgtEl>
                                          <p:spTgt spid="3"/>
                                        </p:tgtEl>
                                      </p:cBhvr>
                                    </p:animEffect>
                                    <p:set>
                                      <p:cBhvr>
                                        <p:cTn id="26" dur="1" fill="hold">
                                          <p:stCondLst>
                                            <p:cond delay="1999"/>
                                          </p:stCondLst>
                                        </p:cTn>
                                        <p:tgtEl>
                                          <p:spTgt spid="3"/>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5134"/>
                                        </p:tgtEl>
                                        <p:attrNameLst>
                                          <p:attrName>style.visibility</p:attrName>
                                        </p:attrNameLst>
                                      </p:cBhvr>
                                      <p:to>
                                        <p:strVal val="visible"/>
                                      </p:to>
                                    </p:set>
                                    <p:animEffect transition="in" filter="dissolve">
                                      <p:cBhvr>
                                        <p:cTn id="31" dur="500"/>
                                        <p:tgtEl>
                                          <p:spTgt spid="5134"/>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5135"/>
                                        </p:tgtEl>
                                        <p:attrNameLst>
                                          <p:attrName>style.visibility</p:attrName>
                                        </p:attrNameLst>
                                      </p:cBhvr>
                                      <p:to>
                                        <p:strVal val="visible"/>
                                      </p:to>
                                    </p:set>
                                    <p:animEffect transition="in" filter="dissolve">
                                      <p:cBhvr>
                                        <p:cTn id="36" dur="500"/>
                                        <p:tgtEl>
                                          <p:spTgt spid="5135"/>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5136"/>
                                        </p:tgtEl>
                                        <p:attrNameLst>
                                          <p:attrName>style.visibility</p:attrName>
                                        </p:attrNameLst>
                                      </p:cBhvr>
                                      <p:to>
                                        <p:strVal val="visible"/>
                                      </p:to>
                                    </p:set>
                                    <p:animEffect transition="in" filter="dissolve">
                                      <p:cBhvr>
                                        <p:cTn id="41" dur="500"/>
                                        <p:tgtEl>
                                          <p:spTgt spid="51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animBg="1"/>
      <p:bldP spid="5134" grpId="0" animBg="1"/>
      <p:bldP spid="5135" grpId="0" animBg="1"/>
      <p:bldP spid="513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A749D1BB-B421-4136-3215-21B3CD40F82B}"/>
              </a:ext>
            </a:extLst>
          </p:cNvPr>
          <p:cNvSpPr>
            <a:spLocks noGrp="1" noChangeArrowheads="1"/>
          </p:cNvSpPr>
          <p:nvPr>
            <p:ph type="title" idx="4294967295"/>
          </p:nvPr>
        </p:nvSpPr>
        <p:spPr bwMode="auto">
          <a:xfrm>
            <a:off x="457200" y="188913"/>
            <a:ext cx="8110538" cy="792162"/>
          </a:xfrm>
          <a:prstGeom prst="rect">
            <a:avLst/>
          </a:prstGeom>
          <a:noFill/>
          <a:ln w="9525" algn="ctr">
            <a:noFill/>
            <a:prstDash/>
            <a:miter lim="800000"/>
            <a:headEnd/>
            <a:tailEnd/>
          </a:ln>
          <a:effectLst>
            <a:outerShdw dist="35921" dir="2700000" algn="ctr" rotWithShape="0">
              <a:schemeClr val="folHlink">
                <a:alpha val="50000"/>
              </a:scheme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sz="40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החשיבות של בניית טיעונים</a:t>
            </a:r>
            <a:endParaRPr kumimoji="0" lang="en-US" sz="40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p:txBody>
      </p:sp>
      <p:sp>
        <p:nvSpPr>
          <p:cNvPr id="47107" name="AutoShape 3">
            <a:extLst>
              <a:ext uri="{FF2B5EF4-FFF2-40B4-BE49-F238E27FC236}">
                <a16:creationId xmlns:a16="http://schemas.microsoft.com/office/drawing/2014/main" id="{F86BE221-E04A-571F-3CD0-673FCF36432F}"/>
              </a:ext>
            </a:extLst>
          </p:cNvPr>
          <p:cNvSpPr>
            <a:spLocks noChangeArrowheads="1"/>
          </p:cNvSpPr>
          <p:nvPr/>
        </p:nvSpPr>
        <p:spPr bwMode="auto">
          <a:xfrm>
            <a:off x="468313" y="1268413"/>
            <a:ext cx="8323262" cy="4752975"/>
          </a:xfrm>
          <a:prstGeom prst="roundRect">
            <a:avLst>
              <a:gd name="adj" fmla="val 16667"/>
            </a:avLst>
          </a:prstGeom>
          <a:solidFill>
            <a:schemeClr val="accent1">
              <a:alpha val="30196"/>
            </a:schemeClr>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marL="363538" indent="-363538"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spcBef>
                <a:spcPct val="20000"/>
              </a:spcBef>
              <a:spcAft>
                <a:spcPct val="20000"/>
              </a:spcAft>
              <a:buClr>
                <a:srgbClr val="336599"/>
              </a:buClr>
              <a:buFont typeface="Wingdings" panose="05000000000000000000" pitchFamily="2" charset="2"/>
              <a:buChar char="¥"/>
            </a:pPr>
            <a:r>
              <a:rPr lang="he-IL" altLang="en-US" sz="2400" b="1"/>
              <a:t>התקדמות המדע מתבססת על בניית טיעונים והפרכתם, כך שמאוד הגיוני שהקניית תכנים מדעיים ומהות התפתחות המדע (</a:t>
            </a:r>
            <a:r>
              <a:rPr lang="en-US" altLang="en-US" sz="2400" b="1"/>
              <a:t>NOS</a:t>
            </a:r>
            <a:r>
              <a:rPr lang="he-IL" altLang="en-US" sz="2400" b="1"/>
              <a:t>) יהיו בדרך של בניית טיעונים.</a:t>
            </a:r>
          </a:p>
          <a:p>
            <a:pPr algn="r" rtl="1" eaLnBrk="1" hangingPunct="1">
              <a:spcBef>
                <a:spcPct val="20000"/>
              </a:spcBef>
              <a:spcAft>
                <a:spcPct val="20000"/>
              </a:spcAft>
              <a:buClr>
                <a:srgbClr val="336599"/>
              </a:buClr>
              <a:buFont typeface="Wingdings" panose="05000000000000000000" pitchFamily="2" charset="2"/>
              <a:buChar char="¥"/>
            </a:pPr>
            <a:r>
              <a:rPr lang="he-IL" altLang="en-US" sz="2400" b="1"/>
              <a:t>לימודי מדע מקנים בדרך כלל תכנים וטענות שתלמידים צריכים לדעת ולהאמין בהם, ואינם מתמקדים בלמה צריכים להאמין בתכנים אלו.</a:t>
            </a:r>
            <a:r>
              <a:rPr lang="en-US" altLang="en-US" sz="2400" b="1"/>
              <a:t> </a:t>
            </a:r>
            <a:r>
              <a:rPr lang="he-IL" altLang="en-US" sz="2400" b="1">
                <a:solidFill>
                  <a:srgbClr val="CC0000"/>
                </a:solidFill>
              </a:rPr>
              <a:t>בניית טיעון עוזרת לתלמיד להבין מדוע הטענות המדעיות נכונות</a:t>
            </a:r>
            <a:r>
              <a:rPr lang="he-IL" altLang="en-US" sz="2400" b="1"/>
              <a:t>, בניגוד לאפשרות בה התלמיד מקבל את הטענות כפשוטן.</a:t>
            </a:r>
          </a:p>
        </p:txBody>
      </p:sp>
      <p:sp>
        <p:nvSpPr>
          <p:cNvPr id="7172" name="Text Box 4">
            <a:extLst>
              <a:ext uri="{FF2B5EF4-FFF2-40B4-BE49-F238E27FC236}">
                <a16:creationId xmlns:a16="http://schemas.microsoft.com/office/drawing/2014/main" id="{A1C53501-F2C0-380C-3C04-1B8E8AC5B479}"/>
              </a:ext>
            </a:extLst>
          </p:cNvPr>
          <p:cNvSpPr txBox="1">
            <a:spLocks noChangeArrowheads="1"/>
          </p:cNvSpPr>
          <p:nvPr/>
        </p:nvSpPr>
        <p:spPr bwMode="auto">
          <a:xfrm>
            <a:off x="0" y="6327775"/>
            <a:ext cx="70199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t>(Duschl &amp; Osborne, 2002; </a:t>
            </a:r>
            <a:r>
              <a:rPr lang="en-GB" altLang="en-US" b="1"/>
              <a:t>Hofstein</a:t>
            </a:r>
            <a:r>
              <a:rPr lang="en-US" altLang="en-US" b="1"/>
              <a:t>,</a:t>
            </a:r>
            <a:r>
              <a:rPr lang="en-GB" altLang="en-US" b="1"/>
              <a:t> Kipnis, &amp; Kind</a:t>
            </a:r>
            <a:r>
              <a:rPr lang="en-US" altLang="en-US" b="1"/>
              <a:t>, 2007)</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47107">
                                            <p:txEl>
                                              <p:pRg st="0" end="0"/>
                                            </p:txEl>
                                          </p:spTgt>
                                        </p:tgtEl>
                                        <p:attrNameLst>
                                          <p:attrName>style.visibility</p:attrName>
                                        </p:attrNameLst>
                                      </p:cBhvr>
                                      <p:to>
                                        <p:strVal val="visible"/>
                                      </p:to>
                                    </p:set>
                                    <p:anim calcmode="lin" valueType="num">
                                      <p:cBhvr additive="base">
                                        <p:cTn id="7" dur="500" fill="hold"/>
                                        <p:tgtEl>
                                          <p:spTgt spid="4710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710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nodeType="clickEffect">
                                  <p:stCondLst>
                                    <p:cond delay="0"/>
                                  </p:stCondLst>
                                  <p:childTnLst>
                                    <p:set>
                                      <p:cBhvr>
                                        <p:cTn id="12" dur="1" fill="hold">
                                          <p:stCondLst>
                                            <p:cond delay="0"/>
                                          </p:stCondLst>
                                        </p:cTn>
                                        <p:tgtEl>
                                          <p:spTgt spid="47107">
                                            <p:txEl>
                                              <p:pRg st="1" end="1"/>
                                            </p:txEl>
                                          </p:spTgt>
                                        </p:tgtEl>
                                        <p:attrNameLst>
                                          <p:attrName>style.visibility</p:attrName>
                                        </p:attrNameLst>
                                      </p:cBhvr>
                                      <p:to>
                                        <p:strVal val="visible"/>
                                      </p:to>
                                    </p:set>
                                    <p:anim calcmode="lin" valueType="num">
                                      <p:cBhvr additive="base">
                                        <p:cTn id="13" dur="500" fill="hold"/>
                                        <p:tgtEl>
                                          <p:spTgt spid="47107">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710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F7CAA8B8-CFD3-F071-2D34-687BC7F980FC}"/>
              </a:ext>
            </a:extLst>
          </p:cNvPr>
          <p:cNvSpPr>
            <a:spLocks noGrp="1" noChangeArrowheads="1"/>
          </p:cNvSpPr>
          <p:nvPr>
            <p:ph type="title" idx="4294967295"/>
          </p:nvPr>
        </p:nvSpPr>
        <p:spPr bwMode="auto">
          <a:xfrm>
            <a:off x="457200" y="188913"/>
            <a:ext cx="8110538" cy="792162"/>
          </a:xfrm>
          <a:prstGeom prst="rect">
            <a:avLst/>
          </a:prstGeom>
          <a:noFill/>
          <a:ln w="9525" algn="ctr">
            <a:noFill/>
            <a:prstDash/>
            <a:miter lim="800000"/>
            <a:headEnd/>
            <a:tailEnd/>
          </a:ln>
          <a:effectLst>
            <a:outerShdw dist="35921" dir="2700000" algn="ctr" rotWithShape="0">
              <a:schemeClr val="folHlink">
                <a:alpha val="50000"/>
              </a:scheme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sz="40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...החשיבות של בניית טיעונים</a:t>
            </a:r>
            <a:endParaRPr kumimoji="0" lang="en-US" sz="40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p:txBody>
      </p:sp>
      <p:sp>
        <p:nvSpPr>
          <p:cNvPr id="49155" name="AutoShape 3">
            <a:extLst>
              <a:ext uri="{FF2B5EF4-FFF2-40B4-BE49-F238E27FC236}">
                <a16:creationId xmlns:a16="http://schemas.microsoft.com/office/drawing/2014/main" id="{425811EE-EFB1-3CFF-8A5E-3A13353C3C16}"/>
              </a:ext>
            </a:extLst>
          </p:cNvPr>
          <p:cNvSpPr>
            <a:spLocks noChangeArrowheads="1"/>
          </p:cNvSpPr>
          <p:nvPr/>
        </p:nvSpPr>
        <p:spPr bwMode="auto">
          <a:xfrm>
            <a:off x="395288" y="1196975"/>
            <a:ext cx="8323262" cy="5111750"/>
          </a:xfrm>
          <a:prstGeom prst="roundRect">
            <a:avLst>
              <a:gd name="adj" fmla="val 16667"/>
            </a:avLst>
          </a:prstGeom>
          <a:solidFill>
            <a:schemeClr val="accent1">
              <a:alpha val="30196"/>
            </a:schemeClr>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marL="363538" indent="-363538"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spcBef>
                <a:spcPct val="20000"/>
              </a:spcBef>
              <a:spcAft>
                <a:spcPct val="20000"/>
              </a:spcAft>
              <a:buClr>
                <a:srgbClr val="336599"/>
              </a:buClr>
              <a:buFont typeface="Wingdings" panose="05000000000000000000" pitchFamily="2" charset="2"/>
              <a:buNone/>
            </a:pPr>
            <a:r>
              <a:rPr lang="he-IL" altLang="en-US" sz="2400" b="1"/>
              <a:t>מבחינה חברתית:</a:t>
            </a:r>
          </a:p>
          <a:p>
            <a:pPr algn="r" rtl="1" eaLnBrk="1" hangingPunct="1">
              <a:spcBef>
                <a:spcPct val="20000"/>
              </a:spcBef>
              <a:spcAft>
                <a:spcPct val="20000"/>
              </a:spcAft>
              <a:buClr>
                <a:srgbClr val="336599"/>
              </a:buClr>
              <a:buFont typeface="Wingdings" panose="05000000000000000000" pitchFamily="2" charset="2"/>
              <a:buChar char="¥"/>
            </a:pPr>
            <a:r>
              <a:rPr lang="he-IL" altLang="en-US" sz="2400" b="1"/>
              <a:t>בניית טיעון תוך כדי שיח קבוצתי, היא דוגמה לתהליך המדגים קהילה לומדת ונותן דגש להיבט הסוציו-תרבותי של הלמידה.</a:t>
            </a:r>
          </a:p>
          <a:p>
            <a:pPr algn="r" rtl="1" eaLnBrk="1" hangingPunct="1">
              <a:spcBef>
                <a:spcPct val="20000"/>
              </a:spcBef>
              <a:spcAft>
                <a:spcPct val="20000"/>
              </a:spcAft>
              <a:buClr>
                <a:srgbClr val="336599"/>
              </a:buClr>
              <a:buFont typeface="Wingdings" panose="05000000000000000000" pitchFamily="2" charset="2"/>
              <a:buNone/>
            </a:pPr>
            <a:r>
              <a:rPr lang="he-IL" altLang="en-US" sz="2400" b="1"/>
              <a:t>חינוך אזרח העתיד </a:t>
            </a:r>
          </a:p>
          <a:p>
            <a:pPr algn="r" rtl="1" eaLnBrk="1" hangingPunct="1">
              <a:spcBef>
                <a:spcPct val="20000"/>
              </a:spcBef>
              <a:spcAft>
                <a:spcPct val="20000"/>
              </a:spcAft>
              <a:buClr>
                <a:srgbClr val="336599"/>
              </a:buClr>
              <a:buFont typeface="Wingdings" panose="05000000000000000000" pitchFamily="2" charset="2"/>
              <a:buChar char="¥"/>
            </a:pPr>
            <a:r>
              <a:rPr lang="he-IL" altLang="en-US" sz="2400" b="1">
                <a:solidFill>
                  <a:srgbClr val="CC0000"/>
                </a:solidFill>
              </a:rPr>
              <a:t>א</a:t>
            </a:r>
            <a:r>
              <a:rPr lang="he-IL" altLang="en-US" sz="2400" b="1"/>
              <a:t>. יש חשיבות רבה בפיתוח </a:t>
            </a:r>
            <a:r>
              <a:rPr lang="he-IL" altLang="en-US" sz="2400" b="1">
                <a:solidFill>
                  <a:srgbClr val="CC0000"/>
                </a:solidFill>
              </a:rPr>
              <a:t>אוריינות מדעית</a:t>
            </a:r>
            <a:r>
              <a:rPr lang="he-IL" altLang="en-US" sz="2400" b="1"/>
              <a:t> של כלל אזרחי העתיד.</a:t>
            </a:r>
            <a:r>
              <a:rPr lang="en-US" altLang="en-US" sz="2400" b="1"/>
              <a:t> </a:t>
            </a:r>
            <a:r>
              <a:rPr lang="he-IL" altLang="en-US" sz="2400" b="1"/>
              <a:t>בניית טיעונים והתייחסות לטיעונים של אחרים, היא חלק מאוריינות זו.</a:t>
            </a:r>
            <a:br>
              <a:rPr lang="en-US" altLang="en-US" sz="2400" b="1"/>
            </a:br>
            <a:r>
              <a:rPr lang="he-IL" altLang="en-US" sz="2400" b="1">
                <a:solidFill>
                  <a:srgbClr val="CC0000"/>
                </a:solidFill>
              </a:rPr>
              <a:t>ב</a:t>
            </a:r>
            <a:r>
              <a:rPr lang="he-IL" altLang="en-US" sz="2400" b="1"/>
              <a:t>. לבניית טיעון יש חשיבות רבה בהיבט החברתי, כי פרט</a:t>
            </a:r>
            <a:br>
              <a:rPr lang="en-US" altLang="en-US" sz="2400" b="1"/>
            </a:br>
            <a:r>
              <a:rPr lang="he-IL" altLang="en-US" sz="2400" b="1"/>
              <a:t>לתכנים ומיומנויות, תלמידים רוכשים </a:t>
            </a:r>
            <a:r>
              <a:rPr lang="he-IL" altLang="en-US" sz="2400" b="1">
                <a:solidFill>
                  <a:srgbClr val="CC0000"/>
                </a:solidFill>
              </a:rPr>
              <a:t>הבנה חברתית של</a:t>
            </a:r>
            <a:br>
              <a:rPr lang="en-US" altLang="en-US" sz="2400" b="1">
                <a:solidFill>
                  <a:srgbClr val="CC0000"/>
                </a:solidFill>
              </a:rPr>
            </a:br>
            <a:r>
              <a:rPr lang="he-IL" altLang="en-US" sz="2400" b="1">
                <a:solidFill>
                  <a:srgbClr val="CC0000"/>
                </a:solidFill>
              </a:rPr>
              <a:t>ניהול דיון</a:t>
            </a:r>
            <a:r>
              <a:rPr lang="he-IL" altLang="en-US" sz="2400" b="1"/>
              <a:t> לאו דווקא בסוגיות מדעיות.</a:t>
            </a:r>
          </a:p>
        </p:txBody>
      </p:sp>
      <p:sp>
        <p:nvSpPr>
          <p:cNvPr id="8196" name="Text Box 5">
            <a:extLst>
              <a:ext uri="{FF2B5EF4-FFF2-40B4-BE49-F238E27FC236}">
                <a16:creationId xmlns:a16="http://schemas.microsoft.com/office/drawing/2014/main" id="{8EA0814D-0274-F1C3-15AA-D286934AFE49}"/>
              </a:ext>
            </a:extLst>
          </p:cNvPr>
          <p:cNvSpPr txBox="1">
            <a:spLocks noChangeArrowheads="1"/>
          </p:cNvSpPr>
          <p:nvPr/>
        </p:nvSpPr>
        <p:spPr bwMode="auto">
          <a:xfrm>
            <a:off x="0" y="6327775"/>
            <a:ext cx="44259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t>(Erduran &amp; Jimenez-Aleixandre, 2008)</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49155">
                                            <p:txEl>
                                              <p:pRg st="1" end="1"/>
                                            </p:txEl>
                                          </p:spTgt>
                                        </p:tgtEl>
                                        <p:attrNameLst>
                                          <p:attrName>style.visibility</p:attrName>
                                        </p:attrNameLst>
                                      </p:cBhvr>
                                      <p:to>
                                        <p:strVal val="visible"/>
                                      </p:to>
                                    </p:set>
                                    <p:anim calcmode="lin" valueType="num">
                                      <p:cBhvr additive="base">
                                        <p:cTn id="7" dur="500" fill="hold"/>
                                        <p:tgtEl>
                                          <p:spTgt spid="4915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915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49155">
                                            <p:txEl>
                                              <p:pRg st="2" end="2"/>
                                            </p:txEl>
                                          </p:spTgt>
                                        </p:tgtEl>
                                        <p:attrNameLst>
                                          <p:attrName>style.visibility</p:attrName>
                                        </p:attrNameLst>
                                      </p:cBhvr>
                                      <p:to>
                                        <p:strVal val="visible"/>
                                      </p:to>
                                    </p:set>
                                    <p:anim calcmode="lin" valueType="num">
                                      <p:cBhvr additive="base">
                                        <p:cTn id="13" dur="500" fill="hold"/>
                                        <p:tgtEl>
                                          <p:spTgt spid="49155">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915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49155">
                                            <p:txEl>
                                              <p:pRg st="3" end="3"/>
                                            </p:txEl>
                                          </p:spTgt>
                                        </p:tgtEl>
                                        <p:attrNameLst>
                                          <p:attrName>style.visibility</p:attrName>
                                        </p:attrNameLst>
                                      </p:cBhvr>
                                      <p:to>
                                        <p:strVal val="visible"/>
                                      </p:to>
                                    </p:set>
                                    <p:anim calcmode="lin" valueType="num">
                                      <p:cBhvr additive="base">
                                        <p:cTn id="19" dur="500" fill="hold"/>
                                        <p:tgtEl>
                                          <p:spTgt spid="49155">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4915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8" name="Rectangle 6">
            <a:extLst>
              <a:ext uri="{FF2B5EF4-FFF2-40B4-BE49-F238E27FC236}">
                <a16:creationId xmlns:a16="http://schemas.microsoft.com/office/drawing/2014/main" id="{81076C75-2733-D861-5783-7B4C23CC72B6}"/>
              </a:ext>
            </a:extLst>
          </p:cNvPr>
          <p:cNvSpPr>
            <a:spLocks noGrp="1" noChangeArrowheads="1"/>
          </p:cNvSpPr>
          <p:nvPr>
            <p:ph type="title" idx="4294967295"/>
          </p:nvPr>
        </p:nvSpPr>
        <p:spPr bwMode="auto">
          <a:xfrm>
            <a:off x="457200" y="188913"/>
            <a:ext cx="8110538" cy="792162"/>
          </a:xfrm>
          <a:prstGeom prst="rect">
            <a:avLst/>
          </a:prstGeom>
          <a:noFill/>
          <a:ln w="9525" algn="ctr">
            <a:noFill/>
            <a:prstDash/>
            <a:miter lim="800000"/>
            <a:headEnd/>
            <a:tailEnd/>
          </a:ln>
          <a:effectLst>
            <a:outerShdw dist="35921" dir="2700000" algn="ctr" rotWithShape="0">
              <a:schemeClr val="folHlink">
                <a:alpha val="50000"/>
              </a:scheme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sz="40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החשיבות של בניית טיעונים  </a:t>
            </a:r>
            <a:endParaRPr kumimoji="0" lang="en-US" sz="40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p:txBody>
      </p:sp>
      <p:sp>
        <p:nvSpPr>
          <p:cNvPr id="8201" name="AutoShape 9">
            <a:extLst>
              <a:ext uri="{FF2B5EF4-FFF2-40B4-BE49-F238E27FC236}">
                <a16:creationId xmlns:a16="http://schemas.microsoft.com/office/drawing/2014/main" id="{5DD59C62-1667-EB07-5D09-50EBC33D167D}"/>
              </a:ext>
            </a:extLst>
          </p:cNvPr>
          <p:cNvSpPr>
            <a:spLocks noChangeArrowheads="1"/>
          </p:cNvSpPr>
          <p:nvPr/>
        </p:nvSpPr>
        <p:spPr bwMode="auto">
          <a:xfrm>
            <a:off x="1763713" y="1196975"/>
            <a:ext cx="5329237" cy="5256213"/>
          </a:xfrm>
          <a:prstGeom prst="triangle">
            <a:avLst>
              <a:gd name="adj" fmla="val 50833"/>
            </a:avLst>
          </a:prstGeom>
          <a:solidFill>
            <a:srgbClr val="000099"/>
          </a:solidFill>
          <a:ln w="12700">
            <a:solidFill>
              <a:srgbClr val="990033"/>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he-IL" altLang="en-US" sz="2800" b="1" dirty="0">
                <a:solidFill>
                  <a:schemeClr val="bg1"/>
                </a:solidFill>
              </a:rPr>
              <a:t>פרט</a:t>
            </a:r>
          </a:p>
          <a:p>
            <a:pPr algn="ctr" eaLnBrk="1" hangingPunct="1"/>
            <a:endParaRPr lang="he-IL" altLang="en-US" sz="2800" b="1" dirty="0">
              <a:solidFill>
                <a:schemeClr val="bg1"/>
              </a:solidFill>
            </a:endParaRPr>
          </a:p>
          <a:p>
            <a:pPr algn="ctr" eaLnBrk="1" hangingPunct="1"/>
            <a:endParaRPr lang="he-IL" altLang="en-US" sz="2800" b="1" dirty="0">
              <a:solidFill>
                <a:schemeClr val="bg1"/>
              </a:solidFill>
            </a:endParaRPr>
          </a:p>
          <a:p>
            <a:pPr algn="ctr" eaLnBrk="1" hangingPunct="1"/>
            <a:r>
              <a:rPr lang="he-IL" altLang="en-US" sz="3200" b="1" dirty="0">
                <a:solidFill>
                  <a:schemeClr val="bg1"/>
                </a:solidFill>
              </a:rPr>
              <a:t>קבוצה</a:t>
            </a:r>
          </a:p>
          <a:p>
            <a:pPr algn="ctr" eaLnBrk="1" hangingPunct="1"/>
            <a:endParaRPr lang="he-IL" altLang="en-US" sz="2800" b="1" dirty="0">
              <a:solidFill>
                <a:schemeClr val="bg1"/>
              </a:solidFill>
            </a:endParaRPr>
          </a:p>
          <a:p>
            <a:pPr algn="ctr" eaLnBrk="1" hangingPunct="1"/>
            <a:endParaRPr lang="he-IL" altLang="en-US" sz="2800" b="1" dirty="0">
              <a:solidFill>
                <a:schemeClr val="bg1"/>
              </a:solidFill>
            </a:endParaRPr>
          </a:p>
          <a:p>
            <a:pPr algn="ctr" eaLnBrk="1" hangingPunct="1"/>
            <a:r>
              <a:rPr lang="he-IL" altLang="en-US" sz="3600" b="1" dirty="0">
                <a:solidFill>
                  <a:schemeClr val="bg1"/>
                </a:solidFill>
              </a:rPr>
              <a:t>חברה</a:t>
            </a:r>
          </a:p>
          <a:p>
            <a:pPr algn="ctr" eaLnBrk="1" hangingPunct="1"/>
            <a:endParaRPr lang="he-IL" altLang="en-US" sz="2400" b="1" dirty="0"/>
          </a:p>
          <a:p>
            <a:pPr algn="ctr" eaLnBrk="1" hangingPunct="1"/>
            <a:endParaRPr lang="en-US" altLang="en-US" sz="2400" b="1"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201"/>
                                        </p:tgtEl>
                                        <p:attrNameLst>
                                          <p:attrName>style.visibility</p:attrName>
                                        </p:attrNameLst>
                                      </p:cBhvr>
                                      <p:to>
                                        <p:strVal val="visible"/>
                                      </p:to>
                                    </p:set>
                                    <p:animEffect transition="in" filter="fade">
                                      <p:cBhvr>
                                        <p:cTn id="7" dur="2000"/>
                                        <p:tgtEl>
                                          <p:spTgt spid="82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3" name="Text Box 5">
            <a:extLst>
              <a:ext uri="{FF2B5EF4-FFF2-40B4-BE49-F238E27FC236}">
                <a16:creationId xmlns:a16="http://schemas.microsoft.com/office/drawing/2014/main" id="{D9EAAB4B-D7F1-B78D-2C6D-4FD9032EF9CF}"/>
              </a:ext>
            </a:extLst>
          </p:cNvPr>
          <p:cNvSpPr txBox="1">
            <a:spLocks noGrp="1" noChangeArrowheads="1"/>
          </p:cNvSpPr>
          <p:nvPr>
            <p:ph type="title" idx="4294967295"/>
          </p:nvPr>
        </p:nvSpPr>
        <p:spPr bwMode="auto">
          <a:xfrm>
            <a:off x="684213" y="1412875"/>
            <a:ext cx="7847012" cy="1708150"/>
          </a:xfrm>
          <a:prstGeom prst="rect">
            <a:avLst/>
          </a:prstGeom>
          <a:noFill/>
          <a:ln w="9525" algn="ctr">
            <a:noFill/>
            <a:prstDash/>
            <a:miter lim="800000"/>
            <a:headEnd/>
            <a:tailEnd/>
          </a:ln>
          <a:effectLst>
            <a:outerShdw dist="35921" dir="2700000" algn="ctr" rotWithShape="0">
              <a:schemeClr val="folHlink">
                <a:alpha val="50000"/>
              </a:scheme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sz="40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נכנסים לכיתה</a:t>
            </a:r>
            <a:endParaRPr kumimoji="0" lang="en-US" sz="40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p:txBody>
      </p:sp>
      <p:pic>
        <p:nvPicPr>
          <p:cNvPr id="10243" name="Picture 13" descr="j0335624[1]">
            <a:extLst>
              <a:ext uri="{FF2B5EF4-FFF2-40B4-BE49-F238E27FC236}">
                <a16:creationId xmlns:a16="http://schemas.microsoft.com/office/drawing/2014/main" id="{33BA15BD-ADC9-D3A9-09EE-DFE0C127EB08}"/>
              </a:ext>
            </a:extLst>
          </p:cNvPr>
          <p:cNvPicPr>
            <a:picLocks noGrp="1"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a:xfrm>
            <a:off x="2789238" y="2986088"/>
            <a:ext cx="3638550" cy="2317750"/>
          </a:xfrm>
          <a:prstGeom prst="rect">
            <a:avLst/>
          </a:prstGeom>
        </p:spPr>
      </p:pic>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a:extLst>
              <a:ext uri="{FF2B5EF4-FFF2-40B4-BE49-F238E27FC236}">
                <a16:creationId xmlns:a16="http://schemas.microsoft.com/office/drawing/2014/main" id="{097F68B1-8197-AFDC-FEFA-1D8595A364BC}"/>
              </a:ext>
            </a:extLst>
          </p:cNvPr>
          <p:cNvSpPr>
            <a:spLocks noGrp="1" noChangeArrowheads="1"/>
          </p:cNvSpPr>
          <p:nvPr>
            <p:ph type="title"/>
          </p:nvPr>
        </p:nvSpPr>
        <p:spPr>
          <a:effectLst>
            <a:outerShdw dist="35921" dir="2700000" algn="ctr" rotWithShape="0">
              <a:schemeClr val="folHlink">
                <a:alpha val="50000"/>
              </a:schemeClr>
            </a:outerShdw>
          </a:effectLst>
        </p:spPr>
        <p:txBody>
          <a:bodyPr/>
          <a:lstStyle/>
          <a:p>
            <a:pPr eaLnBrk="1" hangingPunct="1">
              <a:defRPr/>
            </a:pPr>
            <a:r>
              <a:rPr lang="he-IL" b="1" dirty="0"/>
              <a:t>האם ניתן להפוך מתכות פשוטות לזהב?</a:t>
            </a:r>
            <a:endParaRPr lang="en-US" b="1" dirty="0"/>
          </a:p>
        </p:txBody>
      </p:sp>
      <p:pic>
        <p:nvPicPr>
          <p:cNvPr id="11268" name="Picture 4" descr="tan-paper">
            <a:extLst>
              <a:ext uri="{FF2B5EF4-FFF2-40B4-BE49-F238E27FC236}">
                <a16:creationId xmlns:a16="http://schemas.microsoft.com/office/drawing/2014/main" id="{C5CB19DE-8640-6552-A1A3-D55290F904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26469" y="1632745"/>
            <a:ext cx="4572000" cy="406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9" name="Text Box 5">
            <a:extLst>
              <a:ext uri="{FF2B5EF4-FFF2-40B4-BE49-F238E27FC236}">
                <a16:creationId xmlns:a16="http://schemas.microsoft.com/office/drawing/2014/main" id="{FBE95A5C-AF4A-125B-13F2-33AD001DC83B}"/>
              </a:ext>
            </a:extLst>
          </p:cNvPr>
          <p:cNvSpPr txBox="1">
            <a:spLocks noChangeArrowheads="1"/>
          </p:cNvSpPr>
          <p:nvPr/>
        </p:nvSpPr>
        <p:spPr bwMode="auto">
          <a:xfrm>
            <a:off x="2239626" y="1671638"/>
            <a:ext cx="4495800" cy="399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spcBef>
                <a:spcPct val="50000"/>
              </a:spcBef>
            </a:pPr>
            <a:r>
              <a:rPr lang="he-IL" altLang="en-US" sz="3200" dirty="0">
                <a:solidFill>
                  <a:srgbClr val="336599"/>
                </a:solidFill>
                <a:latin typeface="Times New Roman" panose="02020603050405020304" pitchFamily="18" charset="0"/>
                <a:cs typeface="FrankRuehl" panose="020E0503060101010101" pitchFamily="34" charset="-79"/>
              </a:rPr>
              <a:t>"...מדע האלכימיה העתיק עוסק בניסיון לייצר את אבן החכמים, חומר אגדי בעל יכולות-פלא מדהימות. האבן מסוגלת להפוך כל מתכת לזהב טהור. כמו כן היא מפרישה את סם החיים, שמסוגל להפוך את מי ששותה אותו לבן אלמוות....".</a:t>
            </a:r>
            <a:endParaRPr lang="en-US" altLang="en-US" sz="3200" dirty="0">
              <a:solidFill>
                <a:srgbClr val="336599"/>
              </a:solidFill>
              <a:latin typeface="Times New Roman" panose="02020603050405020304" pitchFamily="18" charset="0"/>
              <a:cs typeface="FrankRuehl" panose="020E0503060101010101" pitchFamily="34" charset="-79"/>
            </a:endParaRPr>
          </a:p>
        </p:txBody>
      </p:sp>
      <p:sp>
        <p:nvSpPr>
          <p:cNvPr id="11270" name="Text Box 6">
            <a:extLst>
              <a:ext uri="{FF2B5EF4-FFF2-40B4-BE49-F238E27FC236}">
                <a16:creationId xmlns:a16="http://schemas.microsoft.com/office/drawing/2014/main" id="{6A57141E-7021-392F-83CC-C39275AF4C9F}"/>
              </a:ext>
            </a:extLst>
          </p:cNvPr>
          <p:cNvSpPr txBox="1">
            <a:spLocks noChangeArrowheads="1"/>
          </p:cNvSpPr>
          <p:nvPr/>
        </p:nvSpPr>
        <p:spPr bwMode="auto">
          <a:xfrm>
            <a:off x="3925888" y="5805488"/>
            <a:ext cx="4572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rtl="1" eaLnBrk="1" hangingPunct="1">
              <a:spcBef>
                <a:spcPct val="50000"/>
              </a:spcBef>
            </a:pPr>
            <a:r>
              <a:rPr lang="he-IL" altLang="en-US" sz="2000" b="1">
                <a:solidFill>
                  <a:srgbClr val="000066"/>
                </a:solidFill>
                <a:latin typeface="Times New Roman" panose="02020603050405020304" pitchFamily="18" charset="0"/>
              </a:rPr>
              <a:t>מתוך הארי פוטר / ג'יי קיי רולינג</a:t>
            </a:r>
            <a:endParaRPr lang="en-US" altLang="en-US" sz="2000" b="1">
              <a:solidFill>
                <a:srgbClr val="000066"/>
              </a:solidFill>
              <a:latin typeface="Times New Roman" panose="02020603050405020304" pitchFamily="18" charset="0"/>
            </a:endParaRPr>
          </a:p>
        </p:txBody>
      </p:sp>
    </p:spTree>
  </p:cSld>
  <p:clrMapOvr>
    <a:masterClrMapping/>
  </p:clrMapOvr>
  <p:transition/>
</p:sld>
</file>

<file path=ppt/theme/theme1.xml><?xml version="1.0" encoding="utf-8"?>
<a:theme xmlns:a="http://schemas.openxmlformats.org/drawingml/2006/main" name="circles">
  <a:themeElements>
    <a:clrScheme name="circles 5">
      <a:dk1>
        <a:srgbClr val="B3CCE6"/>
      </a:dk1>
      <a:lt1>
        <a:srgbClr val="FFFFFF"/>
      </a:lt1>
      <a:dk2>
        <a:srgbClr val="6698CC"/>
      </a:dk2>
      <a:lt2>
        <a:srgbClr val="FFFFFF"/>
      </a:lt2>
      <a:accent1>
        <a:srgbClr val="336599"/>
      </a:accent1>
      <a:accent2>
        <a:srgbClr val="2E4C6B"/>
      </a:accent2>
      <a:accent3>
        <a:srgbClr val="B8CAE2"/>
      </a:accent3>
      <a:accent4>
        <a:srgbClr val="DADADA"/>
      </a:accent4>
      <a:accent5>
        <a:srgbClr val="ADB8CA"/>
      </a:accent5>
      <a:accent6>
        <a:srgbClr val="294460"/>
      </a:accent6>
      <a:hlink>
        <a:srgbClr val="0B54A3"/>
      </a:hlink>
      <a:folHlink>
        <a:srgbClr val="0B73E0"/>
      </a:folHlink>
    </a:clrScheme>
    <a:fontScheme name="circle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he-IL" sz="1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he-IL" sz="1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circles 1">
        <a:dk1>
          <a:srgbClr val="005A58"/>
        </a:dk1>
        <a:lt1>
          <a:srgbClr val="FFFFFF"/>
        </a:lt1>
        <a:dk2>
          <a:srgbClr val="008080"/>
        </a:dk2>
        <a:lt2>
          <a:srgbClr val="FFFFCD"/>
        </a:lt2>
        <a:accent1>
          <a:srgbClr val="006462"/>
        </a:accent1>
        <a:accent2>
          <a:srgbClr val="008080"/>
        </a:accent2>
        <a:accent3>
          <a:srgbClr val="AAC0C0"/>
        </a:accent3>
        <a:accent4>
          <a:srgbClr val="DADADA"/>
        </a:accent4>
        <a:accent5>
          <a:srgbClr val="AAB8B7"/>
        </a:accent5>
        <a:accent6>
          <a:srgbClr val="007373"/>
        </a:accent6>
        <a:hlink>
          <a:srgbClr val="00ACA8"/>
        </a:hlink>
        <a:folHlink>
          <a:srgbClr val="004442"/>
        </a:folHlink>
      </a:clrScheme>
      <a:clrMap bg1="dk2" tx1="lt1" bg2="dk1" tx2="lt2" accent1="accent1" accent2="accent2" accent3="accent3" accent4="accent4" accent5="accent5" accent6="accent6" hlink="hlink" folHlink="folHlink"/>
    </a:extraClrScheme>
    <a:extraClrScheme>
      <a:clrScheme name="circles 2">
        <a:dk1>
          <a:srgbClr val="342F61"/>
        </a:dk1>
        <a:lt1>
          <a:srgbClr val="FFFFFF"/>
        </a:lt1>
        <a:dk2>
          <a:srgbClr val="8794D5"/>
        </a:dk2>
        <a:lt2>
          <a:srgbClr val="FFFFFF"/>
        </a:lt2>
        <a:accent1>
          <a:srgbClr val="504D80"/>
        </a:accent1>
        <a:accent2>
          <a:srgbClr val="9791CA"/>
        </a:accent2>
        <a:accent3>
          <a:srgbClr val="C3C8E7"/>
        </a:accent3>
        <a:accent4>
          <a:srgbClr val="DADADA"/>
        </a:accent4>
        <a:accent5>
          <a:srgbClr val="B3B2C0"/>
        </a:accent5>
        <a:accent6>
          <a:srgbClr val="8883B7"/>
        </a:accent6>
        <a:hlink>
          <a:srgbClr val="322D5A"/>
        </a:hlink>
        <a:folHlink>
          <a:srgbClr val="544C9E"/>
        </a:folHlink>
      </a:clrScheme>
      <a:clrMap bg1="dk2" tx1="lt1" bg2="dk1" tx2="lt2" accent1="accent1" accent2="accent2" accent3="accent3" accent4="accent4" accent5="accent5" accent6="accent6" hlink="hlink" folHlink="folHlink"/>
    </a:extraClrScheme>
    <a:extraClrScheme>
      <a:clrScheme name="circles 3">
        <a:dk1>
          <a:srgbClr val="000000"/>
        </a:dk1>
        <a:lt1>
          <a:srgbClr val="FFDBA6"/>
        </a:lt1>
        <a:dk2>
          <a:srgbClr val="FFFFFF"/>
        </a:dk2>
        <a:lt2>
          <a:srgbClr val="FFAC31"/>
        </a:lt2>
        <a:accent1>
          <a:srgbClr val="FF9900"/>
        </a:accent1>
        <a:accent2>
          <a:srgbClr val="FFCC80"/>
        </a:accent2>
        <a:accent3>
          <a:srgbClr val="FFEAD0"/>
        </a:accent3>
        <a:accent4>
          <a:srgbClr val="000000"/>
        </a:accent4>
        <a:accent5>
          <a:srgbClr val="FFCAAA"/>
        </a:accent5>
        <a:accent6>
          <a:srgbClr val="E7B973"/>
        </a:accent6>
        <a:hlink>
          <a:srgbClr val="E68A00"/>
        </a:hlink>
        <a:folHlink>
          <a:srgbClr val="FF6600"/>
        </a:folHlink>
      </a:clrScheme>
      <a:clrMap bg1="lt1" tx1="dk1" bg2="lt2" tx2="dk2" accent1="accent1" accent2="accent2" accent3="accent3" accent4="accent4" accent5="accent5" accent6="accent6" hlink="hlink" folHlink="folHlink"/>
    </a:extraClrScheme>
    <a:extraClrScheme>
      <a:clrScheme name="circles 4">
        <a:dk1>
          <a:srgbClr val="66CCCC"/>
        </a:dk1>
        <a:lt1>
          <a:srgbClr val="FFFFFF"/>
        </a:lt1>
        <a:dk2>
          <a:srgbClr val="2E6B6B"/>
        </a:dk2>
        <a:lt2>
          <a:srgbClr val="2E6B6B"/>
        </a:lt2>
        <a:accent1>
          <a:srgbClr val="45A3A1"/>
        </a:accent1>
        <a:accent2>
          <a:srgbClr val="9ADEDC"/>
        </a:accent2>
        <a:accent3>
          <a:srgbClr val="ADBABA"/>
        </a:accent3>
        <a:accent4>
          <a:srgbClr val="DADADA"/>
        </a:accent4>
        <a:accent5>
          <a:srgbClr val="B0CECD"/>
        </a:accent5>
        <a:accent6>
          <a:srgbClr val="8BC9C7"/>
        </a:accent6>
        <a:hlink>
          <a:srgbClr val="B3E6E6"/>
        </a:hlink>
        <a:folHlink>
          <a:srgbClr val="33CCCC"/>
        </a:folHlink>
      </a:clrScheme>
      <a:clrMap bg1="dk2" tx1="lt1" bg2="dk1" tx2="lt2" accent1="accent1" accent2="accent2" accent3="accent3" accent4="accent4" accent5="accent5" accent6="accent6" hlink="hlink" folHlink="folHlink"/>
    </a:extraClrScheme>
    <a:extraClrScheme>
      <a:clrScheme name="circles 5">
        <a:dk1>
          <a:srgbClr val="B3CCE6"/>
        </a:dk1>
        <a:lt1>
          <a:srgbClr val="FFFFFF"/>
        </a:lt1>
        <a:dk2>
          <a:srgbClr val="6698CC"/>
        </a:dk2>
        <a:lt2>
          <a:srgbClr val="FFFFFF"/>
        </a:lt2>
        <a:accent1>
          <a:srgbClr val="336599"/>
        </a:accent1>
        <a:accent2>
          <a:srgbClr val="2E4C6B"/>
        </a:accent2>
        <a:accent3>
          <a:srgbClr val="B8CAE2"/>
        </a:accent3>
        <a:accent4>
          <a:srgbClr val="DADADA"/>
        </a:accent4>
        <a:accent5>
          <a:srgbClr val="ADB8CA"/>
        </a:accent5>
        <a:accent6>
          <a:srgbClr val="294460"/>
        </a:accent6>
        <a:hlink>
          <a:srgbClr val="0B54A3"/>
        </a:hlink>
        <a:folHlink>
          <a:srgbClr val="0B73E0"/>
        </a:folHlink>
      </a:clrScheme>
      <a:clrMap bg1="dk2" tx1="lt1" bg2="dk1" tx2="lt2" accent1="accent1" accent2="accent2" accent3="accent3" accent4="accent4" accent5="accent5" accent6="accent6" hlink="hlink" folHlink="folHlink"/>
    </a:extraClrScheme>
    <a:extraClrScheme>
      <a:clrScheme name="circles 6">
        <a:dk1>
          <a:srgbClr val="496B2E"/>
        </a:dk1>
        <a:lt1>
          <a:srgbClr val="CCE3B5"/>
        </a:lt1>
        <a:dk2>
          <a:srgbClr val="619933"/>
        </a:dk2>
        <a:lt2>
          <a:srgbClr val="F2F8ED"/>
        </a:lt2>
        <a:accent1>
          <a:srgbClr val="94CC66"/>
        </a:accent1>
        <a:accent2>
          <a:srgbClr val="FFFFFF"/>
        </a:accent2>
        <a:accent3>
          <a:srgbClr val="E2EFD7"/>
        </a:accent3>
        <a:accent4>
          <a:srgbClr val="3D5A26"/>
        </a:accent4>
        <a:accent5>
          <a:srgbClr val="C8E2B8"/>
        </a:accent5>
        <a:accent6>
          <a:srgbClr val="E7E7E7"/>
        </a:accent6>
        <a:hlink>
          <a:srgbClr val="4891EA"/>
        </a:hlink>
        <a:folHlink>
          <a:srgbClr val="7AAFF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ערכת נושא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00062</Template>
  <TotalTime>3573</TotalTime>
  <Words>2151</Words>
  <Application>Microsoft Office PowerPoint</Application>
  <PresentationFormat>On-screen Show (4:3)</PresentationFormat>
  <Paragraphs>230</Paragraphs>
  <Slides>25</Slides>
  <Notes>21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25</vt:i4>
      </vt:variant>
    </vt:vector>
  </HeadingPairs>
  <TitlesOfParts>
    <vt:vector size="35" baseType="lpstr">
      <vt:lpstr>Arial</vt:lpstr>
      <vt:lpstr>Symbol</vt:lpstr>
      <vt:lpstr>Times New Roman</vt:lpstr>
      <vt:lpstr>Narkisim</vt:lpstr>
      <vt:lpstr>Wingdings</vt:lpstr>
      <vt:lpstr>FrankRuehl</vt:lpstr>
      <vt:lpstr>Tahoma</vt:lpstr>
      <vt:lpstr>David</vt:lpstr>
      <vt:lpstr>Calibri</vt:lpstr>
      <vt:lpstr>circles</vt:lpstr>
      <vt:lpstr>מיומנות בניית טיעונים</vt:lpstr>
      <vt:lpstr>מהו טיעון?</vt:lpstr>
      <vt:lpstr>הטיעון ומרכיביו</vt:lpstr>
      <vt:lpstr>מרכיבי הטיעון</vt:lpstr>
      <vt:lpstr>החשיבות של בניית טיעונים</vt:lpstr>
      <vt:lpstr>...החשיבות של בניית טיעונים</vt:lpstr>
      <vt:lpstr>החשיבות של בניית טיעונים  </vt:lpstr>
      <vt:lpstr>נכנסים לכיתה</vt:lpstr>
      <vt:lpstr>האם ניתן להפוך מתכות פשוטות לזהב?</vt:lpstr>
      <vt:lpstr>... האם ניתן להפוך מתכות פשוטות לזהב?</vt:lpstr>
      <vt:lpstr>... האם ניתן להפוך   מתכות פשוטות לזהב?</vt:lpstr>
      <vt:lpstr>בניית טיעונים, כיצד?</vt:lpstr>
      <vt:lpstr>פעילויות המקנות את המיומנות של בניית טיעון</vt:lpstr>
      <vt:lpstr>שאלות המעודדות בניית טיעונים :</vt:lpstr>
      <vt:lpstr>בניית תשובות במבנה של טיעון, תוך מודעות למרכיבים</vt:lpstr>
      <vt:lpstr>ההשוואה לצורך קביעה</vt:lpstr>
      <vt:lpstr>השוואה לצורך קביעה</vt:lpstr>
      <vt:lpstr>איזו אריזת פופקורן הייתם קונים לצורך אירוח? </vt:lpstr>
      <vt:lpstr>איזו אריזת פופקורן הייתם קונים לצורך אירוח?   </vt:lpstr>
      <vt:lpstr>משימת הברום</vt:lpstr>
      <vt:lpstr>.... משימת הברום – הוראה מתווכת</vt:lpstr>
      <vt:lpstr>תנור נפט – הוראה מתווכת</vt:lpstr>
      <vt:lpstr>למי רדיוס גדול יותר? טבלת השוואה </vt:lpstr>
      <vt:lpstr>למי רדיוס גדול יותר?</vt:lpstr>
      <vt:lpstr>תודה!</vt:lpstr>
    </vt:vector>
  </TitlesOfParts>
  <Company>Weizamnn Institute of Science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Weizmann Institute of Science</dc:creator>
  <cp:lastModifiedBy>Shelly Livne</cp:lastModifiedBy>
  <cp:revision>158</cp:revision>
  <dcterms:created xsi:type="dcterms:W3CDTF">2008-01-01T10:02:36Z</dcterms:created>
  <dcterms:modified xsi:type="dcterms:W3CDTF">2025-07-08T12:06:22Z</dcterms:modified>
</cp:coreProperties>
</file>